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7" r:id="rId3"/>
    <p:sldId id="324" r:id="rId4"/>
    <p:sldId id="318" r:id="rId5"/>
    <p:sldId id="317" r:id="rId6"/>
    <p:sldId id="294" r:id="rId7"/>
    <p:sldId id="325" r:id="rId8"/>
    <p:sldId id="298" r:id="rId9"/>
    <p:sldId id="320" r:id="rId10"/>
    <p:sldId id="302" r:id="rId11"/>
    <p:sldId id="323" r:id="rId12"/>
    <p:sldId id="322" r:id="rId13"/>
    <p:sldId id="315" r:id="rId14"/>
    <p:sldId id="304" r:id="rId15"/>
    <p:sldId id="292" r:id="rId16"/>
    <p:sldId id="306" r:id="rId17"/>
    <p:sldId id="301" r:id="rId18"/>
    <p:sldId id="30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B78"/>
    <a:srgbClr val="292F83"/>
    <a:srgbClr val="292A7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0" autoAdjust="0"/>
    <p:restoredTop sz="94537" autoAdjust="0"/>
  </p:normalViewPr>
  <p:slideViewPr>
    <p:cSldViewPr>
      <p:cViewPr varScale="1">
        <p:scale>
          <a:sx n="72" d="100"/>
          <a:sy n="72" d="100"/>
        </p:scale>
        <p:origin x="1485" y="43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430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ADB7-367A-4D5F-B02D-B605A7EE5319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921F-BF78-4B40-B6BB-C0BFD4522A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78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Indicare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tempo di </a:t>
            </a:r>
            <a:r>
              <a:rPr lang="en-US" dirty="0" err="1" smtClean="0"/>
              <a:t>apertura</a:t>
            </a:r>
            <a:r>
              <a:rPr lang="en-US" dirty="0" smtClean="0"/>
              <a:t> </a:t>
            </a:r>
            <a:r>
              <a:rPr lang="en-US" dirty="0" err="1" smtClean="0"/>
              <a:t>dell’elettrovalvola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’ aver </a:t>
            </a:r>
            <a:r>
              <a:rPr lang="en-US" dirty="0" err="1" smtClean="0"/>
              <a:t>senso</a:t>
            </a:r>
            <a:r>
              <a:rPr lang="en-US" dirty="0" smtClean="0"/>
              <a:t> se prima </a:t>
            </a:r>
            <a:r>
              <a:rPr lang="en-US" dirty="0" err="1" smtClean="0"/>
              <a:t>dici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c’e</a:t>
            </a:r>
            <a:r>
              <a:rPr lang="en-US" dirty="0" smtClean="0"/>
              <a:t>’ </a:t>
            </a:r>
            <a:r>
              <a:rPr lang="en-US" dirty="0" err="1" smtClean="0"/>
              <a:t>un’elettrovalvola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98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71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6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13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22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34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jpeg"/><Relationship Id="rId4" Type="http://schemas.openxmlformats.org/officeDocument/2006/relationships/image" Target="../media/image6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6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JP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832" r="1573" b="30255"/>
          <a:stretch/>
        </p:blipFill>
        <p:spPr>
          <a:xfrm>
            <a:off x="60311" y="152032"/>
            <a:ext cx="2711489" cy="793607"/>
          </a:xfrm>
          <a:prstGeom prst="rect">
            <a:avLst/>
          </a:prstGeom>
          <a:ln w="19050">
            <a:noFill/>
          </a:ln>
        </p:spPr>
      </p:pic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179512" y="1276323"/>
            <a:ext cx="8759266" cy="144016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Temperature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analysis in the shock waves regime for gas-filled plasma capillaries in plasma-based accelerators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71800" y="536192"/>
            <a:ext cx="4896544" cy="126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82253" y="3068960"/>
            <a:ext cx="8394203" cy="2736304"/>
            <a:chOff x="282253" y="3167342"/>
            <a:chExt cx="8394203" cy="273630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38715" y="3167342"/>
              <a:ext cx="371108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tangolo 11"/>
            <p:cNvSpPr/>
            <p:nvPr/>
          </p:nvSpPr>
          <p:spPr>
            <a:xfrm>
              <a:off x="282253" y="3309961"/>
              <a:ext cx="385509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>
                <a:buAutoNum type="alphaUcPeriod"/>
              </a:pPr>
              <a:r>
                <a:rPr lang="en-US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Biagioni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r">
                <a:buAutoNum type="alphaUcPeriod"/>
              </a:pPr>
              <a:endPara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it-I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On behalf of </a:t>
              </a:r>
              <a:r>
                <a:rPr lang="it-IT" sz="2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SPARC_LAB</a:t>
              </a:r>
            </a:p>
            <a:p>
              <a:pPr algn="r"/>
              <a:r>
                <a:rPr lang="it-IT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collaboration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" r="3823"/>
            <a:stretch/>
          </p:blipFill>
          <p:spPr>
            <a:xfrm>
              <a:off x="4283968" y="3167342"/>
              <a:ext cx="4392488" cy="273630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383916" y="5903646"/>
              <a:ext cx="371108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6169"/>
            <a:ext cx="1251229" cy="7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09389" y="6434866"/>
            <a:ext cx="6547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ICFDT5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3–5 October 2018, LNF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Frascati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   Angelo.Biagioni@lnf.infn.it</a:t>
            </a:r>
            <a:endParaRPr lang="it-IT" sz="1600" i="1" dirty="0"/>
          </a:p>
        </p:txBody>
      </p:sp>
      <p:cxnSp>
        <p:nvCxnSpPr>
          <p:cNvPr id="19" name="Connettore 1 25"/>
          <p:cNvCxnSpPr/>
          <p:nvPr/>
        </p:nvCxnSpPr>
        <p:spPr>
          <a:xfrm>
            <a:off x="179512" y="6367895"/>
            <a:ext cx="8856984" cy="0"/>
          </a:xfrm>
          <a:prstGeom prst="line">
            <a:avLst/>
          </a:prstGeom>
          <a:ln w="1905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3" t="16400" r="5897" b="79400"/>
          <a:stretch/>
        </p:blipFill>
        <p:spPr>
          <a:xfrm>
            <a:off x="0" y="6140883"/>
            <a:ext cx="1187624" cy="699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55" y="6237313"/>
            <a:ext cx="1437396" cy="5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468545"/>
              </p:ext>
            </p:extLst>
          </p:nvPr>
        </p:nvGraphicFramePr>
        <p:xfrm>
          <a:off x="371475" y="855663"/>
          <a:ext cx="20288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6" name="Equation" r:id="rId5" imgW="1015920" imgH="457200" progId="Equation.3">
                  <p:embed/>
                </p:oleObj>
              </mc:Choice>
              <mc:Fallback>
                <p:oleObj name="Equation" r:id="rId5" imgW="1015920" imgH="457200" progId="Equation.3">
                  <p:embed/>
                  <p:pic>
                    <p:nvPicPr>
                      <p:cNvPr id="15" name="Oggetto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855663"/>
                        <a:ext cx="2028825" cy="75088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661660"/>
              </p:ext>
            </p:extLst>
          </p:nvPr>
        </p:nvGraphicFramePr>
        <p:xfrm>
          <a:off x="368300" y="1768475"/>
          <a:ext cx="2811463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7" name="Equation" r:id="rId7" imgW="1460160" imgH="2501640" progId="Equation.3">
                  <p:embed/>
                </p:oleObj>
              </mc:Choice>
              <mc:Fallback>
                <p:oleObj name="Equation" r:id="rId7" imgW="1460160" imgH="2501640" progId="Equation.3">
                  <p:embed/>
                  <p:pic>
                    <p:nvPicPr>
                      <p:cNvPr id="12" name="Oggetto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768475"/>
                        <a:ext cx="2811463" cy="433387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584847" y="4675965"/>
            <a:ext cx="0" cy="936104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24837" y="4708783"/>
            <a:ext cx="0" cy="93610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23"/>
          <p:cNvSpPr txBox="1"/>
          <p:nvPr/>
        </p:nvSpPr>
        <p:spPr>
          <a:xfrm>
            <a:off x="5004048" y="-8291"/>
            <a:ext cx="406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hock regime analysis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30901" y="636781"/>
            <a:ext cx="4261579" cy="2792219"/>
            <a:chOff x="4752318" y="892473"/>
            <a:chExt cx="4103728" cy="27594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9605" r="1963" b="2873"/>
            <a:stretch/>
          </p:blipFill>
          <p:spPr>
            <a:xfrm>
              <a:off x="4752318" y="892473"/>
              <a:ext cx="4103728" cy="275940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752483" y="1475709"/>
              <a:ext cx="17345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348733" cy="28991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025" y="6250208"/>
            <a:ext cx="6680290" cy="626586"/>
            <a:chOff x="397480" y="6258798"/>
            <a:chExt cx="6680290" cy="626586"/>
          </a:xfrm>
        </p:grpSpPr>
        <p:sp>
          <p:nvSpPr>
            <p:cNvPr id="6" name="Rectangle 5"/>
            <p:cNvSpPr/>
            <p:nvPr/>
          </p:nvSpPr>
          <p:spPr>
            <a:xfrm>
              <a:off x="397480" y="6258798"/>
              <a:ext cx="66802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600" dirty="0"/>
                <a:t>F. Saint-Laurent</a:t>
              </a:r>
              <a:r>
                <a:rPr lang="it-IT" sz="1600" dirty="0" smtClean="0"/>
                <a:t> et al, </a:t>
              </a:r>
              <a:r>
                <a:rPr lang="en-US" sz="1600" dirty="0"/>
                <a:t>Fusion Engineering and Design </a:t>
              </a:r>
              <a:r>
                <a:rPr lang="en-US" sz="1600" b="1" dirty="0"/>
                <a:t>89</a:t>
              </a:r>
              <a:r>
                <a:rPr lang="en-US" sz="1600" dirty="0"/>
                <a:t> (2014) 3022–3038 </a:t>
              </a:r>
              <a:endParaRPr lang="it-IT" sz="16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7480" y="6546830"/>
              <a:ext cx="58849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600" dirty="0"/>
                <a:t>Alexander Naß and Erhard Steffens, NIMA, </a:t>
              </a:r>
              <a:r>
                <a:rPr lang="en-US" sz="1600" b="1" dirty="0" smtClean="0"/>
                <a:t>598</a:t>
              </a:r>
              <a:r>
                <a:rPr lang="en-US" sz="1600" dirty="0" smtClean="0"/>
                <a:t> (3), 2009 </a:t>
              </a:r>
              <a:r>
                <a:rPr lang="en-US" sz="1600" dirty="0"/>
                <a:t>653-666</a:t>
              </a:r>
              <a:endParaRPr lang="it-IT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23407" y="3429000"/>
            <a:ext cx="184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Stark broadening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96000876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3"/>
          <p:cNvSpPr txBox="1"/>
          <p:nvPr/>
        </p:nvSpPr>
        <p:spPr>
          <a:xfrm>
            <a:off x="4792353" y="-20236"/>
            <a:ext cx="424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of results (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531" y="3900934"/>
            <a:ext cx="1861985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u</a:t>
            </a:r>
            <a:r>
              <a:rPr lang="it-IT" b="1" i="1" baseline="-25000" dirty="0" smtClean="0"/>
              <a:t>∞</a:t>
            </a:r>
            <a:r>
              <a:rPr lang="it-IT" b="1" i="1" dirty="0" smtClean="0"/>
              <a:t> = 15 </a:t>
            </a:r>
            <a:r>
              <a:rPr lang="it-IT" b="1" dirty="0" smtClean="0"/>
              <a:t>km/s</a:t>
            </a:r>
            <a:endParaRPr lang="it-IT" b="1" dirty="0"/>
          </a:p>
          <a:p>
            <a:r>
              <a:rPr lang="it-IT" b="1" i="1" dirty="0" smtClean="0"/>
              <a:t>T</a:t>
            </a:r>
            <a:r>
              <a:rPr lang="it-IT" b="1" i="1" baseline="-25000" dirty="0" smtClean="0"/>
              <a:t>0</a:t>
            </a:r>
            <a:r>
              <a:rPr lang="it-IT" b="1" i="1" dirty="0" smtClean="0"/>
              <a:t> = 0.7 </a:t>
            </a:r>
            <a:r>
              <a:rPr lang="it-IT" b="1" dirty="0" smtClean="0"/>
              <a:t>eV</a:t>
            </a:r>
          </a:p>
          <a:p>
            <a:r>
              <a:rPr lang="it-IT" b="1" i="1" dirty="0" smtClean="0"/>
              <a:t>c</a:t>
            </a:r>
            <a:r>
              <a:rPr lang="it-IT" b="1" i="1" baseline="-25000" dirty="0" smtClean="0"/>
              <a:t>orifice</a:t>
            </a:r>
            <a:r>
              <a:rPr lang="it-IT" b="1" i="1" dirty="0" smtClean="0"/>
              <a:t> = 4.6 </a:t>
            </a:r>
            <a:r>
              <a:rPr lang="it-IT" b="1" dirty="0" smtClean="0"/>
              <a:t>km/s</a:t>
            </a:r>
          </a:p>
          <a:p>
            <a:r>
              <a:rPr lang="it-IT" b="1" i="1" dirty="0"/>
              <a:t>c</a:t>
            </a:r>
            <a:r>
              <a:rPr lang="it-IT" b="1" i="1" baseline="-25000" dirty="0" smtClean="0"/>
              <a:t>capillary </a:t>
            </a:r>
            <a:r>
              <a:rPr lang="it-IT" b="1" i="1" dirty="0" smtClean="0"/>
              <a:t>= 6.9 </a:t>
            </a:r>
            <a:r>
              <a:rPr lang="it-IT" b="1" dirty="0" smtClean="0"/>
              <a:t>km/s</a:t>
            </a:r>
          </a:p>
          <a:p>
            <a:r>
              <a:rPr lang="it-IT" b="1" i="1" dirty="0" smtClean="0"/>
              <a:t>L</a:t>
            </a:r>
            <a:r>
              <a:rPr lang="it-IT" b="1" i="1" baseline="-25000" dirty="0" smtClean="0"/>
              <a:t>plume</a:t>
            </a:r>
            <a:r>
              <a:rPr lang="it-IT" b="1" dirty="0" smtClean="0"/>
              <a:t> = </a:t>
            </a:r>
            <a:r>
              <a:rPr lang="it-IT" b="1" i="1" dirty="0" smtClean="0"/>
              <a:t>11</a:t>
            </a:r>
            <a:r>
              <a:rPr lang="it-IT" b="1" dirty="0" smtClean="0"/>
              <a:t> mm</a:t>
            </a:r>
            <a:endParaRPr lang="it-IT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3919117"/>
            <a:ext cx="1880195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u</a:t>
            </a:r>
            <a:r>
              <a:rPr lang="it-IT" b="1" i="1" baseline="-25000" dirty="0" smtClean="0"/>
              <a:t>∞</a:t>
            </a:r>
            <a:r>
              <a:rPr lang="it-IT" b="1" i="1" dirty="0" smtClean="0"/>
              <a:t> = 21 </a:t>
            </a:r>
            <a:r>
              <a:rPr lang="it-IT" b="1" dirty="0" smtClean="0"/>
              <a:t>km/s</a:t>
            </a:r>
          </a:p>
          <a:p>
            <a:r>
              <a:rPr lang="it-IT" b="1" i="1" dirty="0" smtClean="0"/>
              <a:t>T</a:t>
            </a:r>
            <a:r>
              <a:rPr lang="it-IT" b="1" i="1" baseline="-25000" dirty="0" smtClean="0"/>
              <a:t>0</a:t>
            </a:r>
            <a:r>
              <a:rPr lang="it-IT" b="1" i="1" dirty="0" smtClean="0"/>
              <a:t> = 1.4 </a:t>
            </a:r>
            <a:r>
              <a:rPr lang="it-IT" b="1" dirty="0" smtClean="0"/>
              <a:t>eV</a:t>
            </a:r>
          </a:p>
          <a:p>
            <a:r>
              <a:rPr lang="it-IT" b="1" dirty="0"/>
              <a:t>c</a:t>
            </a:r>
            <a:r>
              <a:rPr lang="it-IT" b="1" baseline="-25000" dirty="0" smtClean="0"/>
              <a:t>orifice</a:t>
            </a:r>
            <a:r>
              <a:rPr lang="it-IT" b="1" dirty="0" smtClean="0"/>
              <a:t> = </a:t>
            </a:r>
            <a:r>
              <a:rPr lang="it-IT" b="1" i="1" dirty="0"/>
              <a:t>5</a:t>
            </a:r>
            <a:r>
              <a:rPr lang="it-IT" b="1" dirty="0" smtClean="0"/>
              <a:t> km/s</a:t>
            </a:r>
          </a:p>
          <a:p>
            <a:r>
              <a:rPr lang="it-IT" b="1" i="1" dirty="0" smtClean="0"/>
              <a:t>c</a:t>
            </a:r>
            <a:r>
              <a:rPr lang="it-IT" b="1" i="1" baseline="-25000" dirty="0" smtClean="0"/>
              <a:t>capillary</a:t>
            </a:r>
            <a:r>
              <a:rPr lang="it-IT" b="1" i="1" dirty="0" smtClean="0"/>
              <a:t> = 9.4 km/s</a:t>
            </a:r>
          </a:p>
          <a:p>
            <a:r>
              <a:rPr lang="it-IT" b="1" i="1" dirty="0" smtClean="0"/>
              <a:t>L</a:t>
            </a:r>
            <a:r>
              <a:rPr lang="it-IT" b="1" i="1" baseline="-25000" dirty="0" smtClean="0"/>
              <a:t>plume</a:t>
            </a:r>
            <a:r>
              <a:rPr lang="it-IT" b="1" i="1" dirty="0" smtClean="0"/>
              <a:t> </a:t>
            </a:r>
            <a:r>
              <a:rPr lang="it-IT" b="1" i="1" smtClean="0"/>
              <a:t>= 20 </a:t>
            </a:r>
            <a:r>
              <a:rPr lang="it-IT" b="1" dirty="0" smtClean="0"/>
              <a:t>mm</a:t>
            </a:r>
            <a:endParaRPr lang="it-IT" b="1" baseline="-25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8484" r="3538" b="2873"/>
          <a:stretch/>
        </p:blipFill>
        <p:spPr>
          <a:xfrm>
            <a:off x="4663067" y="836712"/>
            <a:ext cx="4373429" cy="3030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8484" r="3538" b="2873"/>
          <a:stretch/>
        </p:blipFill>
        <p:spPr>
          <a:xfrm>
            <a:off x="215516" y="882824"/>
            <a:ext cx="4176464" cy="289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4012" y="657380"/>
            <a:ext cx="27630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Short capillary </a:t>
            </a:r>
            <a:r>
              <a:rPr lang="it-IT" b="1" dirty="0" smtClean="0"/>
              <a:t>(1cm</a:t>
            </a:r>
            <a:r>
              <a:rPr lang="it-IT" sz="1400" b="1" dirty="0" smtClean="0"/>
              <a:t>x</a:t>
            </a:r>
            <a:r>
              <a:rPr lang="it-IT" b="1" dirty="0" smtClean="0"/>
              <a:t>1mm)</a:t>
            </a:r>
            <a:endParaRPr lang="it-IT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28184" y="647104"/>
            <a:ext cx="2706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Long capillary </a:t>
            </a:r>
            <a:r>
              <a:rPr lang="it-IT" b="1" dirty="0" smtClean="0"/>
              <a:t>(3cm</a:t>
            </a:r>
            <a:r>
              <a:rPr lang="it-IT" sz="1400" b="1" dirty="0" smtClean="0"/>
              <a:t>x</a:t>
            </a:r>
            <a:r>
              <a:rPr lang="it-IT" b="1" dirty="0" smtClean="0"/>
              <a:t>1mm)</a:t>
            </a:r>
            <a:endParaRPr lang="it-IT" b="1" dirty="0"/>
          </a:p>
        </p:txBody>
      </p:sp>
      <p:sp>
        <p:nvSpPr>
          <p:cNvPr id="27" name="Rectangle 26"/>
          <p:cNvSpPr/>
          <p:nvPr/>
        </p:nvSpPr>
        <p:spPr>
          <a:xfrm>
            <a:off x="242761" y="5500915"/>
            <a:ext cx="8424936" cy="2246769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600" dirty="0" smtClean="0"/>
              <a:t>Different geometric properties of the capillary and the gas inside lead to different properties of the shock regime produced at the exits of the capillary itself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600" dirty="0" smtClean="0"/>
              <a:t>By analysing the plume’s thermodynamic properties it is possible to get important informations about how the capillary could affect the beam dynamics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 smtClean="0"/>
          </a:p>
          <a:p>
            <a:endParaRPr lang="it-IT" baseline="-25000" dirty="0" smtClean="0"/>
          </a:p>
          <a:p>
            <a:endParaRPr lang="it-IT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2157550" y="3862271"/>
            <a:ext cx="2160240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i="1" dirty="0" smtClean="0"/>
              <a:t>Plasma lens results:</a:t>
            </a:r>
          </a:p>
          <a:p>
            <a:r>
              <a:rPr lang="it-IT" b="1" i="1" dirty="0" smtClean="0"/>
              <a:t>e</a:t>
            </a:r>
            <a:r>
              <a:rPr lang="it-IT" b="1" i="1" baseline="-25000" dirty="0" smtClean="0"/>
              <a:t>t</a:t>
            </a:r>
            <a:r>
              <a:rPr lang="it-IT" b="1" i="1" dirty="0" smtClean="0"/>
              <a:t> </a:t>
            </a:r>
            <a:r>
              <a:rPr lang="it-IT" b="1" i="1" dirty="0"/>
              <a:t>= </a:t>
            </a:r>
            <a:r>
              <a:rPr lang="it-IT" b="1" i="1" dirty="0" smtClean="0"/>
              <a:t>0.8 </a:t>
            </a:r>
            <a:r>
              <a:rPr lang="el-GR" b="1" dirty="0"/>
              <a:t>μ</a:t>
            </a:r>
            <a:r>
              <a:rPr lang="it-IT" b="1" dirty="0"/>
              <a:t>m</a:t>
            </a:r>
          </a:p>
          <a:p>
            <a:r>
              <a:rPr lang="el-GR" b="1" i="1" dirty="0"/>
              <a:t>σ</a:t>
            </a:r>
            <a:r>
              <a:rPr lang="it-IT" b="1" i="1" dirty="0"/>
              <a:t> </a:t>
            </a:r>
            <a:r>
              <a:rPr lang="it-IT" b="1" i="1" dirty="0" smtClean="0"/>
              <a:t>≈ 100x100 </a:t>
            </a:r>
            <a:r>
              <a:rPr lang="el-GR" b="1" dirty="0"/>
              <a:t>μ</a:t>
            </a:r>
            <a:r>
              <a:rPr lang="it-IT" b="1" dirty="0" smtClean="0"/>
              <a:t>m</a:t>
            </a:r>
            <a:endParaRPr lang="it-IT" b="1" dirty="0"/>
          </a:p>
          <a:p>
            <a:pPr>
              <a:lnSpc>
                <a:spcPct val="150000"/>
              </a:lnSpc>
            </a:pPr>
            <a:r>
              <a:rPr lang="it-IT" b="1" i="1" dirty="0" smtClean="0"/>
              <a:t>e</a:t>
            </a:r>
            <a:r>
              <a:rPr lang="it-IT" b="1" i="1" baseline="-25000" dirty="0" smtClean="0"/>
              <a:t>t</a:t>
            </a:r>
            <a:r>
              <a:rPr lang="it-IT" b="1" i="1" dirty="0" smtClean="0"/>
              <a:t> = 1.4 </a:t>
            </a:r>
            <a:r>
              <a:rPr lang="el-GR" b="1" dirty="0" smtClean="0"/>
              <a:t>μ</a:t>
            </a:r>
            <a:r>
              <a:rPr lang="it-IT" b="1" dirty="0" smtClean="0"/>
              <a:t>m</a:t>
            </a:r>
            <a:endParaRPr lang="it-IT" b="1" dirty="0"/>
          </a:p>
          <a:p>
            <a:r>
              <a:rPr lang="el-GR" b="1" i="1" dirty="0" smtClean="0"/>
              <a:t>σ</a:t>
            </a:r>
            <a:r>
              <a:rPr lang="it-IT" b="1" i="1" dirty="0" smtClean="0"/>
              <a:t> = 22x24 </a:t>
            </a:r>
            <a:r>
              <a:rPr lang="el-GR" b="1" dirty="0" smtClean="0"/>
              <a:t>μ</a:t>
            </a:r>
            <a:r>
              <a:rPr lang="it-IT" b="1" dirty="0" smtClean="0"/>
              <a:t>m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6660232" y="3852855"/>
            <a:ext cx="2232248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i="1" dirty="0" smtClean="0"/>
              <a:t>Plasma lens results:</a:t>
            </a:r>
          </a:p>
          <a:p>
            <a:r>
              <a:rPr lang="it-IT" b="1" i="1" dirty="0" smtClean="0"/>
              <a:t>e</a:t>
            </a:r>
            <a:r>
              <a:rPr lang="it-IT" b="1" i="1" baseline="-25000" dirty="0" smtClean="0"/>
              <a:t>t</a:t>
            </a:r>
            <a:r>
              <a:rPr lang="it-IT" b="1" i="1" dirty="0" smtClean="0"/>
              <a:t>= </a:t>
            </a:r>
            <a:r>
              <a:rPr lang="it-IT" b="1" i="1" dirty="0"/>
              <a:t>0.8 </a:t>
            </a:r>
            <a:r>
              <a:rPr lang="el-GR" b="1" dirty="0"/>
              <a:t>μ</a:t>
            </a:r>
            <a:r>
              <a:rPr lang="it-IT" b="1" dirty="0"/>
              <a:t>m</a:t>
            </a:r>
          </a:p>
          <a:p>
            <a:r>
              <a:rPr lang="el-GR" b="1" i="1" dirty="0"/>
              <a:t>σ</a:t>
            </a:r>
            <a:r>
              <a:rPr lang="it-IT" b="1" i="1" dirty="0"/>
              <a:t> ≈ 100x100 </a:t>
            </a:r>
            <a:r>
              <a:rPr lang="el-GR" b="1" dirty="0"/>
              <a:t>μ</a:t>
            </a:r>
            <a:r>
              <a:rPr lang="it-IT" b="1" dirty="0"/>
              <a:t>m</a:t>
            </a:r>
          </a:p>
          <a:p>
            <a:pPr>
              <a:lnSpc>
                <a:spcPct val="150000"/>
              </a:lnSpc>
            </a:pPr>
            <a:r>
              <a:rPr lang="it-IT" b="1" i="1" dirty="0"/>
              <a:t>e</a:t>
            </a:r>
            <a:r>
              <a:rPr lang="it-IT" b="1" i="1" baseline="-25000" dirty="0"/>
              <a:t>t</a:t>
            </a:r>
            <a:r>
              <a:rPr lang="it-IT" b="1" i="1" dirty="0"/>
              <a:t> = </a:t>
            </a:r>
            <a:r>
              <a:rPr lang="it-IT" b="1" i="1" dirty="0" smtClean="0"/>
              <a:t>1 </a:t>
            </a:r>
            <a:r>
              <a:rPr lang="el-GR" b="1" dirty="0"/>
              <a:t>μ</a:t>
            </a:r>
            <a:r>
              <a:rPr lang="it-IT" b="1" dirty="0" smtClean="0"/>
              <a:t>m</a:t>
            </a:r>
            <a:endParaRPr lang="it-IT" b="1" dirty="0"/>
          </a:p>
          <a:p>
            <a:r>
              <a:rPr lang="el-GR" b="1" dirty="0"/>
              <a:t>σ</a:t>
            </a:r>
            <a:r>
              <a:rPr lang="it-IT" b="1" dirty="0" smtClean="0"/>
              <a:t> = </a:t>
            </a:r>
            <a:r>
              <a:rPr lang="it-IT" b="1" i="1" dirty="0" smtClean="0"/>
              <a:t>18x2</a:t>
            </a:r>
            <a:r>
              <a:rPr lang="it-IT" b="1" dirty="0" smtClean="0"/>
              <a:t>0 </a:t>
            </a:r>
            <a:r>
              <a:rPr lang="el-GR" b="1" dirty="0" smtClean="0"/>
              <a:t>μ</a:t>
            </a:r>
            <a:r>
              <a:rPr lang="it-IT" b="1" dirty="0" smtClean="0"/>
              <a:t>m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467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3"/>
          <p:cNvSpPr txBox="1"/>
          <p:nvPr/>
        </p:nvSpPr>
        <p:spPr>
          <a:xfrm>
            <a:off x="4779253" y="-8374"/>
            <a:ext cx="432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of results (II)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3679849"/>
            <a:ext cx="2125582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i="1" dirty="0" smtClean="0"/>
              <a:t>T</a:t>
            </a:r>
            <a:r>
              <a:rPr lang="it-IT" sz="1600" b="1" i="1" baseline="-25000" dirty="0" smtClean="0"/>
              <a:t>0</a:t>
            </a:r>
            <a:r>
              <a:rPr lang="it-IT" sz="1600" b="1" i="1" dirty="0" smtClean="0"/>
              <a:t> = 0.7 </a:t>
            </a:r>
            <a:r>
              <a:rPr lang="it-IT" sz="1600" b="1" dirty="0" smtClean="0"/>
              <a:t>eV</a:t>
            </a:r>
          </a:p>
          <a:p>
            <a:r>
              <a:rPr lang="it-IT" sz="1600" b="1" i="1" dirty="0" smtClean="0"/>
              <a:t>T</a:t>
            </a:r>
            <a:r>
              <a:rPr lang="it-IT" sz="1600" b="1" i="1" baseline="-25000" dirty="0" smtClean="0"/>
              <a:t>plume</a:t>
            </a:r>
            <a:r>
              <a:rPr lang="it-IT" sz="1600" b="1" dirty="0" smtClean="0"/>
              <a:t> = </a:t>
            </a:r>
            <a:r>
              <a:rPr lang="it-IT" sz="1600" b="1" i="1" dirty="0" smtClean="0"/>
              <a:t>0.32 -0.2</a:t>
            </a:r>
            <a:r>
              <a:rPr lang="it-IT" sz="1600" b="1" dirty="0" smtClean="0"/>
              <a:t> eV</a:t>
            </a:r>
          </a:p>
          <a:p>
            <a:r>
              <a:rPr lang="it-IT" sz="1600" b="1" i="1" dirty="0" smtClean="0"/>
              <a:t>M = 1.7 – 3.5 </a:t>
            </a:r>
            <a:r>
              <a:rPr lang="it-IT" sz="1600" b="1" dirty="0" smtClean="0"/>
              <a:t>(max 4.1)</a:t>
            </a:r>
          </a:p>
          <a:p>
            <a:r>
              <a:rPr lang="it-IT" sz="1600" b="1" i="1" dirty="0"/>
              <a:t>p</a:t>
            </a:r>
            <a:r>
              <a:rPr lang="it-IT" sz="1600" b="1" i="1" baseline="-25000" dirty="0" smtClean="0"/>
              <a:t>capillary</a:t>
            </a:r>
            <a:r>
              <a:rPr lang="it-IT" sz="1600" b="1" i="1" dirty="0" smtClean="0"/>
              <a:t> = 60 mbar</a:t>
            </a:r>
          </a:p>
          <a:p>
            <a:r>
              <a:rPr lang="it-IT" sz="1600" b="1" i="1" dirty="0" smtClean="0"/>
              <a:t>p</a:t>
            </a:r>
            <a:r>
              <a:rPr lang="it-IT" sz="1600" b="1" i="1" baseline="-25000" dirty="0" smtClean="0"/>
              <a:t>plume</a:t>
            </a:r>
            <a:r>
              <a:rPr lang="it-IT" sz="1600" b="1" i="1" dirty="0" smtClean="0"/>
              <a:t> = 4 - 1 mbar </a:t>
            </a:r>
            <a:r>
              <a:rPr lang="it-IT" sz="1600" b="1" i="1" baseline="-25000" dirty="0" smtClean="0"/>
              <a:t> </a:t>
            </a:r>
            <a:endParaRPr lang="it-IT" sz="1600" b="1" i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61072" y="3679848"/>
            <a:ext cx="1951175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i="1" dirty="0" smtClean="0"/>
              <a:t>T</a:t>
            </a:r>
            <a:r>
              <a:rPr lang="it-IT" sz="1600" b="1" i="1" baseline="-25000" dirty="0" smtClean="0"/>
              <a:t>0</a:t>
            </a:r>
            <a:r>
              <a:rPr lang="it-IT" sz="1600" b="1" i="1" dirty="0" smtClean="0"/>
              <a:t> = 1.4 </a:t>
            </a:r>
            <a:r>
              <a:rPr lang="it-IT" sz="1600" b="1" dirty="0" smtClean="0"/>
              <a:t>eV</a:t>
            </a:r>
          </a:p>
          <a:p>
            <a:r>
              <a:rPr lang="it-IT" sz="1600" b="1" i="1" dirty="0" smtClean="0"/>
              <a:t>T</a:t>
            </a:r>
            <a:r>
              <a:rPr lang="it-IT" sz="1600" b="1" i="1" baseline="-25000" dirty="0" smtClean="0"/>
              <a:t>plume</a:t>
            </a:r>
            <a:r>
              <a:rPr lang="it-IT" sz="1600" b="1" dirty="0" smtClean="0"/>
              <a:t> = </a:t>
            </a:r>
            <a:r>
              <a:rPr lang="it-IT" sz="1600" b="1" i="1" dirty="0" smtClean="0"/>
              <a:t>0.37 – 0.2</a:t>
            </a:r>
            <a:r>
              <a:rPr lang="it-IT" sz="1600" b="1" dirty="0" smtClean="0"/>
              <a:t> eV</a:t>
            </a:r>
          </a:p>
          <a:p>
            <a:r>
              <a:rPr lang="it-IT" sz="1600" b="1" i="1" dirty="0" smtClean="0"/>
              <a:t>M = 0.9 – 3.3</a:t>
            </a:r>
          </a:p>
          <a:p>
            <a:r>
              <a:rPr lang="it-IT" sz="1600" b="1" i="1" dirty="0"/>
              <a:t>p</a:t>
            </a:r>
            <a:r>
              <a:rPr lang="it-IT" sz="1600" b="1" i="1" baseline="-25000" dirty="0" smtClean="0"/>
              <a:t>capillary</a:t>
            </a:r>
            <a:r>
              <a:rPr lang="it-IT" sz="1600" b="1" i="1" dirty="0" smtClean="0"/>
              <a:t> = 150 mbar</a:t>
            </a:r>
          </a:p>
          <a:p>
            <a:r>
              <a:rPr lang="it-IT" sz="1600" b="1" i="1" dirty="0" smtClean="0"/>
              <a:t>p</a:t>
            </a:r>
            <a:r>
              <a:rPr lang="it-IT" sz="1600" b="1" i="1" baseline="-25000" dirty="0" smtClean="0"/>
              <a:t>plume</a:t>
            </a:r>
            <a:r>
              <a:rPr lang="it-IT" sz="1600" b="1" i="1" dirty="0" smtClean="0"/>
              <a:t> = 2.5 - 1 mbar </a:t>
            </a:r>
            <a:r>
              <a:rPr lang="it-IT" b="1" i="1" baseline="-25000" dirty="0" smtClean="0"/>
              <a:t> </a:t>
            </a:r>
            <a:endParaRPr lang="it-IT" b="1" i="1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251520" y="5020094"/>
            <a:ext cx="8424936" cy="189795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/>
              <a:t>Inside capillary we can suppose a sonic regime (Ma ≈ 1): the higher is the temp </a:t>
            </a:r>
            <a:r>
              <a:rPr lang="it-IT" sz="1600" b="1" i="1" dirty="0" smtClean="0"/>
              <a:t>T</a:t>
            </a:r>
            <a:r>
              <a:rPr lang="it-IT" sz="1600" b="1" i="1" baseline="-25000" dirty="0" smtClean="0"/>
              <a:t>0</a:t>
            </a:r>
            <a:r>
              <a:rPr lang="it-IT" sz="1600" dirty="0" smtClean="0"/>
              <a:t>, the higher is pressure </a:t>
            </a:r>
            <a:r>
              <a:rPr lang="it-IT" sz="1600" b="1" i="1" dirty="0" smtClean="0"/>
              <a:t>p</a:t>
            </a:r>
            <a:r>
              <a:rPr lang="it-IT" sz="1600" b="1" i="1" baseline="-25000" dirty="0" smtClean="0"/>
              <a:t>capillary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b="1" i="1" baseline="-25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/>
              <a:t>Outside capillary there is a supersonic regime (1&lt;Ma&lt;5) but will be different between two capillaries: </a:t>
            </a:r>
            <a:r>
              <a:rPr lang="it-IT" sz="1600" b="1" i="1" dirty="0" smtClean="0"/>
              <a:t>L</a:t>
            </a:r>
            <a:r>
              <a:rPr lang="it-IT" sz="1600" b="1" i="1" baseline="-25000" dirty="0" smtClean="0"/>
              <a:t>plume</a:t>
            </a:r>
            <a:r>
              <a:rPr lang="it-IT" sz="1600" dirty="0" smtClean="0"/>
              <a:t>, </a:t>
            </a:r>
            <a:r>
              <a:rPr lang="el-GR" sz="1600" b="1" i="1" dirty="0" smtClean="0"/>
              <a:t>Δ</a:t>
            </a:r>
            <a:r>
              <a:rPr lang="it-IT" sz="1600" b="1" i="1" dirty="0" smtClean="0"/>
              <a:t>T</a:t>
            </a:r>
            <a:r>
              <a:rPr lang="it-IT" sz="1600" b="1" i="1" baseline="-25000" dirty="0" smtClean="0"/>
              <a:t>plume</a:t>
            </a:r>
            <a:r>
              <a:rPr lang="it-IT" sz="1600" dirty="0" smtClean="0"/>
              <a:t>, </a:t>
            </a:r>
            <a:r>
              <a:rPr lang="el-GR" sz="1600" b="1" i="1" dirty="0" smtClean="0"/>
              <a:t>Δ</a:t>
            </a:r>
            <a:r>
              <a:rPr lang="it-IT" sz="1600" b="1" i="1" dirty="0" smtClean="0"/>
              <a:t>p</a:t>
            </a:r>
            <a:r>
              <a:rPr lang="it-IT" sz="1600" b="1" i="1" baseline="-25000" dirty="0" smtClean="0"/>
              <a:t>plume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b="1" i="1" baseline="-25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/>
              <a:t>The </a:t>
            </a:r>
            <a:r>
              <a:rPr lang="it-IT" sz="1600" dirty="0" smtClean="0"/>
              <a:t>turbolent </a:t>
            </a:r>
            <a:r>
              <a:rPr lang="it-IT" sz="1600" dirty="0"/>
              <a:t>regime inside </a:t>
            </a:r>
            <a:r>
              <a:rPr lang="it-IT" sz="1600" dirty="0" smtClean="0"/>
              <a:t>capillary plays </a:t>
            </a:r>
            <a:r>
              <a:rPr lang="it-IT" sz="1600" dirty="0"/>
              <a:t>a </a:t>
            </a:r>
            <a:r>
              <a:rPr lang="it-IT" sz="1600" dirty="0" smtClean="0"/>
              <a:t>crucial </a:t>
            </a:r>
            <a:r>
              <a:rPr lang="it-IT" sz="1600" dirty="0"/>
              <a:t>role </a:t>
            </a:r>
            <a:r>
              <a:rPr lang="it-IT" sz="1600" dirty="0" smtClean="0"/>
              <a:t>for the thermodynamic properties </a:t>
            </a:r>
            <a:r>
              <a:rPr lang="en-US" sz="1600" dirty="0" smtClean="0"/>
              <a:t>f </a:t>
            </a:r>
            <a:r>
              <a:rPr lang="en-US" sz="1600" dirty="0"/>
              <a:t>fluid motion characterized by chaotic changes in pressure and flow velocity</a:t>
            </a:r>
            <a:endParaRPr lang="it-IT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8064" y="892473"/>
            <a:ext cx="4181065" cy="2787376"/>
            <a:chOff x="78064" y="892473"/>
            <a:chExt cx="4181065" cy="27873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9516" r="1176" b="2964"/>
            <a:stretch/>
          </p:blipFill>
          <p:spPr>
            <a:xfrm>
              <a:off x="78064" y="892473"/>
              <a:ext cx="4181065" cy="278737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8064" y="1424460"/>
              <a:ext cx="17345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52318" y="892473"/>
            <a:ext cx="4103728" cy="2759403"/>
            <a:chOff x="4752318" y="892473"/>
            <a:chExt cx="4103728" cy="27594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9605" r="1963" b="2873"/>
            <a:stretch/>
          </p:blipFill>
          <p:spPr>
            <a:xfrm>
              <a:off x="4752318" y="892473"/>
              <a:ext cx="4103728" cy="2759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752483" y="1475709"/>
              <a:ext cx="17345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96065" y="662802"/>
            <a:ext cx="27630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Short capillary </a:t>
            </a:r>
            <a:r>
              <a:rPr lang="it-IT" b="1" dirty="0" smtClean="0"/>
              <a:t>(1cm</a:t>
            </a:r>
            <a:r>
              <a:rPr lang="it-IT" sz="1400" b="1" dirty="0" smtClean="0"/>
              <a:t>x</a:t>
            </a:r>
            <a:r>
              <a:rPr lang="it-IT" b="1" dirty="0" smtClean="0"/>
              <a:t>1mm)</a:t>
            </a:r>
            <a:endParaRPr lang="it-IT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24128" y="631530"/>
            <a:ext cx="2706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Long capillary </a:t>
            </a:r>
            <a:r>
              <a:rPr lang="it-IT" b="1" dirty="0" smtClean="0"/>
              <a:t>(3cm</a:t>
            </a:r>
            <a:r>
              <a:rPr lang="it-IT" sz="1400" b="1" dirty="0" smtClean="0"/>
              <a:t>x</a:t>
            </a:r>
            <a:r>
              <a:rPr lang="it-IT" b="1" dirty="0" smtClean="0"/>
              <a:t>1mm)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611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9605" r="8263" b="2873"/>
          <a:stretch/>
        </p:blipFill>
        <p:spPr>
          <a:xfrm>
            <a:off x="4535393" y="836709"/>
            <a:ext cx="4501423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629264"/>
            <a:ext cx="27069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Long capillary </a:t>
            </a:r>
            <a:r>
              <a:rPr lang="it-IT" b="1" dirty="0" smtClean="0"/>
              <a:t>(3cm</a:t>
            </a:r>
            <a:r>
              <a:rPr lang="it-IT" sz="1400" b="1" dirty="0" smtClean="0"/>
              <a:t>x</a:t>
            </a:r>
            <a:r>
              <a:rPr lang="it-IT" b="1" dirty="0" smtClean="0"/>
              <a:t>1mm)</a:t>
            </a:r>
            <a:endParaRPr lang="it-I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7629" r="33721" b="37772"/>
          <a:stretch/>
        </p:blipFill>
        <p:spPr>
          <a:xfrm>
            <a:off x="107504" y="840369"/>
            <a:ext cx="4323456" cy="5916309"/>
          </a:xfrm>
          <a:prstGeom prst="rect">
            <a:avLst/>
          </a:prstGeom>
        </p:spPr>
      </p:pic>
      <p:sp>
        <p:nvSpPr>
          <p:cNvPr id="11" name="CasellaDiTesto 23"/>
          <p:cNvSpPr txBox="1"/>
          <p:nvPr/>
        </p:nvSpPr>
        <p:spPr>
          <a:xfrm>
            <a:off x="4664451" y="-18838"/>
            <a:ext cx="447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of results (III) 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2739" y="4182839"/>
            <a:ext cx="4317504" cy="1200329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ifferent current </a:t>
            </a:r>
            <a:r>
              <a:rPr lang="it-IT" b="1" i="1" dirty="0" smtClean="0"/>
              <a:t>Ip</a:t>
            </a:r>
            <a:r>
              <a:rPr lang="it-IT" dirty="0" smtClean="0"/>
              <a:t> inside the capillary will produce different temperature values that can be detected by using the shock regime at the ends of the capillary</a:t>
            </a:r>
            <a:endParaRPr lang="it-IT" b="1" i="1" baseline="-25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83308" y="5372705"/>
            <a:ext cx="2445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Ip = 100 A, T</a:t>
            </a:r>
            <a:r>
              <a:rPr lang="it-IT" baseline="-25000" dirty="0" smtClean="0"/>
              <a:t>0</a:t>
            </a:r>
            <a:r>
              <a:rPr lang="it-IT" dirty="0" smtClean="0"/>
              <a:t> = 0.5 eV</a:t>
            </a:r>
          </a:p>
          <a:p>
            <a:r>
              <a:rPr lang="it-IT" dirty="0" smtClean="0"/>
              <a:t>Ip = 150 A, T</a:t>
            </a:r>
            <a:r>
              <a:rPr lang="it-IT" baseline="-25000" dirty="0" smtClean="0"/>
              <a:t>0</a:t>
            </a:r>
            <a:r>
              <a:rPr lang="it-IT" dirty="0" smtClean="0"/>
              <a:t> = 0.85 eV</a:t>
            </a:r>
          </a:p>
          <a:p>
            <a:r>
              <a:rPr lang="it-IT" dirty="0" smtClean="0"/>
              <a:t>Ip = 185 A, T</a:t>
            </a:r>
            <a:r>
              <a:rPr lang="it-IT" baseline="-25000" dirty="0" smtClean="0"/>
              <a:t>0</a:t>
            </a:r>
            <a:r>
              <a:rPr lang="it-IT" dirty="0" smtClean="0"/>
              <a:t> = 1.1 eV</a:t>
            </a:r>
          </a:p>
          <a:p>
            <a:r>
              <a:rPr lang="it-IT" dirty="0" smtClean="0"/>
              <a:t>Ip = 225 A, T</a:t>
            </a:r>
            <a:r>
              <a:rPr lang="it-IT" baseline="-25000" dirty="0" smtClean="0"/>
              <a:t>0</a:t>
            </a:r>
            <a:r>
              <a:rPr lang="it-IT" dirty="0" smtClean="0"/>
              <a:t> = 1.4 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4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23"/>
          <p:cNvSpPr txBox="1"/>
          <p:nvPr/>
        </p:nvSpPr>
        <p:spPr>
          <a:xfrm>
            <a:off x="6660232" y="4739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it-I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423" y="692696"/>
            <a:ext cx="8643073" cy="6001643"/>
            <a:chOff x="223877" y="862875"/>
            <a:chExt cx="8643073" cy="6001643"/>
          </a:xfrm>
        </p:grpSpPr>
        <p:sp>
          <p:nvSpPr>
            <p:cNvPr id="24" name="Rectangle 23"/>
            <p:cNvSpPr/>
            <p:nvPr/>
          </p:nvSpPr>
          <p:spPr>
            <a:xfrm>
              <a:off x="223877" y="862875"/>
              <a:ext cx="8568952" cy="6001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The plasma confinement for plasma-based accelerators by mean of gas-filled capillary represents a good solution but several parameters have to be monitored to preserve the beam quality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Thermodynamic properties,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as temperature, pressure, density, particles velocities and gas turbulence, can evolve at different regime inside and outside the capillary, which in turn affect the beam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dnamics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By analyzing plasma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plumes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coming out from the orifices we have obtained the following results: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This thermodynamic properties assume a crucial role for the LWFA, because the laser will be affected by temperature, speed and pressure changing both at entrance and exit of the capillary </a:t>
              </a:r>
            </a:p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 accurate study of the turbulent regime inside the capillary should be made to understand how the plasma properties can evolve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18078" y="3455163"/>
              <a:ext cx="784887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600" b="1" i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in the capillaries, close to the ends and on axis, is 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0.8-1.4 eV 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The temperature 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outside the capillary shows an exponential decay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Also the pressure 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p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outside the capillary decreases exponentially with the distance from orifice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he pressure in the capillary 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600" b="1" i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depends on the capillary shape (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50-160 mbar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) and accords with the sound speed inside capillary (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6.9 km/s – 9.4 km/s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093601" y="6381328"/>
            <a:ext cx="387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Angelo.Biagioni@lnf.infn.it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407949534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2654" y="2348880"/>
            <a:ext cx="65517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for your attention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832" r="1573" b="30255"/>
          <a:stretch/>
        </p:blipFill>
        <p:spPr>
          <a:xfrm>
            <a:off x="60311" y="152032"/>
            <a:ext cx="2711489" cy="793607"/>
          </a:xfrm>
          <a:prstGeom prst="rect">
            <a:avLst/>
          </a:prstGeom>
          <a:ln w="19050"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2771800" y="536192"/>
            <a:ext cx="4896544" cy="126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6169"/>
            <a:ext cx="1251229" cy="7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9389" y="6434866"/>
            <a:ext cx="6547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ICFDT5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3–5 October 2018, LNF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Frascati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   Angelo.Biagioni@lnf.infn.it</a:t>
            </a:r>
            <a:endParaRPr lang="it-IT" sz="1600" i="1" dirty="0"/>
          </a:p>
        </p:txBody>
      </p:sp>
      <p:cxnSp>
        <p:nvCxnSpPr>
          <p:cNvPr id="11" name="Connettore 1 25"/>
          <p:cNvCxnSpPr/>
          <p:nvPr/>
        </p:nvCxnSpPr>
        <p:spPr>
          <a:xfrm>
            <a:off x="179512" y="6367895"/>
            <a:ext cx="8856984" cy="0"/>
          </a:xfrm>
          <a:prstGeom prst="line">
            <a:avLst/>
          </a:prstGeom>
          <a:ln w="1905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3" t="16400" r="5897" b="79400"/>
          <a:stretch/>
        </p:blipFill>
        <p:spPr>
          <a:xfrm>
            <a:off x="0" y="6140883"/>
            <a:ext cx="1187624" cy="699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55" y="6237313"/>
            <a:ext cx="1437396" cy="5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23"/>
          <p:cNvSpPr txBox="1"/>
          <p:nvPr/>
        </p:nvSpPr>
        <p:spPr>
          <a:xfrm>
            <a:off x="3034022" y="4038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Limits of applicability: Knudsen number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83671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Knudsen number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Kn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is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defined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as the ratio of the molecular mean free path length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b="1" i="1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representative physical length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scale.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This length scale could be,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our case, the capillary length (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15654"/>
              </p:ext>
            </p:extLst>
          </p:nvPr>
        </p:nvGraphicFramePr>
        <p:xfrm>
          <a:off x="895350" y="1916832"/>
          <a:ext cx="2708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7" name="Equation" r:id="rId5" imgW="1269720" imgH="431640" progId="Equation.3">
                  <p:embed/>
                </p:oleObj>
              </mc:Choice>
              <mc:Fallback>
                <p:oleObj name="Equation" r:id="rId5" imgW="1269720" imgH="43164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5350" y="1916832"/>
                        <a:ext cx="2708275" cy="863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10752" y="2144883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Viscous fluid,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Kn &lt; 0,01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Molecular fluid,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Kn &gt;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Transition regime,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0,01 &lt; Kn &lt; 1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9952" y="1772816"/>
            <a:ext cx="304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Kn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defines our flow regime: </a:t>
            </a:r>
            <a:endParaRPr lang="it-IT" dirty="0"/>
          </a:p>
        </p:txBody>
      </p:sp>
      <p:sp>
        <p:nvSpPr>
          <p:cNvPr id="6" name="Oval 5"/>
          <p:cNvSpPr/>
          <p:nvPr/>
        </p:nvSpPr>
        <p:spPr>
          <a:xfrm>
            <a:off x="4683456" y="2097342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323528" y="304459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 fluid dynamics, the </a:t>
            </a:r>
            <a:r>
              <a:rPr lang="it-IT" b="1" i="1" dirty="0" smtClean="0"/>
              <a:t>Knudsen number</a:t>
            </a:r>
            <a:r>
              <a:rPr lang="it-IT" dirty="0" smtClean="0"/>
              <a:t> is used to define the limits of applicability of the continuum mechanics to the fluids and so the applicability of the Navier-Stokes equations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3747215"/>
            <a:ext cx="8334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If </a:t>
            </a:r>
            <a:r>
              <a:rPr lang="it-IT" b="1" i="1" dirty="0"/>
              <a:t>Kn </a:t>
            </a:r>
            <a:r>
              <a:rPr lang="it-IT" b="1" dirty="0"/>
              <a:t>&lt;</a:t>
            </a:r>
            <a:r>
              <a:rPr lang="it-IT" b="1" i="1" dirty="0"/>
              <a:t> 0.01</a:t>
            </a:r>
            <a:r>
              <a:rPr lang="it-IT" dirty="0"/>
              <a:t>, we can apply the previous theory to our gas expansion, considering it as a  continuum fluid (we can use N-S eqs, that is continuity equation, first and second laws of thermodynamics)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51601"/>
              </p:ext>
            </p:extLst>
          </p:nvPr>
        </p:nvGraphicFramePr>
        <p:xfrm>
          <a:off x="4932040" y="4697327"/>
          <a:ext cx="31686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8" name="Equation" r:id="rId7" imgW="1892160" imgH="431640" progId="Equation.3">
                  <p:embed/>
                </p:oleObj>
              </mc:Choice>
              <mc:Fallback>
                <p:oleObj name="Equation" r:id="rId7" imgW="1892160" imgH="4316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040" y="4697327"/>
                        <a:ext cx="3168650" cy="679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25074"/>
              </p:ext>
            </p:extLst>
          </p:nvPr>
        </p:nvGraphicFramePr>
        <p:xfrm>
          <a:off x="4932040" y="5539327"/>
          <a:ext cx="34702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9" name="Equation" r:id="rId9" imgW="2070000" imgH="431640" progId="Equation.3">
                  <p:embed/>
                </p:oleObj>
              </mc:Choice>
              <mc:Fallback>
                <p:oleObj name="Equation" r:id="rId9" imgW="2070000" imgH="4316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2040" y="5539327"/>
                        <a:ext cx="3470275" cy="679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4670545"/>
            <a:ext cx="2236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In the zone of silence:</a:t>
            </a:r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323528" y="6381328"/>
            <a:ext cx="7980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/>
              <a:t>I</a:t>
            </a:r>
            <a:r>
              <a:rPr lang="it-IT" b="1" i="1" dirty="0" smtClean="0"/>
              <a:t>n our region of interest, the zone of silence, the Knudsen number is always &lt; 0.01</a:t>
            </a: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2945598" y="5694386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Longer capillary</a:t>
            </a:r>
            <a:endParaRPr lang="it-IT" b="1" i="1" dirty="0"/>
          </a:p>
        </p:txBody>
      </p:sp>
      <p:sp>
        <p:nvSpPr>
          <p:cNvPr id="22" name="Rectangle 21"/>
          <p:cNvSpPr/>
          <p:nvPr/>
        </p:nvSpPr>
        <p:spPr>
          <a:xfrm>
            <a:off x="2926363" y="485521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Shorter capillary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37627350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23"/>
          <p:cNvSpPr txBox="1"/>
          <p:nvPr/>
        </p:nvSpPr>
        <p:spPr>
          <a:xfrm>
            <a:off x="3419872" y="6716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it-IT" sz="2400" b="1" dirty="0" smtClean="0"/>
              <a:t>On axis-symmetric free-jet gas expansions</a:t>
            </a:r>
            <a:endParaRPr lang="it-IT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738533" cy="27093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9267" y="4005064"/>
            <a:ext cx="9034733" cy="2753615"/>
            <a:chOff x="-2369262" y="3669270"/>
            <a:chExt cx="9034733" cy="2753615"/>
          </a:xfrm>
        </p:grpSpPr>
        <p:sp>
          <p:nvSpPr>
            <p:cNvPr id="8" name="Rectangle 7"/>
            <p:cNvSpPr/>
            <p:nvPr/>
          </p:nvSpPr>
          <p:spPr>
            <a:xfrm>
              <a:off x="-2369262" y="3669270"/>
              <a:ext cx="8943522" cy="2753615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292269" y="3726301"/>
              <a:ext cx="8957740" cy="2462165"/>
              <a:chOff x="200473" y="4214767"/>
              <a:chExt cx="8957740" cy="2393047"/>
            </a:xfrm>
            <a:noFill/>
          </p:grpSpPr>
          <p:sp>
            <p:nvSpPr>
              <p:cNvPr id="10" name="Rectangle 9"/>
              <p:cNvSpPr/>
              <p:nvPr/>
            </p:nvSpPr>
            <p:spPr>
              <a:xfrm>
                <a:off x="228899" y="4214767"/>
                <a:ext cx="8929314" cy="14358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 free-jet atomic or molecular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flow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produced by a supersonic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gas expansion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from a high-pressure gas source into a low pressure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background, for this regime: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			, the flow will exit supersonically (G≤2.05, for all gases)</a:t>
                </a:r>
              </a:p>
              <a:p>
                <a:pPr marL="1657350" lvl="3" indent="-285750">
                  <a:buFont typeface="Wingdings" panose="05000000000000000000" pitchFamily="2" charset="2"/>
                  <a:buChar char="§"/>
                </a:pPr>
                <a:endParaRPr lang="it-IT" dirty="0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7020658"/>
                  </p:ext>
                </p:extLst>
              </p:nvPr>
            </p:nvGraphicFramePr>
            <p:xfrm>
              <a:off x="1266986" y="4825767"/>
              <a:ext cx="2189988" cy="714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44" name="Equation" r:id="rId6" imgW="1371600" imgH="482400" progId="Equation.3">
                      <p:embed/>
                    </p:oleObj>
                  </mc:Choice>
                  <mc:Fallback>
                    <p:oleObj name="Equation" r:id="rId6" imgW="1371600" imgH="482400" progId="Equation.3">
                      <p:embed/>
                      <p:pic>
                        <p:nvPicPr>
                          <p:cNvPr id="41" name="Object 40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266986" y="4825767"/>
                            <a:ext cx="2189988" cy="71427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1"/>
              <p:cNvSpPr/>
              <p:nvPr/>
            </p:nvSpPr>
            <p:spPr>
              <a:xfrm>
                <a:off x="200473" y="5684484"/>
                <a:ext cx="8957740" cy="9233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flow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 in the zone of silence are independent of boundary conditions (</a:t>
                </a:r>
                <a:r>
                  <a:rPr lang="en-US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walls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b="1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), which is caused by the fact that information propagates at the speed of sound, whereas the gas moves faster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98044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23"/>
          <p:cNvSpPr txBox="1"/>
          <p:nvPr/>
        </p:nvSpPr>
        <p:spPr>
          <a:xfrm>
            <a:off x="3851920" y="4975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Temperature by using Stark effect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258" y="6042813"/>
            <a:ext cx="9153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0"/>
              </a:rPr>
              <a:t>So far, we were not able to obtain the plasma temperature because we were not able</a:t>
            </a:r>
          </a:p>
          <a:p>
            <a:r>
              <a:rPr lang="en-US" dirty="0" smtClean="0">
                <a:latin typeface="CMR10"/>
              </a:rPr>
              <a:t>to measure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intensities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95536" y="85412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Plasma density determination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broadening of spectral lines is a well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range of number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–10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it-I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it-IT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112" y="2132856"/>
            <a:ext cx="8659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electron temperature is an equally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plasma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 which can be determined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spectroscopically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ratio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line intensities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" y="1556792"/>
            <a:ext cx="6085543" cy="494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5" y="4221088"/>
            <a:ext cx="5228413" cy="56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4751499" cy="4819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274" y="3429000"/>
            <a:ext cx="8577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is the emissivity,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is the absorption coefficient in cm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plasma length along the line of sight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observer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79715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-Roman"/>
              </a:rPr>
              <a:t>When we want to measure a temperature, the system should be in a thermodynamic</a:t>
            </a:r>
          </a:p>
          <a:p>
            <a:r>
              <a:rPr lang="it-IT" dirty="0" smtClean="0">
                <a:latin typeface="Times-Roman"/>
              </a:rPr>
              <a:t>equilibrium; since it </a:t>
            </a:r>
            <a:r>
              <a:rPr lang="en-US" dirty="0">
                <a:latin typeface="Times-Roman"/>
              </a:rPr>
              <a:t>is rarely </a:t>
            </a:r>
            <a:r>
              <a:rPr lang="en-US" dirty="0" smtClean="0">
                <a:latin typeface="Times-Roman"/>
              </a:rPr>
              <a:t>complete, we can </a:t>
            </a:r>
            <a:r>
              <a:rPr lang="en-US" dirty="0">
                <a:latin typeface="Times-Roman"/>
              </a:rPr>
              <a:t>consider a useful approximation, local thermodynamic equilibrium (LTE</a:t>
            </a:r>
            <a:r>
              <a:rPr lang="en-US" dirty="0" smtClean="0">
                <a:latin typeface="Times-Roman"/>
              </a:rPr>
              <a:t>):</a:t>
            </a:r>
            <a:endParaRPr lang="it-IT" dirty="0">
              <a:latin typeface="Times-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2" y="5489511"/>
            <a:ext cx="3051636" cy="4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138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7596336" y="-176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0" y="213570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336962" y="641947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ICFDT5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3–5 October 2018, LNF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Frascati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	Angelo.Biagioni@lnf.infn.it</a:t>
            </a:r>
            <a:endParaRPr lang="it-IT" i="1" dirty="0"/>
          </a:p>
        </p:txBody>
      </p:sp>
      <p:cxnSp>
        <p:nvCxnSpPr>
          <p:cNvPr id="9" name="Connettore 1 25"/>
          <p:cNvCxnSpPr/>
          <p:nvPr/>
        </p:nvCxnSpPr>
        <p:spPr>
          <a:xfrm>
            <a:off x="179512" y="6367895"/>
            <a:ext cx="8856984" cy="0"/>
          </a:xfrm>
          <a:prstGeom prst="line">
            <a:avLst/>
          </a:prstGeom>
          <a:ln w="1905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3" t="16400" r="5897" b="79400"/>
          <a:stretch/>
        </p:blipFill>
        <p:spPr>
          <a:xfrm>
            <a:off x="0" y="6140883"/>
            <a:ext cx="1187624" cy="699507"/>
          </a:xfrm>
          <a:prstGeom prst="rect">
            <a:avLst/>
          </a:prstGeom>
        </p:spPr>
      </p:pic>
      <p:sp>
        <p:nvSpPr>
          <p:cNvPr id="10" name="Segnaposto contenuto 1"/>
          <p:cNvSpPr>
            <a:spLocks noGrp="1"/>
          </p:cNvSpPr>
          <p:nvPr/>
        </p:nvSpPr>
        <p:spPr>
          <a:xfrm>
            <a:off x="971600" y="1279020"/>
            <a:ext cx="7848872" cy="4536504"/>
          </a:xfrm>
          <a:prstGeom prst="rect">
            <a:avLst/>
          </a:prstGeom>
          <a:ln>
            <a:noFill/>
          </a:ln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  <a:p>
            <a:pPr lvl="1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 discharge capillaries as accelerating and focusing modules</a:t>
            </a:r>
          </a:p>
          <a:p>
            <a:pPr marL="0" indent="0">
              <a:buClr>
                <a:srgbClr val="4F81BD"/>
              </a:buClr>
              <a:buNone/>
            </a:pP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Gas-filled capillary plasma source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Experimental set-</a:t>
            </a: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  <a:p>
            <a:pPr lvl="1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electron beam parameters</a:t>
            </a:r>
            <a:endParaRPr lang="en-US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Shock 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Wave method to measure plasma 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</a:p>
          <a:p>
            <a:pPr marL="0" indent="0">
              <a:buClr>
                <a:srgbClr val="4F81BD"/>
              </a:buClr>
              <a:buNone/>
            </a:pPr>
            <a:endParaRPr lang="it-IT" sz="3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it-IT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sz="38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3046525" y="33738"/>
            <a:ext cx="609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discharge capillary applications</a:t>
            </a:r>
            <a:endParaRPr lang="it-IT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084168" y="6441617"/>
            <a:ext cx="293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Angelo.Biagioni@lnf.infn.it</a:t>
            </a:r>
            <a:endParaRPr lang="it-IT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t="505"/>
          <a:stretch/>
        </p:blipFill>
        <p:spPr>
          <a:xfrm>
            <a:off x="107504" y="3832012"/>
            <a:ext cx="4675892" cy="2979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71" y="3501008"/>
            <a:ext cx="3652427" cy="97179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696916" y="691986"/>
            <a:ext cx="1709122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600" b="1" dirty="0" smtClean="0"/>
              <a:t>n</a:t>
            </a:r>
            <a:r>
              <a:rPr lang="it-IT" sz="1600" b="1" baseline="-25000" dirty="0" smtClean="0"/>
              <a:t>e</a:t>
            </a:r>
            <a:r>
              <a:rPr lang="it-IT" sz="1600" b="1" dirty="0" smtClean="0"/>
              <a:t> </a:t>
            </a:r>
            <a:r>
              <a:rPr lang="it-IT" sz="1600" b="1" dirty="0"/>
              <a:t>= </a:t>
            </a:r>
            <a:r>
              <a:rPr lang="it-IT" sz="1600" b="1" dirty="0" smtClean="0"/>
              <a:t>10</a:t>
            </a:r>
            <a:r>
              <a:rPr lang="it-IT" sz="1600" b="1" baseline="30000" dirty="0" smtClean="0"/>
              <a:t>16</a:t>
            </a:r>
            <a:r>
              <a:rPr lang="it-IT" sz="1600" b="1" dirty="0" smtClean="0"/>
              <a:t>-10</a:t>
            </a:r>
            <a:r>
              <a:rPr lang="it-IT" sz="1600" b="1" baseline="30000" dirty="0" smtClean="0"/>
              <a:t>18 </a:t>
            </a:r>
            <a:r>
              <a:rPr lang="it-IT" sz="1600" b="1" dirty="0" smtClean="0"/>
              <a:t>cm</a:t>
            </a:r>
            <a:r>
              <a:rPr lang="it-IT" sz="1600" b="1" baseline="30000" dirty="0" smtClean="0"/>
              <a:t>-3</a:t>
            </a:r>
          </a:p>
          <a:p>
            <a:r>
              <a:rPr lang="it-IT" sz="1600" b="1" dirty="0"/>
              <a:t>V = </a:t>
            </a:r>
            <a:r>
              <a:rPr lang="it-IT" sz="1600" b="1" dirty="0" smtClean="0"/>
              <a:t>15-20 kV</a:t>
            </a:r>
          </a:p>
          <a:p>
            <a:r>
              <a:rPr lang="it-IT" sz="1600" b="1" dirty="0"/>
              <a:t>Imax = </a:t>
            </a:r>
            <a:r>
              <a:rPr lang="it-IT" sz="1600" b="1" dirty="0" smtClean="0"/>
              <a:t>240 A</a:t>
            </a:r>
          </a:p>
          <a:p>
            <a:r>
              <a:rPr lang="it-IT" sz="1600" b="1" dirty="0"/>
              <a:t>R = 500 </a:t>
            </a:r>
            <a:r>
              <a:rPr lang="el-GR" sz="1600" b="1" dirty="0"/>
              <a:t>μ</a:t>
            </a:r>
            <a:r>
              <a:rPr lang="it-IT" sz="1600" b="1" dirty="0" smtClean="0"/>
              <a:t>m</a:t>
            </a:r>
          </a:p>
          <a:p>
            <a:r>
              <a:rPr lang="it-IT" sz="1600" b="1" dirty="0"/>
              <a:t>L = 1-3 </a:t>
            </a:r>
            <a:r>
              <a:rPr lang="it-IT" sz="1600" b="1" dirty="0" smtClean="0"/>
              <a:t>cm</a:t>
            </a:r>
            <a:endParaRPr lang="it-IT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149119" y="834713"/>
            <a:ext cx="7525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i="1" dirty="0" smtClean="0"/>
              <a:t>PWFA</a:t>
            </a:r>
            <a:endParaRPr lang="it-IT" dirty="0"/>
          </a:p>
        </p:txBody>
      </p:sp>
      <p:sp>
        <p:nvSpPr>
          <p:cNvPr id="33" name="Rectangle 32"/>
          <p:cNvSpPr/>
          <p:nvPr/>
        </p:nvSpPr>
        <p:spPr>
          <a:xfrm>
            <a:off x="179512" y="3311559"/>
            <a:ext cx="132119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i="1" dirty="0" smtClean="0"/>
              <a:t>Plasma lens</a:t>
            </a:r>
            <a:endParaRPr lang="it-IT" dirty="0"/>
          </a:p>
        </p:txBody>
      </p:sp>
      <p:grpSp>
        <p:nvGrpSpPr>
          <p:cNvPr id="47" name="Group 46"/>
          <p:cNvGrpSpPr/>
          <p:nvPr/>
        </p:nvGrpSpPr>
        <p:grpSpPr>
          <a:xfrm>
            <a:off x="5096408" y="4957673"/>
            <a:ext cx="1805558" cy="1434858"/>
            <a:chOff x="7052070" y="4932231"/>
            <a:chExt cx="1805558" cy="141223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070" y="4932231"/>
              <a:ext cx="1805558" cy="141223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542973" y="4935523"/>
              <a:ext cx="823751" cy="307777"/>
            </a:xfrm>
            <a:prstGeom prst="rect">
              <a:avLst/>
            </a:prstGeom>
            <a:solidFill>
              <a:srgbClr val="282B78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chemeClr val="bg1"/>
                  </a:solidFill>
                </a:rPr>
                <a:t>90 </a:t>
              </a:r>
              <a:r>
                <a:rPr lang="el-GR" sz="1400" b="1" dirty="0" smtClean="0">
                  <a:solidFill>
                    <a:schemeClr val="bg1"/>
                  </a:solidFill>
                </a:rPr>
                <a:t>μ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m 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07702" y="4957673"/>
            <a:ext cx="1793696" cy="1434858"/>
            <a:chOff x="5092739" y="4909611"/>
            <a:chExt cx="1793696" cy="143485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39" y="4909611"/>
              <a:ext cx="1793696" cy="143485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577711" y="5007178"/>
              <a:ext cx="823751" cy="307777"/>
            </a:xfrm>
            <a:prstGeom prst="rect">
              <a:avLst/>
            </a:prstGeom>
            <a:solidFill>
              <a:srgbClr val="282B78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chemeClr val="bg1"/>
                  </a:solidFill>
                </a:rPr>
                <a:t>25 </a:t>
              </a:r>
              <a:r>
                <a:rPr lang="el-GR" sz="1400" b="1" dirty="0" smtClean="0">
                  <a:solidFill>
                    <a:schemeClr val="bg1"/>
                  </a:solidFill>
                </a:rPr>
                <a:t>μ</a:t>
              </a:r>
              <a:r>
                <a:rPr lang="it-IT" sz="1400" b="1" dirty="0" smtClean="0">
                  <a:solidFill>
                    <a:schemeClr val="bg1"/>
                  </a:solidFill>
                </a:rPr>
                <a:t>m 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019593" y="4555890"/>
            <a:ext cx="325063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b="1" dirty="0" smtClean="0"/>
              <a:t>Focusing (Compactness)</a:t>
            </a:r>
            <a:endParaRPr lang="it-IT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608889" y="5800278"/>
            <a:ext cx="14344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i="1" dirty="0" smtClean="0"/>
              <a:t>B</a:t>
            </a:r>
            <a:r>
              <a:rPr lang="el-GR" b="1" i="1" baseline="-25000" dirty="0" smtClean="0"/>
              <a:t>φ</a:t>
            </a:r>
            <a:r>
              <a:rPr lang="it-IT" b="1" i="1" dirty="0" smtClean="0"/>
              <a:t> &gt; 500 T/m</a:t>
            </a:r>
            <a:endParaRPr lang="it-IT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44161" y="5157192"/>
            <a:ext cx="351575" cy="643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b="61403"/>
          <a:stretch/>
        </p:blipFill>
        <p:spPr>
          <a:xfrm>
            <a:off x="232446" y="1141225"/>
            <a:ext cx="85689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29869" y="6472084"/>
            <a:ext cx="293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Angelo.Biagioni@lnf.infn.it</a:t>
            </a:r>
            <a:endParaRPr lang="it-IT" sz="1600" i="1" dirty="0"/>
          </a:p>
        </p:txBody>
      </p:sp>
      <p:sp>
        <p:nvSpPr>
          <p:cNvPr id="82" name="Rectangle 81"/>
          <p:cNvSpPr/>
          <p:nvPr/>
        </p:nvSpPr>
        <p:spPr>
          <a:xfrm>
            <a:off x="227428" y="4796460"/>
            <a:ext cx="8723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 smtClean="0"/>
              <a:t>Emittance:</a:t>
            </a:r>
            <a:r>
              <a:rPr lang="en-US" dirty="0" smtClean="0"/>
              <a:t> we </a:t>
            </a:r>
            <a:r>
              <a:rPr lang="en-US" dirty="0"/>
              <a:t>observe a stronger emittance growth during the plasma supersonic expansions until the plume density and the bunch density are </a:t>
            </a:r>
            <a:r>
              <a:rPr lang="en-US" dirty="0" smtClean="0"/>
              <a:t>comparable (</a:t>
            </a:r>
            <a:r>
              <a:rPr lang="en-US" b="1" dirty="0" smtClean="0"/>
              <a:t>plasma plume properties: pressure, temperature and density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i="1" dirty="0" smtClean="0"/>
              <a:t>Temperature:</a:t>
            </a:r>
            <a:r>
              <a:rPr lang="en-US" dirty="0" smtClean="0"/>
              <a:t> the plasma temperature inside the capillary affects the magnetic field along the radius and so the electron beam focusing</a:t>
            </a:r>
            <a:endParaRPr lang="en-US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68" y="933939"/>
            <a:ext cx="4402044" cy="3514260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5748555" y="570949"/>
            <a:ext cx="247272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b="1" dirty="0" smtClean="0"/>
              <a:t>Plasma lens theoretical model,</a:t>
            </a:r>
          </a:p>
          <a:p>
            <a:r>
              <a:rPr lang="it-IT" sz="1400" b="1" dirty="0" smtClean="0"/>
              <a:t>courtesy of R. Pompili</a:t>
            </a:r>
            <a:endParaRPr lang="it-IT" sz="1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887947" y="980728"/>
            <a:ext cx="0" cy="335275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398559" y="980728"/>
            <a:ext cx="0" cy="335275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7" y="782683"/>
            <a:ext cx="4327348" cy="36811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6200000">
            <a:off x="-1076383" y="2295939"/>
            <a:ext cx="27275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 smtClean="0"/>
              <a:t>Transverse emittance (</a:t>
            </a:r>
            <a:r>
              <a:rPr lang="el-GR" b="1" dirty="0" smtClean="0"/>
              <a:t>μ</a:t>
            </a:r>
            <a:r>
              <a:rPr lang="it-IT" b="1" dirty="0" smtClean="0"/>
              <a:t>m)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5370" y="1595470"/>
            <a:ext cx="1845108" cy="1740160"/>
            <a:chOff x="1475656" y="1714530"/>
            <a:chExt cx="1845108" cy="1740160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625520" y="1918985"/>
              <a:ext cx="939414" cy="4174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Capillary</a:t>
              </a:r>
              <a:endPara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475656" y="1714530"/>
              <a:ext cx="1845108" cy="1740160"/>
              <a:chOff x="5072300" y="1960167"/>
              <a:chExt cx="3084030" cy="253139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344041" y="1960167"/>
                <a:ext cx="2812289" cy="2531389"/>
                <a:chOff x="627704" y="1878532"/>
                <a:chExt cx="1340494" cy="1649036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27704" y="1878532"/>
                  <a:ext cx="1207456" cy="1383935"/>
                  <a:chOff x="784287" y="1946382"/>
                  <a:chExt cx="995747" cy="1052033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787183" y="2817014"/>
                    <a:ext cx="992851" cy="181401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" name="Round Same Side Corner Rectangle 35"/>
                  <p:cNvSpPr/>
                  <p:nvPr/>
                </p:nvSpPr>
                <p:spPr>
                  <a:xfrm>
                    <a:off x="784287" y="2092088"/>
                    <a:ext cx="992505" cy="393065"/>
                  </a:xfrm>
                  <a:prstGeom prst="round2SameRect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1008475" y="1946382"/>
                    <a:ext cx="514350" cy="6540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194109" y="2013024"/>
                    <a:ext cx="146050" cy="6985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848161" y="2171806"/>
                  <a:ext cx="120037" cy="1355762"/>
                  <a:chOff x="2031831" y="2175994"/>
                  <a:chExt cx="120037" cy="1355762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2031831" y="2175994"/>
                    <a:ext cx="45719" cy="432145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2035767" y="3009032"/>
                    <a:ext cx="116101" cy="522724"/>
                    <a:chOff x="2035767" y="3009032"/>
                    <a:chExt cx="116101" cy="522724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2036470" y="3009032"/>
                      <a:ext cx="45719" cy="429263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2035767" y="3212517"/>
                      <a:ext cx="116101" cy="31923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2037074" y="3016982"/>
                      <a:ext cx="45719" cy="429263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2032435" y="2183944"/>
                    <a:ext cx="45719" cy="43214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  <p:grpSp>
            <p:nvGrpSpPr>
              <p:cNvPr id="6" name="Group 5"/>
              <p:cNvGrpSpPr/>
              <p:nvPr/>
            </p:nvGrpSpPr>
            <p:grpSpPr>
              <a:xfrm>
                <a:off x="5072300" y="2410366"/>
                <a:ext cx="243575" cy="2081191"/>
                <a:chOff x="5076058" y="2413771"/>
                <a:chExt cx="243575" cy="2081191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16358" y="2413771"/>
                  <a:ext cx="95917" cy="66337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223716" y="3689139"/>
                  <a:ext cx="95917" cy="6589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076058" y="4004907"/>
                  <a:ext cx="243574" cy="49005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sp>
        <p:nvSpPr>
          <p:cNvPr id="55" name="Rectangle 54"/>
          <p:cNvSpPr/>
          <p:nvPr/>
        </p:nvSpPr>
        <p:spPr>
          <a:xfrm>
            <a:off x="1944068" y="4234234"/>
            <a:ext cx="309595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 smtClean="0"/>
              <a:t>Longitudinal coordinate Z (cm)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245650" y="932433"/>
            <a:ext cx="0" cy="335275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24657" y="922737"/>
            <a:ext cx="0" cy="335275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024657" y="2450405"/>
            <a:ext cx="856628" cy="392283"/>
            <a:chOff x="4815406" y="2080833"/>
            <a:chExt cx="856628" cy="392283"/>
          </a:xfrm>
        </p:grpSpPr>
        <p:sp>
          <p:nvSpPr>
            <p:cNvPr id="64" name="Left Arrow 63"/>
            <p:cNvSpPr/>
            <p:nvPr/>
          </p:nvSpPr>
          <p:spPr>
            <a:xfrm>
              <a:off x="4815406" y="2080833"/>
              <a:ext cx="714320" cy="39228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Trapezoid 66"/>
            <p:cNvSpPr/>
            <p:nvPr/>
          </p:nvSpPr>
          <p:spPr>
            <a:xfrm rot="5400000">
              <a:off x="5112287" y="2009131"/>
              <a:ext cx="377885" cy="53257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Isosceles Triangle 62"/>
            <p:cNvSpPr/>
            <p:nvPr/>
          </p:nvSpPr>
          <p:spPr>
            <a:xfrm rot="5400000">
              <a:off x="5213968" y="1944937"/>
              <a:ext cx="252574" cy="66355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0" name="Group 69"/>
          <p:cNvGrpSpPr/>
          <p:nvPr/>
        </p:nvGrpSpPr>
        <p:grpSpPr>
          <a:xfrm rot="10800000">
            <a:off x="3398560" y="2435620"/>
            <a:ext cx="856628" cy="392283"/>
            <a:chOff x="4815406" y="2080833"/>
            <a:chExt cx="856628" cy="392283"/>
          </a:xfrm>
        </p:grpSpPr>
        <p:sp>
          <p:nvSpPr>
            <p:cNvPr id="71" name="Left Arrow 70"/>
            <p:cNvSpPr/>
            <p:nvPr/>
          </p:nvSpPr>
          <p:spPr>
            <a:xfrm>
              <a:off x="4815406" y="2080833"/>
              <a:ext cx="714320" cy="392283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5112287" y="2009131"/>
              <a:ext cx="377885" cy="53257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5213968" y="1944937"/>
              <a:ext cx="252574" cy="66355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 flipV="1">
            <a:off x="1549506" y="2780928"/>
            <a:ext cx="0" cy="92639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885927" y="1334537"/>
            <a:ext cx="0" cy="92639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540692" y="3325241"/>
            <a:ext cx="1634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smtClean="0"/>
              <a:t>Stronger emittance</a:t>
            </a:r>
          </a:p>
          <a:p>
            <a:r>
              <a:rPr lang="it-IT" sz="1400" b="1" dirty="0" smtClean="0"/>
              <a:t>growth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220831" y="779944"/>
            <a:ext cx="204158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b="1" dirty="0" smtClean="0"/>
              <a:t>Simulations by Architect,</a:t>
            </a:r>
          </a:p>
          <a:p>
            <a:r>
              <a:rPr lang="it-IT" sz="1400" b="1" dirty="0" smtClean="0"/>
              <a:t>courtesy of V. Shpakov</a:t>
            </a:r>
            <a:endParaRPr lang="it-IT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75234" y="922737"/>
            <a:ext cx="0" cy="335275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401590" y="932432"/>
            <a:ext cx="0" cy="335275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7" y="1220882"/>
            <a:ext cx="1709118" cy="454743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1053136" y="1982289"/>
            <a:ext cx="939414" cy="41748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Plamsa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plumes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0033" y="3952196"/>
            <a:ext cx="169251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b="1" i="1" dirty="0" err="1" smtClean="0">
                <a:latin typeface="Symbol" charset="2"/>
                <a:cs typeface="Symbol" charset="2"/>
              </a:rPr>
              <a:t>e</a:t>
            </a:r>
            <a:r>
              <a:rPr lang="it-IT" sz="2000" b="1" i="1" baseline="-25000" dirty="0" err="1" smtClean="0"/>
              <a:t>nx</a:t>
            </a:r>
            <a:r>
              <a:rPr lang="it-IT" b="1" i="1" baseline="-25000" dirty="0" smtClean="0"/>
              <a:t> </a:t>
            </a:r>
            <a:r>
              <a:rPr lang="it-IT" b="1" i="1" dirty="0" smtClean="0"/>
              <a:t>= 0.9  </a:t>
            </a:r>
            <a:r>
              <a:rPr lang="el-GR" b="1" i="1" dirty="0" smtClean="0"/>
              <a:t>μ</a:t>
            </a:r>
            <a:r>
              <a:rPr lang="it-IT" b="1" i="1" dirty="0" smtClean="0"/>
              <a:t>m</a:t>
            </a:r>
          </a:p>
          <a:p>
            <a:r>
              <a:rPr lang="it-IT" sz="2000" b="1" i="1" dirty="0" err="1" smtClean="0">
                <a:latin typeface="Symbol" charset="2"/>
                <a:cs typeface="Symbol" charset="2"/>
              </a:rPr>
              <a:t>e</a:t>
            </a:r>
            <a:r>
              <a:rPr lang="it-IT" sz="2000" b="1" i="1" baseline="-25000" dirty="0" err="1" smtClean="0"/>
              <a:t>ny</a:t>
            </a:r>
            <a:r>
              <a:rPr lang="it-IT" b="1" i="1" dirty="0" smtClean="0"/>
              <a:t> = 1.15 </a:t>
            </a:r>
            <a:r>
              <a:rPr lang="el-GR" b="1" i="1" dirty="0" smtClean="0"/>
              <a:t>μ</a:t>
            </a:r>
            <a:r>
              <a:rPr lang="it-IT" b="1" i="1" dirty="0" smtClean="0"/>
              <a:t>m</a:t>
            </a:r>
            <a:endParaRPr lang="it-IT" i="1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3306944" y="585766"/>
            <a:ext cx="136009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b="1" i="1" dirty="0" err="1">
                <a:latin typeface="Symbol" charset="2"/>
                <a:cs typeface="Symbol" charset="2"/>
              </a:rPr>
              <a:t>e</a:t>
            </a:r>
            <a:r>
              <a:rPr lang="it-IT" sz="2000" b="1" i="1" baseline="-25000" dirty="0" err="1"/>
              <a:t>nx</a:t>
            </a:r>
            <a:r>
              <a:rPr lang="it-IT" sz="2000" b="1" i="1" baseline="-25000" dirty="0"/>
              <a:t> </a:t>
            </a:r>
            <a:r>
              <a:rPr lang="it-IT" b="1" i="1" dirty="0" smtClean="0"/>
              <a:t>= 1.4 </a:t>
            </a:r>
            <a:r>
              <a:rPr lang="el-GR" b="1" i="1" dirty="0" smtClean="0"/>
              <a:t>μ</a:t>
            </a:r>
            <a:r>
              <a:rPr lang="it-IT" b="1" i="1" dirty="0" smtClean="0"/>
              <a:t>m</a:t>
            </a:r>
          </a:p>
          <a:p>
            <a:r>
              <a:rPr lang="it-IT" sz="2000" b="1" i="1" dirty="0" err="1">
                <a:latin typeface="Symbol" charset="2"/>
                <a:cs typeface="Symbol" charset="2"/>
              </a:rPr>
              <a:t>e</a:t>
            </a:r>
            <a:r>
              <a:rPr lang="it-IT" sz="2000" b="1" i="1" baseline="-25000" dirty="0" err="1"/>
              <a:t>ny</a:t>
            </a:r>
            <a:r>
              <a:rPr lang="it-IT" b="1" i="1" dirty="0" smtClean="0"/>
              <a:t> = 1.6 </a:t>
            </a:r>
            <a:r>
              <a:rPr lang="el-GR" b="1" i="1" dirty="0" smtClean="0"/>
              <a:t>μ</a:t>
            </a:r>
            <a:r>
              <a:rPr lang="it-IT" b="1" i="1" dirty="0" smtClean="0"/>
              <a:t>m</a:t>
            </a:r>
            <a:endParaRPr lang="it-IT" i="1" baseline="-25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76769" y="21997"/>
            <a:ext cx="731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Motivations: Emittance </a:t>
            </a:r>
            <a:r>
              <a:rPr lang="it-IT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in Plasma </a:t>
            </a:r>
            <a:r>
              <a:rPr lang="it-IT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Lenses</a:t>
            </a:r>
            <a:endParaRPr lang="it-IT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95680"/>
            <a:ext cx="6768752" cy="2908513"/>
          </a:xfrm>
          <a:prstGeom prst="rect">
            <a:avLst/>
          </a:prstGeom>
        </p:spPr>
      </p:pic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0" y="6140883"/>
            <a:ext cx="9113826" cy="699507"/>
            <a:chOff x="0" y="6140883"/>
            <a:chExt cx="9113826" cy="699507"/>
          </a:xfrm>
        </p:grpSpPr>
        <p:sp>
          <p:nvSpPr>
            <p:cNvPr id="11" name="Rectangle 10"/>
            <p:cNvSpPr/>
            <p:nvPr/>
          </p:nvSpPr>
          <p:spPr>
            <a:xfrm>
              <a:off x="1336962" y="6419477"/>
              <a:ext cx="7776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ICFDT5</a:t>
              </a:r>
              <a:r>
                <a:rPr lang="en-US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3–5 October 2018, LNF </a:t>
              </a:r>
              <a:r>
                <a:rPr lang="en-US" i="1" dirty="0" err="1" smtClean="0">
                  <a:latin typeface="Arial" pitchFamily="34" charset="0"/>
                  <a:cs typeface="Arial" pitchFamily="34" charset="0"/>
                </a:rPr>
                <a:t>Frascati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	Angelo.Biagioni@lnf.infn.it</a:t>
              </a:r>
              <a:endParaRPr lang="it-IT" i="1" dirty="0"/>
            </a:p>
          </p:txBody>
        </p:sp>
        <p:cxnSp>
          <p:nvCxnSpPr>
            <p:cNvPr id="12" name="Connettore 1 25"/>
            <p:cNvCxnSpPr/>
            <p:nvPr/>
          </p:nvCxnSpPr>
          <p:spPr>
            <a:xfrm>
              <a:off x="179512" y="6367895"/>
              <a:ext cx="8856984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13" t="16400" r="5897" b="79400"/>
            <a:stretch/>
          </p:blipFill>
          <p:spPr>
            <a:xfrm>
              <a:off x="0" y="6140883"/>
              <a:ext cx="1187624" cy="699507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976900" y="2060848"/>
            <a:ext cx="3987588" cy="4166603"/>
            <a:chOff x="4976900" y="2060848"/>
            <a:chExt cx="3987588" cy="416660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894019" y="2060848"/>
              <a:ext cx="118141" cy="44912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4976900" y="2509973"/>
              <a:ext cx="3987588" cy="3717478"/>
              <a:chOff x="4976900" y="2509973"/>
              <a:chExt cx="3987588" cy="371747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56" t="19972" r="28720" b="13009"/>
              <a:stretch/>
            </p:blipFill>
            <p:spPr>
              <a:xfrm rot="5400000">
                <a:off x="5111955" y="2374918"/>
                <a:ext cx="3717478" cy="3987588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89" t="1" r="46154" b="11"/>
              <a:stretch/>
            </p:blipFill>
            <p:spPr>
              <a:xfrm rot="16200000">
                <a:off x="5935810" y="4003063"/>
                <a:ext cx="1481439" cy="232081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397049" y="2814988"/>
                <a:ext cx="11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Electrodes</a:t>
                </a:r>
                <a:endParaRPr lang="it-IT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6359700" y="3116562"/>
                <a:ext cx="165507" cy="52928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913848" y="3140776"/>
                <a:ext cx="238975" cy="52928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463375" y="3748481"/>
                <a:ext cx="2795531" cy="130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89" t="1" r="46154" b="11"/>
              <a:stretch/>
            </p:blipFill>
            <p:spPr>
              <a:xfrm rot="16200000">
                <a:off x="5935810" y="4016776"/>
                <a:ext cx="1481439" cy="2320818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/>
            </p:nvCxnSpPr>
            <p:spPr>
              <a:xfrm>
                <a:off x="5463375" y="3963335"/>
                <a:ext cx="2795531" cy="130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ight Arrow 24"/>
              <p:cNvSpPr/>
              <p:nvPr/>
            </p:nvSpPr>
            <p:spPr>
              <a:xfrm>
                <a:off x="7256734" y="3854670"/>
                <a:ext cx="685696" cy="538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0800000">
                <a:off x="5551172" y="3856567"/>
                <a:ext cx="685696" cy="53876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42430" y="3675501"/>
                <a:ext cx="9360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Gas</a:t>
                </a:r>
              </a:p>
              <a:p>
                <a:r>
                  <a:rPr lang="it-IT" b="1" dirty="0" smtClean="0"/>
                  <a:t>outflow</a:t>
                </a:r>
                <a:endParaRPr lang="it-IT" b="1" dirty="0"/>
              </a:p>
            </p:txBody>
          </p:sp>
          <p:sp>
            <p:nvSpPr>
              <p:cNvPr id="31" name="Down Arrow 30"/>
              <p:cNvSpPr/>
              <p:nvPr/>
            </p:nvSpPr>
            <p:spPr>
              <a:xfrm>
                <a:off x="6306601" y="4018514"/>
                <a:ext cx="106199" cy="7542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Down Arrow 31"/>
              <p:cNvSpPr/>
              <p:nvPr/>
            </p:nvSpPr>
            <p:spPr>
              <a:xfrm>
                <a:off x="7098497" y="4018514"/>
                <a:ext cx="104785" cy="7542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6695348" y="3378648"/>
                <a:ext cx="905584" cy="943184"/>
              </a:xfrm>
              <a:prstGeom prst="arc">
                <a:avLst>
                  <a:gd name="adj1" fmla="val 16200000"/>
                  <a:gd name="adj2" fmla="val 5328699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Arc 33"/>
              <p:cNvSpPr/>
              <p:nvPr/>
            </p:nvSpPr>
            <p:spPr>
              <a:xfrm rot="10800000">
                <a:off x="5885342" y="3384975"/>
                <a:ext cx="905584" cy="943184"/>
              </a:xfrm>
              <a:prstGeom prst="arc">
                <a:avLst>
                  <a:gd name="adj1" fmla="val 16200000"/>
                  <a:gd name="adj2" fmla="val 5328699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99396" y="3559278"/>
            <a:ext cx="4345629" cy="2581605"/>
            <a:chOff x="730427" y="3533487"/>
            <a:chExt cx="4345629" cy="2581605"/>
          </a:xfrm>
        </p:grpSpPr>
        <p:grpSp>
          <p:nvGrpSpPr>
            <p:cNvPr id="38" name="Group 37"/>
            <p:cNvGrpSpPr/>
            <p:nvPr/>
          </p:nvGrpSpPr>
          <p:grpSpPr>
            <a:xfrm>
              <a:off x="730427" y="3533487"/>
              <a:ext cx="3453956" cy="2581605"/>
              <a:chOff x="5022907" y="3477071"/>
              <a:chExt cx="3930195" cy="293835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022907" y="3477071"/>
                <a:ext cx="3930195" cy="2938354"/>
                <a:chOff x="4499992" y="4589938"/>
                <a:chExt cx="4774325" cy="3532861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41" t="22256" r="7101" b="4909"/>
                <a:stretch/>
              </p:blipFill>
              <p:spPr>
                <a:xfrm>
                  <a:off x="4584784" y="5068865"/>
                  <a:ext cx="4689533" cy="3053934"/>
                </a:xfrm>
                <a:prstGeom prst="rect">
                  <a:avLst/>
                </a:prstGeom>
              </p:spPr>
            </p:pic>
            <p:sp>
              <p:nvSpPr>
                <p:cNvPr id="44" name="Rectangle 43"/>
                <p:cNvSpPr/>
                <p:nvPr/>
              </p:nvSpPr>
              <p:spPr>
                <a:xfrm>
                  <a:off x="4499992" y="4589938"/>
                  <a:ext cx="3402752" cy="505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b="1" dirty="0" smtClean="0"/>
                    <a:t>Measured current pulse</a:t>
                  </a:r>
                  <a:endParaRPr lang="it-IT" dirty="0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7380312" y="4585939"/>
                <a:ext cx="1022843" cy="6655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b="1" dirty="0" smtClean="0"/>
                  <a:t>I=240 A</a:t>
                </a:r>
              </a:p>
              <a:p>
                <a:r>
                  <a:rPr lang="it-IT" sz="1600" b="1" dirty="0" smtClean="0"/>
                  <a:t>V=20 kV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822858" y="5373216"/>
                <a:ext cx="609877" cy="88880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2" name="Straight Arrow Connector 41"/>
              <p:cNvCxnSpPr>
                <a:stCxn id="41" idx="7"/>
                <a:endCxn id="40" idx="1"/>
              </p:cNvCxnSpPr>
              <p:nvPr/>
            </p:nvCxnSpPr>
            <p:spPr>
              <a:xfrm flipV="1">
                <a:off x="6343420" y="4918732"/>
                <a:ext cx="1036892" cy="58464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Left Arrow 45"/>
            <p:cNvSpPr/>
            <p:nvPr/>
          </p:nvSpPr>
          <p:spPr>
            <a:xfrm>
              <a:off x="4067944" y="4676864"/>
              <a:ext cx="1008112" cy="546283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9" name="CasellaDiTesto 23"/>
          <p:cNvSpPr txBox="1"/>
          <p:nvPr/>
        </p:nvSpPr>
        <p:spPr>
          <a:xfrm>
            <a:off x="3953670" y="-379"/>
            <a:ext cx="581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Plasma-</a:t>
            </a:r>
            <a:r>
              <a:rPr lang="it-IT" sz="28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it-IT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capillaries</a:t>
            </a:r>
            <a:endParaRPr lang="it-IT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79512" y="970112"/>
            <a:ext cx="8811074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20 images separated by 100 ns, so 2 µs of total observation time of the plasma plumes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The ICCD camera area is 1024 </a:t>
            </a:r>
            <a:r>
              <a:rPr lang="it-IT" b="1" dirty="0"/>
              <a:t>x </a:t>
            </a:r>
            <a:r>
              <a:rPr lang="it-IT" b="1" dirty="0" smtClean="0"/>
              <a:t>256 pixel </a:t>
            </a:r>
            <a:endParaRPr lang="it-IT" b="1" dirty="0"/>
          </a:p>
        </p:txBody>
      </p:sp>
      <p:sp>
        <p:nvSpPr>
          <p:cNvPr id="15" name="CasellaDiTesto 23"/>
          <p:cNvSpPr txBox="1"/>
          <p:nvPr/>
        </p:nvSpPr>
        <p:spPr>
          <a:xfrm>
            <a:off x="6300192" y="-20810"/>
            <a:ext cx="291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Plasma plumes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film 18kV_G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653" y="1803621"/>
            <a:ext cx="8262990" cy="2057427"/>
          </a:xfrm>
          <a:prstGeom prst="rect">
            <a:avLst/>
          </a:prstGeom>
        </p:spPr>
      </p:pic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5997451" y="1815772"/>
            <a:ext cx="2821228" cy="3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Discharge voltage 18 kV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07504" y="1957038"/>
            <a:ext cx="2071803" cy="1244082"/>
            <a:chOff x="136225" y="1827038"/>
            <a:chExt cx="2071803" cy="1244082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086408" y="1939626"/>
              <a:ext cx="1057618" cy="27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Capillary</a:t>
              </a:r>
              <a:endPara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36225" y="1827038"/>
              <a:ext cx="2071803" cy="1244082"/>
              <a:chOff x="623626" y="1878533"/>
              <a:chExt cx="1324478" cy="124408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23626" y="1878533"/>
                <a:ext cx="1204054" cy="1049323"/>
                <a:chOff x="780923" y="1946382"/>
                <a:chExt cx="992941" cy="797669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780923" y="2562650"/>
                  <a:ext cx="992851" cy="181401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39" name="Round Same Side Corner Rectangle 38"/>
                <p:cNvSpPr/>
                <p:nvPr/>
              </p:nvSpPr>
              <p:spPr>
                <a:xfrm>
                  <a:off x="781359" y="2084779"/>
                  <a:ext cx="992505" cy="393065"/>
                </a:xfrm>
                <a:prstGeom prst="round2Same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008475" y="1946382"/>
                  <a:ext cx="514350" cy="6540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194109" y="2013024"/>
                  <a:ext cx="146050" cy="6985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1069649" y="1983179"/>
                  <a:ext cx="398781" cy="499110"/>
                  <a:chOff x="0" y="0"/>
                  <a:chExt cx="399216" cy="499669"/>
                </a:xfrm>
              </p:grpSpPr>
              <p:sp>
                <p:nvSpPr>
                  <p:cNvPr id="43" name="Freeform 42"/>
                  <p:cNvSpPr/>
                  <p:nvPr/>
                </p:nvSpPr>
                <p:spPr>
                  <a:xfrm rot="5400000" flipV="1">
                    <a:off x="-149225" y="154229"/>
                    <a:ext cx="494665" cy="196215"/>
                  </a:xfrm>
                  <a:custGeom>
                    <a:avLst/>
                    <a:gdLst>
                      <a:gd name="connsiteX0" fmla="*/ 0 w 1238492"/>
                      <a:gd name="connsiteY0" fmla="*/ 266218 h 266218"/>
                      <a:gd name="connsiteX1" fmla="*/ 439838 w 1238492"/>
                      <a:gd name="connsiteY1" fmla="*/ 254643 h 266218"/>
                      <a:gd name="connsiteX2" fmla="*/ 810228 w 1238492"/>
                      <a:gd name="connsiteY2" fmla="*/ 150471 h 266218"/>
                      <a:gd name="connsiteX3" fmla="*/ 1238492 w 1238492"/>
                      <a:gd name="connsiteY3" fmla="*/ 0 h 26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492" h="266218">
                        <a:moveTo>
                          <a:pt x="0" y="266218"/>
                        </a:moveTo>
                        <a:lnTo>
                          <a:pt x="439838" y="254643"/>
                        </a:lnTo>
                        <a:cubicBezTo>
                          <a:pt x="574876" y="235352"/>
                          <a:pt x="677119" y="192911"/>
                          <a:pt x="810228" y="150471"/>
                        </a:cubicBezTo>
                        <a:cubicBezTo>
                          <a:pt x="943337" y="108031"/>
                          <a:pt x="1090914" y="54015"/>
                          <a:pt x="123849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bg1"/>
                    </a:solidFill>
                    <a:prstDash val="sysDash"/>
                    <a:headEnd type="none"/>
                    <a:tailEnd type="triangl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it-IT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 rot="5400000">
                    <a:off x="49966" y="147955"/>
                    <a:ext cx="497205" cy="201295"/>
                  </a:xfrm>
                  <a:custGeom>
                    <a:avLst/>
                    <a:gdLst>
                      <a:gd name="connsiteX0" fmla="*/ 0 w 1238492"/>
                      <a:gd name="connsiteY0" fmla="*/ 266218 h 266218"/>
                      <a:gd name="connsiteX1" fmla="*/ 439838 w 1238492"/>
                      <a:gd name="connsiteY1" fmla="*/ 254643 h 266218"/>
                      <a:gd name="connsiteX2" fmla="*/ 810228 w 1238492"/>
                      <a:gd name="connsiteY2" fmla="*/ 150471 h 266218"/>
                      <a:gd name="connsiteX3" fmla="*/ 1238492 w 1238492"/>
                      <a:gd name="connsiteY3" fmla="*/ 0 h 26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492" h="266218">
                        <a:moveTo>
                          <a:pt x="0" y="266218"/>
                        </a:moveTo>
                        <a:lnTo>
                          <a:pt x="439838" y="254643"/>
                        </a:lnTo>
                        <a:cubicBezTo>
                          <a:pt x="574876" y="235352"/>
                          <a:pt x="677119" y="192911"/>
                          <a:pt x="810228" y="150471"/>
                        </a:cubicBezTo>
                        <a:cubicBezTo>
                          <a:pt x="943337" y="108031"/>
                          <a:pt x="1090914" y="54015"/>
                          <a:pt x="123849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bg1"/>
                    </a:solidFill>
                    <a:prstDash val="sysDash"/>
                    <a:headEnd type="none"/>
                    <a:tailEnd type="triangl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>
              <a:xfrm>
                <a:off x="1847601" y="2141474"/>
                <a:ext cx="100503" cy="981141"/>
                <a:chOff x="2031271" y="2145662"/>
                <a:chExt cx="100503" cy="981141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031271" y="2145662"/>
                  <a:ext cx="45719" cy="43214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2031271" y="2697246"/>
                  <a:ext cx="100503" cy="429557"/>
                  <a:chOff x="2031271" y="2697246"/>
                  <a:chExt cx="100503" cy="429557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2031271" y="2697246"/>
                    <a:ext cx="45719" cy="429263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2044464" y="2887213"/>
                    <a:ext cx="87310" cy="23959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</p:grpSp>
      </p:grpSp>
      <p:grpSp>
        <p:nvGrpSpPr>
          <p:cNvPr id="87" name="Group 86"/>
          <p:cNvGrpSpPr/>
          <p:nvPr/>
        </p:nvGrpSpPr>
        <p:grpSpPr>
          <a:xfrm>
            <a:off x="403524" y="2730404"/>
            <a:ext cx="3174479" cy="878372"/>
            <a:chOff x="433577" y="2586999"/>
            <a:chExt cx="3174479" cy="878372"/>
          </a:xfrm>
        </p:grpSpPr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2483768" y="3215407"/>
              <a:ext cx="1124288" cy="24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Electrode</a:t>
              </a:r>
              <a:endPara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433577" y="2946764"/>
              <a:ext cx="1305661" cy="40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Plasma channel</a:t>
              </a:r>
              <a:endPara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747610" y="2586999"/>
              <a:ext cx="56606" cy="465026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2141801" y="2989349"/>
              <a:ext cx="415514" cy="34263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24944" y="2709258"/>
            <a:ext cx="3543308" cy="403827"/>
            <a:chOff x="2195736" y="2564904"/>
            <a:chExt cx="3543308" cy="22910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95736" y="2564904"/>
              <a:ext cx="341152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2"/>
            <p:cNvSpPr txBox="1">
              <a:spLocks noChangeArrowheads="1"/>
            </p:cNvSpPr>
            <p:nvPr/>
          </p:nvSpPr>
          <p:spPr bwMode="auto">
            <a:xfrm>
              <a:off x="4352032" y="2564904"/>
              <a:ext cx="1387012" cy="22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mm/2 </a:t>
              </a:r>
              <a:r>
                <a:rPr lang="el-GR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μ</a:t>
              </a:r>
              <a:r>
                <a:rPr lang="it-IT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en-US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460137" y="4149080"/>
            <a:ext cx="82703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Both plama plumes can reach a total expansion length around </a:t>
            </a:r>
            <a:r>
              <a:rPr lang="it-IT" dirty="0"/>
              <a:t>4</a:t>
            </a:r>
            <a:r>
              <a:rPr lang="it-IT" dirty="0" smtClean="0"/>
              <a:t>0 mm (20 mm each one) that is comparable with the channel length of 30 mm, so they can strongly affect the beam properties that passes through the capillary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Temperat</a:t>
            </a:r>
            <a:r>
              <a:rPr lang="en-US" dirty="0" err="1"/>
              <a:t>ure</a:t>
            </a:r>
            <a:r>
              <a:rPr lang="en-US" dirty="0"/>
              <a:t>, pressure and plasma density, inside and outside the </a:t>
            </a:r>
            <a:r>
              <a:rPr lang="en-US" dirty="0" smtClean="0"/>
              <a:t>gas-filled </a:t>
            </a:r>
            <a:r>
              <a:rPr lang="it-IT" dirty="0" smtClean="0"/>
              <a:t>capillary </a:t>
            </a:r>
            <a:r>
              <a:rPr lang="it-IT" dirty="0"/>
              <a:t>plasma source, represent </a:t>
            </a:r>
            <a:r>
              <a:rPr lang="it-IT" dirty="0" smtClean="0"/>
              <a:t>essential </a:t>
            </a:r>
            <a:r>
              <a:rPr lang="it-IT" dirty="0"/>
              <a:t>parameters </a:t>
            </a:r>
            <a:r>
              <a:rPr lang="en-US" dirty="0"/>
              <a:t>that have to be investigated to understand the plasma evolution and how it can </a:t>
            </a:r>
            <a:r>
              <a:rPr lang="en-US" dirty="0" smtClean="0"/>
              <a:t>affect </a:t>
            </a:r>
            <a:r>
              <a:rPr lang="en-US" dirty="0"/>
              <a:t>the electron </a:t>
            </a:r>
            <a:r>
              <a:rPr lang="en-US" dirty="0" smtClean="0"/>
              <a:t>beam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3102238" y="1825389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Vacuum</a:t>
            </a:r>
            <a:endParaRPr lang="it-IT" sz="2000" dirty="0"/>
          </a:p>
        </p:txBody>
      </p:sp>
      <p:sp>
        <p:nvSpPr>
          <p:cNvPr id="49" name="Rectangle 48"/>
          <p:cNvSpPr/>
          <p:nvPr/>
        </p:nvSpPr>
        <p:spPr>
          <a:xfrm>
            <a:off x="5093601" y="6381328"/>
            <a:ext cx="387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Angelo.Biagioni@lnf.infn.it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6092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par>
              <p:cTn id="9"/>
            </p:par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3"/>
          <p:cNvSpPr txBox="1"/>
          <p:nvPr/>
        </p:nvSpPr>
        <p:spPr>
          <a:xfrm>
            <a:off x="2172600" y="16962"/>
            <a:ext cx="702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Shock regime in different capillary geometries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688" y="5437395"/>
            <a:ext cx="474155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One </a:t>
            </a:r>
            <a:r>
              <a:rPr lang="it-IT" b="1" u="sng" dirty="0"/>
              <a:t>inlet </a:t>
            </a:r>
            <a:r>
              <a:rPr lang="it-IT" b="1" dirty="0" smtClean="0"/>
              <a:t>is placed </a:t>
            </a:r>
            <a:r>
              <a:rPr lang="it-IT" b="1" dirty="0"/>
              <a:t>in the center of the </a:t>
            </a:r>
            <a:r>
              <a:rPr lang="it-IT" b="1" dirty="0" smtClean="0"/>
              <a:t>capillary </a:t>
            </a:r>
          </a:p>
          <a:p>
            <a:r>
              <a:rPr lang="it-IT" b="1" i="1" dirty="0" smtClean="0"/>
              <a:t>Inlet Ø = </a:t>
            </a:r>
            <a:r>
              <a:rPr lang="it-IT" b="1" dirty="0" smtClean="0"/>
              <a:t>0.5 mm</a:t>
            </a:r>
            <a:endParaRPr lang="it-IT" b="1" dirty="0"/>
          </a:p>
          <a:p>
            <a:r>
              <a:rPr lang="it-IT" b="1" i="1" dirty="0" smtClean="0"/>
              <a:t>Plasma channel length</a:t>
            </a:r>
            <a:r>
              <a:rPr lang="it-IT" b="1" dirty="0" smtClean="0"/>
              <a:t> = 10 mm</a:t>
            </a:r>
          </a:p>
          <a:p>
            <a:r>
              <a:rPr lang="it-IT" b="1" i="1" dirty="0" smtClean="0"/>
              <a:t>Plasma channel Ø</a:t>
            </a:r>
            <a:r>
              <a:rPr lang="it-IT" b="1" dirty="0" smtClean="0"/>
              <a:t> = 1 mm</a:t>
            </a:r>
            <a:endParaRPr lang="it-IT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6261" y="5351514"/>
            <a:ext cx="343731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Two inlets </a:t>
            </a:r>
            <a:r>
              <a:rPr lang="it-IT" b="1" dirty="0" smtClean="0"/>
              <a:t>are placed at 2/3 of the plasma channel length</a:t>
            </a:r>
          </a:p>
          <a:p>
            <a:r>
              <a:rPr lang="it-IT" b="1" i="1" dirty="0" smtClean="0"/>
              <a:t>Inlets Ø</a:t>
            </a:r>
            <a:r>
              <a:rPr lang="it-IT" b="1" dirty="0" smtClean="0"/>
              <a:t> = 0.3 mm </a:t>
            </a:r>
            <a:endParaRPr lang="it-IT" b="1" dirty="0"/>
          </a:p>
          <a:p>
            <a:r>
              <a:rPr lang="it-IT" b="1" i="1" dirty="0" smtClean="0"/>
              <a:t>Plasma channel length</a:t>
            </a:r>
            <a:r>
              <a:rPr lang="it-IT" b="1" dirty="0" smtClean="0"/>
              <a:t> = 30 mm</a:t>
            </a:r>
          </a:p>
          <a:p>
            <a:r>
              <a:rPr lang="it-IT" b="1" i="1" dirty="0" smtClean="0"/>
              <a:t>Plasma channel Ø</a:t>
            </a:r>
            <a:r>
              <a:rPr lang="it-IT" b="1" dirty="0" smtClean="0"/>
              <a:t> = 1 mm</a:t>
            </a:r>
            <a:endParaRPr lang="it-IT" b="1" dirty="0"/>
          </a:p>
        </p:txBody>
      </p:sp>
      <p:sp>
        <p:nvSpPr>
          <p:cNvPr id="33" name="Rectangle 32"/>
          <p:cNvSpPr/>
          <p:nvPr/>
        </p:nvSpPr>
        <p:spPr>
          <a:xfrm>
            <a:off x="312340" y="747430"/>
            <a:ext cx="853430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It has been studied how different geometrical properties can affect the termodynamc properties of the plasma (mixture of plasma, ions and neutral gas) and so the beam dynamics within the capillary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B</a:t>
            </a:r>
            <a:r>
              <a:rPr lang="it-IT" dirty="0" smtClean="0"/>
              <a:t>oth capillaries:		</a:t>
            </a:r>
          </a:p>
          <a:p>
            <a:r>
              <a:rPr lang="it-IT" dirty="0"/>
              <a:t>	</a:t>
            </a:r>
            <a:r>
              <a:rPr lang="it-IT" dirty="0" smtClean="0"/>
              <a:t>	Voltage discharge: </a:t>
            </a:r>
            <a:r>
              <a:rPr lang="it-IT" b="1" dirty="0" smtClean="0"/>
              <a:t>18 kV</a:t>
            </a:r>
          </a:p>
          <a:p>
            <a:r>
              <a:rPr lang="it-IT" b="1" dirty="0">
                <a:solidFill>
                  <a:srgbClr val="FF0000"/>
                </a:solidFill>
              </a:rPr>
              <a:t>	</a:t>
            </a:r>
            <a:r>
              <a:rPr lang="it-IT" b="1" dirty="0" smtClean="0">
                <a:solidFill>
                  <a:srgbClr val="FF0000"/>
                </a:solidFill>
              </a:rPr>
              <a:t>	</a:t>
            </a:r>
            <a:r>
              <a:rPr lang="it-IT" dirty="0"/>
              <a:t>Opening time of the electrovalve: </a:t>
            </a:r>
            <a:r>
              <a:rPr lang="it-IT" b="1" dirty="0"/>
              <a:t>3 ms</a:t>
            </a:r>
            <a:r>
              <a:rPr lang="it-IT" dirty="0"/>
              <a:t> (frequency </a:t>
            </a:r>
            <a:r>
              <a:rPr lang="it-IT" b="1" dirty="0"/>
              <a:t>1 Hz</a:t>
            </a:r>
            <a:r>
              <a:rPr lang="it-IT" dirty="0"/>
              <a:t>)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9552" y="2495435"/>
            <a:ext cx="8018999" cy="2805773"/>
            <a:chOff x="539552" y="2495435"/>
            <a:chExt cx="8018999" cy="2805773"/>
          </a:xfrm>
        </p:grpSpPr>
        <p:grpSp>
          <p:nvGrpSpPr>
            <p:cNvPr id="3" name="Group 2"/>
            <p:cNvGrpSpPr/>
            <p:nvPr/>
          </p:nvGrpSpPr>
          <p:grpSpPr>
            <a:xfrm>
              <a:off x="539552" y="2693935"/>
              <a:ext cx="3987588" cy="1884457"/>
              <a:chOff x="441433" y="2811269"/>
              <a:chExt cx="3987588" cy="188445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41433" y="2811269"/>
                <a:ext cx="3987588" cy="1656184"/>
                <a:chOff x="591801" y="979837"/>
                <a:chExt cx="3987588" cy="1656184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056" t="19972" r="47697" b="13009"/>
                <a:stretch/>
              </p:blipFill>
              <p:spPr>
                <a:xfrm rot="5400000">
                  <a:off x="1757503" y="-185865"/>
                  <a:ext cx="1656184" cy="3987588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</p:pic>
            <p:grpSp>
              <p:nvGrpSpPr>
                <p:cNvPr id="82" name="Group 81"/>
                <p:cNvGrpSpPr/>
                <p:nvPr/>
              </p:nvGrpSpPr>
              <p:grpSpPr>
                <a:xfrm>
                  <a:off x="1687178" y="1514510"/>
                  <a:ext cx="1368152" cy="830923"/>
                  <a:chOff x="1156035" y="4288488"/>
                  <a:chExt cx="1178988" cy="1117377"/>
                </a:xfrm>
              </p:grpSpPr>
              <p:sp>
                <p:nvSpPr>
                  <p:cNvPr id="80" name="Freeform 79"/>
                  <p:cNvSpPr/>
                  <p:nvPr/>
                </p:nvSpPr>
                <p:spPr>
                  <a:xfrm>
                    <a:off x="1156035" y="4288488"/>
                    <a:ext cx="579967" cy="1117377"/>
                  </a:xfrm>
                  <a:custGeom>
                    <a:avLst/>
                    <a:gdLst>
                      <a:gd name="connsiteX0" fmla="*/ 0 w 579967"/>
                      <a:gd name="connsiteY0" fmla="*/ 1109134 h 1117377"/>
                      <a:gd name="connsiteX1" fmla="*/ 381000 w 579967"/>
                      <a:gd name="connsiteY1" fmla="*/ 1104900 h 1117377"/>
                      <a:gd name="connsiteX2" fmla="*/ 546100 w 579967"/>
                      <a:gd name="connsiteY2" fmla="*/ 990600 h 1117377"/>
                      <a:gd name="connsiteX3" fmla="*/ 575734 w 579967"/>
                      <a:gd name="connsiteY3" fmla="*/ 808567 h 1117377"/>
                      <a:gd name="connsiteX4" fmla="*/ 575734 w 579967"/>
                      <a:gd name="connsiteY4" fmla="*/ 313267 h 1117377"/>
                      <a:gd name="connsiteX5" fmla="*/ 579967 w 579967"/>
                      <a:gd name="connsiteY5" fmla="*/ 0 h 111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9967" h="1117377">
                        <a:moveTo>
                          <a:pt x="0" y="1109134"/>
                        </a:moveTo>
                        <a:cubicBezTo>
                          <a:pt x="144991" y="1116895"/>
                          <a:pt x="289983" y="1124656"/>
                          <a:pt x="381000" y="1104900"/>
                        </a:cubicBezTo>
                        <a:cubicBezTo>
                          <a:pt x="472017" y="1085144"/>
                          <a:pt x="513644" y="1039989"/>
                          <a:pt x="546100" y="990600"/>
                        </a:cubicBezTo>
                        <a:cubicBezTo>
                          <a:pt x="578556" y="941211"/>
                          <a:pt x="570795" y="921456"/>
                          <a:pt x="575734" y="808567"/>
                        </a:cubicBezTo>
                        <a:cubicBezTo>
                          <a:pt x="580673" y="695678"/>
                          <a:pt x="575029" y="448028"/>
                          <a:pt x="575734" y="313267"/>
                        </a:cubicBezTo>
                        <a:cubicBezTo>
                          <a:pt x="576439" y="178506"/>
                          <a:pt x="578203" y="89253"/>
                          <a:pt x="579967" y="0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 flipH="1">
                    <a:off x="1741086" y="4288488"/>
                    <a:ext cx="593937" cy="1117377"/>
                  </a:xfrm>
                  <a:custGeom>
                    <a:avLst/>
                    <a:gdLst>
                      <a:gd name="connsiteX0" fmla="*/ 0 w 579967"/>
                      <a:gd name="connsiteY0" fmla="*/ 1109134 h 1117377"/>
                      <a:gd name="connsiteX1" fmla="*/ 381000 w 579967"/>
                      <a:gd name="connsiteY1" fmla="*/ 1104900 h 1117377"/>
                      <a:gd name="connsiteX2" fmla="*/ 546100 w 579967"/>
                      <a:gd name="connsiteY2" fmla="*/ 990600 h 1117377"/>
                      <a:gd name="connsiteX3" fmla="*/ 575734 w 579967"/>
                      <a:gd name="connsiteY3" fmla="*/ 808567 h 1117377"/>
                      <a:gd name="connsiteX4" fmla="*/ 575734 w 579967"/>
                      <a:gd name="connsiteY4" fmla="*/ 313267 h 1117377"/>
                      <a:gd name="connsiteX5" fmla="*/ 579967 w 579967"/>
                      <a:gd name="connsiteY5" fmla="*/ 0 h 111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9967" h="1117377">
                        <a:moveTo>
                          <a:pt x="0" y="1109134"/>
                        </a:moveTo>
                        <a:cubicBezTo>
                          <a:pt x="144991" y="1116895"/>
                          <a:pt x="289983" y="1124656"/>
                          <a:pt x="381000" y="1104900"/>
                        </a:cubicBezTo>
                        <a:cubicBezTo>
                          <a:pt x="472017" y="1085144"/>
                          <a:pt x="513644" y="1039989"/>
                          <a:pt x="546100" y="990600"/>
                        </a:cubicBezTo>
                        <a:cubicBezTo>
                          <a:pt x="578556" y="941211"/>
                          <a:pt x="570795" y="921456"/>
                          <a:pt x="575734" y="808567"/>
                        </a:cubicBezTo>
                        <a:cubicBezTo>
                          <a:pt x="580673" y="695678"/>
                          <a:pt x="575029" y="448028"/>
                          <a:pt x="575734" y="313267"/>
                        </a:cubicBezTo>
                        <a:cubicBezTo>
                          <a:pt x="576439" y="178506"/>
                          <a:pt x="578203" y="89253"/>
                          <a:pt x="579967" y="0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" name="TextBox 1"/>
                <p:cNvSpPr txBox="1"/>
                <p:nvPr/>
              </p:nvSpPr>
              <p:spPr>
                <a:xfrm>
                  <a:off x="2322968" y="1229039"/>
                  <a:ext cx="613294" cy="461665"/>
                </a:xfrm>
                <a:prstGeom prst="rect">
                  <a:avLst/>
                </a:prstGeom>
                <a:noFill/>
                <a:ln w="4762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smtClean="0"/>
                    <a:t>H</a:t>
                  </a:r>
                  <a:r>
                    <a:rPr lang="it-IT" sz="2400" b="1" baseline="-25000" dirty="0" smtClean="0"/>
                    <a:t>2</a:t>
                  </a:r>
                  <a:endParaRPr lang="it-IT" sz="2400" b="1" baseline="-25000" dirty="0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977230" y="3896540"/>
                <a:ext cx="499656" cy="37403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2333790" y="4248500"/>
                <a:ext cx="286191" cy="44722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246183" y="2495435"/>
              <a:ext cx="3312368" cy="2176699"/>
              <a:chOff x="5220072" y="814148"/>
              <a:chExt cx="3312368" cy="217669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" r="12723" b="21529"/>
              <a:stretch/>
            </p:blipFill>
            <p:spPr>
              <a:xfrm>
                <a:off x="5220072" y="814148"/>
                <a:ext cx="3312368" cy="2176699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5796136" y="1084981"/>
                <a:ext cx="2250725" cy="1179814"/>
                <a:chOff x="2627784" y="4437112"/>
                <a:chExt cx="2250725" cy="1179814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2627784" y="5073362"/>
                  <a:ext cx="1033495" cy="543564"/>
                  <a:chOff x="3203848" y="3232824"/>
                  <a:chExt cx="1858904" cy="906621"/>
                </a:xfrm>
              </p:grpSpPr>
              <p:sp>
                <p:nvSpPr>
                  <p:cNvPr id="68" name="Freeform 67"/>
                  <p:cNvSpPr/>
                  <p:nvPr/>
                </p:nvSpPr>
                <p:spPr>
                  <a:xfrm>
                    <a:off x="3203848" y="3232824"/>
                    <a:ext cx="1795244" cy="906621"/>
                  </a:xfrm>
                  <a:custGeom>
                    <a:avLst/>
                    <a:gdLst>
                      <a:gd name="connsiteX0" fmla="*/ 0 w 1795244"/>
                      <a:gd name="connsiteY0" fmla="*/ 906011 h 906621"/>
                      <a:gd name="connsiteX1" fmla="*/ 608201 w 1795244"/>
                      <a:gd name="connsiteY1" fmla="*/ 880844 h 906621"/>
                      <a:gd name="connsiteX2" fmla="*/ 989900 w 1795244"/>
                      <a:gd name="connsiteY2" fmla="*/ 738231 h 906621"/>
                      <a:gd name="connsiteX3" fmla="*/ 1409350 w 1795244"/>
                      <a:gd name="connsiteY3" fmla="*/ 381699 h 906621"/>
                      <a:gd name="connsiteX4" fmla="*/ 1795244 w 1795244"/>
                      <a:gd name="connsiteY4" fmla="*/ 0 h 906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5244" h="906621">
                        <a:moveTo>
                          <a:pt x="0" y="906011"/>
                        </a:moveTo>
                        <a:cubicBezTo>
                          <a:pt x="221609" y="907409"/>
                          <a:pt x="443218" y="908807"/>
                          <a:pt x="608201" y="880844"/>
                        </a:cubicBezTo>
                        <a:cubicBezTo>
                          <a:pt x="773184" y="852881"/>
                          <a:pt x="856375" y="821422"/>
                          <a:pt x="989900" y="738231"/>
                        </a:cubicBezTo>
                        <a:cubicBezTo>
                          <a:pt x="1123425" y="655040"/>
                          <a:pt x="1275126" y="504737"/>
                          <a:pt x="1409350" y="381699"/>
                        </a:cubicBezTo>
                        <a:cubicBezTo>
                          <a:pt x="1543574" y="258661"/>
                          <a:pt x="1669409" y="129330"/>
                          <a:pt x="1795244" y="0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4244046" y="3908381"/>
                    <a:ext cx="818706" cy="226642"/>
                  </a:xfrm>
                  <a:custGeom>
                    <a:avLst/>
                    <a:gdLst>
                      <a:gd name="connsiteX0" fmla="*/ 34488 w 788022"/>
                      <a:gd name="connsiteY0" fmla="*/ 0 h 169730"/>
                      <a:gd name="connsiteX1" fmla="*/ 622 w 788022"/>
                      <a:gd name="connsiteY1" fmla="*/ 82550 h 169730"/>
                      <a:gd name="connsiteX2" fmla="*/ 19672 w 788022"/>
                      <a:gd name="connsiteY2" fmla="*/ 137584 h 169730"/>
                      <a:gd name="connsiteX3" fmla="*/ 102222 w 788022"/>
                      <a:gd name="connsiteY3" fmla="*/ 165100 h 169730"/>
                      <a:gd name="connsiteX4" fmla="*/ 335055 w 788022"/>
                      <a:gd name="connsiteY4" fmla="*/ 169334 h 169730"/>
                      <a:gd name="connsiteX5" fmla="*/ 788022 w 788022"/>
                      <a:gd name="connsiteY5" fmla="*/ 160867 h 169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8022" h="169730">
                        <a:moveTo>
                          <a:pt x="34488" y="0"/>
                        </a:moveTo>
                        <a:cubicBezTo>
                          <a:pt x="18789" y="29809"/>
                          <a:pt x="3091" y="59619"/>
                          <a:pt x="622" y="82550"/>
                        </a:cubicBezTo>
                        <a:cubicBezTo>
                          <a:pt x="-1847" y="105481"/>
                          <a:pt x="2739" y="123826"/>
                          <a:pt x="19672" y="137584"/>
                        </a:cubicBezTo>
                        <a:cubicBezTo>
                          <a:pt x="36605" y="151342"/>
                          <a:pt x="49658" y="159808"/>
                          <a:pt x="102222" y="165100"/>
                        </a:cubicBezTo>
                        <a:cubicBezTo>
                          <a:pt x="154786" y="170392"/>
                          <a:pt x="220755" y="170039"/>
                          <a:pt x="335055" y="169334"/>
                        </a:cubicBezTo>
                        <a:cubicBezTo>
                          <a:pt x="449355" y="168629"/>
                          <a:pt x="618688" y="164748"/>
                          <a:pt x="788022" y="160867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none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 flipH="1">
                  <a:off x="3845568" y="5055685"/>
                  <a:ext cx="1032941" cy="558589"/>
                  <a:chOff x="3203848" y="3232824"/>
                  <a:chExt cx="1860295" cy="906621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3203848" y="3232824"/>
                    <a:ext cx="1795244" cy="906621"/>
                  </a:xfrm>
                  <a:custGeom>
                    <a:avLst/>
                    <a:gdLst>
                      <a:gd name="connsiteX0" fmla="*/ 0 w 1795244"/>
                      <a:gd name="connsiteY0" fmla="*/ 906011 h 906621"/>
                      <a:gd name="connsiteX1" fmla="*/ 608201 w 1795244"/>
                      <a:gd name="connsiteY1" fmla="*/ 880844 h 906621"/>
                      <a:gd name="connsiteX2" fmla="*/ 989900 w 1795244"/>
                      <a:gd name="connsiteY2" fmla="*/ 738231 h 906621"/>
                      <a:gd name="connsiteX3" fmla="*/ 1409350 w 1795244"/>
                      <a:gd name="connsiteY3" fmla="*/ 381699 h 906621"/>
                      <a:gd name="connsiteX4" fmla="*/ 1795244 w 1795244"/>
                      <a:gd name="connsiteY4" fmla="*/ 0 h 906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5244" h="906621">
                        <a:moveTo>
                          <a:pt x="0" y="906011"/>
                        </a:moveTo>
                        <a:cubicBezTo>
                          <a:pt x="221609" y="907409"/>
                          <a:pt x="443218" y="908807"/>
                          <a:pt x="608201" y="880844"/>
                        </a:cubicBezTo>
                        <a:cubicBezTo>
                          <a:pt x="773184" y="852881"/>
                          <a:pt x="856375" y="821422"/>
                          <a:pt x="989900" y="738231"/>
                        </a:cubicBezTo>
                        <a:cubicBezTo>
                          <a:pt x="1123425" y="655040"/>
                          <a:pt x="1275126" y="504737"/>
                          <a:pt x="1409350" y="381699"/>
                        </a:cubicBezTo>
                        <a:cubicBezTo>
                          <a:pt x="1543574" y="258661"/>
                          <a:pt x="1669409" y="129330"/>
                          <a:pt x="1795244" y="0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4244046" y="3918897"/>
                    <a:ext cx="820097" cy="220545"/>
                  </a:xfrm>
                  <a:custGeom>
                    <a:avLst/>
                    <a:gdLst>
                      <a:gd name="connsiteX0" fmla="*/ 34488 w 788022"/>
                      <a:gd name="connsiteY0" fmla="*/ 0 h 169730"/>
                      <a:gd name="connsiteX1" fmla="*/ 622 w 788022"/>
                      <a:gd name="connsiteY1" fmla="*/ 82550 h 169730"/>
                      <a:gd name="connsiteX2" fmla="*/ 19672 w 788022"/>
                      <a:gd name="connsiteY2" fmla="*/ 137584 h 169730"/>
                      <a:gd name="connsiteX3" fmla="*/ 102222 w 788022"/>
                      <a:gd name="connsiteY3" fmla="*/ 165100 h 169730"/>
                      <a:gd name="connsiteX4" fmla="*/ 335055 w 788022"/>
                      <a:gd name="connsiteY4" fmla="*/ 169334 h 169730"/>
                      <a:gd name="connsiteX5" fmla="*/ 788022 w 788022"/>
                      <a:gd name="connsiteY5" fmla="*/ 160867 h 169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8022" h="169730">
                        <a:moveTo>
                          <a:pt x="34488" y="0"/>
                        </a:moveTo>
                        <a:cubicBezTo>
                          <a:pt x="18789" y="29809"/>
                          <a:pt x="3091" y="59619"/>
                          <a:pt x="622" y="82550"/>
                        </a:cubicBezTo>
                        <a:cubicBezTo>
                          <a:pt x="-1847" y="105481"/>
                          <a:pt x="2739" y="123826"/>
                          <a:pt x="19672" y="137584"/>
                        </a:cubicBezTo>
                        <a:cubicBezTo>
                          <a:pt x="36605" y="151342"/>
                          <a:pt x="49658" y="159808"/>
                          <a:pt x="102222" y="165100"/>
                        </a:cubicBezTo>
                        <a:cubicBezTo>
                          <a:pt x="154786" y="170392"/>
                          <a:pt x="220755" y="170039"/>
                          <a:pt x="335055" y="169334"/>
                        </a:cubicBezTo>
                        <a:cubicBezTo>
                          <a:pt x="449355" y="168629"/>
                          <a:pt x="618688" y="164748"/>
                          <a:pt x="788022" y="160867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none"/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3625886" y="4437112"/>
                  <a:ext cx="255802" cy="598910"/>
                  <a:chOff x="6397681" y="3329619"/>
                  <a:chExt cx="589872" cy="691144"/>
                </a:xfrm>
              </p:grpSpPr>
              <p:sp>
                <p:nvSpPr>
                  <p:cNvPr id="94" name="Freeform 93"/>
                  <p:cNvSpPr/>
                  <p:nvPr/>
                </p:nvSpPr>
                <p:spPr>
                  <a:xfrm>
                    <a:off x="6397681" y="3329619"/>
                    <a:ext cx="300172" cy="684076"/>
                  </a:xfrm>
                  <a:custGeom>
                    <a:avLst/>
                    <a:gdLst>
                      <a:gd name="connsiteX0" fmla="*/ 0 w 419100"/>
                      <a:gd name="connsiteY0" fmla="*/ 1066800 h 1066800"/>
                      <a:gd name="connsiteX1" fmla="*/ 224367 w 419100"/>
                      <a:gd name="connsiteY1" fmla="*/ 867833 h 1066800"/>
                      <a:gd name="connsiteX2" fmla="*/ 368300 w 419100"/>
                      <a:gd name="connsiteY2" fmla="*/ 563033 h 1066800"/>
                      <a:gd name="connsiteX3" fmla="*/ 419100 w 419100"/>
                      <a:gd name="connsiteY3" fmla="*/ 0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100" h="1066800">
                        <a:moveTo>
                          <a:pt x="0" y="1066800"/>
                        </a:moveTo>
                        <a:cubicBezTo>
                          <a:pt x="81492" y="1009297"/>
                          <a:pt x="162984" y="951794"/>
                          <a:pt x="224367" y="867833"/>
                        </a:cubicBezTo>
                        <a:cubicBezTo>
                          <a:pt x="285750" y="783872"/>
                          <a:pt x="335845" y="707672"/>
                          <a:pt x="368300" y="563033"/>
                        </a:cubicBezTo>
                        <a:cubicBezTo>
                          <a:pt x="400755" y="418394"/>
                          <a:pt x="409927" y="209197"/>
                          <a:pt x="419100" y="0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triangle" w="sm" len="sm"/>
                    <a:tail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6" name="Freeform 95"/>
                  <p:cNvSpPr/>
                  <p:nvPr/>
                </p:nvSpPr>
                <p:spPr>
                  <a:xfrm flipH="1">
                    <a:off x="6705145" y="3336687"/>
                    <a:ext cx="282408" cy="684076"/>
                  </a:xfrm>
                  <a:custGeom>
                    <a:avLst/>
                    <a:gdLst>
                      <a:gd name="connsiteX0" fmla="*/ 0 w 419100"/>
                      <a:gd name="connsiteY0" fmla="*/ 1066800 h 1066800"/>
                      <a:gd name="connsiteX1" fmla="*/ 224367 w 419100"/>
                      <a:gd name="connsiteY1" fmla="*/ 867833 h 1066800"/>
                      <a:gd name="connsiteX2" fmla="*/ 368300 w 419100"/>
                      <a:gd name="connsiteY2" fmla="*/ 563033 h 1066800"/>
                      <a:gd name="connsiteX3" fmla="*/ 419100 w 419100"/>
                      <a:gd name="connsiteY3" fmla="*/ 0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100" h="1066800">
                        <a:moveTo>
                          <a:pt x="0" y="1066800"/>
                        </a:moveTo>
                        <a:cubicBezTo>
                          <a:pt x="81492" y="1009297"/>
                          <a:pt x="162984" y="951794"/>
                          <a:pt x="224367" y="867833"/>
                        </a:cubicBezTo>
                        <a:cubicBezTo>
                          <a:pt x="285750" y="783872"/>
                          <a:pt x="335845" y="707672"/>
                          <a:pt x="368300" y="563033"/>
                        </a:cubicBezTo>
                        <a:cubicBezTo>
                          <a:pt x="400755" y="418394"/>
                          <a:pt x="409927" y="209197"/>
                          <a:pt x="419100" y="0"/>
                        </a:cubicBez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headEnd type="triangle" w="sm" len="sm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  <p:sp>
            <p:nvSpPr>
              <p:cNvPr id="22" name="TextBox 21"/>
              <p:cNvSpPr txBox="1"/>
              <p:nvPr/>
            </p:nvSpPr>
            <p:spPr>
              <a:xfrm>
                <a:off x="6909093" y="834485"/>
                <a:ext cx="560191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smtClean="0"/>
                  <a:t>H</a:t>
                </a:r>
                <a:r>
                  <a:rPr lang="it-IT" sz="2400" b="1" baseline="-25000" dirty="0" smtClean="0"/>
                  <a:t>2</a:t>
                </a:r>
                <a:endParaRPr lang="it-IT" sz="2400" b="1" baseline="-25000" dirty="0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6123888" y="3629886"/>
              <a:ext cx="1685293" cy="54724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36810" y="4654877"/>
              <a:ext cx="5563989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b="1" dirty="0"/>
                <a:t>G</a:t>
              </a:r>
              <a:r>
                <a:rPr lang="it-IT" b="1" dirty="0" smtClean="0"/>
                <a:t>as expansions will be different inside of two capillaries</a:t>
              </a:r>
            </a:p>
            <a:p>
              <a:r>
                <a:rPr lang="it-IT" b="1" dirty="0" smtClean="0"/>
                <a:t>(Turbulence, density, pressure, temperature…)</a:t>
              </a:r>
              <a:endParaRPr lang="it-IT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724128" y="4093018"/>
              <a:ext cx="603170" cy="63212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7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ttore 1 25"/>
          <p:cNvCxnSpPr/>
          <p:nvPr/>
        </p:nvCxnSpPr>
        <p:spPr>
          <a:xfrm>
            <a:off x="2250035" y="528832"/>
            <a:ext cx="6714453" cy="0"/>
          </a:xfrm>
          <a:prstGeom prst="line">
            <a:avLst/>
          </a:prstGeom>
          <a:ln w="1905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23"/>
          <p:cNvSpPr txBox="1"/>
          <p:nvPr/>
        </p:nvSpPr>
        <p:spPr>
          <a:xfrm>
            <a:off x="5371857" y="31383"/>
            <a:ext cx="379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ree-jet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shock structure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29272" r="3939" b="32310"/>
          <a:stretch/>
        </p:blipFill>
        <p:spPr>
          <a:xfrm>
            <a:off x="35496" y="220951"/>
            <a:ext cx="2088232" cy="6157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91680" y="863681"/>
            <a:ext cx="6542298" cy="3335631"/>
            <a:chOff x="1386405" y="656024"/>
            <a:chExt cx="6542298" cy="333563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662" y="744829"/>
              <a:ext cx="5470194" cy="3246826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6805264" y="2308230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M&lt;1</a:t>
              </a:r>
              <a:endParaRPr lang="it-IT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62949" y="2340730"/>
              <a:ext cx="210836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dirty="0" smtClean="0"/>
                <a:t>Zone of silence (M&gt;1)</a:t>
              </a:r>
              <a:endParaRPr lang="it-IT" sz="16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96481" y="1465131"/>
              <a:ext cx="10322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b="1" dirty="0" smtClean="0"/>
                <a:t>Mack</a:t>
              </a:r>
            </a:p>
            <a:p>
              <a:r>
                <a:rPr lang="it-IT" sz="1600" b="1" dirty="0" smtClean="0"/>
                <a:t>disk</a:t>
              </a:r>
              <a:endParaRPr lang="it-IT" sz="16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15189" y="1355147"/>
              <a:ext cx="1748279" cy="1569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386405" y="809360"/>
              <a:ext cx="2825554" cy="2173591"/>
              <a:chOff x="109551" y="1827040"/>
              <a:chExt cx="2106744" cy="1415954"/>
            </a:xfrm>
          </p:grpSpPr>
          <p:sp>
            <p:nvSpPr>
              <p:cNvPr id="53" name="Text Box 2"/>
              <p:cNvSpPr txBox="1">
                <a:spLocks noChangeArrowheads="1"/>
              </p:cNvSpPr>
              <p:nvPr/>
            </p:nvSpPr>
            <p:spPr bwMode="auto">
              <a:xfrm>
                <a:off x="109551" y="2752343"/>
                <a:ext cx="700431" cy="27196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Capillary</a:t>
                </a:r>
                <a:endParaRPr lang="it-I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35418" y="1827040"/>
                <a:ext cx="2080877" cy="1415954"/>
                <a:chOff x="623110" y="1878535"/>
                <a:chExt cx="1330280" cy="1415954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623110" y="1878535"/>
                  <a:ext cx="1204569" cy="1140169"/>
                  <a:chOff x="780498" y="1946382"/>
                  <a:chExt cx="993366" cy="866727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780498" y="2631708"/>
                    <a:ext cx="992851" cy="181401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62" name="Round Same Side Corner Rectangle 61"/>
                  <p:cNvSpPr/>
                  <p:nvPr/>
                </p:nvSpPr>
                <p:spPr>
                  <a:xfrm>
                    <a:off x="781359" y="2084779"/>
                    <a:ext cx="992505" cy="393065"/>
                  </a:xfrm>
                  <a:prstGeom prst="round2SameRect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008475" y="1946382"/>
                    <a:ext cx="514350" cy="65405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194109" y="2013024"/>
                    <a:ext cx="146050" cy="69850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1055956" y="1983179"/>
                    <a:ext cx="424864" cy="541742"/>
                    <a:chOff x="-13708" y="0"/>
                    <a:chExt cx="425328" cy="542349"/>
                  </a:xfrm>
                </p:grpSpPr>
                <p:sp>
                  <p:nvSpPr>
                    <p:cNvPr id="66" name="Freeform 65"/>
                    <p:cNvSpPr/>
                    <p:nvPr/>
                  </p:nvSpPr>
                  <p:spPr>
                    <a:xfrm rot="5400000" flipV="1">
                      <a:off x="-177419" y="168715"/>
                      <a:ext cx="537345" cy="209923"/>
                    </a:xfrm>
                    <a:custGeom>
                      <a:avLst/>
                      <a:gdLst>
                        <a:gd name="connsiteX0" fmla="*/ 0 w 1238492"/>
                        <a:gd name="connsiteY0" fmla="*/ 266218 h 266218"/>
                        <a:gd name="connsiteX1" fmla="*/ 439838 w 1238492"/>
                        <a:gd name="connsiteY1" fmla="*/ 254643 h 266218"/>
                        <a:gd name="connsiteX2" fmla="*/ 810228 w 1238492"/>
                        <a:gd name="connsiteY2" fmla="*/ 150471 h 266218"/>
                        <a:gd name="connsiteX3" fmla="*/ 1238492 w 1238492"/>
                        <a:gd name="connsiteY3" fmla="*/ 0 h 266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8492" h="266218">
                          <a:moveTo>
                            <a:pt x="0" y="266218"/>
                          </a:moveTo>
                          <a:lnTo>
                            <a:pt x="439838" y="254643"/>
                          </a:lnTo>
                          <a:cubicBezTo>
                            <a:pt x="574876" y="235352"/>
                            <a:pt x="677119" y="192911"/>
                            <a:pt x="810228" y="150471"/>
                          </a:cubicBezTo>
                          <a:cubicBezTo>
                            <a:pt x="943337" y="108031"/>
                            <a:pt x="1090914" y="54015"/>
                            <a:pt x="1238492" y="0"/>
                          </a:cubicBezTo>
                        </a:path>
                      </a:pathLst>
                    </a:custGeom>
                    <a:noFill/>
                    <a:ln w="50800">
                      <a:solidFill>
                        <a:srgbClr val="FF0000"/>
                      </a:solidFill>
                      <a:prstDash val="solid"/>
                      <a:headEnd type="none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7" name="Freeform 66"/>
                    <p:cNvSpPr/>
                    <p:nvPr/>
                  </p:nvSpPr>
                  <p:spPr>
                    <a:xfrm rot="5400000">
                      <a:off x="33596" y="164325"/>
                      <a:ext cx="542349" cy="213699"/>
                    </a:xfrm>
                    <a:custGeom>
                      <a:avLst/>
                      <a:gdLst>
                        <a:gd name="connsiteX0" fmla="*/ 0 w 1238492"/>
                        <a:gd name="connsiteY0" fmla="*/ 266218 h 266218"/>
                        <a:gd name="connsiteX1" fmla="*/ 439838 w 1238492"/>
                        <a:gd name="connsiteY1" fmla="*/ 254643 h 266218"/>
                        <a:gd name="connsiteX2" fmla="*/ 810228 w 1238492"/>
                        <a:gd name="connsiteY2" fmla="*/ 150471 h 266218"/>
                        <a:gd name="connsiteX3" fmla="*/ 1238492 w 1238492"/>
                        <a:gd name="connsiteY3" fmla="*/ 0 h 266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8492" h="266218">
                          <a:moveTo>
                            <a:pt x="0" y="266218"/>
                          </a:moveTo>
                          <a:lnTo>
                            <a:pt x="439838" y="254643"/>
                          </a:lnTo>
                          <a:cubicBezTo>
                            <a:pt x="574876" y="235352"/>
                            <a:pt x="677119" y="192911"/>
                            <a:pt x="810228" y="150471"/>
                          </a:cubicBezTo>
                          <a:cubicBezTo>
                            <a:pt x="943337" y="108031"/>
                            <a:pt x="1090914" y="54015"/>
                            <a:pt x="1238492" y="0"/>
                          </a:cubicBezTo>
                        </a:path>
                      </a:pathLst>
                    </a:custGeom>
                    <a:noFill/>
                    <a:ln w="50800">
                      <a:solidFill>
                        <a:srgbClr val="FF0000"/>
                      </a:solidFill>
                      <a:prstDash val="solid"/>
                      <a:headEnd type="none" w="lg" len="lg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1836891" y="2152778"/>
                  <a:ext cx="116499" cy="1141711"/>
                  <a:chOff x="2020561" y="2156966"/>
                  <a:chExt cx="116499" cy="1141711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2020561" y="2156966"/>
                    <a:ext cx="45719" cy="432145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2020959" y="2775953"/>
                    <a:ext cx="116101" cy="522724"/>
                    <a:chOff x="2020959" y="2775953"/>
                    <a:chExt cx="116101" cy="522724"/>
                  </a:xfrm>
                </p:grpSpPr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2021662" y="2775953"/>
                      <a:ext cx="45719" cy="429263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2020959" y="2979438"/>
                      <a:ext cx="116101" cy="319239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 w="317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</p:grpSp>
        </p:grpSp>
        <p:sp>
          <p:nvSpPr>
            <p:cNvPr id="79" name="Rectangle 78"/>
            <p:cNvSpPr/>
            <p:nvPr/>
          </p:nvSpPr>
          <p:spPr>
            <a:xfrm>
              <a:off x="2611540" y="1099380"/>
              <a:ext cx="1384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/>
                <a:t>H2 gas inlets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00571" y="656024"/>
              <a:ext cx="143193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/>
                <a:t>streamline</a:t>
              </a:r>
              <a:endParaRPr lang="it-IT" sz="22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8026" y="1447118"/>
            <a:ext cx="243574" cy="1746895"/>
            <a:chOff x="1468026" y="1447118"/>
            <a:chExt cx="243574" cy="1746895"/>
          </a:xfrm>
        </p:grpSpPr>
        <p:sp>
          <p:nvSpPr>
            <p:cNvPr id="80" name="Rectangle 79"/>
            <p:cNvSpPr/>
            <p:nvPr/>
          </p:nvSpPr>
          <p:spPr>
            <a:xfrm>
              <a:off x="1612714" y="1447118"/>
              <a:ext cx="95916" cy="6633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615684" y="2388189"/>
              <a:ext cx="95916" cy="6589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68026" y="2703958"/>
              <a:ext cx="243574" cy="49005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419466" y="660731"/>
            <a:ext cx="3477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Background pressure (vacuum)</a:t>
            </a:r>
            <a:endParaRPr lang="it-IT" sz="2000" dirty="0"/>
          </a:p>
        </p:txBody>
      </p:sp>
      <p:sp>
        <p:nvSpPr>
          <p:cNvPr id="10" name="Rectangle 9"/>
          <p:cNvSpPr/>
          <p:nvPr/>
        </p:nvSpPr>
        <p:spPr>
          <a:xfrm>
            <a:off x="4876427" y="3421884"/>
            <a:ext cx="2853191" cy="78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ctangle 83"/>
          <p:cNvSpPr/>
          <p:nvPr/>
        </p:nvSpPr>
        <p:spPr>
          <a:xfrm>
            <a:off x="4784313" y="3317889"/>
            <a:ext cx="1710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Jet boundary</a:t>
            </a:r>
            <a:endParaRPr lang="it-IT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3973490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shock regime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formation,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outflow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will increase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thermal energy of the gas inside capillary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converted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kinetic energy when it goes into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vacuum (adiabatic),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gas temperature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decreases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therefore the characteristic sound speed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decrease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along the plume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axis.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shock wave creation has to be described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Mach number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M=u/c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so 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increase while the plasma plume expands.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979712" y="2257563"/>
            <a:ext cx="5566208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732895" y="2391233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M=1</a:t>
            </a:r>
            <a:endParaRPr lang="it-IT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260295" y="2305016"/>
            <a:ext cx="417213" cy="263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9148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8484" r="3538" b="2873"/>
          <a:stretch/>
        </p:blipFill>
        <p:spPr>
          <a:xfrm>
            <a:off x="4211960" y="1323318"/>
            <a:ext cx="4824536" cy="3268267"/>
          </a:xfrm>
          <a:prstGeom prst="rect">
            <a:avLst/>
          </a:prstGeom>
        </p:spPr>
      </p:pic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3"/>
          <p:cNvSpPr txBox="1"/>
          <p:nvPr/>
        </p:nvSpPr>
        <p:spPr>
          <a:xfrm>
            <a:off x="5004048" y="-8291"/>
            <a:ext cx="406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hock regime analysis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4653136"/>
            <a:ext cx="48322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 outflow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will increase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energy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gas inside capillary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converted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kinetic energy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it goes into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(adiabatic)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gas temperature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therefore the characteristic sound speed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 decrease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along the plume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axis.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20064"/>
              </p:ext>
            </p:extLst>
          </p:nvPr>
        </p:nvGraphicFramePr>
        <p:xfrm>
          <a:off x="4293898" y="620688"/>
          <a:ext cx="2285752" cy="84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8" name="Equation" r:id="rId5" imgW="1193760" imgH="469800" progId="Equation.3">
                  <p:embed/>
                </p:oleObj>
              </mc:Choice>
              <mc:Fallback>
                <p:oleObj name="Equation" r:id="rId5" imgW="1193760" imgH="4698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3898" y="620688"/>
                        <a:ext cx="2285752" cy="8443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308304" y="795454"/>
            <a:ext cx="109517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000" i="1" dirty="0" smtClean="0"/>
              <a:t>ɣ</a:t>
            </a:r>
            <a:r>
              <a:rPr lang="it-IT" sz="2000" i="1" baseline="-25000" dirty="0" smtClean="0"/>
              <a:t>H2</a:t>
            </a:r>
            <a:r>
              <a:rPr lang="it-IT" sz="2000" i="1" dirty="0" smtClean="0"/>
              <a:t> </a:t>
            </a:r>
            <a:r>
              <a:rPr lang="it-IT" sz="2000" dirty="0" smtClean="0"/>
              <a:t>= 7/5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3601" y="6381328"/>
            <a:ext cx="387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Angelo.Biagioni@lnf.infn.it</a:t>
            </a:r>
            <a:endParaRPr lang="it-IT" sz="16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5496" y="836712"/>
            <a:ext cx="4176464" cy="5905205"/>
            <a:chOff x="35496" y="836712"/>
            <a:chExt cx="4176464" cy="59052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836712"/>
              <a:ext cx="4176464" cy="59052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59832" y="1700808"/>
              <a:ext cx="432048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9552" y="3933056"/>
              <a:ext cx="288032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3917957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smtClean="0">
                  <a:solidFill>
                    <a:schemeClr val="bg1"/>
                  </a:solidFill>
                </a:rPr>
                <a:t>18 kV</a:t>
              </a:r>
              <a:endParaRPr lang="it-IT" sz="1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975708" y="2753771"/>
              <a:ext cx="504056" cy="246221"/>
              <a:chOff x="2975708" y="2753771"/>
              <a:chExt cx="504056" cy="24622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059831" y="2780928"/>
                <a:ext cx="328329" cy="1897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75708" y="2753771"/>
                <a:ext cx="5040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chemeClr val="bg1"/>
                    </a:solidFill>
                  </a:rPr>
                  <a:t>18 kV</a:t>
                </a:r>
                <a:endParaRPr lang="it-IT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059832" y="1663531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smtClean="0">
                  <a:solidFill>
                    <a:schemeClr val="bg1"/>
                  </a:solidFill>
                </a:rPr>
                <a:t>18 kV</a:t>
              </a:r>
              <a:endParaRPr lang="it-IT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0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48195</TotalTime>
  <Words>1679</Words>
  <Application>Microsoft Office PowerPoint</Application>
  <PresentationFormat>On-screen Show (4:3)</PresentationFormat>
  <Paragraphs>230</Paragraphs>
  <Slides>18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CMR10</vt:lpstr>
      <vt:lpstr>Courier New</vt:lpstr>
      <vt:lpstr>Symbol</vt:lpstr>
      <vt:lpstr>Times New Roman</vt:lpstr>
      <vt:lpstr>Times-Roman</vt:lpstr>
      <vt:lpstr>Wingdings</vt:lpstr>
      <vt:lpstr>Tema di Office</vt:lpstr>
      <vt:lpstr>Equation</vt:lpstr>
      <vt:lpstr>Temperature analysis in the shock waves regime for gas-filled plasma capillaries in plasma-based accelerators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</dc:creator>
  <cp:lastModifiedBy>Angelo</cp:lastModifiedBy>
  <cp:revision>1457</cp:revision>
  <dcterms:created xsi:type="dcterms:W3CDTF">2016-05-30T06:31:24Z</dcterms:created>
  <dcterms:modified xsi:type="dcterms:W3CDTF">2018-10-02T18:01:40Z</dcterms:modified>
</cp:coreProperties>
</file>