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66" r:id="rId2"/>
    <p:sldId id="286" r:id="rId3"/>
    <p:sldId id="283" r:id="rId4"/>
    <p:sldId id="267" r:id="rId5"/>
    <p:sldId id="275" r:id="rId6"/>
    <p:sldId id="282" r:id="rId7"/>
    <p:sldId id="278" r:id="rId8"/>
    <p:sldId id="279" r:id="rId9"/>
    <p:sldId id="256" r:id="rId10"/>
    <p:sldId id="268" r:id="rId11"/>
    <p:sldId id="269" r:id="rId12"/>
    <p:sldId id="270" r:id="rId13"/>
    <p:sldId id="272" r:id="rId14"/>
    <p:sldId id="271" r:id="rId15"/>
    <p:sldId id="273" r:id="rId16"/>
    <p:sldId id="260" r:id="rId17"/>
    <p:sldId id="261" r:id="rId18"/>
    <p:sldId id="262" r:id="rId19"/>
    <p:sldId id="257" r:id="rId20"/>
    <p:sldId id="264" r:id="rId21"/>
    <p:sldId id="258" r:id="rId22"/>
    <p:sldId id="259" r:id="rId23"/>
    <p:sldId id="265" r:id="rId24"/>
    <p:sldId id="277" r:id="rId25"/>
    <p:sldId id="274" r:id="rId26"/>
    <p:sldId id="276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3">
          <p15:clr>
            <a:srgbClr val="A4A3A4"/>
          </p15:clr>
        </p15:guide>
        <p15:guide id="2" pos="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04" y="66"/>
      </p:cViewPr>
      <p:guideLst>
        <p:guide orient="horz" pos="2433"/>
        <p:guide pos="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A433B-3648-45CE-B483-56E4BF954F61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BE74E-D037-4786-97B9-B71E6BDC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E74E-D037-4786-97B9-B71E6BDC5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4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83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0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5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0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16BA2-EC76-274F-B5B8-0700441986C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2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862013"/>
          </a:xfrm>
          <a:prstGeom prst="rect">
            <a:avLst/>
          </a:prstGeom>
          <a:solidFill>
            <a:srgbClr val="8DC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  <a:latin typeface="Arial" pitchFamily="-111" charset="0"/>
              <a:ea typeface="+mn-e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7582-1223-5E4B-BD29-167458D968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 descr="approved_bluegre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30950"/>
            <a:ext cx="2016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17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Frontier Applications of Metamaterials to Magnetic Confinement Fusion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75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F.A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Volpe</a:t>
            </a:r>
            <a:endParaRPr lang="en-US" sz="20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Columbia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University, New York, NY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0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Presented at ICFDT5 – 5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International Conf. on Frontiers in Diagnostic Technologies,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Frascati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Itay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October 4, 2018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array of LC filters imparting different </a:t>
            </a:r>
            <a:r>
              <a:rPr lang="en-US" dirty="0" err="1" smtClean="0">
                <a:latin typeface="Symbol" panose="05050102010706020507" pitchFamily="18" charset="2"/>
              </a:rPr>
              <a:t>Df</a:t>
            </a:r>
            <a:r>
              <a:rPr lang="en-US" dirty="0" smtClean="0"/>
              <a:t> behaves like a Fresnel lens</a:t>
            </a:r>
            <a:endParaRPr lang="en-US" dirty="0"/>
          </a:p>
        </p:txBody>
      </p:sp>
      <p:pic>
        <p:nvPicPr>
          <p:cNvPr id="1026" name="Picture 2" descr="File:Fresnel lens.sv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6" t="1669" r="383" b="11651"/>
          <a:stretch/>
        </p:blipFill>
        <p:spPr bwMode="auto">
          <a:xfrm>
            <a:off x="350808" y="1991032"/>
            <a:ext cx="1397634" cy="33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19" y="1548245"/>
            <a:ext cx="6350924" cy="37615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2" descr="File:Fresnel lens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14" b="11854"/>
          <a:stretch/>
        </p:blipFill>
        <p:spPr bwMode="auto">
          <a:xfrm>
            <a:off x="1622322" y="1957186"/>
            <a:ext cx="1032419" cy="339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array of LC filters imparting different </a:t>
            </a:r>
            <a:r>
              <a:rPr lang="en-US" dirty="0" err="1" smtClean="0">
                <a:latin typeface="Symbol" panose="05050102010706020507" pitchFamily="18" charset="2"/>
              </a:rPr>
              <a:t>Df</a:t>
            </a:r>
            <a:r>
              <a:rPr lang="en-US" dirty="0" smtClean="0"/>
              <a:t> behaves like a Fresnel lens</a:t>
            </a:r>
            <a:endParaRPr lang="en-US" dirty="0"/>
          </a:p>
        </p:txBody>
      </p:sp>
      <p:pic>
        <p:nvPicPr>
          <p:cNvPr id="4" name="Picture 3" descr="02-12_uc_schemati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t="3436" r="23467" b="75278"/>
          <a:stretch/>
        </p:blipFill>
        <p:spPr>
          <a:xfrm>
            <a:off x="2182761" y="1548581"/>
            <a:ext cx="4866968" cy="38345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66193" y="5398927"/>
            <a:ext cx="626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Designed, built and testing a 7 zone RCA lens for 8-12 GHz.</a:t>
            </a:r>
          </a:p>
          <a:p>
            <a:r>
              <a:rPr lang="en-US" sz="2000" dirty="0" smtClean="0"/>
              <a:t>Designed an 83 zone RCA lens for 80-130 GHz.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22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3" y="0"/>
            <a:ext cx="8893277" cy="86201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Reverse Chromatic Aberration is obtained by imposing vast zone-to-zone variation of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err="1" smtClean="0">
                <a:latin typeface="Symbol" panose="05050102010706020507" pitchFamily="18" charset="2"/>
              </a:rPr>
              <a:t>Df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at low </a:t>
            </a:r>
            <a:r>
              <a:rPr lang="en-US" sz="2400" i="1" dirty="0" smtClean="0"/>
              <a:t>f</a:t>
            </a:r>
            <a:r>
              <a:rPr lang="en-US" sz="2400" dirty="0" smtClean="0"/>
              <a:t> and more uniform response at high</a:t>
            </a:r>
            <a:r>
              <a:rPr lang="en-US" sz="2400" i="1" dirty="0" smtClean="0"/>
              <a:t> f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2393476"/>
            <a:ext cx="3914775" cy="257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4710" r="87936" b="10203"/>
          <a:stretch/>
        </p:blipFill>
        <p:spPr>
          <a:xfrm>
            <a:off x="895463" y="2213792"/>
            <a:ext cx="530942" cy="244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4710" r="87936" b="10203"/>
          <a:stretch/>
        </p:blipFill>
        <p:spPr>
          <a:xfrm>
            <a:off x="7970886" y="2248223"/>
            <a:ext cx="198317" cy="24482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06264" y="2567753"/>
            <a:ext cx="737418" cy="1474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0705" y="3432982"/>
            <a:ext cx="579947" cy="246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264" y="4347378"/>
            <a:ext cx="66339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263" y="3934421"/>
            <a:ext cx="59438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6263" y="2980698"/>
            <a:ext cx="59438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33565" y="2582501"/>
            <a:ext cx="829413" cy="85785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25560" y="3432982"/>
            <a:ext cx="737418" cy="1474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33565" y="3457558"/>
            <a:ext cx="829413" cy="88982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25559" y="3432982"/>
            <a:ext cx="737418" cy="49161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25559" y="2995446"/>
            <a:ext cx="737419" cy="46211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554083" y="2393475"/>
            <a:ext cx="293298" cy="118477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949574" y="2071074"/>
            <a:ext cx="1673524" cy="449929"/>
          </a:xfrm>
          <a:custGeom>
            <a:avLst/>
            <a:gdLst>
              <a:gd name="connsiteX0" fmla="*/ 1673524 w 1673524"/>
              <a:gd name="connsiteY0" fmla="*/ 337786 h 449929"/>
              <a:gd name="connsiteX1" fmla="*/ 888520 w 1673524"/>
              <a:gd name="connsiteY1" fmla="*/ 1356 h 449929"/>
              <a:gd name="connsiteX2" fmla="*/ 0 w 1673524"/>
              <a:gd name="connsiteY2" fmla="*/ 449929 h 44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524" h="449929">
                <a:moveTo>
                  <a:pt x="1673524" y="337786"/>
                </a:moveTo>
                <a:cubicBezTo>
                  <a:pt x="1420482" y="160226"/>
                  <a:pt x="1167441" y="-17334"/>
                  <a:pt x="888520" y="1356"/>
                </a:cubicBezTo>
                <a:cubicBezTo>
                  <a:pt x="609599" y="20046"/>
                  <a:pt x="304799" y="234987"/>
                  <a:pt x="0" y="449929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90558" y="3678788"/>
            <a:ext cx="293298" cy="501431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20371427" flipH="1">
            <a:off x="5889606" y="3450750"/>
            <a:ext cx="1252607" cy="130222"/>
          </a:xfrm>
          <a:custGeom>
            <a:avLst/>
            <a:gdLst>
              <a:gd name="connsiteX0" fmla="*/ 1673524 w 1673524"/>
              <a:gd name="connsiteY0" fmla="*/ 337786 h 449929"/>
              <a:gd name="connsiteX1" fmla="*/ 888520 w 1673524"/>
              <a:gd name="connsiteY1" fmla="*/ 1356 h 449929"/>
              <a:gd name="connsiteX2" fmla="*/ 0 w 1673524"/>
              <a:gd name="connsiteY2" fmla="*/ 449929 h 44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524" h="449929">
                <a:moveTo>
                  <a:pt x="1673524" y="337786"/>
                </a:moveTo>
                <a:cubicBezTo>
                  <a:pt x="1420482" y="160226"/>
                  <a:pt x="1167441" y="-17334"/>
                  <a:pt x="888520" y="1356"/>
                </a:cubicBezTo>
                <a:cubicBezTo>
                  <a:pt x="609599" y="20046"/>
                  <a:pt x="304799" y="234987"/>
                  <a:pt x="0" y="449929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331222" y="2648169"/>
            <a:ext cx="737418" cy="1474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45663" y="3513398"/>
            <a:ext cx="715755" cy="246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31222" y="4427794"/>
            <a:ext cx="73741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31221" y="4014837"/>
            <a:ext cx="73019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331221" y="3061114"/>
            <a:ext cx="73019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106106" y="2655306"/>
            <a:ext cx="737418" cy="1474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120547" y="3520535"/>
            <a:ext cx="715755" cy="246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106106" y="4434931"/>
            <a:ext cx="73741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106105" y="4021974"/>
            <a:ext cx="73019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106105" y="3068251"/>
            <a:ext cx="73019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Geometrical dimensions can be analytically optimized to obtain desired </a:t>
            </a:r>
            <a:r>
              <a:rPr lang="en-US" dirty="0" err="1">
                <a:latin typeface="Symbol" panose="05050102010706020507" pitchFamily="18" charset="2"/>
              </a:rPr>
              <a:t>Df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 in each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32458" y="3157288"/>
                <a:ext cx="2476832" cy="8810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58" y="3157288"/>
                <a:ext cx="2476832" cy="8810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1925" y="4255853"/>
                <a:ext cx="8891751" cy="1853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𝑗𝑍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𝑗𝑍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𝑗𝑍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𝑗𝑍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" y="4255853"/>
                <a:ext cx="8891751" cy="18530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02-12_uc_schematic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99"/>
          <a:stretch/>
        </p:blipFill>
        <p:spPr>
          <a:xfrm>
            <a:off x="2252937" y="2118512"/>
            <a:ext cx="4778477" cy="944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31132" y="1123495"/>
                <a:ext cx="3198183" cy="836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𝑠𝑖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𝐷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32" y="1123495"/>
                <a:ext cx="3198183" cy="8364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80982" y="1123495"/>
                <a:ext cx="3026791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𝑠𝑖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𝐷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82" y="1123495"/>
                <a:ext cx="3026791" cy="810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5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…or problem can be solved numerically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34242"/>
          <a:stretch/>
        </p:blipFill>
        <p:spPr>
          <a:xfrm>
            <a:off x="5486400" y="949802"/>
            <a:ext cx="3035148" cy="25893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0721" y="1166018"/>
            <a:ext cx="4321279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Single cell of dimensions </a:t>
            </a:r>
            <a:r>
              <a:rPr lang="en-US" sz="2000" i="1" dirty="0" smtClean="0"/>
              <a:t>D</a:t>
            </a:r>
            <a:r>
              <a:rPr lang="en-US" sz="2000" dirty="0" smtClean="0"/>
              <a:t>, </a:t>
            </a:r>
            <a:r>
              <a:rPr lang="en-US" sz="2000" i="1" dirty="0" smtClean="0"/>
              <a:t>w</a:t>
            </a:r>
            <a:r>
              <a:rPr lang="en-US" sz="2000" dirty="0" smtClean="0"/>
              <a:t>, </a:t>
            </a:r>
            <a:r>
              <a:rPr lang="en-US" sz="2000" i="1" dirty="0" smtClean="0"/>
              <a:t>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etc. is modeled with finite element code (CST). </a:t>
            </a:r>
          </a:p>
          <a:p>
            <a:endParaRPr lang="en-US" sz="2000" dirty="0" smtClean="0"/>
          </a:p>
          <a:p>
            <a:r>
              <a:rPr lang="en-US" sz="2000" dirty="0" smtClean="0"/>
              <a:t>Transmittance </a:t>
            </a:r>
            <a:r>
              <a:rPr lang="en-US" sz="2000" i="1" dirty="0" smtClean="0"/>
              <a:t>T</a:t>
            </a:r>
            <a:r>
              <a:rPr lang="en-US" sz="2000" dirty="0" smtClean="0"/>
              <a:t> and phase-shift </a:t>
            </a:r>
            <a:r>
              <a:rPr lang="en-US" sz="2000" dirty="0" err="1" smtClean="0">
                <a:latin typeface="Symbol" panose="05050102010706020507" pitchFamily="18" charset="2"/>
              </a:rPr>
              <a:t>Df</a:t>
            </a:r>
            <a:r>
              <a:rPr lang="en-US" sz="2000" dirty="0" smtClean="0"/>
              <a:t> at various frequencies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etc. are stored.</a:t>
            </a:r>
          </a:p>
          <a:p>
            <a:endParaRPr lang="en-US" sz="2000" dirty="0" smtClean="0"/>
          </a:p>
          <a:p>
            <a:r>
              <a:rPr lang="en-US" sz="2000" dirty="0" smtClean="0"/>
              <a:t>Calculation is repeated for various </a:t>
            </a:r>
            <a:r>
              <a:rPr lang="en-US" sz="2000" i="1" dirty="0"/>
              <a:t>D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, </a:t>
            </a:r>
            <a:r>
              <a:rPr lang="en-US" sz="2000" i="1" dirty="0"/>
              <a:t>g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dirty="0" smtClean="0"/>
              <a:t>etc. Database is built. </a:t>
            </a:r>
          </a:p>
          <a:p>
            <a:endParaRPr lang="en-US" sz="2000" dirty="0" smtClean="0"/>
          </a:p>
          <a:p>
            <a:r>
              <a:rPr lang="en-US" sz="2000" dirty="0" smtClean="0"/>
              <a:t>For each zone, we pick </a:t>
            </a:r>
            <a:r>
              <a:rPr lang="en-US" sz="2000" i="1" dirty="0"/>
              <a:t>D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, </a:t>
            </a:r>
            <a:r>
              <a:rPr lang="en-US" sz="2000" i="1" dirty="0"/>
              <a:t>g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dirty="0" smtClean="0"/>
              <a:t>etc. yielding best match between calculated </a:t>
            </a:r>
            <a:r>
              <a:rPr lang="en-US" sz="2000" i="1" dirty="0"/>
              <a:t>T</a:t>
            </a:r>
            <a:r>
              <a:rPr lang="en-US" sz="2000" dirty="0"/>
              <a:t> and </a:t>
            </a:r>
            <a:r>
              <a:rPr lang="en-US" sz="2000" dirty="0" err="1" smtClean="0">
                <a:latin typeface="Symbol" panose="05050102010706020507" pitchFamily="18" charset="2"/>
              </a:rPr>
              <a:t>Df</a:t>
            </a:r>
            <a:r>
              <a:rPr lang="en-US" sz="2000" dirty="0" smtClean="0"/>
              <a:t> and desired </a:t>
            </a:r>
            <a:r>
              <a:rPr lang="en-US" sz="2000" i="1" dirty="0"/>
              <a:t>T</a:t>
            </a:r>
            <a:r>
              <a:rPr lang="en-US" sz="2000" dirty="0"/>
              <a:t> and </a:t>
            </a:r>
            <a:r>
              <a:rPr lang="en-US" sz="2000" dirty="0" err="1">
                <a:latin typeface="Symbol" panose="05050102010706020507" pitchFamily="18" charset="2"/>
              </a:rPr>
              <a:t>Df</a:t>
            </a:r>
            <a:r>
              <a:rPr lang="en-US" sz="2000" dirty="0"/>
              <a:t> </a:t>
            </a:r>
          </a:p>
          <a:p>
            <a:endParaRPr lang="en-US" sz="2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72000" y="3539112"/>
            <a:ext cx="569343" cy="4635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22143" y="4386832"/>
            <a:ext cx="1372528" cy="258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3752190"/>
            <a:ext cx="317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Contours of </a:t>
            </a:r>
            <a:r>
              <a:rPr lang="en-US" dirty="0" err="1" smtClean="0">
                <a:latin typeface="Symbol" panose="05050102010706020507" pitchFamily="18" charset="2"/>
              </a:rPr>
              <a:t>Df</a:t>
            </a:r>
            <a:r>
              <a:rPr lang="en-US" dirty="0" smtClean="0"/>
              <a:t>(</a:t>
            </a:r>
            <a:r>
              <a:rPr lang="en-US" dirty="0" err="1" smtClean="0"/>
              <a:t>deg</a:t>
            </a:r>
            <a:r>
              <a:rPr lang="en-US" dirty="0" smtClean="0"/>
              <a:t>) at </a:t>
            </a:r>
            <a:r>
              <a:rPr lang="en-US" i="1" dirty="0" smtClean="0"/>
              <a:t>f</a:t>
            </a:r>
            <a:r>
              <a:rPr lang="en-US" dirty="0" smtClean="0"/>
              <a:t>=10GHz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67171" y="4105824"/>
            <a:ext cx="2631612" cy="2742335"/>
            <a:chOff x="5567171" y="4105824"/>
            <a:chExt cx="2631612" cy="27423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171" y="4125432"/>
              <a:ext cx="2631612" cy="272272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78070" y="5280926"/>
              <a:ext cx="4956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(mm)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8183" y="4105824"/>
              <a:ext cx="4956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(mm)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98551" y="6552429"/>
              <a:ext cx="4956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(mm)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09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3" y="0"/>
            <a:ext cx="8893277" cy="862013"/>
          </a:xfrm>
        </p:spPr>
        <p:txBody>
          <a:bodyPr>
            <a:noAutofit/>
          </a:bodyPr>
          <a:lstStyle/>
          <a:p>
            <a:r>
              <a:rPr lang="en-US" sz="2800" dirty="0" smtClean="0"/>
              <a:t>Numerically optimized </a:t>
            </a:r>
            <a:r>
              <a:rPr lang="en-US" sz="2800" dirty="0" err="1" smtClean="0">
                <a:latin typeface="Symbol" panose="05050102010706020507" pitchFamily="18" charset="2"/>
              </a:rPr>
              <a:t>Df</a:t>
            </a:r>
            <a:r>
              <a:rPr lang="en-US" sz="2800" dirty="0" smtClean="0">
                <a:latin typeface="Symbol" panose="05050102010706020507" pitchFamily="18" charset="2"/>
              </a:rPr>
              <a:t>(</a:t>
            </a:r>
            <a:r>
              <a:rPr lang="en-US" sz="2800" i="1" dirty="0" smtClean="0"/>
              <a:t>f</a:t>
            </a:r>
            <a:r>
              <a:rPr lang="en-US" sz="2800" dirty="0" smtClean="0"/>
              <a:t>) matches desired </a:t>
            </a:r>
            <a:r>
              <a:rPr lang="en-US" sz="2800" dirty="0" err="1">
                <a:latin typeface="Symbol" panose="05050102010706020507" pitchFamily="18" charset="2"/>
              </a:rPr>
              <a:t>Df</a:t>
            </a:r>
            <a:r>
              <a:rPr lang="en-US" sz="2800" dirty="0">
                <a:latin typeface="Symbol" panose="05050102010706020507" pitchFamily="18" charset="2"/>
              </a:rPr>
              <a:t>(</a:t>
            </a:r>
            <a:r>
              <a:rPr lang="en-US" sz="2800" i="1" dirty="0"/>
              <a:t>f</a:t>
            </a:r>
            <a:r>
              <a:rPr lang="en-US" sz="2800" dirty="0"/>
              <a:t>) </a:t>
            </a:r>
            <a:r>
              <a:rPr lang="en-US" sz="2800" dirty="0" smtClean="0"/>
              <a:t>for RCA at </a:t>
            </a:r>
            <a:r>
              <a:rPr lang="en-US" sz="2800" i="1" dirty="0" smtClean="0"/>
              <a:t>f</a:t>
            </a:r>
            <a:r>
              <a:rPr lang="en-US" sz="2800" dirty="0" smtClean="0"/>
              <a:t>=8-12GHz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72" y="1707062"/>
            <a:ext cx="6040656" cy="3944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6524" y="6032218"/>
            <a:ext cx="5465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W.J. </a:t>
            </a:r>
            <a:r>
              <a:rPr lang="en-US" sz="2000" dirty="0" err="1" smtClean="0"/>
              <a:t>Capecchi</a:t>
            </a:r>
            <a:r>
              <a:rPr lang="en-US" sz="2000" dirty="0" smtClean="0"/>
              <a:t> </a:t>
            </a:r>
            <a:r>
              <a:rPr lang="en-US" sz="2000" i="1" dirty="0" smtClean="0"/>
              <a:t>et al., Optics Express</a:t>
            </a:r>
            <a:r>
              <a:rPr lang="en-US" sz="2000" dirty="0" smtClean="0"/>
              <a:t> </a:t>
            </a:r>
            <a:r>
              <a:rPr lang="en-US" sz="2000" b="1" dirty="0" smtClean="0"/>
              <a:t>20</a:t>
            </a:r>
            <a:r>
              <a:rPr lang="en-US" sz="2000" dirty="0" smtClean="0"/>
              <a:t>, 8761 (2012)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51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9" y="1111468"/>
            <a:ext cx="763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723" y="0"/>
            <a:ext cx="8893277" cy="862013"/>
          </a:xfrm>
        </p:spPr>
        <p:txBody>
          <a:bodyPr>
            <a:noAutofit/>
          </a:bodyPr>
          <a:lstStyle/>
          <a:p>
            <a:r>
              <a:rPr lang="en-US" sz="2800" dirty="0" smtClean="0"/>
              <a:t>Database was also built for </a:t>
            </a:r>
            <a:r>
              <a:rPr lang="en-US" sz="2800" i="1" dirty="0" smtClean="0"/>
              <a:t>f</a:t>
            </a:r>
            <a:r>
              <a:rPr lang="en-US" sz="2800" dirty="0" smtClean="0"/>
              <a:t>=80-130 GHz (ECE at DIII-D)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513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0_comparis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4"/>
          <a:stretch/>
        </p:blipFill>
        <p:spPr>
          <a:xfrm>
            <a:off x="1" y="1516520"/>
            <a:ext cx="3926229" cy="35725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723" y="0"/>
            <a:ext cx="8893277" cy="862013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Relaxing constraints on </a:t>
            </a:r>
            <a:r>
              <a:rPr lang="en-US" sz="2800" i="1" dirty="0" smtClean="0"/>
              <a:t>absolute</a:t>
            </a:r>
            <a:r>
              <a:rPr lang="en-US" sz="2800" dirty="0" smtClean="0"/>
              <a:t> phase </a:t>
            </a:r>
            <a:br>
              <a:rPr lang="en-US" sz="2800" dirty="0" smtClean="0"/>
            </a:br>
            <a:r>
              <a:rPr lang="en-US" sz="2800" dirty="0" smtClean="0"/>
              <a:t>improves agreement with desired </a:t>
            </a:r>
            <a:r>
              <a:rPr lang="en-US" sz="2800" dirty="0" err="1" smtClean="0">
                <a:latin typeface="Symbol" panose="05050102010706020507" pitchFamily="18" charset="2"/>
              </a:rPr>
              <a:t>Df</a:t>
            </a:r>
            <a:r>
              <a:rPr lang="en-US" sz="2800" dirty="0" smtClean="0"/>
              <a:t>(</a:t>
            </a:r>
            <a:r>
              <a:rPr lang="en-US" sz="2800" i="1" dirty="0" smtClean="0"/>
              <a:t>f</a:t>
            </a:r>
            <a:r>
              <a:rPr lang="en-US" sz="2800" dirty="0" smtClean="0"/>
              <a:t>)</a:t>
            </a:r>
            <a:endParaRPr lang="en-US" sz="2800" i="1" dirty="0"/>
          </a:p>
        </p:txBody>
      </p:sp>
      <p:pic>
        <p:nvPicPr>
          <p:cNvPr id="7" name="Picture 6" descr="02-10_comparis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1"/>
          <a:stretch/>
        </p:blipFill>
        <p:spPr>
          <a:xfrm>
            <a:off x="4480371" y="1498554"/>
            <a:ext cx="4663629" cy="3572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922" y="1098444"/>
            <a:ext cx="4625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Only </a:t>
            </a:r>
            <a:r>
              <a:rPr lang="en-US" sz="2000" i="1" dirty="0" smtClean="0"/>
              <a:t>relative</a:t>
            </a:r>
            <a:r>
              <a:rPr lang="en-US" sz="2000" dirty="0" smtClean="0"/>
              <a:t> phase (zone-to-zone) matters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3575" y="5232914"/>
            <a:ext cx="4593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G=“Goal function” (the smaller the better)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926230" y="2927922"/>
            <a:ext cx="554141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5968" y="5840494"/>
            <a:ext cx="6951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K.C. Hammond </a:t>
            </a:r>
            <a:r>
              <a:rPr lang="en-US" sz="2000" i="1" dirty="0" smtClean="0"/>
              <a:t>et al., </a:t>
            </a:r>
            <a:r>
              <a:rPr lang="en-US" sz="2000" i="1" dirty="0"/>
              <a:t>J Infrared </a:t>
            </a:r>
            <a:r>
              <a:rPr lang="en-US" sz="2000" i="1" dirty="0" err="1"/>
              <a:t>Milli</a:t>
            </a:r>
            <a:r>
              <a:rPr lang="en-US" sz="2000" i="1" dirty="0"/>
              <a:t> </a:t>
            </a:r>
            <a:r>
              <a:rPr lang="en-US" sz="2000" i="1" dirty="0" err="1"/>
              <a:t>Terahz</a:t>
            </a:r>
            <a:r>
              <a:rPr lang="en-US" sz="2000" i="1" dirty="0"/>
              <a:t> Waves </a:t>
            </a:r>
            <a:r>
              <a:rPr lang="en-US" sz="2000" b="1" dirty="0" smtClean="0"/>
              <a:t>34</a:t>
            </a:r>
            <a:r>
              <a:rPr lang="en-US" sz="2000" dirty="0" smtClean="0"/>
              <a:t>, 437 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45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0_paramet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71" y="914140"/>
            <a:ext cx="4492859" cy="59438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724" y="0"/>
            <a:ext cx="7624916" cy="86201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Individual fine-tuning of geometrical parameters in each layer further improves the agreement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684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ns_in_sp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5" y="1282698"/>
            <a:ext cx="6469529" cy="48521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723" y="0"/>
            <a:ext cx="8893277" cy="862013"/>
          </a:xfrm>
        </p:spPr>
        <p:txBody>
          <a:bodyPr>
            <a:no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ptimized cells put together and treated as attenuated and delayed dipole-emitters </a:t>
            </a:r>
            <a:r>
              <a:rPr lang="en-US" sz="2400" dirty="0" smtClean="0">
                <a:sym typeface="Wingdings" panose="05000000000000000000" pitchFamily="2" charset="2"/>
              </a:rPr>
              <a:t> Interference pattern  Global lens response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785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Plasmas and metamaterials have a long history of flirting with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68" y="5072062"/>
            <a:ext cx="4257675" cy="102552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Artificial dielectrics [</a:t>
            </a:r>
            <a:r>
              <a:rPr lang="en-US" sz="2000" dirty="0" err="1" smtClean="0"/>
              <a:t>Kock</a:t>
            </a:r>
            <a:r>
              <a:rPr lang="en-US" sz="2000" dirty="0" smtClean="0"/>
              <a:t> 1946] applied to plasma diagnostics in 1980-90’s (e.g. [Volpe-</a:t>
            </a:r>
            <a:r>
              <a:rPr lang="en-US" sz="2000" dirty="0" err="1" smtClean="0"/>
              <a:t>Laqua</a:t>
            </a:r>
            <a:r>
              <a:rPr lang="en-US" sz="2000" dirty="0" smtClean="0"/>
              <a:t> 2003] and refs. therein).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0" y="1300163"/>
                <a:ext cx="4397829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In plasmas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000" dirty="0" smtClean="0"/>
                  <a:t> and, 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 smtClean="0"/>
                  <a:t>, as later realized in metamaterials. </a:t>
                </a:r>
              </a:p>
              <a:p>
                <a:r>
                  <a:rPr lang="en-US" sz="2000" dirty="0" smtClean="0"/>
                  <a:t>Similar to metamaterials, optical properties of plasma can be “engineered” by proper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and their gradients.</a:t>
                </a:r>
              </a:p>
              <a:p>
                <a:r>
                  <a:rPr lang="en-US" sz="2000" dirty="0" err="1" smtClean="0"/>
                  <a:t>Pendry’s</a:t>
                </a:r>
                <a:r>
                  <a:rPr lang="en-US" sz="2000" dirty="0" smtClean="0"/>
                  <a:t> 1996 seminal work on metamaterials mentions ‘plasma’ and ‘</a:t>
                </a:r>
                <a:r>
                  <a:rPr lang="en-US" sz="2000" dirty="0" err="1" smtClean="0"/>
                  <a:t>plasmons</a:t>
                </a:r>
                <a:r>
                  <a:rPr lang="en-US" sz="2000" dirty="0" smtClean="0"/>
                  <a:t>’ 42 times.</a:t>
                </a:r>
              </a:p>
              <a:p>
                <a:r>
                  <a:rPr lang="en-US" sz="2000" dirty="0" err="1" smtClean="0"/>
                  <a:t>Plasmons</a:t>
                </a:r>
                <a:r>
                  <a:rPr lang="en-US" sz="2000" dirty="0" smtClean="0"/>
                  <a:t> and </a:t>
                </a:r>
                <a:r>
                  <a:rPr lang="en-US" sz="2000" dirty="0" err="1" smtClean="0"/>
                  <a:t>magnetoplasmons</a:t>
                </a:r>
                <a:r>
                  <a:rPr lang="en-US" sz="2000" dirty="0" smtClean="0"/>
                  <a:t> reminiscent of plasma waves and Electron Bernstein Waves in plasmas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00163"/>
                <a:ext cx="4397829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248" t="-538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7" y="1300163"/>
            <a:ext cx="3737675" cy="36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723" y="0"/>
            <a:ext cx="8672051" cy="862013"/>
          </a:xfrm>
        </p:spPr>
        <p:txBody>
          <a:bodyPr>
            <a:noAutofit/>
          </a:bodyPr>
          <a:lstStyle/>
          <a:p>
            <a:r>
              <a:rPr lang="en-US" sz="2000" dirty="0" smtClean="0"/>
              <a:t>Obtained desired RCA for maximum transverse resolution in ECE at </a:t>
            </a:r>
            <a:r>
              <a:rPr lang="en-US" sz="2000" dirty="0" err="1" smtClean="0"/>
              <a:t>at</a:t>
            </a:r>
            <a:r>
              <a:rPr lang="en-US" sz="2000" dirty="0" smtClean="0"/>
              <a:t> DIII-D.</a:t>
            </a:r>
            <a:br>
              <a:rPr lang="en-US" sz="2000" dirty="0" smtClean="0"/>
            </a:br>
            <a:r>
              <a:rPr lang="en-US" sz="2000" dirty="0" smtClean="0"/>
              <a:t>A single lens focuses different</a:t>
            </a:r>
            <a:r>
              <a:rPr lang="en-US" sz="2000" i="1" dirty="0" smtClean="0"/>
              <a:t> f </a:t>
            </a:r>
            <a:r>
              <a:rPr lang="en-US" sz="2000" dirty="0" smtClean="0"/>
              <a:t>at different locations where that</a:t>
            </a:r>
            <a:r>
              <a:rPr lang="en-US" sz="2000" i="1" dirty="0" smtClean="0"/>
              <a:t> f </a:t>
            </a:r>
            <a:r>
              <a:rPr lang="en-US" sz="2000" dirty="0" smtClean="0"/>
              <a:t>is EC-emitted.</a:t>
            </a:r>
            <a:endParaRPr lang="en-US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" y="862013"/>
            <a:ext cx="8679180" cy="598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-30_diffrac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5"/>
          <a:stretch/>
        </p:blipFill>
        <p:spPr>
          <a:xfrm>
            <a:off x="4678752" y="1194618"/>
            <a:ext cx="4043855" cy="42180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08-30_diffrac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0"/>
          <a:stretch/>
        </p:blipFill>
        <p:spPr>
          <a:xfrm>
            <a:off x="478454" y="1120875"/>
            <a:ext cx="4043855" cy="27027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723" y="0"/>
            <a:ext cx="8893277" cy="86201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Sidelobes</a:t>
            </a:r>
            <a:r>
              <a:rPr lang="en-US" sz="2400" dirty="0" smtClean="0"/>
              <a:t> were explained with non-uniform transmissivity </a:t>
            </a:r>
            <a:br>
              <a:rPr lang="en-US" sz="2400" dirty="0" smtClean="0"/>
            </a:br>
            <a:r>
              <a:rPr lang="en-US" sz="2400" dirty="0" smtClean="0"/>
              <a:t>across zones </a:t>
            </a:r>
            <a:r>
              <a:rPr lang="en-US" sz="2400" dirty="0" smtClean="0">
                <a:sym typeface="Wingdings" panose="05000000000000000000" pitchFamily="2" charset="2"/>
              </a:rPr>
              <a:t> grating  diffraction maxima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364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17_foc-vs-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2" y="1075764"/>
            <a:ext cx="7099300" cy="5067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724" y="0"/>
            <a:ext cx="7772688" cy="862013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Simulations show that varying the lens aperture changes its focal length </a:t>
            </a:r>
            <a:r>
              <a:rPr lang="en-US" sz="2400" dirty="0" smtClean="0">
                <a:sym typeface="Wingdings" panose="05000000000000000000" pitchFamily="2" charset="2"/>
              </a:rPr>
              <a:t> a diaphragm acting as a zoom!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140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-10_ece-loc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09"/>
            <a:ext cx="9144000" cy="43362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724" y="0"/>
            <a:ext cx="8893276" cy="862013"/>
          </a:xfrm>
        </p:spPr>
        <p:txBody>
          <a:bodyPr>
            <a:noAutofit/>
          </a:bodyPr>
          <a:lstStyle/>
          <a:p>
            <a:r>
              <a:rPr lang="en-US" sz="2400" dirty="0" smtClean="0"/>
              <a:t>EC-emitting locations are always in focus, with metamaterial lens. They are not in focus with present mirror.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05780" y="1349166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B=-2.0T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1363914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B=-1.56T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61528" y="186726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EC-emitting locations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030" y="4016701"/>
            <a:ext cx="161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Regions of good focusing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40794" y="3481388"/>
            <a:ext cx="746651" cy="56967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976465" y="3253958"/>
            <a:ext cx="64329" cy="74799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25560" y="2167405"/>
            <a:ext cx="312386" cy="35456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nk-jet printing is capable of 1-5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0" descr="pic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45" y="1092518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index_pic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03" y="1092518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20640" y="5897880"/>
            <a:ext cx="398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Takano </a:t>
            </a:r>
            <a:r>
              <a:rPr lang="en-US" i="1" dirty="0" smtClean="0"/>
              <a:t>et al</a:t>
            </a:r>
            <a:r>
              <a:rPr lang="en-US" dirty="0" smtClean="0"/>
              <a:t>., Applied Phys. </a:t>
            </a:r>
            <a:r>
              <a:rPr lang="en-US" dirty="0" err="1" smtClean="0"/>
              <a:t>Expr</a:t>
            </a:r>
            <a:r>
              <a:rPr lang="en-US" dirty="0" smtClean="0"/>
              <a:t>. 2010</a:t>
            </a:r>
          </a:p>
          <a:p>
            <a:r>
              <a:rPr lang="en-US" dirty="0" smtClean="0"/>
              <a:t>Sjctechnology.com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9059" y="2886076"/>
            <a:ext cx="324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Silver, lines: 3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spacing: 15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95049" y="2901316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Gold, lines: 5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spacing: 50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987773"/>
            <a:ext cx="2342596" cy="52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rawing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03" y="3678832"/>
            <a:ext cx="1536508" cy="15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rawin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42" y="3666888"/>
            <a:ext cx="1498413" cy="15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rawin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64" y="3694072"/>
            <a:ext cx="1549206" cy="15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91237" y="5301734"/>
            <a:ext cx="597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 printer		CAD		        Super-fine Printer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Low-power 8-12 GHz lens manufactured using an ink-jet printer and silver-nanoparticle 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02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(show samples)</a:t>
            </a:r>
          </a:p>
          <a:p>
            <a:r>
              <a:rPr lang="en-US" sz="2400" dirty="0" smtClean="0"/>
              <a:t>Ink = liquid suspension of ~5nm Ag nanoparticles</a:t>
            </a:r>
          </a:p>
          <a:p>
            <a:r>
              <a:rPr lang="en-US" sz="2400" dirty="0" smtClean="0"/>
              <a:t>Resistivity 3</a:t>
            </a:r>
            <a:r>
              <a:rPr lang="en-US" sz="2400" dirty="0" smtClean="0">
                <a:latin typeface="Symbol" panose="05050102010706020507" pitchFamily="18" charset="2"/>
              </a:rPr>
              <a:t>mW</a:t>
            </a:r>
            <a:r>
              <a:rPr lang="en-US" sz="2400" dirty="0" smtClean="0"/>
              <a:t>cm after 1h sintering at 150-200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                     (bulk Ag 1.6</a:t>
            </a:r>
            <a:r>
              <a:rPr lang="en-US" sz="2400" dirty="0" smtClean="0">
                <a:latin typeface="Symbol" panose="05050102010706020507" pitchFamily="18" charset="2"/>
              </a:rPr>
              <a:t>mW</a:t>
            </a:r>
            <a:r>
              <a:rPr lang="en-US" sz="2400" dirty="0" smtClean="0"/>
              <a:t>cm).</a:t>
            </a:r>
          </a:p>
          <a:p>
            <a:endParaRPr lang="en-US" sz="2400" dirty="0" smtClean="0"/>
          </a:p>
          <a:p>
            <a:r>
              <a:rPr lang="en-US" sz="2400" dirty="0" smtClean="0"/>
              <a:t>Printed circuit board (PCB) techniques (e.g., laser) also under consideration</a:t>
            </a:r>
          </a:p>
          <a:p>
            <a:endParaRPr lang="en-US" sz="2400" dirty="0" smtClean="0"/>
          </a:p>
          <a:p>
            <a:r>
              <a:rPr lang="en-US" sz="2400" dirty="0" smtClean="0"/>
              <a:t>80-130 GHz might require lithography, laser raster  or integrated circuit (IC) </a:t>
            </a:r>
            <a:r>
              <a:rPr lang="en-US" sz="2400" dirty="0" err="1" smtClean="0"/>
              <a:t>nano</a:t>
            </a:r>
            <a:r>
              <a:rPr lang="en-US" sz="2400" dirty="0" smtClean="0"/>
              <a:t>/</a:t>
            </a:r>
            <a:r>
              <a:rPr lang="en-US" sz="2400" dirty="0" err="1" smtClean="0"/>
              <a:t>microfabrication</a:t>
            </a:r>
            <a:r>
              <a:rPr lang="en-US" sz="2400" dirty="0" smtClean="0"/>
              <a:t> techniques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Tests of 8-12 GHz lens starting soon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2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Extension to high power requires modified design and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120"/>
            <a:ext cx="4261938" cy="506213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Some motivations:</a:t>
            </a:r>
            <a:endParaRPr lang="en-US" sz="2800" dirty="0" smtClean="0"/>
          </a:p>
          <a:p>
            <a:pPr lvl="1"/>
            <a:r>
              <a:rPr lang="en-US" sz="2400" dirty="0" smtClean="0"/>
              <a:t>Tunable </a:t>
            </a:r>
            <a:r>
              <a:rPr lang="en-US" sz="2400" dirty="0" err="1" smtClean="0"/>
              <a:t>gyrotrons</a:t>
            </a:r>
            <a:endParaRPr lang="en-US" sz="2400" dirty="0" smtClean="0"/>
          </a:p>
          <a:p>
            <a:pPr lvl="1"/>
            <a:r>
              <a:rPr lang="en-US" sz="2400" dirty="0" smtClean="0"/>
              <a:t>Rapid steering of ECCD for NTM stabilization w/o moving mirrors in vessel</a:t>
            </a:r>
          </a:p>
          <a:p>
            <a:pPr lvl="1"/>
            <a:r>
              <a:rPr lang="en-US" sz="2400" dirty="0" smtClean="0"/>
              <a:t>Collective Thomson Scattering</a:t>
            </a:r>
          </a:p>
          <a:p>
            <a:r>
              <a:rPr lang="en-US" sz="2800" dirty="0" smtClean="0"/>
              <a:t>Simple! Replace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plastic dielectric </a:t>
            </a:r>
            <a:r>
              <a:rPr lang="en-US" sz="2400" dirty="0">
                <a:sym typeface="Wingdings" panose="05000000000000000000" pitchFamily="2" charset="2"/>
              </a:rPr>
              <a:t> recirculating cooling fluid (</a:t>
            </a:r>
            <a:r>
              <a:rPr lang="en-US" sz="2400" dirty="0" err="1">
                <a:sym typeface="Wingdings" panose="05000000000000000000" pitchFamily="2" charset="2"/>
              </a:rPr>
              <a:t>freon</a:t>
            </a:r>
            <a:r>
              <a:rPr lang="en-US" sz="2400" dirty="0">
                <a:sym typeface="Wingdings" panose="05000000000000000000" pitchFamily="2" charset="2"/>
              </a:rPr>
              <a:t> FC-75)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Square patches  </a:t>
            </a:r>
            <a:r>
              <a:rPr lang="en-US" sz="2400" dirty="0" smtClean="0">
                <a:sym typeface="Wingdings" panose="05000000000000000000" pitchFamily="2" charset="2"/>
              </a:rPr>
              <a:t>stripes (2 sets, orthogonal)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02-12_uc_schemati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9" b="15905"/>
          <a:stretch/>
        </p:blipFill>
        <p:spPr>
          <a:xfrm>
            <a:off x="4719138" y="1122694"/>
            <a:ext cx="4358110" cy="48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requency-controlled Steering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0249" y="1375891"/>
            <a:ext cx="8053342" cy="4957448"/>
            <a:chOff x="-1008583" y="1375891"/>
            <a:chExt cx="8053342" cy="49574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26796" y="1385664"/>
              <a:ext cx="0" cy="266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36308" y="1385664"/>
              <a:ext cx="0" cy="266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42123" y="1385664"/>
              <a:ext cx="0" cy="266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Manual Input 8"/>
            <p:cNvSpPr/>
            <p:nvPr/>
          </p:nvSpPr>
          <p:spPr>
            <a:xfrm rot="5400000">
              <a:off x="1208880" y="2499296"/>
              <a:ext cx="2667001" cy="439737"/>
            </a:xfrm>
            <a:prstGeom prst="flowChartManualInp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endCxn id="9" idx="0"/>
            </p:cNvCxnSpPr>
            <p:nvPr/>
          </p:nvCxnSpPr>
          <p:spPr>
            <a:xfrm flipH="1">
              <a:off x="2718275" y="1461865"/>
              <a:ext cx="390731" cy="12573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762250" y="1590074"/>
              <a:ext cx="735681" cy="22409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94688">
              <a:off x="3465856" y="1650087"/>
              <a:ext cx="0" cy="266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 rot="1094688">
              <a:off x="3856825" y="1941486"/>
              <a:ext cx="815327" cy="2667000"/>
              <a:chOff x="1326796" y="2545744"/>
              <a:chExt cx="815327" cy="26670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 flipH="1">
              <a:off x="2718274" y="1429741"/>
              <a:ext cx="421560" cy="53123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718275" y="1606308"/>
              <a:ext cx="632765" cy="79213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762250" y="1781279"/>
              <a:ext cx="798087" cy="9378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762250" y="1960975"/>
              <a:ext cx="992772" cy="118638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762250" y="2137541"/>
              <a:ext cx="1203977" cy="13991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762250" y="2312513"/>
              <a:ext cx="1413275" cy="17083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 rot="2393731">
              <a:off x="3610978" y="2376039"/>
              <a:ext cx="548089" cy="2293945"/>
              <a:chOff x="1326796" y="2545744"/>
              <a:chExt cx="815327" cy="26670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 rot="2393731">
              <a:off x="4235328" y="2905064"/>
              <a:ext cx="548089" cy="2306954"/>
              <a:chOff x="1326796" y="2545744"/>
              <a:chExt cx="815327" cy="2667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2393731">
              <a:off x="4853609" y="3437420"/>
              <a:ext cx="548089" cy="2297309"/>
              <a:chOff x="1326796" y="2545744"/>
              <a:chExt cx="815327" cy="266700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rot="2393731">
              <a:off x="5475509" y="3931552"/>
              <a:ext cx="548089" cy="2401787"/>
              <a:chOff x="1326796" y="2545744"/>
              <a:chExt cx="815327" cy="2667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 rot="1094688">
              <a:off x="5046587" y="2330824"/>
              <a:ext cx="815327" cy="2667000"/>
              <a:chOff x="1326796" y="2545744"/>
              <a:chExt cx="815327" cy="26670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 rot="1094688">
              <a:off x="6229432" y="2717288"/>
              <a:ext cx="815327" cy="2667000"/>
              <a:chOff x="1326796" y="2545744"/>
              <a:chExt cx="815327" cy="26670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860290" y="1390027"/>
              <a:ext cx="548089" cy="2669311"/>
              <a:chOff x="1326796" y="2545744"/>
              <a:chExt cx="815327" cy="26670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1681716" y="1375891"/>
              <a:ext cx="548089" cy="2669311"/>
              <a:chOff x="1326796" y="2545744"/>
              <a:chExt cx="815327" cy="2667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326796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736308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142123" y="2545744"/>
                <a:ext cx="0" cy="266700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>
              <a:off x="987877" y="1375891"/>
              <a:ext cx="0" cy="266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-1008583" y="4261392"/>
              <a:ext cx="48723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Same num. technique can be used: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Prescribe </a:t>
              </a:r>
              <a:r>
                <a:rPr lang="en-US" sz="2000" dirty="0" err="1" smtClean="0">
                  <a:latin typeface="Symbol" panose="05050102010706020507" pitchFamily="18" charset="2"/>
                </a:rPr>
                <a:t>Df</a:t>
              </a:r>
              <a:r>
                <a:rPr lang="en-US" sz="2000" dirty="0" smtClean="0"/>
                <a:t>(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) for each cell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Different spatial profiles of </a:t>
              </a:r>
              <a:r>
                <a:rPr lang="en-US" sz="2000" dirty="0" err="1" smtClean="0">
                  <a:latin typeface="Symbol" panose="05050102010706020507" pitchFamily="18" charset="2"/>
                </a:rPr>
                <a:t>Df</a:t>
              </a:r>
              <a:r>
                <a:rPr lang="en-US" sz="2000" dirty="0" smtClean="0"/>
                <a:t>(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“Super-</a:t>
              </a:r>
              <a:r>
                <a:rPr lang="en-US" sz="2000" dirty="0" err="1" smtClean="0"/>
                <a:t>diffractor</a:t>
              </a:r>
              <a:r>
                <a:rPr lang="en-US" sz="2000" dirty="0" smtClean="0"/>
                <a:t>”: diffraction grating of metamaterial-enhanced resolving power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High sensitivity to</a:t>
              </a:r>
              <a:r>
                <a:rPr lang="en-US" sz="2000" i="1" dirty="0" smtClean="0"/>
                <a:t> f </a:t>
              </a:r>
              <a:r>
                <a:rPr lang="en-US" sz="2000" dirty="0" smtClean="0"/>
                <a:t>important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59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452"/>
            <a:ext cx="8229600" cy="491151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Proper array of </a:t>
            </a:r>
            <a:r>
              <a:rPr lang="en-US" sz="2400" dirty="0" err="1" smtClean="0"/>
              <a:t>microfabricated</a:t>
            </a:r>
            <a:r>
              <a:rPr lang="en-US" sz="2400" dirty="0" smtClean="0"/>
              <a:t> phase-shifters acts as a lens.</a:t>
            </a:r>
          </a:p>
          <a:p>
            <a:r>
              <a:rPr lang="en-US" sz="2400" dirty="0" smtClean="0"/>
              <a:t>Optimizing its dimensions allows to match a desired dependence of focal length on frequency, including extreme and reverse chromatic aberration.</a:t>
            </a:r>
          </a:p>
          <a:p>
            <a:r>
              <a:rPr lang="en-US" sz="2400" dirty="0" smtClean="0"/>
              <a:t>Numerical example for 8-12 and 80-130 GHz.</a:t>
            </a:r>
          </a:p>
          <a:p>
            <a:r>
              <a:rPr lang="en-US" sz="2400" dirty="0" smtClean="0"/>
              <a:t>Lens for 8-12 GHz was manufactured by ink-jet printing (with silver nanoparticle ink) on dielectric substrate.</a:t>
            </a:r>
          </a:p>
          <a:p>
            <a:pPr lvl="1"/>
            <a:r>
              <a:rPr lang="en-US" sz="2000" dirty="0" smtClean="0"/>
              <a:t>Inexpensive, fast, suited for low-power, low-frequency.</a:t>
            </a:r>
          </a:p>
          <a:p>
            <a:pPr lvl="1"/>
            <a:r>
              <a:rPr lang="en-US" sz="2000" dirty="0" smtClean="0"/>
              <a:t>Alternatives at high-power and/or high-frequency were discussed.</a:t>
            </a:r>
          </a:p>
          <a:p>
            <a:r>
              <a:rPr lang="en-US" sz="2400" dirty="0" smtClean="0"/>
              <a:t>Numerical technique can be extended to: </a:t>
            </a:r>
          </a:p>
          <a:p>
            <a:pPr lvl="1"/>
            <a:r>
              <a:rPr lang="en-US" sz="2000" dirty="0" smtClean="0"/>
              <a:t>aberration-free lens</a:t>
            </a:r>
          </a:p>
          <a:p>
            <a:pPr lvl="1"/>
            <a:r>
              <a:rPr lang="en-US" sz="2000" dirty="0" smtClean="0"/>
              <a:t>rapid frequency-controlled steering</a:t>
            </a:r>
          </a:p>
          <a:p>
            <a:r>
              <a:rPr lang="en-US" sz="2400" dirty="0" smtClean="0"/>
              <a:t>With </a:t>
            </a:r>
            <a:r>
              <a:rPr lang="en-US" sz="2400" dirty="0"/>
              <a:t>different designs </a:t>
            </a:r>
            <a:r>
              <a:rPr lang="en-US" sz="2400" dirty="0" smtClean="0"/>
              <a:t>and </a:t>
            </a:r>
            <a:r>
              <a:rPr lang="en-US" sz="2400" dirty="0"/>
              <a:t>materials, </a:t>
            </a:r>
            <a:r>
              <a:rPr lang="en-US" sz="2400" dirty="0" smtClean="0"/>
              <a:t>manufacturing can be extended to </a:t>
            </a:r>
            <a:r>
              <a:rPr lang="en-US" sz="2400" dirty="0"/>
              <a:t>high-power heating, current drive &amp;</a:t>
            </a:r>
            <a:r>
              <a:rPr lang="en-US" sz="2400" dirty="0" smtClean="0"/>
              <a:t> </a:t>
            </a:r>
            <a:r>
              <a:rPr lang="en-US" sz="2400" dirty="0"/>
              <a:t>active diagnostics. 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Reverse chromatic aberration</a:t>
            </a:r>
          </a:p>
          <a:p>
            <a:r>
              <a:rPr lang="en-US" dirty="0" smtClean="0"/>
              <a:t>Metamaterial lens</a:t>
            </a:r>
          </a:p>
          <a:p>
            <a:r>
              <a:rPr lang="en-US" dirty="0" smtClean="0"/>
              <a:t>Numerical </a:t>
            </a:r>
            <a:r>
              <a:rPr lang="en-US" dirty="0" err="1" smtClean="0"/>
              <a:t>opimization</a:t>
            </a:r>
            <a:endParaRPr lang="en-US" dirty="0" smtClean="0"/>
          </a:p>
          <a:p>
            <a:r>
              <a:rPr lang="en-US" dirty="0" smtClean="0"/>
              <a:t>Ink-jet manufacturing</a:t>
            </a:r>
          </a:p>
          <a:p>
            <a:r>
              <a:rPr lang="en-US" dirty="0" smtClean="0"/>
              <a:t>Rapid frequency-controlled steering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special needs of plasma diagnostics that can be addressed by metamaterials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356"/>
            <a:ext cx="8229600" cy="49388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Electron Cyclotron Emission is microwave emission from gyrating electrons in magnetized plasmas</a:t>
            </a:r>
          </a:p>
          <a:p>
            <a:r>
              <a:rPr lang="en-US" sz="2400" dirty="0" smtClean="0"/>
              <a:t>Important for temperature measurement</a:t>
            </a:r>
          </a:p>
          <a:p>
            <a:r>
              <a:rPr lang="en-US" sz="2400" dirty="0" smtClean="0"/>
              <a:t>Emission at different frequencies </a:t>
            </a:r>
            <a:r>
              <a:rPr lang="en-US" sz="2400" i="1" dirty="0" smtClean="0"/>
              <a:t>f</a:t>
            </a:r>
            <a:r>
              <a:rPr lang="en-US" sz="2400" dirty="0" smtClean="0"/>
              <a:t> originates at different locations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Challenge for focusing: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focal length should vary dramatically (</a:t>
            </a:r>
            <a:r>
              <a:rPr lang="en-US" sz="2400" i="1" dirty="0" smtClean="0"/>
              <a:t>increase) </a:t>
            </a:r>
            <a:r>
              <a:rPr lang="en-US" sz="2400" dirty="0" smtClean="0"/>
              <a:t>with</a:t>
            </a:r>
            <a:r>
              <a:rPr lang="en-US" sz="2400" i="1" dirty="0" smtClean="0"/>
              <a:t> f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This “reverse” chromatic aberration cannot be obtained with convergent lenses of </a:t>
            </a:r>
            <a:r>
              <a:rPr lang="en-US" sz="2400" i="1" dirty="0" smtClean="0"/>
              <a:t>conventional</a:t>
            </a:r>
            <a:r>
              <a:rPr lang="en-US" sz="2400" dirty="0" smtClean="0"/>
              <a:t> materials.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t can be obtained with a </a:t>
            </a:r>
            <a:r>
              <a:rPr lang="en-US" sz="2400" i="1" dirty="0" smtClean="0">
                <a:sym typeface="Wingdings" panose="05000000000000000000" pitchFamily="2" charset="2"/>
              </a:rPr>
              <a:t>metamaterial</a:t>
            </a:r>
            <a:r>
              <a:rPr lang="en-US" sz="2400" dirty="0" smtClean="0">
                <a:sym typeface="Wingdings" panose="05000000000000000000" pitchFamily="2" charset="2"/>
              </a:rPr>
              <a:t> lens.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62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sensitivity of focus to </a:t>
            </a:r>
            <a:r>
              <a:rPr lang="en-US" i="1" dirty="0" smtClean="0"/>
              <a:t>f</a:t>
            </a:r>
            <a:r>
              <a:rPr lang="en-US" dirty="0" smtClean="0"/>
              <a:t> might find application in survey, satellite observations, directed energy.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object to be detected/irradiated is</a:t>
            </a:r>
          </a:p>
          <a:p>
            <a:pPr lvl="1"/>
            <a:r>
              <a:rPr lang="en-US" sz="2400" dirty="0" smtClean="0"/>
              <a:t>Moving </a:t>
            </a:r>
          </a:p>
          <a:p>
            <a:pPr lvl="1"/>
            <a:r>
              <a:rPr lang="en-US" sz="2400" dirty="0" smtClean="0"/>
              <a:t>Non-monochromatic </a:t>
            </a:r>
          </a:p>
          <a:p>
            <a:r>
              <a:rPr lang="en-US" sz="2800" dirty="0" smtClean="0"/>
              <a:t>And sensor/receiver is rapidly (electrically) tunable</a:t>
            </a:r>
          </a:p>
          <a:p>
            <a:r>
              <a:rPr lang="en-US" sz="2800" dirty="0" smtClean="0"/>
              <a:t>Then rapid change of </a:t>
            </a:r>
            <a:r>
              <a:rPr lang="en-US" sz="2800" i="1" dirty="0" smtClean="0"/>
              <a:t>f </a:t>
            </a:r>
            <a:r>
              <a:rPr lang="en-US" sz="2800" dirty="0" smtClean="0">
                <a:sym typeface="Wingdings" panose="05000000000000000000" pitchFamily="2" charset="2"/>
              </a:rPr>
              <a:t> rapid change of focus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No moving parts in the optics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0"/>
            <a:ext cx="8967019" cy="86201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Control of chromatic aberration at design stage and rapid  inexpensive ink-jet manufacturing also have numerous applications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280"/>
            <a:ext cx="8229600" cy="51103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Reverse chromatic aberration lens can compensate for regular chromatic aberration of other lenses in optical system</a:t>
            </a:r>
          </a:p>
          <a:p>
            <a:r>
              <a:rPr lang="en-US" sz="2800" dirty="0" smtClean="0"/>
              <a:t>Flat lens of </a:t>
            </a:r>
            <a:r>
              <a:rPr lang="en-US" sz="2800" i="1" dirty="0" smtClean="0"/>
              <a:t>zero</a:t>
            </a:r>
            <a:r>
              <a:rPr lang="en-US" sz="2800" dirty="0" smtClean="0"/>
              <a:t> chromatic aberration can be designed and manufactured by same methods</a:t>
            </a:r>
          </a:p>
          <a:p>
            <a:endParaRPr lang="en-US" sz="2800" dirty="0"/>
          </a:p>
          <a:p>
            <a:r>
              <a:rPr lang="en-US" sz="2800" dirty="0" smtClean="0"/>
              <a:t>Ink-jet printing can be applied to RF IC circuits, antennas, magnetic sensors, etc.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t can allow rapid prototyping, manufacturing and customization to specific frequency, polarization, focus etc.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7582-1223-5E4B-BD29-167458D968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0" y="15904"/>
            <a:ext cx="8229600" cy="862013"/>
          </a:xfrm>
        </p:spPr>
        <p:txBody>
          <a:bodyPr/>
          <a:lstStyle/>
          <a:p>
            <a:r>
              <a:rPr lang="en-US" dirty="0" smtClean="0"/>
              <a:t>What is “reverse” Chromatic Aberration?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9860" y="6569104"/>
            <a:ext cx="2133600" cy="168275"/>
          </a:xfrm>
        </p:spPr>
        <p:txBody>
          <a:bodyPr/>
          <a:lstStyle/>
          <a:p>
            <a:fld id="{1A857582-1223-5E4B-BD29-167458D968E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4710" r="87936" b="10203"/>
          <a:stretch/>
        </p:blipFill>
        <p:spPr>
          <a:xfrm>
            <a:off x="2142123" y="2229696"/>
            <a:ext cx="530942" cy="3135448"/>
          </a:xfrm>
          <a:prstGeom prst="rect">
            <a:avLst/>
          </a:prstGeom>
          <a:solidFill>
            <a:schemeClr val="accent3"/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326796" y="2545744"/>
            <a:ext cx="0" cy="266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36308" y="2545744"/>
            <a:ext cx="0" cy="266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42123" y="2545744"/>
            <a:ext cx="0" cy="266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4607436">
            <a:off x="2753920" y="989299"/>
            <a:ext cx="5704676" cy="5748080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4607436">
            <a:off x="3202308" y="1564108"/>
            <a:ext cx="4563741" cy="4598464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 rot="14607436">
            <a:off x="3681050" y="2116036"/>
            <a:ext cx="3422806" cy="3448848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>
            <a:spLocks noChangeAspect="1"/>
          </p:cNvSpPr>
          <p:nvPr/>
        </p:nvSpPr>
        <p:spPr>
          <a:xfrm rot="14607436">
            <a:off x="4114794" y="2713723"/>
            <a:ext cx="2281870" cy="2299232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>
            <a:spLocks noChangeAspect="1"/>
          </p:cNvSpPr>
          <p:nvPr/>
        </p:nvSpPr>
        <p:spPr>
          <a:xfrm rot="14607436">
            <a:off x="4540373" y="3287580"/>
            <a:ext cx="1140935" cy="1149616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47817" y="3797414"/>
            <a:ext cx="111739" cy="106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0" y="15904"/>
            <a:ext cx="8229600" cy="862013"/>
          </a:xfrm>
        </p:spPr>
        <p:txBody>
          <a:bodyPr/>
          <a:lstStyle/>
          <a:p>
            <a:r>
              <a:rPr lang="en-US" dirty="0" smtClean="0"/>
              <a:t>What is “reverse” Chromatic Aberration?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5911" y="6543340"/>
            <a:ext cx="2133600" cy="168275"/>
          </a:xfrm>
        </p:spPr>
        <p:txBody>
          <a:bodyPr/>
          <a:lstStyle/>
          <a:p>
            <a:fld id="{1A857582-1223-5E4B-BD29-167458D968E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4710" r="87936" b="10203"/>
          <a:stretch/>
        </p:blipFill>
        <p:spPr>
          <a:xfrm>
            <a:off x="2142123" y="2229696"/>
            <a:ext cx="530942" cy="3135448"/>
          </a:xfrm>
          <a:prstGeom prst="rect">
            <a:avLst/>
          </a:prstGeom>
          <a:solidFill>
            <a:schemeClr val="accent3"/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326796" y="2545744"/>
            <a:ext cx="0" cy="266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36308" y="2545744"/>
            <a:ext cx="0" cy="266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42123" y="2545744"/>
            <a:ext cx="0" cy="266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4607436">
            <a:off x="2753920" y="989299"/>
            <a:ext cx="5704676" cy="5748080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4607436">
            <a:off x="3202308" y="1564108"/>
            <a:ext cx="4563741" cy="4598464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 rot="14607436">
            <a:off x="3681050" y="2116036"/>
            <a:ext cx="3422806" cy="3448848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>
            <a:spLocks noChangeAspect="1"/>
          </p:cNvSpPr>
          <p:nvPr/>
        </p:nvSpPr>
        <p:spPr>
          <a:xfrm rot="14607436">
            <a:off x="4114794" y="2713723"/>
            <a:ext cx="2281870" cy="2299232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08692" y="2580160"/>
            <a:ext cx="0" cy="2667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00220" y="2580160"/>
            <a:ext cx="0" cy="2667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73303" y="2580160"/>
            <a:ext cx="0" cy="2667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03904" y="2570332"/>
            <a:ext cx="0" cy="2667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>
            <a:spLocks noChangeAspect="1"/>
          </p:cNvSpPr>
          <p:nvPr/>
        </p:nvSpPr>
        <p:spPr>
          <a:xfrm rot="15345159">
            <a:off x="2719783" y="-1835699"/>
            <a:ext cx="11181164" cy="11266237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>
            <a:spLocks noChangeAspect="1"/>
          </p:cNvSpPr>
          <p:nvPr/>
        </p:nvSpPr>
        <p:spPr>
          <a:xfrm rot="15345159">
            <a:off x="3017119" y="-1272389"/>
            <a:ext cx="10063048" cy="10139613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>
            <a:spLocks noChangeAspect="1"/>
          </p:cNvSpPr>
          <p:nvPr/>
        </p:nvSpPr>
        <p:spPr>
          <a:xfrm rot="15345159">
            <a:off x="3312162" y="-709079"/>
            <a:ext cx="8944931" cy="9012990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>
            <a:spLocks noChangeAspect="1"/>
          </p:cNvSpPr>
          <p:nvPr/>
        </p:nvSpPr>
        <p:spPr>
          <a:xfrm rot="15345159">
            <a:off x="3604783" y="-145767"/>
            <a:ext cx="7826815" cy="7886366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>
            <a:spLocks noChangeAspect="1"/>
          </p:cNvSpPr>
          <p:nvPr/>
        </p:nvSpPr>
        <p:spPr>
          <a:xfrm rot="15345159">
            <a:off x="3904301" y="417545"/>
            <a:ext cx="6708698" cy="6759742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>
            <a:spLocks noChangeAspect="1"/>
          </p:cNvSpPr>
          <p:nvPr/>
        </p:nvSpPr>
        <p:spPr>
          <a:xfrm rot="15345159">
            <a:off x="4202780" y="980856"/>
            <a:ext cx="5590582" cy="5633119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>
            <a:spLocks noChangeAspect="1"/>
          </p:cNvSpPr>
          <p:nvPr/>
        </p:nvSpPr>
        <p:spPr>
          <a:xfrm rot="15345159">
            <a:off x="4538159" y="1544172"/>
            <a:ext cx="4472466" cy="4506495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>
            <a:spLocks noChangeAspect="1"/>
          </p:cNvSpPr>
          <p:nvPr/>
        </p:nvSpPr>
        <p:spPr>
          <a:xfrm rot="15345159">
            <a:off x="4832864" y="2107479"/>
            <a:ext cx="3354349" cy="3379871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>
            <a:spLocks noChangeAspect="1"/>
          </p:cNvSpPr>
          <p:nvPr/>
        </p:nvSpPr>
        <p:spPr>
          <a:xfrm rot="15345159">
            <a:off x="5142438" y="2670797"/>
            <a:ext cx="2236233" cy="2253247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>
            <a:spLocks noChangeAspect="1"/>
          </p:cNvSpPr>
          <p:nvPr/>
        </p:nvSpPr>
        <p:spPr>
          <a:xfrm rot="15345159">
            <a:off x="5511840" y="3250795"/>
            <a:ext cx="1118116" cy="1126624"/>
          </a:xfrm>
          <a:prstGeom prst="arc">
            <a:avLst>
              <a:gd name="adj1" fmla="val 16200000"/>
              <a:gd name="adj2" fmla="val 177711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>
            <a:spLocks noChangeAspect="1"/>
          </p:cNvSpPr>
          <p:nvPr/>
        </p:nvSpPr>
        <p:spPr>
          <a:xfrm rot="14607436">
            <a:off x="4540373" y="3287580"/>
            <a:ext cx="1140935" cy="1149616"/>
          </a:xfrm>
          <a:prstGeom prst="arc">
            <a:avLst>
              <a:gd name="adj1" fmla="val 16200000"/>
              <a:gd name="adj2" fmla="val 192955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32487" y="3773664"/>
            <a:ext cx="111739" cy="106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47817" y="3797414"/>
            <a:ext cx="111739" cy="106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-12_uc_schemati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9" b="15905"/>
          <a:stretch/>
        </p:blipFill>
        <p:spPr>
          <a:xfrm>
            <a:off x="265127" y="870157"/>
            <a:ext cx="4358110" cy="4899563"/>
          </a:xfrm>
          <a:prstGeom prst="rect">
            <a:avLst/>
          </a:prstGeom>
        </p:spPr>
      </p:pic>
      <p:pic>
        <p:nvPicPr>
          <p:cNvPr id="7" name="Picture 6" descr="02-12_uc_schemati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99"/>
          <a:stretch/>
        </p:blipFill>
        <p:spPr>
          <a:xfrm>
            <a:off x="4365523" y="5636834"/>
            <a:ext cx="4778477" cy="9441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86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Sandwiches of inductive and capacitive layers behave like LC transmission lines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817" y="873460"/>
            <a:ext cx="590615" cy="730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37685" y="1801412"/>
                <a:ext cx="3198183" cy="836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𝑠𝑖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𝐷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85" y="1801412"/>
                <a:ext cx="3198183" cy="8364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97120" y="4277243"/>
                <a:ext cx="3026791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𝑠𝑖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𝐷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20" y="4277243"/>
                <a:ext cx="3026791" cy="810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7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Columb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MyColumbia</Template>
  <TotalTime>744</TotalTime>
  <Words>1030</Words>
  <Application>Microsoft Office PowerPoint</Application>
  <PresentationFormat>On-screen Show (4:3)</PresentationFormat>
  <Paragraphs>153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Wingdings</vt:lpstr>
      <vt:lpstr>MyColumbia</vt:lpstr>
      <vt:lpstr>Frontier Applications of Metamaterials to Magnetic Confinement Fusion</vt:lpstr>
      <vt:lpstr>Plasmas and metamaterials have a long history of flirting with each other</vt:lpstr>
      <vt:lpstr>Outline</vt:lpstr>
      <vt:lpstr>Example of special needs of plasma diagnostics that can be addressed by metamaterials</vt:lpstr>
      <vt:lpstr>High sensitivity of focus to f might find application in survey, satellite observations, directed energy.</vt:lpstr>
      <vt:lpstr>Control of chromatic aberration at design stage and rapid  inexpensive ink-jet manufacturing also have numerous applications</vt:lpstr>
      <vt:lpstr>What is “reverse” Chromatic Aberration?</vt:lpstr>
      <vt:lpstr>What is “reverse” Chromatic Aberration?</vt:lpstr>
      <vt:lpstr>PowerPoint Presentation</vt:lpstr>
      <vt:lpstr>2D array of LC filters imparting different Df behaves like a Fresnel lens</vt:lpstr>
      <vt:lpstr>2D array of LC filters imparting different Df behaves like a Fresnel lens</vt:lpstr>
      <vt:lpstr>Reverse Chromatic Aberration is obtained by imposing vast zone-to-zone variation of Df at low f and more uniform response at high f</vt:lpstr>
      <vt:lpstr>Geometrical dimensions can be analytically optimized to obtain desired Df(f) in each zone</vt:lpstr>
      <vt:lpstr>…or problem can be solved numerically</vt:lpstr>
      <vt:lpstr>Numerically optimized Df(f) matches desired Df(f) for RCA at f=8-12GHz</vt:lpstr>
      <vt:lpstr>Database was also built for f=80-130 GHz (ECE at DIII-D)</vt:lpstr>
      <vt:lpstr>Relaxing constraints on absolute phase  improves agreement with desired Df(f)</vt:lpstr>
      <vt:lpstr>Individual fine-tuning of geometrical parameters in each layer further improves the agreement</vt:lpstr>
      <vt:lpstr>Optimized cells put together and treated as attenuated and delayed dipole-emitters  Interference pattern  Global lens response</vt:lpstr>
      <vt:lpstr>Obtained desired RCA for maximum transverse resolution in ECE at at DIII-D. A single lens focuses different f at different locations where that f is EC-emitted.</vt:lpstr>
      <vt:lpstr>Sidelobes were explained with non-uniform transmissivity  across zones  grating  diffraction maxima</vt:lpstr>
      <vt:lpstr>Simulations show that varying the lens aperture changes its focal length  a diaphragm acting as a zoom!</vt:lpstr>
      <vt:lpstr>EC-emitting locations are always in focus, with metamaterial lens. They are not in focus with present mirror.</vt:lpstr>
      <vt:lpstr>Ink-jet printing is capable of 1-5mm details</vt:lpstr>
      <vt:lpstr>Low-power 8-12 GHz lens manufactured using an ink-jet printer and silver-nanoparticle ink</vt:lpstr>
      <vt:lpstr>Extension to high power requires modified design and materials </vt:lpstr>
      <vt:lpstr>Frequency-controlled Steering</vt:lpstr>
      <vt:lpstr>Conclusions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Hammond</dc:creator>
  <cp:lastModifiedBy>francesco</cp:lastModifiedBy>
  <cp:revision>76</cp:revision>
  <dcterms:created xsi:type="dcterms:W3CDTF">2013-02-13T05:52:57Z</dcterms:created>
  <dcterms:modified xsi:type="dcterms:W3CDTF">2018-10-03T23:22:09Z</dcterms:modified>
</cp:coreProperties>
</file>