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30"/>
  </p:notesMasterIdLst>
  <p:sldIdLst>
    <p:sldId id="256" r:id="rId2"/>
    <p:sldId id="314" r:id="rId3"/>
    <p:sldId id="354" r:id="rId4"/>
    <p:sldId id="313" r:id="rId5"/>
    <p:sldId id="334" r:id="rId6"/>
    <p:sldId id="336" r:id="rId7"/>
    <p:sldId id="317" r:id="rId8"/>
    <p:sldId id="353" r:id="rId9"/>
    <p:sldId id="318" r:id="rId10"/>
    <p:sldId id="335" r:id="rId11"/>
    <p:sldId id="346" r:id="rId12"/>
    <p:sldId id="319" r:id="rId13"/>
    <p:sldId id="338" r:id="rId14"/>
    <p:sldId id="339" r:id="rId15"/>
    <p:sldId id="340" r:id="rId16"/>
    <p:sldId id="347" r:id="rId17"/>
    <p:sldId id="344" r:id="rId18"/>
    <p:sldId id="329" r:id="rId19"/>
    <p:sldId id="341" r:id="rId20"/>
    <p:sldId id="348" r:id="rId21"/>
    <p:sldId id="320" r:id="rId22"/>
    <p:sldId id="316" r:id="rId23"/>
    <p:sldId id="321" r:id="rId24"/>
    <p:sldId id="328" r:id="rId25"/>
    <p:sldId id="352" r:id="rId26"/>
    <p:sldId id="337" r:id="rId27"/>
    <p:sldId id="349" r:id="rId28"/>
    <p:sldId id="35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7C"/>
    <a:srgbClr val="67250A"/>
    <a:srgbClr val="5A50FA"/>
    <a:srgbClr val="A78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4"/>
    <p:restoredTop sz="89655"/>
  </p:normalViewPr>
  <p:slideViewPr>
    <p:cSldViewPr snapToGrid="0" snapToObjects="1">
      <p:cViewPr>
        <p:scale>
          <a:sx n="98" d="100"/>
          <a:sy n="98" d="100"/>
        </p:scale>
        <p:origin x="174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61683-885A-6B48-8259-9F19B04325EF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86688-E230-2E4C-8625-68AB4F44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70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 lines: corrected R magnitude as a function of time for 301 GRB afterglows observed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1997 to 2014 by optical telescopes. Red &amp; blue dots: upper limits on GRB magnitudes for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neutrino alerts observed by TAROT and ROTSE respectively. Each point represents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observation, corresponding to an exposure of 180 seconds for TAROT images, and 20 or 60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seconds for ROTSE images. The horizontal dashed line corresponds to the maximum sensitivity of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telescopes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 lines: 689 X-ray afterglow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fuxes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energy band from 0.3 to 10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detected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Swift -XRT from 2007 to 2015 as a function of time. The upper limits on GRB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fuxes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neutrino alerts are represented by red triangles.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58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13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1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2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52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>
                <a:latin typeface="Helvetica" charset="0"/>
              </a:rPr>
              <a:t>observational constraints with the expected neutrino fluency from the GRB’s extended emission for different viewing angles</a:t>
            </a:r>
            <a:endParaRPr lang="en-US" sz="1200" i="1" dirty="0" smtClean="0">
              <a:effectLst/>
              <a:latin typeface="Helvetic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55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1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28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3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53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85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5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43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7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90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8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29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57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8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1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4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5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0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0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81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AC20F-A64D-074C-BF79-F254B72B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9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png"/><Relationship Id="rId5" Type="http://schemas.openxmlformats.org/officeDocument/2006/relationships/image" Target="../media/image36.tiff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hyperlink" Target="https://en.wikipedia.org/wiki/File:Australia_relief_map.jpg" TargetMode="External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hyperlink" Target="https://www.google.com/url?sa=i&amp;source=images&amp;cd=&amp;ved=2ahUKEwidlcTlj7zbAhXRIlAKHd_cDikQjRx6BAgBEAU&amp;url=https://www.youtube.com/watch?v=sRFaR9uoTH8&amp;psig=AOvVaw07oZOww4wv0EIR4ZIANrqO&amp;ust=1528274354228407" TargetMode="External"/><Relationship Id="rId9" Type="http://schemas.openxmlformats.org/officeDocument/2006/relationships/image" Target="../media/image44.jpeg"/><Relationship Id="rId1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48.pn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49.png"/><Relationship Id="rId6" Type="http://schemas.openxmlformats.org/officeDocument/2006/relationships/image" Target="../media/image50.tiff"/><Relationship Id="rId7" Type="http://schemas.openxmlformats.org/officeDocument/2006/relationships/image" Target="../media/image51.tiff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gif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9" Type="http://schemas.openxmlformats.org/officeDocument/2006/relationships/image" Target="../media/image7.emf"/><Relationship Id="rId10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60.pn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4.jpe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4.jpe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static4.depositphotos.com%2F1006075%2F317%2Fi%2F950%2Fdepositphotos_3176967-stock-photo-birthday-cake.jpg&amp;imgrefurl=https%3A%2F%2Fdepositphotos.com%2F3176967%2Fstock-photo-birthday-cake.html&amp;docid=bJ-VmeSVneyBfM&amp;tbnid=IFpDjplnxjE9gM%3A&amp;vet=10ahUKEwiVna-u4uLbAhXGVhQKHUZiDfsQMwiEAigiMCI..i&amp;w=1023&amp;h=682&amp;client=firefox-b-ab&amp;bih=703&amp;biw=1280&amp;q=birthday%20cake%2010%20years&amp;ved=0ahUKEwiVna-u4uLbAhXGVhQKHUZiDfsQMwiEAigiMCI&amp;iact=mrc&amp;uact=8" TargetMode="External"/><Relationship Id="rId4" Type="http://schemas.openxmlformats.org/officeDocument/2006/relationships/image" Target="../media/image9.jpeg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10.emf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14.png"/><Relationship Id="rId6" Type="http://schemas.openxmlformats.org/officeDocument/2006/relationships/hyperlink" Target="https://www.google.com/imgres?imgurl=https%3A%2F%2Fstatic4.depositphotos.com%2F1006075%2F317%2Fi%2F950%2Fdepositphotos_3176967-stock-photo-birthday-cake.jpg&amp;imgrefurl=https%3A%2F%2Fdepositphotos.com%2F3176967%2Fstock-photo-birthday-cake.html&amp;docid=bJ-VmeSVneyBfM&amp;tbnid=IFpDjplnxjE9gM%3A&amp;vet=10ahUKEwiVna-u4uLbAhXGVhQKHUZiDfsQMwiEAigiMCI..i&amp;w=1023&amp;h=682&amp;client=firefox-b-ab&amp;bih=703&amp;biw=1280&amp;q=birthday%20cake%2010%20years&amp;ved=0ahUKEwiVna-u4uLbAhXGVhQKHUZiDfsQMwiEAigiMCI&amp;iact=mrc&amp;uact=8" TargetMode="External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8" Type="http://schemas.openxmlformats.org/officeDocument/2006/relationships/image" Target="../media/image20.gif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10.pn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4487"/>
            <a:ext cx="7772400" cy="2982526"/>
          </a:xfrm>
        </p:spPr>
        <p:txBody>
          <a:bodyPr>
            <a:normAutofit/>
          </a:bodyPr>
          <a:lstStyle/>
          <a:p>
            <a:r>
              <a:rPr lang="en-GB" dirty="0"/>
              <a:t>ANTARES highlights and recent multi-messenger studies 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11853"/>
            <a:ext cx="6858000" cy="1655762"/>
          </a:xfrm>
        </p:spPr>
        <p:txBody>
          <a:bodyPr/>
          <a:lstStyle/>
          <a:p>
            <a:r>
              <a:rPr lang="en-US" dirty="0" smtClean="0"/>
              <a:t>V. Kulikovskiy</a:t>
            </a:r>
            <a:r>
              <a:rPr lang="en-US" dirty="0"/>
              <a:t> </a:t>
            </a:r>
            <a:r>
              <a:rPr lang="en-US" dirty="0" smtClean="0"/>
              <a:t>(INFN Genova)</a:t>
            </a:r>
            <a:endParaRPr lang="en-US" dirty="0"/>
          </a:p>
        </p:txBody>
      </p:sp>
      <p:pic>
        <p:nvPicPr>
          <p:cNvPr id="2050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46" y="3664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97" y="81995"/>
            <a:ext cx="1501403" cy="792198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85" y="19180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ulti-messenger programs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8" y="584901"/>
            <a:ext cx="8352941" cy="4060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857" y="5340806"/>
            <a:ext cx="2976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+SNEWS for low E</a:t>
            </a:r>
            <a:r>
              <a:rPr lang="en-GB" baseline="-25000" dirty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:</a:t>
            </a:r>
          </a:p>
          <a:p>
            <a:r>
              <a:rPr lang="en-US" dirty="0" smtClean="0"/>
              <a:t>receiving alerts for ANTARES</a:t>
            </a:r>
          </a:p>
          <a:p>
            <a:r>
              <a:rPr lang="en-US" dirty="0" smtClean="0"/>
              <a:t>sending with KM3NeT?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596" y="5340806"/>
            <a:ext cx="1321847" cy="991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50" y="5371636"/>
            <a:ext cx="1582773" cy="8804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13862" y="5211690"/>
            <a:ext cx="2929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effectLst/>
                <a:latin typeface="times new roman" charset="0"/>
              </a:rPr>
              <a:t>Bringing together the astronomy, astrophysics and particle astrophysics communities.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79992" y="4593136"/>
            <a:ext cx="4892651" cy="692158"/>
            <a:chOff x="2113774" y="4836205"/>
            <a:chExt cx="4892651" cy="69215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9380" y="4836205"/>
              <a:ext cx="3067045" cy="69215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113774" y="4997618"/>
              <a:ext cx="1799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 participation to</a:t>
              </a:r>
              <a:endParaRPr lang="en-US" dirty="0"/>
            </a:p>
          </p:txBody>
        </p:sp>
      </p:grpSp>
      <p:pic>
        <p:nvPicPr>
          <p:cNvPr id="30" name="Picture 2" descr="mage result for antares neutrino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it-IT" dirty="0" smtClean="0"/>
              <a:t>21/06/18</a:t>
            </a:r>
            <a:endParaRPr lang="en-US" dirty="0"/>
          </a:p>
        </p:txBody>
      </p:sp>
      <p:sp>
        <p:nvSpPr>
          <p:cNvPr id="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0AC20F-A64D-074C-BF79-F254B72B45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909453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ANTARES</a:t>
            </a:r>
            <a:r>
              <a:rPr lang="ru-RU" dirty="0" smtClean="0"/>
              <a:t> </a:t>
            </a:r>
            <a:r>
              <a:rPr lang="en-US" dirty="0" smtClean="0"/>
              <a:t>neutrino alerts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11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120255" y="2138525"/>
            <a:ext cx="0" cy="871618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2269" y="1314097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Real-time analysis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5045094" y="1195233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Alert triggering</a:t>
            </a:r>
            <a:endParaRPr lang="en-US" sz="32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69611" y="1592529"/>
            <a:ext cx="1253247" cy="7008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539329" y="2442112"/>
            <a:ext cx="4886960" cy="3302000"/>
          </a:xfrm>
          <a:prstGeom prst="roundRect">
            <a:avLst/>
          </a:prstGeom>
          <a:solidFill>
            <a:srgbClr val="98D6E9">
              <a:alpha val="19000"/>
            </a:srgbClr>
          </a:solidFill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37" y="2777721"/>
            <a:ext cx="1883721" cy="10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48" y="4027315"/>
            <a:ext cx="1512252" cy="108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79" y="2634848"/>
            <a:ext cx="2021707" cy="108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20" y="4093112"/>
            <a:ext cx="1622951" cy="108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4088473"/>
            <a:ext cx="1080000" cy="10800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5982809" y="1901943"/>
            <a:ext cx="0" cy="47316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66647" y="5381185"/>
            <a:ext cx="1584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/>
              <a:t>+ </a:t>
            </a:r>
            <a:r>
              <a:rPr lang="mr-IN" sz="2200" dirty="0" smtClean="0"/>
              <a:t>…</a:t>
            </a:r>
            <a:endParaRPr lang="en-US" sz="22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806521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>
            <a:spLocks noChangeAspect="1"/>
          </p:cNvSpPr>
          <p:nvPr/>
        </p:nvSpPr>
        <p:spPr>
          <a:xfrm>
            <a:off x="724398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724398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24398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724398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724398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958921" y="33077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>
            <a:spLocks noChangeAspect="1"/>
          </p:cNvSpPr>
          <p:nvPr/>
        </p:nvSpPr>
        <p:spPr>
          <a:xfrm>
            <a:off x="876798" y="34088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876798" y="36974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876798" y="39869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876798" y="42679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876798" y="45538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111322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 noChangeAspect="1"/>
          </p:cNvSpPr>
          <p:nvPr/>
        </p:nvSpPr>
        <p:spPr>
          <a:xfrm>
            <a:off x="1029199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1029199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1029199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1029199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1029199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292041" y="3311667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>
            <a:spLocks noChangeAspect="1"/>
          </p:cNvSpPr>
          <p:nvPr/>
        </p:nvSpPr>
        <p:spPr>
          <a:xfrm>
            <a:off x="1209918" y="3412740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1209918" y="3701384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1209918" y="3990852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1209918" y="427186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1209918" y="455779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1452678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>
            <a:spLocks noChangeAspect="1"/>
          </p:cNvSpPr>
          <p:nvPr/>
        </p:nvSpPr>
        <p:spPr>
          <a:xfrm>
            <a:off x="1370555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1370555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1370555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1370555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1370555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58240" y="3072987"/>
            <a:ext cx="939113" cy="1886465"/>
          </a:xfrm>
          <a:prstGeom prst="roundRect">
            <a:avLst/>
          </a:prstGeom>
          <a:noFill/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Real-time </a:t>
            </a:r>
            <a:r>
              <a:rPr lang="en-US" dirty="0" smtClean="0">
                <a:solidFill>
                  <a:schemeClr val="accent6"/>
                </a:solidFill>
              </a:rPr>
              <a:t>neutrino alerts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21/06/18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12</a:t>
            </a:fld>
            <a:endParaRPr lang="en-US"/>
          </a:p>
        </p:txBody>
      </p: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161077" y="2618160"/>
            <a:ext cx="4373555" cy="18729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dirty="0"/>
              <a:t>Triggers:</a:t>
            </a:r>
          </a:p>
          <a:p>
            <a:r>
              <a:rPr lang="en-US" sz="1600" dirty="0"/>
              <a:t>Doublet of </a:t>
            </a:r>
            <a:r>
              <a:rPr lang="en-US" sz="1600" dirty="0" smtClean="0"/>
              <a:t>neutrinos (&lt;3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, &lt;15 min): </a:t>
            </a:r>
            <a:r>
              <a:rPr lang="en-US" sz="1600" dirty="0" smtClean="0">
                <a:solidFill>
                  <a:srgbClr val="0070C0"/>
                </a:solidFill>
              </a:rPr>
              <a:t>~0.04 events/</a:t>
            </a:r>
            <a:r>
              <a:rPr lang="en-US" sz="1600" dirty="0" err="1" smtClean="0">
                <a:solidFill>
                  <a:srgbClr val="0070C0"/>
                </a:solidFill>
              </a:rPr>
              <a:t>yr</a:t>
            </a:r>
            <a:endParaRPr lang="en-US" sz="1600" dirty="0"/>
          </a:p>
          <a:p>
            <a:r>
              <a:rPr lang="en-US" sz="1600" dirty="0"/>
              <a:t>Single neutrino with direction close </a:t>
            </a:r>
            <a:r>
              <a:rPr lang="en-US" sz="1600" dirty="0" smtClean="0"/>
              <a:t> to </a:t>
            </a:r>
            <a:r>
              <a:rPr lang="en-US" sz="1600" dirty="0"/>
              <a:t>local </a:t>
            </a:r>
            <a:r>
              <a:rPr lang="en-US" sz="1600" dirty="0" smtClean="0"/>
              <a:t>galaxies: </a:t>
            </a:r>
            <a:r>
              <a:rPr lang="en-US" sz="1600" dirty="0" smtClean="0">
                <a:solidFill>
                  <a:srgbClr val="0070C0"/>
                </a:solidFill>
              </a:rPr>
              <a:t>~1 </a:t>
            </a:r>
            <a:r>
              <a:rPr lang="en-US" sz="1600" dirty="0" err="1">
                <a:solidFill>
                  <a:srgbClr val="0070C0"/>
                </a:solidFill>
              </a:rPr>
              <a:t>TeV</a:t>
            </a:r>
            <a:r>
              <a:rPr lang="en-US" sz="1600" dirty="0">
                <a:solidFill>
                  <a:srgbClr val="0070C0"/>
                </a:solidFill>
              </a:rPr>
              <a:t>, ~10 events/ </a:t>
            </a:r>
            <a:r>
              <a:rPr lang="en-US" sz="1600" dirty="0" err="1" smtClean="0">
                <a:solidFill>
                  <a:srgbClr val="0070C0"/>
                </a:solidFill>
              </a:rPr>
              <a:t>yr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/>
              <a:t>Single HE neutrinos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0070C0"/>
                </a:solidFill>
              </a:rPr>
              <a:t>~5 </a:t>
            </a:r>
            <a:r>
              <a:rPr lang="en-US" sz="1600" dirty="0" err="1">
                <a:solidFill>
                  <a:srgbClr val="0070C0"/>
                </a:solidFill>
              </a:rPr>
              <a:t>TeV</a:t>
            </a:r>
            <a:r>
              <a:rPr lang="en-US" sz="1600" dirty="0">
                <a:solidFill>
                  <a:srgbClr val="0070C0"/>
                </a:solidFill>
              </a:rPr>
              <a:t>, 20 events/ </a:t>
            </a:r>
            <a:r>
              <a:rPr lang="en-US" sz="1600" dirty="0" err="1" smtClean="0">
                <a:solidFill>
                  <a:srgbClr val="0070C0"/>
                </a:solidFill>
              </a:rPr>
              <a:t>yr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 smtClean="0"/>
              <a:t>Single VHE neutrinos: </a:t>
            </a:r>
            <a:r>
              <a:rPr lang="en-US" sz="1600" dirty="0" smtClean="0">
                <a:solidFill>
                  <a:srgbClr val="0070C0"/>
                </a:solidFill>
              </a:rPr>
              <a:t>~30 </a:t>
            </a:r>
            <a:r>
              <a:rPr lang="en-US" sz="1600" dirty="0" err="1">
                <a:solidFill>
                  <a:srgbClr val="0070C0"/>
                </a:solidFill>
              </a:rPr>
              <a:t>TeV</a:t>
            </a:r>
            <a:r>
              <a:rPr lang="en-US" sz="1600" dirty="0">
                <a:solidFill>
                  <a:srgbClr val="0070C0"/>
                </a:solidFill>
              </a:rPr>
              <a:t>, ~3-4 events/ </a:t>
            </a:r>
            <a:r>
              <a:rPr lang="en-US" sz="1600" dirty="0" err="1" smtClean="0">
                <a:solidFill>
                  <a:srgbClr val="0070C0"/>
                </a:solidFill>
              </a:rPr>
              <a:t>yr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17" name="Right Arrow 16"/>
          <p:cNvSpPr/>
          <p:nvPr/>
        </p:nvSpPr>
        <p:spPr>
          <a:xfrm>
            <a:off x="439615" y="1418028"/>
            <a:ext cx="8190035" cy="500543"/>
          </a:xfrm>
          <a:prstGeom prst="rightArrow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324" y="1121180"/>
            <a:ext cx="298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Radio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767228" y="1083083"/>
            <a:ext cx="298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Optical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420237" y="1066848"/>
            <a:ext cx="298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X-ray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785653" y="1138454"/>
            <a:ext cx="298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GeV</a:t>
            </a:r>
            <a:r>
              <a:rPr lang="en-US" sz="2400" dirty="0" smtClean="0"/>
              <a:t> </a:t>
            </a:r>
            <a:r>
              <a:rPr lang="en-US" sz="2400" dirty="0" err="1" smtClean="0"/>
              <a:t>ɣ</a:t>
            </a:r>
            <a:r>
              <a:rPr lang="en-US" sz="2400" dirty="0" smtClean="0"/>
              <a:t>-rays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923161" y="1138453"/>
            <a:ext cx="298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</a:t>
            </a:r>
            <a:r>
              <a:rPr lang="en-US" sz="2400" dirty="0" err="1" smtClean="0"/>
              <a:t>eV</a:t>
            </a:r>
            <a:r>
              <a:rPr lang="en-US" sz="2400" dirty="0" smtClean="0"/>
              <a:t> </a:t>
            </a:r>
            <a:r>
              <a:rPr lang="en-US" sz="2400" dirty="0" err="1" smtClean="0"/>
              <a:t>ɣ</a:t>
            </a:r>
            <a:r>
              <a:rPr lang="en-US" sz="2400" dirty="0" smtClean="0"/>
              <a:t>-rays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70592" y="1761565"/>
            <a:ext cx="142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MWA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5976" y="1761564"/>
            <a:ext cx="1942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TAROT</a:t>
            </a:r>
          </a:p>
          <a:p>
            <a:r>
              <a:rPr lang="en-US" sz="1600" dirty="0" smtClean="0"/>
              <a:t>ZADKO</a:t>
            </a:r>
          </a:p>
          <a:p>
            <a:r>
              <a:rPr lang="en-US" sz="1600" dirty="0" smtClean="0"/>
              <a:t>MASTER</a:t>
            </a:r>
          </a:p>
          <a:p>
            <a:r>
              <a:rPr lang="en-US" sz="1600" dirty="0" smtClean="0"/>
              <a:t>GWAC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11543" y="1778838"/>
            <a:ext cx="1942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Swift</a:t>
            </a:r>
          </a:p>
          <a:p>
            <a:r>
              <a:rPr lang="en-US" sz="2000" dirty="0" smtClean="0"/>
              <a:t>INTEGRAL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15816" y="1744663"/>
            <a:ext cx="1942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Fermi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93890" y="1761564"/>
            <a:ext cx="1942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HESS</a:t>
            </a:r>
          </a:p>
          <a:p>
            <a:r>
              <a:rPr lang="en-US" sz="2000" dirty="0" smtClean="0"/>
              <a:t>HAWC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26200" y="4413066"/>
            <a:ext cx="4266468" cy="878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Performances:</a:t>
            </a:r>
          </a:p>
          <a:p>
            <a:r>
              <a:rPr lang="en-US" sz="1600" dirty="0"/>
              <a:t>Time to send an alert: ~5 s</a:t>
            </a:r>
          </a:p>
          <a:p>
            <a:r>
              <a:rPr lang="en-US" sz="1600" dirty="0" smtClean="0"/>
              <a:t>Median </a:t>
            </a:r>
            <a:r>
              <a:rPr lang="en-US" sz="1600" dirty="0"/>
              <a:t>angular resolution: </a:t>
            </a:r>
            <a:r>
              <a:rPr lang="en-US" sz="1600" dirty="0" smtClean="0"/>
              <a:t>~ </a:t>
            </a:r>
            <a:r>
              <a:rPr lang="en-US" sz="1600" dirty="0"/>
              <a:t>0.4</a:t>
            </a:r>
            <a:r>
              <a:rPr lang="en-US" sz="1600" dirty="0" smtClean="0"/>
              <a:t>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481170" y="5558990"/>
            <a:ext cx="251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Sent neutrino alerts </a:t>
            </a:r>
            <a:br>
              <a:rPr lang="en-US" sz="1600" dirty="0" smtClean="0"/>
            </a:br>
            <a:r>
              <a:rPr lang="en-US" sz="1600" dirty="0" smtClean="0"/>
              <a:t>(2009-2018)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13483" y="5114417"/>
            <a:ext cx="2281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sz="1600" dirty="0" smtClean="0">
                <a:solidFill>
                  <a:srgbClr val="0070C0"/>
                </a:solidFill>
              </a:rPr>
              <a:t>277</a:t>
            </a:r>
            <a:r>
              <a:rPr lang="en-US" sz="1600" dirty="0" smtClean="0"/>
              <a:t> to </a:t>
            </a:r>
            <a:r>
              <a:rPr lang="en-US" sz="1600" dirty="0"/>
              <a:t>robotic telescopes</a:t>
            </a:r>
          </a:p>
          <a:p>
            <a:r>
              <a:rPr lang="en-US" sz="1600" dirty="0" smtClean="0"/>
              <a:t>+</a:t>
            </a:r>
            <a:r>
              <a:rPr lang="en-US" sz="1600" dirty="0" smtClean="0">
                <a:solidFill>
                  <a:srgbClr val="0070C0"/>
                </a:solidFill>
              </a:rPr>
              <a:t>15 </a:t>
            </a:r>
            <a:r>
              <a:rPr lang="en-US" sz="1600" dirty="0" smtClean="0"/>
              <a:t>  to </a:t>
            </a:r>
            <a:r>
              <a:rPr lang="en-US" sz="1600" dirty="0"/>
              <a:t>Swift</a:t>
            </a:r>
          </a:p>
          <a:p>
            <a:r>
              <a:rPr lang="en-US" sz="1600" dirty="0" smtClean="0"/>
              <a:t>+</a:t>
            </a:r>
            <a:r>
              <a:rPr lang="en-US" sz="1600" dirty="0" smtClean="0">
                <a:solidFill>
                  <a:srgbClr val="0070C0"/>
                </a:solidFill>
              </a:rPr>
              <a:t>8</a:t>
            </a:r>
            <a:r>
              <a:rPr lang="en-US" sz="1600" dirty="0" smtClean="0"/>
              <a:t>     to </a:t>
            </a:r>
            <a:r>
              <a:rPr lang="en-US" sz="1600" dirty="0"/>
              <a:t>INTEGRAL</a:t>
            </a:r>
          </a:p>
          <a:p>
            <a:r>
              <a:rPr lang="en-US" sz="1600" dirty="0" smtClean="0"/>
              <a:t>+</a:t>
            </a:r>
            <a:r>
              <a:rPr lang="en-US" sz="1600" dirty="0" smtClean="0">
                <a:solidFill>
                  <a:srgbClr val="0070C0"/>
                </a:solidFill>
              </a:rPr>
              <a:t>~22   </a:t>
            </a:r>
            <a:r>
              <a:rPr lang="en-US" sz="1600" dirty="0" smtClean="0"/>
              <a:t>to </a:t>
            </a:r>
            <a:r>
              <a:rPr lang="en-US" sz="1600" dirty="0"/>
              <a:t>MWA</a:t>
            </a:r>
          </a:p>
          <a:p>
            <a:r>
              <a:rPr lang="en-US" sz="1600" dirty="0" smtClean="0"/>
              <a:t>+</a:t>
            </a:r>
            <a:r>
              <a:rPr lang="en-US" sz="1600" dirty="0" smtClean="0">
                <a:solidFill>
                  <a:srgbClr val="0070C0"/>
                </a:solidFill>
              </a:rPr>
              <a:t>2</a:t>
            </a:r>
            <a:r>
              <a:rPr lang="en-US" sz="1600" dirty="0" smtClean="0"/>
              <a:t>     to </a:t>
            </a:r>
            <a:r>
              <a:rPr lang="en-US" sz="1600" dirty="0"/>
              <a:t>HESS</a:t>
            </a:r>
          </a:p>
          <a:p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14" y="2711224"/>
            <a:ext cx="4730058" cy="30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9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9877" y="3309266"/>
            <a:ext cx="4168360" cy="2986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572" y="-22650"/>
            <a:ext cx="3782428" cy="365199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3472" y="2252492"/>
            <a:ext cx="4732922" cy="157148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latin typeface="Helvetica" charset="0"/>
              </a:rPr>
              <a:t>Optical</a:t>
            </a:r>
            <a:r>
              <a:rPr lang="en-US" dirty="0">
                <a:latin typeface="Helvetica" charset="0"/>
              </a:rPr>
              <a:t>: </a:t>
            </a:r>
            <a:r>
              <a:rPr lang="en-US" dirty="0" smtClean="0">
                <a:latin typeface="Helvetica" charset="0"/>
              </a:rPr>
              <a:t>161 </a:t>
            </a:r>
            <a:r>
              <a:rPr lang="en-US" dirty="0">
                <a:latin typeface="Helvetica" charset="0"/>
              </a:rPr>
              <a:t>alerts </a:t>
            </a:r>
            <a:r>
              <a:rPr lang="en-US" dirty="0" smtClean="0">
                <a:latin typeface="Helvetica" charset="0"/>
              </a:rPr>
              <a:t>01/2010-07/2017 </a:t>
            </a:r>
            <a:r>
              <a:rPr lang="en-US" dirty="0">
                <a:latin typeface="Helvetica" charset="0"/>
              </a:rPr>
              <a:t>by </a:t>
            </a:r>
            <a:r>
              <a:rPr lang="en-US" b="1" dirty="0">
                <a:latin typeface="Helvetica" charset="0"/>
              </a:rPr>
              <a:t>TAROT, </a:t>
            </a:r>
            <a:r>
              <a:rPr lang="en-US" b="1" dirty="0" smtClean="0">
                <a:latin typeface="Helvetica" charset="0"/>
              </a:rPr>
              <a:t>ROTSE,MASTER </a:t>
            </a:r>
            <a:r>
              <a:rPr lang="en-US" dirty="0">
                <a:latin typeface="Helvetica" charset="0"/>
              </a:rPr>
              <a:t>(63% of all alerts) =&gt;24 alerts with delay &lt;</a:t>
            </a:r>
            <a:r>
              <a:rPr lang="en-US" dirty="0" smtClean="0">
                <a:latin typeface="Helvetica" charset="0"/>
              </a:rPr>
              <a:t>1min</a:t>
            </a:r>
          </a:p>
          <a:p>
            <a:r>
              <a:rPr lang="en-US" dirty="0" smtClean="0">
                <a:latin typeface="Helvetica" charset="0"/>
              </a:rPr>
              <a:t>X-ray (</a:t>
            </a:r>
            <a:r>
              <a:rPr lang="en-US" b="1" dirty="0" smtClean="0">
                <a:latin typeface="Helvetica" charset="0"/>
              </a:rPr>
              <a:t>SWIFT XRT</a:t>
            </a:r>
            <a:r>
              <a:rPr lang="en-US" dirty="0" smtClean="0">
                <a:latin typeface="Helvetica" charset="0"/>
              </a:rPr>
              <a:t>): </a:t>
            </a:r>
            <a:r>
              <a:rPr lang="en-US" dirty="0">
                <a:latin typeface="Helvetica" charset="0"/>
              </a:rPr>
              <a:t>14 alerts </a:t>
            </a:r>
            <a:r>
              <a:rPr lang="en-US" dirty="0" smtClean="0">
                <a:latin typeface="Helvetica" charset="0"/>
              </a:rPr>
              <a:t>06/2013-08/2017 </a:t>
            </a:r>
            <a:r>
              <a:rPr lang="en-US" dirty="0">
                <a:latin typeface="Helvetica" charset="0"/>
              </a:rPr>
              <a:t>=&gt; average delay ~5-6h</a:t>
            </a:r>
          </a:p>
          <a:p>
            <a:r>
              <a:rPr lang="en-US" dirty="0">
                <a:solidFill>
                  <a:srgbClr val="0352FF"/>
                </a:solidFill>
                <a:latin typeface="Helvetica" charset="0"/>
              </a:rPr>
              <a:t>➡ No candidate associated to neutrinos, constrain a GRB </a:t>
            </a:r>
            <a:r>
              <a:rPr lang="en-US" dirty="0" smtClean="0">
                <a:solidFill>
                  <a:srgbClr val="0352FF"/>
                </a:solidFill>
                <a:latin typeface="Helvetica" charset="0"/>
              </a:rPr>
              <a:t>origins.</a:t>
            </a:r>
          </a:p>
          <a:p>
            <a:endParaRPr lang="en-US" dirty="0"/>
          </a:p>
          <a:p>
            <a:endParaRPr lang="en-US" dirty="0">
              <a:solidFill>
                <a:srgbClr val="0352FF"/>
              </a:solidFill>
              <a:latin typeface="Helvetica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13</a:t>
            </a:fld>
            <a:endParaRPr lang="en-US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9463" y="-54776"/>
            <a:ext cx="818774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chemeClr val="accent6"/>
                </a:solidFill>
              </a:rPr>
              <a:t>Optical+X-ray</a:t>
            </a:r>
            <a:r>
              <a:rPr lang="en-US" dirty="0" smtClean="0">
                <a:solidFill>
                  <a:schemeClr val="accent6"/>
                </a:solidFill>
              </a:rPr>
              <a:t> follow-up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0722" y="10132"/>
            <a:ext cx="49380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latin typeface="Helvetica" charset="0"/>
              </a:rPr>
              <a:t>Adrian-Martinez S. et al., JCAP </a:t>
            </a:r>
            <a:r>
              <a:rPr lang="fr-FR" sz="1600" b="1" i="1" dirty="0">
                <a:latin typeface="Helvetica" charset="0"/>
              </a:rPr>
              <a:t>02</a:t>
            </a:r>
            <a:r>
              <a:rPr lang="fr-FR" sz="1600" i="1" dirty="0">
                <a:latin typeface="Helvetica" charset="0"/>
              </a:rPr>
              <a:t> (2016) 062</a:t>
            </a:r>
            <a:endParaRPr lang="fr-FR" sz="1600" i="1" dirty="0">
              <a:effectLst/>
              <a:latin typeface="Helvetica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82751"/>
            <a:ext cx="4029722" cy="1687995"/>
          </a:xfrm>
          <a:prstGeom prst="rect">
            <a:avLst/>
          </a:prstGeom>
        </p:spPr>
      </p:pic>
      <p:sp>
        <p:nvSpPr>
          <p:cNvPr id="36" name="Content Placeholder 7"/>
          <p:cNvSpPr txBox="1">
            <a:spLocks/>
          </p:cNvSpPr>
          <p:nvPr/>
        </p:nvSpPr>
        <p:spPr>
          <a:xfrm>
            <a:off x="191065" y="5016239"/>
            <a:ext cx="5179742" cy="1356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177 alerts with a “rather good” long-term follow-up (01/2010-07/2017).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No SN (and no interesting transient) associated with neutrinos.</a:t>
            </a:r>
          </a:p>
          <a:p>
            <a:pPr lvl="1"/>
            <a:r>
              <a:rPr lang="en-US" dirty="0" err="1" smtClean="0"/>
              <a:t>N</a:t>
            </a:r>
            <a:r>
              <a:rPr lang="en-US" baseline="-25000" dirty="0" err="1" smtClean="0"/>
              <a:t>exp</a:t>
            </a:r>
            <a:r>
              <a:rPr lang="en-US" dirty="0" smtClean="0"/>
              <a:t>(SN) = 0.3-0.4 [SN rate=2.4 10-4 yr</a:t>
            </a:r>
            <a:r>
              <a:rPr lang="en-US" baseline="30000" dirty="0" smtClean="0"/>
              <a:t>-1</a:t>
            </a:r>
            <a:r>
              <a:rPr lang="en-US" dirty="0" smtClean="0"/>
              <a:t>Mpc</a:t>
            </a:r>
            <a:r>
              <a:rPr lang="en-US" baseline="30000" dirty="0" smtClean="0"/>
              <a:t>-3</a:t>
            </a:r>
            <a:r>
              <a:rPr lang="en-US" dirty="0" smtClean="0"/>
              <a:t>]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 smtClean="0">
              <a:solidFill>
                <a:srgbClr val="0352FF"/>
              </a:solidFill>
              <a:latin typeface="Helvetica" charset="0"/>
            </a:endParaRPr>
          </a:p>
          <a:p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7" y="3729756"/>
            <a:ext cx="4288278" cy="1286483"/>
          </a:xfrm>
          <a:prstGeom prst="rect">
            <a:avLst/>
          </a:prstGeom>
        </p:spPr>
      </p:pic>
      <p:pic>
        <p:nvPicPr>
          <p:cNvPr id="38" name="Picture 6" descr="mage result for book symbo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17" y="0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14</a:t>
            </a:fld>
            <a:endParaRPr lang="en-US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9463" y="-54776"/>
            <a:ext cx="818774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6"/>
                </a:solidFill>
              </a:rPr>
              <a:t>Radio follow-up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028" name="Picture 4" descr="urchison Widefield Array is located in Australia">
            <a:hlinkClick r:id="rId5" tooltip="Murchison Widefield Array is located in Australia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556235"/>
            <a:ext cx="1628064" cy="14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78" y="2830178"/>
            <a:ext cx="5311972" cy="3292734"/>
          </a:xfrm>
          <a:prstGeom prst="rect">
            <a:avLst/>
          </a:prstGeom>
        </p:spPr>
      </p:pic>
      <p:pic>
        <p:nvPicPr>
          <p:cNvPr id="1026" name="Picture 2" descr="mage result for MURCHISON WIDEFIELD ARRAY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49" y="-70122"/>
            <a:ext cx="4397882" cy="24725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5954321" y="2229313"/>
            <a:ext cx="1754363" cy="59551"/>
          </a:xfrm>
          <a:prstGeom prst="line">
            <a:avLst/>
          </a:prstGeom>
          <a:ln w="38100">
            <a:solidFill>
              <a:srgbClr val="6725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708684" y="1064143"/>
            <a:ext cx="528526" cy="1165170"/>
          </a:xfrm>
          <a:prstGeom prst="line">
            <a:avLst/>
          </a:prstGeom>
          <a:ln w="38100">
            <a:solidFill>
              <a:srgbClr val="6725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/>
          <p:cNvSpPr txBox="1">
            <a:spLocks/>
          </p:cNvSpPr>
          <p:nvPr/>
        </p:nvSpPr>
        <p:spPr>
          <a:xfrm>
            <a:off x="277911" y="4025206"/>
            <a:ext cx="2925467" cy="1885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M.W.A</a:t>
            </a:r>
            <a:r>
              <a:rPr lang="en-US" dirty="0"/>
              <a:t>. </a:t>
            </a:r>
            <a:r>
              <a:rPr lang="en-US" dirty="0" smtClean="0"/>
              <a:t>alerts </a:t>
            </a:r>
            <a:r>
              <a:rPr lang="en-US" dirty="0"/>
              <a:t>(2015-18): analysis on-going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8121" y="724958"/>
            <a:ext cx="3865425" cy="22965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 alerts followed over a year with M.W.A. (2013-14)</a:t>
            </a:r>
          </a:p>
          <a:p>
            <a:r>
              <a:rPr lang="en-US" dirty="0" smtClean="0">
                <a:solidFill>
                  <a:srgbClr val="0070C0"/>
                </a:solidFill>
                <a:latin typeface="Helvetica" charset="0"/>
              </a:rPr>
              <a:t>➡ </a:t>
            </a:r>
            <a:r>
              <a:rPr lang="en-US" dirty="0">
                <a:solidFill>
                  <a:srgbClr val="0070C0"/>
                </a:solidFill>
              </a:rPr>
              <a:t>No interesting transient associated with the </a:t>
            </a:r>
            <a:r>
              <a:rPr lang="en-US" dirty="0" smtClean="0">
                <a:solidFill>
                  <a:srgbClr val="0070C0"/>
                </a:solidFill>
              </a:rPr>
              <a:t>neutrinos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7911" y="2974890"/>
            <a:ext cx="3153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i="1" dirty="0">
                <a:latin typeface="Helvetica" charset="0"/>
              </a:rPr>
              <a:t>Croft S. et al, </a:t>
            </a:r>
            <a:r>
              <a:rPr lang="nb-NO" sz="1600" i="1" dirty="0" err="1">
                <a:latin typeface="Helvetica" charset="0"/>
              </a:rPr>
              <a:t>ApJ</a:t>
            </a:r>
            <a:r>
              <a:rPr lang="nb-NO" sz="1600" i="1" dirty="0">
                <a:latin typeface="Helvetica" charset="0"/>
              </a:rPr>
              <a:t> 820 (2016) </a:t>
            </a:r>
            <a:r>
              <a:rPr lang="nb-NO" sz="1600" i="1" dirty="0" smtClean="0">
                <a:latin typeface="Helvetica" charset="0"/>
              </a:rPr>
              <a:t>24</a:t>
            </a:r>
            <a:endParaRPr lang="nb-NO" sz="1600" i="1" dirty="0">
              <a:effectLst/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04558" y="53014"/>
            <a:ext cx="1239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Murchison </a:t>
            </a:r>
            <a:endParaRPr lang="en-US" dirty="0" smtClean="0"/>
          </a:p>
          <a:p>
            <a:pPr algn="r"/>
            <a:r>
              <a:rPr lang="en-US" dirty="0" err="1" smtClean="0"/>
              <a:t>Widefield</a:t>
            </a:r>
            <a:r>
              <a:rPr lang="en-US" dirty="0" smtClean="0"/>
              <a:t> </a:t>
            </a:r>
          </a:p>
          <a:p>
            <a:pPr algn="r"/>
            <a:r>
              <a:rPr lang="en-US" dirty="0" smtClean="0"/>
              <a:t>Array</a:t>
            </a:r>
            <a:endParaRPr lang="en-US" dirty="0"/>
          </a:p>
        </p:txBody>
      </p:sp>
      <p:pic>
        <p:nvPicPr>
          <p:cNvPr id="19" name="Picture 6" descr="mage result for book symbo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" y="2964523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3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15</a:t>
            </a:fld>
            <a:endParaRPr lang="en-US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52879" y="586704"/>
            <a:ext cx="818774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6"/>
                </a:solidFill>
              </a:rPr>
              <a:t>ANT150901A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879" y="1382329"/>
            <a:ext cx="4573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mr-IN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Alert</a:t>
            </a:r>
            <a:r>
              <a:rPr lang="mr-IN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VHE (</a:t>
            </a:r>
            <a:r>
              <a:rPr lang="mr-IN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Sept</a:t>
            </a:r>
            <a:r>
              <a:rPr lang="mr-IN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. 1, </a:t>
            </a:r>
            <a:r>
              <a:rPr lang="mr-IN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2015)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E~50 </a:t>
            </a:r>
            <a:r>
              <a:rPr lang="mr-IN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TeV</a:t>
            </a:r>
            <a:r>
              <a:rPr lang="mr-IN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mr-IN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Swift XRT coincidence after 9h! 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ATEL#7987</a:t>
            </a:r>
            <a:endParaRPr lang="en-US" i="1" dirty="0">
              <a:effectLst/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effectLst/>
                <a:latin typeface="Calibri" charset="0"/>
                <a:ea typeface="Calibri" charset="0"/>
                <a:cs typeface="Calibri" charset="0"/>
              </a:rPr>
              <a:t>Later associated with </a:t>
            </a:r>
            <a:r>
              <a:rPr lang="is-IS" dirty="0">
                <a:latin typeface="Calibri" charset="0"/>
                <a:ea typeface="Calibri" charset="0"/>
                <a:cs typeface="Calibri" charset="0"/>
              </a:rPr>
              <a:t>USNO-B1.0 </a:t>
            </a:r>
            <a:r>
              <a:rPr lang="is-IS" dirty="0" smtClean="0">
                <a:latin typeface="Calibri" charset="0"/>
                <a:ea typeface="Calibri" charset="0"/>
                <a:cs typeface="Calibri" charset="0"/>
              </a:rPr>
              <a:t>0626-0501169 (</a:t>
            </a:r>
            <a:r>
              <a:rPr lang="is-IS" dirty="0"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oung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accreting G-K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star or flaring binary system).</a:t>
            </a:r>
            <a:endParaRPr lang="is-IS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H.E.S.S.: No VHE transient source </a:t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mr-IN" dirty="0" err="1" smtClean="0">
                <a:latin typeface="Calibri" charset="0"/>
                <a:ea typeface="Calibri" charset="0"/>
                <a:cs typeface="Calibri" charset="0"/>
              </a:rPr>
              <a:t>Φ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mr-IN" dirty="0" err="1" smtClean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&gt;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320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dirty="0" err="1" smtClean="0">
                <a:latin typeface="Calibri" charset="0"/>
                <a:ea typeface="Calibri" charset="0"/>
                <a:cs typeface="Calibri" charset="0"/>
              </a:rPr>
              <a:t>GeV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;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99%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C.L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.) &lt;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2.7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10</a:t>
            </a:r>
            <a:r>
              <a:rPr lang="mr-IN" baseline="30000" dirty="0">
                <a:latin typeface="Calibri" charset="0"/>
                <a:ea typeface="Calibri" charset="0"/>
                <a:cs typeface="Calibri" charset="0"/>
              </a:rPr>
              <a:t>−8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mr-IN" baseline="30000" dirty="0">
                <a:latin typeface="Calibri" charset="0"/>
                <a:ea typeface="Calibri" charset="0"/>
                <a:cs typeface="Calibri" charset="0"/>
              </a:rPr>
              <a:t>−2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mr-IN" baseline="30000" dirty="0">
                <a:latin typeface="Calibri" charset="0"/>
                <a:ea typeface="Calibri" charset="0"/>
                <a:cs typeface="Calibri" charset="0"/>
              </a:rPr>
              <a:t>−</a:t>
            </a:r>
            <a:r>
              <a:rPr lang="mr-IN" baseline="30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21" y="3000277"/>
            <a:ext cx="4335381" cy="3104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54" y="53182"/>
            <a:ext cx="3496406" cy="293997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6348549" y="2167553"/>
            <a:ext cx="979715" cy="125963"/>
          </a:xfrm>
          <a:prstGeom prst="straightConnector1">
            <a:avLst/>
          </a:prstGeom>
          <a:ln w="28575">
            <a:solidFill>
              <a:srgbClr val="FF50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9521" y="41669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AAFF"/>
                </a:solidFill>
                <a:latin typeface="Helvetica" charset="0"/>
              </a:rPr>
              <a:t>ANT170130A: follow-up after </a:t>
            </a:r>
            <a:r>
              <a:rPr lang="en-US" dirty="0" smtClean="0">
                <a:solidFill>
                  <a:srgbClr val="00AAFF"/>
                </a:solidFill>
                <a:latin typeface="Helvetica" charset="0"/>
              </a:rPr>
              <a:t>32s by H.E.S.S</a:t>
            </a:r>
            <a:endParaRPr lang="en-US" dirty="0">
              <a:solidFill>
                <a:srgbClr val="00AAFF"/>
              </a:solidFill>
              <a:latin typeface="Helvetica" charset="0"/>
            </a:endParaRPr>
          </a:p>
          <a:p>
            <a:pPr marL="285750" indent="-285750">
              <a:buFont typeface="Symbol" charset="2"/>
              <a:buChar char="Þ"/>
            </a:pPr>
            <a:r>
              <a:rPr lang="en-US" dirty="0" smtClean="0">
                <a:solidFill>
                  <a:srgbClr val="464936"/>
                </a:solidFill>
                <a:latin typeface="Helvetica" charset="0"/>
              </a:rPr>
              <a:t>No </a:t>
            </a:r>
            <a:r>
              <a:rPr lang="en-US" dirty="0">
                <a:solidFill>
                  <a:srgbClr val="464936"/>
                </a:solidFill>
                <a:latin typeface="Helvetica" charset="0"/>
              </a:rPr>
              <a:t>VHE transient source (</a:t>
            </a:r>
            <a:r>
              <a:rPr lang="en-US" dirty="0" smtClean="0">
                <a:solidFill>
                  <a:srgbClr val="464936"/>
                </a:solidFill>
                <a:latin typeface="Helvetica" charset="0"/>
              </a:rPr>
              <a:t>Preliminary)</a:t>
            </a:r>
          </a:p>
        </p:txBody>
      </p:sp>
    </p:spTree>
    <p:extLst>
      <p:ext uri="{BB962C8B-B14F-4D97-AF65-F5344CB8AC3E}">
        <p14:creationId xmlns:p14="http://schemas.microsoft.com/office/powerpoint/2010/main" val="2149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909453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ANTARES</a:t>
            </a:r>
            <a:r>
              <a:rPr lang="ru-RU" dirty="0" smtClean="0"/>
              <a:t> </a:t>
            </a:r>
            <a:r>
              <a:rPr lang="en-US" dirty="0" smtClean="0"/>
              <a:t>– external alerts follow up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16</a:t>
            </a:fld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539329" y="2442112"/>
            <a:ext cx="4886960" cy="3302000"/>
          </a:xfrm>
          <a:prstGeom prst="roundRect">
            <a:avLst/>
          </a:prstGeom>
          <a:solidFill>
            <a:srgbClr val="98D6E9">
              <a:alpha val="19000"/>
            </a:srgbClr>
          </a:solidFill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37" y="2777721"/>
            <a:ext cx="1883721" cy="10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48" y="4027315"/>
            <a:ext cx="1512252" cy="108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79" y="2634848"/>
            <a:ext cx="2021707" cy="108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20" y="4093112"/>
            <a:ext cx="1622951" cy="108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4088473"/>
            <a:ext cx="1080000" cy="108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566647" y="5381185"/>
            <a:ext cx="1584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/>
              <a:t>+ </a:t>
            </a:r>
            <a:r>
              <a:rPr lang="mr-IN" sz="2200" dirty="0" smtClean="0"/>
              <a:t>…</a:t>
            </a:r>
            <a:endParaRPr lang="en-US" sz="22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806521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>
            <a:spLocks noChangeAspect="1"/>
          </p:cNvSpPr>
          <p:nvPr/>
        </p:nvSpPr>
        <p:spPr>
          <a:xfrm>
            <a:off x="724398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724398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24398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724398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724398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958921" y="33077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>
            <a:spLocks noChangeAspect="1"/>
          </p:cNvSpPr>
          <p:nvPr/>
        </p:nvSpPr>
        <p:spPr>
          <a:xfrm>
            <a:off x="876798" y="34088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876798" y="36974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876798" y="39869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876798" y="42679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876798" y="45538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111322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 noChangeAspect="1"/>
          </p:cNvSpPr>
          <p:nvPr/>
        </p:nvSpPr>
        <p:spPr>
          <a:xfrm>
            <a:off x="1029199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1029199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1029199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1029199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1029199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292041" y="3311667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>
            <a:spLocks noChangeAspect="1"/>
          </p:cNvSpPr>
          <p:nvPr/>
        </p:nvSpPr>
        <p:spPr>
          <a:xfrm>
            <a:off x="1209918" y="3412740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1209918" y="3701384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1209918" y="3990852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1209918" y="427186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1209918" y="455779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1452678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>
            <a:spLocks noChangeAspect="1"/>
          </p:cNvSpPr>
          <p:nvPr/>
        </p:nvSpPr>
        <p:spPr>
          <a:xfrm>
            <a:off x="1370555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1370555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1370555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1370555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1370555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58240" y="3072987"/>
            <a:ext cx="939113" cy="1886465"/>
          </a:xfrm>
          <a:prstGeom prst="roundRect">
            <a:avLst/>
          </a:prstGeom>
          <a:noFill/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1691594" y="4549794"/>
            <a:ext cx="1711994" cy="878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1111322" y="4983418"/>
            <a:ext cx="0" cy="3701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-161751" y="5280017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Prompt search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951111" y="4032575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 alert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2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5048" y="1934938"/>
            <a:ext cx="5143143" cy="38573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17</a:t>
            </a:fld>
            <a:endParaRPr lang="en-US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-16758" y="-150390"/>
            <a:ext cx="927832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Real time follow-up (GRB/FRB, HENs)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5577" y="764010"/>
            <a:ext cx="47983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Real time follow-up: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600+ </a:t>
            </a:r>
            <a:r>
              <a:rPr lang="en-US" dirty="0"/>
              <a:t>GRBs detected by Swift </a:t>
            </a:r>
            <a:r>
              <a:rPr lang="en-US" dirty="0" smtClean="0"/>
              <a:t>and Fermi </a:t>
            </a:r>
            <a:r>
              <a:rPr lang="en-US" dirty="0"/>
              <a:t>followed in real time so far </a:t>
            </a:r>
            <a:r>
              <a:rPr lang="en-US" dirty="0" smtClean="0"/>
              <a:t>and around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~10 </a:t>
            </a:r>
            <a:r>
              <a:rPr lang="en-US" dirty="0"/>
              <a:t>FRB alerts</a:t>
            </a:r>
            <a:r>
              <a:rPr lang="en-U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Search </a:t>
            </a:r>
            <a:r>
              <a:rPr lang="en-US" dirty="0"/>
              <a:t>within ±500 s and 2° from the source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No neutrino </a:t>
            </a:r>
            <a:r>
              <a:rPr lang="en-US" dirty="0" smtClean="0">
                <a:solidFill>
                  <a:srgbClr val="0070C0"/>
                </a:solidFill>
              </a:rPr>
              <a:t>associated with GRB/FRB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969"/>
            <a:ext cx="4800071" cy="237047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99953" y="4919252"/>
            <a:ext cx="4329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Helvetica" charset="0"/>
              </a:rPr>
              <a:t>Positions of the the GRBs followed by ANTARES and its visibility map.</a:t>
            </a:r>
            <a:endParaRPr lang="en-US" sz="1400" dirty="0">
              <a:effectLst/>
              <a:latin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782" y="3459057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▼Fermi</a:t>
            </a:r>
          </a:p>
          <a:p>
            <a:r>
              <a:rPr lang="en-US" dirty="0" smtClean="0"/>
              <a:t>▲Swift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94992" y="1052746"/>
            <a:ext cx="3651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" charset="0"/>
              </a:rPr>
              <a:t>7 </a:t>
            </a:r>
            <a:r>
              <a:rPr lang="en-US" dirty="0" err="1" smtClean="0">
                <a:latin typeface="Helvetica" charset="0"/>
              </a:rPr>
              <a:t>IceCube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HESE/EHE public </a:t>
            </a:r>
            <a:r>
              <a:rPr lang="en-US" dirty="0" smtClean="0">
                <a:latin typeface="Helvetica" charset="0"/>
              </a:rPr>
              <a:t>alerts in ANTARES </a:t>
            </a:r>
            <a:r>
              <a:rPr lang="en-US" dirty="0" err="1" smtClean="0">
                <a:latin typeface="Helvetica" charset="0"/>
              </a:rPr>
              <a:t>FoV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Helvetica" charset="0"/>
              </a:rPr>
              <a:t>No counterparts </a:t>
            </a:r>
            <a:r>
              <a:rPr lang="en-US" dirty="0">
                <a:solidFill>
                  <a:srgbClr val="0070C0"/>
                </a:solidFill>
                <a:latin typeface="Helvetica" charset="0"/>
              </a:rPr>
              <a:t>were detected </a:t>
            </a:r>
            <a:r>
              <a:rPr lang="en-US" dirty="0" smtClean="0">
                <a:solidFill>
                  <a:srgbClr val="0070C0"/>
                </a:solidFill>
                <a:latin typeface="Helvetica" charset="0"/>
              </a:rPr>
              <a:t>within ±</a:t>
            </a:r>
            <a:r>
              <a:rPr lang="en-US" dirty="0">
                <a:solidFill>
                  <a:srgbClr val="0070C0"/>
                </a:solidFill>
                <a:latin typeface="Helvetica" charset="0"/>
              </a:rPr>
              <a:t>1 hour</a:t>
            </a:r>
            <a:r>
              <a:rPr lang="en-US" dirty="0" smtClean="0">
                <a:solidFill>
                  <a:srgbClr val="0070C0"/>
                </a:solidFill>
                <a:latin typeface="Helvetica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16896" y="4939400"/>
            <a:ext cx="3948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Helvetica" charset="0"/>
              </a:rPr>
              <a:t>Field-of-view </a:t>
            </a:r>
            <a:r>
              <a:rPr lang="en-US" sz="1400" dirty="0">
                <a:latin typeface="Helvetica" charset="0"/>
              </a:rPr>
              <a:t>of the ANTARES </a:t>
            </a:r>
            <a:r>
              <a:rPr lang="en-US" sz="1400" dirty="0" smtClean="0">
                <a:latin typeface="Helvetica" charset="0"/>
              </a:rPr>
              <a:t>neutrino telescope </a:t>
            </a:r>
            <a:r>
              <a:rPr lang="en-US" sz="1400" dirty="0">
                <a:latin typeface="Helvetica" charset="0"/>
              </a:rPr>
              <a:t>at the event time </a:t>
            </a:r>
            <a:r>
              <a:rPr lang="en-US" sz="1400" dirty="0" smtClean="0">
                <a:latin typeface="Helvetica" charset="0"/>
              </a:rPr>
              <a:t>and the IC event.</a:t>
            </a:r>
            <a:endParaRPr lang="en-US" sz="1400" dirty="0">
              <a:effectLst/>
              <a:latin typeface="Helvetic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0588" y="3858455"/>
            <a:ext cx="1390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charset="0"/>
              </a:rPr>
              <a:t>IC170922A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842" y="545055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400" i="1" dirty="0">
                <a:latin typeface="Helvetica" charset="0"/>
              </a:rPr>
              <a:t>Keane E F et al., MNRAS, </a:t>
            </a:r>
            <a:r>
              <a:rPr lang="nb-NO" sz="1400" b="1" i="1" dirty="0">
                <a:latin typeface="Helvetica" charset="0"/>
              </a:rPr>
              <a:t>473</a:t>
            </a:r>
            <a:r>
              <a:rPr lang="nb-NO" sz="1400" i="1" dirty="0">
                <a:latin typeface="Helvetica" charset="0"/>
              </a:rPr>
              <a:t> (2018) 116-135, </a:t>
            </a:r>
            <a:r>
              <a:rPr lang="nb-NO" sz="1400" i="1" dirty="0" err="1">
                <a:latin typeface="Helvetica" charset="0"/>
              </a:rPr>
              <a:t>Bhandari</a:t>
            </a:r>
            <a:r>
              <a:rPr lang="nb-NO" sz="1400" i="1" dirty="0">
                <a:latin typeface="Helvetica" charset="0"/>
              </a:rPr>
              <a:t> S. Et al, MNRAS, </a:t>
            </a:r>
            <a:r>
              <a:rPr lang="nb-NO" sz="1400" b="1" i="1" dirty="0" smtClean="0">
                <a:latin typeface="Helvetica" charset="0"/>
              </a:rPr>
              <a:t>475</a:t>
            </a:r>
            <a:r>
              <a:rPr lang="nb-NO" sz="1400" i="1" dirty="0" smtClean="0">
                <a:latin typeface="Helvetica" charset="0"/>
              </a:rPr>
              <a:t> (2018</a:t>
            </a:r>
            <a:r>
              <a:rPr lang="nb-NO" sz="1400" i="1" dirty="0">
                <a:latin typeface="Helvetica" charset="0"/>
              </a:rPr>
              <a:t>) 1427-1438, </a:t>
            </a:r>
            <a:r>
              <a:rPr lang="nb-NO" sz="1400" i="1" dirty="0" err="1">
                <a:latin typeface="Helvetica" charset="0"/>
              </a:rPr>
              <a:t>Petroff</a:t>
            </a:r>
            <a:r>
              <a:rPr lang="nb-NO" sz="1400" i="1" dirty="0">
                <a:latin typeface="Helvetica" charset="0"/>
              </a:rPr>
              <a:t> E et al., MNRAS, </a:t>
            </a:r>
            <a:r>
              <a:rPr lang="nb-NO" sz="1400" b="1" i="1" dirty="0">
                <a:latin typeface="Helvetica" charset="0"/>
              </a:rPr>
              <a:t>469</a:t>
            </a:r>
            <a:r>
              <a:rPr lang="nb-NO" sz="1400" i="1" dirty="0">
                <a:latin typeface="Helvetica" charset="0"/>
              </a:rPr>
              <a:t> (2017) 4465-4482</a:t>
            </a:r>
            <a:endParaRPr lang="nb-NO" sz="1400" i="1" dirty="0">
              <a:effectLst/>
              <a:latin typeface="Helvetica" charset="0"/>
            </a:endParaRPr>
          </a:p>
        </p:txBody>
      </p:sp>
      <p:pic>
        <p:nvPicPr>
          <p:cNvPr id="17" name="Picture 6" descr="mage result for book sym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0" y="5602477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800249" y="55034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D. </a:t>
            </a:r>
            <a:r>
              <a:rPr lang="en-US" sz="1400" i="1" dirty="0" err="1">
                <a:latin typeface="Helvetica" charset="0"/>
                <a:ea typeface="Helvetica" charset="0"/>
                <a:cs typeface="Helvetica" charset="0"/>
              </a:rPr>
              <a:t>Dornic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 A. </a:t>
            </a:r>
            <a:r>
              <a:rPr lang="en-US" sz="1400" i="1" dirty="0" err="1">
                <a:latin typeface="Helvetica" charset="0"/>
                <a:ea typeface="Helvetica" charset="0"/>
                <a:cs typeface="Helvetica" charset="0"/>
              </a:rPr>
              <a:t>Coleiro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s-IS" sz="1400" i="1" dirty="0">
                <a:latin typeface="Helvetica" charset="0"/>
                <a:ea typeface="Helvetica" charset="0"/>
                <a:cs typeface="Helvetica" charset="0"/>
              </a:rPr>
              <a:t>ATel 9324, 9449, </a:t>
            </a:r>
            <a:r>
              <a:rPr lang="is-IS" sz="1400" i="1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is-IS" sz="1400" i="1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is-IS" sz="1400" i="1" dirty="0" smtClean="0">
                <a:latin typeface="Helvetica" charset="0"/>
                <a:ea typeface="Helvetica" charset="0"/>
                <a:cs typeface="Helvetica" charset="0"/>
              </a:rPr>
              <a:t>9715,10189</a:t>
            </a:r>
            <a:r>
              <a:rPr lang="is-IS" sz="1400" i="1" dirty="0">
                <a:latin typeface="Helvetica" charset="0"/>
                <a:ea typeface="Helvetica" charset="0"/>
                <a:cs typeface="Helvetica" charset="0"/>
              </a:rPr>
              <a:t>, 10773, 10854.</a:t>
            </a:r>
            <a:endParaRPr lang="en-US" sz="1400" i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3" name="Picture 6" descr="mage result for book symbol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72" y="5624577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Gravitational waves +HENs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18</a:t>
            </a:fld>
            <a:endParaRPr lang="en-US"/>
          </a:p>
        </p:txBody>
      </p: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49464" y="749300"/>
            <a:ext cx="3567394" cy="4586493"/>
          </a:xfrm>
        </p:spPr>
        <p:txBody>
          <a:bodyPr>
            <a:no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/>
              <a:t>High-energy neutrino follow-up on several GW events/candidates: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GW150914 (BBH merger)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GW151226 (BBH merger)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LVT151012 (candidate)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/>
              <a:t>GW170104 (BBH merger)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GW170817 (BNS merger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ANTARES, </a:t>
            </a:r>
            <a:r>
              <a:rPr lang="en-US" sz="1600" dirty="0" err="1" smtClean="0"/>
              <a:t>IceCube</a:t>
            </a:r>
            <a:r>
              <a:rPr lang="en-US" sz="1600" dirty="0"/>
              <a:t>, Pierre Auger </a:t>
            </a:r>
            <a:r>
              <a:rPr lang="en-US" sz="1600" dirty="0" smtClean="0"/>
              <a:t>Observatory</a:t>
            </a:r>
            <a:r>
              <a:rPr lang="en-US" sz="1600" dirty="0"/>
              <a:t>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In case of detection: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 smtClean="0"/>
              <a:t>Prove of hadronic acceleration.</a:t>
            </a:r>
            <a:endParaRPr lang="en-US" sz="1600" dirty="0"/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 smtClean="0"/>
              <a:t>More precise location </a:t>
            </a:r>
            <a:r>
              <a:rPr lang="en-US" sz="1600" dirty="0"/>
              <a:t>of the </a:t>
            </a:r>
            <a:r>
              <a:rPr lang="en-US" sz="1600" dirty="0" smtClean="0"/>
              <a:t>source.</a:t>
            </a: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b="1" dirty="0"/>
              <a:t>O</a:t>
            </a:r>
            <a:r>
              <a:rPr lang="en-US" sz="1600" b="1" dirty="0" smtClean="0"/>
              <a:t>n-line and offline searches.</a:t>
            </a:r>
            <a:endParaRPr lang="en-US" sz="1600" b="1" dirty="0"/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 smtClean="0"/>
              <a:t>±</a:t>
            </a:r>
            <a:r>
              <a:rPr lang="en-US" sz="1600" dirty="0"/>
              <a:t>500 s window around the GW </a:t>
            </a:r>
            <a:r>
              <a:rPr lang="en-US" sz="1600" dirty="0" smtClean="0"/>
              <a:t>transient.</a:t>
            </a:r>
            <a:endParaRPr lang="en-US" sz="1600" dirty="0"/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8" y="1220905"/>
            <a:ext cx="5304444" cy="2447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93223" y="21200"/>
            <a:ext cx="28507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s-IS" sz="1400" i="1" dirty="0"/>
              <a:t>Phys.Rev. </a:t>
            </a:r>
            <a:r>
              <a:rPr lang="is-IS" sz="1400" b="1" i="1" dirty="0"/>
              <a:t>D93</a:t>
            </a:r>
            <a:r>
              <a:rPr lang="is-IS" sz="1400" i="1" dirty="0"/>
              <a:t> (2016) </a:t>
            </a:r>
            <a:r>
              <a:rPr lang="is-IS" sz="1400" i="1" dirty="0" smtClean="0"/>
              <a:t>122010</a:t>
            </a:r>
            <a:endParaRPr lang="is-IS" sz="1400" i="1" dirty="0"/>
          </a:p>
          <a:p>
            <a:pPr algn="r"/>
            <a:r>
              <a:rPr lang="is-IS" sz="1400" i="1" dirty="0"/>
              <a:t>Phys.Rev. </a:t>
            </a:r>
            <a:r>
              <a:rPr lang="is-IS" sz="1400" b="1" i="1" dirty="0"/>
              <a:t>D96</a:t>
            </a:r>
            <a:r>
              <a:rPr lang="is-IS" sz="1400" i="1" dirty="0"/>
              <a:t> (2017) </a:t>
            </a:r>
            <a:r>
              <a:rPr lang="is-IS" sz="1400" i="1" dirty="0" smtClean="0"/>
              <a:t>022005</a:t>
            </a:r>
            <a:endParaRPr lang="is-IS" sz="1400" i="1" dirty="0"/>
          </a:p>
          <a:p>
            <a:pPr algn="r"/>
            <a:r>
              <a:rPr lang="is-IS" sz="1400" i="1" dirty="0"/>
              <a:t>Eur.Phys.J. </a:t>
            </a:r>
            <a:r>
              <a:rPr lang="is-IS" sz="1400" b="1" i="1" dirty="0"/>
              <a:t>C77</a:t>
            </a:r>
            <a:r>
              <a:rPr lang="is-IS" sz="1400" i="1" dirty="0"/>
              <a:t> (2017) </a:t>
            </a:r>
            <a:r>
              <a:rPr lang="is-IS" sz="1400" i="1" dirty="0" smtClean="0"/>
              <a:t>911</a:t>
            </a:r>
            <a:endParaRPr lang="is-IS" sz="1400" i="1" dirty="0"/>
          </a:p>
          <a:p>
            <a:pPr algn="r"/>
            <a:r>
              <a:rPr lang="is-IS" sz="1400" i="1" dirty="0"/>
              <a:t>Astrophys.J. </a:t>
            </a:r>
            <a:r>
              <a:rPr lang="is-IS" sz="1400" b="1" i="1" dirty="0"/>
              <a:t>850</a:t>
            </a:r>
            <a:r>
              <a:rPr lang="is-IS" sz="1400" i="1" dirty="0"/>
              <a:t> (2017) </a:t>
            </a:r>
            <a:r>
              <a:rPr lang="is-IS" sz="1400" i="1" dirty="0" smtClean="0"/>
              <a:t>L35</a:t>
            </a:r>
            <a:endParaRPr lang="is-IS" sz="1400" i="1" dirty="0"/>
          </a:p>
          <a:p>
            <a:pPr algn="r"/>
            <a:r>
              <a:rPr lang="is-IS" sz="1400" i="1" dirty="0"/>
              <a:t>Astrophys.J. </a:t>
            </a:r>
            <a:r>
              <a:rPr lang="is-IS" sz="1400" b="1" i="1" dirty="0"/>
              <a:t>848</a:t>
            </a:r>
            <a:r>
              <a:rPr lang="is-IS" sz="1400" i="1" dirty="0"/>
              <a:t> (2017) </a:t>
            </a:r>
            <a:r>
              <a:rPr lang="is-IS" sz="1400" i="1" dirty="0" smtClean="0"/>
              <a:t>L12</a:t>
            </a:r>
            <a:endParaRPr lang="is-IS" sz="1400" i="1" dirty="0"/>
          </a:p>
        </p:txBody>
      </p:sp>
      <p:sp>
        <p:nvSpPr>
          <p:cNvPr id="7" name="Rectangle 6"/>
          <p:cNvSpPr/>
          <p:nvPr/>
        </p:nvSpPr>
        <p:spPr>
          <a:xfrm>
            <a:off x="4351210" y="364624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neutrino candidates </a:t>
            </a:r>
            <a:r>
              <a:rPr lang="en-US" sz="1400" dirty="0" smtClean="0">
                <a:solidFill>
                  <a:srgbClr val="FF0000"/>
                </a:solidFill>
              </a:rPr>
              <a:t>in 90</a:t>
            </a:r>
            <a:r>
              <a:rPr lang="en-US" sz="1400" dirty="0">
                <a:solidFill>
                  <a:srgbClr val="FF0000"/>
                </a:solidFill>
              </a:rPr>
              <a:t>% </a:t>
            </a:r>
            <a:r>
              <a:rPr lang="en-US" sz="1400" dirty="0" smtClean="0">
                <a:solidFill>
                  <a:srgbClr val="FF0000"/>
                </a:solidFill>
              </a:rPr>
              <a:t>C.L. area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474" y="4567675"/>
            <a:ext cx="2794010" cy="1795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484" y="4546897"/>
            <a:ext cx="2612222" cy="17136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50869" y="5523178"/>
            <a:ext cx="246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1200" i="1" dirty="0" smtClean="0">
                <a:latin typeface="Helvetica" charset="0"/>
              </a:rPr>
              <a:t>constrained and expected </a:t>
            </a:r>
            <a:r>
              <a:rPr lang="en-US" sz="1200" i="1" dirty="0">
                <a:latin typeface="Helvetica" charset="0"/>
              </a:rPr>
              <a:t>neutrino </a:t>
            </a:r>
            <a:r>
              <a:rPr lang="en-US" sz="1200" i="1" dirty="0" smtClean="0">
                <a:latin typeface="Helvetica" charset="0"/>
              </a:rPr>
              <a:t>fluency (GRB’s </a:t>
            </a:r>
            <a:r>
              <a:rPr lang="en-US" sz="1200" i="1" dirty="0">
                <a:latin typeface="Helvetica" charset="0"/>
              </a:rPr>
              <a:t>extended </a:t>
            </a:r>
            <a:r>
              <a:rPr lang="en-US" sz="1200" i="1" dirty="0" smtClean="0">
                <a:latin typeface="Helvetica" charset="0"/>
              </a:rPr>
              <a:t>emission)</a:t>
            </a:r>
            <a:endParaRPr lang="en-US" sz="1200" i="1" dirty="0">
              <a:effectLst/>
              <a:latin typeface="Helvetica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78616" y="4187658"/>
            <a:ext cx="2465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1200" i="1" smtClean="0">
                <a:latin typeface="Helvetica" charset="0"/>
              </a:rPr>
              <a:t>Rapidly rotating </a:t>
            </a:r>
            <a:r>
              <a:rPr lang="en-US" sz="1200" i="1" dirty="0" smtClean="0">
                <a:latin typeface="Helvetica" charset="0"/>
              </a:rPr>
              <a:t>NS -&gt; relativistic wind model</a:t>
            </a:r>
            <a:endParaRPr lang="en-US" sz="1200" i="1" dirty="0">
              <a:effectLst/>
              <a:latin typeface="Helvetica" charset="0"/>
            </a:endParaRPr>
          </a:p>
        </p:txBody>
      </p:sp>
      <p:pic>
        <p:nvPicPr>
          <p:cNvPr id="24" name="Picture 6" descr="mage result for book symb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71" y="496818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7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ontent Placeholder 2"/>
          <p:cNvSpPr>
            <a:spLocks noGrp="1"/>
          </p:cNvSpPr>
          <p:nvPr>
            <p:ph sz="half" idx="1"/>
          </p:nvPr>
        </p:nvSpPr>
        <p:spPr>
          <a:xfrm>
            <a:off x="3955835" y="643734"/>
            <a:ext cx="4428192" cy="32934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Double coincidence rates due to </a:t>
            </a:r>
            <a:r>
              <a:rPr lang="en-US" baseline="30000" dirty="0" smtClean="0"/>
              <a:t>40</a:t>
            </a:r>
            <a:r>
              <a:rPr lang="en-US" dirty="0" smtClean="0"/>
              <a:t>K decay (~1.3 MeV e</a:t>
            </a:r>
            <a:r>
              <a:rPr lang="en-US" baseline="30000" dirty="0" smtClean="0"/>
              <a:t>-</a:t>
            </a:r>
            <a:r>
              <a:rPr lang="en-US" dirty="0" smtClean="0"/>
              <a:t>) are extensively used in ANTARES for PMT efficiency and time calibration.</a:t>
            </a:r>
          </a:p>
          <a:p>
            <a:r>
              <a:rPr lang="en-US" dirty="0" smtClean="0"/>
              <a:t>This rate depends on the water salinity and it is extremely stable in time.</a:t>
            </a:r>
          </a:p>
          <a:p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 due to SN increase PMT coincidence rates.</a:t>
            </a:r>
          </a:p>
          <a:p>
            <a:r>
              <a:rPr lang="en-US" dirty="0" smtClean="0"/>
              <a:t>Alert reception </a:t>
            </a:r>
            <a:r>
              <a:rPr lang="en-US" dirty="0" smtClean="0"/>
              <a:t>from </a:t>
            </a:r>
            <a:r>
              <a:rPr lang="en-US" dirty="0" smtClean="0"/>
              <a:t>SNEWS is implemented.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06" y="4074425"/>
            <a:ext cx="3478695" cy="2359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489" y="4098133"/>
            <a:ext cx="3443736" cy="233540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06724" y="484616"/>
            <a:ext cx="2028757" cy="2816418"/>
            <a:chOff x="365761" y="626786"/>
            <a:chExt cx="3162940" cy="5631945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1" y="626786"/>
              <a:ext cx="3162940" cy="563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1" t="8612" r="20510" b="3483"/>
            <a:stretch/>
          </p:blipFill>
          <p:spPr>
            <a:xfrm rot="20550187" flipH="1">
              <a:off x="2214190" y="3850550"/>
              <a:ext cx="1126772" cy="1276829"/>
            </a:xfrm>
            <a:prstGeom prst="ellipse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1" t="8612" r="20510" b="3483"/>
            <a:stretch/>
          </p:blipFill>
          <p:spPr>
            <a:xfrm rot="2873308" flipH="1">
              <a:off x="630467" y="4317899"/>
              <a:ext cx="1297099" cy="1107658"/>
            </a:xfrm>
            <a:prstGeom prst="ellipse">
              <a:avLst/>
            </a:prstGeom>
          </p:spPr>
        </p:pic>
      </p:grpSp>
      <p:pic>
        <p:nvPicPr>
          <p:cNvPr id="1026" name="Picture 2" descr="http://hyperphysics.phy-astr.gsu.edu/hbase/Nuclear/imgnuc/kdecay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12782" r="74269" b="48491"/>
          <a:stretch/>
        </p:blipFill>
        <p:spPr bwMode="auto">
          <a:xfrm>
            <a:off x="2764655" y="3034799"/>
            <a:ext cx="733919" cy="75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989576" y="3433844"/>
            <a:ext cx="1971834" cy="257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998015" y="2903468"/>
            <a:ext cx="887896" cy="702366"/>
          </a:xfrm>
          <a:custGeom>
            <a:avLst/>
            <a:gdLst>
              <a:gd name="connsiteX0" fmla="*/ 887896 w 887896"/>
              <a:gd name="connsiteY0" fmla="*/ 702366 h 702366"/>
              <a:gd name="connsiteX1" fmla="*/ 821635 w 887896"/>
              <a:gd name="connsiteY1" fmla="*/ 636105 h 702366"/>
              <a:gd name="connsiteX2" fmla="*/ 715618 w 887896"/>
              <a:gd name="connsiteY2" fmla="*/ 609600 h 702366"/>
              <a:gd name="connsiteX3" fmla="*/ 463827 w 887896"/>
              <a:gd name="connsiteY3" fmla="*/ 583096 h 702366"/>
              <a:gd name="connsiteX4" fmla="*/ 450574 w 887896"/>
              <a:gd name="connsiteY4" fmla="*/ 516835 h 702366"/>
              <a:gd name="connsiteX5" fmla="*/ 397566 w 887896"/>
              <a:gd name="connsiteY5" fmla="*/ 371061 h 702366"/>
              <a:gd name="connsiteX6" fmla="*/ 371061 w 887896"/>
              <a:gd name="connsiteY6" fmla="*/ 397566 h 702366"/>
              <a:gd name="connsiteX7" fmla="*/ 251792 w 887896"/>
              <a:gd name="connsiteY7" fmla="*/ 371061 h 702366"/>
              <a:gd name="connsiteX8" fmla="*/ 238540 w 887896"/>
              <a:gd name="connsiteY8" fmla="*/ 318053 h 702366"/>
              <a:gd name="connsiteX9" fmla="*/ 225287 w 887896"/>
              <a:gd name="connsiteY9" fmla="*/ 212035 h 702366"/>
              <a:gd name="connsiteX10" fmla="*/ 119270 w 887896"/>
              <a:gd name="connsiteY10" fmla="*/ 185531 h 702366"/>
              <a:gd name="connsiteX11" fmla="*/ 26505 w 887896"/>
              <a:gd name="connsiteY11" fmla="*/ 26505 h 702366"/>
              <a:gd name="connsiteX12" fmla="*/ 0 w 887896"/>
              <a:gd name="connsiteY12" fmla="*/ 0 h 702366"/>
              <a:gd name="connsiteX13" fmla="*/ 26505 w 887896"/>
              <a:gd name="connsiteY13" fmla="*/ 13253 h 702366"/>
              <a:gd name="connsiteX14" fmla="*/ 66261 w 887896"/>
              <a:gd name="connsiteY14" fmla="*/ 0 h 702366"/>
              <a:gd name="connsiteX15" fmla="*/ 159027 w 887896"/>
              <a:gd name="connsiteY15" fmla="*/ 26505 h 70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87896" h="702366">
                <a:moveTo>
                  <a:pt x="887896" y="702366"/>
                </a:moveTo>
                <a:cubicBezTo>
                  <a:pt x="865809" y="680279"/>
                  <a:pt x="846624" y="654846"/>
                  <a:pt x="821635" y="636105"/>
                </a:cubicBezTo>
                <a:cubicBezTo>
                  <a:pt x="806923" y="625071"/>
                  <a:pt x="720737" y="610531"/>
                  <a:pt x="715618" y="609600"/>
                </a:cubicBezTo>
                <a:cubicBezTo>
                  <a:pt x="598992" y="588395"/>
                  <a:pt x="620671" y="595161"/>
                  <a:pt x="463827" y="583096"/>
                </a:cubicBezTo>
                <a:cubicBezTo>
                  <a:pt x="459409" y="561009"/>
                  <a:pt x="453206" y="539205"/>
                  <a:pt x="450574" y="516835"/>
                </a:cubicBezTo>
                <a:cubicBezTo>
                  <a:pt x="430451" y="345792"/>
                  <a:pt x="489285" y="340488"/>
                  <a:pt x="397566" y="371061"/>
                </a:cubicBezTo>
                <a:cubicBezTo>
                  <a:pt x="388731" y="379896"/>
                  <a:pt x="383556" y="397566"/>
                  <a:pt x="371061" y="397566"/>
                </a:cubicBezTo>
                <a:cubicBezTo>
                  <a:pt x="330335" y="397566"/>
                  <a:pt x="286714" y="392015"/>
                  <a:pt x="251792" y="371061"/>
                </a:cubicBezTo>
                <a:cubicBezTo>
                  <a:pt x="236174" y="361690"/>
                  <a:pt x="241534" y="336018"/>
                  <a:pt x="238540" y="318053"/>
                </a:cubicBezTo>
                <a:cubicBezTo>
                  <a:pt x="232685" y="282923"/>
                  <a:pt x="249112" y="238507"/>
                  <a:pt x="225287" y="212035"/>
                </a:cubicBezTo>
                <a:cubicBezTo>
                  <a:pt x="200919" y="184959"/>
                  <a:pt x="154609" y="194366"/>
                  <a:pt x="119270" y="185531"/>
                </a:cubicBezTo>
                <a:cubicBezTo>
                  <a:pt x="99856" y="69045"/>
                  <a:pt x="125018" y="125018"/>
                  <a:pt x="26505" y="26505"/>
                </a:cubicBezTo>
                <a:lnTo>
                  <a:pt x="0" y="0"/>
                </a:lnTo>
                <a:cubicBezTo>
                  <a:pt x="26557" y="106222"/>
                  <a:pt x="-112" y="39870"/>
                  <a:pt x="26505" y="13253"/>
                </a:cubicBezTo>
                <a:cubicBezTo>
                  <a:pt x="36382" y="3375"/>
                  <a:pt x="53009" y="4418"/>
                  <a:pt x="66261" y="0"/>
                </a:cubicBezTo>
                <a:cubicBezTo>
                  <a:pt x="142208" y="15190"/>
                  <a:pt x="112375" y="3180"/>
                  <a:pt x="159027" y="26505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806398" y="2704686"/>
            <a:ext cx="874644" cy="768626"/>
          </a:xfrm>
          <a:custGeom>
            <a:avLst/>
            <a:gdLst>
              <a:gd name="connsiteX0" fmla="*/ 874644 w 874644"/>
              <a:gd name="connsiteY0" fmla="*/ 768626 h 768626"/>
              <a:gd name="connsiteX1" fmla="*/ 781878 w 874644"/>
              <a:gd name="connsiteY1" fmla="*/ 715617 h 768626"/>
              <a:gd name="connsiteX2" fmla="*/ 715617 w 874644"/>
              <a:gd name="connsiteY2" fmla="*/ 662609 h 768626"/>
              <a:gd name="connsiteX3" fmla="*/ 675861 w 874644"/>
              <a:gd name="connsiteY3" fmla="*/ 622852 h 768626"/>
              <a:gd name="connsiteX4" fmla="*/ 622852 w 874644"/>
              <a:gd name="connsiteY4" fmla="*/ 596348 h 768626"/>
              <a:gd name="connsiteX5" fmla="*/ 530087 w 874644"/>
              <a:gd name="connsiteY5" fmla="*/ 569843 h 768626"/>
              <a:gd name="connsiteX6" fmla="*/ 490331 w 874644"/>
              <a:gd name="connsiteY6" fmla="*/ 543339 h 768626"/>
              <a:gd name="connsiteX7" fmla="*/ 477078 w 874644"/>
              <a:gd name="connsiteY7" fmla="*/ 397565 h 768626"/>
              <a:gd name="connsiteX8" fmla="*/ 424070 w 874644"/>
              <a:gd name="connsiteY8" fmla="*/ 410817 h 768626"/>
              <a:gd name="connsiteX9" fmla="*/ 410817 w 874644"/>
              <a:gd name="connsiteY9" fmla="*/ 371061 h 768626"/>
              <a:gd name="connsiteX10" fmla="*/ 371061 w 874644"/>
              <a:gd name="connsiteY10" fmla="*/ 357809 h 768626"/>
              <a:gd name="connsiteX11" fmla="*/ 251791 w 874644"/>
              <a:gd name="connsiteY11" fmla="*/ 344556 h 768626"/>
              <a:gd name="connsiteX12" fmla="*/ 265044 w 874644"/>
              <a:gd name="connsiteY12" fmla="*/ 291548 h 768626"/>
              <a:gd name="connsiteX13" fmla="*/ 185531 w 874644"/>
              <a:gd name="connsiteY13" fmla="*/ 278296 h 768626"/>
              <a:gd name="connsiteX14" fmla="*/ 172278 w 874644"/>
              <a:gd name="connsiteY14" fmla="*/ 212035 h 768626"/>
              <a:gd name="connsiteX15" fmla="*/ 132522 w 874644"/>
              <a:gd name="connsiteY15" fmla="*/ 172278 h 768626"/>
              <a:gd name="connsiteX16" fmla="*/ 79513 w 874644"/>
              <a:gd name="connsiteY16" fmla="*/ 106017 h 768626"/>
              <a:gd name="connsiteX17" fmla="*/ 26504 w 874644"/>
              <a:gd name="connsiteY17" fmla="*/ 53009 h 768626"/>
              <a:gd name="connsiteX18" fmla="*/ 0 w 874644"/>
              <a:gd name="connsiteY18" fmla="*/ 39756 h 768626"/>
              <a:gd name="connsiteX19" fmla="*/ 13252 w 874644"/>
              <a:gd name="connsiteY19" fmla="*/ 0 h 768626"/>
              <a:gd name="connsiteX20" fmla="*/ 172278 w 874644"/>
              <a:gd name="connsiteY20" fmla="*/ 13252 h 76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74644" h="768626">
                <a:moveTo>
                  <a:pt x="874644" y="768626"/>
                </a:moveTo>
                <a:cubicBezTo>
                  <a:pt x="843722" y="750956"/>
                  <a:pt x="811511" y="735372"/>
                  <a:pt x="781878" y="715617"/>
                </a:cubicBezTo>
                <a:cubicBezTo>
                  <a:pt x="758343" y="699927"/>
                  <a:pt x="736904" y="681235"/>
                  <a:pt x="715617" y="662609"/>
                </a:cubicBezTo>
                <a:cubicBezTo>
                  <a:pt x="701513" y="650268"/>
                  <a:pt x="691111" y="633745"/>
                  <a:pt x="675861" y="622852"/>
                </a:cubicBezTo>
                <a:cubicBezTo>
                  <a:pt x="659786" y="611369"/>
                  <a:pt x="641349" y="603284"/>
                  <a:pt x="622852" y="596348"/>
                </a:cubicBezTo>
                <a:cubicBezTo>
                  <a:pt x="588875" y="583607"/>
                  <a:pt x="562131" y="585865"/>
                  <a:pt x="530087" y="569843"/>
                </a:cubicBezTo>
                <a:cubicBezTo>
                  <a:pt x="515842" y="562720"/>
                  <a:pt x="503583" y="552174"/>
                  <a:pt x="490331" y="543339"/>
                </a:cubicBezTo>
                <a:cubicBezTo>
                  <a:pt x="485913" y="494748"/>
                  <a:pt x="498898" y="441206"/>
                  <a:pt x="477078" y="397565"/>
                </a:cubicBezTo>
                <a:cubicBezTo>
                  <a:pt x="468933" y="381275"/>
                  <a:pt x="440981" y="417581"/>
                  <a:pt x="424070" y="410817"/>
                </a:cubicBezTo>
                <a:cubicBezTo>
                  <a:pt x="411100" y="405629"/>
                  <a:pt x="420695" y="380938"/>
                  <a:pt x="410817" y="371061"/>
                </a:cubicBezTo>
                <a:cubicBezTo>
                  <a:pt x="400939" y="361184"/>
                  <a:pt x="384840" y="360106"/>
                  <a:pt x="371061" y="357809"/>
                </a:cubicBezTo>
                <a:cubicBezTo>
                  <a:pt x="331604" y="351233"/>
                  <a:pt x="291548" y="348974"/>
                  <a:pt x="251791" y="344556"/>
                </a:cubicBezTo>
                <a:cubicBezTo>
                  <a:pt x="256209" y="326887"/>
                  <a:pt x="277923" y="304427"/>
                  <a:pt x="265044" y="291548"/>
                </a:cubicBezTo>
                <a:cubicBezTo>
                  <a:pt x="246044" y="272548"/>
                  <a:pt x="205932" y="295783"/>
                  <a:pt x="185531" y="278296"/>
                </a:cubicBezTo>
                <a:cubicBezTo>
                  <a:pt x="168429" y="263637"/>
                  <a:pt x="182351" y="232181"/>
                  <a:pt x="172278" y="212035"/>
                </a:cubicBezTo>
                <a:cubicBezTo>
                  <a:pt x="163897" y="195272"/>
                  <a:pt x="144520" y="186676"/>
                  <a:pt x="132522" y="172278"/>
                </a:cubicBezTo>
                <a:cubicBezTo>
                  <a:pt x="48931" y="71969"/>
                  <a:pt x="156624" y="183131"/>
                  <a:pt x="79513" y="106017"/>
                </a:cubicBezTo>
                <a:cubicBezTo>
                  <a:pt x="49058" y="14651"/>
                  <a:pt x="72764" y="6749"/>
                  <a:pt x="26504" y="53009"/>
                </a:cubicBezTo>
                <a:cubicBezTo>
                  <a:pt x="20254" y="71758"/>
                  <a:pt x="0" y="156236"/>
                  <a:pt x="0" y="39756"/>
                </a:cubicBezTo>
                <a:cubicBezTo>
                  <a:pt x="0" y="25787"/>
                  <a:pt x="8835" y="13252"/>
                  <a:pt x="13252" y="0"/>
                </a:cubicBezTo>
                <a:cubicBezTo>
                  <a:pt x="163425" y="13652"/>
                  <a:pt x="110234" y="13252"/>
                  <a:pt x="172278" y="1325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124451" y="3439981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9" name="TextBox 38"/>
          <p:cNvSpPr txBox="1"/>
          <p:nvPr/>
        </p:nvSpPr>
        <p:spPr>
          <a:xfrm>
            <a:off x="2812723" y="2760807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40</a:t>
            </a:r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125431" y="273559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𝛾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494686" y="313911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𝛾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633407" y="3908308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>
                <a:solidFill>
                  <a:srgbClr val="131413"/>
                </a:solidFill>
                <a:latin typeface=""/>
              </a:rPr>
              <a:t>5 σ sensitivites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561514" y="4712887"/>
            <a:ext cx="472715" cy="42804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308324" y="4712886"/>
            <a:ext cx="468302" cy="5241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41442" y="6543610"/>
            <a:ext cx="20574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1232" y="6546663"/>
            <a:ext cx="6414247" cy="365125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ANTARES and KM3NeT SN detection programs, V. </a:t>
            </a:r>
            <a:r>
              <a:rPr lang="en-US" dirty="0" err="1" smtClean="0">
                <a:solidFill>
                  <a:schemeClr val="bg1"/>
                </a:solidFill>
              </a:rPr>
              <a:t>Kulikovskiy</a:t>
            </a:r>
            <a:r>
              <a:rPr lang="en-US" dirty="0" smtClean="0">
                <a:solidFill>
                  <a:schemeClr val="bg1"/>
                </a:solidFill>
              </a:rPr>
              <a:t>. IAU Symposium, 24/02/2017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it-IT" smtClean="0"/>
              <a:t>21/06/18</a:t>
            </a:r>
            <a:endParaRPr lang="en-US" dirty="0"/>
          </a:p>
        </p:txBody>
      </p:sp>
      <p:sp>
        <p:nvSpPr>
          <p:cNvPr id="63" name="Footer Placeholder 4"/>
          <p:cNvSpPr txBox="1">
            <a:spLocks/>
          </p:cNvSpPr>
          <p:nvPr/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4" name="Slide Number Placeholder 5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0AC20F-A64D-074C-BF79-F254B72B456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6" name="Picture 2" descr="mage result for antares neutrino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49463" y="-54776"/>
            <a:ext cx="818774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Supernova detection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62100" y="-5420"/>
            <a:ext cx="2590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Proceedings </a:t>
            </a:r>
            <a:r>
              <a:rPr lang="en-US" i="1" dirty="0"/>
              <a:t>of </a:t>
            </a:r>
            <a:r>
              <a:rPr lang="en-US" i="1" dirty="0" smtClean="0"/>
              <a:t>ICRC2011</a:t>
            </a:r>
            <a:endParaRPr lang="en-US" i="1" dirty="0"/>
          </a:p>
        </p:txBody>
      </p:sp>
      <p:pic>
        <p:nvPicPr>
          <p:cNvPr id="69" name="Picture 6" descr="mage result for book symbo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53" y="13281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Neutrino as a messenger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2</a:t>
            </a:fld>
            <a:endParaRPr lang="en-US"/>
          </a:p>
        </p:txBody>
      </p: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49464" y="4483100"/>
            <a:ext cx="4812030" cy="17691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Neutrinos</a:t>
            </a:r>
          </a:p>
          <a:p>
            <a:pPr lvl="1"/>
            <a:r>
              <a:rPr lang="en-US" dirty="0" smtClean="0"/>
              <a:t>electrically </a:t>
            </a:r>
            <a:r>
              <a:rPr lang="en-US" dirty="0"/>
              <a:t>neutral -&gt; trajectory not affected</a:t>
            </a:r>
          </a:p>
          <a:p>
            <a:pPr lvl="1"/>
            <a:r>
              <a:rPr lang="en-US" dirty="0"/>
              <a:t>by magnetic fields, point back to the source</a:t>
            </a:r>
          </a:p>
          <a:p>
            <a:pPr lvl="1"/>
            <a:r>
              <a:rPr lang="en-US" dirty="0" smtClean="0"/>
              <a:t>stable </a:t>
            </a:r>
            <a:r>
              <a:rPr lang="en-US" dirty="0"/>
              <a:t>-&gt; travel long distances</a:t>
            </a:r>
          </a:p>
          <a:p>
            <a:pPr lvl="1"/>
            <a:r>
              <a:rPr lang="en-US" dirty="0" smtClean="0"/>
              <a:t>weakly </a:t>
            </a:r>
            <a:r>
              <a:rPr lang="en-US" dirty="0"/>
              <a:t>interacting -&gt; penetrate regions </a:t>
            </a:r>
            <a:r>
              <a:rPr lang="en-US" dirty="0" smtClean="0"/>
              <a:t>which are </a:t>
            </a:r>
            <a:r>
              <a:rPr lang="en-US" dirty="0"/>
              <a:t>opaque to photons</a:t>
            </a: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36" y="1215224"/>
            <a:ext cx="4540858" cy="2594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187" y="1742141"/>
            <a:ext cx="1905000" cy="1337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212" y="1115088"/>
            <a:ext cx="3590975" cy="49576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065347" y="3183986"/>
            <a:ext cx="3854840" cy="125531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Neutrino detection provides </a:t>
            </a:r>
            <a:r>
              <a:rPr lang="en-US" dirty="0"/>
              <a:t>a strong indication of hadronic acceleration </a:t>
            </a:r>
            <a:r>
              <a:rPr lang="en-US" dirty="0" smtClean="0"/>
              <a:t>in astrophysical sources.</a:t>
            </a:r>
          </a:p>
          <a:p>
            <a:r>
              <a:rPr lang="en-US" dirty="0" smtClean="0"/>
              <a:t>Should be connected wit gamma-rays emission for the most sources.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076340" y="732903"/>
            <a:ext cx="938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ource </a:t>
            </a:r>
            <a:br>
              <a:rPr lang="en-US" sz="1200" dirty="0" smtClean="0"/>
            </a:br>
            <a:r>
              <a:rPr lang="en-US" sz="1200" dirty="0" smtClean="0"/>
              <a:t>surrounding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065348" y="732902"/>
            <a:ext cx="885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hadronic</a:t>
            </a:r>
            <a:br>
              <a:rPr lang="en-US" sz="1200" dirty="0" smtClean="0"/>
            </a:br>
            <a:r>
              <a:rPr lang="en-US" sz="1200" dirty="0" smtClean="0"/>
              <a:t>accelerator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556" y="4463909"/>
            <a:ext cx="2615654" cy="289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1556" y="4813952"/>
            <a:ext cx="1500553" cy="2084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94430" y="4753643"/>
            <a:ext cx="104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  <a:r>
              <a:rPr lang="en-US" smtClean="0"/>
              <a:t>t source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1556" y="5749297"/>
            <a:ext cx="1500553" cy="2084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94430" y="5688988"/>
            <a:ext cx="92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t Earth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168900" y="5237275"/>
            <a:ext cx="3975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1556" y="5310946"/>
            <a:ext cx="2986304" cy="3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909453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ANTARES</a:t>
            </a:r>
            <a:r>
              <a:rPr lang="ru-RU" dirty="0" smtClean="0"/>
              <a:t> </a:t>
            </a:r>
            <a:r>
              <a:rPr lang="en-US" dirty="0" smtClean="0"/>
              <a:t>– offline analyses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20</a:t>
            </a:fld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539329" y="2442112"/>
            <a:ext cx="4886960" cy="3302000"/>
          </a:xfrm>
          <a:prstGeom prst="roundRect">
            <a:avLst/>
          </a:prstGeom>
          <a:solidFill>
            <a:srgbClr val="98D6E9">
              <a:alpha val="19000"/>
            </a:srgbClr>
          </a:solidFill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37" y="2777721"/>
            <a:ext cx="1883721" cy="10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48" y="4027315"/>
            <a:ext cx="1512252" cy="108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79" y="2634848"/>
            <a:ext cx="2021707" cy="108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20" y="4093112"/>
            <a:ext cx="1622951" cy="108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4088473"/>
            <a:ext cx="1080000" cy="10800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1691594" y="4549794"/>
            <a:ext cx="1711994" cy="878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66647" y="5381185"/>
            <a:ext cx="1584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/>
              <a:t>+ </a:t>
            </a:r>
            <a:r>
              <a:rPr lang="mr-IN" sz="2200" dirty="0" smtClean="0"/>
              <a:t>…</a:t>
            </a:r>
            <a:endParaRPr lang="en-US" sz="22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111322" y="4983418"/>
            <a:ext cx="0" cy="3701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06521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>
            <a:spLocks noChangeAspect="1"/>
          </p:cNvSpPr>
          <p:nvPr/>
        </p:nvSpPr>
        <p:spPr>
          <a:xfrm>
            <a:off x="724398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724398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24398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724398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724398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958921" y="33077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>
            <a:spLocks noChangeAspect="1"/>
          </p:cNvSpPr>
          <p:nvPr/>
        </p:nvSpPr>
        <p:spPr>
          <a:xfrm>
            <a:off x="876798" y="34088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876798" y="36974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876798" y="39869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876798" y="42679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876798" y="45538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111322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 noChangeAspect="1"/>
          </p:cNvSpPr>
          <p:nvPr/>
        </p:nvSpPr>
        <p:spPr>
          <a:xfrm>
            <a:off x="1029199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1029199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1029199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1029199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1029199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292041" y="3311667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>
            <a:spLocks noChangeAspect="1"/>
          </p:cNvSpPr>
          <p:nvPr/>
        </p:nvSpPr>
        <p:spPr>
          <a:xfrm>
            <a:off x="1209918" y="3412740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1209918" y="3701384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1209918" y="3990852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1209918" y="427186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1209918" y="455779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1452678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>
            <a:spLocks noChangeAspect="1"/>
          </p:cNvSpPr>
          <p:nvPr/>
        </p:nvSpPr>
        <p:spPr>
          <a:xfrm>
            <a:off x="1370555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1370555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1370555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1370555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1370555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58240" y="3072987"/>
            <a:ext cx="939113" cy="1886465"/>
          </a:xfrm>
          <a:prstGeom prst="roundRect">
            <a:avLst/>
          </a:prstGeom>
          <a:noFill/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-161751" y="5280017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Offline analyses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954765" y="4682578"/>
            <a:ext cx="128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Offline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Offline analyses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631177"/>
              </p:ext>
            </p:extLst>
          </p:nvPr>
        </p:nvGraphicFramePr>
        <p:xfrm>
          <a:off x="438150" y="859624"/>
          <a:ext cx="8077200" cy="51475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92400"/>
                <a:gridCol w="2692400"/>
                <a:gridCol w="2692400"/>
              </a:tblGrid>
              <a:tr h="2079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Object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Messenger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Telescope</a:t>
                      </a:r>
                      <a:endParaRPr lang="en-US" sz="1600" dirty="0"/>
                    </a:p>
                  </a:txBody>
                  <a:tcPr/>
                </a:tc>
              </a:tr>
              <a:tr h="2079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Flaring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Blazars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Gamma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FERMI/LAT</a:t>
                      </a:r>
                      <a:endParaRPr lang="en-US" sz="1600" dirty="0"/>
                    </a:p>
                  </a:txBody>
                  <a:tcPr/>
                </a:tc>
              </a:tr>
              <a:tr h="3639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Flaring</a:t>
                      </a:r>
                      <a:r>
                        <a:rPr lang="en-US" sz="1600" baseline="0" dirty="0" smtClean="0"/>
                        <a:t> X-ray binaries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 &amp; gamma-ray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Swift,</a:t>
                      </a:r>
                      <a:r>
                        <a:rPr lang="en-US" sz="1600" baseline="0" dirty="0" smtClean="0"/>
                        <a:t> MAXI, RXTE/ASM, Fermi/LAT</a:t>
                      </a:r>
                      <a:endParaRPr lang="en-US" sz="1600" dirty="0"/>
                    </a:p>
                  </a:txBody>
                  <a:tcPr/>
                </a:tc>
              </a:tr>
              <a:tr h="3639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Flares from </a:t>
                      </a:r>
                    </a:p>
                    <a:p>
                      <a:pPr algn="ctr"/>
                      <a:r>
                        <a:rPr lang="en-US" sz="1600" dirty="0" err="1" smtClean="0"/>
                        <a:t>Mrk</a:t>
                      </a:r>
                      <a:r>
                        <a:rPr lang="en-US" sz="1600" dirty="0" smtClean="0"/>
                        <a:t> 421 and </a:t>
                      </a:r>
                      <a:r>
                        <a:rPr lang="en-US" sz="1600" dirty="0" err="1" smtClean="0"/>
                        <a:t>Mrk</a:t>
                      </a:r>
                      <a:r>
                        <a:rPr lang="en-US" sz="1600" dirty="0" smtClean="0"/>
                        <a:t> 501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Gamma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HAWC</a:t>
                      </a:r>
                      <a:endParaRPr lang="en-US" sz="1600" dirty="0"/>
                    </a:p>
                  </a:txBody>
                  <a:tcPr/>
                </a:tc>
              </a:tr>
              <a:tr h="3639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HAWC</a:t>
                      </a:r>
                      <a:r>
                        <a:rPr lang="en-US" sz="1600" baseline="0" dirty="0" smtClean="0"/>
                        <a:t> 2-year catalog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Gamma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HAWC</a:t>
                      </a:r>
                      <a:endParaRPr lang="en-US" sz="1600" dirty="0"/>
                    </a:p>
                  </a:txBody>
                  <a:tcPr/>
                </a:tc>
              </a:tr>
              <a:tr h="2079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Gamma Ray Bursts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Gamma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Swift, Fermi,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GCN</a:t>
                      </a:r>
                      <a:endParaRPr lang="en-US" sz="1600" dirty="0"/>
                    </a:p>
                  </a:txBody>
                  <a:tcPr/>
                </a:tc>
              </a:tr>
              <a:tr h="2079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IceCube</a:t>
                      </a:r>
                      <a:r>
                        <a:rPr lang="en-US" sz="1600" baseline="0" dirty="0" smtClean="0"/>
                        <a:t> Events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Neutrino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IceCube</a:t>
                      </a:r>
                      <a:endParaRPr lang="en-US" sz="1600" b="1" dirty="0"/>
                    </a:p>
                  </a:txBody>
                  <a:tcPr/>
                </a:tc>
              </a:tr>
              <a:tr h="2079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UHECR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Auger,</a:t>
                      </a:r>
                      <a:r>
                        <a:rPr lang="en-US" sz="1600" baseline="0" dirty="0" smtClean="0"/>
                        <a:t> TA</a:t>
                      </a:r>
                      <a:endParaRPr lang="en-US" sz="1600" dirty="0"/>
                    </a:p>
                  </a:txBody>
                  <a:tcPr/>
                </a:tc>
              </a:tr>
              <a:tr h="2079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Galactic Plane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</a:t>
                      </a:r>
                      <a:r>
                        <a:rPr lang="en-US" sz="1600" baseline="0" dirty="0" smtClean="0"/>
                        <a:t> &amp; gamma-ray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Fermi, </a:t>
                      </a:r>
                      <a:r>
                        <a:rPr lang="en-US" sz="1600" dirty="0" err="1" smtClean="0"/>
                        <a:t>Milagro</a:t>
                      </a:r>
                      <a:endParaRPr lang="en-US" sz="1600" b="1" dirty="0"/>
                    </a:p>
                  </a:txBody>
                  <a:tcPr/>
                </a:tc>
              </a:tr>
              <a:tr h="3639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Fast</a:t>
                      </a:r>
                      <a:r>
                        <a:rPr lang="en-US" sz="1600" baseline="0" dirty="0" smtClean="0"/>
                        <a:t> Radio Bursts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Radio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effectLst/>
                        </a:rPr>
                        <a:t>SUPERB@Parkes</a:t>
                      </a:r>
                      <a:endParaRPr lang="en-US" sz="1600" dirty="0" smtClean="0">
                        <a:effectLst/>
                      </a:endParaRPr>
                    </a:p>
                  </a:txBody>
                  <a:tcPr/>
                </a:tc>
              </a:tr>
              <a:tr h="2079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Fermi Bubbles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Gamma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Fermi</a:t>
                      </a:r>
                      <a:endParaRPr lang="en-US" sz="1600" dirty="0"/>
                    </a:p>
                  </a:txBody>
                  <a:tcPr/>
                </a:tc>
              </a:tr>
              <a:tr h="2079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Galactic Plane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HAWC</a:t>
                      </a:r>
                      <a:endParaRPr lang="en-US" sz="1600" dirty="0"/>
                    </a:p>
                  </a:txBody>
                  <a:tcPr/>
                </a:tc>
              </a:tr>
              <a:tr h="3639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BH/NS mergers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Gravitational</a:t>
                      </a:r>
                      <a:r>
                        <a:rPr lang="en-US" sz="1600" baseline="0" dirty="0" smtClean="0"/>
                        <a:t> waves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Ligo</a:t>
                      </a:r>
                      <a:r>
                        <a:rPr lang="en-US" sz="1600" dirty="0" smtClean="0"/>
                        <a:t>/Virgo</a:t>
                      </a:r>
                      <a:r>
                        <a:rPr lang="en-US" sz="1600" baseline="0" dirty="0" smtClean="0"/>
                        <a:t> (+ </a:t>
                      </a:r>
                      <a:r>
                        <a:rPr lang="en-US" sz="1600" baseline="0" dirty="0" err="1" smtClean="0"/>
                        <a:t>IceCube</a:t>
                      </a:r>
                      <a:r>
                        <a:rPr lang="en-US" sz="1600" baseline="0" dirty="0" smtClean="0"/>
                        <a:t> and </a:t>
                      </a:r>
                      <a:r>
                        <a:rPr lang="en-US" sz="1600" dirty="0" smtClean="0"/>
                        <a:t>Pierre Auger Observatory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6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Fast Radio Burst study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22</a:t>
            </a:fld>
            <a:endParaRPr lang="en-US"/>
          </a:p>
        </p:txBody>
      </p: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49464" y="749301"/>
            <a:ext cx="4856432" cy="23113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Jan. 2013 </a:t>
            </a:r>
            <a:r>
              <a:rPr lang="mr-IN" dirty="0" smtClean="0"/>
              <a:t>–</a:t>
            </a:r>
            <a:r>
              <a:rPr lang="en-US" dirty="0" smtClean="0"/>
              <a:t> Jan. 2017 analysis.</a:t>
            </a:r>
          </a:p>
          <a:p>
            <a:r>
              <a:rPr lang="en-US" dirty="0" smtClean="0"/>
              <a:t>16 FRB (Parkes, UTMOST, ASKAP) -&gt; 12 in the </a:t>
            </a:r>
            <a:r>
              <a:rPr lang="en-US" dirty="0" err="1" smtClean="0"/>
              <a:t>FoV</a:t>
            </a:r>
            <a:r>
              <a:rPr lang="en-US" dirty="0" smtClean="0"/>
              <a:t> during the </a:t>
            </a:r>
            <a:r>
              <a:rPr lang="en-US" dirty="0" smtClean="0"/>
              <a:t>data taking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+/-6h search period in 2</a:t>
            </a:r>
            <a:r>
              <a:rPr lang="en-US" baseline="30000" dirty="0" smtClean="0"/>
              <a:t>o</a:t>
            </a:r>
            <a:r>
              <a:rPr lang="en-US" dirty="0" smtClean="0"/>
              <a:t>.</a:t>
            </a:r>
          </a:p>
          <a:p>
            <a:r>
              <a:rPr lang="en-US" dirty="0" smtClean="0"/>
              <a:t>Event selection optimization:</a:t>
            </a:r>
            <a:br>
              <a:rPr lang="en-US" dirty="0" smtClean="0"/>
            </a:br>
            <a:r>
              <a:rPr lang="en-US" dirty="0" smtClean="0"/>
              <a:t> 1 seen neutrino = 3 </a:t>
            </a:r>
            <a:r>
              <a:rPr lang="en-US" dirty="0" err="1" smtClean="0"/>
              <a:t>σ</a:t>
            </a:r>
            <a:r>
              <a:rPr lang="en-US" dirty="0" smtClean="0"/>
              <a:t> discovery.</a:t>
            </a:r>
          </a:p>
          <a:p>
            <a:r>
              <a:rPr lang="en-US" dirty="0" smtClean="0"/>
              <a:t>No events found -&gt; limits set.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05" y="590550"/>
            <a:ext cx="3704703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4" y="3060699"/>
            <a:ext cx="3446415" cy="31971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6533" y="3326168"/>
            <a:ext cx="14201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90% C.L. for E</a:t>
            </a:r>
            <a:r>
              <a:rPr lang="en-US" sz="1600" baseline="30000" dirty="0" smtClean="0"/>
              <a:t>-</a:t>
            </a:r>
            <a:r>
              <a:rPr lang="en-US" sz="1600" baseline="30000" dirty="0" err="1" smtClean="0"/>
              <a:t>ɣ</a:t>
            </a:r>
            <a:endParaRPr lang="en-US" sz="1600" baseline="30000" dirty="0" smtClean="0"/>
          </a:p>
          <a:p>
            <a:r>
              <a:rPr lang="en-US" sz="1600" dirty="0" err="1" smtClean="0">
                <a:solidFill>
                  <a:srgbClr val="5A50FA"/>
                </a:solidFill>
              </a:rPr>
              <a:t>ɣ</a:t>
            </a:r>
            <a:r>
              <a:rPr lang="en-US" sz="1600" dirty="0" smtClean="0">
                <a:solidFill>
                  <a:srgbClr val="5A50FA"/>
                </a:solidFill>
              </a:rPr>
              <a:t> = 1.0</a:t>
            </a:r>
          </a:p>
          <a:p>
            <a:r>
              <a:rPr lang="en-US" sz="1600" dirty="0" err="1">
                <a:solidFill>
                  <a:srgbClr val="C00000"/>
                </a:solidFill>
              </a:rPr>
              <a:t>ɣ</a:t>
            </a:r>
            <a:r>
              <a:rPr lang="en-US" sz="1600" dirty="0">
                <a:solidFill>
                  <a:srgbClr val="C00000"/>
                </a:solidFill>
              </a:rPr>
              <a:t> = </a:t>
            </a:r>
            <a:r>
              <a:rPr lang="en-US" sz="1600" dirty="0" smtClean="0">
                <a:solidFill>
                  <a:srgbClr val="C00000"/>
                </a:solidFill>
              </a:rPr>
              <a:t>2.0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 err="1"/>
              <a:t>ɣ</a:t>
            </a:r>
            <a:r>
              <a:rPr lang="en-US" sz="1600" dirty="0"/>
              <a:t> = </a:t>
            </a:r>
            <a:r>
              <a:rPr lang="en-US" sz="1600" dirty="0" smtClean="0"/>
              <a:t>2.5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99" y="3209361"/>
            <a:ext cx="2983714" cy="30484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9047823">
            <a:off x="4328725" y="3641911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ɣ</a:t>
            </a:r>
            <a:r>
              <a:rPr lang="en-US" b="1" dirty="0"/>
              <a:t> = </a:t>
            </a:r>
            <a:r>
              <a:rPr lang="en-US" b="1" dirty="0" smtClean="0"/>
              <a:t>1.0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 rot="19047823">
            <a:off x="4684559" y="3618840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ɣ</a:t>
            </a:r>
            <a:r>
              <a:rPr lang="en-US" b="1" dirty="0"/>
              <a:t> = </a:t>
            </a:r>
            <a:r>
              <a:rPr lang="en-US" b="1" dirty="0" smtClean="0"/>
              <a:t>2.5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6472160" y="4133519"/>
            <a:ext cx="2808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5A50FA"/>
                </a:solidFill>
                <a:latin typeface="Helvetica" charset="0"/>
              </a:rPr>
              <a:t>Predictions from </a:t>
            </a:r>
            <a:r>
              <a:rPr lang="en-US" sz="1400" dirty="0">
                <a:solidFill>
                  <a:srgbClr val="5A50FA"/>
                </a:solidFill>
                <a:latin typeface="Helvetica" charset="0"/>
              </a:rPr>
              <a:t>short GRBs (standard internal shock model</a:t>
            </a:r>
            <a:r>
              <a:rPr lang="en-US" sz="1400" dirty="0" smtClean="0">
                <a:solidFill>
                  <a:srgbClr val="5A50FA"/>
                </a:solidFill>
                <a:latin typeface="Helvetica" charset="0"/>
              </a:rPr>
              <a:t>).</a:t>
            </a:r>
            <a:endParaRPr lang="en-US" sz="1400" dirty="0">
              <a:solidFill>
                <a:srgbClr val="5A50FA"/>
              </a:solidFill>
              <a:effectLst/>
              <a:latin typeface="Helvetica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99164" y="5045218"/>
            <a:ext cx="29748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Predictions </a:t>
            </a:r>
            <a:r>
              <a:rPr lang="en-US" sz="1400" dirty="0">
                <a:solidFill>
                  <a:srgbClr val="FF0000"/>
                </a:solidFill>
                <a:latin typeface="Helvetica" charset="0"/>
              </a:rPr>
              <a:t>from </a:t>
            </a: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/>
            </a:r>
            <a:br>
              <a:rPr lang="en-US" sz="1400" dirty="0" smtClean="0">
                <a:solidFill>
                  <a:srgbClr val="FF0000"/>
                </a:solidFill>
                <a:latin typeface="Helvetica" charset="0"/>
              </a:rPr>
            </a:br>
            <a:r>
              <a:rPr lang="en-US" sz="1400" dirty="0" err="1" smtClean="0">
                <a:solidFill>
                  <a:srgbClr val="FF0000"/>
                </a:solidFill>
                <a:latin typeface="Helvetica" charset="0"/>
              </a:rPr>
              <a:t>magnetar</a:t>
            </a: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/young neutron star </a:t>
            </a:r>
            <a:r>
              <a:rPr lang="en-US" sz="1400" dirty="0">
                <a:solidFill>
                  <a:srgbClr val="FF0000"/>
                </a:solidFill>
                <a:latin typeface="Helvetica" charset="0"/>
              </a:rPr>
              <a:t>neutrino </a:t>
            </a: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flares.</a:t>
            </a:r>
            <a:endParaRPr lang="en-US" sz="1400" dirty="0">
              <a:solidFill>
                <a:srgbClr val="FF0000"/>
              </a:solidFill>
              <a:effectLst/>
              <a:latin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5842000" y="0"/>
            <a:ext cx="336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Paper to be submitted to MNRAS</a:t>
            </a:r>
            <a:endParaRPr lang="en-US" i="1" dirty="0"/>
          </a:p>
        </p:txBody>
      </p:sp>
      <p:pic>
        <p:nvPicPr>
          <p:cNvPr id="34" name="Picture 6" descr="mage result for book symb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23" y="16070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909453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Time </a:t>
            </a:r>
            <a:r>
              <a:rPr lang="en-US" dirty="0"/>
              <a:t>correlation with </a:t>
            </a:r>
            <a:r>
              <a:rPr lang="en-US" dirty="0" err="1"/>
              <a:t>IceCube</a:t>
            </a:r>
            <a:r>
              <a:rPr lang="en-US" dirty="0"/>
              <a:t> </a:t>
            </a:r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23</a:t>
            </a:fld>
            <a:endParaRPr lang="en-US"/>
          </a:p>
        </p:txBody>
      </p: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4255476" y="749301"/>
            <a:ext cx="4774223" cy="5410218"/>
          </a:xfrm>
        </p:spPr>
        <p:txBody>
          <a:bodyPr>
            <a:normAutofit/>
          </a:bodyPr>
          <a:lstStyle/>
          <a:p>
            <a:r>
              <a:rPr lang="en-US" dirty="0"/>
              <a:t>Search for correlations </a:t>
            </a:r>
            <a:r>
              <a:rPr lang="en-US" dirty="0" smtClean="0"/>
              <a:t>with </a:t>
            </a:r>
            <a:r>
              <a:rPr lang="en-US" dirty="0"/>
              <a:t>54 </a:t>
            </a:r>
            <a:r>
              <a:rPr lang="en-US" dirty="0" err="1"/>
              <a:t>IceCube</a:t>
            </a:r>
            <a:r>
              <a:rPr lang="en-US" dirty="0"/>
              <a:t> neutrino </a:t>
            </a:r>
            <a:r>
              <a:rPr lang="en-US" dirty="0" smtClean="0"/>
              <a:t>events.</a:t>
            </a:r>
            <a:endParaRPr lang="en-US" dirty="0"/>
          </a:p>
          <a:p>
            <a:r>
              <a:rPr lang="en-US" dirty="0" smtClean="0"/>
              <a:t>𝑑𝑁</a:t>
            </a:r>
            <a:r>
              <a:rPr lang="en-US" baseline="-25000" dirty="0" smtClean="0"/>
              <a:t>𝜈</a:t>
            </a:r>
            <a:r>
              <a:rPr lang="en-US" dirty="0" smtClean="0"/>
              <a:t>/𝑑𝐸</a:t>
            </a:r>
            <a:r>
              <a:rPr lang="en-US" baseline="-25000" dirty="0" smtClean="0"/>
              <a:t>𝜈</a:t>
            </a:r>
            <a:r>
              <a:rPr lang="en-US" dirty="0" smtClean="0"/>
              <a:t> =Φ</a:t>
            </a:r>
            <a:r>
              <a:rPr lang="en-US" baseline="-25000" dirty="0" smtClean="0"/>
              <a:t>0</a:t>
            </a:r>
            <a:r>
              <a:rPr lang="en-US" dirty="0" smtClean="0"/>
              <a:t> 𝐸</a:t>
            </a:r>
            <a:r>
              <a:rPr lang="en-US" baseline="-25000" dirty="0" smtClean="0"/>
              <a:t>𝜈</a:t>
            </a:r>
            <a:r>
              <a:rPr lang="en-US" baseline="30000" dirty="0" smtClean="0"/>
              <a:t>−2.5</a:t>
            </a:r>
            <a:r>
              <a:rPr lang="en-US" dirty="0" smtClean="0"/>
              <a:t>  </a:t>
            </a:r>
            <a:r>
              <a:rPr lang="en-US" dirty="0"/>
              <a:t>neutrino flux </a:t>
            </a:r>
            <a:r>
              <a:rPr lang="en-US" dirty="0" smtClean="0"/>
              <a:t>assumed.</a:t>
            </a:r>
            <a:endParaRPr lang="en-US" dirty="0"/>
          </a:p>
          <a:p>
            <a:r>
              <a:rPr lang="en-US" dirty="0"/>
              <a:t>Maximum likelihood method </a:t>
            </a:r>
            <a:r>
              <a:rPr lang="en-US" dirty="0" smtClean="0"/>
              <a:t>for </a:t>
            </a:r>
            <a:r>
              <a:rPr lang="en-US" dirty="0"/>
              <a:t>time and spatial </a:t>
            </a:r>
            <a:r>
              <a:rPr lang="en-US" dirty="0" smtClean="0"/>
              <a:t>clustering search.</a:t>
            </a:r>
            <a:endParaRPr lang="en-US" dirty="0"/>
          </a:p>
          <a:p>
            <a:r>
              <a:rPr lang="en-US" dirty="0"/>
              <a:t>Gaussian signal time PDF assumed with </a:t>
            </a:r>
            <a:r>
              <a:rPr lang="en-US" dirty="0" err="1"/>
              <a:t>σ</a:t>
            </a:r>
            <a:r>
              <a:rPr lang="en-US" dirty="0"/>
              <a:t> (emission duration) fitted in the likelihood maximization within 0.1 and 120 </a:t>
            </a:r>
            <a:r>
              <a:rPr lang="en-US" dirty="0" smtClean="0"/>
              <a:t>days.</a:t>
            </a:r>
            <a:endParaRPr lang="en-US" dirty="0"/>
          </a:p>
          <a:p>
            <a:endParaRPr lang="en-US" dirty="0" err="1"/>
          </a:p>
        </p:txBody>
      </p:sp>
      <p:sp>
        <p:nvSpPr>
          <p:cNvPr id="17" name="Rectangle 16"/>
          <p:cNvSpPr/>
          <p:nvPr/>
        </p:nvSpPr>
        <p:spPr>
          <a:xfrm>
            <a:off x="141783" y="1321473"/>
            <a:ext cx="4214459" cy="61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79" y="2232545"/>
            <a:ext cx="4685016" cy="2245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1782" y="1279890"/>
            <a:ext cx="546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22D"/>
                </a:solidFill>
              </a:rPr>
              <a:t>34 from the </a:t>
            </a:r>
            <a:r>
              <a:rPr lang="en-US" dirty="0" err="1" smtClean="0">
                <a:solidFill>
                  <a:srgbClr val="00622D"/>
                </a:solidFill>
              </a:rPr>
              <a:t>IceCube</a:t>
            </a:r>
            <a:r>
              <a:rPr lang="en-US" dirty="0" smtClean="0">
                <a:solidFill>
                  <a:srgbClr val="00622D"/>
                </a:solidFill>
              </a:rPr>
              <a:t> up-going tracks sample</a:t>
            </a:r>
          </a:p>
          <a:p>
            <a:r>
              <a:rPr lang="en-US" dirty="0" smtClean="0">
                <a:solidFill>
                  <a:srgbClr val="D6479D"/>
                </a:solidFill>
              </a:rPr>
              <a:t>20 from the </a:t>
            </a:r>
            <a:r>
              <a:rPr lang="en-US" dirty="0" err="1" smtClean="0">
                <a:solidFill>
                  <a:srgbClr val="D6479D"/>
                </a:solidFill>
              </a:rPr>
              <a:t>IceCube</a:t>
            </a:r>
            <a:r>
              <a:rPr lang="en-US" dirty="0" smtClean="0">
                <a:solidFill>
                  <a:srgbClr val="D6479D"/>
                </a:solidFill>
              </a:rPr>
              <a:t> HESE sample</a:t>
            </a:r>
            <a:endParaRPr lang="en-US" dirty="0">
              <a:solidFill>
                <a:srgbClr val="D6479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515116" y="4924819"/>
            <a:ext cx="53351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No excess observed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Upper limits on </a:t>
            </a:r>
            <a:r>
              <a:rPr lang="en-US" sz="2000" dirty="0" smtClean="0">
                <a:solidFill>
                  <a:srgbClr val="FF0000"/>
                </a:solidFill>
              </a:rPr>
              <a:t>fluency </a:t>
            </a:r>
            <a:r>
              <a:rPr lang="en-US" sz="2000" dirty="0" smtClean="0">
                <a:solidFill>
                  <a:srgbClr val="FF0000"/>
                </a:solidFill>
              </a:rPr>
              <a:t>to be provided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4703" y="859624"/>
            <a:ext cx="211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Paper in preparation</a:t>
            </a:r>
            <a:endParaRPr lang="en-US" i="1" dirty="0"/>
          </a:p>
        </p:txBody>
      </p:sp>
      <p:pic>
        <p:nvPicPr>
          <p:cNvPr id="22" name="Picture 6" descr="mage result for book symb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6" y="889885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07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5" y="2312126"/>
            <a:ext cx="5003193" cy="4144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Galactic Plane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24</a:t>
            </a:fld>
            <a:endParaRPr lang="en-US"/>
          </a:p>
        </p:txBody>
      </p: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49465" y="749301"/>
            <a:ext cx="3484846" cy="187060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Sample: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 </a:t>
            </a:r>
            <a:r>
              <a:rPr lang="en-US" dirty="0" err="1"/>
              <a:t>IceCube</a:t>
            </a:r>
            <a:r>
              <a:rPr lang="en-US" dirty="0"/>
              <a:t> </a:t>
            </a:r>
            <a:r>
              <a:rPr lang="en-US" dirty="0" smtClean="0"/>
              <a:t>7 years </a:t>
            </a:r>
            <a:r>
              <a:rPr lang="pl-PL" dirty="0"/>
              <a:t> </a:t>
            </a:r>
            <a:r>
              <a:rPr lang="pl-PL" dirty="0" smtClean="0"/>
              <a:t>(2431 </a:t>
            </a:r>
            <a:r>
              <a:rPr lang="pl-PL" dirty="0" err="1" smtClean="0"/>
              <a:t>days</a:t>
            </a:r>
            <a:r>
              <a:rPr lang="pl-PL" dirty="0" smtClean="0"/>
              <a:t>)</a:t>
            </a:r>
            <a:endParaRPr lang="en-US" dirty="0" smtClean="0"/>
          </a:p>
          <a:p>
            <a:pPr marL="742950" lvl="1" indent="-285750">
              <a:buFont typeface="Courier New" charset="0"/>
              <a:buChar char="o"/>
            </a:pPr>
            <a:r>
              <a:rPr lang="is-IS" dirty="0" smtClean="0"/>
              <a:t>730,130 tracks</a:t>
            </a: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ANTARES 2007 </a:t>
            </a:r>
            <a:r>
              <a:rPr lang="mr-IN" dirty="0"/>
              <a:t>–</a:t>
            </a:r>
            <a:r>
              <a:rPr lang="en-US" dirty="0"/>
              <a:t> 2016 </a:t>
            </a:r>
            <a:r>
              <a:rPr lang="en-US" dirty="0" smtClean="0"/>
              <a:t>(</a:t>
            </a:r>
            <a:r>
              <a:rPr lang="is-IS" dirty="0"/>
              <a:t>2780 </a:t>
            </a:r>
            <a:r>
              <a:rPr lang="is-IS" dirty="0" smtClean="0"/>
              <a:t> days of livetime)</a:t>
            </a:r>
            <a:endParaRPr lang="en-US" dirty="0" smtClean="0"/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/>
              <a:t>7850 tracks, 218 showers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25143" y="2903902"/>
            <a:ext cx="3918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Insignificant excess.</a:t>
            </a: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90% flux limits for ref models:</a:t>
            </a:r>
          </a:p>
          <a:p>
            <a:r>
              <a:rPr lang="en-US" dirty="0"/>
              <a:t>	&lt; </a:t>
            </a:r>
            <a:r>
              <a:rPr lang="en-US" dirty="0" smtClean="0"/>
              <a:t>1.19 </a:t>
            </a:r>
            <a:r>
              <a:rPr lang="en-US" dirty="0" err="1"/>
              <a:t>ɸ</a:t>
            </a:r>
            <a:r>
              <a:rPr lang="en-US" dirty="0"/>
              <a:t>(5 </a:t>
            </a:r>
            <a:r>
              <a:rPr lang="en-US" dirty="0" err="1"/>
              <a:t>PeV</a:t>
            </a:r>
            <a:r>
              <a:rPr lang="en-US" dirty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&lt;  0.9   </a:t>
            </a:r>
            <a:r>
              <a:rPr lang="en-US" dirty="0" err="1" smtClean="0"/>
              <a:t>ɸ</a:t>
            </a:r>
            <a:r>
              <a:rPr lang="en-US" dirty="0" smtClean="0"/>
              <a:t>(50 </a:t>
            </a:r>
            <a:r>
              <a:rPr lang="en-US" dirty="0" err="1"/>
              <a:t>PeV</a:t>
            </a:r>
            <a:r>
              <a:rPr lang="en-US" dirty="0" smtClean="0"/>
              <a:t>) constrained!</a:t>
            </a: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Discards Galactic origin for the </a:t>
            </a:r>
            <a:r>
              <a:rPr lang="en-US" dirty="0" err="1"/>
              <a:t>IceCube</a:t>
            </a:r>
            <a:r>
              <a:rPr lang="en-US" dirty="0"/>
              <a:t> spectral </a:t>
            </a:r>
            <a:r>
              <a:rPr lang="en-US" dirty="0" smtClean="0"/>
              <a:t>anomaly.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Suggests a limit on maximum energy reachable by the Galactic sources.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72000" y="749301"/>
            <a:ext cx="4097444" cy="18706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Search strategy: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Signal map according to </a:t>
            </a:r>
            <a:r>
              <a:rPr lang="en-US" dirty="0" err="1"/>
              <a:t>KRA</a:t>
            </a:r>
            <a:r>
              <a:rPr lang="en-US" baseline="-25000" dirty="0" err="1"/>
              <a:t>ɣ</a:t>
            </a:r>
            <a:r>
              <a:rPr lang="en-US" dirty="0"/>
              <a:t> </a:t>
            </a:r>
            <a:r>
              <a:rPr lang="en-US" dirty="0" smtClean="0"/>
              <a:t>models (5 </a:t>
            </a:r>
            <a:r>
              <a:rPr lang="en-US" dirty="0" err="1"/>
              <a:t>PeV</a:t>
            </a:r>
            <a:r>
              <a:rPr lang="en-US" dirty="0"/>
              <a:t> and 50 </a:t>
            </a:r>
            <a:r>
              <a:rPr lang="en-US" dirty="0" err="1"/>
              <a:t>PeV</a:t>
            </a:r>
            <a:r>
              <a:rPr lang="en-US" dirty="0"/>
              <a:t> </a:t>
            </a:r>
            <a:r>
              <a:rPr lang="en-US" dirty="0" smtClean="0"/>
              <a:t>cutoffs).</a:t>
            </a: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/>
              <a:t>Likelihood ratio test </a:t>
            </a:r>
            <a:r>
              <a:rPr lang="en-US" dirty="0" smtClean="0"/>
              <a:t>method.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/>
              <a:t>Joint IC tracks + ANTARES tracks + ANTARES showers likelihood.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657565" y="-22069"/>
            <a:ext cx="348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i="1" dirty="0"/>
              <a:t>Phys.Rev. </a:t>
            </a:r>
            <a:r>
              <a:rPr lang="is-IS" b="1" i="1" dirty="0"/>
              <a:t>D96</a:t>
            </a:r>
            <a:r>
              <a:rPr lang="is-IS" i="1" dirty="0"/>
              <a:t> (</a:t>
            </a:r>
            <a:r>
              <a:rPr lang="is-IS" i="1" dirty="0" smtClean="0"/>
              <a:t>2017), 062001</a:t>
            </a:r>
          </a:p>
          <a:p>
            <a:pPr algn="ctr"/>
            <a:r>
              <a:rPr lang="en-US" i="1" dirty="0" smtClean="0"/>
              <a:t>N</a:t>
            </a:r>
            <a:r>
              <a:rPr lang="is-IS" i="1" dirty="0" smtClean="0"/>
              <a:t>ew paper with I</a:t>
            </a:r>
            <a:r>
              <a:rPr lang="en-US" i="1" dirty="0" smtClean="0"/>
              <a:t>C to be published</a:t>
            </a:r>
            <a:endParaRPr lang="is-IS" i="1" dirty="0"/>
          </a:p>
        </p:txBody>
      </p:sp>
      <p:pic>
        <p:nvPicPr>
          <p:cNvPr id="26" name="Picture 6" descr="mage result for book symb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44" y="173214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5"/>
          <a:stretch/>
        </p:blipFill>
        <p:spPr>
          <a:xfrm>
            <a:off x="3514391" y="2285974"/>
            <a:ext cx="5629610" cy="3864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958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ANTARES data becomes </a:t>
            </a:r>
            <a:r>
              <a:rPr lang="en-US" smtClean="0"/>
              <a:t>more open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25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372093" cy="346165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780756" y="1867988"/>
            <a:ext cx="1164227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-2778" r="18934" b="2778"/>
          <a:stretch/>
        </p:blipFill>
        <p:spPr>
          <a:xfrm>
            <a:off x="4509903" y="864901"/>
            <a:ext cx="4508151" cy="1277407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5875836" y="1387610"/>
            <a:ext cx="1164227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47974" y="2926231"/>
            <a:ext cx="1819952" cy="16413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7" idx="6"/>
            <a:endCxn id="25" idx="2"/>
          </p:cNvCxnSpPr>
          <p:nvPr/>
        </p:nvCxnSpPr>
        <p:spPr>
          <a:xfrm flipV="1">
            <a:off x="3944983" y="1661930"/>
            <a:ext cx="1930853" cy="4803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7" idx="0"/>
          </p:cNvCxnSpPr>
          <p:nvPr/>
        </p:nvCxnSpPr>
        <p:spPr>
          <a:xfrm>
            <a:off x="6402499" y="1540297"/>
            <a:ext cx="55451" cy="13859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mail, Address, Icon, Symbol, Contact, E-M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" y="4345596"/>
            <a:ext cx="982533" cy="62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37" y="4145143"/>
            <a:ext cx="2485453" cy="1221227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27" idx="2"/>
          </p:cNvCxnSpPr>
          <p:nvPr/>
        </p:nvCxnSpPr>
        <p:spPr>
          <a:xfrm flipH="1">
            <a:off x="3644538" y="3746907"/>
            <a:ext cx="1903436" cy="6748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6" descr="mail, Address, Icon, Symbol, Contact, E-M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" y="5591754"/>
            <a:ext cx="1002324" cy="6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4" y="5666329"/>
            <a:ext cx="1653512" cy="5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8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427" y="52607"/>
            <a:ext cx="8187747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7375E"/>
                </a:solidFill>
              </a:rPr>
              <a:t>Summary and Perspectives</a:t>
            </a:r>
            <a:endParaRPr lang="en-GB" dirty="0">
              <a:solidFill>
                <a:srgbClr val="17375E"/>
              </a:solidFill>
            </a:endParaRPr>
          </a:p>
        </p:txBody>
      </p:sp>
      <p:pic>
        <p:nvPicPr>
          <p:cNvPr id="18" name="Picture 2" descr="rca free Vector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2219" y="2335086"/>
            <a:ext cx="2058371" cy="107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ee original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4870">
            <a:off x="7234066" y="977143"/>
            <a:ext cx="2788808" cy="27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ee original image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7686">
            <a:off x="7812678" y="4751835"/>
            <a:ext cx="1304472" cy="9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ca free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6417" y="3881863"/>
            <a:ext cx="2238583" cy="11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1186853" y="1211000"/>
            <a:ext cx="6841637" cy="490135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cs typeface="Comic Sans MS"/>
              </a:rPr>
              <a:t>More than 10 years of continuous data taking!</a:t>
            </a:r>
            <a:br>
              <a:rPr lang="en-US" dirty="0" smtClean="0">
                <a:cs typeface="Comic Sans MS"/>
              </a:rPr>
            </a:br>
            <a:r>
              <a:rPr lang="en-US" dirty="0" smtClean="0">
                <a:cs typeface="Comic Sans MS"/>
              </a:rPr>
              <a:t>			</a:t>
            </a:r>
            <a:r>
              <a:rPr lang="mr-IN" dirty="0" smtClean="0">
                <a:cs typeface="Comic Sans MS"/>
              </a:rPr>
              <a:t>…</a:t>
            </a:r>
            <a:r>
              <a:rPr lang="en-US" dirty="0" smtClean="0">
                <a:cs typeface="Comic Sans MS"/>
              </a:rPr>
              <a:t> and still stably ongoing! </a:t>
            </a:r>
          </a:p>
          <a:p>
            <a:r>
              <a:rPr lang="en-US" dirty="0"/>
              <a:t>Solid results from various searches of neutrino </a:t>
            </a:r>
            <a:r>
              <a:rPr lang="en-US" dirty="0" smtClean="0"/>
              <a:t>emission.</a:t>
            </a:r>
            <a:endParaRPr lang="en-US" dirty="0"/>
          </a:p>
          <a:p>
            <a:pPr lvl="1"/>
            <a:r>
              <a:rPr lang="en-US" dirty="0" smtClean="0"/>
              <a:t>(point-like</a:t>
            </a:r>
            <a:r>
              <a:rPr lang="en-US" dirty="0"/>
              <a:t>, diffuse, dark matter, …)</a:t>
            </a:r>
          </a:p>
          <a:p>
            <a:r>
              <a:rPr lang="en-US" dirty="0" smtClean="0"/>
              <a:t>Active </a:t>
            </a:r>
            <a:r>
              <a:rPr lang="en-US" dirty="0"/>
              <a:t>multi-messenger </a:t>
            </a:r>
            <a:r>
              <a:rPr lang="en-US" dirty="0" smtClean="0"/>
              <a:t>program:</a:t>
            </a:r>
          </a:p>
          <a:p>
            <a:pPr lvl="1"/>
            <a:r>
              <a:rPr lang="en-US" dirty="0" smtClean="0"/>
              <a:t>Neutrino alerts distribution</a:t>
            </a:r>
          </a:p>
          <a:p>
            <a:pPr lvl="1"/>
            <a:r>
              <a:rPr lang="en-US" dirty="0" smtClean="0"/>
              <a:t>External alerts reception (raw data buffer), prompt analysis (fast detector calibration and events reconstruction, ad-hoc simulation if needed).</a:t>
            </a:r>
          </a:p>
          <a:p>
            <a:pPr lvl="1"/>
            <a:r>
              <a:rPr lang="en-US" dirty="0" smtClean="0"/>
              <a:t>Offline multi-messenger analysis.</a:t>
            </a:r>
            <a:endParaRPr lang="en-US" dirty="0"/>
          </a:p>
          <a:p>
            <a:pPr lvl="1"/>
            <a:r>
              <a:rPr lang="en-US" dirty="0" smtClean="0"/>
              <a:t>Combined </a:t>
            </a:r>
            <a:r>
              <a:rPr lang="en-US" dirty="0"/>
              <a:t>analyses with </a:t>
            </a:r>
            <a:r>
              <a:rPr lang="en-US" dirty="0" err="1"/>
              <a:t>IceCube</a:t>
            </a:r>
            <a:r>
              <a:rPr lang="en-US" dirty="0"/>
              <a:t> (point sources, galactic plane</a:t>
            </a:r>
            <a:r>
              <a:rPr lang="en-US" dirty="0" smtClean="0"/>
              <a:t>, time correlation</a:t>
            </a:r>
            <a:r>
              <a:rPr lang="mr-IN" dirty="0" smtClean="0"/>
              <a:t>…</a:t>
            </a:r>
            <a:r>
              <a:rPr lang="en-US" dirty="0" smtClean="0"/>
              <a:t>).</a:t>
            </a:r>
          </a:p>
          <a:p>
            <a:r>
              <a:rPr lang="en-US" dirty="0" smtClean="0"/>
              <a:t>Best practice and multi-messenger collaborations are/will be ported to KM3NeT!</a:t>
            </a:r>
            <a:endParaRPr lang="en-US" dirty="0"/>
          </a:p>
          <a:p>
            <a:pPr lvl="1"/>
            <a:endParaRPr lang="en-US" dirty="0" smtClean="0">
              <a:cs typeface="Comic Sans MS"/>
            </a:endParaRPr>
          </a:p>
        </p:txBody>
      </p:sp>
      <p:pic>
        <p:nvPicPr>
          <p:cNvPr id="26" name="Picture 2" descr="mage result for antares neutrino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10AC20F-A64D-074C-BF79-F254B72B45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s-ES" dirty="0" err="1" smtClean="0"/>
              <a:t>Dark</a:t>
            </a:r>
            <a:r>
              <a:rPr lang="es-ES" dirty="0" smtClean="0"/>
              <a:t> </a:t>
            </a:r>
            <a:r>
              <a:rPr lang="es-ES" dirty="0" err="1" smtClean="0"/>
              <a:t>Matter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27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75085" y="183771"/>
            <a:ext cx="2979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i="1" dirty="0" smtClean="0"/>
              <a:t>Phys. Lett. B </a:t>
            </a:r>
            <a:r>
              <a:rPr lang="is-IS" b="1" i="1" dirty="0" smtClean="0"/>
              <a:t>759</a:t>
            </a:r>
            <a:r>
              <a:rPr lang="is-IS" i="1" dirty="0" smtClean="0"/>
              <a:t> (2016) 69-74</a:t>
            </a:r>
          </a:p>
          <a:p>
            <a:r>
              <a:rPr lang="is-IS" i="1" dirty="0" smtClean="0"/>
              <a:t>Phys. Lett. B </a:t>
            </a:r>
            <a:r>
              <a:rPr lang="is-IS" b="1" i="1" dirty="0" smtClean="0"/>
              <a:t>769</a:t>
            </a:r>
            <a:r>
              <a:rPr lang="is-IS" i="1" dirty="0" smtClean="0"/>
              <a:t> (2017) 249</a:t>
            </a:r>
            <a:endParaRPr lang="en-US" i="1" dirty="0" smtClean="0"/>
          </a:p>
        </p:txBody>
      </p:sp>
      <p:pic>
        <p:nvPicPr>
          <p:cNvPr id="26" name="Picture 6" descr="mage result for book 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64" y="379054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21" y="1019740"/>
            <a:ext cx="3900478" cy="25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28" y="3744918"/>
            <a:ext cx="3675171" cy="25017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65102" y="781180"/>
            <a:ext cx="75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SUN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55596" y="3499331"/>
            <a:ext cx="75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GC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66851" y="833917"/>
            <a:ext cx="1125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22D"/>
                </a:solidFill>
              </a:rPr>
              <a:t>2007 </a:t>
            </a:r>
            <a:r>
              <a:rPr lang="mr-IN" sz="1400" dirty="0" smtClean="0">
                <a:solidFill>
                  <a:srgbClr val="00622D"/>
                </a:solidFill>
              </a:rPr>
              <a:t>–</a:t>
            </a:r>
            <a:r>
              <a:rPr lang="en-US" sz="1400" dirty="0" smtClean="0">
                <a:solidFill>
                  <a:srgbClr val="00622D"/>
                </a:solidFill>
              </a:rPr>
              <a:t> 2012 </a:t>
            </a:r>
            <a:endParaRPr lang="en-US" sz="1400" dirty="0">
              <a:solidFill>
                <a:srgbClr val="00622D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56682" y="3530108"/>
            <a:ext cx="1125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22D"/>
                </a:solidFill>
              </a:rPr>
              <a:t>2007 </a:t>
            </a:r>
            <a:r>
              <a:rPr lang="mr-IN" sz="1400" dirty="0">
                <a:solidFill>
                  <a:srgbClr val="00622D"/>
                </a:solidFill>
              </a:rPr>
              <a:t>–</a:t>
            </a:r>
            <a:r>
              <a:rPr lang="en-US" sz="1400" dirty="0">
                <a:solidFill>
                  <a:srgbClr val="00622D"/>
                </a:solidFill>
              </a:rPr>
              <a:t> </a:t>
            </a:r>
            <a:r>
              <a:rPr lang="en-US" sz="1400" dirty="0" smtClean="0">
                <a:solidFill>
                  <a:srgbClr val="00622D"/>
                </a:solidFill>
              </a:rPr>
              <a:t>2015 </a:t>
            </a:r>
            <a:endParaRPr lang="en-US" sz="1400" dirty="0">
              <a:solidFill>
                <a:srgbClr val="00622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8895" y="928194"/>
            <a:ext cx="4853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WIMPs tend to accumulate in massive celestial objects (Sun, Galactic Centre,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Neutrinos could be produced in WIMP-WIMP annihilation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Clean signal and low </a:t>
            </a:r>
            <a:r>
              <a:rPr lang="en-US" dirty="0"/>
              <a:t>e</a:t>
            </a:r>
            <a:r>
              <a:rPr lang="en-US" dirty="0" smtClean="0"/>
              <a:t>xpected background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47646" y="812787"/>
            <a:ext cx="182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622D"/>
                </a:solidFill>
              </a:rPr>
              <a:t>Spin-dependent</a:t>
            </a:r>
            <a:endParaRPr lang="en-US" sz="1400" dirty="0">
              <a:solidFill>
                <a:srgbClr val="00622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2727" y="2416264"/>
                <a:ext cx="5627794" cy="2123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</a:rPr>
                  <a:t>Ingredients:</a:t>
                </a:r>
              </a:p>
              <a:p>
                <a:pPr marL="285750" indent="-285750">
                  <a:buFont typeface="Courier New" charset="0"/>
                  <a:buChar char="o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Signal energy spectra for each considered WIMP mass and annihilation channel:</a:t>
                </a:r>
              </a:p>
              <a:p>
                <a:r>
                  <a:rPr lang="it-IT" sz="16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tx1"/>
                        </a:solidFill>
                        <a:latin typeface="Cambria Math" charset="0"/>
                      </a:rPr>
                      <m:t>𝑊𝐼𝑀𝑃</m:t>
                    </m:r>
                    <m:r>
                      <a:rPr lang="it-IT" sz="16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it-IT" sz="1600" i="1">
                        <a:solidFill>
                          <a:schemeClr val="tx1"/>
                        </a:solidFill>
                        <a:latin typeface="Cambria Math" charset="0"/>
                      </a:rPr>
                      <m:t>𝑊𝐼𝑀𝑃</m:t>
                    </m:r>
                    <m:r>
                      <a:rPr lang="it-IT" sz="1600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a:rPr lang="es-ES" sz="1600" i="1">
                        <a:solidFill>
                          <a:schemeClr val="tx1"/>
                        </a:solidFill>
                        <a:latin typeface="Cambria Math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acc>
                    <m:r>
                      <a:rPr lang="es-ES" sz="1600" i="1" dirty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s-ES" sz="1600" i="1" dirty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s-ES" sz="1600" i="1" dirty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s-ES" sz="1600" i="1" dirty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s-ES" sz="16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Courier New" charset="0"/>
                  <a:buChar char="o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Spatial distribution of dark matter in the source: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Point-like (Sun)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Three halo models used: NFW, </a:t>
                </a:r>
                <a:r>
                  <a:rPr lang="en-US" sz="1600" dirty="0" err="1" smtClean="0">
                    <a:solidFill>
                      <a:schemeClr val="tx1"/>
                    </a:solidFill>
                  </a:rPr>
                  <a:t>Burkert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, McMillan (GC) </a:t>
                </a:r>
              </a:p>
              <a:p>
                <a:r>
                  <a:rPr lang="it-IT" b="0" dirty="0" smtClean="0">
                    <a:solidFill>
                      <a:schemeClr val="tx1"/>
                    </a:solidFill>
                  </a:rPr>
                  <a:t>	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7" y="2416264"/>
                <a:ext cx="5627794" cy="2123787"/>
              </a:xfrm>
              <a:prstGeom prst="rect">
                <a:avLst/>
              </a:prstGeom>
              <a:blipFill rotWithShape="0">
                <a:blip r:embed="rId8"/>
                <a:stretch>
                  <a:fillRect l="-650" t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6147646" y="3527815"/>
            <a:ext cx="151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22D"/>
                </a:solidFill>
              </a:rPr>
              <a:t>NFW profile</a:t>
            </a:r>
            <a:endParaRPr lang="en-US" sz="1600" dirty="0">
              <a:solidFill>
                <a:srgbClr val="00622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8632" y="4188290"/>
            <a:ext cx="5232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No significant excess above background observed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Upper limits 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spin-(in)dependent WIMP-nucleon scattering </a:t>
            </a:r>
            <a:r>
              <a:rPr lang="en-US" dirty="0" smtClean="0">
                <a:solidFill>
                  <a:srgbClr val="FF0000"/>
                </a:solidFill>
              </a:rPr>
              <a:t>cross-section (Sun)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thermally </a:t>
            </a:r>
            <a:r>
              <a:rPr lang="en-US" dirty="0">
                <a:solidFill>
                  <a:srgbClr val="FF0000"/>
                </a:solidFill>
              </a:rPr>
              <a:t>averaged annihilation cross-section </a:t>
            </a:r>
            <a:r>
              <a:rPr lang="en-US" dirty="0" smtClean="0">
                <a:solidFill>
                  <a:srgbClr val="FF0000"/>
                </a:solidFill>
              </a:rPr>
              <a:t>(GC)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 a function of the WIMP mass	</a:t>
            </a:r>
            <a:r>
              <a:rPr lang="en-US" dirty="0" smtClean="0"/>
              <a:t>	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6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s-ES" dirty="0" err="1" smtClean="0"/>
              <a:t>Magnetic</a:t>
            </a:r>
            <a:r>
              <a:rPr lang="es-ES" dirty="0" smtClean="0"/>
              <a:t> </a:t>
            </a:r>
            <a:r>
              <a:rPr lang="es-ES" dirty="0" err="1" smtClean="0"/>
              <a:t>monopoles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28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89230" y="33092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i="1" dirty="0" smtClean="0"/>
              <a:t>JHEP </a:t>
            </a:r>
            <a:r>
              <a:rPr lang="is-IS" b="1" i="1" dirty="0" smtClean="0"/>
              <a:t>07</a:t>
            </a:r>
            <a:r>
              <a:rPr lang="is-IS" i="1" dirty="0" smtClean="0"/>
              <a:t> (2017</a:t>
            </a:r>
            <a:r>
              <a:rPr lang="is-IS" i="1" smtClean="0"/>
              <a:t>) 054</a:t>
            </a:r>
            <a:endParaRPr lang="is-IS" i="1" dirty="0" smtClean="0"/>
          </a:p>
        </p:txBody>
      </p:sp>
      <p:pic>
        <p:nvPicPr>
          <p:cNvPr id="26" name="Picture 6" descr="mage result for book 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58" y="76547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38895" y="928194"/>
            <a:ext cx="4853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/>
              <a:t>The concept of a particle with a magnetic </a:t>
            </a:r>
            <a:r>
              <a:rPr lang="en-US" dirty="0" smtClean="0"/>
              <a:t>charge introduced by P. Dirac to explain quantization of electric charge. Magnetic charge can be derived as: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8632" y="2689441"/>
            <a:ext cx="473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Search pattern: higher light yield respect to the muons is expected. Light production at lower velocities (slow monopoles).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28176" y="4078114"/>
            <a:ext cx="3735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No excess over expected muon background was seen for various velocity fits.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Limits are set for more pessimistic light production model (Mott).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1" y="2090996"/>
            <a:ext cx="3165837" cy="529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51" y="919932"/>
            <a:ext cx="4159720" cy="2390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3589843"/>
            <a:ext cx="4398250" cy="26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/>
          <p:cNvGrpSpPr/>
          <p:nvPr/>
        </p:nvGrpSpPr>
        <p:grpSpPr>
          <a:xfrm>
            <a:off x="2668150" y="159771"/>
            <a:ext cx="1858063" cy="1158364"/>
            <a:chOff x="2656508" y="224598"/>
            <a:chExt cx="2321211" cy="1333922"/>
          </a:xfrm>
        </p:grpSpPr>
        <p:pic>
          <p:nvPicPr>
            <p:cNvPr id="1032" name="Picture 8" descr="mage result for birthday cake 10 years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43"/>
            <a:stretch/>
          </p:blipFill>
          <p:spPr bwMode="auto">
            <a:xfrm>
              <a:off x="2656508" y="224598"/>
              <a:ext cx="2321211" cy="133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126761" y="713943"/>
              <a:ext cx="1356143" cy="3898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Helvetica" charset="0"/>
                </a:rPr>
                <a:t>June 18th</a:t>
              </a:r>
              <a:endParaRPr lang="en-US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ANTARES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3</a:t>
            </a:fld>
            <a:endParaRPr lang="en-US"/>
          </a:p>
        </p:txBody>
      </p: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49465" y="899233"/>
            <a:ext cx="4370352" cy="192498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Angular </a:t>
            </a:r>
            <a:r>
              <a:rPr lang="en-US" dirty="0" smtClean="0"/>
              <a:t>resolution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0.3-0.4</a:t>
            </a:r>
            <a:r>
              <a:rPr lang="en-US" baseline="30000" dirty="0" smtClean="0"/>
              <a:t>o</a:t>
            </a:r>
            <a:r>
              <a:rPr lang="en-US" dirty="0" smtClean="0"/>
              <a:t> </a:t>
            </a:r>
            <a:r>
              <a:rPr lang="en-US" dirty="0" smtClean="0"/>
              <a:t>(median)</a:t>
            </a:r>
          </a:p>
          <a:p>
            <a:r>
              <a:rPr lang="en-US" dirty="0" smtClean="0"/>
              <a:t>Effective area ~1 m</a:t>
            </a:r>
            <a:r>
              <a:rPr lang="en-US" baseline="30000" dirty="0" smtClean="0"/>
              <a:t>2</a:t>
            </a:r>
            <a:r>
              <a:rPr lang="en-US" dirty="0" smtClean="0"/>
              <a:t> @ 30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Visibility ¾ of the sky, most of the galactic plane.</a:t>
            </a:r>
            <a:endParaRPr lang="en-US" dirty="0"/>
          </a:p>
          <a:p>
            <a:r>
              <a:rPr lang="en-US" dirty="0"/>
              <a:t>40 km offshore from Toulon </a:t>
            </a:r>
          </a:p>
          <a:p>
            <a:endParaRPr lang="en-US" dirty="0" smtClean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9" y="2988637"/>
            <a:ext cx="4478032" cy="2951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80446" y="4622271"/>
            <a:ext cx="5363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Three-dimensional array of 885 PMTs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12 vertical lines, 25 </a:t>
            </a:r>
            <a:r>
              <a:rPr lang="en-US" sz="2400" dirty="0" err="1"/>
              <a:t>storeys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3 PMTs per </a:t>
            </a:r>
            <a:r>
              <a:rPr lang="en-US" sz="2400" dirty="0" err="1"/>
              <a:t>storey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PMT facing 45° downwards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4941" y="2394426"/>
            <a:ext cx="3394855" cy="2195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695" y="22802"/>
            <a:ext cx="3519101" cy="2301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44" y="1312616"/>
            <a:ext cx="3758626" cy="221953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09" t="86534" r="7029" b="9834"/>
          <a:stretch/>
        </p:blipFill>
        <p:spPr>
          <a:xfrm>
            <a:off x="5126806" y="133564"/>
            <a:ext cx="2761144" cy="83588"/>
          </a:xfrm>
          <a:prstGeom prst="rect">
            <a:avLst/>
          </a:prstGeom>
        </p:spPr>
      </p:pic>
      <p:sp>
        <p:nvSpPr>
          <p:cNvPr id="15" name="AutoShape 4" descr="mage result for candle fire symbol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ANTARES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4</a:t>
            </a:fld>
            <a:endParaRPr lang="en-US"/>
          </a:p>
        </p:txBody>
      </p:sp>
      <p:sp>
        <p:nvSpPr>
          <p:cNvPr id="15" name="AutoShape 4" descr="mage result for candle fire symbol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428" y="1006514"/>
            <a:ext cx="5919150" cy="4138839"/>
          </a:xfrm>
          <a:prstGeom prst="rect">
            <a:avLst/>
          </a:prstGeom>
        </p:spPr>
      </p:pic>
      <p:sp>
        <p:nvSpPr>
          <p:cNvPr id="188" name="Content Placeholder 187"/>
          <p:cNvSpPr>
            <a:spLocks noGrp="1"/>
          </p:cNvSpPr>
          <p:nvPr>
            <p:ph idx="1"/>
          </p:nvPr>
        </p:nvSpPr>
        <p:spPr>
          <a:xfrm>
            <a:off x="432653" y="5177851"/>
            <a:ext cx="7886700" cy="74281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Only 20% OM efficiency decrease.</a:t>
            </a:r>
          </a:p>
          <a:p>
            <a:r>
              <a:rPr lang="en-US" dirty="0" smtClean="0"/>
              <a:t>Still running with 11/12 lines</a:t>
            </a:r>
            <a:endParaRPr lang="en-US" dirty="0"/>
          </a:p>
        </p:txBody>
      </p:sp>
      <p:grpSp>
        <p:nvGrpSpPr>
          <p:cNvPr id="186" name="Group 185"/>
          <p:cNvGrpSpPr/>
          <p:nvPr/>
        </p:nvGrpSpPr>
        <p:grpSpPr>
          <a:xfrm>
            <a:off x="6857375" y="203532"/>
            <a:ext cx="1858063" cy="1158364"/>
            <a:chOff x="2656508" y="224598"/>
            <a:chExt cx="2321211" cy="1333922"/>
          </a:xfrm>
        </p:grpSpPr>
        <p:pic>
          <p:nvPicPr>
            <p:cNvPr id="1032" name="Picture 8" descr="mage result for birthday cake 10 years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43"/>
            <a:stretch/>
          </p:blipFill>
          <p:spPr bwMode="auto">
            <a:xfrm>
              <a:off x="2656508" y="224598"/>
              <a:ext cx="2321211" cy="133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126761" y="713943"/>
              <a:ext cx="1356143" cy="3898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Helvetica" charset="0"/>
                </a:rPr>
                <a:t>June 18th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17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6727" r="15747" b="3660"/>
          <a:stretch/>
        </p:blipFill>
        <p:spPr>
          <a:xfrm rot="5400000">
            <a:off x="2676395" y="69553"/>
            <a:ext cx="1821343" cy="3995443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99" y="-238195"/>
            <a:ext cx="900737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High </a:t>
            </a:r>
            <a:r>
              <a:rPr lang="en-US" sz="3600" dirty="0" err="1" smtClean="0"/>
              <a:t>E</a:t>
            </a:r>
            <a:r>
              <a:rPr lang="en-US" sz="3600" baseline="-25000" dirty="0" err="1" smtClean="0"/>
              <a:t>ν</a:t>
            </a:r>
            <a:r>
              <a:rPr lang="en-US" sz="3600" dirty="0" smtClean="0"/>
              <a:t>: Neutrino events reconstruction</a:t>
            </a:r>
            <a:endParaRPr lang="en-US" sz="36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286380" y="1107063"/>
            <a:ext cx="2269271" cy="1346276"/>
            <a:chOff x="42904" y="1455763"/>
            <a:chExt cx="2930138" cy="1777084"/>
          </a:xfrm>
        </p:grpSpPr>
        <p:sp>
          <p:nvSpPr>
            <p:cNvPr id="4" name="Isosceles Triangle 35"/>
            <p:cNvSpPr/>
            <p:nvPr/>
          </p:nvSpPr>
          <p:spPr>
            <a:xfrm>
              <a:off x="1743147" y="1455763"/>
              <a:ext cx="1229895" cy="774626"/>
            </a:xfrm>
            <a:prstGeom prst="triangle">
              <a:avLst>
                <a:gd name="adj" fmla="val 75192"/>
              </a:avLst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18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Sun 4"/>
            <p:cNvSpPr/>
            <p:nvPr/>
          </p:nvSpPr>
          <p:spPr>
            <a:xfrm>
              <a:off x="498545" y="2248576"/>
              <a:ext cx="651940" cy="681779"/>
            </a:xfrm>
            <a:prstGeom prst="sun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19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19"/>
            <p:cNvSpPr/>
            <p:nvPr/>
          </p:nvSpPr>
          <p:spPr>
            <a:xfrm>
              <a:off x="1184062" y="1661447"/>
              <a:ext cx="1229895" cy="774626"/>
            </a:xfrm>
            <a:prstGeom prst="triangle">
              <a:avLst>
                <a:gd name="adj" fmla="val 75192"/>
              </a:avLst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24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64414" y="2583938"/>
              <a:ext cx="771177" cy="45452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811465" y="1915695"/>
              <a:ext cx="1681810" cy="6682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2904" y="286351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3366FF"/>
                  </a:solidFill>
                </a:rPr>
                <a:t>ν</a:t>
              </a:r>
              <a:r>
                <a:rPr lang="en-US" baseline="-25000" dirty="0" err="1" smtClean="0">
                  <a:solidFill>
                    <a:srgbClr val="3366FF"/>
                  </a:solidFill>
                </a:rPr>
                <a:t>μ</a:t>
              </a:r>
              <a:endParaRPr lang="en-US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85526" y="196916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μ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52122" y="4001112"/>
            <a:ext cx="1977317" cy="1416661"/>
            <a:chOff x="549245" y="3647603"/>
            <a:chExt cx="2389182" cy="1719152"/>
          </a:xfrm>
        </p:grpSpPr>
        <p:sp>
          <p:nvSpPr>
            <p:cNvPr id="13" name="Sun 12"/>
            <p:cNvSpPr/>
            <p:nvPr/>
          </p:nvSpPr>
          <p:spPr>
            <a:xfrm>
              <a:off x="1150485" y="3647603"/>
              <a:ext cx="1787942" cy="1719152"/>
            </a:xfrm>
            <a:prstGeom prst="sun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15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49245" y="4520673"/>
              <a:ext cx="1503244" cy="208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45948" y="464342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3366FF"/>
                  </a:solidFill>
                </a:rPr>
                <a:t>ν</a:t>
              </a:r>
              <a:endParaRPr lang="en-US" baseline="-25000" dirty="0">
                <a:solidFill>
                  <a:srgbClr val="3366FF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9851" y="5607575"/>
            <a:ext cx="2153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shower-like events</a:t>
            </a:r>
          </a:p>
          <a:p>
            <a:pPr algn="ctr"/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dirty="0" smtClean="0"/>
              <a:t>(NC), </a:t>
            </a:r>
            <a:r>
              <a:rPr lang="en-US" dirty="0" err="1" smtClean="0"/>
              <a:t>ν</a:t>
            </a:r>
            <a:r>
              <a:rPr lang="en-US" baseline="-25000" dirty="0" err="1"/>
              <a:t>e</a:t>
            </a:r>
            <a:r>
              <a:rPr lang="en-US" baseline="-25000"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τ</a:t>
            </a:r>
            <a:endParaRPr lang="en-US" baseline="-25000" dirty="0"/>
          </a:p>
          <a:p>
            <a:pPr algn="ctr"/>
            <a:endParaRPr lang="en-US" baseline="-250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111" y="3920540"/>
            <a:ext cx="2416579" cy="2259094"/>
          </a:xfrm>
          <a:prstGeom prst="ellipse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2960" y="2789729"/>
            <a:ext cx="2044933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track-like </a:t>
            </a:r>
            <a:r>
              <a:rPr lang="en-US" dirty="0"/>
              <a:t>events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μ</a:t>
            </a:r>
            <a:r>
              <a:rPr lang="en-US" dirty="0" smtClean="0"/>
              <a:t>(CC</a:t>
            </a:r>
            <a:r>
              <a:rPr lang="en-US" dirty="0"/>
              <a:t>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78932" y="1191061"/>
            <a:ext cx="20347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Angular </a:t>
            </a:r>
            <a:r>
              <a:rPr lang="en-US" dirty="0"/>
              <a:t>resolution: </a:t>
            </a:r>
            <a:endParaRPr lang="en-US" dirty="0" smtClean="0"/>
          </a:p>
          <a:p>
            <a:r>
              <a:rPr lang="en-US" dirty="0" smtClean="0"/>
              <a:t>&lt;0.4</a:t>
            </a:r>
            <a:r>
              <a:rPr lang="en-US" baseline="30000" dirty="0" smtClean="0"/>
              <a:t>o</a:t>
            </a:r>
            <a:r>
              <a:rPr lang="en-US" dirty="0" smtClean="0"/>
              <a:t> </a:t>
            </a:r>
            <a:r>
              <a:rPr lang="en-US" dirty="0" smtClean="0"/>
              <a:t>(E&gt;10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  <a:endParaRPr lang="en-US" baseline="30000" dirty="0" smtClean="0"/>
          </a:p>
          <a:p>
            <a:endParaRPr lang="en-US" dirty="0" smtClean="0"/>
          </a:p>
          <a:p>
            <a:r>
              <a:rPr lang="en-US" dirty="0" smtClean="0"/>
              <a:t>Energy resolution: </a:t>
            </a:r>
          </a:p>
          <a:p>
            <a:r>
              <a:rPr lang="en-US" dirty="0" smtClean="0"/>
              <a:t>&lt;0.5 (log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E</a:t>
            </a:r>
            <a:r>
              <a:rPr lang="en-GB" baseline="-25000" dirty="0" err="1">
                <a:latin typeface="Symbol" charset="2"/>
                <a:cs typeface="Symbol" charset="2"/>
              </a:rPr>
              <a:t>m</a:t>
            </a:r>
            <a:r>
              <a:rPr lang="en-GB" dirty="0" smtClean="0">
                <a:latin typeface="Arial"/>
                <a:cs typeface="Arial"/>
              </a:rPr>
              <a:t>)</a:t>
            </a:r>
            <a:endParaRPr lang="en-US" baseline="30000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5778932" y="4091535"/>
            <a:ext cx="2402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Angular </a:t>
            </a:r>
            <a:r>
              <a:rPr lang="en-US" dirty="0"/>
              <a:t>resolution: </a:t>
            </a:r>
            <a:endParaRPr lang="en-US" dirty="0" smtClean="0"/>
          </a:p>
          <a:p>
            <a:r>
              <a:rPr lang="en-US" dirty="0" smtClean="0"/>
              <a:t>~3</a:t>
            </a:r>
            <a:r>
              <a:rPr lang="en-US" baseline="30000" dirty="0" smtClean="0"/>
              <a:t>o</a:t>
            </a:r>
            <a:r>
              <a:rPr lang="en-US" dirty="0" smtClean="0"/>
              <a:t> </a:t>
            </a:r>
            <a:r>
              <a:rPr lang="en-US" dirty="0" smtClean="0"/>
              <a:t>(E&gt;10 </a:t>
            </a:r>
            <a:r>
              <a:rPr lang="en-US" dirty="0" err="1"/>
              <a:t>TeV</a:t>
            </a:r>
            <a:r>
              <a:rPr lang="en-US" dirty="0" smtClean="0"/>
              <a:t>)</a:t>
            </a:r>
            <a:endParaRPr lang="en-US" baseline="30000" dirty="0" smtClean="0"/>
          </a:p>
          <a:p>
            <a:endParaRPr lang="en-US" dirty="0" smtClean="0"/>
          </a:p>
          <a:p>
            <a:r>
              <a:rPr lang="en-US" dirty="0" smtClean="0"/>
              <a:t>Energy resolution (</a:t>
            </a:r>
            <a:r>
              <a:rPr lang="en-GB" dirty="0">
                <a:latin typeface="Arial"/>
                <a:cs typeface="Arial"/>
              </a:rPr>
              <a:t>E</a:t>
            </a:r>
            <a:r>
              <a:rPr lang="en-GB" baseline="-25000" dirty="0">
                <a:latin typeface="Symbol" charset="2"/>
                <a:cs typeface="Symbol" charset="2"/>
              </a:rPr>
              <a:t>n</a:t>
            </a:r>
            <a:r>
              <a:rPr lang="en-GB" dirty="0" smtClean="0">
                <a:latin typeface="Arial"/>
                <a:cs typeface="Arial"/>
              </a:rPr>
              <a:t>):</a:t>
            </a:r>
            <a:endParaRPr lang="en-US" dirty="0" smtClean="0"/>
          </a:p>
          <a:p>
            <a:r>
              <a:rPr lang="en-US" dirty="0" smtClean="0"/>
              <a:t>~25%</a:t>
            </a:r>
          </a:p>
          <a:p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51809" y="3679901"/>
            <a:ext cx="8435839" cy="44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41442" y="6543610"/>
            <a:ext cx="20574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1232" y="6546663"/>
            <a:ext cx="6414247" cy="365125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ANTARES highlights and recent multi-messenger studies, V. Kulikovskiy, CRIS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pic>
        <p:nvPicPr>
          <p:cNvPr id="42" name="Picture 2" descr="mage result for antares neutrino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4" name="Date Placeholder 3"/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45" name="Footer Placeholder 4"/>
          <p:cNvSpPr txBox="1">
            <a:spLocks/>
          </p:cNvSpPr>
          <p:nvPr/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47" name="Slide Number Placeholder 5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0AC20F-A64D-074C-BF79-F254B72B456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" y="571517"/>
            <a:ext cx="9168103" cy="55090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-53630"/>
            <a:ext cx="10984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Global Neutrino Network (GNN)</a:t>
            </a:r>
            <a:endParaRPr lang="en-US" sz="2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-339265" y="4033677"/>
            <a:ext cx="1043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04010" y="2267583"/>
            <a:ext cx="4561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09" y="1332080"/>
            <a:ext cx="717112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87" y="5306917"/>
            <a:ext cx="708447" cy="79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76" y="2361727"/>
            <a:ext cx="716744" cy="7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47" y="2324974"/>
            <a:ext cx="697022" cy="7200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3621765" y="1907512"/>
            <a:ext cx="24348" cy="825225"/>
          </a:xfrm>
          <a:prstGeom prst="straightConnector1">
            <a:avLst/>
          </a:prstGeom>
          <a:ln w="12700">
            <a:solidFill>
              <a:srgbClr val="204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9" idx="1"/>
          </p:cNvCxnSpPr>
          <p:nvPr/>
        </p:nvCxnSpPr>
        <p:spPr>
          <a:xfrm flipV="1">
            <a:off x="3653947" y="2081442"/>
            <a:ext cx="170964" cy="603532"/>
          </a:xfrm>
          <a:prstGeom prst="straightConnector1">
            <a:avLst/>
          </a:prstGeom>
          <a:ln w="12700">
            <a:solidFill>
              <a:srgbClr val="204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6632" y="1239206"/>
            <a:ext cx="2791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ANTARES and KM3NeT</a:t>
            </a:r>
          </a:p>
          <a:p>
            <a:pPr lvl="1"/>
            <a:r>
              <a:rPr lang="en-US" dirty="0" smtClean="0"/>
              <a:t>Mediterranean Sea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err="1"/>
              <a:t>IceCube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Antarctic Ice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Baikal</a:t>
            </a:r>
          </a:p>
          <a:p>
            <a:pPr lvl="1"/>
            <a:r>
              <a:rPr lang="en-US" dirty="0" smtClean="0"/>
              <a:t>Lake Baikal</a:t>
            </a:r>
          </a:p>
          <a:p>
            <a:pPr marL="285750" indent="-285750">
              <a:buFont typeface="Courier New" charset="0"/>
              <a:buChar char="o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" y="3122598"/>
            <a:ext cx="5393483" cy="222871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28950" y="3759634"/>
            <a:ext cx="2065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 3.5π </a:t>
            </a:r>
            <a:r>
              <a:rPr lang="en-US" sz="1600" dirty="0" err="1" smtClean="0"/>
              <a:t>sr</a:t>
            </a:r>
            <a:r>
              <a:rPr lang="en-US" sz="1600" dirty="0" smtClean="0"/>
              <a:t> sky coverage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81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818774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Point sources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7</a:t>
            </a:fld>
            <a:endParaRPr lang="en-US"/>
          </a:p>
        </p:txBody>
      </p: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49463" y="1151409"/>
            <a:ext cx="3898422" cy="20084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Sample: </a:t>
            </a:r>
          </a:p>
          <a:p>
            <a:r>
              <a:rPr lang="en-US" dirty="0"/>
              <a:t>2007 - 2015 </a:t>
            </a:r>
          </a:p>
          <a:p>
            <a:r>
              <a:rPr lang="en-US" dirty="0"/>
              <a:t>2424 days of lifetime</a:t>
            </a:r>
          </a:p>
          <a:p>
            <a:r>
              <a:rPr lang="en-US" dirty="0"/>
              <a:t>First all-</a:t>
            </a:r>
            <a:r>
              <a:rPr lang="en-US" dirty="0" err="1"/>
              <a:t>flavour</a:t>
            </a:r>
            <a:r>
              <a:rPr lang="en-US" dirty="0"/>
              <a:t> analysis</a:t>
            </a:r>
          </a:p>
          <a:p>
            <a:r>
              <a:rPr lang="en-US" dirty="0"/>
              <a:t>7622 tracks, 180 showers</a:t>
            </a:r>
          </a:p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47885" y="483142"/>
                <a:ext cx="5233482" cy="1189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q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s-E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s-E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s-E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b>
                        </m:sSub>
                      </m:num>
                      <m:den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s-E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s-E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S" sz="2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b>
                        </m:sSub>
                      </m:den>
                    </m:f>
                    <m:r>
                      <a:rPr lang="es-E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20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Φ</m:t>
                        </m:r>
                      </m:e>
                      <m:sub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𝜈</m:t>
                        </m:r>
                      </m:sub>
                      <m:sup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−2</m:t>
                        </m:r>
                      </m:sup>
                    </m:sSubSup>
                    <m:r>
                      <a:rPr lang="es-E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neutrino flux assumed</a:t>
                </a:r>
              </a:p>
              <a:p>
                <a:pPr marL="285750" indent="-285750">
                  <a:buFont typeface="Wingdings" charset="2"/>
                  <a:buChar char="q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Maximum likelihood method used to search for clusters of neutrinos from point sources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885" y="483142"/>
                <a:ext cx="5233482" cy="1189300"/>
              </a:xfrm>
              <a:prstGeom prst="rect">
                <a:avLst/>
              </a:prstGeom>
              <a:blipFill rotWithShape="0">
                <a:blip r:embed="rId5"/>
                <a:stretch>
                  <a:fillRect l="-1049" b="-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933372" y="1651967"/>
            <a:ext cx="5210628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charset="0"/>
              <a:buChar char="o"/>
            </a:pPr>
            <a:r>
              <a:rPr lang="en-US" sz="2000" dirty="0" smtClean="0"/>
              <a:t>Full-sky search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/>
              <a:t>1°x1</a:t>
            </a:r>
            <a:r>
              <a:rPr lang="en-US" sz="2000" dirty="0"/>
              <a:t>° </a:t>
            </a:r>
            <a:r>
              <a:rPr lang="en-US" sz="2000" dirty="0" smtClean="0"/>
              <a:t>squares over ANTARES </a:t>
            </a:r>
            <a:r>
              <a:rPr lang="en-US" sz="2000" dirty="0"/>
              <a:t>visible </a:t>
            </a:r>
            <a:r>
              <a:rPr lang="en-US" sz="2000" dirty="0" smtClean="0"/>
              <a:t>sky</a:t>
            </a:r>
          </a:p>
          <a:p>
            <a:pPr marL="457200" indent="-457200">
              <a:buFont typeface="Courier New" charset="0"/>
              <a:buChar char="o"/>
            </a:pPr>
            <a:r>
              <a:rPr lang="en-US" sz="2000" dirty="0"/>
              <a:t>Candidate list searches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/>
              <a:t>106 known astrophysical </a:t>
            </a:r>
            <a:r>
              <a:rPr lang="en-US" sz="2000" dirty="0">
                <a:ea typeface="Abadi MT Condensed Light" charset="0"/>
                <a:cs typeface="Abadi MT Condensed Light" charset="0"/>
              </a:rPr>
              <a:t>objects (</a:t>
            </a:r>
            <a:r>
              <a:rPr lang="en-GB" sz="2000" dirty="0">
                <a:ea typeface="Abadi MT Condensed Light" charset="0"/>
                <a:cs typeface="Abadi MT Condensed Light" charset="0"/>
              </a:rPr>
              <a:t>Pulsars, SNRs, </a:t>
            </a:r>
            <a:r>
              <a:rPr lang="mr-IN" sz="2000" dirty="0" smtClean="0">
                <a:ea typeface="Abadi MT Condensed Light" charset="0"/>
                <a:cs typeface="Abadi MT Condensed Light" charset="0"/>
              </a:rPr>
              <a:t>…</a:t>
            </a:r>
            <a:r>
              <a:rPr lang="en-US" sz="2000" dirty="0">
                <a:ea typeface="Abadi MT Condensed Light" charset="0"/>
                <a:cs typeface="Abadi MT Condensed Light" charset="0"/>
              </a:rPr>
              <a:t>)</a:t>
            </a:r>
            <a:endParaRPr lang="en-US" sz="2000" dirty="0"/>
          </a:p>
          <a:p>
            <a:pPr marL="914400" lvl="1" indent="-457200">
              <a:buFont typeface="Arial" charset="0"/>
              <a:buChar char="•"/>
            </a:pPr>
            <a:r>
              <a:rPr lang="en-US" sz="2000" dirty="0"/>
              <a:t>13 </a:t>
            </a:r>
            <a:r>
              <a:rPr lang="en-US" sz="2000" dirty="0" err="1" smtClean="0"/>
              <a:t>IceCube</a:t>
            </a:r>
            <a:r>
              <a:rPr lang="en-US" sz="2000" dirty="0" smtClean="0"/>
              <a:t> HESE tracks </a:t>
            </a:r>
          </a:p>
          <a:p>
            <a:pPr lvl="1"/>
            <a:endParaRPr lang="it-IT" sz="1200" dirty="0" smtClean="0"/>
          </a:p>
          <a:p>
            <a:pPr lvl="8"/>
            <a:endParaRPr lang="en-US" sz="1600" baseline="-250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19" y="3307057"/>
            <a:ext cx="7612281" cy="301822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89379" y="3451608"/>
            <a:ext cx="2735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significant cluster</a:t>
            </a:r>
          </a:p>
          <a:p>
            <a:r>
              <a:rPr lang="en-US" sz="2000" b="1" dirty="0" smtClean="0"/>
              <a:t>1.9σ</a:t>
            </a:r>
            <a:r>
              <a:rPr lang="en-US" sz="2000" dirty="0" smtClean="0"/>
              <a:t> significance </a:t>
            </a:r>
            <a:endParaRPr lang="it-IT" sz="2000" dirty="0"/>
          </a:p>
          <a:p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2407509" y="5944462"/>
            <a:ext cx="62430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Sky map in equatorial coordinates of pre-trial p-values </a:t>
            </a:r>
          </a:p>
          <a:p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9430" y="-9962"/>
            <a:ext cx="2391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/>
              <a:t>Phys</a:t>
            </a:r>
            <a:r>
              <a:rPr lang="sk-SK" i="1" dirty="0"/>
              <a:t>. Rev. D </a:t>
            </a:r>
            <a:r>
              <a:rPr lang="sk-SK" b="1" i="1" dirty="0"/>
              <a:t>96</a:t>
            </a:r>
            <a:r>
              <a:rPr lang="sk-SK" i="1" dirty="0"/>
              <a:t>, 082001</a:t>
            </a:r>
          </a:p>
        </p:txBody>
      </p:sp>
      <p:pic>
        <p:nvPicPr>
          <p:cNvPr id="6150" name="Picture 6" descr="mage result for book sym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53" y="33493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0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ANTARES highlights and recent multi-messenger studies, V. Kulikovskiy, CRIS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6659" y="13927"/>
            <a:ext cx="514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ANTARES </a:t>
            </a:r>
            <a:r>
              <a:rPr lang="mr-IN" sz="4000" dirty="0" smtClean="0"/>
              <a:t>–</a:t>
            </a:r>
            <a:r>
              <a:rPr lang="es-ES" sz="4000" dirty="0" smtClean="0"/>
              <a:t> </a:t>
            </a:r>
            <a:r>
              <a:rPr lang="es-ES" sz="4000" dirty="0" err="1" smtClean="0"/>
              <a:t>Diffuse</a:t>
            </a:r>
            <a:r>
              <a:rPr lang="es-ES" sz="4000" dirty="0" smtClean="0"/>
              <a:t> </a:t>
            </a:r>
            <a:r>
              <a:rPr lang="es-ES" sz="4000" dirty="0" smtClean="0"/>
              <a:t>flux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780288" y="551173"/>
            <a:ext cx="1043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charset="0"/>
              <a:buChar char="o"/>
            </a:pPr>
            <a:endParaRPr lang="en-US" dirty="0" smtClean="0"/>
          </a:p>
          <a:p>
            <a:pPr marL="342900" indent="-342900">
              <a:buFont typeface="Courier New" charset="0"/>
              <a:buChar char="o"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36658" y="667230"/>
            <a:ext cx="4474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Sample: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2000" dirty="0" smtClean="0"/>
              <a:t>2007 - 2015 </a:t>
            </a:r>
            <a:r>
              <a:rPr lang="en-US" sz="2000" dirty="0" smtClean="0"/>
              <a:t>(2450 </a:t>
            </a:r>
            <a:r>
              <a:rPr lang="en-US" sz="2000" dirty="0" smtClean="0"/>
              <a:t>days of </a:t>
            </a:r>
            <a:r>
              <a:rPr lang="en-US" sz="2000" dirty="0" smtClean="0"/>
              <a:t>lifetime)</a:t>
            </a:r>
            <a:endParaRPr lang="en-US" sz="20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2000" dirty="0" smtClean="0"/>
              <a:t>All-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analysis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65" y="451008"/>
            <a:ext cx="4107600" cy="2657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75" y="3337950"/>
            <a:ext cx="4107600" cy="25191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71119" y="2344161"/>
            <a:ext cx="125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71118" y="5020534"/>
            <a:ext cx="125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015875" y="13927"/>
            <a:ext cx="203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ApJL 853, L7 (2018)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49702" y="1669080"/>
                <a:ext cx="4696599" cy="4041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Event selection chain + </a:t>
                </a:r>
                <a:r>
                  <a:rPr lang="en-US" sz="1600" dirty="0">
                    <a:solidFill>
                      <a:schemeClr val="tx1"/>
                    </a:solidFill>
                  </a:rPr>
                  <a:t>energy-related cut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applied to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obtain a high-purity neutrino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sample</a:t>
                </a:r>
                <a:endParaRPr lang="en-US" sz="1600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maximize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sensitivity</a:t>
                </a:r>
              </a:p>
              <a:p>
                <a:pPr lvl="1"/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charset="2"/>
                  <a:buChar char="q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s-ES" sz="16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b>
                        </m:sSub>
                      </m:num>
                      <m:den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b>
                        </m:sSub>
                      </m:den>
                    </m:f>
                    <m:r>
                      <a:rPr lang="es-ES" sz="1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6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Φ</m:t>
                        </m:r>
                      </m:e>
                      <m:sub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𝜈</m:t>
                        </m:r>
                      </m:sub>
                      <m:sup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s-ES" sz="16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Γ</m:t>
                        </m:r>
                      </m:sup>
                    </m:sSubSup>
                    <m:r>
                      <a:rPr lang="es-ES" sz="1600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isotropic neutrino </a:t>
                </a:r>
                <a:r>
                  <a:rPr lang="en-US" sz="1600" dirty="0">
                    <a:solidFill>
                      <a:schemeClr val="tx1"/>
                    </a:solidFill>
                  </a:rPr>
                  <a:t>flux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assumed</a:t>
                </a:r>
              </a:p>
              <a:p>
                <a:pPr marL="742950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6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Γ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2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 </m:t>
                    </m:r>
                    <m:sSubSup>
                      <m:sSubSupPr>
                        <m:ctrlP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s-ES" sz="16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Φ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s-ES" sz="16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100 </m:t>
                        </m:r>
                        <m:r>
                          <m:rPr>
                            <m:nor/>
                          </m:rPr>
                          <a:rPr lang="es-ES" sz="16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TeV</m:t>
                        </m:r>
                      </m:e>
                    </m:d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1.0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⋅</m:t>
                    </m:r>
                    <m:sSup>
                      <m:sSupPr>
                        <m:ctrlP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−18</m:t>
                        </m:r>
                      </m:sup>
                    </m:sSup>
                    <m:sSup>
                      <m:sSupPr>
                        <m:ctrlP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ES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s-ES" sz="1600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GeV</m:t>
                            </m:r>
                            <m:r>
                              <m:rPr>
                                <m:nor/>
                              </m:rPr>
                              <a:rPr lang="es-ES" sz="1600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600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lang="es-ES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s-ES" sz="1600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s-ES" sz="1600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nor/>
                              </m:rPr>
                              <a:rPr lang="es-ES" sz="1600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es-ES" sz="1600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600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sr</m:t>
                            </m:r>
                          </m:e>
                        </m:d>
                      </m:e>
                      <m:sup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600">
                        <a:solidFill>
                          <a:schemeClr val="tx1"/>
                        </a:solidFill>
                        <a:latin typeface="Cambria Math" charset="0"/>
                      </a:rPr>
                      <m:t>Γ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s-ES" sz="16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2.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5</m:t>
                    </m:r>
                    <m:r>
                      <a:rPr lang="es-ES" sz="1600" i="1">
                        <a:solidFill>
                          <a:schemeClr val="tx1"/>
                        </a:solidFill>
                        <a:latin typeface="Cambria Math" charset="0"/>
                      </a:rPr>
                      <m:t>,  </m:t>
                    </m:r>
                    <m:sSubSup>
                      <m:sSubSup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s-ES" sz="16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Φ</m:t>
                        </m:r>
                      </m:e>
                      <m:sub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s-ES" sz="16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100 </m:t>
                        </m:r>
                        <m:r>
                          <m:rPr>
                            <m:nor/>
                          </m:rPr>
                          <a:rPr lang="es-ES" sz="16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TeV</m:t>
                        </m:r>
                      </m:e>
                    </m:d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s-ES" sz="16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1.5</m:t>
                    </m:r>
                    <m:r>
                      <a:rPr lang="es-ES" sz="16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⋅</m:t>
                    </m:r>
                    <m:sSup>
                      <m:sSup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−18</m:t>
                        </m:r>
                      </m:sup>
                    </m:sSup>
                    <m:sSup>
                      <m:sSupPr>
                        <m:ctrlPr>
                          <a:rPr lang="es-ES" sz="16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s-ES" sz="160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GeV</m:t>
                            </m:r>
                            <m:r>
                              <m:rPr>
                                <m:nor/>
                              </m:rPr>
                              <a:rPr lang="es-ES" sz="160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60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lang="es-E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s-ES" sz="160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s-ES" sz="160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nor/>
                              </m:rPr>
                              <a:rPr lang="es-ES" sz="160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es-ES" sz="160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60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sr</m:t>
                            </m:r>
                          </m:e>
                        </m:d>
                      </m:e>
                      <m:sup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charset="2"/>
                  <a:buChar char="q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charset="2"/>
                  <a:buChar char="q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02" y="1669080"/>
                <a:ext cx="4696599" cy="4041171"/>
              </a:xfrm>
              <a:prstGeom prst="rect">
                <a:avLst/>
              </a:prstGeom>
              <a:blipFill rotWithShape="0">
                <a:blip r:embed="rId4"/>
                <a:stretch>
                  <a:fillRect l="-519" t="-452" r="-4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6828" y="4846294"/>
            <a:ext cx="5795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000" dirty="0" smtClean="0"/>
              <a:t>Results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33 </a:t>
            </a:r>
            <a:r>
              <a:rPr lang="en-US" sz="2000" dirty="0" smtClean="0"/>
              <a:t>events (19 tracks + 14 showers) in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24 </a:t>
            </a:r>
            <a:r>
              <a:rPr lang="en-US" sz="2000" dirty="0" smtClean="0"/>
              <a:t>± 7 (stat.+</a:t>
            </a:r>
            <a:r>
              <a:rPr lang="en-US" sz="2000" dirty="0" err="1" smtClean="0"/>
              <a:t>syst</a:t>
            </a:r>
            <a:r>
              <a:rPr lang="en-US" sz="2000" dirty="0" smtClean="0"/>
              <a:t>.) events in background </a:t>
            </a:r>
            <a:r>
              <a:rPr lang="en-US" sz="2000" dirty="0" smtClean="0"/>
              <a:t>MC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1.6σ </a:t>
            </a:r>
            <a:r>
              <a:rPr lang="en-US" sz="2000" dirty="0"/>
              <a:t>excess, null </a:t>
            </a:r>
            <a:r>
              <a:rPr lang="en-US" sz="2000" dirty="0" smtClean="0"/>
              <a:t>cosmic </a:t>
            </a:r>
            <a:r>
              <a:rPr lang="en-US" sz="2000" dirty="0"/>
              <a:t>rejected at 85% CL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19" name="Picture 6" descr="mage result for book 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998" y="33836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11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" y="-54776"/>
            <a:ext cx="909453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ANTARES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en-US" dirty="0" smtClean="0"/>
              <a:t>Multi-messenger</a:t>
            </a:r>
            <a:endParaRPr lang="en-US" dirty="0"/>
          </a:p>
        </p:txBody>
      </p:sp>
      <p:pic>
        <p:nvPicPr>
          <p:cNvPr id="47" name="Picture 2" descr="mage result for antares neutrin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00" y="6296043"/>
            <a:ext cx="561957" cy="5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7" y="6360225"/>
            <a:ext cx="746085" cy="39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21/06/18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ANTARES highlights and recent multi-messenger studies, V. Kulikovskiy, CRIS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AC20F-A64D-074C-BF79-F254B72B456F}" type="slidenum">
              <a:rPr lang="en-US" smtClean="0"/>
              <a:t>9</a:t>
            </a:fld>
            <a:endParaRPr lang="en-US"/>
          </a:p>
        </p:txBody>
      </p: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49464" y="749300"/>
            <a:ext cx="8980236" cy="5502939"/>
          </a:xfrm>
        </p:spPr>
        <p:txBody>
          <a:bodyPr>
            <a:normAutofit/>
          </a:bodyPr>
          <a:lstStyle/>
          <a:p>
            <a:r>
              <a:rPr lang="en-US" dirty="0" smtClean="0"/>
              <a:t>Two(+) approaches</a:t>
            </a:r>
            <a:endParaRPr lang="en-US" dirty="0" smtClean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120255" y="2138525"/>
            <a:ext cx="0" cy="871618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2269" y="1314097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Real-time analysis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5045094" y="1195233"/>
            <a:ext cx="340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Alert triggering</a:t>
            </a:r>
            <a:endParaRPr lang="en-US" sz="32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69611" y="1592529"/>
            <a:ext cx="1253247" cy="7008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539329" y="2442112"/>
            <a:ext cx="4886960" cy="3302000"/>
          </a:xfrm>
          <a:prstGeom prst="roundRect">
            <a:avLst/>
          </a:prstGeom>
          <a:solidFill>
            <a:srgbClr val="98D6E9">
              <a:alpha val="19000"/>
            </a:srgbClr>
          </a:solidFill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37" y="2777721"/>
            <a:ext cx="1883721" cy="10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48" y="4027315"/>
            <a:ext cx="1512252" cy="108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79" y="2634848"/>
            <a:ext cx="2021707" cy="108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20" y="4093112"/>
            <a:ext cx="1622951" cy="108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4088473"/>
            <a:ext cx="1080000" cy="10800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5982809" y="1901943"/>
            <a:ext cx="0" cy="47316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691594" y="4549794"/>
            <a:ext cx="1711994" cy="878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66647" y="5381185"/>
            <a:ext cx="1584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/>
              <a:t>+ </a:t>
            </a:r>
            <a:r>
              <a:rPr lang="mr-IN" sz="2200" dirty="0" smtClean="0"/>
              <a:t>…</a:t>
            </a:r>
            <a:endParaRPr lang="en-US" sz="22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111322" y="4983418"/>
            <a:ext cx="0" cy="3701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06521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>
            <a:spLocks noChangeAspect="1"/>
          </p:cNvSpPr>
          <p:nvPr/>
        </p:nvSpPr>
        <p:spPr>
          <a:xfrm>
            <a:off x="724398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724398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24398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724398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724398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958921" y="33077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>
            <a:spLocks noChangeAspect="1"/>
          </p:cNvSpPr>
          <p:nvPr/>
        </p:nvSpPr>
        <p:spPr>
          <a:xfrm>
            <a:off x="876798" y="34088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876798" y="36974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876798" y="39869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876798" y="42679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876798" y="45538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111322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 noChangeAspect="1"/>
          </p:cNvSpPr>
          <p:nvPr/>
        </p:nvSpPr>
        <p:spPr>
          <a:xfrm>
            <a:off x="1029199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1029199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1029199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1029199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1029199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292041" y="3311667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>
            <a:spLocks noChangeAspect="1"/>
          </p:cNvSpPr>
          <p:nvPr/>
        </p:nvSpPr>
        <p:spPr>
          <a:xfrm>
            <a:off x="1209918" y="3412740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1209918" y="3701384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1209918" y="3990852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1209918" y="427186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1209918" y="455779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1452678" y="3155366"/>
            <a:ext cx="0" cy="1573427"/>
          </a:xfrm>
          <a:prstGeom prst="line">
            <a:avLst/>
          </a:prstGeom>
          <a:ln w="12700">
            <a:solidFill>
              <a:srgbClr val="98D6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>
            <a:spLocks noChangeAspect="1"/>
          </p:cNvSpPr>
          <p:nvPr/>
        </p:nvSpPr>
        <p:spPr>
          <a:xfrm>
            <a:off x="1370555" y="3256439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1370555" y="3545083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1370555" y="3834551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1370555" y="411556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1370555" y="4401498"/>
            <a:ext cx="164246" cy="162000"/>
          </a:xfrm>
          <a:prstGeom prst="ellipse">
            <a:avLst/>
          </a:prstGeom>
          <a:solidFill>
            <a:srgbClr val="98D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58240" y="3072987"/>
            <a:ext cx="939113" cy="1886465"/>
          </a:xfrm>
          <a:prstGeom prst="roundRect">
            <a:avLst/>
          </a:prstGeom>
          <a:noFill/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-161751" y="5280017"/>
            <a:ext cx="340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Prompt search Offline analyses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1111" y="4032575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 alert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1954765" y="4682578"/>
            <a:ext cx="128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Offline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11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17193</TotalTime>
  <Words>2269</Words>
  <Application>Microsoft Macintosh PowerPoint</Application>
  <PresentationFormat>On-screen Show (4:3)</PresentationFormat>
  <Paragraphs>470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Abadi MT Condensed Light</vt:lpstr>
      <vt:lpstr>Calibri</vt:lpstr>
      <vt:lpstr>Calibri Light</vt:lpstr>
      <vt:lpstr>Cambria Math</vt:lpstr>
      <vt:lpstr>Comic Sans MS</vt:lpstr>
      <vt:lpstr>Courier New</vt:lpstr>
      <vt:lpstr>Helvetica</vt:lpstr>
      <vt:lpstr>Mangal</vt:lpstr>
      <vt:lpstr>Symbol</vt:lpstr>
      <vt:lpstr>times new roman</vt:lpstr>
      <vt:lpstr>Wingdings</vt:lpstr>
      <vt:lpstr>Arial</vt:lpstr>
      <vt:lpstr>Office Theme</vt:lpstr>
      <vt:lpstr>ANTARES highlights and recent multi-messenger studies </vt:lpstr>
      <vt:lpstr>Neutrino as a messenger</vt:lpstr>
      <vt:lpstr>ANTARES</vt:lpstr>
      <vt:lpstr>ANTARES</vt:lpstr>
      <vt:lpstr>High Eν: Neutrino events reconstruction</vt:lpstr>
      <vt:lpstr>PowerPoint Presentation</vt:lpstr>
      <vt:lpstr>Point sources</vt:lpstr>
      <vt:lpstr>PowerPoint Presentation</vt:lpstr>
      <vt:lpstr>ANTARES – Multi-messenger</vt:lpstr>
      <vt:lpstr>Multi-messenger programs</vt:lpstr>
      <vt:lpstr>ANTARES neutrino alerts</vt:lpstr>
      <vt:lpstr>Real-time neutrino alerts</vt:lpstr>
      <vt:lpstr>PowerPoint Presentation</vt:lpstr>
      <vt:lpstr>PowerPoint Presentation</vt:lpstr>
      <vt:lpstr>PowerPoint Presentation</vt:lpstr>
      <vt:lpstr>ANTARES – external alerts follow up</vt:lpstr>
      <vt:lpstr>PowerPoint Presentation</vt:lpstr>
      <vt:lpstr>Gravitational waves +HENs</vt:lpstr>
      <vt:lpstr>PowerPoint Presentation</vt:lpstr>
      <vt:lpstr>ANTARES – offline analyses</vt:lpstr>
      <vt:lpstr>Offline analyses</vt:lpstr>
      <vt:lpstr>Fast Radio Burst study</vt:lpstr>
      <vt:lpstr>Time correlation with IceCube events</vt:lpstr>
      <vt:lpstr>Galactic Plane</vt:lpstr>
      <vt:lpstr>ANTARES data becomes more open</vt:lpstr>
      <vt:lpstr>Summary and Perspectives</vt:lpstr>
      <vt:lpstr>Dark Matter</vt:lpstr>
      <vt:lpstr>Magnetic monopoles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K</dc:creator>
  <cp:lastModifiedBy>Vladimir Kulikovskiy</cp:lastModifiedBy>
  <cp:revision>219</cp:revision>
  <cp:lastPrinted>2017-02-24T10:35:04Z</cp:lastPrinted>
  <dcterms:created xsi:type="dcterms:W3CDTF">2016-10-10T14:38:50Z</dcterms:created>
  <dcterms:modified xsi:type="dcterms:W3CDTF">2018-06-21T16:03:34Z</dcterms:modified>
</cp:coreProperties>
</file>