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85" r:id="rId6"/>
    <p:sldId id="260" r:id="rId7"/>
    <p:sldId id="261" r:id="rId8"/>
    <p:sldId id="262" r:id="rId9"/>
    <p:sldId id="265" r:id="rId10"/>
    <p:sldId id="284" r:id="rId11"/>
    <p:sldId id="286" r:id="rId12"/>
    <p:sldId id="266" r:id="rId13"/>
    <p:sldId id="287" r:id="rId14"/>
    <p:sldId id="288" r:id="rId15"/>
    <p:sldId id="277" r:id="rId16"/>
    <p:sldId id="281" r:id="rId17"/>
    <p:sldId id="280" r:id="rId18"/>
    <p:sldId id="282" r:id="rId19"/>
    <p:sldId id="269" r:id="rId20"/>
    <p:sldId id="270" r:id="rId21"/>
    <p:sldId id="283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3076"/>
  </p:normalViewPr>
  <p:slideViewPr>
    <p:cSldViewPr snapToGrid="0" snapToObjects="1">
      <p:cViewPr varScale="1">
        <p:scale>
          <a:sx n="119" d="100"/>
          <a:sy n="119" d="100"/>
        </p:scale>
        <p:origin x="87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9" d="100"/>
          <a:sy n="49" d="100"/>
        </p:scale>
        <p:origin x="21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DO YOU KNOW </a:t>
            </a:r>
          </a:p>
          <a:p>
            <a:pPr>
              <a:defRPr/>
            </a:pPr>
            <a:r>
              <a:rPr lang="en-US" dirty="0"/>
              <a:t>THE PROBLEM OF RADON?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6214057764164414E-2"/>
          <c:y val="0.17782378047197833"/>
          <c:w val="0.88033719817609357"/>
          <c:h val="0.7163055407106095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SORRENTO!$L$1</c:f>
              <c:strCache>
                <c:ptCount val="1"/>
                <c:pt idx="0">
                  <c:v>conosce RADON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9D78-1E44-B57D-E4DC9D2C207D}"/>
              </c:ext>
            </c:extLst>
          </c:dPt>
          <c:dPt>
            <c:idx val="1"/>
            <c:invertIfNegative val="0"/>
            <c:bubble3D val="0"/>
            <c:spPr>
              <a:solidFill>
                <a:srgbClr val="990000"/>
              </a:solidFill>
            </c:spPr>
            <c:extLst>
              <c:ext xmlns:c16="http://schemas.microsoft.com/office/drawing/2014/chart" uri="{C3380CC4-5D6E-409C-BE32-E72D297353CC}">
                <c16:uniqueId val="{00000003-9D78-1E44-B57D-E4DC9D2C207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SORRENTO!$L$2:$M$2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SORRENTO!$S$283:$S$284</c:f>
              <c:numCache>
                <c:formatCode>0%</c:formatCode>
                <c:ptCount val="2"/>
                <c:pt idx="0">
                  <c:v>0.12</c:v>
                </c:pt>
                <c:pt idx="1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78-1E44-B57D-E4DC9D2C20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9762048"/>
        <c:axId val="149763584"/>
      </c:barChart>
      <c:catAx>
        <c:axId val="149762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it-IT"/>
          </a:p>
        </c:txPr>
        <c:crossAx val="149763584"/>
        <c:crosses val="autoZero"/>
        <c:auto val="1"/>
        <c:lblAlgn val="ctr"/>
        <c:lblOffset val="100"/>
        <c:noMultiLvlLbl val="0"/>
      </c:catAx>
      <c:valAx>
        <c:axId val="14976358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497620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746281714785654E-2"/>
          <c:y val="0.1178643370749988"/>
          <c:w val="0.63808156510556657"/>
          <c:h val="0.8352079584446617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SORRENTO!$N$2</c:f>
              <c:strCache>
                <c:ptCount val="1"/>
                <c:pt idx="0">
                  <c:v>Magazine/web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SORRENTO!$N$282</c:f>
              <c:numCache>
                <c:formatCode>0%</c:formatCode>
                <c:ptCount val="1"/>
                <c:pt idx="0">
                  <c:v>0.19</c:v>
                </c:pt>
              </c:numCache>
            </c:numRef>
          </c:cat>
          <c:val>
            <c:numRef>
              <c:f>SORRENTO!$N$282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A7-554E-887F-E835B35AF159}"/>
            </c:ext>
          </c:extLst>
        </c:ser>
        <c:ser>
          <c:idx val="1"/>
          <c:order val="1"/>
          <c:tx>
            <c:strRef>
              <c:f>SORRENTO!$O$2</c:f>
              <c:strCache>
                <c:ptCount val="1"/>
                <c:pt idx="0">
                  <c:v>Tv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SORRENTO!$N$282</c:f>
              <c:numCache>
                <c:formatCode>0%</c:formatCode>
                <c:ptCount val="1"/>
                <c:pt idx="0">
                  <c:v>0.19</c:v>
                </c:pt>
              </c:numCache>
            </c:numRef>
          </c:cat>
          <c:val>
            <c:numRef>
              <c:f>SORRENTO!$O$282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A7-554E-887F-E835B35AF159}"/>
            </c:ext>
          </c:extLst>
        </c:ser>
        <c:ser>
          <c:idx val="2"/>
          <c:order val="2"/>
          <c:tx>
            <c:strRef>
              <c:f>SORRENTO!$P$2</c:f>
              <c:strCache>
                <c:ptCount val="1"/>
                <c:pt idx="0">
                  <c:v>Projects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SORRENTO!$N$282</c:f>
              <c:numCache>
                <c:formatCode>0%</c:formatCode>
                <c:ptCount val="1"/>
                <c:pt idx="0">
                  <c:v>0.19</c:v>
                </c:pt>
              </c:numCache>
            </c:numRef>
          </c:cat>
          <c:val>
            <c:numRef>
              <c:f>SORRENTO!$P$282</c:f>
              <c:numCache>
                <c:formatCode>0%</c:formatCode>
                <c:ptCount val="1"/>
                <c:pt idx="0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A7-554E-887F-E835B35AF159}"/>
            </c:ext>
          </c:extLst>
        </c:ser>
        <c:ser>
          <c:idx val="3"/>
          <c:order val="3"/>
          <c:tx>
            <c:strRef>
              <c:f>SORRENTO!$Q$2</c:f>
              <c:strCache>
                <c:ptCount val="1"/>
                <c:pt idx="0">
                  <c:v>Events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SORRENTO!$Q$282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7A7-554E-887F-E835B35AF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serLines/>
        <c:axId val="149890560"/>
        <c:axId val="149892096"/>
      </c:barChart>
      <c:catAx>
        <c:axId val="149890560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49892096"/>
        <c:crossesAt val="0"/>
        <c:auto val="1"/>
        <c:lblAlgn val="ctr"/>
        <c:lblOffset val="100"/>
        <c:noMultiLvlLbl val="0"/>
      </c:catAx>
      <c:valAx>
        <c:axId val="14989209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498905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883839821227171"/>
          <c:y val="0.28521478199836442"/>
          <c:w val="0.22365388061432079"/>
          <c:h val="0.30813070563854028"/>
        </c:manualLayout>
      </c:layout>
      <c:overlay val="0"/>
      <c:txPr>
        <a:bodyPr/>
        <a:lstStyle/>
        <a:p>
          <a:pPr>
            <a:defRPr sz="1200" b="1"/>
          </a:pPr>
          <a:endParaRPr lang="it-IT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DO YOU KNOW </a:t>
            </a:r>
          </a:p>
          <a:p>
            <a:pPr>
              <a:defRPr/>
            </a:pPr>
            <a:r>
              <a:rPr lang="en-US" dirty="0"/>
              <a:t>THE PROBLEM OF RADON?</a:t>
            </a:r>
          </a:p>
        </c:rich>
      </c:tx>
      <c:layout>
        <c:manualLayout>
          <c:xMode val="edge"/>
          <c:yMode val="edge"/>
          <c:x val="0.15165310832739748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636210028136951"/>
          <c:y val="0.15995986043384305"/>
          <c:w val="0.70278853036527378"/>
          <c:h val="0.78252287134402065"/>
        </c:manualLayout>
      </c:layout>
      <c:barChart>
        <c:barDir val="col"/>
        <c:grouping val="clustered"/>
        <c:varyColors val="0"/>
        <c:ser>
          <c:idx val="0"/>
          <c:order val="0"/>
          <c:tx>
            <c:v>DO YOU KNOW THE PROBLEM OF RADON?</c:v>
          </c:tx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2AE2-AE41-86BB-53C6FBF44D84}"/>
              </c:ext>
            </c:extLst>
          </c:dPt>
          <c:dPt>
            <c:idx val="1"/>
            <c:invertIfNegative val="0"/>
            <c:bubble3D val="0"/>
            <c:spPr>
              <a:solidFill>
                <a:srgbClr val="B00000"/>
              </a:solidFill>
            </c:spPr>
            <c:extLst>
              <c:ext xmlns:c16="http://schemas.microsoft.com/office/drawing/2014/chart" uri="{C3380CC4-5D6E-409C-BE32-E72D297353CC}">
                <c16:uniqueId val="{00000003-2AE2-AE41-86BB-53C6FBF44D84}"/>
              </c:ext>
            </c:extLst>
          </c:dPt>
          <c:dLbls>
            <c:dLbl>
              <c:idx val="0"/>
              <c:layout>
                <c:manualLayout>
                  <c:x val="0"/>
                  <c:y val="0.165559846414509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AE2-AE41-86BB-53C6FBF44D84}"/>
                </c:ext>
              </c:extLst>
            </c:dLbl>
            <c:dLbl>
              <c:idx val="1"/>
              <c:layout>
                <c:manualLayout>
                  <c:x val="-1.9015014635856765E-7"/>
                  <c:y val="0.128893016803831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AE2-AE41-86BB-53C6FBF44D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'F:\Nuova cartella\[sondaggio ischia.xls]Foglio1'!$L$2:$M$2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ISCHIA!$P$394:$P$395</c:f>
              <c:numCache>
                <c:formatCode>0%</c:formatCode>
                <c:ptCount val="2"/>
                <c:pt idx="0">
                  <c:v>0.57999999999999996</c:v>
                </c:pt>
                <c:pt idx="1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AE2-AE41-86BB-53C6FBF44D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0214528"/>
        <c:axId val="150216064"/>
      </c:barChart>
      <c:catAx>
        <c:axId val="150214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it-IT"/>
          </a:p>
        </c:txPr>
        <c:crossAx val="150216064"/>
        <c:crosses val="autoZero"/>
        <c:auto val="1"/>
        <c:lblAlgn val="ctr"/>
        <c:lblOffset val="100"/>
        <c:noMultiLvlLbl val="0"/>
      </c:catAx>
      <c:valAx>
        <c:axId val="15021606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502145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593282897357197"/>
          <c:y val="2.70380970972234E-2"/>
          <c:w val="0.49007293520040202"/>
          <c:h val="0.9459238058055532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ISCHIA!$J$2</c:f>
              <c:strCache>
                <c:ptCount val="1"/>
                <c:pt idx="0">
                  <c:v>Magazine/web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1"/>
              <c:pt idx="0">
                <c:v>SOURCES</c:v>
              </c:pt>
            </c:strLit>
          </c:cat>
          <c:val>
            <c:numRef>
              <c:f>ISCHIA!$J$395</c:f>
              <c:numCache>
                <c:formatCode>0%</c:formatCode>
                <c:ptCount val="1"/>
                <c:pt idx="0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88-4C49-BD33-21DDB33E691A}"/>
            </c:ext>
          </c:extLst>
        </c:ser>
        <c:ser>
          <c:idx val="1"/>
          <c:order val="1"/>
          <c:tx>
            <c:strRef>
              <c:f>ISCHIA!$K$2</c:f>
              <c:strCache>
                <c:ptCount val="1"/>
                <c:pt idx="0">
                  <c:v>Tv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1"/>
              <c:pt idx="0">
                <c:v>SOURCES</c:v>
              </c:pt>
            </c:strLit>
          </c:cat>
          <c:val>
            <c:numRef>
              <c:f>ISCHIA!$K$395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88-4C49-BD33-21DDB33E691A}"/>
            </c:ext>
          </c:extLst>
        </c:ser>
        <c:ser>
          <c:idx val="2"/>
          <c:order val="2"/>
          <c:tx>
            <c:strRef>
              <c:f>ISCHIA!$L$2</c:f>
              <c:strCache>
                <c:ptCount val="1"/>
                <c:pt idx="0">
                  <c:v>Projects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1"/>
              <c:pt idx="0">
                <c:v>SOURCES</c:v>
              </c:pt>
            </c:strLit>
          </c:cat>
          <c:val>
            <c:numRef>
              <c:f>ISCHIA!$L$395</c:f>
              <c:numCache>
                <c:formatCode>0%</c:formatCode>
                <c:ptCount val="1"/>
                <c:pt idx="0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88-4C49-BD33-21DDB33E691A}"/>
            </c:ext>
          </c:extLst>
        </c:ser>
        <c:ser>
          <c:idx val="3"/>
          <c:order val="3"/>
          <c:tx>
            <c:strRef>
              <c:f>ISCHIA!$M$2</c:f>
              <c:strCache>
                <c:ptCount val="1"/>
                <c:pt idx="0">
                  <c:v>Events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1"/>
              <c:pt idx="0">
                <c:v>SOURCES</c:v>
              </c:pt>
            </c:strLit>
          </c:cat>
          <c:val>
            <c:numRef>
              <c:f>ISCHIA!$M$395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F88-4C49-BD33-21DDB33E69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0731776"/>
        <c:axId val="155255552"/>
      </c:barChart>
      <c:catAx>
        <c:axId val="150731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5255552"/>
        <c:crosses val="autoZero"/>
        <c:auto val="1"/>
        <c:lblAlgn val="ctr"/>
        <c:lblOffset val="100"/>
        <c:noMultiLvlLbl val="0"/>
      </c:catAx>
      <c:valAx>
        <c:axId val="15525555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50731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880137844688893"/>
          <c:y val="0.21485141094412072"/>
          <c:w val="0.24592973623584072"/>
          <c:h val="0.28573915931502925"/>
        </c:manualLayout>
      </c:layout>
      <c:overlay val="0"/>
      <c:txPr>
        <a:bodyPr/>
        <a:lstStyle/>
        <a:p>
          <a:pPr>
            <a:defRPr sz="1200" b="1"/>
          </a:pPr>
          <a:endParaRPr lang="it-IT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82069813737051"/>
          <c:y val="5.1400554097404488E-2"/>
          <c:w val="0.45355700102704555"/>
          <c:h val="0.8971988918051909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SCAFATI!$N$2</c:f>
              <c:strCache>
                <c:ptCount val="1"/>
                <c:pt idx="0">
                  <c:v>Magazine/web</c:v>
                </c:pt>
              </c:strCache>
            </c:strRef>
          </c:tx>
          <c:invertIfNegative val="0"/>
          <c:val>
            <c:numRef>
              <c:f>SCAFATI!$N$19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1E-E143-AE94-E2E506BA1640}"/>
            </c:ext>
          </c:extLst>
        </c:ser>
        <c:ser>
          <c:idx val="1"/>
          <c:order val="1"/>
          <c:tx>
            <c:strRef>
              <c:f>SCAFATI!$O$2</c:f>
              <c:strCache>
                <c:ptCount val="1"/>
                <c:pt idx="0">
                  <c:v>Tv</c:v>
                </c:pt>
              </c:strCache>
            </c:strRef>
          </c:tx>
          <c:invertIfNegative val="0"/>
          <c:val>
            <c:numRef>
              <c:f>SCAFATI!$O$19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1E-E143-AE94-E2E506BA1640}"/>
            </c:ext>
          </c:extLst>
        </c:ser>
        <c:ser>
          <c:idx val="2"/>
          <c:order val="2"/>
          <c:tx>
            <c:strRef>
              <c:f>SCAFATI!$P$2</c:f>
              <c:strCache>
                <c:ptCount val="1"/>
                <c:pt idx="0">
                  <c:v>Projects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SCAFATI!$P$19</c:f>
              <c:numCache>
                <c:formatCode>0%</c:formatCode>
                <c:ptCount val="1"/>
                <c:pt idx="0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1E-E143-AE94-E2E506BA1640}"/>
            </c:ext>
          </c:extLst>
        </c:ser>
        <c:ser>
          <c:idx val="3"/>
          <c:order val="3"/>
          <c:tx>
            <c:strRef>
              <c:f>SCAFATI!$Q$2</c:f>
              <c:strCache>
                <c:ptCount val="1"/>
                <c:pt idx="0">
                  <c:v>Events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SCAFATI!$Q$19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81E-E143-AE94-E2E506BA16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5543424"/>
        <c:axId val="155544960"/>
      </c:barChart>
      <c:catAx>
        <c:axId val="155543424"/>
        <c:scaling>
          <c:orientation val="minMax"/>
        </c:scaling>
        <c:delete val="1"/>
        <c:axPos val="b"/>
        <c:majorTickMark val="out"/>
        <c:minorTickMark val="none"/>
        <c:tickLblPos val="nextTo"/>
        <c:crossAx val="155544960"/>
        <c:crosses val="autoZero"/>
        <c:auto val="1"/>
        <c:lblAlgn val="ctr"/>
        <c:lblOffset val="100"/>
        <c:noMultiLvlLbl val="0"/>
      </c:catAx>
      <c:valAx>
        <c:axId val="15554496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55543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214259449452878"/>
          <c:y val="0.23534339457567804"/>
          <c:w val="0.2722535407711717"/>
          <c:h val="0.33486876640419949"/>
        </c:manualLayout>
      </c:layout>
      <c:overlay val="0"/>
      <c:txPr>
        <a:bodyPr/>
        <a:lstStyle/>
        <a:p>
          <a:pPr>
            <a:defRPr sz="1200" b="1"/>
          </a:pPr>
          <a:endParaRPr lang="it-IT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en-US" dirty="0"/>
              <a:t>DO YOU KNOW </a:t>
            </a:r>
          </a:p>
          <a:p>
            <a:pPr algn="ctr">
              <a:defRPr/>
            </a:pPr>
            <a:r>
              <a:rPr lang="en-US" dirty="0"/>
              <a:t>THE PROBLEM OF RADON?             </a:t>
            </a:r>
          </a:p>
        </c:rich>
      </c:tx>
      <c:layout>
        <c:manualLayout>
          <c:xMode val="edge"/>
          <c:yMode val="edge"/>
          <c:x val="0.12843905409191983"/>
          <c:y val="1.966594437099756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338310305551429"/>
          <c:y val="0.14889343061076621"/>
          <c:w val="0.88661689694448576"/>
          <c:h val="0.792410681090743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SCAFATI!$K$1:$M$1</c:f>
              <c:strCache>
                <c:ptCount val="1"/>
                <c:pt idx="0">
                  <c:v>DO YOU KNOW THE PROBLEM OF RADON?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A40000"/>
              </a:solidFill>
            </c:spPr>
            <c:extLst>
              <c:ext xmlns:c16="http://schemas.microsoft.com/office/drawing/2014/chart" uri="{C3380CC4-5D6E-409C-BE32-E72D297353CC}">
                <c16:uniqueId val="{00000001-D5B9-0A48-8F5E-D5410FFD4A3F}"/>
              </c:ext>
            </c:extLst>
          </c:dPt>
          <c:dLbls>
            <c:dLbl>
              <c:idx val="0"/>
              <c:layout>
                <c:manualLayout>
                  <c:x val="2.9313234763926901E-3"/>
                  <c:y val="0.15061474194730687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5B9-0A48-8F5E-D5410FFD4A3F}"/>
                </c:ext>
              </c:extLst>
            </c:dLbl>
            <c:dLbl>
              <c:idx val="1"/>
              <c:layout>
                <c:manualLayout>
                  <c:x val="-2.9313234763926901E-3"/>
                  <c:y val="0.12192621967162937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B9-0A48-8F5E-D5410FFD4A3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SCAFATI!$L$2:$M$2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SCAFATI!$L$19:$M$19</c:f>
              <c:numCache>
                <c:formatCode>0%</c:formatCode>
                <c:ptCount val="2"/>
                <c:pt idx="0">
                  <c:v>0.66</c:v>
                </c:pt>
                <c:pt idx="1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5B9-0A48-8F5E-D5410FFD4A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685632"/>
        <c:axId val="155687168"/>
      </c:barChart>
      <c:catAx>
        <c:axId val="155685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it-IT"/>
          </a:p>
        </c:txPr>
        <c:crossAx val="155687168"/>
        <c:crosses val="autoZero"/>
        <c:auto val="1"/>
        <c:lblAlgn val="ctr"/>
        <c:lblOffset val="100"/>
        <c:noMultiLvlLbl val="0"/>
      </c:catAx>
      <c:valAx>
        <c:axId val="15568716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556856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DO YOU KNOW </a:t>
            </a:r>
          </a:p>
          <a:p>
            <a:pPr>
              <a:defRPr/>
            </a:pPr>
            <a:r>
              <a:rPr lang="en-US" dirty="0"/>
              <a:t>THE PROBLEM OF RADON?</a:t>
            </a:r>
          </a:p>
        </c:rich>
      </c:tx>
      <c:layout>
        <c:manualLayout>
          <c:xMode val="edge"/>
          <c:yMode val="edge"/>
          <c:x val="0.12241836294305015"/>
          <c:y val="1.7753628759840132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DO YOU KNOW THE PROBLEM OF RADON?</c:v>
          </c:tx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D263-574D-8885-B7C26CE296B9}"/>
              </c:ext>
            </c:extLst>
          </c:dPt>
          <c:dPt>
            <c:idx val="1"/>
            <c:invertIfNegative val="0"/>
            <c:bubble3D val="0"/>
            <c:spPr>
              <a:solidFill>
                <a:srgbClr val="B80000"/>
              </a:solidFill>
            </c:spPr>
            <c:extLst>
              <c:ext xmlns:c16="http://schemas.microsoft.com/office/drawing/2014/chart" uri="{C3380CC4-5D6E-409C-BE32-E72D297353CC}">
                <c16:uniqueId val="{00000003-D263-574D-8885-B7C26CE296B9}"/>
              </c:ext>
            </c:extLst>
          </c:dPt>
          <c:dLbls>
            <c:dLbl>
              <c:idx val="0"/>
              <c:layout>
                <c:manualLayout>
                  <c:x val="-5.6360717467495505E-3"/>
                  <c:y val="0.14202903007872106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63-574D-8885-B7C26CE296B9}"/>
                </c:ext>
              </c:extLst>
            </c:dLbl>
            <c:dLbl>
              <c:idx val="1"/>
              <c:layout>
                <c:manualLayout>
                  <c:x val="5.6360717467495505E-3"/>
                  <c:y val="0.10144930719908647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263-574D-8885-B7C26CE296B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ALTRO!$K$184:$L$184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ALTRO!$K$190:$L$190</c:f>
              <c:numCache>
                <c:formatCode>0%</c:formatCode>
                <c:ptCount val="2"/>
                <c:pt idx="0">
                  <c:v>0.75</c:v>
                </c:pt>
                <c:pt idx="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263-574D-8885-B7C26CE296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887104"/>
        <c:axId val="155888640"/>
      </c:barChart>
      <c:catAx>
        <c:axId val="155887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it-IT"/>
          </a:p>
        </c:txPr>
        <c:crossAx val="155888640"/>
        <c:crosses val="autoZero"/>
        <c:auto val="1"/>
        <c:lblAlgn val="ctr"/>
        <c:lblOffset val="100"/>
        <c:noMultiLvlLbl val="0"/>
      </c:catAx>
      <c:valAx>
        <c:axId val="15588864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558871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427879590354658"/>
          <c:y val="3.222936789834991E-2"/>
          <c:w val="0.4672185103900105"/>
          <c:h val="0.9355412642033001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ALTRO!$N$4</c:f>
              <c:strCache>
                <c:ptCount val="1"/>
                <c:pt idx="0">
                  <c:v>Magazine/web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ALTRO!$N$184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B2-EC4C-BD15-8F875A2EA24B}"/>
            </c:ext>
          </c:extLst>
        </c:ser>
        <c:ser>
          <c:idx val="1"/>
          <c:order val="1"/>
          <c:tx>
            <c:strRef>
              <c:f>ALTRO!$O$4</c:f>
              <c:strCache>
                <c:ptCount val="1"/>
                <c:pt idx="0">
                  <c:v>Tv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ALTRO!$O$184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B2-EC4C-BD15-8F875A2EA24B}"/>
            </c:ext>
          </c:extLst>
        </c:ser>
        <c:ser>
          <c:idx val="2"/>
          <c:order val="2"/>
          <c:tx>
            <c:strRef>
              <c:f>ALTRO!$P$4</c:f>
              <c:strCache>
                <c:ptCount val="1"/>
                <c:pt idx="0">
                  <c:v>Projects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ALTRO!$P$184</c:f>
              <c:numCache>
                <c:formatCode>0%</c:formatCode>
                <c:ptCount val="1"/>
                <c:pt idx="0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B2-EC4C-BD15-8F875A2EA24B}"/>
            </c:ext>
          </c:extLst>
        </c:ser>
        <c:ser>
          <c:idx val="3"/>
          <c:order val="3"/>
          <c:tx>
            <c:strRef>
              <c:f>ALTRO!$Q$4</c:f>
              <c:strCache>
                <c:ptCount val="1"/>
                <c:pt idx="0">
                  <c:v>Events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ALTRO!$Q$184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4B2-EC4C-BD15-8F875A2EA2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5974272"/>
        <c:axId val="156316032"/>
      </c:barChart>
      <c:catAx>
        <c:axId val="155974272"/>
        <c:scaling>
          <c:orientation val="minMax"/>
        </c:scaling>
        <c:delete val="1"/>
        <c:axPos val="b"/>
        <c:majorTickMark val="out"/>
        <c:minorTickMark val="none"/>
        <c:tickLblPos val="nextTo"/>
        <c:crossAx val="156316032"/>
        <c:crosses val="autoZero"/>
        <c:auto val="1"/>
        <c:lblAlgn val="ctr"/>
        <c:lblOffset val="100"/>
        <c:noMultiLvlLbl val="0"/>
      </c:catAx>
      <c:valAx>
        <c:axId val="15631603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559742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326592264341387"/>
          <c:y val="0.22444767122630321"/>
          <c:w val="0.2632041634598733"/>
          <c:h val="0.2967452453058752"/>
        </c:manualLayout>
      </c:layout>
      <c:overlay val="0"/>
      <c:txPr>
        <a:bodyPr/>
        <a:lstStyle/>
        <a:p>
          <a:pPr>
            <a:defRPr sz="1200" b="1"/>
          </a:pPr>
          <a:endParaRPr lang="it-IT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360CC-C54E-904B-B261-BBC5902448C3}" type="datetimeFigureOut">
              <a:rPr lang="it-IT" smtClean="0"/>
              <a:t>20/06/18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2E357A-DB34-F54A-9D11-6D90CEE43E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0990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E357A-DB34-F54A-9D11-6D90CEE43E06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5261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E357A-DB34-F54A-9D11-6D90CEE43E06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118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9EE9F-1B46-3E48-B8FA-D8964225973D}" type="datetimeFigureOut">
              <a:rPr lang="it-IT" smtClean="0"/>
              <a:t>20/06/18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721D9BED-5F20-E149-A978-0B9F1239C3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66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9EE9F-1B46-3E48-B8FA-D8964225973D}" type="datetimeFigureOut">
              <a:rPr lang="it-IT" smtClean="0"/>
              <a:t>20/06/18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9BED-5F20-E149-A978-0B9F1239C3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5992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9EE9F-1B46-3E48-B8FA-D8964225973D}" type="datetimeFigureOut">
              <a:rPr lang="it-IT" smtClean="0"/>
              <a:t>20/06/18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9BED-5F20-E149-A978-0B9F1239C3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539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9EE9F-1B46-3E48-B8FA-D8964225973D}" type="datetimeFigureOut">
              <a:rPr lang="it-IT" smtClean="0"/>
              <a:t>20/06/18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9BED-5F20-E149-A978-0B9F1239C3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8760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E1A9EE9F-1B46-3E48-B8FA-D8964225973D}" type="datetimeFigureOut">
              <a:rPr lang="it-IT" smtClean="0"/>
              <a:t>20/06/18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it-IT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721D9BED-5F20-E149-A978-0B9F1239C3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1965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9EE9F-1B46-3E48-B8FA-D8964225973D}" type="datetimeFigureOut">
              <a:rPr lang="it-IT" smtClean="0"/>
              <a:t>20/06/18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9BED-5F20-E149-A978-0B9F1239C3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959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9EE9F-1B46-3E48-B8FA-D8964225973D}" type="datetimeFigureOut">
              <a:rPr lang="it-IT" smtClean="0"/>
              <a:t>20/06/18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9BED-5F20-E149-A978-0B9F1239C328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093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9EE9F-1B46-3E48-B8FA-D8964225973D}" type="datetimeFigureOut">
              <a:rPr lang="it-IT" smtClean="0"/>
              <a:t>20/06/18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9BED-5F20-E149-A978-0B9F1239C328}" type="slidenum">
              <a:rPr lang="it-IT" smtClean="0"/>
              <a:t>‹N›</a:t>
            </a:fld>
            <a:endParaRPr lang="it-I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2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9EE9F-1B46-3E48-B8FA-D8964225973D}" type="datetimeFigureOut">
              <a:rPr lang="it-IT" smtClean="0"/>
              <a:t>20/06/18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9BED-5F20-E149-A978-0B9F1239C3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6325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9EE9F-1B46-3E48-B8FA-D8964225973D}" type="datetimeFigureOut">
              <a:rPr lang="it-IT" smtClean="0"/>
              <a:t>20/06/18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9BED-5F20-E149-A978-0B9F1239C3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7577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9EE9F-1B46-3E48-B8FA-D8964225973D}" type="datetimeFigureOut">
              <a:rPr lang="it-IT" smtClean="0"/>
              <a:t>20/06/18</a:t>
            </a:fld>
            <a:endParaRPr lang="it-IT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9BED-5F20-E149-A978-0B9F1239C3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3800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E1A9EE9F-1B46-3E48-B8FA-D8964225973D}" type="datetimeFigureOut">
              <a:rPr lang="it-IT" smtClean="0"/>
              <a:t>20/06/18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721D9BED-5F20-E149-A978-0B9F1239C3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739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cfGLv-C-GaFtvzlOgfGE6nyzypY8JtUuhqy1GQ--JNKXdmOg/viewform?c=0&amp;amp;w=1&amp;amp;usp=mail_form_link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495D41-9A89-3747-8028-7E92AB30DA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Dissemination about natural radioactivity through Work-Based Learning experiences</a:t>
            </a:r>
            <a:br>
              <a:rPr lang="it-IT" sz="3600" dirty="0"/>
            </a:br>
            <a:endParaRPr lang="it-IT" sz="36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9C6B61B-507E-B24B-842D-0FE866B546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464" y="4690227"/>
            <a:ext cx="9290110" cy="1069848"/>
          </a:xfrm>
        </p:spPr>
        <p:txBody>
          <a:bodyPr>
            <a:normAutofit fontScale="92500" lnSpcReduction="10000"/>
          </a:bodyPr>
          <a:lstStyle/>
          <a:p>
            <a:r>
              <a:rPr lang="it-IT" dirty="0" err="1"/>
              <a:t>Mariagabriella</a:t>
            </a:r>
            <a:r>
              <a:rPr lang="it-IT" dirty="0"/>
              <a:t> Pugliese*°, Giuseppe La Verde*° and Vincenzo Roca*°</a:t>
            </a:r>
          </a:p>
          <a:p>
            <a:r>
              <a:rPr lang="it-IT" sz="1700" dirty="0"/>
              <a:t>*INFN, Sezione di Napoli, </a:t>
            </a:r>
            <a:r>
              <a:rPr lang="it-IT" sz="1700" dirty="0" err="1"/>
              <a:t>Italy</a:t>
            </a:r>
            <a:endParaRPr lang="it-IT" sz="1700" dirty="0"/>
          </a:p>
          <a:p>
            <a:r>
              <a:rPr lang="it-IT" sz="1700" dirty="0"/>
              <a:t>°Dipartimento di Fisica «E. Pancini», Università degli Studi di Napoli Federico II, </a:t>
            </a:r>
            <a:r>
              <a:rPr lang="it-IT" sz="1700" dirty="0" err="1"/>
              <a:t>Italy</a:t>
            </a:r>
            <a:endParaRPr lang="it-IT" sz="1700" dirty="0"/>
          </a:p>
          <a:p>
            <a:endParaRPr lang="it-IT" sz="1700" dirty="0"/>
          </a:p>
          <a:p>
            <a:endParaRPr lang="it-IT" sz="1700" dirty="0"/>
          </a:p>
          <a:p>
            <a:endParaRPr lang="it-IT" sz="1700" dirty="0"/>
          </a:p>
          <a:p>
            <a:endParaRPr lang="it-IT" sz="1700" dirty="0"/>
          </a:p>
        </p:txBody>
      </p:sp>
      <p:pic>
        <p:nvPicPr>
          <p:cNvPr id="1026" name="Picture 2" descr="Risultati immagini per logo infn">
            <a:extLst>
              <a:ext uri="{FF2B5EF4-FFF2-40B4-BE49-F238E27FC236}">
                <a16:creationId xmlns:a16="http://schemas.microsoft.com/office/drawing/2014/main" id="{A451F38D-3A4F-8E47-BA6F-8E6D75F90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64" y="133657"/>
            <a:ext cx="2149813" cy="119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logo federico II">
            <a:extLst>
              <a:ext uri="{FF2B5EF4-FFF2-40B4-BE49-F238E27FC236}">
                <a16:creationId xmlns:a16="http://schemas.microsoft.com/office/drawing/2014/main" id="{94AB63D3-9CC2-0246-8BA5-6F732FEC4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090" y="266444"/>
            <a:ext cx="946859" cy="94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128AF77-EB2D-2641-BDF8-3DEC1832F853}"/>
              </a:ext>
            </a:extLst>
          </p:cNvPr>
          <p:cNvSpPr/>
          <p:nvPr/>
        </p:nvSpPr>
        <p:spPr>
          <a:xfrm>
            <a:off x="6514629" y="6493612"/>
            <a:ext cx="4977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CRIS 2018     </a:t>
            </a:r>
            <a:r>
              <a:rPr lang="it-IT" sz="1200" i="1" dirty="0"/>
              <a:t>18-22 </a:t>
            </a:r>
            <a:r>
              <a:rPr lang="it-IT" sz="1200" i="1" dirty="0" err="1"/>
              <a:t>June</a:t>
            </a:r>
            <a:r>
              <a:rPr lang="it-IT" sz="1200" i="1" dirty="0"/>
              <a:t> 2018, Portopalo di Capo Passero (SR) - </a:t>
            </a:r>
            <a:r>
              <a:rPr lang="it-IT" sz="1200" i="1" dirty="0" err="1"/>
              <a:t>Italy</a:t>
            </a:r>
            <a:r>
              <a:rPr lang="it-IT" sz="12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1854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4E512898-AC1C-C64B-A13D-8E10F8BC3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61903"/>
            <a:ext cx="10646664" cy="1609344"/>
          </a:xfrm>
        </p:spPr>
        <p:txBody>
          <a:bodyPr>
            <a:normAutofit/>
          </a:bodyPr>
          <a:lstStyle/>
          <a:p>
            <a:r>
              <a:rPr lang="it-IT" sz="4000" dirty="0" err="1"/>
              <a:t>What</a:t>
            </a:r>
            <a:r>
              <a:rPr lang="it-IT" sz="4000" dirty="0"/>
              <a:t> the </a:t>
            </a:r>
            <a:r>
              <a:rPr lang="it-IT" sz="4000" dirty="0" err="1"/>
              <a:t>students</a:t>
            </a:r>
            <a:r>
              <a:rPr lang="it-IT" sz="4000" dirty="0"/>
              <a:t> </a:t>
            </a:r>
            <a:r>
              <a:rPr lang="it-IT" sz="4000" dirty="0" err="1"/>
              <a:t>had</a:t>
            </a:r>
            <a:r>
              <a:rPr lang="it-IT" sz="4000" dirty="0"/>
              <a:t> to do					2.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3B331BD-0608-BE4E-91E7-607220A4157C}"/>
              </a:ext>
            </a:extLst>
          </p:cNvPr>
          <p:cNvSpPr txBox="1"/>
          <p:nvPr/>
        </p:nvSpPr>
        <p:spPr>
          <a:xfrm>
            <a:off x="1069848" y="1417514"/>
            <a:ext cx="5985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>
                <a:solidFill>
                  <a:srgbClr val="FF0000"/>
                </a:solidFill>
              </a:rPr>
              <a:t>Education</a:t>
            </a:r>
            <a:r>
              <a:rPr lang="it-IT" sz="2800" dirty="0">
                <a:solidFill>
                  <a:srgbClr val="FF0000"/>
                </a:solidFill>
              </a:rPr>
              <a:t>, training and information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08084AE-60D8-D243-9FDF-3D452D7126A8}"/>
              </a:ext>
            </a:extLst>
          </p:cNvPr>
          <p:cNvSpPr/>
          <p:nvPr/>
        </p:nvSpPr>
        <p:spPr>
          <a:xfrm>
            <a:off x="6504560" y="6444975"/>
            <a:ext cx="4977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CRIS 2018     </a:t>
            </a:r>
            <a:r>
              <a:rPr lang="it-IT" sz="1200" i="1" dirty="0"/>
              <a:t>18-22 </a:t>
            </a:r>
            <a:r>
              <a:rPr lang="it-IT" sz="1200" i="1" dirty="0" err="1"/>
              <a:t>June</a:t>
            </a:r>
            <a:r>
              <a:rPr lang="it-IT" sz="1200" i="1" dirty="0"/>
              <a:t> 2018, Portopalo di Capo Passero (SR) - </a:t>
            </a:r>
            <a:r>
              <a:rPr lang="it-IT" sz="1200" i="1" dirty="0" err="1"/>
              <a:t>Italy</a:t>
            </a:r>
            <a:r>
              <a:rPr lang="it-IT" sz="1200" i="1" dirty="0"/>
              <a:t>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B553D65-1DC3-9346-B647-00722EEF7115}"/>
              </a:ext>
            </a:extLst>
          </p:cNvPr>
          <p:cNvSpPr/>
          <p:nvPr/>
        </p:nvSpPr>
        <p:spPr>
          <a:xfrm>
            <a:off x="1069848" y="208477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Liceo Statale di Ischia</a:t>
            </a:r>
            <a:endParaRPr lang="it-IT" sz="2000" dirty="0"/>
          </a:p>
          <a:p>
            <a:r>
              <a:rPr lang="it-IT" dirty="0"/>
              <a:t>I.T.I. A. Pacinotti, Scafati</a:t>
            </a:r>
          </a:p>
        </p:txBody>
      </p:sp>
    </p:spTree>
    <p:extLst>
      <p:ext uri="{BB962C8B-B14F-4D97-AF65-F5344CB8AC3E}">
        <p14:creationId xmlns:p14="http://schemas.microsoft.com/office/powerpoint/2010/main" val="365656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97516E6E-2874-9B40-8E17-7C65A40E7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365854"/>
            <a:ext cx="10058400" cy="162983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F7B608CC-DAD1-E841-8675-DEC993B25628}"/>
              </a:ext>
            </a:extLst>
          </p:cNvPr>
          <p:cNvSpPr/>
          <p:nvPr/>
        </p:nvSpPr>
        <p:spPr>
          <a:xfrm>
            <a:off x="1066800" y="1735253"/>
            <a:ext cx="9002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a </a:t>
            </a:r>
            <a:r>
              <a:rPr lang="it-IT" dirty="0" err="1"/>
              <a:t>questionnaire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given</a:t>
            </a:r>
            <a:r>
              <a:rPr lang="it-IT" dirty="0"/>
              <a:t> to the </a:t>
            </a:r>
            <a:r>
              <a:rPr lang="it-IT" dirty="0" err="1"/>
              <a:t>population</a:t>
            </a:r>
            <a:r>
              <a:rPr lang="it-IT" dirty="0"/>
              <a:t> on the </a:t>
            </a:r>
            <a:r>
              <a:rPr lang="it-IT" dirty="0" err="1"/>
              <a:t>knowledge</a:t>
            </a:r>
            <a:r>
              <a:rPr lang="it-IT" dirty="0"/>
              <a:t> of the radon </a:t>
            </a:r>
            <a:r>
              <a:rPr lang="it-IT" dirty="0" err="1"/>
              <a:t>problem</a:t>
            </a:r>
            <a:endParaRPr lang="it-IT" dirty="0"/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BD1549D6-7C8B-1746-AA7C-2713478F2D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306541"/>
              </p:ext>
            </p:extLst>
          </p:nvPr>
        </p:nvGraphicFramePr>
        <p:xfrm>
          <a:off x="1066800" y="4255360"/>
          <a:ext cx="10058400" cy="1939290"/>
        </p:xfrm>
        <a:graphic>
          <a:graphicData uri="http://schemas.openxmlformats.org/drawingml/2006/table">
            <a:tbl>
              <a:tblPr/>
              <a:tblGrid>
                <a:gridCol w="10058400">
                  <a:extLst>
                    <a:ext uri="{9D8B030D-6E8A-4147-A177-3AD203B41FA5}">
                      <a16:colId xmlns:a16="http://schemas.microsoft.com/office/drawing/2014/main" val="16078624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rgbClr val="FF0000"/>
                          </a:solidFill>
                        </a:rPr>
                        <a:t>electronic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br>
                        <a:rPr lang="it-IT" dirty="0"/>
                      </a:br>
                      <a:r>
                        <a:rPr lang="it-IT" dirty="0" err="1"/>
                        <a:t>I've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invited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you</a:t>
                      </a:r>
                      <a:r>
                        <a:rPr lang="it-IT" dirty="0"/>
                        <a:t> to </a:t>
                      </a:r>
                      <a:r>
                        <a:rPr lang="it-IT" dirty="0" err="1"/>
                        <a:t>fill</a:t>
                      </a:r>
                      <a:r>
                        <a:rPr lang="it-IT" dirty="0"/>
                        <a:t> in the </a:t>
                      </a:r>
                      <a:r>
                        <a:rPr lang="it-IT" dirty="0" err="1"/>
                        <a:t>following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form</a:t>
                      </a:r>
                      <a:r>
                        <a:rPr lang="it-IT" dirty="0"/>
                        <a:t>: Rischio Radon: se lo conosci lo vinci </a:t>
                      </a:r>
                    </a:p>
                    <a:p>
                      <a:pPr algn="l"/>
                      <a:endParaRPr lang="it-IT" dirty="0"/>
                    </a:p>
                    <a:p>
                      <a:pPr algn="l"/>
                      <a:r>
                        <a:rPr lang="it-IT" dirty="0"/>
                        <a:t>To </a:t>
                      </a:r>
                      <a:r>
                        <a:rPr lang="it-IT" dirty="0" err="1"/>
                        <a:t>fill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it</a:t>
                      </a:r>
                      <a:r>
                        <a:rPr lang="it-IT" dirty="0"/>
                        <a:t> in, </a:t>
                      </a:r>
                      <a:r>
                        <a:rPr lang="it-IT" dirty="0" err="1"/>
                        <a:t>visit</a:t>
                      </a:r>
                      <a:r>
                        <a:rPr lang="it-IT" dirty="0"/>
                        <a:t>: </a:t>
                      </a:r>
                      <a:r>
                        <a:rPr lang="it-IT" dirty="0">
                          <a:hlinkClick r:id="rId3"/>
                        </a:rPr>
                        <a:t>https://docs.google.com/forms/d/e/1FAIpQLScfGLv-C-GaFtvzlOgfGE6nyzypY8JtUuhqy1GQ--JNKXdmOg/viewform?c=0&amp;amp;w=1&amp;amp;usp=mail_form_link</a:t>
                      </a:r>
                      <a:endParaRPr lang="it-IT" dirty="0"/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8020611"/>
                  </a:ext>
                </a:extLst>
              </a:tr>
            </a:tbl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A22D211-0448-9C4F-B90A-7F00536A9BBE}"/>
              </a:ext>
            </a:extLst>
          </p:cNvPr>
          <p:cNvSpPr txBox="1"/>
          <p:nvPr/>
        </p:nvSpPr>
        <p:spPr>
          <a:xfrm>
            <a:off x="1066800" y="2155950"/>
            <a:ext cx="95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papery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1962B1E-5A9A-234C-8650-AF06311B6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7494" y="4787154"/>
            <a:ext cx="1487706" cy="1930225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86D135DA-A446-8D40-9890-BF4DCBC65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23023"/>
            <a:ext cx="10058400" cy="1609344"/>
          </a:xfrm>
        </p:spPr>
        <p:txBody>
          <a:bodyPr/>
          <a:lstStyle/>
          <a:p>
            <a:r>
              <a:rPr lang="it-IT" dirty="0" err="1"/>
              <a:t>Results</a:t>
            </a:r>
            <a:r>
              <a:rPr lang="it-IT" dirty="0"/>
              <a:t>								2.</a:t>
            </a:r>
          </a:p>
        </p:txBody>
      </p:sp>
    </p:spTree>
    <p:extLst>
      <p:ext uri="{BB962C8B-B14F-4D97-AF65-F5344CB8AC3E}">
        <p14:creationId xmlns:p14="http://schemas.microsoft.com/office/powerpoint/2010/main" val="147622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439E30C-69C4-A94E-9DE0-EB0C6433F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83" y="129092"/>
            <a:ext cx="9522252" cy="672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82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'immagine può contenere: una o più persone e persone in piedi">
            <a:extLst>
              <a:ext uri="{FF2B5EF4-FFF2-40B4-BE49-F238E27FC236}">
                <a16:creationId xmlns:a16="http://schemas.microsoft.com/office/drawing/2014/main" id="{1DDEAFED-78B9-0F42-A5AA-A2AD67F7F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41" y="290456"/>
            <a:ext cx="5529431" cy="414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essun testo alternativo automatico disponibile.">
            <a:extLst>
              <a:ext uri="{FF2B5EF4-FFF2-40B4-BE49-F238E27FC236}">
                <a16:creationId xmlns:a16="http://schemas.microsoft.com/office/drawing/2014/main" id="{04FDA689-7D7F-AF42-B27C-EB0994494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0" y="290456"/>
            <a:ext cx="2385283" cy="318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'immagine può contenere: 12 persone, tra cui Maurizio Fimiani, persone che sorridono, scarpe e spazio all'aperto">
            <a:extLst>
              <a:ext uri="{FF2B5EF4-FFF2-40B4-BE49-F238E27FC236}">
                <a16:creationId xmlns:a16="http://schemas.microsoft.com/office/drawing/2014/main" id="{666A7235-61E5-A34A-A180-88C319B5D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046" y="3060550"/>
            <a:ext cx="4582758" cy="343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212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9249A570-C692-A74A-9392-603FE71EC4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perception of risk and effectiveness of information</a:t>
            </a:r>
            <a:endParaRPr lang="it-IT" sz="3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95E972A-BC38-F64B-A9A9-4EDC864AE00C}"/>
              </a:ext>
            </a:extLst>
          </p:cNvPr>
          <p:cNvSpPr txBox="1"/>
          <p:nvPr/>
        </p:nvSpPr>
        <p:spPr>
          <a:xfrm>
            <a:off x="1069848" y="2360028"/>
            <a:ext cx="95264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compared</a:t>
            </a:r>
            <a:r>
              <a:rPr lang="it-IT" dirty="0"/>
              <a:t> the </a:t>
            </a:r>
            <a:r>
              <a:rPr lang="it-IT" dirty="0" err="1"/>
              <a:t>degree</a:t>
            </a:r>
            <a:r>
              <a:rPr lang="it-IT" dirty="0"/>
              <a:t> of information of the </a:t>
            </a:r>
            <a:r>
              <a:rPr lang="it-IT" dirty="0" err="1"/>
              <a:t>population</a:t>
            </a:r>
            <a:r>
              <a:rPr lang="it-IT" dirty="0"/>
              <a:t> on the radon </a:t>
            </a:r>
            <a:r>
              <a:rPr lang="it-IT" dirty="0" err="1"/>
              <a:t>problem</a:t>
            </a:r>
            <a:r>
              <a:rPr lang="it-IT" dirty="0"/>
              <a:t>, </a:t>
            </a:r>
            <a:r>
              <a:rPr lang="it-IT" dirty="0" err="1"/>
              <a:t>making</a:t>
            </a:r>
            <a:r>
              <a:rPr lang="it-IT" dirty="0"/>
              <a:t> a </a:t>
            </a:r>
            <a:r>
              <a:rPr lang="it-IT" dirty="0" err="1"/>
              <a:t>comparison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dirty="0" err="1"/>
              <a:t>results</a:t>
            </a:r>
            <a:r>
              <a:rPr lang="it-IT" dirty="0"/>
              <a:t> of the </a:t>
            </a:r>
            <a:r>
              <a:rPr lang="it-IT" dirty="0" err="1"/>
              <a:t>questionnaires</a:t>
            </a:r>
            <a:r>
              <a:rPr lang="it-IT" dirty="0"/>
              <a:t> </a:t>
            </a:r>
            <a:r>
              <a:rPr lang="it-IT" dirty="0" err="1"/>
              <a:t>obtained</a:t>
            </a:r>
            <a:r>
              <a:rPr lang="it-IT" dirty="0"/>
              <a:t> in the </a:t>
            </a:r>
            <a:r>
              <a:rPr lang="it-IT" dirty="0" err="1"/>
              <a:t>countries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the Radon </a:t>
            </a:r>
            <a:r>
              <a:rPr lang="it-IT" dirty="0" err="1"/>
              <a:t>project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going</a:t>
            </a:r>
            <a:r>
              <a:rPr lang="it-IT" dirty="0"/>
              <a:t> on in </a:t>
            </a:r>
            <a:r>
              <a:rPr lang="it-IT" dirty="0" err="1"/>
              <a:t>schools</a:t>
            </a:r>
            <a:r>
              <a:rPr lang="it-IT" dirty="0"/>
              <a:t> for </a:t>
            </a:r>
            <a:r>
              <a:rPr lang="it-IT" dirty="0" err="1"/>
              <a:t>years</a:t>
            </a:r>
            <a:r>
              <a:rPr lang="it-IT" dirty="0"/>
              <a:t> and </a:t>
            </a:r>
            <a:r>
              <a:rPr lang="it-IT" dirty="0" err="1"/>
              <a:t>those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just </a:t>
            </a:r>
            <a:r>
              <a:rPr lang="it-IT" dirty="0" err="1"/>
              <a:t>begun</a:t>
            </a:r>
            <a:r>
              <a:rPr lang="it-IT" dirty="0"/>
              <a:t> or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nothing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done</a:t>
            </a:r>
            <a:r>
              <a:rPr lang="it-IT" dirty="0"/>
              <a:t> </a:t>
            </a:r>
            <a:r>
              <a:rPr lang="it-IT" dirty="0" err="1"/>
              <a:t>yet</a:t>
            </a:r>
            <a:r>
              <a:rPr lang="it-IT" dirty="0"/>
              <a:t>. </a:t>
            </a:r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to </a:t>
            </a:r>
            <a:r>
              <a:rPr lang="it-IT" dirty="0" err="1"/>
              <a:t>evaluate</a:t>
            </a:r>
            <a:r>
              <a:rPr lang="it-IT" dirty="0"/>
              <a:t> the </a:t>
            </a:r>
            <a:r>
              <a:rPr lang="it-IT" dirty="0" err="1"/>
              <a:t>effectiveness</a:t>
            </a:r>
            <a:r>
              <a:rPr lang="it-IT" dirty="0"/>
              <a:t> of the </a:t>
            </a:r>
            <a:r>
              <a:rPr lang="it-IT" dirty="0" err="1"/>
              <a:t>project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3292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4722672" y="199775"/>
            <a:ext cx="226767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SORRENTO</a:t>
            </a:r>
          </a:p>
          <a:p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8937172" y="138220"/>
            <a:ext cx="2842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Radon </a:t>
            </a:r>
            <a:r>
              <a:rPr lang="it-IT" dirty="0" err="1"/>
              <a:t>project</a:t>
            </a:r>
            <a:r>
              <a:rPr lang="it-IT" dirty="0"/>
              <a:t> </a:t>
            </a:r>
            <a:r>
              <a:rPr lang="it-IT" dirty="0" err="1"/>
              <a:t>since</a:t>
            </a:r>
            <a:r>
              <a:rPr lang="it-IT" dirty="0"/>
              <a:t> 2003</a:t>
            </a:r>
          </a:p>
          <a:p>
            <a:r>
              <a:rPr lang="it-IT" dirty="0" err="1"/>
              <a:t>Dissemination</a:t>
            </a:r>
            <a:r>
              <a:rPr lang="it-IT" dirty="0"/>
              <a:t>: YES</a:t>
            </a:r>
          </a:p>
        </p:txBody>
      </p:sp>
      <p:graphicFrame>
        <p:nvGraphicFramePr>
          <p:cNvPr id="12" name="Grafico 11"/>
          <p:cNvGraphicFramePr>
            <a:graphicFrameLocks/>
          </p:cNvGraphicFramePr>
          <p:nvPr>
            <p:extLst/>
          </p:nvPr>
        </p:nvGraphicFramePr>
        <p:xfrm>
          <a:off x="646339" y="1043536"/>
          <a:ext cx="4339318" cy="5536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afico 13"/>
          <p:cNvGraphicFramePr>
            <a:graphicFrameLocks/>
          </p:cNvGraphicFramePr>
          <p:nvPr>
            <p:extLst/>
          </p:nvPr>
        </p:nvGraphicFramePr>
        <p:xfrm>
          <a:off x="6184446" y="1426029"/>
          <a:ext cx="4743450" cy="4814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CasellaDiTesto 14"/>
          <p:cNvSpPr txBox="1"/>
          <p:nvPr/>
        </p:nvSpPr>
        <p:spPr>
          <a:xfrm>
            <a:off x="7532911" y="1110337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SOURCES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E67B869-F72C-1B4E-AE1D-78D43E825D2F}"/>
              </a:ext>
            </a:extLst>
          </p:cNvPr>
          <p:cNvSpPr/>
          <p:nvPr/>
        </p:nvSpPr>
        <p:spPr>
          <a:xfrm>
            <a:off x="6504560" y="6444975"/>
            <a:ext cx="4977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CRIS 2018     </a:t>
            </a:r>
            <a:r>
              <a:rPr lang="it-IT" sz="1200" i="1" dirty="0"/>
              <a:t>18-22 </a:t>
            </a:r>
            <a:r>
              <a:rPr lang="it-IT" sz="1200" i="1" dirty="0" err="1"/>
              <a:t>June</a:t>
            </a:r>
            <a:r>
              <a:rPr lang="it-IT" sz="1200" i="1" dirty="0"/>
              <a:t> 2018, Portopalo di Capo Passero (SR) - </a:t>
            </a:r>
            <a:r>
              <a:rPr lang="it-IT" sz="1200" i="1" dirty="0" err="1"/>
              <a:t>Italy</a:t>
            </a:r>
            <a:r>
              <a:rPr lang="it-IT" sz="12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744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4" grpId="0">
        <p:bldAsOne/>
      </p:bldGraphic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4962164" y="199775"/>
            <a:ext cx="148630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ISCHIA</a:t>
            </a:r>
          </a:p>
          <a:p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8937172" y="138220"/>
            <a:ext cx="2842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Radon </a:t>
            </a:r>
            <a:r>
              <a:rPr lang="it-IT" dirty="0" err="1"/>
              <a:t>project</a:t>
            </a:r>
            <a:r>
              <a:rPr lang="it-IT" dirty="0"/>
              <a:t> </a:t>
            </a:r>
            <a:r>
              <a:rPr lang="it-IT" dirty="0" err="1"/>
              <a:t>since</a:t>
            </a:r>
            <a:r>
              <a:rPr lang="it-IT" dirty="0"/>
              <a:t> 2003</a:t>
            </a:r>
          </a:p>
          <a:p>
            <a:r>
              <a:rPr lang="it-IT" dirty="0" err="1"/>
              <a:t>Dissemination</a:t>
            </a:r>
            <a:r>
              <a:rPr lang="it-IT" dirty="0"/>
              <a:t>: YES</a:t>
            </a:r>
          </a:p>
        </p:txBody>
      </p:sp>
      <p:graphicFrame>
        <p:nvGraphicFramePr>
          <p:cNvPr id="8" name="Grafico 7"/>
          <p:cNvGraphicFramePr>
            <a:graphicFrameLocks/>
          </p:cNvGraphicFramePr>
          <p:nvPr>
            <p:extLst/>
          </p:nvPr>
        </p:nvGraphicFramePr>
        <p:xfrm>
          <a:off x="446314" y="1153885"/>
          <a:ext cx="5259002" cy="5421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fico 9"/>
          <p:cNvGraphicFramePr>
            <a:graphicFrameLocks/>
          </p:cNvGraphicFramePr>
          <p:nvPr>
            <p:extLst/>
          </p:nvPr>
        </p:nvGraphicFramePr>
        <p:xfrm>
          <a:off x="6651172" y="1763485"/>
          <a:ext cx="4049485" cy="4615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CasellaDiTesto 11"/>
          <p:cNvSpPr txBox="1"/>
          <p:nvPr/>
        </p:nvSpPr>
        <p:spPr>
          <a:xfrm>
            <a:off x="7532911" y="1110337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SOURCES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3D969A7-8E2D-7B4E-8EC0-F81679E6826D}"/>
              </a:ext>
            </a:extLst>
          </p:cNvPr>
          <p:cNvSpPr/>
          <p:nvPr/>
        </p:nvSpPr>
        <p:spPr>
          <a:xfrm>
            <a:off x="6504560" y="6444975"/>
            <a:ext cx="4977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CRIS 2018     </a:t>
            </a:r>
            <a:r>
              <a:rPr lang="it-IT" sz="1200" i="1" dirty="0"/>
              <a:t>18-22 </a:t>
            </a:r>
            <a:r>
              <a:rPr lang="it-IT" sz="1200" i="1" dirty="0" err="1"/>
              <a:t>June</a:t>
            </a:r>
            <a:r>
              <a:rPr lang="it-IT" sz="1200" i="1" dirty="0"/>
              <a:t> 2018, Portopalo di Capo Passero (SR) - </a:t>
            </a:r>
            <a:r>
              <a:rPr lang="it-IT" sz="1200" i="1" dirty="0" err="1"/>
              <a:t>Italy</a:t>
            </a:r>
            <a:r>
              <a:rPr lang="it-IT" sz="12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856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10" grpId="0">
        <p:bldAsOne/>
      </p:bldGraphic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4962164" y="199775"/>
            <a:ext cx="174663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prstClr val="black"/>
                </a:solidFill>
              </a:rPr>
              <a:t>SCAFATI</a:t>
            </a:r>
          </a:p>
          <a:p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937172" y="138220"/>
            <a:ext cx="2968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</a:rPr>
              <a:t>Radon </a:t>
            </a:r>
            <a:r>
              <a:rPr lang="it-IT" dirty="0" err="1">
                <a:solidFill>
                  <a:prstClr val="black"/>
                </a:solidFill>
              </a:rPr>
              <a:t>project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since</a:t>
            </a:r>
            <a:r>
              <a:rPr lang="it-IT" dirty="0">
                <a:solidFill>
                  <a:prstClr val="black"/>
                </a:solidFill>
              </a:rPr>
              <a:t> 2017</a:t>
            </a:r>
          </a:p>
          <a:p>
            <a:r>
              <a:rPr lang="it-IT" dirty="0" err="1">
                <a:solidFill>
                  <a:prstClr val="black"/>
                </a:solidFill>
              </a:rPr>
              <a:t>Dissemination</a:t>
            </a:r>
            <a:r>
              <a:rPr lang="it-IT" dirty="0">
                <a:solidFill>
                  <a:prstClr val="black"/>
                </a:solidFill>
              </a:rPr>
              <a:t>: just </a:t>
            </a:r>
            <a:r>
              <a:rPr lang="it-IT" dirty="0" err="1">
                <a:solidFill>
                  <a:prstClr val="black"/>
                </a:solidFill>
              </a:rPr>
              <a:t>started</a:t>
            </a:r>
            <a:endParaRPr lang="it-IT" dirty="0">
              <a:solidFill>
                <a:prstClr val="black"/>
              </a:solidFill>
            </a:endParaRPr>
          </a:p>
        </p:txBody>
      </p:sp>
      <p:graphicFrame>
        <p:nvGraphicFramePr>
          <p:cNvPr id="8" name="Grafico 7"/>
          <p:cNvGraphicFramePr>
            <a:graphicFrameLocks/>
          </p:cNvGraphicFramePr>
          <p:nvPr>
            <p:extLst/>
          </p:nvPr>
        </p:nvGraphicFramePr>
        <p:xfrm>
          <a:off x="6965497" y="1676400"/>
          <a:ext cx="3943350" cy="4920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fico 8"/>
          <p:cNvGraphicFramePr>
            <a:graphicFrameLocks/>
          </p:cNvGraphicFramePr>
          <p:nvPr>
            <p:extLst/>
          </p:nvPr>
        </p:nvGraphicFramePr>
        <p:xfrm>
          <a:off x="729343" y="1284514"/>
          <a:ext cx="4332514" cy="5312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7674429" y="1284513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SOURCES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07D27FD-0761-544E-B42D-1E568DFB88DA}"/>
              </a:ext>
            </a:extLst>
          </p:cNvPr>
          <p:cNvSpPr/>
          <p:nvPr/>
        </p:nvSpPr>
        <p:spPr>
          <a:xfrm>
            <a:off x="6504560" y="6444975"/>
            <a:ext cx="4977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CRIS 2018     </a:t>
            </a:r>
            <a:r>
              <a:rPr lang="it-IT" sz="1200" i="1" dirty="0"/>
              <a:t>18-22 </a:t>
            </a:r>
            <a:r>
              <a:rPr lang="it-IT" sz="1200" i="1" dirty="0" err="1"/>
              <a:t>June</a:t>
            </a:r>
            <a:r>
              <a:rPr lang="it-IT" sz="1200" i="1" dirty="0"/>
              <a:t> 2018, Portopalo di Capo Passero (SR) - </a:t>
            </a:r>
            <a:r>
              <a:rPr lang="it-IT" sz="1200" i="1" dirty="0" err="1"/>
              <a:t>Italy</a:t>
            </a:r>
            <a:r>
              <a:rPr lang="it-IT" sz="12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985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4243688" y="199775"/>
            <a:ext cx="284956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prstClr val="black"/>
                </a:solidFill>
              </a:rPr>
              <a:t>OTHER CITIES</a:t>
            </a:r>
          </a:p>
          <a:p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937172" y="138220"/>
            <a:ext cx="2147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</a:rPr>
              <a:t>Radon </a:t>
            </a:r>
            <a:r>
              <a:rPr lang="it-IT" dirty="0" err="1">
                <a:solidFill>
                  <a:prstClr val="black"/>
                </a:solidFill>
              </a:rPr>
              <a:t>project</a:t>
            </a:r>
            <a:r>
              <a:rPr lang="it-IT" dirty="0">
                <a:solidFill>
                  <a:prstClr val="black"/>
                </a:solidFill>
              </a:rPr>
              <a:t>: NO</a:t>
            </a:r>
          </a:p>
          <a:p>
            <a:r>
              <a:rPr lang="it-IT" dirty="0" err="1">
                <a:solidFill>
                  <a:prstClr val="black"/>
                </a:solidFill>
              </a:rPr>
              <a:t>Dissemination</a:t>
            </a:r>
            <a:r>
              <a:rPr lang="it-IT" dirty="0">
                <a:solidFill>
                  <a:prstClr val="black"/>
                </a:solidFill>
              </a:rPr>
              <a:t>: NO</a:t>
            </a:r>
          </a:p>
        </p:txBody>
      </p:sp>
      <p:graphicFrame>
        <p:nvGraphicFramePr>
          <p:cNvPr id="5" name="Grafico 4"/>
          <p:cNvGraphicFramePr>
            <a:graphicFrameLocks/>
          </p:cNvGraphicFramePr>
          <p:nvPr>
            <p:extLst/>
          </p:nvPr>
        </p:nvGraphicFramePr>
        <p:xfrm>
          <a:off x="653144" y="1382486"/>
          <a:ext cx="4506685" cy="5007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ico 6"/>
          <p:cNvGraphicFramePr>
            <a:graphicFrameLocks/>
          </p:cNvGraphicFramePr>
          <p:nvPr>
            <p:extLst/>
          </p:nvPr>
        </p:nvGraphicFramePr>
        <p:xfrm>
          <a:off x="6897689" y="1933574"/>
          <a:ext cx="4238398" cy="4334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7815947" y="1404259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SOURCES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ABA86E7-7405-3049-A30B-206D0EBB3EA4}"/>
              </a:ext>
            </a:extLst>
          </p:cNvPr>
          <p:cNvSpPr/>
          <p:nvPr/>
        </p:nvSpPr>
        <p:spPr>
          <a:xfrm>
            <a:off x="6504560" y="6444975"/>
            <a:ext cx="4977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CRIS 2018     </a:t>
            </a:r>
            <a:r>
              <a:rPr lang="it-IT" sz="1200" i="1" dirty="0"/>
              <a:t>18-22 </a:t>
            </a:r>
            <a:r>
              <a:rPr lang="it-IT" sz="1200" i="1" dirty="0" err="1"/>
              <a:t>June</a:t>
            </a:r>
            <a:r>
              <a:rPr lang="it-IT" sz="1200" i="1" dirty="0"/>
              <a:t> 2018, Portopalo di Capo Passero (SR) - </a:t>
            </a:r>
            <a:r>
              <a:rPr lang="it-IT" sz="1200" i="1" dirty="0" err="1"/>
              <a:t>Italy</a:t>
            </a:r>
            <a:r>
              <a:rPr lang="it-IT" sz="12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887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7" grpId="0">
        <p:bldAsOne/>
      </p:bldGraphic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55227E-EE23-D540-BEB6-159A830E4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err="1"/>
              <a:t>participation</a:t>
            </a:r>
            <a:r>
              <a:rPr lang="it-IT" sz="4000" dirty="0"/>
              <a:t> in </a:t>
            </a:r>
            <a:r>
              <a:rPr lang="it-IT" sz="4000" dirty="0" err="1"/>
              <a:t>events</a:t>
            </a:r>
            <a:r>
              <a:rPr lang="it-IT" sz="4000" dirty="0"/>
              <a:t> and </a:t>
            </a:r>
            <a:r>
              <a:rPr lang="it-IT" sz="4000" dirty="0" err="1"/>
              <a:t>days</a:t>
            </a:r>
            <a:r>
              <a:rPr lang="it-IT" sz="4000" dirty="0"/>
              <a:t> of </a:t>
            </a:r>
            <a:r>
              <a:rPr lang="it-IT" sz="4000" dirty="0" err="1"/>
              <a:t>scientific</a:t>
            </a:r>
            <a:r>
              <a:rPr lang="it-IT" sz="4000" dirty="0"/>
              <a:t> </a:t>
            </a:r>
            <a:r>
              <a:rPr lang="it-IT" sz="4000" dirty="0" err="1"/>
              <a:t>dissemination</a:t>
            </a:r>
            <a:endParaRPr lang="it-IT" sz="40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68B95F-52C6-6446-BE03-F0C040494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BD4E97A-5508-3748-9C14-8207962B6C12}"/>
              </a:ext>
            </a:extLst>
          </p:cNvPr>
          <p:cNvSpPr/>
          <p:nvPr/>
        </p:nvSpPr>
        <p:spPr>
          <a:xfrm>
            <a:off x="6504560" y="6444975"/>
            <a:ext cx="4977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CRIS 2018     </a:t>
            </a:r>
            <a:r>
              <a:rPr lang="it-IT" sz="1200" i="1" dirty="0"/>
              <a:t>18-22 </a:t>
            </a:r>
            <a:r>
              <a:rPr lang="it-IT" sz="1200" i="1" dirty="0" err="1"/>
              <a:t>June</a:t>
            </a:r>
            <a:r>
              <a:rPr lang="it-IT" sz="1200" i="1" dirty="0"/>
              <a:t> 2018, Portopalo di Capo Passero (SR) - </a:t>
            </a:r>
            <a:r>
              <a:rPr lang="it-IT" sz="1200" i="1" dirty="0" err="1"/>
              <a:t>Italy</a:t>
            </a:r>
            <a:r>
              <a:rPr lang="it-IT" sz="1200" i="1" dirty="0"/>
              <a:t> </a:t>
            </a:r>
          </a:p>
        </p:txBody>
      </p:sp>
      <p:pic>
        <p:nvPicPr>
          <p:cNvPr id="1026" name="Picture 2" descr="L'immagine può contenere: 19 persone, tra cui Maurizio Fimiani, persone che sorridono, persone in piedi e scarpe">
            <a:extLst>
              <a:ext uri="{FF2B5EF4-FFF2-40B4-BE49-F238E27FC236}">
                <a16:creationId xmlns:a16="http://schemas.microsoft.com/office/drawing/2014/main" id="{BFF552E6-E944-404A-AD71-15B036B0B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639" y="2310777"/>
            <a:ext cx="3553609" cy="266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'immagine può contenere: 2 persone, persone che sorridono, persone in piedi">
            <a:extLst>
              <a:ext uri="{FF2B5EF4-FFF2-40B4-BE49-F238E27FC236}">
                <a16:creationId xmlns:a16="http://schemas.microsoft.com/office/drawing/2014/main" id="{791D2379-8B7F-1B49-8C6D-691F4577E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483" y="3890168"/>
            <a:ext cx="3024155" cy="226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isultati immagini per radon ischia infn">
            <a:extLst>
              <a:ext uri="{FF2B5EF4-FFF2-40B4-BE49-F238E27FC236}">
                <a16:creationId xmlns:a16="http://schemas.microsoft.com/office/drawing/2014/main" id="{F6C099AA-1994-054E-83BB-61FBC0A21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" y="2310777"/>
            <a:ext cx="3818963" cy="254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'immagine può contenere: 7 persone, persone che sorridono, persone in piedi e spazio all'aperto">
            <a:extLst>
              <a:ext uri="{FF2B5EF4-FFF2-40B4-BE49-F238E27FC236}">
                <a16:creationId xmlns:a16="http://schemas.microsoft.com/office/drawing/2014/main" id="{CFA42568-3D2C-DD4C-B37A-7E2DE262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483" y="1804158"/>
            <a:ext cx="3024155" cy="200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924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F6B476-0399-0F4F-BA9F-40FF16AB5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000" dirty="0"/>
            </a:br>
            <a:r>
              <a:rPr lang="en-US" sz="4000" dirty="0"/>
              <a:t> </a:t>
            </a:r>
            <a:br>
              <a:rPr lang="it-IT" dirty="0"/>
            </a:b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C177B66-90C2-7341-B235-D48BF7A8C94B}"/>
              </a:ext>
            </a:extLst>
          </p:cNvPr>
          <p:cNvSpPr/>
          <p:nvPr/>
        </p:nvSpPr>
        <p:spPr>
          <a:xfrm>
            <a:off x="6504560" y="6444975"/>
            <a:ext cx="4977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CRIS 2018     </a:t>
            </a:r>
            <a:r>
              <a:rPr lang="it-IT" sz="1200" i="1" dirty="0"/>
              <a:t>18-22 </a:t>
            </a:r>
            <a:r>
              <a:rPr lang="it-IT" sz="1200" i="1" dirty="0" err="1"/>
              <a:t>June</a:t>
            </a:r>
            <a:r>
              <a:rPr lang="it-IT" sz="1200" i="1" dirty="0"/>
              <a:t> 2018, Portopalo di Capo Passero (SR) - </a:t>
            </a:r>
            <a:r>
              <a:rPr lang="it-IT" sz="1200" i="1" dirty="0" err="1"/>
              <a:t>Italy</a:t>
            </a:r>
            <a:r>
              <a:rPr lang="it-IT" sz="1200" i="1" dirty="0"/>
              <a:t> 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3DDDA381-B083-4447-851A-F7B464B49395}"/>
              </a:ext>
            </a:extLst>
          </p:cNvPr>
          <p:cNvSpPr txBox="1">
            <a:spLocks/>
          </p:cNvSpPr>
          <p:nvPr/>
        </p:nvSpPr>
        <p:spPr>
          <a:xfrm>
            <a:off x="1158256" y="262990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Radiolab</a:t>
            </a:r>
            <a:r>
              <a:rPr lang="it-IT" dirty="0"/>
              <a:t> Project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385061B-9CDC-6F4C-8C61-1806F447A4CA}"/>
              </a:ext>
            </a:extLst>
          </p:cNvPr>
          <p:cNvSpPr txBox="1"/>
          <p:nvPr/>
        </p:nvSpPr>
        <p:spPr>
          <a:xfrm>
            <a:off x="1158255" y="1872334"/>
            <a:ext cx="319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Involves</a:t>
            </a:r>
            <a:r>
              <a:rPr lang="it-IT" dirty="0"/>
              <a:t> 10 </a:t>
            </a:r>
            <a:r>
              <a:rPr lang="it-IT" dirty="0" err="1"/>
              <a:t>sections</a:t>
            </a:r>
            <a:r>
              <a:rPr lang="it-IT" dirty="0"/>
              <a:t> of INFN </a:t>
            </a:r>
          </a:p>
        </p:txBody>
      </p:sp>
      <p:pic>
        <p:nvPicPr>
          <p:cNvPr id="11" name="Picture 2" descr="Risultati immagini per logo infn">
            <a:extLst>
              <a:ext uri="{FF2B5EF4-FFF2-40B4-BE49-F238E27FC236}">
                <a16:creationId xmlns:a16="http://schemas.microsoft.com/office/drawing/2014/main" id="{A3F993D7-7E1C-9441-8FAE-E7E25FCBD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04" y="484632"/>
            <a:ext cx="2149813" cy="119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01937D61-53AE-4448-8E63-086DC56073A8}"/>
              </a:ext>
            </a:extLst>
          </p:cNvPr>
          <p:cNvSpPr/>
          <p:nvPr/>
        </p:nvSpPr>
        <p:spPr>
          <a:xfrm>
            <a:off x="934797" y="2573189"/>
            <a:ext cx="618911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§"/>
            </a:pPr>
            <a:r>
              <a:rPr lang="it-IT" sz="2000" dirty="0"/>
              <a:t>To </a:t>
            </a:r>
            <a:r>
              <a:rPr lang="it-IT" sz="2000" dirty="0" err="1"/>
              <a:t>carry</a:t>
            </a:r>
            <a:r>
              <a:rPr lang="it-IT" sz="2000" dirty="0"/>
              <a:t> out an </a:t>
            </a:r>
            <a:r>
              <a:rPr lang="it-IT" sz="2000" dirty="0" err="1"/>
              <a:t>effective</a:t>
            </a:r>
            <a:r>
              <a:rPr lang="it-IT" sz="2000" dirty="0"/>
              <a:t> </a:t>
            </a:r>
            <a:r>
              <a:rPr lang="it-IT" sz="2000" dirty="0" err="1"/>
              <a:t>action</a:t>
            </a:r>
            <a:r>
              <a:rPr lang="it-IT" sz="2000" dirty="0"/>
              <a:t> to spread </a:t>
            </a:r>
            <a:r>
              <a:rPr lang="it-IT" sz="2000" dirty="0" err="1"/>
              <a:t>scientific</a:t>
            </a:r>
            <a:r>
              <a:rPr lang="it-IT" sz="2000" dirty="0"/>
              <a:t> culture, and in </a:t>
            </a:r>
            <a:r>
              <a:rPr lang="it-IT" sz="2000" dirty="0" err="1"/>
              <a:t>particular</a:t>
            </a:r>
            <a:r>
              <a:rPr lang="it-IT" sz="2000" dirty="0"/>
              <a:t> </a:t>
            </a:r>
            <a:r>
              <a:rPr lang="it-IT" sz="2000" dirty="0" err="1"/>
              <a:t>nuclear</a:t>
            </a:r>
            <a:r>
              <a:rPr lang="it-IT" sz="2000" dirty="0"/>
              <a:t> </a:t>
            </a:r>
            <a:r>
              <a:rPr lang="it-IT" sz="2000" dirty="0" err="1"/>
              <a:t>physics</a:t>
            </a:r>
            <a:r>
              <a:rPr lang="it-IT" sz="2000" dirty="0"/>
              <a:t>, </a:t>
            </a:r>
            <a:r>
              <a:rPr lang="it-IT" sz="2000" dirty="0" err="1"/>
              <a:t>through</a:t>
            </a:r>
            <a:r>
              <a:rPr lang="it-IT" sz="2000" dirty="0"/>
              <a:t> the </a:t>
            </a:r>
            <a:r>
              <a:rPr lang="it-IT" sz="2000" dirty="0" err="1"/>
              <a:t>involvement</a:t>
            </a:r>
            <a:r>
              <a:rPr lang="it-IT" sz="2000" dirty="0"/>
              <a:t> of high </a:t>
            </a:r>
            <a:r>
              <a:rPr lang="it-IT" sz="2000" dirty="0" err="1"/>
              <a:t>school</a:t>
            </a:r>
            <a:r>
              <a:rPr lang="it-IT" sz="2000" dirty="0"/>
              <a:t> </a:t>
            </a:r>
            <a:r>
              <a:rPr lang="it-IT" sz="2000" dirty="0" err="1"/>
              <a:t>students</a:t>
            </a:r>
            <a:r>
              <a:rPr lang="it-IT" sz="2000" dirty="0"/>
              <a:t> in </a:t>
            </a:r>
            <a:r>
              <a:rPr lang="it-IT" sz="2000" dirty="0" err="1"/>
              <a:t>environmental</a:t>
            </a:r>
            <a:r>
              <a:rPr lang="it-IT" sz="2000" dirty="0"/>
              <a:t> </a:t>
            </a:r>
            <a:r>
              <a:rPr lang="it-IT" sz="2000" dirty="0" err="1"/>
              <a:t>radioactivity</a:t>
            </a:r>
            <a:r>
              <a:rPr lang="it-IT" sz="2000" dirty="0"/>
              <a:t> </a:t>
            </a:r>
            <a:r>
              <a:rPr lang="it-IT" sz="2000" dirty="0" err="1"/>
              <a:t>measurements</a:t>
            </a:r>
            <a:r>
              <a:rPr lang="it-IT" sz="2000" dirty="0"/>
              <a:t>.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it-IT" sz="2000" dirty="0" err="1"/>
              <a:t>Promote</a:t>
            </a:r>
            <a:r>
              <a:rPr lang="it-IT" sz="2000" dirty="0"/>
              <a:t> the </a:t>
            </a:r>
            <a:r>
              <a:rPr lang="it-IT" sz="2000" dirty="0" err="1"/>
              <a:t>knowledge</a:t>
            </a:r>
            <a:r>
              <a:rPr lang="it-IT" sz="2000" dirty="0"/>
              <a:t> of </a:t>
            </a:r>
            <a:r>
              <a:rPr lang="it-IT" sz="2000" dirty="0" err="1"/>
              <a:t>one's</a:t>
            </a:r>
            <a:r>
              <a:rPr lang="it-IT" sz="2000" dirty="0"/>
              <a:t> </a:t>
            </a:r>
            <a:r>
              <a:rPr lang="it-IT" sz="2000" dirty="0" err="1"/>
              <a:t>own</a:t>
            </a:r>
            <a:r>
              <a:rPr lang="it-IT" sz="2000" dirty="0"/>
              <a:t> </a:t>
            </a:r>
            <a:r>
              <a:rPr lang="it-IT" sz="2000" dirty="0" err="1"/>
              <a:t>territory</a:t>
            </a:r>
            <a:r>
              <a:rPr lang="it-IT" sz="2000" dirty="0"/>
              <a:t>, in </a:t>
            </a:r>
            <a:r>
              <a:rPr lang="it-IT" sz="2000" dirty="0" err="1"/>
              <a:t>particular</a:t>
            </a:r>
            <a:r>
              <a:rPr lang="it-IT" sz="2000" dirty="0"/>
              <a:t> with </a:t>
            </a:r>
            <a:r>
              <a:rPr lang="it-IT" sz="2000" dirty="0" err="1"/>
              <a:t>reference</a:t>
            </a:r>
            <a:r>
              <a:rPr lang="it-IT" sz="2000" dirty="0"/>
              <a:t> to </a:t>
            </a:r>
            <a:r>
              <a:rPr lang="it-IT" sz="2000" dirty="0" err="1"/>
              <a:t>environmental</a:t>
            </a:r>
            <a:r>
              <a:rPr lang="it-IT" sz="2000" dirty="0"/>
              <a:t> </a:t>
            </a:r>
            <a:r>
              <a:rPr lang="it-IT" sz="2000" dirty="0" err="1"/>
              <a:t>radioactivity</a:t>
            </a:r>
            <a:r>
              <a:rPr lang="it-IT" sz="2000" dirty="0"/>
              <a:t> and radon.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it-IT" sz="2000" dirty="0" err="1"/>
              <a:t>Develop</a:t>
            </a:r>
            <a:r>
              <a:rPr lang="it-IT" sz="2000" dirty="0"/>
              <a:t> new ways of training and </a:t>
            </a:r>
            <a:r>
              <a:rPr lang="it-IT" sz="2000" dirty="0" err="1"/>
              <a:t>disseminating</a:t>
            </a:r>
            <a:r>
              <a:rPr lang="it-IT" sz="2000" dirty="0"/>
              <a:t> </a:t>
            </a:r>
            <a:r>
              <a:rPr lang="it-IT" sz="2000" dirty="0" err="1"/>
              <a:t>knowledge</a:t>
            </a:r>
            <a:r>
              <a:rPr lang="it-IT" sz="2000" dirty="0"/>
              <a:t>.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it-IT" sz="2000" dirty="0" err="1"/>
              <a:t>Highlighting</a:t>
            </a:r>
            <a:r>
              <a:rPr lang="it-IT" sz="2000" dirty="0"/>
              <a:t> the </a:t>
            </a:r>
            <a:r>
              <a:rPr lang="it-IT" sz="2000" dirty="0" err="1"/>
              <a:t>links</a:t>
            </a:r>
            <a:r>
              <a:rPr lang="it-IT" sz="2000" dirty="0"/>
              <a:t> </a:t>
            </a:r>
            <a:r>
              <a:rPr lang="it-IT" sz="2000" dirty="0" err="1"/>
              <a:t>between</a:t>
            </a:r>
            <a:r>
              <a:rPr lang="it-IT" sz="2000" dirty="0"/>
              <a:t> science and society. </a:t>
            </a:r>
          </a:p>
          <a:p>
            <a:pPr marL="342900" indent="-342900" algn="just">
              <a:buFont typeface="Wingdings" pitchFamily="2" charset="2"/>
              <a:buChar char="§"/>
            </a:pPr>
            <a:endParaRPr lang="it-IT" sz="2000" dirty="0"/>
          </a:p>
        </p:txBody>
      </p:sp>
      <p:pic>
        <p:nvPicPr>
          <p:cNvPr id="13" name="Picture 2" descr="https://encrypted-tbn0.gstatic.com/images?q=tbn:ANd9GcTiwJc3E4Qe2rOv17VgV5CIrGa3x3T_QxWwwAjwgF-OZoEOVaAN">
            <a:extLst>
              <a:ext uri="{FF2B5EF4-FFF2-40B4-BE49-F238E27FC236}">
                <a16:creationId xmlns:a16="http://schemas.microsoft.com/office/drawing/2014/main" id="{7D0009CC-0A84-8244-9175-998A96A1F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302" y="2353101"/>
            <a:ext cx="2550233" cy="311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B0E983C1-C820-6343-8C86-DC96C6532642}"/>
              </a:ext>
            </a:extLst>
          </p:cNvPr>
          <p:cNvSpPr/>
          <p:nvPr/>
        </p:nvSpPr>
        <p:spPr>
          <a:xfrm>
            <a:off x="10650404" y="4180873"/>
            <a:ext cx="172123" cy="154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17309103-13F9-4A4F-B658-7F9114230E71}"/>
              </a:ext>
            </a:extLst>
          </p:cNvPr>
          <p:cNvSpPr/>
          <p:nvPr/>
        </p:nvSpPr>
        <p:spPr>
          <a:xfrm>
            <a:off x="8681416" y="4260759"/>
            <a:ext cx="172123" cy="154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CB85BC91-C278-284F-81DC-4D03E2891A5D}"/>
              </a:ext>
            </a:extLst>
          </p:cNvPr>
          <p:cNvSpPr/>
          <p:nvPr/>
        </p:nvSpPr>
        <p:spPr>
          <a:xfrm>
            <a:off x="9645419" y="2560697"/>
            <a:ext cx="172123" cy="154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2BACDAF1-310C-9442-AF4D-F257CDC03021}"/>
              </a:ext>
            </a:extLst>
          </p:cNvPr>
          <p:cNvSpPr/>
          <p:nvPr/>
        </p:nvSpPr>
        <p:spPr>
          <a:xfrm>
            <a:off x="9969554" y="4097766"/>
            <a:ext cx="172123" cy="154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D509D274-865B-DC4E-8C36-BFABCDDE937A}"/>
              </a:ext>
            </a:extLst>
          </p:cNvPr>
          <p:cNvSpPr/>
          <p:nvPr/>
        </p:nvSpPr>
        <p:spPr>
          <a:xfrm>
            <a:off x="9533488" y="3796229"/>
            <a:ext cx="172123" cy="154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4AD7DD26-E0EE-8942-B0DA-40B3A51AB4E4}"/>
              </a:ext>
            </a:extLst>
          </p:cNvPr>
          <p:cNvSpPr/>
          <p:nvPr/>
        </p:nvSpPr>
        <p:spPr>
          <a:xfrm>
            <a:off x="10372719" y="4619903"/>
            <a:ext cx="172123" cy="154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28C9E727-4A2E-834A-9FC3-6957F8A96EA2}"/>
              </a:ext>
            </a:extLst>
          </p:cNvPr>
          <p:cNvSpPr/>
          <p:nvPr/>
        </p:nvSpPr>
        <p:spPr>
          <a:xfrm>
            <a:off x="9969554" y="5013637"/>
            <a:ext cx="172123" cy="154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7969A33B-3A3E-5548-B635-F4A58C5A0FB4}"/>
              </a:ext>
            </a:extLst>
          </p:cNvPr>
          <p:cNvSpPr/>
          <p:nvPr/>
        </p:nvSpPr>
        <p:spPr>
          <a:xfrm>
            <a:off x="8993220" y="2691748"/>
            <a:ext cx="172123" cy="154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9856DA7B-E389-6444-96B7-F36FE041A53F}"/>
              </a:ext>
            </a:extLst>
          </p:cNvPr>
          <p:cNvSpPr/>
          <p:nvPr/>
        </p:nvSpPr>
        <p:spPr>
          <a:xfrm>
            <a:off x="9165343" y="3399399"/>
            <a:ext cx="172123" cy="154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C79D1CE1-0836-CC4E-A2A9-C25F5557A8C7}"/>
              </a:ext>
            </a:extLst>
          </p:cNvPr>
          <p:cNvSpPr/>
          <p:nvPr/>
        </p:nvSpPr>
        <p:spPr>
          <a:xfrm>
            <a:off x="8627630" y="2808970"/>
            <a:ext cx="172123" cy="154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5248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705A8F-B826-4C45-8409-A3B62EA30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the </a:t>
            </a:r>
            <a:r>
              <a:rPr lang="it-IT" sz="4000" dirty="0" err="1"/>
              <a:t>answer</a:t>
            </a:r>
            <a:r>
              <a:rPr lang="it-IT" sz="4000" dirty="0"/>
              <a:t> to the </a:t>
            </a:r>
            <a:r>
              <a:rPr lang="it-IT" sz="4000" dirty="0" err="1"/>
              <a:t>question</a:t>
            </a:r>
            <a:r>
              <a:rPr lang="it-IT" sz="4000" dirty="0"/>
              <a:t>: </a:t>
            </a:r>
            <a:r>
              <a:rPr lang="it-IT" sz="4000" dirty="0" err="1"/>
              <a:t>did</a:t>
            </a:r>
            <a:r>
              <a:rPr lang="it-IT" sz="4000" dirty="0"/>
              <a:t> the </a:t>
            </a:r>
            <a:r>
              <a:rPr lang="it-IT" sz="4000" dirty="0" err="1"/>
              <a:t>students</a:t>
            </a:r>
            <a:r>
              <a:rPr lang="it-IT" sz="4000" dirty="0"/>
              <a:t> </a:t>
            </a:r>
            <a:r>
              <a:rPr lang="it-IT" sz="4000" dirty="0" err="1"/>
              <a:t>like</a:t>
            </a:r>
            <a:r>
              <a:rPr lang="it-IT" sz="4000" dirty="0"/>
              <a:t> the </a:t>
            </a:r>
            <a:r>
              <a:rPr lang="it-IT" sz="4000" dirty="0" err="1"/>
              <a:t>project</a:t>
            </a:r>
            <a:r>
              <a:rPr lang="it-IT" sz="4000" dirty="0"/>
              <a:t>?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734D6A2-BB73-8B49-96AA-F3F376A8A036}"/>
              </a:ext>
            </a:extLst>
          </p:cNvPr>
          <p:cNvSpPr/>
          <p:nvPr/>
        </p:nvSpPr>
        <p:spPr>
          <a:xfrm>
            <a:off x="6504560" y="6444975"/>
            <a:ext cx="4977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CRIS 2018     </a:t>
            </a:r>
            <a:r>
              <a:rPr lang="it-IT" sz="1200" i="1" dirty="0"/>
              <a:t>18-22 </a:t>
            </a:r>
            <a:r>
              <a:rPr lang="it-IT" sz="1200" i="1" dirty="0" err="1"/>
              <a:t>June</a:t>
            </a:r>
            <a:r>
              <a:rPr lang="it-IT" sz="1200" i="1" dirty="0"/>
              <a:t> 2018, Portopalo di Capo Passero (SR) - </a:t>
            </a:r>
            <a:r>
              <a:rPr lang="it-IT" sz="1200" i="1" dirty="0" err="1"/>
              <a:t>Italy</a:t>
            </a:r>
            <a:r>
              <a:rPr lang="it-IT" sz="1200" i="1" dirty="0"/>
              <a:t>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5EB6ADA-D489-244E-8E4E-9F16424A0B16}"/>
              </a:ext>
            </a:extLst>
          </p:cNvPr>
          <p:cNvSpPr txBox="1"/>
          <p:nvPr/>
        </p:nvSpPr>
        <p:spPr>
          <a:xfrm>
            <a:off x="1286853" y="2413337"/>
            <a:ext cx="99230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Yes!</a:t>
            </a:r>
          </a:p>
          <a:p>
            <a:endParaRPr lang="it-IT" dirty="0"/>
          </a:p>
          <a:p>
            <a:r>
              <a:rPr lang="it-IT" dirty="0"/>
              <a:t> </a:t>
            </a:r>
          </a:p>
          <a:p>
            <a:pPr algn="just"/>
            <a:r>
              <a:rPr lang="it-IT" dirty="0" err="1"/>
              <a:t>Pacinotti's</a:t>
            </a:r>
            <a:r>
              <a:rPr lang="it-IT" dirty="0"/>
              <a:t> </a:t>
            </a:r>
            <a:r>
              <a:rPr lang="it-IT" dirty="0" err="1"/>
              <a:t>students</a:t>
            </a:r>
            <a:r>
              <a:rPr lang="it-IT" dirty="0"/>
              <a:t> </a:t>
            </a:r>
            <a:r>
              <a:rPr lang="it-IT" dirty="0" err="1"/>
              <a:t>decided</a:t>
            </a:r>
            <a:r>
              <a:rPr lang="it-IT" dirty="0"/>
              <a:t> to take part in the ASI </a:t>
            </a:r>
            <a:r>
              <a:rPr lang="it-IT" dirty="0" err="1"/>
              <a:t>YiSS</a:t>
            </a:r>
            <a:r>
              <a:rPr lang="it-IT" dirty="0"/>
              <a:t> 2019 </a:t>
            </a:r>
            <a:r>
              <a:rPr lang="it-IT" dirty="0" err="1"/>
              <a:t>competition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involves</a:t>
            </a:r>
            <a:r>
              <a:rPr lang="it-IT" dirty="0"/>
              <a:t> the </a:t>
            </a:r>
            <a:r>
              <a:rPr lang="it-IT" dirty="0" err="1"/>
              <a:t>students</a:t>
            </a:r>
            <a:r>
              <a:rPr lang="it-IT" dirty="0"/>
              <a:t> in an </a:t>
            </a:r>
            <a:r>
              <a:rPr lang="it-IT" dirty="0" err="1"/>
              <a:t>experiment</a:t>
            </a:r>
            <a:r>
              <a:rPr lang="it-IT" dirty="0"/>
              <a:t> to be </a:t>
            </a:r>
            <a:r>
              <a:rPr lang="it-IT" dirty="0" err="1"/>
              <a:t>carried</a:t>
            </a:r>
            <a:r>
              <a:rPr lang="it-IT" dirty="0"/>
              <a:t> on </a:t>
            </a:r>
            <a:r>
              <a:rPr lang="it-IT" dirty="0" err="1"/>
              <a:t>board</a:t>
            </a:r>
            <a:r>
              <a:rPr lang="it-IT" dirty="0"/>
              <a:t> the ISS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astronaut</a:t>
            </a:r>
            <a:r>
              <a:rPr lang="it-IT" dirty="0"/>
              <a:t> Luca </a:t>
            </a:r>
            <a:r>
              <a:rPr lang="it-IT" dirty="0" err="1"/>
              <a:t>Parmitano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lead</a:t>
            </a:r>
            <a:r>
              <a:rPr lang="it-IT" dirty="0"/>
              <a:t> the </a:t>
            </a:r>
            <a:r>
              <a:rPr lang="it-IT" dirty="0" err="1"/>
              <a:t>space</a:t>
            </a:r>
            <a:r>
              <a:rPr lang="it-IT" dirty="0"/>
              <a:t> </a:t>
            </a:r>
            <a:r>
              <a:rPr lang="it-IT" dirty="0" err="1"/>
              <a:t>mission</a:t>
            </a:r>
            <a:r>
              <a:rPr lang="it-IT" dirty="0"/>
              <a:t> in </a:t>
            </a:r>
            <a:r>
              <a:rPr lang="it-IT" dirty="0" err="1"/>
              <a:t>May</a:t>
            </a:r>
            <a:r>
              <a:rPr lang="it-IT" dirty="0"/>
              <a:t> 2019.</a:t>
            </a:r>
          </a:p>
          <a:p>
            <a:endParaRPr lang="it-IT" dirty="0"/>
          </a:p>
        </p:txBody>
      </p:sp>
      <p:sp>
        <p:nvSpPr>
          <p:cNvPr id="11" name="AutoShape 4" descr="Risultati immagini per ok">
            <a:extLst>
              <a:ext uri="{FF2B5EF4-FFF2-40B4-BE49-F238E27FC236}">
                <a16:creationId xmlns:a16="http://schemas.microsoft.com/office/drawing/2014/main" id="{3DB70146-A9C4-7B44-8611-ACDCD04E6A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43400" y="1358900"/>
            <a:ext cx="3810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082" name="Picture 10" descr="Risultati immagini per ok">
            <a:extLst>
              <a:ext uri="{FF2B5EF4-FFF2-40B4-BE49-F238E27FC236}">
                <a16:creationId xmlns:a16="http://schemas.microsoft.com/office/drawing/2014/main" id="{2FA563CD-668E-BF4D-9075-66CFDD0BE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457" y="2230319"/>
            <a:ext cx="1317562" cy="74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isultati immagini per luca parmitano">
            <a:extLst>
              <a:ext uri="{FF2B5EF4-FFF2-40B4-BE49-F238E27FC236}">
                <a16:creationId xmlns:a16="http://schemas.microsoft.com/office/drawing/2014/main" id="{49D0F4CA-5770-5C49-8616-9B5B705EA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571" y="4293358"/>
            <a:ext cx="2927724" cy="164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isultati immagini per stazione spaziale internazionale">
            <a:extLst>
              <a:ext uri="{FF2B5EF4-FFF2-40B4-BE49-F238E27FC236}">
                <a16:creationId xmlns:a16="http://schemas.microsoft.com/office/drawing/2014/main" id="{D7345718-53CD-8148-A5C0-92D82AE68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38" y="4369038"/>
            <a:ext cx="2955962" cy="195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148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/>
              <a:t>Some </a:t>
            </a:r>
            <a:r>
              <a:rPr lang="it-IT" sz="3200" dirty="0" err="1"/>
              <a:t>considerations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3149839"/>
          </a:xfrm>
        </p:spPr>
        <p:txBody>
          <a:bodyPr/>
          <a:lstStyle/>
          <a:p>
            <a:r>
              <a:rPr lang="en-US" dirty="0"/>
              <a:t>Dissemination of useful information to improve the management of radon risk</a:t>
            </a:r>
            <a:endParaRPr lang="it-IT" dirty="0"/>
          </a:p>
          <a:p>
            <a:pPr>
              <a:lnSpc>
                <a:spcPct val="200000"/>
              </a:lnSpc>
            </a:pPr>
            <a:r>
              <a:rPr lang="it-IT" dirty="0"/>
              <a:t>The </a:t>
            </a:r>
            <a:r>
              <a:rPr lang="it-IT" dirty="0" err="1"/>
              <a:t>importance</a:t>
            </a:r>
            <a:r>
              <a:rPr lang="it-IT" dirty="0"/>
              <a:t> of    </a:t>
            </a:r>
            <a:r>
              <a:rPr lang="it-IT" dirty="0" err="1"/>
              <a:t>Education</a:t>
            </a:r>
            <a:r>
              <a:rPr lang="it-IT" dirty="0"/>
              <a:t>, Training and Information</a:t>
            </a:r>
          </a:p>
          <a:p>
            <a:pPr lvl="1">
              <a:lnSpc>
                <a:spcPct val="200000"/>
              </a:lnSpc>
            </a:pPr>
            <a:r>
              <a:rPr lang="it-IT" dirty="0" err="1"/>
              <a:t>Encouraging</a:t>
            </a:r>
            <a:r>
              <a:rPr lang="it-IT" dirty="0"/>
              <a:t> </a:t>
            </a:r>
            <a:r>
              <a:rPr lang="it-IT" dirty="0" err="1"/>
              <a:t>scientific</a:t>
            </a:r>
            <a:r>
              <a:rPr lang="it-IT" dirty="0"/>
              <a:t> </a:t>
            </a:r>
            <a:r>
              <a:rPr lang="it-IT" dirty="0" err="1"/>
              <a:t>approach</a:t>
            </a:r>
            <a:endParaRPr lang="it-IT" dirty="0"/>
          </a:p>
          <a:p>
            <a:pPr lvl="1">
              <a:lnSpc>
                <a:spcPct val="200000"/>
              </a:lnSpc>
            </a:pPr>
            <a:r>
              <a:rPr lang="en-US" dirty="0"/>
              <a:t>Implementing the sense of responsibility in the activities carried out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Stimulating the student's intrinsic motivation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7F00B5C-916D-1D47-842B-DBB403AD4303}"/>
              </a:ext>
            </a:extLst>
          </p:cNvPr>
          <p:cNvSpPr/>
          <p:nvPr/>
        </p:nvSpPr>
        <p:spPr>
          <a:xfrm>
            <a:off x="6504560" y="6444975"/>
            <a:ext cx="4977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CRIS 2018     </a:t>
            </a:r>
            <a:r>
              <a:rPr lang="it-IT" sz="1200" i="1" dirty="0"/>
              <a:t>18-22 </a:t>
            </a:r>
            <a:r>
              <a:rPr lang="it-IT" sz="1200" i="1" dirty="0" err="1"/>
              <a:t>June</a:t>
            </a:r>
            <a:r>
              <a:rPr lang="it-IT" sz="1200" i="1" dirty="0"/>
              <a:t> 2018, Portopalo di Capo Passero (SR) - </a:t>
            </a:r>
            <a:r>
              <a:rPr lang="it-IT" sz="1200" i="1" dirty="0" err="1"/>
              <a:t>Italy</a:t>
            </a:r>
            <a:r>
              <a:rPr lang="it-IT" sz="1200" i="1" dirty="0"/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D6CCCAA-87BF-2E47-967F-B4D231ED638F}"/>
              </a:ext>
            </a:extLst>
          </p:cNvPr>
          <p:cNvSpPr txBox="1"/>
          <p:nvPr/>
        </p:nvSpPr>
        <p:spPr>
          <a:xfrm>
            <a:off x="7605656" y="5411096"/>
            <a:ext cx="289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Thanks</a:t>
            </a:r>
            <a:r>
              <a:rPr lang="it-IT" dirty="0"/>
              <a:t> for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attention</a:t>
            </a:r>
            <a:r>
              <a:rPr lang="it-IT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6825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85F45F65-0F9E-804E-8E87-FC32491B2D17}"/>
              </a:ext>
            </a:extLst>
          </p:cNvPr>
          <p:cNvSpPr/>
          <p:nvPr/>
        </p:nvSpPr>
        <p:spPr>
          <a:xfrm>
            <a:off x="6504560" y="6444975"/>
            <a:ext cx="4977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CRIS 2018     </a:t>
            </a:r>
            <a:r>
              <a:rPr lang="it-IT" sz="1200" i="1" dirty="0"/>
              <a:t>18-22 </a:t>
            </a:r>
            <a:r>
              <a:rPr lang="it-IT" sz="1200" i="1" dirty="0" err="1"/>
              <a:t>June</a:t>
            </a:r>
            <a:r>
              <a:rPr lang="it-IT" sz="1200" i="1" dirty="0"/>
              <a:t> 2018, Portopalo di Capo Passero (SR) - </a:t>
            </a:r>
            <a:r>
              <a:rPr lang="it-IT" sz="1200" i="1" dirty="0" err="1"/>
              <a:t>Italy</a:t>
            </a:r>
            <a:r>
              <a:rPr lang="it-IT" sz="1200" i="1" dirty="0"/>
              <a:t> </a:t>
            </a:r>
          </a:p>
        </p:txBody>
      </p:sp>
      <p:pic>
        <p:nvPicPr>
          <p:cNvPr id="5" name="Immagine 4" descr="Immagine correlata">
            <a:extLst>
              <a:ext uri="{FF2B5EF4-FFF2-40B4-BE49-F238E27FC236}">
                <a16:creationId xmlns:a16="http://schemas.microsoft.com/office/drawing/2014/main" id="{75129D4A-602C-1240-A73A-B5758F6D551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13638" r="24729" b="24194"/>
          <a:stretch/>
        </p:blipFill>
        <p:spPr bwMode="auto">
          <a:xfrm>
            <a:off x="26011394" y="9808718"/>
            <a:ext cx="5578966" cy="4172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080B8325-5701-424F-8E73-52827C214BDC}"/>
              </a:ext>
            </a:extLst>
          </p:cNvPr>
          <p:cNvSpPr txBox="1">
            <a:spLocks/>
          </p:cNvSpPr>
          <p:nvPr/>
        </p:nvSpPr>
        <p:spPr>
          <a:xfrm>
            <a:off x="1069848" y="2181341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000" dirty="0"/>
            </a:br>
            <a:endParaRPr lang="it-IT" dirty="0"/>
          </a:p>
        </p:txBody>
      </p:sp>
      <p:sp>
        <p:nvSpPr>
          <p:cNvPr id="10" name="Titolo 9">
            <a:extLst>
              <a:ext uri="{FF2B5EF4-FFF2-40B4-BE49-F238E27FC236}">
                <a16:creationId xmlns:a16="http://schemas.microsoft.com/office/drawing/2014/main" id="{99EC7231-7C69-7E45-8D17-FF4C3E9CE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506454"/>
            <a:ext cx="10058400" cy="1609344"/>
          </a:xfrm>
        </p:spPr>
        <p:txBody>
          <a:bodyPr>
            <a:normAutofit/>
          </a:bodyPr>
          <a:lstStyle/>
          <a:p>
            <a:r>
              <a:rPr lang="en-US" sz="4000" dirty="0"/>
              <a:t>Radiolab project </a:t>
            </a:r>
            <a:r>
              <a:rPr lang="en-US" sz="4000" i="1" dirty="0"/>
              <a:t>versus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/>
              <a:t>Work-Based Learning experiences </a:t>
            </a:r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7F83F400-EF01-FB41-AA36-6A20799CC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347" y="2331345"/>
            <a:ext cx="9238277" cy="1309335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/>
              <a:t>School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main</a:t>
            </a:r>
            <a:r>
              <a:rPr lang="it-IT" dirty="0"/>
              <a:t> and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significant</a:t>
            </a:r>
            <a:r>
              <a:rPr lang="it-IT" dirty="0"/>
              <a:t> common </a:t>
            </a:r>
            <a:r>
              <a:rPr lang="it-IT" dirty="0" err="1"/>
              <a:t>ground</a:t>
            </a:r>
            <a:r>
              <a:rPr lang="it-IT" dirty="0"/>
              <a:t> for </a:t>
            </a:r>
            <a:r>
              <a:rPr lang="it-IT" dirty="0" err="1"/>
              <a:t>students</a:t>
            </a:r>
            <a:r>
              <a:rPr lang="it-IT" dirty="0"/>
              <a:t>, </a:t>
            </a:r>
            <a:r>
              <a:rPr lang="it-IT" dirty="0" err="1"/>
              <a:t>teachers</a:t>
            </a:r>
            <a:r>
              <a:rPr lang="it-IT" dirty="0"/>
              <a:t>, </a:t>
            </a:r>
            <a:r>
              <a:rPr lang="it-IT" dirty="0" err="1"/>
              <a:t>scientists</a:t>
            </a:r>
            <a:r>
              <a:rPr lang="it-IT" dirty="0"/>
              <a:t> and </a:t>
            </a:r>
            <a:r>
              <a:rPr lang="it-IT" dirty="0" err="1"/>
              <a:t>researchers</a:t>
            </a:r>
            <a:r>
              <a:rPr lang="it-IT" dirty="0"/>
              <a:t> in science </a:t>
            </a:r>
            <a:r>
              <a:rPr lang="it-IT" dirty="0" err="1"/>
              <a:t>education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can work </a:t>
            </a:r>
            <a:r>
              <a:rPr lang="it-IT" dirty="0" err="1"/>
              <a:t>together</a:t>
            </a:r>
            <a:r>
              <a:rPr lang="it-IT" dirty="0"/>
              <a:t> with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expertise and </a:t>
            </a:r>
            <a:r>
              <a:rPr lang="it-IT" dirty="0" err="1"/>
              <a:t>sensibilities</a:t>
            </a:r>
            <a:r>
              <a:rPr lang="it-IT" dirty="0"/>
              <a:t> to </a:t>
            </a:r>
            <a:r>
              <a:rPr lang="it-IT" dirty="0" err="1"/>
              <a:t>improve</a:t>
            </a:r>
            <a:r>
              <a:rPr lang="it-IT" dirty="0"/>
              <a:t> the </a:t>
            </a:r>
            <a:r>
              <a:rPr lang="it-IT" dirty="0" err="1"/>
              <a:t>learning</a:t>
            </a:r>
            <a:r>
              <a:rPr lang="it-IT" dirty="0"/>
              <a:t> and </a:t>
            </a:r>
            <a:r>
              <a:rPr lang="it-IT" dirty="0" err="1"/>
              <a:t>teaching</a:t>
            </a:r>
            <a:r>
              <a:rPr lang="it-IT" dirty="0"/>
              <a:t> of </a:t>
            </a:r>
            <a:r>
              <a:rPr lang="it-IT" dirty="0" err="1"/>
              <a:t>physics</a:t>
            </a:r>
            <a:r>
              <a:rPr lang="it-IT" dirty="0"/>
              <a:t>. 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12" name="Picture 2" descr="Risultati immagini per start">
            <a:extLst>
              <a:ext uri="{FF2B5EF4-FFF2-40B4-BE49-F238E27FC236}">
                <a16:creationId xmlns:a16="http://schemas.microsoft.com/office/drawing/2014/main" id="{A672F244-443B-384F-9783-079F435F2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68" y="2331345"/>
            <a:ext cx="1173755" cy="117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A5E51596-F6E7-AB4D-BE9D-9C3BE4D94AC4}"/>
              </a:ext>
            </a:extLst>
          </p:cNvPr>
          <p:cNvSpPr/>
          <p:nvPr/>
        </p:nvSpPr>
        <p:spPr>
          <a:xfrm>
            <a:off x="1630635" y="4194500"/>
            <a:ext cx="9338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/>
              <a:t>we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</a:t>
            </a:r>
            <a:r>
              <a:rPr lang="it-IT" sz="2000" dirty="0" err="1"/>
              <a:t>decided</a:t>
            </a:r>
            <a:r>
              <a:rPr lang="it-IT" sz="2000" dirty="0"/>
              <a:t> to </a:t>
            </a:r>
            <a:r>
              <a:rPr lang="it-IT" sz="2000" dirty="0" err="1"/>
              <a:t>offer</a:t>
            </a:r>
            <a:r>
              <a:rPr lang="it-IT" sz="2000" dirty="0"/>
              <a:t> </a:t>
            </a:r>
            <a:r>
              <a:rPr lang="it-IT" sz="2000" dirty="0" err="1"/>
              <a:t>other</a:t>
            </a:r>
            <a:r>
              <a:rPr lang="it-IT" sz="2000" dirty="0"/>
              <a:t> </a:t>
            </a:r>
            <a:r>
              <a:rPr lang="it-IT" sz="2000" dirty="0" err="1"/>
              <a:t>students</a:t>
            </a:r>
            <a:r>
              <a:rPr lang="it-IT" sz="2000" dirty="0"/>
              <a:t> the </a:t>
            </a:r>
            <a:r>
              <a:rPr lang="it-IT" sz="2000" dirty="0" err="1"/>
              <a:t>opportunity</a:t>
            </a:r>
            <a:r>
              <a:rPr lang="it-IT" sz="2000" dirty="0"/>
              <a:t> to </a:t>
            </a:r>
            <a:r>
              <a:rPr lang="it-IT" sz="2000" dirty="0" err="1"/>
              <a:t>approach</a:t>
            </a:r>
            <a:r>
              <a:rPr lang="it-IT" sz="2000" dirty="0"/>
              <a:t> the </a:t>
            </a:r>
            <a:r>
              <a:rPr lang="it-IT" sz="2000" dirty="0" err="1"/>
              <a:t>problem</a:t>
            </a:r>
            <a:r>
              <a:rPr lang="it-IT" sz="2000" dirty="0"/>
              <a:t> of human </a:t>
            </a:r>
            <a:r>
              <a:rPr lang="it-IT" sz="2000" dirty="0" err="1"/>
              <a:t>exposure</a:t>
            </a:r>
            <a:r>
              <a:rPr lang="it-IT" sz="2000" dirty="0"/>
              <a:t> to </a:t>
            </a:r>
            <a:r>
              <a:rPr lang="it-IT" sz="2000" dirty="0" err="1"/>
              <a:t>radioactivity</a:t>
            </a:r>
            <a:r>
              <a:rPr lang="it-IT" sz="2000" dirty="0"/>
              <a:t> of </a:t>
            </a:r>
            <a:r>
              <a:rPr lang="it-IT" sz="2000" dirty="0" err="1"/>
              <a:t>natural</a:t>
            </a:r>
            <a:r>
              <a:rPr lang="it-IT" sz="2000" dirty="0"/>
              <a:t> </a:t>
            </a:r>
            <a:r>
              <a:rPr lang="it-IT" sz="2000" dirty="0" err="1"/>
              <a:t>origin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90184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E5A05D-BC35-FE4B-830C-3FF931B8C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Why</a:t>
            </a:r>
            <a:r>
              <a:rPr lang="it-IT" dirty="0"/>
              <a:t> the radon gas?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69F7388-41F3-2042-9346-3189F67AF988}"/>
              </a:ext>
            </a:extLst>
          </p:cNvPr>
          <p:cNvSpPr/>
          <p:nvPr/>
        </p:nvSpPr>
        <p:spPr>
          <a:xfrm>
            <a:off x="6504560" y="6444975"/>
            <a:ext cx="4977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CRIS 2018     </a:t>
            </a:r>
            <a:r>
              <a:rPr lang="it-IT" sz="1200" i="1" dirty="0"/>
              <a:t>18-22 </a:t>
            </a:r>
            <a:r>
              <a:rPr lang="it-IT" sz="1200" i="1" dirty="0" err="1"/>
              <a:t>June</a:t>
            </a:r>
            <a:r>
              <a:rPr lang="it-IT" sz="1200" i="1" dirty="0"/>
              <a:t> 2018, Portopalo di Capo Passero (SR) - </a:t>
            </a:r>
            <a:r>
              <a:rPr lang="it-IT" sz="1200" i="1" dirty="0" err="1"/>
              <a:t>Italy</a:t>
            </a:r>
            <a:r>
              <a:rPr lang="it-IT" sz="1200" i="1" dirty="0"/>
              <a:t>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40D45AC-7BBF-3F46-89A4-0328A48DFDF6}"/>
              </a:ext>
            </a:extLst>
          </p:cNvPr>
          <p:cNvSpPr/>
          <p:nvPr/>
        </p:nvSpPr>
        <p:spPr>
          <a:xfrm>
            <a:off x="1054075" y="2471449"/>
            <a:ext cx="104120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Radon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radioactive</a:t>
            </a:r>
            <a:r>
              <a:rPr lang="it-IT" dirty="0"/>
              <a:t> gas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odorless</a:t>
            </a:r>
            <a:r>
              <a:rPr lang="it-IT" dirty="0"/>
              <a:t> and </a:t>
            </a:r>
            <a:r>
              <a:rPr lang="it-IT" dirty="0" err="1"/>
              <a:t>colorless</a:t>
            </a:r>
            <a:r>
              <a:rPr lang="it-IT" dirty="0"/>
              <a:t> and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often</a:t>
            </a:r>
            <a:r>
              <a:rPr lang="it-IT" dirty="0"/>
              <a:t> </a:t>
            </a:r>
            <a:r>
              <a:rPr lang="it-IT" dirty="0" err="1"/>
              <a:t>accumulates</a:t>
            </a:r>
            <a:r>
              <a:rPr lang="it-IT" dirty="0"/>
              <a:t> in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houses</a:t>
            </a:r>
            <a:r>
              <a:rPr lang="it-IT" dirty="0"/>
              <a:t> or office	</a:t>
            </a:r>
            <a:r>
              <a:rPr lang="it-IT" i="1" dirty="0" err="1">
                <a:solidFill>
                  <a:srgbClr val="FF0000"/>
                </a:solidFill>
              </a:rPr>
              <a:t>school</a:t>
            </a:r>
            <a:endParaRPr lang="it-IT" i="1" dirty="0">
              <a:solidFill>
                <a:srgbClr val="FF0000"/>
              </a:solidFill>
            </a:endParaRPr>
          </a:p>
          <a:p>
            <a:pPr algn="just"/>
            <a:endParaRPr lang="it-IT" dirty="0"/>
          </a:p>
          <a:p>
            <a:pPr algn="just"/>
            <a:r>
              <a:rPr lang="it-IT" dirty="0"/>
              <a:t>The Radon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present</a:t>
            </a:r>
            <a:r>
              <a:rPr lang="it-IT" dirty="0"/>
              <a:t> </a:t>
            </a:r>
            <a:r>
              <a:rPr lang="it-IT" dirty="0" err="1"/>
              <a:t>almost</a:t>
            </a:r>
            <a:r>
              <a:rPr lang="it-IT" dirty="0"/>
              <a:t> </a:t>
            </a:r>
            <a:r>
              <a:rPr lang="it-IT" dirty="0" err="1"/>
              <a:t>everywhere</a:t>
            </a:r>
            <a:r>
              <a:rPr lang="it-IT" dirty="0"/>
              <a:t> in </a:t>
            </a:r>
            <a:r>
              <a:rPr lang="it-IT" dirty="0" err="1"/>
              <a:t>soil</a:t>
            </a:r>
            <a:r>
              <a:rPr lang="it-IT" dirty="0"/>
              <a:t> and </a:t>
            </a:r>
            <a:r>
              <a:rPr lang="it-IT" dirty="0" err="1"/>
              <a:t>rocks</a:t>
            </a:r>
            <a:r>
              <a:rPr lang="it-IT" dirty="0"/>
              <a:t>	</a:t>
            </a:r>
            <a:r>
              <a:rPr lang="it-IT" i="1" dirty="0">
                <a:solidFill>
                  <a:srgbClr val="FF0000"/>
                </a:solidFill>
              </a:rPr>
              <a:t> </a:t>
            </a:r>
          </a:p>
          <a:p>
            <a:pPr algn="just"/>
            <a:endParaRPr lang="it-IT" dirty="0"/>
          </a:p>
          <a:p>
            <a:pPr algn="just"/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produced</a:t>
            </a:r>
            <a:r>
              <a:rPr lang="it-IT" dirty="0"/>
              <a:t> by the </a:t>
            </a:r>
            <a:r>
              <a:rPr lang="it-IT" dirty="0" err="1"/>
              <a:t>uranium's</a:t>
            </a:r>
            <a:r>
              <a:rPr lang="it-IT" dirty="0"/>
              <a:t> </a:t>
            </a:r>
            <a:r>
              <a:rPr lang="it-IT" dirty="0" err="1"/>
              <a:t>radioactive</a:t>
            </a:r>
            <a:r>
              <a:rPr lang="it-IT" dirty="0"/>
              <a:t> </a:t>
            </a:r>
            <a:r>
              <a:rPr lang="it-IT" dirty="0" err="1"/>
              <a:t>decay</a:t>
            </a:r>
            <a:r>
              <a:rPr lang="it-IT" dirty="0"/>
              <a:t>.		</a:t>
            </a:r>
            <a:r>
              <a:rPr lang="it-IT" i="1" dirty="0">
                <a:solidFill>
                  <a:srgbClr val="FF0000"/>
                </a:solidFill>
              </a:rPr>
              <a:t> </a:t>
            </a:r>
          </a:p>
          <a:p>
            <a:pPr algn="just"/>
            <a:r>
              <a:rPr lang="it-IT" dirty="0"/>
              <a:t> </a:t>
            </a:r>
          </a:p>
          <a:p>
            <a:pPr algn="just"/>
            <a:r>
              <a:rPr lang="it-IT" dirty="0"/>
              <a:t>In a </a:t>
            </a:r>
            <a:r>
              <a:rPr lang="it-IT" dirty="0" err="1"/>
              <a:t>closed</a:t>
            </a:r>
            <a:r>
              <a:rPr lang="it-IT" dirty="0"/>
              <a:t> </a:t>
            </a:r>
            <a:r>
              <a:rPr lang="it-IT" dirty="0" err="1"/>
              <a:t>environment</a:t>
            </a:r>
            <a:r>
              <a:rPr lang="it-IT" dirty="0"/>
              <a:t>, Radon can accumulate and </a:t>
            </a:r>
            <a:r>
              <a:rPr lang="it-IT" dirty="0" err="1"/>
              <a:t>reach</a:t>
            </a:r>
            <a:r>
              <a:rPr lang="it-IT" dirty="0"/>
              <a:t> </a:t>
            </a:r>
            <a:r>
              <a:rPr lang="it-IT" dirty="0" err="1"/>
              <a:t>hazardous</a:t>
            </a:r>
            <a:r>
              <a:rPr lang="it-IT" dirty="0"/>
              <a:t> </a:t>
            </a:r>
            <a:r>
              <a:rPr lang="it-IT" dirty="0" err="1"/>
              <a:t>concentrations</a:t>
            </a:r>
            <a:r>
              <a:rPr lang="it-IT" dirty="0"/>
              <a:t>. 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							</a:t>
            </a:r>
            <a:r>
              <a:rPr lang="it-IT" i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A0ACA06-BC8F-6F46-810B-72BF37A294E5}"/>
              </a:ext>
            </a:extLst>
          </p:cNvPr>
          <p:cNvSpPr/>
          <p:nvPr/>
        </p:nvSpPr>
        <p:spPr>
          <a:xfrm>
            <a:off x="1069848" y="1712929"/>
            <a:ext cx="1041203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rgbClr val="FF0000"/>
                </a:solidFill>
              </a:rPr>
              <a:t>INTERDISCIPLINARY CHARACTER	</a:t>
            </a:r>
            <a:r>
              <a:rPr lang="it-IT" i="1" dirty="0" err="1"/>
              <a:t>geology</a:t>
            </a:r>
            <a:r>
              <a:rPr lang="it-IT" i="1" dirty="0"/>
              <a:t>, </a:t>
            </a:r>
            <a:r>
              <a:rPr lang="it-IT" i="1" dirty="0" err="1"/>
              <a:t>chemistry</a:t>
            </a:r>
            <a:r>
              <a:rPr lang="it-IT" i="1" dirty="0"/>
              <a:t>, </a:t>
            </a:r>
            <a:r>
              <a:rPr lang="it-IT" i="1" dirty="0" err="1"/>
              <a:t>biology</a:t>
            </a:r>
            <a:r>
              <a:rPr lang="it-IT" i="1" dirty="0"/>
              <a:t>, </a:t>
            </a:r>
            <a:r>
              <a:rPr lang="it-IT" i="1" dirty="0" err="1"/>
              <a:t>mathematics</a:t>
            </a:r>
            <a:r>
              <a:rPr lang="it-IT" i="1" dirty="0"/>
              <a:t> and   computer science </a:t>
            </a:r>
            <a:endParaRPr lang="it-IT" sz="2000" i="1" dirty="0"/>
          </a:p>
          <a:p>
            <a:pPr algn="just"/>
            <a:r>
              <a:rPr lang="it-IT" sz="2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6DD63FE-DE1A-CB4A-A431-16E519616DAE}"/>
              </a:ext>
            </a:extLst>
          </p:cNvPr>
          <p:cNvSpPr/>
          <p:nvPr/>
        </p:nvSpPr>
        <p:spPr>
          <a:xfrm>
            <a:off x="1069848" y="5260035"/>
            <a:ext cx="38922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/>
              <a:t>The World </a:t>
            </a:r>
            <a:r>
              <a:rPr lang="it-IT" sz="1600" dirty="0" err="1"/>
              <a:t>Health</a:t>
            </a:r>
            <a:r>
              <a:rPr lang="it-IT" sz="1600" dirty="0"/>
              <a:t> Organization </a:t>
            </a:r>
            <a:r>
              <a:rPr lang="it-IT" sz="1600" dirty="0" err="1"/>
              <a:t>has</a:t>
            </a:r>
            <a:r>
              <a:rPr lang="it-IT" sz="1600" dirty="0"/>
              <a:t> </a:t>
            </a:r>
            <a:r>
              <a:rPr lang="it-IT" sz="1600" dirty="0" err="1"/>
              <a:t>determined</a:t>
            </a:r>
            <a:r>
              <a:rPr lang="it-IT" sz="1600" dirty="0"/>
              <a:t> </a:t>
            </a:r>
            <a:r>
              <a:rPr lang="it-IT" sz="1600" dirty="0" err="1"/>
              <a:t>that</a:t>
            </a:r>
            <a:r>
              <a:rPr lang="it-IT" sz="1600" dirty="0"/>
              <a:t> Radon gas </a:t>
            </a:r>
            <a:r>
              <a:rPr lang="it-IT" sz="1600" dirty="0" err="1"/>
              <a:t>is</a:t>
            </a:r>
            <a:r>
              <a:rPr lang="it-IT" sz="1600" dirty="0"/>
              <a:t> the </a:t>
            </a:r>
            <a:r>
              <a:rPr lang="it-IT" sz="1600" dirty="0" err="1"/>
              <a:t>second</a:t>
            </a:r>
            <a:r>
              <a:rPr lang="it-IT" sz="1600" dirty="0"/>
              <a:t>  cause of </a:t>
            </a:r>
            <a:r>
              <a:rPr lang="it-IT" sz="1600" dirty="0" err="1"/>
              <a:t>lung</a:t>
            </a:r>
            <a:r>
              <a:rPr lang="it-IT" sz="1600" dirty="0"/>
              <a:t> </a:t>
            </a:r>
            <a:r>
              <a:rPr lang="it-IT" sz="1600" dirty="0" err="1"/>
              <a:t>cancer</a:t>
            </a:r>
            <a:r>
              <a:rPr lang="it-IT" sz="1600" dirty="0"/>
              <a:t> </a:t>
            </a:r>
            <a:r>
              <a:rPr lang="it-IT" sz="1600" dirty="0" err="1"/>
              <a:t>after</a:t>
            </a:r>
            <a:r>
              <a:rPr lang="it-IT" sz="1600" dirty="0"/>
              <a:t> </a:t>
            </a:r>
            <a:r>
              <a:rPr lang="it-IT" sz="1600" dirty="0" err="1"/>
              <a:t>tobacco</a:t>
            </a:r>
            <a:r>
              <a:rPr lang="it-IT" sz="1600" dirty="0"/>
              <a:t> </a:t>
            </a:r>
            <a:r>
              <a:rPr lang="it-IT" sz="1600" dirty="0" err="1"/>
              <a:t>smoke</a:t>
            </a:r>
            <a:r>
              <a:rPr lang="it-IT" sz="1600" dirty="0"/>
              <a:t> </a:t>
            </a:r>
          </a:p>
        </p:txBody>
      </p:sp>
      <p:pic>
        <p:nvPicPr>
          <p:cNvPr id="8" name="Picture 9" descr="0">
            <a:extLst>
              <a:ext uri="{FF2B5EF4-FFF2-40B4-BE49-F238E27FC236}">
                <a16:creationId xmlns:a16="http://schemas.microsoft.com/office/drawing/2014/main" id="{6DA25422-BCB3-164D-85AC-F95D5FA60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917" y="4857762"/>
            <a:ext cx="1589695" cy="147949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27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2FE025-2A16-924F-8AD4-211658C9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Radon in Campania </a:t>
            </a:r>
            <a:r>
              <a:rPr lang="it-IT" dirty="0" err="1"/>
              <a:t>region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9EACFB-264A-1D41-97B5-F42EFA6FF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2121407"/>
            <a:ext cx="5363225" cy="4569849"/>
          </a:xfrm>
        </p:spPr>
        <p:txBody>
          <a:bodyPr>
            <a:normAutofit/>
          </a:bodyPr>
          <a:lstStyle/>
          <a:p>
            <a:pPr algn="just"/>
            <a:r>
              <a:rPr lang="it-IT" dirty="0"/>
              <a:t>In the Campania </a:t>
            </a:r>
            <a:r>
              <a:rPr lang="it-IT" dirty="0" err="1"/>
              <a:t>soil</a:t>
            </a:r>
            <a:r>
              <a:rPr lang="it-IT" dirty="0"/>
              <a:t> and building </a:t>
            </a:r>
            <a:r>
              <a:rPr lang="it-IT" dirty="0" err="1"/>
              <a:t>materials</a:t>
            </a:r>
            <a:r>
              <a:rPr lang="it-IT" dirty="0"/>
              <a:t> </a:t>
            </a:r>
            <a:r>
              <a:rPr lang="it-IT" dirty="0" err="1"/>
              <a:t>there</a:t>
            </a:r>
            <a:r>
              <a:rPr lang="it-IT" dirty="0"/>
              <a:t> are </a:t>
            </a:r>
            <a:r>
              <a:rPr lang="it-IT" dirty="0" err="1"/>
              <a:t>volcanic</a:t>
            </a:r>
            <a:r>
              <a:rPr lang="it-IT" dirty="0"/>
              <a:t> </a:t>
            </a:r>
            <a:r>
              <a:rPr lang="it-IT" dirty="0" err="1"/>
              <a:t>characteristics</a:t>
            </a:r>
            <a:r>
              <a:rPr lang="it-IT" dirty="0"/>
              <a:t> due to the </a:t>
            </a:r>
            <a:r>
              <a:rPr lang="it-IT" dirty="0" err="1"/>
              <a:t>eruptions</a:t>
            </a:r>
            <a:r>
              <a:rPr lang="it-IT" dirty="0"/>
              <a:t> of the Caldera </a:t>
            </a:r>
            <a:r>
              <a:rPr lang="it-IT" dirty="0" err="1"/>
              <a:t>Phlegrean</a:t>
            </a:r>
            <a:r>
              <a:rPr lang="it-IT" dirty="0"/>
              <a:t> </a:t>
            </a:r>
            <a:r>
              <a:rPr lang="it-IT" dirty="0" err="1"/>
              <a:t>Fields</a:t>
            </a:r>
            <a:r>
              <a:rPr lang="it-IT" dirty="0"/>
              <a:t> and </a:t>
            </a:r>
            <a:r>
              <a:rPr lang="it-IT" dirty="0" err="1"/>
              <a:t>Vesuvius</a:t>
            </a:r>
            <a:r>
              <a:rPr lang="it-IT" dirty="0"/>
              <a:t>, the </a:t>
            </a:r>
            <a:r>
              <a:rPr lang="it-IT" dirty="0" err="1"/>
              <a:t>volcano</a:t>
            </a:r>
            <a:r>
              <a:rPr lang="it-IT" dirty="0"/>
              <a:t>. 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>
                <a:solidFill>
                  <a:srgbClr val="FF0000"/>
                </a:solidFill>
              </a:rPr>
              <a:t>Educational </a:t>
            </a:r>
            <a:r>
              <a:rPr lang="it-IT" dirty="0" err="1">
                <a:solidFill>
                  <a:srgbClr val="FF0000"/>
                </a:solidFill>
              </a:rPr>
              <a:t>activities</a:t>
            </a:r>
            <a:r>
              <a:rPr lang="it-IT" dirty="0">
                <a:solidFill>
                  <a:srgbClr val="FF0000"/>
                </a:solidFill>
              </a:rPr>
              <a:t> on </a:t>
            </a:r>
            <a:r>
              <a:rPr lang="it-IT" dirty="0" err="1">
                <a:solidFill>
                  <a:srgbClr val="FF0000"/>
                </a:solidFill>
              </a:rPr>
              <a:t>natural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radioactivity</a:t>
            </a:r>
            <a:r>
              <a:rPr lang="it-IT" dirty="0">
                <a:solidFill>
                  <a:srgbClr val="FF0000"/>
                </a:solidFill>
              </a:rPr>
              <a:t> and </a:t>
            </a:r>
            <a:r>
              <a:rPr lang="it-IT" dirty="0" err="1">
                <a:solidFill>
                  <a:srgbClr val="FF0000"/>
                </a:solidFill>
              </a:rPr>
              <a:t>its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effects</a:t>
            </a:r>
            <a:r>
              <a:rPr lang="it-IT" dirty="0">
                <a:solidFill>
                  <a:srgbClr val="FF0000"/>
                </a:solidFill>
              </a:rPr>
              <a:t> on </a:t>
            </a:r>
            <a:r>
              <a:rPr lang="it-IT" dirty="0" err="1">
                <a:solidFill>
                  <a:srgbClr val="FF0000"/>
                </a:solidFill>
              </a:rPr>
              <a:t>areas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where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there</a:t>
            </a:r>
            <a:r>
              <a:rPr lang="it-IT" dirty="0">
                <a:solidFill>
                  <a:srgbClr val="FF0000"/>
                </a:solidFill>
              </a:rPr>
              <a:t> are high </a:t>
            </a:r>
            <a:r>
              <a:rPr lang="it-IT" dirty="0" err="1">
                <a:solidFill>
                  <a:srgbClr val="FF0000"/>
                </a:solidFill>
              </a:rPr>
              <a:t>levels</a:t>
            </a:r>
            <a:r>
              <a:rPr lang="it-IT" dirty="0">
                <a:solidFill>
                  <a:srgbClr val="FF0000"/>
                </a:solidFill>
              </a:rPr>
              <a:t> of </a:t>
            </a:r>
            <a:r>
              <a:rPr lang="it-IT" dirty="0" err="1">
                <a:solidFill>
                  <a:srgbClr val="FF0000"/>
                </a:solidFill>
              </a:rPr>
              <a:t>radioactivity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stimulate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interest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among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teachers</a:t>
            </a:r>
            <a:r>
              <a:rPr lang="it-IT" dirty="0">
                <a:solidFill>
                  <a:srgbClr val="FF0000"/>
                </a:solidFill>
              </a:rPr>
              <a:t>, </a:t>
            </a:r>
            <a:r>
              <a:rPr lang="it-IT" dirty="0" err="1">
                <a:solidFill>
                  <a:srgbClr val="FF0000"/>
                </a:solidFill>
              </a:rPr>
              <a:t>students</a:t>
            </a:r>
            <a:r>
              <a:rPr lang="it-IT" dirty="0">
                <a:solidFill>
                  <a:srgbClr val="FF0000"/>
                </a:solidFill>
              </a:rPr>
              <a:t> and </a:t>
            </a:r>
            <a:r>
              <a:rPr lang="it-IT" dirty="0" err="1">
                <a:solidFill>
                  <a:srgbClr val="FF0000"/>
                </a:solidFill>
              </a:rPr>
              <a:t>their</a:t>
            </a:r>
            <a:r>
              <a:rPr lang="it-IT" dirty="0">
                <a:solidFill>
                  <a:srgbClr val="FF0000"/>
                </a:solidFill>
              </a:rPr>
              <a:t> families and </a:t>
            </a:r>
            <a:r>
              <a:rPr lang="it-IT" dirty="0" err="1">
                <a:solidFill>
                  <a:srgbClr val="FF0000"/>
                </a:solidFill>
              </a:rPr>
              <a:t>this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offers</a:t>
            </a:r>
            <a:r>
              <a:rPr lang="it-IT" dirty="0">
                <a:solidFill>
                  <a:srgbClr val="FF0000"/>
                </a:solidFill>
              </a:rPr>
              <a:t> the </a:t>
            </a:r>
            <a:r>
              <a:rPr lang="it-IT" dirty="0" err="1">
                <a:solidFill>
                  <a:srgbClr val="FF0000"/>
                </a:solidFill>
              </a:rPr>
              <a:t>opportunity</a:t>
            </a:r>
            <a:r>
              <a:rPr lang="it-IT" dirty="0">
                <a:solidFill>
                  <a:srgbClr val="FF0000"/>
                </a:solidFill>
              </a:rPr>
              <a:t> to </a:t>
            </a:r>
            <a:r>
              <a:rPr lang="it-IT" dirty="0" err="1">
                <a:solidFill>
                  <a:srgbClr val="FF0000"/>
                </a:solidFill>
              </a:rPr>
              <a:t>reach</a:t>
            </a:r>
            <a:r>
              <a:rPr lang="it-IT" dirty="0">
                <a:solidFill>
                  <a:srgbClr val="FF0000"/>
                </a:solidFill>
              </a:rPr>
              <a:t> a wide audience and so </a:t>
            </a:r>
            <a:r>
              <a:rPr lang="it-IT" dirty="0" err="1">
                <a:solidFill>
                  <a:srgbClr val="FF0000"/>
                </a:solidFill>
              </a:rPr>
              <a:t>enhance</a:t>
            </a:r>
            <a:r>
              <a:rPr lang="it-IT" dirty="0">
                <a:solidFill>
                  <a:srgbClr val="FF0000"/>
                </a:solidFill>
              </a:rPr>
              <a:t> the </a:t>
            </a:r>
            <a:r>
              <a:rPr lang="it-IT" dirty="0" err="1">
                <a:solidFill>
                  <a:srgbClr val="FF0000"/>
                </a:solidFill>
              </a:rPr>
              <a:t>role</a:t>
            </a:r>
            <a:r>
              <a:rPr lang="it-IT" dirty="0">
                <a:solidFill>
                  <a:srgbClr val="FF0000"/>
                </a:solidFill>
              </a:rPr>
              <a:t> of </a:t>
            </a:r>
            <a:r>
              <a:rPr lang="it-IT" dirty="0" err="1">
                <a:solidFill>
                  <a:srgbClr val="FF0000"/>
                </a:solidFill>
              </a:rPr>
              <a:t>scientific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knowledge</a:t>
            </a:r>
            <a:r>
              <a:rPr lang="it-IT" dirty="0">
                <a:solidFill>
                  <a:srgbClr val="FF0000"/>
                </a:solidFill>
              </a:rPr>
              <a:t>. </a:t>
            </a:r>
          </a:p>
          <a:p>
            <a:endParaRPr lang="it-IT" dirty="0"/>
          </a:p>
        </p:txBody>
      </p:sp>
      <p:pic>
        <p:nvPicPr>
          <p:cNvPr id="10" name="Picture 2" descr="Immagine correlata">
            <a:extLst>
              <a:ext uri="{FF2B5EF4-FFF2-40B4-BE49-F238E27FC236}">
                <a16:creationId xmlns:a16="http://schemas.microsoft.com/office/drawing/2014/main" id="{C54FA57C-7EF0-0F41-BCC2-C2255A7DB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718" y="1678193"/>
            <a:ext cx="3166774" cy="403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418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B52E82-EB7B-A240-9D80-310712B80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What’s</a:t>
            </a:r>
            <a:r>
              <a:rPr lang="it-IT" dirty="0"/>
              <a:t> The </a:t>
            </a:r>
            <a:r>
              <a:rPr lang="it-IT" dirty="0" err="1"/>
              <a:t>role</a:t>
            </a:r>
            <a:r>
              <a:rPr lang="it-IT" dirty="0"/>
              <a:t> of </a:t>
            </a:r>
            <a:r>
              <a:rPr lang="it-IT" dirty="0" err="1"/>
              <a:t>young</a:t>
            </a:r>
            <a:r>
              <a:rPr lang="it-IT" dirty="0"/>
              <a:t> </a:t>
            </a:r>
            <a:r>
              <a:rPr lang="it-IT" dirty="0" err="1"/>
              <a:t>people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01ABB4E-63A7-F74A-8A7C-49A32AE9D82C}"/>
              </a:ext>
            </a:extLst>
          </p:cNvPr>
          <p:cNvSpPr/>
          <p:nvPr/>
        </p:nvSpPr>
        <p:spPr>
          <a:xfrm>
            <a:off x="6504560" y="6444975"/>
            <a:ext cx="4977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CRIS 2018     </a:t>
            </a:r>
            <a:r>
              <a:rPr lang="it-IT" sz="1200" i="1" dirty="0"/>
              <a:t>18-22 </a:t>
            </a:r>
            <a:r>
              <a:rPr lang="it-IT" sz="1200" i="1" dirty="0" err="1"/>
              <a:t>June</a:t>
            </a:r>
            <a:r>
              <a:rPr lang="it-IT" sz="1200" i="1" dirty="0"/>
              <a:t> 2018, Portopalo di Capo Passero (SR) - </a:t>
            </a:r>
            <a:r>
              <a:rPr lang="it-IT" sz="1200" i="1" dirty="0" err="1"/>
              <a:t>Italy</a:t>
            </a:r>
            <a:r>
              <a:rPr lang="it-IT" sz="1200" i="1" dirty="0"/>
              <a:t> </a:t>
            </a:r>
          </a:p>
        </p:txBody>
      </p:sp>
      <p:pic>
        <p:nvPicPr>
          <p:cNvPr id="5" name="Immagine 3">
            <a:extLst>
              <a:ext uri="{FF2B5EF4-FFF2-40B4-BE49-F238E27FC236}">
                <a16:creationId xmlns:a16="http://schemas.microsoft.com/office/drawing/2014/main" id="{EF7C7CE9-9E24-9F4C-9C2D-78CB611A7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85"/>
          <a:stretch>
            <a:fillRect/>
          </a:stretch>
        </p:blipFill>
        <p:spPr bwMode="auto">
          <a:xfrm>
            <a:off x="797339" y="23567878"/>
            <a:ext cx="7947932" cy="402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10926CA-A67A-7D48-B3FC-7F5FDA717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343" y="1843775"/>
            <a:ext cx="6083300" cy="24257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3CDDC899-97F8-1546-B83D-C0BDB59EC9E4}"/>
              </a:ext>
            </a:extLst>
          </p:cNvPr>
          <p:cNvSpPr/>
          <p:nvPr/>
        </p:nvSpPr>
        <p:spPr>
          <a:xfrm>
            <a:off x="961016" y="1864477"/>
            <a:ext cx="31376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Importance</a:t>
            </a:r>
            <a:r>
              <a:rPr lang="it-IT" dirty="0"/>
              <a:t> of </a:t>
            </a:r>
            <a:r>
              <a:rPr lang="it-IT" dirty="0" err="1"/>
              <a:t>awareness</a:t>
            </a:r>
            <a:r>
              <a:rPr lang="it-IT" dirty="0"/>
              <a:t> of the </a:t>
            </a:r>
            <a:r>
              <a:rPr lang="it-IT" dirty="0" err="1"/>
              <a:t>risk</a:t>
            </a:r>
            <a:r>
              <a:rPr lang="it-IT" dirty="0"/>
              <a:t> due to </a:t>
            </a:r>
            <a:r>
              <a:rPr lang="it-IT" dirty="0" err="1"/>
              <a:t>exposure</a:t>
            </a:r>
            <a:r>
              <a:rPr lang="it-IT" dirty="0"/>
              <a:t> to </a:t>
            </a:r>
            <a:r>
              <a:rPr lang="it-IT" dirty="0" err="1"/>
              <a:t>natural</a:t>
            </a:r>
            <a:r>
              <a:rPr lang="it-IT" dirty="0"/>
              <a:t> </a:t>
            </a:r>
            <a:r>
              <a:rPr lang="it-IT" dirty="0" err="1"/>
              <a:t>radioactivity</a:t>
            </a:r>
            <a:endParaRPr lang="it-IT" dirty="0"/>
          </a:p>
          <a:p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Young </a:t>
            </a:r>
            <a:r>
              <a:rPr lang="it-IT" dirty="0" err="1">
                <a:solidFill>
                  <a:srgbClr val="FF0000"/>
                </a:solidFill>
              </a:rPr>
              <a:t>people</a:t>
            </a:r>
            <a:r>
              <a:rPr lang="it-IT" dirty="0">
                <a:solidFill>
                  <a:srgbClr val="FF0000"/>
                </a:solidFill>
              </a:rPr>
              <a:t> are more sensitive to </a:t>
            </a:r>
            <a:r>
              <a:rPr lang="it-IT" dirty="0" err="1">
                <a:solidFill>
                  <a:srgbClr val="FF0000"/>
                </a:solidFill>
              </a:rPr>
              <a:t>radiation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7FA7FD9-CB7A-6247-94F8-473F7BA8BC51}"/>
              </a:ext>
            </a:extLst>
          </p:cNvPr>
          <p:cNvSpPr/>
          <p:nvPr/>
        </p:nvSpPr>
        <p:spPr>
          <a:xfrm>
            <a:off x="961016" y="4430113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err="1"/>
              <a:t>Relationship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the world of the </a:t>
            </a:r>
            <a:r>
              <a:rPr lang="it-IT" dirty="0" err="1"/>
              <a:t>school</a:t>
            </a:r>
            <a:r>
              <a:rPr lang="it-IT" dirty="0"/>
              <a:t> and </a:t>
            </a:r>
            <a:r>
              <a:rPr lang="it-IT" dirty="0" err="1"/>
              <a:t>their</a:t>
            </a:r>
            <a:r>
              <a:rPr lang="it-IT" dirty="0"/>
              <a:t> families, science and society so </a:t>
            </a:r>
            <a:r>
              <a:rPr lang="it-IT" dirty="0" err="1"/>
              <a:t>as</a:t>
            </a:r>
            <a:r>
              <a:rPr lang="it-IT" dirty="0"/>
              <a:t> to </a:t>
            </a:r>
            <a:r>
              <a:rPr lang="it-IT" dirty="0" err="1"/>
              <a:t>recognize</a:t>
            </a:r>
            <a:r>
              <a:rPr lang="it-IT" dirty="0"/>
              <a:t> the social </a:t>
            </a:r>
            <a:r>
              <a:rPr lang="it-IT" dirty="0" err="1"/>
              <a:t>value</a:t>
            </a:r>
            <a:r>
              <a:rPr lang="it-IT" dirty="0"/>
              <a:t> for </a:t>
            </a:r>
            <a:r>
              <a:rPr lang="it-IT" dirty="0" err="1"/>
              <a:t>scientific</a:t>
            </a:r>
            <a:r>
              <a:rPr lang="it-IT" dirty="0"/>
              <a:t> </a:t>
            </a:r>
            <a:r>
              <a:rPr lang="it-IT" dirty="0" err="1"/>
              <a:t>knowledge</a:t>
            </a:r>
            <a:r>
              <a:rPr lang="it-IT" dirty="0"/>
              <a:t> </a:t>
            </a:r>
          </a:p>
          <a:p>
            <a:endParaRPr lang="it-IT" dirty="0"/>
          </a:p>
          <a:p>
            <a:pPr algn="just"/>
            <a:r>
              <a:rPr lang="it-IT" dirty="0" err="1">
                <a:solidFill>
                  <a:srgbClr val="FF0000"/>
                </a:solidFill>
              </a:rPr>
              <a:t>It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is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important</a:t>
            </a:r>
            <a:r>
              <a:rPr lang="it-IT" dirty="0">
                <a:solidFill>
                  <a:srgbClr val="FF0000"/>
                </a:solidFill>
              </a:rPr>
              <a:t> in </a:t>
            </a:r>
            <a:r>
              <a:rPr lang="it-IT" dirty="0" err="1">
                <a:solidFill>
                  <a:srgbClr val="FF0000"/>
                </a:solidFill>
              </a:rPr>
              <a:t>view</a:t>
            </a:r>
            <a:r>
              <a:rPr lang="it-IT" dirty="0">
                <a:solidFill>
                  <a:srgbClr val="FF0000"/>
                </a:solidFill>
              </a:rPr>
              <a:t> of the </a:t>
            </a:r>
            <a:r>
              <a:rPr lang="it-IT" dirty="0" err="1">
                <a:solidFill>
                  <a:srgbClr val="FF0000"/>
                </a:solidFill>
              </a:rPr>
              <a:t>transposition</a:t>
            </a:r>
            <a:r>
              <a:rPr lang="it-IT" dirty="0">
                <a:solidFill>
                  <a:srgbClr val="FF0000"/>
                </a:solidFill>
              </a:rPr>
              <a:t> of the </a:t>
            </a:r>
            <a:r>
              <a:rPr lang="it-IT" dirty="0" err="1">
                <a:solidFill>
                  <a:srgbClr val="FF0000"/>
                </a:solidFill>
              </a:rPr>
              <a:t>Euratom</a:t>
            </a:r>
            <a:r>
              <a:rPr lang="it-IT" dirty="0">
                <a:solidFill>
                  <a:srgbClr val="FF0000"/>
                </a:solidFill>
              </a:rPr>
              <a:t> Directive 59/2013 </a:t>
            </a:r>
            <a:r>
              <a:rPr lang="it-IT" dirty="0" err="1">
                <a:solidFill>
                  <a:srgbClr val="FF0000"/>
                </a:solidFill>
              </a:rPr>
              <a:t>which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makes</a:t>
            </a:r>
            <a:r>
              <a:rPr lang="it-IT" dirty="0">
                <a:solidFill>
                  <a:srgbClr val="FF0000"/>
                </a:solidFill>
              </a:rPr>
              <a:t> radon </a:t>
            </a:r>
            <a:r>
              <a:rPr lang="it-IT" dirty="0" err="1">
                <a:solidFill>
                  <a:srgbClr val="FF0000"/>
                </a:solidFill>
              </a:rPr>
              <a:t>measurements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mandatory</a:t>
            </a:r>
            <a:r>
              <a:rPr lang="it-IT" dirty="0">
                <a:solidFill>
                  <a:srgbClr val="FF0000"/>
                </a:solidFill>
              </a:rPr>
              <a:t> in </a:t>
            </a:r>
            <a:r>
              <a:rPr lang="it-IT" dirty="0" err="1">
                <a:solidFill>
                  <a:srgbClr val="FF0000"/>
                </a:solidFill>
              </a:rPr>
              <a:t>all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working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environments</a:t>
            </a:r>
            <a:r>
              <a:rPr lang="it-IT" dirty="0">
                <a:solidFill>
                  <a:srgbClr val="FF0000"/>
                </a:solidFill>
              </a:rPr>
              <a:t> and in </a:t>
            </a:r>
            <a:r>
              <a:rPr lang="it-IT" dirty="0" err="1">
                <a:solidFill>
                  <a:srgbClr val="FF0000"/>
                </a:solidFill>
              </a:rPr>
              <a:t>all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homes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2" name="Picture 2" descr="Risultati immagini per traguardo">
            <a:extLst>
              <a:ext uri="{FF2B5EF4-FFF2-40B4-BE49-F238E27FC236}">
                <a16:creationId xmlns:a16="http://schemas.microsoft.com/office/drawing/2014/main" id="{F70986C6-F512-0743-AAB2-5B1D2C5C6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776" y="4730862"/>
            <a:ext cx="2334104" cy="155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67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38582C-1EC3-A743-8534-9D1E6BB38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12" y="239289"/>
            <a:ext cx="11005072" cy="1609344"/>
          </a:xfrm>
        </p:spPr>
        <p:txBody>
          <a:bodyPr>
            <a:normAutofit/>
          </a:bodyPr>
          <a:lstStyle/>
          <a:p>
            <a:r>
              <a:rPr lang="en-US" sz="4000" dirty="0"/>
              <a:t>Schools involved in Work-Based Learning experiences</a:t>
            </a:r>
            <a:endParaRPr lang="it-IT" sz="40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34377B-59FD-4A4C-A390-AB6A129D2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Liceo C. Colombo, Marigliano</a:t>
            </a:r>
          </a:p>
          <a:p>
            <a:pPr marL="0" indent="0">
              <a:buNone/>
            </a:pPr>
            <a:r>
              <a:rPr lang="it-IT" dirty="0"/>
              <a:t>		tutor: 	Prof. Fortuna De Martino</a:t>
            </a:r>
          </a:p>
          <a:p>
            <a:pPr marL="0" indent="0">
              <a:buNone/>
            </a:pPr>
            <a:r>
              <a:rPr lang="it-IT" dirty="0"/>
              <a:t>	          		Prof. Salvatore De Lucia </a:t>
            </a:r>
          </a:p>
          <a:p>
            <a:r>
              <a:rPr lang="it-IT" dirty="0">
                <a:solidFill>
                  <a:srgbClr val="FF0000"/>
                </a:solidFill>
              </a:rPr>
              <a:t>Liceo Statale di Ischia</a:t>
            </a:r>
          </a:p>
          <a:p>
            <a:pPr marL="0" lvl="6" indent="0">
              <a:spcBef>
                <a:spcPts val="1200"/>
              </a:spcBef>
              <a:buNone/>
            </a:pPr>
            <a:r>
              <a:rPr lang="it-IT" sz="2000" dirty="0"/>
              <a:t>		tutor: 	Prof. Agostino Mazzella</a:t>
            </a:r>
          </a:p>
          <a:p>
            <a:pPr marL="0" lvl="6" indent="0">
              <a:spcBef>
                <a:spcPts val="1200"/>
              </a:spcBef>
              <a:buNone/>
            </a:pPr>
            <a:r>
              <a:rPr lang="it-IT" sz="2000" dirty="0"/>
              <a:t>			Prof. Paola Ambrosino</a:t>
            </a:r>
          </a:p>
          <a:p>
            <a:r>
              <a:rPr lang="it-IT" dirty="0">
                <a:solidFill>
                  <a:srgbClr val="FF0000"/>
                </a:solidFill>
              </a:rPr>
              <a:t>I.T.I. A. Pacinotti, Scafati</a:t>
            </a:r>
          </a:p>
          <a:p>
            <a:pPr marL="0" indent="0">
              <a:buNone/>
            </a:pPr>
            <a:r>
              <a:rPr lang="it-IT" dirty="0"/>
              <a:t>		tutor:	Prof. Maurizio Fimiani</a:t>
            </a:r>
          </a:p>
          <a:p>
            <a:pPr marL="0" indent="0">
              <a:buNone/>
            </a:pPr>
            <a:r>
              <a:rPr lang="it-IT" dirty="0"/>
              <a:t>			Prof. Rosario </a:t>
            </a:r>
            <a:r>
              <a:rPr lang="it-IT" dirty="0" err="1"/>
              <a:t>Randino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A7B1FA7-0357-E945-BC6D-E18C35D9FB09}"/>
              </a:ext>
            </a:extLst>
          </p:cNvPr>
          <p:cNvSpPr/>
          <p:nvPr/>
        </p:nvSpPr>
        <p:spPr>
          <a:xfrm>
            <a:off x="6504560" y="6444975"/>
            <a:ext cx="4977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CRIS 2018     </a:t>
            </a:r>
            <a:r>
              <a:rPr lang="it-IT" sz="1200" i="1" dirty="0"/>
              <a:t>18-22 </a:t>
            </a:r>
            <a:r>
              <a:rPr lang="it-IT" sz="1200" i="1" dirty="0" err="1"/>
              <a:t>June</a:t>
            </a:r>
            <a:r>
              <a:rPr lang="it-IT" sz="1200" i="1" dirty="0"/>
              <a:t> 2018, Portopalo di Capo Passero (SR) - </a:t>
            </a:r>
            <a:r>
              <a:rPr lang="it-IT" sz="1200" i="1" dirty="0" err="1"/>
              <a:t>Italy</a:t>
            </a:r>
            <a:r>
              <a:rPr lang="it-IT" sz="1200" i="1" dirty="0"/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547478D-31F6-4143-951B-A019EC04D006}"/>
              </a:ext>
            </a:extLst>
          </p:cNvPr>
          <p:cNvSpPr txBox="1"/>
          <p:nvPr/>
        </p:nvSpPr>
        <p:spPr>
          <a:xfrm>
            <a:off x="8711818" y="2423222"/>
            <a:ext cx="298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A Scuola di </a:t>
            </a:r>
            <a:r>
              <a:rPr lang="it-IT" dirty="0" err="1">
                <a:solidFill>
                  <a:srgbClr val="FF0000"/>
                </a:solidFill>
              </a:rPr>
              <a:t>Astroparticelle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098" name="Picture 2" descr="Immagine correlata">
            <a:extLst>
              <a:ext uri="{FF2B5EF4-FFF2-40B4-BE49-F238E27FC236}">
                <a16:creationId xmlns:a16="http://schemas.microsoft.com/office/drawing/2014/main" id="{20EC7A0E-5256-5945-8585-030749C49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965" y="3367143"/>
            <a:ext cx="4249766" cy="180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271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731F36-AB8F-814A-8A19-860550F39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61903"/>
            <a:ext cx="10646664" cy="1609344"/>
          </a:xfrm>
        </p:spPr>
        <p:txBody>
          <a:bodyPr>
            <a:normAutofit/>
          </a:bodyPr>
          <a:lstStyle/>
          <a:p>
            <a:r>
              <a:rPr lang="it-IT" sz="4000" dirty="0" err="1"/>
              <a:t>What</a:t>
            </a:r>
            <a:r>
              <a:rPr lang="it-IT" sz="4000" dirty="0"/>
              <a:t> the </a:t>
            </a:r>
            <a:r>
              <a:rPr lang="it-IT" sz="4000" dirty="0" err="1"/>
              <a:t>students</a:t>
            </a:r>
            <a:r>
              <a:rPr lang="it-IT" sz="4000" dirty="0"/>
              <a:t> </a:t>
            </a:r>
            <a:r>
              <a:rPr lang="it-IT" sz="4000" dirty="0" err="1"/>
              <a:t>had</a:t>
            </a:r>
            <a:r>
              <a:rPr lang="it-IT" sz="4000" dirty="0"/>
              <a:t> to do					1.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ED882B-5FD1-E64A-B338-E89C44D74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572768"/>
            <a:ext cx="10058400" cy="4050792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Radon </a:t>
            </a:r>
            <a:r>
              <a:rPr lang="it-IT" dirty="0" err="1">
                <a:solidFill>
                  <a:srgbClr val="FF0000"/>
                </a:solidFill>
              </a:rPr>
              <a:t>measurements</a:t>
            </a:r>
            <a:r>
              <a:rPr lang="it-IT" dirty="0">
                <a:solidFill>
                  <a:srgbClr val="FF0000"/>
                </a:solidFill>
              </a:rPr>
              <a:t>       </a:t>
            </a:r>
            <a:r>
              <a:rPr lang="it-IT" dirty="0"/>
              <a:t>Passive detectors   			E-Perm </a:t>
            </a:r>
            <a:r>
              <a:rPr lang="it-IT" dirty="0" err="1"/>
              <a:t>devices</a:t>
            </a:r>
            <a:endParaRPr lang="it-IT" dirty="0"/>
          </a:p>
          <a:p>
            <a:pPr lvl="1"/>
            <a:endParaRPr lang="it-IT" dirty="0"/>
          </a:p>
          <a:p>
            <a:pPr marL="0" indent="0">
              <a:buNone/>
            </a:pPr>
            <a:r>
              <a:rPr lang="it-IT" dirty="0"/>
              <a:t> 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94924C1-36AC-E84E-A4C5-F59DE53830F1}"/>
              </a:ext>
            </a:extLst>
          </p:cNvPr>
          <p:cNvSpPr/>
          <p:nvPr/>
        </p:nvSpPr>
        <p:spPr>
          <a:xfrm>
            <a:off x="6504560" y="6444975"/>
            <a:ext cx="4977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CRIS 2018     </a:t>
            </a:r>
            <a:r>
              <a:rPr lang="it-IT" sz="1200" i="1" dirty="0"/>
              <a:t>18-22 </a:t>
            </a:r>
            <a:r>
              <a:rPr lang="it-IT" sz="1200" i="1" dirty="0" err="1"/>
              <a:t>June</a:t>
            </a:r>
            <a:r>
              <a:rPr lang="it-IT" sz="1200" i="1" dirty="0"/>
              <a:t> 2018, Portopalo di Capo Passero (SR) - </a:t>
            </a:r>
            <a:r>
              <a:rPr lang="it-IT" sz="1200" i="1" dirty="0" err="1"/>
              <a:t>Italy</a:t>
            </a:r>
            <a:r>
              <a:rPr lang="it-IT" sz="1200" i="1" dirty="0"/>
              <a:t> </a:t>
            </a:r>
          </a:p>
        </p:txBody>
      </p:sp>
      <p:pic>
        <p:nvPicPr>
          <p:cNvPr id="7" name="Picture 11" descr="eperm">
            <a:extLst>
              <a:ext uri="{FF2B5EF4-FFF2-40B4-BE49-F238E27FC236}">
                <a16:creationId xmlns:a16="http://schemas.microsoft.com/office/drawing/2014/main" id="{72F5F244-67B3-8E4E-A291-1684943DC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3805" y="2280035"/>
            <a:ext cx="3648075" cy="34115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10ED4773-FBC4-1141-8389-2EA1BB86D250}"/>
              </a:ext>
            </a:extLst>
          </p:cNvPr>
          <p:cNvSpPr txBox="1">
            <a:spLocks noChangeArrowheads="1"/>
          </p:cNvSpPr>
          <p:nvPr/>
        </p:nvSpPr>
        <p:spPr>
          <a:xfrm>
            <a:off x="495872" y="2468291"/>
            <a:ext cx="7097460" cy="43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it-IT" dirty="0"/>
              <a:t>Electrostatically charged disk (electret) is placed in small chamber</a:t>
            </a:r>
          </a:p>
          <a:p>
            <a:r>
              <a:rPr lang="en-US" altLang="it-IT" dirty="0"/>
              <a:t>Radon diffuses into chamber and emits alpha particles during decay</a:t>
            </a:r>
          </a:p>
          <a:p>
            <a:r>
              <a:rPr lang="en-US" altLang="it-IT" dirty="0"/>
              <a:t>Alpha particles ionize the air molecules</a:t>
            </a:r>
          </a:p>
          <a:p>
            <a:r>
              <a:rPr lang="en-US" altLang="it-IT" dirty="0"/>
              <a:t>Ions move to charged surface of electret, thus reducing its initial charge </a:t>
            </a:r>
          </a:p>
          <a:p>
            <a:r>
              <a:rPr lang="en-US" altLang="it-IT" dirty="0"/>
              <a:t>Voltage meter measures initial and final voltages</a:t>
            </a:r>
          </a:p>
          <a:p>
            <a:r>
              <a:rPr lang="en-US" altLang="it-IT" dirty="0"/>
              <a:t>Rate of change of charge is proportional to concentration of radon in air</a:t>
            </a:r>
          </a:p>
        </p:txBody>
      </p:sp>
    </p:spTree>
    <p:extLst>
      <p:ext uri="{BB962C8B-B14F-4D97-AF65-F5344CB8AC3E}">
        <p14:creationId xmlns:p14="http://schemas.microsoft.com/office/powerpoint/2010/main" val="1830224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1CC7A8-4666-A341-BBB0-C51D4D974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Results</a:t>
            </a:r>
            <a:r>
              <a:rPr lang="it-IT" dirty="0"/>
              <a:t>								1.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DE37AF-CED7-604C-8BD9-06462FA96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895498"/>
            <a:ext cx="10058400" cy="22569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Radon </a:t>
            </a:r>
            <a:r>
              <a:rPr lang="it-IT" dirty="0" err="1"/>
              <a:t>survey</a:t>
            </a:r>
            <a:r>
              <a:rPr lang="it-IT" dirty="0"/>
              <a:t> in Liceo C. Colombo 		</a:t>
            </a:r>
          </a:p>
          <a:p>
            <a:endParaRPr lang="it-IT" dirty="0"/>
          </a:p>
          <a:p>
            <a:r>
              <a:rPr lang="it-IT" dirty="0" err="1"/>
              <a:t>Mean</a:t>
            </a:r>
            <a:r>
              <a:rPr lang="it-IT" dirty="0"/>
              <a:t> </a:t>
            </a:r>
            <a:r>
              <a:rPr lang="it-IT" dirty="0" err="1"/>
              <a:t>value</a:t>
            </a:r>
            <a:r>
              <a:rPr lang="it-IT" dirty="0"/>
              <a:t> of radon </a:t>
            </a:r>
            <a:r>
              <a:rPr lang="it-IT" dirty="0" err="1"/>
              <a:t>concentration</a:t>
            </a:r>
            <a:r>
              <a:rPr lang="it-IT" dirty="0"/>
              <a:t> 85 </a:t>
            </a:r>
            <a:r>
              <a:rPr lang="it-IT" dirty="0" err="1"/>
              <a:t>Bq</a:t>
            </a:r>
            <a:r>
              <a:rPr lang="it-IT" dirty="0"/>
              <a:t>/m</a:t>
            </a:r>
            <a:r>
              <a:rPr lang="it-IT" baseline="30000" dirty="0"/>
              <a:t>3</a:t>
            </a:r>
          </a:p>
          <a:p>
            <a:r>
              <a:rPr lang="it-IT" dirty="0"/>
              <a:t>In </a:t>
            </a:r>
            <a:r>
              <a:rPr lang="it-IT" dirty="0" err="1"/>
              <a:t>labs</a:t>
            </a:r>
            <a:r>
              <a:rPr lang="it-IT" dirty="0"/>
              <a:t> the radon </a:t>
            </a:r>
            <a:r>
              <a:rPr lang="it-IT" dirty="0" err="1"/>
              <a:t>concentration</a:t>
            </a:r>
            <a:r>
              <a:rPr lang="it-IT" dirty="0"/>
              <a:t> </a:t>
            </a:r>
            <a:r>
              <a:rPr lang="it-IT" dirty="0" err="1"/>
              <a:t>values</a:t>
            </a:r>
            <a:r>
              <a:rPr lang="it-IT" dirty="0"/>
              <a:t> are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in </a:t>
            </a:r>
            <a:r>
              <a:rPr lang="it-IT" dirty="0" err="1"/>
              <a:t>classrooms</a:t>
            </a:r>
            <a:r>
              <a:rPr lang="it-IT" dirty="0"/>
              <a:t> (</a:t>
            </a:r>
            <a:r>
              <a:rPr lang="it-IT" dirty="0" err="1"/>
              <a:t>ventilation</a:t>
            </a:r>
            <a:r>
              <a:rPr lang="it-IT" dirty="0"/>
              <a:t>)</a:t>
            </a:r>
          </a:p>
          <a:p>
            <a:r>
              <a:rPr lang="it-IT" dirty="0"/>
              <a:t>The radon </a:t>
            </a:r>
            <a:r>
              <a:rPr lang="it-IT" dirty="0" err="1"/>
              <a:t>concentration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ground</a:t>
            </a:r>
            <a:r>
              <a:rPr lang="it-IT" dirty="0"/>
              <a:t> </a:t>
            </a:r>
            <a:r>
              <a:rPr lang="it-IT" dirty="0" err="1"/>
              <a:t>floor</a:t>
            </a:r>
            <a:r>
              <a:rPr lang="it-IT" dirty="0"/>
              <a:t> (</a:t>
            </a:r>
            <a:r>
              <a:rPr lang="it-IT" dirty="0" err="1"/>
              <a:t>main</a:t>
            </a:r>
            <a:r>
              <a:rPr lang="it-IT" dirty="0"/>
              <a:t> source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soil</a:t>
            </a:r>
            <a:r>
              <a:rPr lang="it-IT" dirty="0"/>
              <a:t>)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4D900CE-7187-9244-A416-D35E202EDF82}"/>
              </a:ext>
            </a:extLst>
          </p:cNvPr>
          <p:cNvSpPr txBox="1"/>
          <p:nvPr/>
        </p:nvSpPr>
        <p:spPr>
          <a:xfrm>
            <a:off x="6669006" y="5112304"/>
            <a:ext cx="4194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The </a:t>
            </a:r>
            <a:r>
              <a:rPr lang="it-IT" dirty="0" err="1">
                <a:solidFill>
                  <a:srgbClr val="FF0000"/>
                </a:solidFill>
              </a:rPr>
              <a:t>project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has</a:t>
            </a:r>
            <a:r>
              <a:rPr lang="it-IT" dirty="0">
                <a:solidFill>
                  <a:srgbClr val="FF0000"/>
                </a:solidFill>
              </a:rPr>
              <a:t> led to the </a:t>
            </a:r>
            <a:r>
              <a:rPr lang="it-IT" dirty="0" err="1">
                <a:solidFill>
                  <a:srgbClr val="FF0000"/>
                </a:solidFill>
              </a:rPr>
              <a:t>opportunity</a:t>
            </a:r>
            <a:r>
              <a:rPr lang="it-IT" dirty="0">
                <a:solidFill>
                  <a:srgbClr val="FF0000"/>
                </a:solidFill>
              </a:rPr>
              <a:t> to </a:t>
            </a:r>
            <a:r>
              <a:rPr lang="it-IT" dirty="0" err="1">
                <a:solidFill>
                  <a:srgbClr val="FF0000"/>
                </a:solidFill>
              </a:rPr>
              <a:t>learn</a:t>
            </a:r>
            <a:r>
              <a:rPr lang="it-IT" dirty="0">
                <a:solidFill>
                  <a:srgbClr val="FF0000"/>
                </a:solidFill>
              </a:rPr>
              <a:t> science </a:t>
            </a:r>
            <a:r>
              <a:rPr lang="it-IT" dirty="0" err="1">
                <a:solidFill>
                  <a:srgbClr val="FF0000"/>
                </a:solidFill>
              </a:rPr>
              <a:t>through</a:t>
            </a:r>
            <a:r>
              <a:rPr lang="it-IT" dirty="0">
                <a:solidFill>
                  <a:srgbClr val="FF0000"/>
                </a:solidFill>
              </a:rPr>
              <a:t> a </a:t>
            </a:r>
            <a:r>
              <a:rPr lang="it-IT" dirty="0" err="1">
                <a:solidFill>
                  <a:srgbClr val="FF0000"/>
                </a:solidFill>
              </a:rPr>
              <a:t>real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physics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experiment</a:t>
            </a:r>
            <a:r>
              <a:rPr lang="it-IT" dirty="0">
                <a:solidFill>
                  <a:srgbClr val="FF0000"/>
                </a:solidFill>
              </a:rPr>
              <a:t>. </a:t>
            </a:r>
          </a:p>
          <a:p>
            <a:r>
              <a:rPr lang="it-IT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99C8515-45D6-4344-86A1-ED4630CC69D0}"/>
              </a:ext>
            </a:extLst>
          </p:cNvPr>
          <p:cNvSpPr/>
          <p:nvPr/>
        </p:nvSpPr>
        <p:spPr>
          <a:xfrm>
            <a:off x="6504560" y="6444975"/>
            <a:ext cx="4977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CRIS 2018     </a:t>
            </a:r>
            <a:r>
              <a:rPr lang="it-IT" sz="1200" i="1" dirty="0"/>
              <a:t>18-22 </a:t>
            </a:r>
            <a:r>
              <a:rPr lang="it-IT" sz="1200" i="1" dirty="0" err="1"/>
              <a:t>June</a:t>
            </a:r>
            <a:r>
              <a:rPr lang="it-IT" sz="1200" i="1" dirty="0"/>
              <a:t> 2018, Portopalo di Capo Passero (SR) - </a:t>
            </a:r>
            <a:r>
              <a:rPr lang="it-IT" sz="1200" i="1" dirty="0" err="1"/>
              <a:t>Italy</a:t>
            </a:r>
            <a:r>
              <a:rPr lang="it-IT" sz="1200" i="1" dirty="0"/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157F142-4BF8-2A4A-8979-A3EA79A8B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900" y="4085222"/>
            <a:ext cx="3380961" cy="221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523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gno">
  <a:themeElements>
    <a:clrScheme name="Legn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gn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gn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{28FBB57D-66AE-614A-8E00-A76D77B70C8C}tf10001070</Template>
  <TotalTime>780</TotalTime>
  <Words>1020</Words>
  <Application>Microsoft Macintosh PowerPoint</Application>
  <PresentationFormat>Widescreen</PresentationFormat>
  <Paragraphs>144</Paragraphs>
  <Slides>21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7" baseType="lpstr">
      <vt:lpstr>Calibri</vt:lpstr>
      <vt:lpstr>Rockwell</vt:lpstr>
      <vt:lpstr>Rockwell Condensed</vt:lpstr>
      <vt:lpstr>Rockwell Extra Bold</vt:lpstr>
      <vt:lpstr>Wingdings</vt:lpstr>
      <vt:lpstr>Legno</vt:lpstr>
      <vt:lpstr>Dissemination about natural radioactivity through Work-Based Learning experiences </vt:lpstr>
      <vt:lpstr>   </vt:lpstr>
      <vt:lpstr>Radiolab project versus  Work-Based Learning experiences </vt:lpstr>
      <vt:lpstr>Why the radon gas?</vt:lpstr>
      <vt:lpstr>Radon in Campania region</vt:lpstr>
      <vt:lpstr>What’s The role of young people</vt:lpstr>
      <vt:lpstr>Schools involved in Work-Based Learning experiences</vt:lpstr>
      <vt:lpstr>What the students had to do     1.</vt:lpstr>
      <vt:lpstr>Results        1.</vt:lpstr>
      <vt:lpstr>What the students had to do     2.</vt:lpstr>
      <vt:lpstr>Results        2.</vt:lpstr>
      <vt:lpstr>Presentazione standard di PowerPoint</vt:lpstr>
      <vt:lpstr>Presentazione standard di PowerPoint</vt:lpstr>
      <vt:lpstr>perception of risk and effectiveness of information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participation in events and days of scientific dissemination</vt:lpstr>
      <vt:lpstr>the answer to the question: did the students like the project?</vt:lpstr>
      <vt:lpstr>Some considerations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di Microsoft Office</dc:creator>
  <cp:lastModifiedBy>Utente di Microsoft Office</cp:lastModifiedBy>
  <cp:revision>53</cp:revision>
  <dcterms:created xsi:type="dcterms:W3CDTF">2018-05-30T12:47:05Z</dcterms:created>
  <dcterms:modified xsi:type="dcterms:W3CDTF">2018-06-20T18:12:37Z</dcterms:modified>
</cp:coreProperties>
</file>