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24" r:id="rId2"/>
    <p:sldId id="542" r:id="rId3"/>
    <p:sldId id="543" r:id="rId4"/>
    <p:sldId id="539" r:id="rId5"/>
    <p:sldId id="526" r:id="rId6"/>
    <p:sldId id="535" r:id="rId7"/>
    <p:sldId id="541" r:id="rId8"/>
    <p:sldId id="528" r:id="rId9"/>
    <p:sldId id="527" r:id="rId10"/>
    <p:sldId id="531" r:id="rId11"/>
    <p:sldId id="529" r:id="rId12"/>
    <p:sldId id="540" r:id="rId13"/>
    <p:sldId id="545" r:id="rId14"/>
    <p:sldId id="530" r:id="rId15"/>
    <p:sldId id="532" r:id="rId16"/>
    <p:sldId id="544" r:id="rId17"/>
    <p:sldId id="537" r:id="rId18"/>
    <p:sldId id="53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90000"/>
    <a:srgbClr val="984807"/>
    <a:srgbClr val="0033CC"/>
    <a:srgbClr val="28466A"/>
    <a:srgbClr val="0000FF"/>
    <a:srgbClr val="00A249"/>
    <a:srgbClr val="CC6600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3129" autoAdjust="0"/>
  </p:normalViewPr>
  <p:slideViewPr>
    <p:cSldViewPr>
      <p:cViewPr>
        <p:scale>
          <a:sx n="89" d="100"/>
          <a:sy n="89" d="100"/>
        </p:scale>
        <p:origin x="1443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438F-306A-4FFF-B2F4-F2F3783FD422}" type="datetimeFigureOut">
              <a:rPr lang="it-IT" smtClean="0"/>
              <a:pPr/>
              <a:t>20/06/2018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Autore, Evento, Luogo, Data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F2F8E-4A37-4D08-87A7-3B9F3F407A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096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C53C-A8B7-44E3-8F04-9B9E4EDE90B7}" type="datetimeFigureOut">
              <a:rPr lang="it-IT" smtClean="0"/>
              <a:pPr/>
              <a:t>20/06/2018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Autore, Evento, Luogo, Data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9AAED-DF9F-4DD7-B4EB-2732545A41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693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215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2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60EC-57B7-43E0-AE0D-D12515AFD140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6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33A6-A64D-4368-A88B-F8AB590C66AA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99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3DDD8-3A50-41E1-8931-5EFE43C5A21D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63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F253-0F18-4C99-96C2-5BEBFD3D31CF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04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5D33-962F-4F32-A9F0-6056FF3838CE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24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6757-16FE-4F7D-A019-75C917F52EB4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46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007A-2C95-458F-BA1C-CA97B7492900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10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67F1-B628-453B-B535-2BD244F01632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17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8438-2AEB-48B0-93CA-D73C6A43A7E2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74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10955-7060-49DA-8163-7CCC61804A6C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57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E567-7D7C-4587-A10A-68161C0C7B8D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16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64EB0-8DCF-4AD9-A678-870B918681CC}" type="datetime1">
              <a:rPr lang="it-IT" smtClean="0"/>
              <a:pPr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Nome Autore, Titolo Evento con Luogo e Data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E375-1491-4770-B4ED-E699B7903E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73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8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9.gif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www.cta-observatory.org/" TargetMode="Externa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9.gif"/><Relationship Id="rId15" Type="http://schemas.openxmlformats.org/officeDocument/2006/relationships/image" Target="../media/image29.jpeg"/><Relationship Id="rId10" Type="http://schemas.openxmlformats.org/officeDocument/2006/relationships/image" Target="../media/image24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CRIS 2018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 smtClean="0">
                <a:solidFill>
                  <a:schemeClr val="bg1"/>
                </a:solidFill>
                <a:cs typeface="Arial" pitchFamily="34" charset="0"/>
              </a:rPr>
              <a:t>P</a:t>
            </a:r>
            <a:r>
              <a:rPr kumimoji="0" lang="it-IT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. Sangiorgi – INAF / IASF PALERMO  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– </a:t>
            </a:r>
            <a:r>
              <a:rPr lang="it-IT" sz="1400" kern="0" dirty="0" smtClean="0">
                <a:solidFill>
                  <a:schemeClr val="bg1"/>
                </a:solidFill>
                <a:cs typeface="Arial" pitchFamily="34" charset="0"/>
              </a:rPr>
              <a:t>CRIS 2018 – Portopalo di Capo Passero (SR), </a:t>
            </a:r>
            <a:r>
              <a:rPr lang="it-IT" sz="1400" kern="0" dirty="0" err="1" smtClean="0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 smtClean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 smtClean="0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 smtClean="0">
                <a:solidFill>
                  <a:schemeClr val="bg1"/>
                </a:solidFill>
                <a:cs typeface="Arial" pitchFamily="34" charset="0"/>
              </a:rPr>
              <a:t> 2018</a:t>
            </a:r>
            <a:endParaRPr kumimoji="0" lang="it-IT" sz="1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</a:t>
            </a:fld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8679"/>
            <a:ext cx="1080120" cy="663045"/>
          </a:xfrm>
          <a:prstGeom prst="rect">
            <a:avLst/>
          </a:prstGeom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9635"/>
          <a:stretch/>
        </p:blipFill>
        <p:spPr bwMode="auto">
          <a:xfrm>
            <a:off x="4293849" y="548679"/>
            <a:ext cx="3550073" cy="663045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3607" r="10902" b="23317"/>
          <a:stretch/>
        </p:blipFill>
        <p:spPr>
          <a:xfrm>
            <a:off x="4362878" y="1404131"/>
            <a:ext cx="1783119" cy="8121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9925" r="5950" b="31399"/>
          <a:stretch/>
        </p:blipFill>
        <p:spPr>
          <a:xfrm>
            <a:off x="4362879" y="2475329"/>
            <a:ext cx="1783119" cy="4663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5" descr="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24" y="2348939"/>
            <a:ext cx="2209800" cy="719137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o 21"/>
          <p:cNvGrpSpPr/>
          <p:nvPr/>
        </p:nvGrpSpPr>
        <p:grpSpPr>
          <a:xfrm>
            <a:off x="6359924" y="1452397"/>
            <a:ext cx="2676572" cy="715581"/>
            <a:chOff x="3948967" y="2543090"/>
            <a:chExt cx="2676572" cy="715581"/>
          </a:xfrm>
        </p:grpSpPr>
        <p:sp>
          <p:nvSpPr>
            <p:cNvPr id="21" name="Rettangolo 20"/>
            <p:cNvSpPr/>
            <p:nvPr/>
          </p:nvSpPr>
          <p:spPr>
            <a:xfrm>
              <a:off x="3948967" y="2543090"/>
              <a:ext cx="2676572" cy="715581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78000">
                  <a:srgbClr val="00206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effectLst>
              <a:outerShdw blurRad="127000" dist="635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4033177" y="2636912"/>
              <a:ext cx="2508153" cy="527937"/>
              <a:chOff x="1458406" y="1954137"/>
              <a:chExt cx="2575804" cy="592470"/>
            </a:xfrm>
            <a:effectLst>
              <a:outerShdw blurRad="127000" dist="63500" dir="2700000" algn="tl" rotWithShape="0">
                <a:prstClr val="black">
                  <a:alpha val="80000"/>
                </a:prstClr>
              </a:outerShdw>
            </a:effectLst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406" y="1976480"/>
                <a:ext cx="570127" cy="570127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028533" y="1954137"/>
                <a:ext cx="2005677" cy="592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it-IT" sz="1000" b="1" dirty="0" err="1" smtClean="0">
                    <a:solidFill>
                      <a:schemeClr val="bg1"/>
                    </a:solidFill>
                  </a:rPr>
                  <a:t>Universidade</a:t>
                </a:r>
                <a:r>
                  <a:rPr lang="it-IT" sz="1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it-IT" sz="1000" b="1" dirty="0">
                    <a:solidFill>
                      <a:schemeClr val="bg1"/>
                    </a:solidFill>
                  </a:rPr>
                  <a:t>de </a:t>
                </a:r>
                <a:r>
                  <a:rPr lang="it-IT" sz="1000" b="1" dirty="0" err="1">
                    <a:solidFill>
                      <a:schemeClr val="bg1"/>
                    </a:solidFill>
                  </a:rPr>
                  <a:t>São</a:t>
                </a:r>
                <a:r>
                  <a:rPr lang="it-IT" sz="1000" b="1" dirty="0">
                    <a:solidFill>
                      <a:schemeClr val="bg1"/>
                    </a:solidFill>
                  </a:rPr>
                  <a:t> </a:t>
                </a:r>
                <a:r>
                  <a:rPr lang="it-IT" sz="1000" b="1" dirty="0" smtClean="0">
                    <a:solidFill>
                      <a:schemeClr val="bg1"/>
                    </a:solidFill>
                  </a:rPr>
                  <a:t>Paulo</a:t>
                </a:r>
              </a:p>
              <a:p>
                <a:r>
                  <a:rPr lang="it-IT" sz="1000" b="1" dirty="0" err="1" smtClean="0">
                    <a:solidFill>
                      <a:schemeClr val="bg1"/>
                    </a:solidFill>
                  </a:rPr>
                  <a:t>Instituto</a:t>
                </a:r>
                <a:r>
                  <a:rPr lang="it-IT" sz="1000" b="1" dirty="0" smtClean="0">
                    <a:solidFill>
                      <a:schemeClr val="bg1"/>
                    </a:solidFill>
                  </a:rPr>
                  <a:t> de Astronomia, Geofisica</a:t>
                </a:r>
              </a:p>
              <a:p>
                <a:r>
                  <a:rPr lang="it-IT" sz="1000" b="1" dirty="0" smtClean="0">
                    <a:solidFill>
                      <a:schemeClr val="bg1"/>
                    </a:solidFill>
                  </a:rPr>
                  <a:t>e </a:t>
                </a:r>
                <a:r>
                  <a:rPr lang="it-IT" sz="1000" b="1" dirty="0" err="1" smtClean="0">
                    <a:solidFill>
                      <a:schemeClr val="bg1"/>
                    </a:solidFill>
                  </a:rPr>
                  <a:t>Ciencias</a:t>
                </a:r>
                <a:r>
                  <a:rPr lang="it-IT" sz="1000" b="1" dirty="0" smtClean="0">
                    <a:solidFill>
                      <a:schemeClr val="bg1"/>
                    </a:solidFill>
                  </a:rPr>
                  <a:t> Atmosferica</a:t>
                </a:r>
                <a:endParaRPr lang="it-IT" sz="10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931902" cy="2952328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8" name="CasellaDiTesto 17"/>
          <p:cNvSpPr txBox="1"/>
          <p:nvPr/>
        </p:nvSpPr>
        <p:spPr>
          <a:xfrm>
            <a:off x="467544" y="4005064"/>
            <a:ext cx="702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3399"/>
                </a:solidFill>
              </a:rPr>
              <a:t>The ASTRI Camera </a:t>
            </a:r>
            <a:r>
              <a:rPr lang="it-IT" sz="3600" b="1" dirty="0" smtClean="0">
                <a:solidFill>
                  <a:srgbClr val="003399"/>
                </a:solidFill>
              </a:rPr>
              <a:t>Control Software</a:t>
            </a:r>
            <a:endParaRPr lang="it-IT" sz="3600" b="1" dirty="0">
              <a:solidFill>
                <a:srgbClr val="003399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67544" y="4995173"/>
            <a:ext cx="7358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003399"/>
                </a:solidFill>
              </a:rPr>
              <a:t>Pierluca</a:t>
            </a:r>
            <a:r>
              <a:rPr lang="it-IT" sz="3200" b="1" dirty="0" smtClean="0">
                <a:solidFill>
                  <a:srgbClr val="003399"/>
                </a:solidFill>
              </a:rPr>
              <a:t> Sangiorgi – INAF / IASF PALERMO</a:t>
            </a:r>
          </a:p>
          <a:p>
            <a:r>
              <a:rPr lang="it-IT" sz="2400" b="1" dirty="0" smtClean="0">
                <a:solidFill>
                  <a:srgbClr val="003399"/>
                </a:solidFill>
              </a:rPr>
              <a:t>for the CTA ASTRI </a:t>
            </a:r>
            <a:r>
              <a:rPr lang="it-IT" sz="2400" b="1" dirty="0" err="1" smtClean="0">
                <a:solidFill>
                  <a:srgbClr val="003399"/>
                </a:solidFill>
              </a:rPr>
              <a:t>project</a:t>
            </a:r>
            <a:endParaRPr lang="it-IT" sz="2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Sub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Control GUI 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10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4099" name="Picture 3" descr="C:\Users\Pierluca\Desktop\screenshot\T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491"/>
            <a:ext cx="4414838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ierluca\Desktop\screenshot\VD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" y="3654370"/>
            <a:ext cx="2810267" cy="28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ierluca\Desktop\screenshot\FI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05" y="4455645"/>
            <a:ext cx="2800741" cy="20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ierluca\Desktop\screenshot\LI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" y="476672"/>
            <a:ext cx="2996031" cy="30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err="1" smtClean="0">
                <a:solidFill>
                  <a:schemeClr val="bg1"/>
                </a:solidFill>
                <a:cs typeface="Arial" pitchFamily="34" charset="0"/>
              </a:rPr>
              <a:t>HouseKeeping</a:t>
            </a: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Plots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11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1" name="Picture 2" descr="C:\Users\Pierluca\Desktop\screenshot\Dataplo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" y="1196752"/>
            <a:ext cx="901080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7674" y="548680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dedicated</a:t>
            </a:r>
            <a:r>
              <a:rPr lang="it-IT" dirty="0" smtClean="0"/>
              <a:t> </a:t>
            </a:r>
            <a:r>
              <a:rPr lang="it-IT" dirty="0" err="1" smtClean="0"/>
              <a:t>window</a:t>
            </a:r>
            <a:r>
              <a:rPr lang="it-IT" dirty="0" smtClean="0"/>
              <a:t> shows in real-time </a:t>
            </a:r>
            <a:r>
              <a:rPr lang="it-IT" dirty="0" err="1" smtClean="0"/>
              <a:t>all</a:t>
            </a:r>
            <a:r>
              <a:rPr lang="it-IT" dirty="0" smtClean="0"/>
              <a:t> the HK information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graph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endParaRPr lang="it-IT" dirty="0"/>
          </a:p>
        </p:txBody>
      </p:sp>
      <p:pic>
        <p:nvPicPr>
          <p:cNvPr id="2050" name="Picture 2" descr="C:\Users\Pierluca\Documents\Astri\Meeting\CRIS 2018\screenshot_aprile2018\HKmonitor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58280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Real Time </a:t>
            </a:r>
            <a:r>
              <a:rPr lang="it-IT" sz="2800" b="1" kern="0" dirty="0" err="1" smtClean="0">
                <a:solidFill>
                  <a:schemeClr val="bg1"/>
                </a:solidFill>
                <a:cs typeface="Arial" pitchFamily="34" charset="0"/>
              </a:rPr>
              <a:t>Variance</a:t>
            </a: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Visualization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12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3" name="CasellaDiTesto 12"/>
          <p:cNvSpPr txBox="1"/>
          <p:nvPr/>
        </p:nvSpPr>
        <p:spPr>
          <a:xfrm>
            <a:off x="107504" y="548680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Integrated</a:t>
            </a:r>
            <a:r>
              <a:rPr lang="it-IT" dirty="0" smtClean="0"/>
              <a:t> real-time </a:t>
            </a:r>
            <a:r>
              <a:rPr lang="it-IT" dirty="0" err="1" smtClean="0"/>
              <a:t>viewer</a:t>
            </a:r>
            <a:r>
              <a:rPr lang="it-IT" dirty="0" smtClean="0"/>
              <a:t> of </a:t>
            </a:r>
            <a:r>
              <a:rPr lang="it-IT" dirty="0" err="1" smtClean="0"/>
              <a:t>Variance</a:t>
            </a:r>
            <a:r>
              <a:rPr lang="it-IT" dirty="0" smtClean="0"/>
              <a:t> data</a:t>
            </a:r>
          </a:p>
          <a:p>
            <a:r>
              <a:rPr lang="it-IT" dirty="0" err="1" smtClean="0"/>
              <a:t>Allow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to </a:t>
            </a:r>
            <a:r>
              <a:rPr lang="it-IT" dirty="0" err="1" smtClean="0"/>
              <a:t>evaluate</a:t>
            </a:r>
            <a:r>
              <a:rPr lang="it-IT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Effective</a:t>
            </a:r>
            <a:r>
              <a:rPr lang="it-IT" dirty="0" smtClean="0"/>
              <a:t> </a:t>
            </a:r>
            <a:r>
              <a:rPr lang="it-IT" dirty="0" err="1" smtClean="0"/>
              <a:t>Pointing</a:t>
            </a:r>
            <a:r>
              <a:rPr lang="it-IT" dirty="0" smtClean="0"/>
              <a:t> of the </a:t>
            </a:r>
            <a:r>
              <a:rPr lang="it-IT" dirty="0" err="1" smtClean="0"/>
              <a:t>telescope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</a:t>
            </a:r>
            <a:r>
              <a:rPr lang="it-IT" dirty="0" err="1" smtClean="0"/>
              <a:t>resence</a:t>
            </a:r>
            <a:r>
              <a:rPr lang="it-IT" dirty="0" smtClean="0"/>
              <a:t> of </a:t>
            </a:r>
            <a:r>
              <a:rPr lang="it-IT" dirty="0" err="1" smtClean="0"/>
              <a:t>clouds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Mirror</a:t>
            </a:r>
            <a:r>
              <a:rPr lang="it-IT" dirty="0"/>
              <a:t> </a:t>
            </a:r>
            <a:r>
              <a:rPr lang="it-IT" dirty="0" err="1" smtClean="0"/>
              <a:t>alignment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Electronics</a:t>
            </a:r>
            <a:r>
              <a:rPr lang="it-IT" dirty="0" smtClean="0"/>
              <a:t> </a:t>
            </a:r>
            <a:r>
              <a:rPr lang="it-IT" dirty="0" err="1" smtClean="0"/>
              <a:t>Health</a:t>
            </a:r>
            <a:r>
              <a:rPr lang="it-IT" dirty="0" smtClean="0"/>
              <a:t> Status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556393" y="2780928"/>
            <a:ext cx="8264079" cy="3703245"/>
            <a:chOff x="512977" y="2132856"/>
            <a:chExt cx="8264079" cy="3703245"/>
          </a:xfrm>
        </p:grpSpPr>
        <p:grpSp>
          <p:nvGrpSpPr>
            <p:cNvPr id="10" name="Gruppo 9"/>
            <p:cNvGrpSpPr/>
            <p:nvPr/>
          </p:nvGrpSpPr>
          <p:grpSpPr>
            <a:xfrm>
              <a:off x="512977" y="2140471"/>
              <a:ext cx="2250835" cy="3695630"/>
              <a:chOff x="409690" y="2132856"/>
              <a:chExt cx="2250835" cy="3695630"/>
            </a:xfrm>
          </p:grpSpPr>
          <p:pic>
            <p:nvPicPr>
              <p:cNvPr id="7" name="Picture 2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9690" y="2132856"/>
                <a:ext cx="2250835" cy="34366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asellaDiTesto 3"/>
              <p:cNvSpPr txBox="1"/>
              <p:nvPr/>
            </p:nvSpPr>
            <p:spPr>
              <a:xfrm>
                <a:off x="409690" y="5551487"/>
                <a:ext cx="22508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/>
                  <a:t>a) </a:t>
                </a:r>
                <a:r>
                  <a:rPr lang="it-IT" sz="1200" dirty="0" err="1" smtClean="0"/>
                  <a:t>Orion’s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Belt</a:t>
                </a:r>
                <a:endParaRPr lang="it-IT" sz="1200" dirty="0"/>
              </a:p>
            </p:txBody>
          </p:sp>
        </p:grpSp>
        <p:grpSp>
          <p:nvGrpSpPr>
            <p:cNvPr id="11" name="Gruppo 10"/>
            <p:cNvGrpSpPr/>
            <p:nvPr/>
          </p:nvGrpSpPr>
          <p:grpSpPr>
            <a:xfrm>
              <a:off x="3446582" y="2132856"/>
              <a:ext cx="2250835" cy="3695630"/>
              <a:chOff x="3290010" y="2132855"/>
              <a:chExt cx="2250835" cy="3695630"/>
            </a:xfrm>
          </p:grpSpPr>
          <p:pic>
            <p:nvPicPr>
              <p:cNvPr id="1027" name="Picture 3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90010" y="2132855"/>
                <a:ext cx="2250835" cy="34366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3290010" y="5551486"/>
                <a:ext cx="22508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/>
                  <a:t>b</a:t>
                </a:r>
                <a:r>
                  <a:rPr lang="it-IT" sz="1200" dirty="0" smtClean="0"/>
                  <a:t>) </a:t>
                </a:r>
                <a:r>
                  <a:rPr lang="it-IT" sz="1200" dirty="0" err="1" smtClean="0"/>
                  <a:t>Capella</a:t>
                </a:r>
                <a:r>
                  <a:rPr lang="it-IT" sz="1200" i="1" dirty="0" smtClean="0"/>
                  <a:t> </a:t>
                </a:r>
                <a:r>
                  <a:rPr lang="it-IT" sz="1200" i="1" dirty="0"/>
                  <a:t>(</a:t>
                </a:r>
                <a:r>
                  <a:rPr lang="it-IT" sz="1200" i="1" dirty="0" err="1" smtClean="0"/>
                  <a:t>bg</a:t>
                </a:r>
                <a:r>
                  <a:rPr lang="it-IT" sz="1200" i="1" dirty="0" smtClean="0"/>
                  <a:t> </a:t>
                </a:r>
                <a:r>
                  <a:rPr lang="it-IT" sz="1200" i="1" dirty="0" err="1" smtClean="0"/>
                  <a:t>suppression</a:t>
                </a:r>
                <a:r>
                  <a:rPr lang="it-IT" sz="1200" i="1" dirty="0" smtClean="0"/>
                  <a:t>)</a:t>
                </a:r>
                <a:endParaRPr lang="it-IT" sz="1200" i="1" dirty="0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6184768" y="2140471"/>
              <a:ext cx="2592288" cy="3695630"/>
              <a:chOff x="6112760" y="2132856"/>
              <a:chExt cx="2592288" cy="3695630"/>
            </a:xfrm>
          </p:grpSpPr>
          <p:pic>
            <p:nvPicPr>
              <p:cNvPr id="1026" name="Picture 2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67847" y="2132856"/>
                <a:ext cx="2250834" cy="34366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CasellaDiTesto 16"/>
              <p:cNvSpPr txBox="1"/>
              <p:nvPr/>
            </p:nvSpPr>
            <p:spPr>
              <a:xfrm>
                <a:off x="6112760" y="5551487"/>
                <a:ext cx="25922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/>
                  <a:t>c</a:t>
                </a:r>
                <a:r>
                  <a:rPr lang="it-IT" sz="1200" dirty="0" smtClean="0"/>
                  <a:t>) </a:t>
                </a:r>
                <a:r>
                  <a:rPr lang="it-IT" sz="1200" dirty="0" err="1" smtClean="0"/>
                  <a:t>Fixed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point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at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Az</a:t>
                </a:r>
                <a:r>
                  <a:rPr lang="it-IT" sz="1200" dirty="0" smtClean="0"/>
                  <a:t>, </a:t>
                </a:r>
                <a:r>
                  <a:rPr lang="it-IT" sz="1200" dirty="0" err="1" smtClean="0"/>
                  <a:t>El</a:t>
                </a:r>
                <a:r>
                  <a:rPr lang="it-IT" sz="1200" dirty="0" smtClean="0"/>
                  <a:t> </a:t>
                </a:r>
                <a:r>
                  <a:rPr lang="it-IT" sz="1200" i="1" dirty="0" smtClean="0"/>
                  <a:t>(</a:t>
                </a:r>
                <a:r>
                  <a:rPr lang="it-IT" sz="1200" i="1" dirty="0" err="1" smtClean="0"/>
                  <a:t>bg</a:t>
                </a:r>
                <a:r>
                  <a:rPr lang="it-IT" sz="1200" i="1" dirty="0" smtClean="0"/>
                  <a:t> </a:t>
                </a:r>
                <a:r>
                  <a:rPr lang="it-IT" sz="1200" i="1" dirty="0" err="1" smtClean="0"/>
                  <a:t>suppression</a:t>
                </a:r>
                <a:r>
                  <a:rPr lang="it-IT" sz="1200" i="1" dirty="0" smtClean="0"/>
                  <a:t>)</a:t>
                </a:r>
                <a:endParaRPr lang="it-IT" sz="1200" i="1" dirty="0"/>
              </a:p>
            </p:txBody>
          </p:sp>
        </p:grpSp>
      </p:grpSp>
      <p:sp>
        <p:nvSpPr>
          <p:cNvPr id="20" name="CasellaDiTesto 19"/>
          <p:cNvSpPr txBox="1"/>
          <p:nvPr/>
        </p:nvSpPr>
        <p:spPr>
          <a:xfrm>
            <a:off x="107505" y="2348880"/>
            <a:ext cx="892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 </a:t>
            </a:r>
            <a:r>
              <a:rPr lang="it-IT" dirty="0" err="1" smtClean="0"/>
              <a:t>animations</a:t>
            </a:r>
            <a:r>
              <a:rPr lang="it-IT" dirty="0" smtClean="0"/>
              <a:t> (15 </a:t>
            </a:r>
            <a:r>
              <a:rPr lang="it-IT" dirty="0" err="1" smtClean="0"/>
              <a:t>fps</a:t>
            </a:r>
            <a:r>
              <a:rPr lang="it-IT" dirty="0" smtClean="0"/>
              <a:t>) </a:t>
            </a:r>
            <a:r>
              <a:rPr lang="it-IT" dirty="0" err="1" smtClean="0"/>
              <a:t>created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pointing</a:t>
            </a:r>
            <a:r>
              <a:rPr lang="it-IT" dirty="0" smtClean="0"/>
              <a:t>: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774973" y="825678"/>
            <a:ext cx="2284343" cy="1292662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600" i="1" dirty="0" err="1" smtClean="0">
                <a:solidFill>
                  <a:schemeClr val="accent3">
                    <a:lumMod val="75000"/>
                  </a:schemeClr>
                </a:solidFill>
              </a:rPr>
              <a:t>See</a:t>
            </a:r>
            <a:r>
              <a:rPr lang="it-IT" sz="2600" i="1" dirty="0" smtClean="0">
                <a:solidFill>
                  <a:schemeClr val="accent3">
                    <a:lumMod val="75000"/>
                  </a:schemeClr>
                </a:solidFill>
              </a:rPr>
              <a:t> Talk by </a:t>
            </a:r>
          </a:p>
          <a:p>
            <a:pPr algn="ctr"/>
            <a:r>
              <a:rPr lang="it-IT" sz="2600" i="1" dirty="0" smtClean="0">
                <a:solidFill>
                  <a:schemeClr val="accent3">
                    <a:lumMod val="75000"/>
                  </a:schemeClr>
                </a:solidFill>
              </a:rPr>
              <a:t>Alberto Segreto</a:t>
            </a:r>
          </a:p>
          <a:p>
            <a:pPr algn="ctr"/>
            <a:r>
              <a:rPr lang="it-IT" sz="2600" i="1" dirty="0" smtClean="0">
                <a:solidFill>
                  <a:schemeClr val="accent3">
                    <a:lumMod val="75000"/>
                  </a:schemeClr>
                </a:solidFill>
              </a:rPr>
              <a:t>@13.10</a:t>
            </a:r>
            <a:endParaRPr lang="it-IT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err="1" smtClean="0">
                <a:solidFill>
                  <a:schemeClr val="bg1"/>
                </a:solidFill>
                <a:cs typeface="Arial" pitchFamily="34" charset="0"/>
              </a:rPr>
              <a:t>Threshold</a:t>
            </a: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 Scanning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13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4" name="CasellaDiTesto 3"/>
          <p:cNvSpPr txBox="1"/>
          <p:nvPr/>
        </p:nvSpPr>
        <p:spPr>
          <a:xfrm>
            <a:off x="5004048" y="548680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Evaluates</a:t>
            </a:r>
            <a:r>
              <a:rPr lang="it-IT" dirty="0" smtClean="0"/>
              <a:t> the trigger rate of the camera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values</a:t>
            </a:r>
            <a:r>
              <a:rPr lang="it-IT" dirty="0" smtClean="0"/>
              <a:t> of </a:t>
            </a:r>
            <a:r>
              <a:rPr lang="it-IT" dirty="0" err="1" smtClean="0"/>
              <a:t>threshold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No </a:t>
            </a:r>
            <a:r>
              <a:rPr lang="it-IT" dirty="0"/>
              <a:t>data </a:t>
            </a:r>
            <a:r>
              <a:rPr lang="it-IT" dirty="0" err="1"/>
              <a:t>acquired</a:t>
            </a:r>
            <a:r>
              <a:rPr lang="it-IT" dirty="0"/>
              <a:t> and </a:t>
            </a:r>
            <a:r>
              <a:rPr lang="it-IT" dirty="0" err="1" smtClean="0"/>
              <a:t>processed</a:t>
            </a:r>
            <a:r>
              <a:rPr lang="it-IT" dirty="0" smtClean="0"/>
              <a:t> for fast </a:t>
            </a:r>
            <a:r>
              <a:rPr lang="it-IT" dirty="0" err="1" smtClean="0"/>
              <a:t>computation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result</a:t>
            </a:r>
            <a:r>
              <a:rPr lang="it-IT" dirty="0" smtClean="0"/>
              <a:t> </a:t>
            </a:r>
            <a:r>
              <a:rPr lang="it-IT" dirty="0" err="1" smtClean="0"/>
              <a:t>provides</a:t>
            </a:r>
            <a:r>
              <a:rPr lang="it-IT" dirty="0" smtClean="0"/>
              <a:t> an easy way to </a:t>
            </a:r>
            <a:r>
              <a:rPr lang="it-IT" dirty="0" err="1" smtClean="0"/>
              <a:t>evaluate</a:t>
            </a:r>
            <a:r>
              <a:rPr lang="it-IT" dirty="0" smtClean="0"/>
              <a:t> the NSB </a:t>
            </a:r>
            <a:r>
              <a:rPr lang="it-IT" dirty="0" err="1" smtClean="0"/>
              <a:t>region</a:t>
            </a:r>
            <a:r>
              <a:rPr lang="it-IT" dirty="0" smtClean="0"/>
              <a:t> and </a:t>
            </a:r>
            <a:r>
              <a:rPr lang="it-IT" dirty="0" err="1" smtClean="0"/>
              <a:t>select</a:t>
            </a:r>
            <a:r>
              <a:rPr lang="it-IT" dirty="0" smtClean="0"/>
              <a:t> the right </a:t>
            </a:r>
            <a:r>
              <a:rPr lang="it-IT" dirty="0" err="1" smtClean="0"/>
              <a:t>threshold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for </a:t>
            </a:r>
            <a:r>
              <a:rPr lang="it-IT" dirty="0" err="1" smtClean="0"/>
              <a:t>observation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endParaRPr lang="it-IT" dirty="0" smtClean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" y="531937"/>
            <a:ext cx="4864797" cy="59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err="1" smtClean="0">
                <a:solidFill>
                  <a:schemeClr val="bg1"/>
                </a:solidFill>
                <a:cs typeface="Arial" pitchFamily="34" charset="0"/>
              </a:rPr>
              <a:t>Engineering</a:t>
            </a: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Tools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14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075" name="Picture 3" descr="C:\Users\Pierluca\Desktop\screenshot\PDM CONF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" y="2026008"/>
            <a:ext cx="5338762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548680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software </a:t>
            </a:r>
            <a:r>
              <a:rPr lang="it-IT" dirty="0" err="1" smtClean="0"/>
              <a:t>integrates</a:t>
            </a:r>
            <a:r>
              <a:rPr lang="it-IT" dirty="0" smtClean="0"/>
              <a:t> </a:t>
            </a:r>
            <a:r>
              <a:rPr lang="it-IT" dirty="0" err="1" smtClean="0"/>
              <a:t>additional</a:t>
            </a:r>
            <a:r>
              <a:rPr lang="it-IT" dirty="0" smtClean="0"/>
              <a:t> </a:t>
            </a:r>
            <a:r>
              <a:rPr lang="it-IT" dirty="0" err="1" smtClean="0"/>
              <a:t>engineering</a:t>
            </a:r>
            <a:r>
              <a:rPr lang="it-IT" dirty="0" smtClean="0"/>
              <a:t> </a:t>
            </a:r>
            <a:r>
              <a:rPr lang="it-IT" dirty="0" err="1" smtClean="0"/>
              <a:t>tools</a:t>
            </a:r>
            <a:r>
              <a:rPr lang="it-IT" dirty="0" smtClean="0"/>
              <a:t> for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configuration</a:t>
            </a:r>
            <a:r>
              <a:rPr lang="it-IT" dirty="0" smtClean="0"/>
              <a:t> and </a:t>
            </a:r>
            <a:r>
              <a:rPr lang="it-IT" dirty="0" err="1" smtClean="0"/>
              <a:t>calibration</a:t>
            </a:r>
            <a:r>
              <a:rPr lang="it-IT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PDM </a:t>
            </a:r>
            <a:r>
              <a:rPr lang="it-IT" dirty="0" err="1" smtClean="0"/>
              <a:t>configuration</a:t>
            </a:r>
            <a:r>
              <a:rPr lang="it-IT" dirty="0" smtClean="0"/>
              <a:t> manager for FPGA, CITIROC, SWITCH </a:t>
            </a:r>
            <a:r>
              <a:rPr lang="it-IT" dirty="0" err="1" smtClean="0"/>
              <a:t>tables</a:t>
            </a:r>
            <a:r>
              <a:rPr lang="it-IT" dirty="0" smtClean="0"/>
              <a:t> </a:t>
            </a:r>
            <a:r>
              <a:rPr lang="it-IT" dirty="0" err="1" smtClean="0"/>
              <a:t>creation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PDM FPGA remote </a:t>
            </a:r>
            <a:r>
              <a:rPr lang="it-IT" dirty="0"/>
              <a:t>f</a:t>
            </a:r>
            <a:r>
              <a:rPr lang="it-IT" dirty="0" smtClean="0"/>
              <a:t>lash manager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SiPM</a:t>
            </a:r>
            <a:r>
              <a:rPr lang="it-IT" dirty="0" smtClean="0"/>
              <a:t> temperature </a:t>
            </a:r>
            <a:r>
              <a:rPr lang="it-IT" dirty="0" err="1" smtClean="0"/>
              <a:t>sensors</a:t>
            </a:r>
            <a:r>
              <a:rPr lang="it-IT" dirty="0" smtClean="0"/>
              <a:t> </a:t>
            </a:r>
            <a:r>
              <a:rPr lang="it-IT" dirty="0" err="1" smtClean="0"/>
              <a:t>calibration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err="1" smtClean="0"/>
              <a:t>Automatic</a:t>
            </a:r>
            <a:r>
              <a:rPr lang="it-IT" dirty="0" smtClean="0"/>
              <a:t> </a:t>
            </a:r>
            <a:r>
              <a:rPr lang="it-IT" dirty="0" err="1" smtClean="0"/>
              <a:t>stairs</a:t>
            </a:r>
            <a:r>
              <a:rPr lang="it-IT" dirty="0" smtClean="0"/>
              <a:t> and </a:t>
            </a:r>
            <a:r>
              <a:rPr lang="it-IT" dirty="0" err="1" smtClean="0"/>
              <a:t>distributions</a:t>
            </a:r>
            <a:r>
              <a:rPr lang="it-IT" dirty="0" smtClean="0"/>
              <a:t> data </a:t>
            </a:r>
            <a:r>
              <a:rPr lang="it-IT" dirty="0" err="1" smtClean="0"/>
              <a:t>analysis</a:t>
            </a:r>
            <a:r>
              <a:rPr lang="it-IT" dirty="0" smtClean="0"/>
              <a:t> for PDM E2E relative gain </a:t>
            </a:r>
            <a:r>
              <a:rPr lang="it-IT" dirty="0" err="1" smtClean="0"/>
              <a:t>calibration</a:t>
            </a:r>
            <a:endParaRPr lang="it-IT" dirty="0" smtClean="0"/>
          </a:p>
        </p:txBody>
      </p:sp>
      <p:pic>
        <p:nvPicPr>
          <p:cNvPr id="1026" name="Picture 2" descr="C:\Users\Pierluca\Desktop\screenshot\Flash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64" y="3573016"/>
            <a:ext cx="3568653" cy="28789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Testing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15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076" name="Picture 4" descr="C:\Users\Pierluca\Desktop\34894284280_d659981329_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" y="3004674"/>
            <a:ext cx="3248879" cy="18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449" y="476672"/>
            <a:ext cx="912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started the engineering test at the astronomical site of Serra La Nave (Mount Etna) in Sicily…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2790220"/>
            <a:ext cx="9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/>
              <a:t>and 26 </a:t>
            </a:r>
            <a:r>
              <a:rPr lang="en-US" dirty="0" smtClean="0"/>
              <a:t>May 2017: </a:t>
            </a:r>
            <a:r>
              <a:rPr lang="en-US" dirty="0"/>
              <a:t>the </a:t>
            </a:r>
            <a:r>
              <a:rPr lang="en-US" dirty="0" smtClean="0"/>
              <a:t>ASTRI camera recorded </a:t>
            </a:r>
            <a:r>
              <a:rPr lang="en-US" dirty="0"/>
              <a:t>its first ever Cherenkov </a:t>
            </a:r>
            <a:r>
              <a:rPr lang="en-US" dirty="0" smtClean="0"/>
              <a:t>light…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835696" y="2420888"/>
            <a:ext cx="728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</a:t>
            </a:r>
            <a:r>
              <a:rPr lang="it-IT" dirty="0" err="1" smtClean="0"/>
              <a:t>spending</a:t>
            </a:r>
            <a:r>
              <a:rPr lang="it-IT" dirty="0" smtClean="0"/>
              <a:t> </a:t>
            </a:r>
            <a:r>
              <a:rPr lang="it-IT" dirty="0" err="1" smtClean="0"/>
              <a:t>cold</a:t>
            </a:r>
            <a:r>
              <a:rPr lang="it-IT" dirty="0" smtClean="0"/>
              <a:t> </a:t>
            </a:r>
            <a:r>
              <a:rPr lang="it-IT" dirty="0" err="1" smtClean="0"/>
              <a:t>nights</a:t>
            </a:r>
            <a:r>
              <a:rPr lang="it-IT" dirty="0"/>
              <a:t>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bugs</a:t>
            </a:r>
            <a:r>
              <a:rPr lang="it-IT" dirty="0" smtClean="0"/>
              <a:t> and </a:t>
            </a:r>
            <a:r>
              <a:rPr lang="it-IT" dirty="0" err="1" smtClean="0"/>
              <a:t>lots</a:t>
            </a:r>
            <a:r>
              <a:rPr lang="it-IT" dirty="0" smtClean="0"/>
              <a:t> of hard work, pizza and </a:t>
            </a:r>
            <a:r>
              <a:rPr lang="it-IT" dirty="0" err="1" smtClean="0"/>
              <a:t>beer</a:t>
            </a:r>
            <a:endParaRPr lang="it-IT" dirty="0"/>
          </a:p>
        </p:txBody>
      </p:sp>
      <p:pic>
        <p:nvPicPr>
          <p:cNvPr id="3075" name="Picture 3" descr="C:\Users\Pierluca\Desktop\IMG_20171027_160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33" y="3136709"/>
            <a:ext cx="2684384" cy="15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107504" y="566124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Optimizations and improvements continue during the commissioning phase also in extreme conditions…</a:t>
            </a:r>
            <a:endParaRPr lang="it-IT" dirty="0"/>
          </a:p>
        </p:txBody>
      </p:sp>
      <p:pic>
        <p:nvPicPr>
          <p:cNvPr id="2052" name="Picture 4" descr="C:\Users\Pierluca\Desktop\IMG_20170723_005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5" y="812259"/>
            <a:ext cx="2168743" cy="16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ierluca\Desktop\20232267_10213728504109649_771755163689501766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6" y="812259"/>
            <a:ext cx="1356104" cy="16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ierluca\Desktop\18447200_10212917335750947_5542240871842444455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58" y="812260"/>
            <a:ext cx="2168738" cy="16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75" y="3130605"/>
            <a:ext cx="2831621" cy="15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27" y="4806446"/>
            <a:ext cx="2940669" cy="165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Pierluca\Desktop\IMG_20180529_1540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12260"/>
            <a:ext cx="3024335" cy="16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107505" y="5003884"/>
            <a:ext cx="591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So… </a:t>
            </a:r>
            <a:r>
              <a:rPr lang="en-US" dirty="0"/>
              <a:t>i</a:t>
            </a:r>
            <a:r>
              <a:rPr lang="en-US" dirty="0" smtClean="0"/>
              <a:t>t works!</a:t>
            </a:r>
          </a:p>
        </p:txBody>
      </p:sp>
    </p:spTree>
    <p:extLst>
      <p:ext uri="{BB962C8B-B14F-4D97-AF65-F5344CB8AC3E}">
        <p14:creationId xmlns:p14="http://schemas.microsoft.com/office/powerpoint/2010/main" val="7702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16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4" name="CasellaDiTesto 3"/>
          <p:cNvSpPr txBox="1"/>
          <p:nvPr/>
        </p:nvSpPr>
        <p:spPr>
          <a:xfrm>
            <a:off x="12449" y="476672"/>
            <a:ext cx="9120953" cy="5976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1" dirty="0" smtClean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553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Architecture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and Design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17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96" y="477227"/>
            <a:ext cx="4196984" cy="39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396" y="5569149"/>
            <a:ext cx="4196984" cy="9409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Packet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Framer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and </a:t>
            </a: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Packet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Sender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Data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collected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from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FEEs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are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formatted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according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the data format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compliant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with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telemetry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specification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Formatted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p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ackets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are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then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sent to the Camera Server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through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Fast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Ethernet Channel.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283968" y="2643412"/>
            <a:ext cx="4824536" cy="60234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Auxilary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Managers</a:t>
            </a:r>
            <a:endParaRPr lang="fr-FR" sz="1100" b="1" dirty="0">
              <a:solidFill>
                <a:srgbClr val="06112D"/>
              </a:solidFill>
              <a:latin typeface="+mj-lt"/>
              <a:cs typeface="Arial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Implement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proper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vendors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communication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protocols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of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auxiliary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devices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perform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their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control and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contiuous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monitoring.</a:t>
            </a:r>
            <a:endParaRPr lang="fr-FR" sz="1100" dirty="0">
              <a:solidFill>
                <a:srgbClr val="06112D"/>
              </a:solidFill>
              <a:latin typeface="+mj-lt"/>
              <a:cs typeface="Arial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284004" y="1988197"/>
            <a:ext cx="4824500" cy="60234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VDB Manager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Responsible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of the monitoring and control of the power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supply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(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Low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and Hi Voltages) management of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PDMs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 </a:t>
            </a:r>
            <a:endParaRPr lang="fr-FR" sz="1100" dirty="0">
              <a:solidFill>
                <a:srgbClr val="06112D"/>
              </a:solidFill>
              <a:latin typeface="+mj-lt"/>
              <a:cs typeface="Arial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1396" y="4437112"/>
            <a:ext cx="4196984" cy="111017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Operating mode manager </a:t>
            </a:r>
            <a:endParaRPr lang="fr-FR" sz="1100" b="1" dirty="0">
              <a:solidFill>
                <a:srgbClr val="06112D"/>
              </a:solidFill>
              <a:latin typeface="+mj-lt"/>
              <a:cs typeface="Arial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Manages all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operations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needed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for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execution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of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each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camera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operational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mode: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receives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command by the user; 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prepares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proper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configurations for the FEE and FPGA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be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dispatched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by the PDM Manager;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performs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other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operations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requested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by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each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particular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mode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calling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other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modules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(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e.g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 the </a:t>
            </a:r>
            <a:r>
              <a:rPr lang="fr-FR" sz="1100" i="1" dirty="0" err="1" smtClean="0">
                <a:solidFill>
                  <a:srgbClr val="06112D"/>
                </a:solidFill>
                <a:latin typeface="+mj-lt"/>
                <a:cs typeface="Arial"/>
              </a:rPr>
              <a:t>Auxiliary</a:t>
            </a:r>
            <a:r>
              <a:rPr lang="fr-FR" sz="1100" i="1" dirty="0" smtClean="0">
                <a:solidFill>
                  <a:srgbClr val="06112D"/>
                </a:solidFill>
                <a:latin typeface="+mj-lt"/>
                <a:cs typeface="Arial"/>
              </a:rPr>
              <a:t> managers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).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284004" y="3298683"/>
            <a:ext cx="4824536" cy="9409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OPC-UA Server </a:t>
            </a:r>
            <a:endParaRPr lang="fr-FR" sz="1100" b="1" dirty="0" smtClean="0">
              <a:solidFill>
                <a:srgbClr val="FF6600"/>
              </a:solidFill>
              <a:latin typeface="+mj-lt"/>
              <a:cs typeface="Arial"/>
            </a:endParaRP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industrial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-standard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Process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Control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Unified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Architecture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used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for the interface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with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higher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level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This module translates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high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level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commands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low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>
                <a:solidFill>
                  <a:srgbClr val="06112D"/>
                </a:solidFill>
                <a:latin typeface="+mj-lt"/>
                <a:cs typeface="Arial"/>
              </a:rPr>
              <a:t>level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directives for the hardware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subsystems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in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order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provide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functionalities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users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</a:t>
            </a:r>
            <a:endParaRPr lang="fr-FR" sz="1100" dirty="0">
              <a:solidFill>
                <a:srgbClr val="06112D"/>
              </a:solidFill>
              <a:latin typeface="+mj-lt"/>
              <a:cs typeface="Arial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284004" y="1158940"/>
            <a:ext cx="4824500" cy="77162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PDM Manager</a:t>
            </a:r>
            <a:endParaRPr lang="fr-FR" sz="1100" b="1" dirty="0">
              <a:solidFill>
                <a:srgbClr val="06112D"/>
              </a:solidFill>
              <a:latin typeface="+mj-lt"/>
              <a:cs typeface="Arial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Implements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 custom communication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protocol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inizialize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PDMs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and manages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their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acquisition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functionalities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by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sending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commands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and the configurations for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ASICs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and the FPGA.</a:t>
            </a:r>
            <a:endParaRPr lang="fr-FR" sz="1100" dirty="0">
              <a:solidFill>
                <a:srgbClr val="06112D"/>
              </a:solidFill>
              <a:latin typeface="+mj-lt"/>
              <a:cs typeface="Arial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284004" y="487385"/>
            <a:ext cx="4824500" cy="617734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Port </a:t>
            </a: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Handlers</a:t>
            </a:r>
            <a:endParaRPr lang="fr-FR" sz="1100" b="1" dirty="0" smtClean="0">
              <a:solidFill>
                <a:srgbClr val="06112D"/>
              </a:solidFill>
              <a:latin typeface="+mj-lt"/>
              <a:cs typeface="Arial"/>
            </a:endParaRP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Manages </a:t>
            </a:r>
            <a:r>
              <a:rPr lang="fr-FR" sz="1100" dirty="0">
                <a:solidFill>
                  <a:srgbClr val="06112D"/>
                </a:solidFill>
                <a:cs typeface="Arial"/>
              </a:rPr>
              <a:t>the </a:t>
            </a:r>
            <a:r>
              <a:rPr lang="fr-FR" sz="1100" dirty="0" err="1">
                <a:solidFill>
                  <a:srgbClr val="06112D"/>
                </a:solidFill>
                <a:cs typeface="Arial"/>
              </a:rPr>
              <a:t>physical</a:t>
            </a:r>
            <a:r>
              <a:rPr lang="fr-FR" sz="1100" dirty="0">
                <a:solidFill>
                  <a:srgbClr val="06112D"/>
                </a:solidFill>
                <a:cs typeface="Arial"/>
              </a:rPr>
              <a:t> ports of the BEE </a:t>
            </a:r>
            <a:r>
              <a:rPr lang="fr-FR" sz="1100" dirty="0" err="1" smtClean="0">
                <a:solidFill>
                  <a:srgbClr val="06112D"/>
                </a:solidFill>
                <a:cs typeface="Arial"/>
              </a:rPr>
              <a:t>implementing</a:t>
            </a:r>
            <a:r>
              <a:rPr lang="fr-FR" sz="1100" dirty="0" smtClean="0">
                <a:solidFill>
                  <a:srgbClr val="06112D"/>
                </a:solidFill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their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handling, configuration,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sending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and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receiving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of data.</a:t>
            </a:r>
            <a:endParaRPr lang="fr-FR" sz="1100" dirty="0">
              <a:solidFill>
                <a:srgbClr val="06112D"/>
              </a:solidFill>
              <a:latin typeface="+mj-lt"/>
              <a:cs typeface="Arial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283968" y="4294834"/>
            <a:ext cx="4824500" cy="60234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Auto Gain Manager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Periodically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controls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SiPM</a:t>
            </a:r>
            <a:r>
              <a:rPr lang="fr-FR" sz="1100" dirty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temperatures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variations of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PDMs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in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order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dinamically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adjust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HV values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with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VDB Manager.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284004" y="5595740"/>
            <a:ext cx="4824500" cy="60234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Shared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Data Manager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Manages the exchange of data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between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PS and PL parts of BEE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writing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memory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registers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.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285492" y="4942906"/>
            <a:ext cx="4824500" cy="60234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Auto </a:t>
            </a:r>
            <a:r>
              <a:rPr lang="fr-FR" sz="1100" b="1" dirty="0" err="1" smtClean="0">
                <a:solidFill>
                  <a:srgbClr val="06112D"/>
                </a:solidFill>
                <a:latin typeface="+mj-lt"/>
                <a:cs typeface="Arial"/>
              </a:rPr>
              <a:t>Threshold</a:t>
            </a:r>
            <a:r>
              <a:rPr lang="fr-FR" sz="1100" b="1" dirty="0" smtClean="0">
                <a:solidFill>
                  <a:srgbClr val="06112D"/>
                </a:solidFill>
                <a:latin typeface="+mj-lt"/>
                <a:cs typeface="Arial"/>
              </a:rPr>
              <a:t> Manager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</a:pP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Periodically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controls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acquisition rate in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order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dinamically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adjust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the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thresholds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to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keep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it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inside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</a:t>
            </a:r>
            <a:r>
              <a:rPr lang="fr-FR" sz="1100" dirty="0" err="1" smtClean="0">
                <a:solidFill>
                  <a:srgbClr val="06112D"/>
                </a:solidFill>
                <a:latin typeface="+mj-lt"/>
                <a:cs typeface="Arial"/>
              </a:rPr>
              <a:t>desired</a:t>
            </a:r>
            <a:r>
              <a:rPr lang="fr-FR" sz="1100" dirty="0" smtClean="0">
                <a:solidFill>
                  <a:srgbClr val="06112D"/>
                </a:solidFill>
                <a:latin typeface="+mj-lt"/>
                <a:cs typeface="Arial"/>
              </a:rPr>
              <a:t> range.</a:t>
            </a:r>
          </a:p>
        </p:txBody>
      </p:sp>
    </p:spTree>
    <p:extLst>
      <p:ext uri="{BB962C8B-B14F-4D97-AF65-F5344CB8AC3E}">
        <p14:creationId xmlns:p14="http://schemas.microsoft.com/office/powerpoint/2010/main" val="13501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defRPr/>
            </a:pPr>
            <a:r>
              <a:rPr lang="it-IT" sz="2800" b="1" kern="0" dirty="0" smtClean="0">
                <a:solidFill>
                  <a:schemeClr val="bg1"/>
                </a:solidFill>
                <a:cs typeface="Arial" pitchFamily="34" charset="0"/>
              </a:rPr>
              <a:t>Design and Development</a:t>
            </a:r>
            <a:endParaRPr lang="it-IT" sz="28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18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826860"/>
            <a:ext cx="8784976" cy="52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The ASTRI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CTA Project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2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2" name="CasellaDiTesto 31"/>
          <p:cNvSpPr txBox="1"/>
          <p:nvPr/>
        </p:nvSpPr>
        <p:spPr>
          <a:xfrm>
            <a:off x="67242" y="1585272"/>
            <a:ext cx="9031065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/>
              <a:t>CTA Observatory will be composed of more </a:t>
            </a:r>
            <a:r>
              <a:rPr lang="en-US" sz="1200" dirty="0"/>
              <a:t>than one </a:t>
            </a:r>
            <a:r>
              <a:rPr lang="en-US" sz="1200" dirty="0" smtClean="0"/>
              <a:t>hundred </a:t>
            </a:r>
            <a:r>
              <a:rPr lang="en-US" sz="1200" dirty="0"/>
              <a:t>telescopes </a:t>
            </a:r>
            <a:r>
              <a:rPr lang="en-US" sz="1200" dirty="0" smtClean="0"/>
              <a:t>of different sizes, exploring the sky </a:t>
            </a:r>
            <a:r>
              <a:rPr lang="en-US" sz="1200" dirty="0"/>
              <a:t>by means of the Imaging Atmospheric Cherenkov Technique (IACT</a:t>
            </a:r>
            <a:r>
              <a:rPr lang="en-US" sz="1200" dirty="0" smtClean="0"/>
              <a:t>), </a:t>
            </a:r>
            <a:r>
              <a:rPr lang="en-US" sz="1200" dirty="0"/>
              <a:t>located in two sites, one for each hemisphere </a:t>
            </a:r>
            <a:endParaRPr lang="en-US" sz="1200" dirty="0" smtClean="0"/>
          </a:p>
          <a:p>
            <a:pPr>
              <a:lnSpc>
                <a:spcPct val="110000"/>
              </a:lnSpc>
            </a:pP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://www.cta-observatory.org/</a:t>
            </a:r>
            <a:r>
              <a:rPr lang="en-US" sz="12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34" y="6028169"/>
            <a:ext cx="3840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/>
              <a:t>ASTRI SST-2M, installed </a:t>
            </a:r>
            <a:r>
              <a:rPr lang="en-US" sz="1100" dirty="0"/>
              <a:t>at the “M.G. </a:t>
            </a:r>
            <a:r>
              <a:rPr lang="en-US" sz="1100" dirty="0" err="1"/>
              <a:t>Fracastoro</a:t>
            </a:r>
            <a:r>
              <a:rPr lang="en-US" sz="1100" dirty="0"/>
              <a:t>” INAF observing station  </a:t>
            </a:r>
            <a:r>
              <a:rPr lang="en-US" sz="1100" dirty="0" smtClean="0"/>
              <a:t>in </a:t>
            </a:r>
            <a:r>
              <a:rPr lang="en-US" sz="1100" dirty="0"/>
              <a:t>Serra La Nave on the Etna </a:t>
            </a:r>
            <a:r>
              <a:rPr lang="en-US" sz="1100" dirty="0" smtClean="0"/>
              <a:t>Mountain, </a:t>
            </a:r>
            <a:r>
              <a:rPr lang="en-US" sz="1100" dirty="0"/>
              <a:t>Sicily, Italy.</a:t>
            </a:r>
          </a:p>
        </p:txBody>
      </p:sp>
      <p:sp>
        <p:nvSpPr>
          <p:cNvPr id="13" name="CasellaDiTesto 31"/>
          <p:cNvSpPr txBox="1"/>
          <p:nvPr/>
        </p:nvSpPr>
        <p:spPr>
          <a:xfrm>
            <a:off x="4644008" y="3573016"/>
            <a:ext cx="4397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Future</a:t>
            </a:r>
            <a:endParaRPr lang="en-US" sz="1400" dirty="0" smtClean="0"/>
          </a:p>
          <a:p>
            <a:pPr algn="just"/>
            <a:r>
              <a:rPr lang="en-US" sz="1400" dirty="0" smtClean="0"/>
              <a:t>Production of (at least) nine ASTRI telescopes proposed for the CTA southern site. 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519788"/>
            <a:ext cx="3352630" cy="251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sellaDiTesto 31"/>
          <p:cNvSpPr txBox="1"/>
          <p:nvPr/>
        </p:nvSpPr>
        <p:spPr>
          <a:xfrm>
            <a:off x="83334" y="548680"/>
            <a:ext cx="9014974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Telescopes and detectors for ground based gamma-ray astronomy at very high </a:t>
            </a:r>
            <a:r>
              <a:rPr lang="en-US" sz="1400" dirty="0" smtClean="0"/>
              <a:t>energies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Initially </a:t>
            </a:r>
            <a:r>
              <a:rPr lang="en-US" sz="1400" dirty="0"/>
              <a:t>funded by the Italian Ministry of </a:t>
            </a:r>
            <a:r>
              <a:rPr lang="en-US" sz="1400" dirty="0" smtClean="0"/>
              <a:t>Education, University</a:t>
            </a:r>
            <a:r>
              <a:rPr lang="en-US" sz="1400" dirty="0"/>
              <a:t>, and Research (MIUR) as ‘Flagship </a:t>
            </a:r>
            <a:r>
              <a:rPr lang="en-US" sz="1400" dirty="0" smtClean="0"/>
              <a:t>Project’ 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led </a:t>
            </a:r>
            <a:r>
              <a:rPr lang="en-US" sz="1400" dirty="0"/>
              <a:t>by the Italian National Institute for Astrophysics (INAF)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within a large international project currently under development: the  Cherenkov Telescope Array (CTA</a:t>
            </a:r>
            <a:r>
              <a:rPr lang="en-US" sz="1400" dirty="0" smtClean="0"/>
              <a:t>)</a:t>
            </a:r>
            <a:endParaRPr lang="en-US" sz="1400" b="1" dirty="0" smtClean="0"/>
          </a:p>
        </p:txBody>
      </p:sp>
      <p:sp>
        <p:nvSpPr>
          <p:cNvPr id="19" name="CasellaDiTesto 31"/>
          <p:cNvSpPr txBox="1"/>
          <p:nvPr/>
        </p:nvSpPr>
        <p:spPr>
          <a:xfrm>
            <a:off x="83334" y="2347288"/>
            <a:ext cx="8943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First Step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Realization of a prototype of the CTA small size telescopes, ASTRI SST-2M, currently completing the commissioning phase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end-to-end approach. Includes development of structure, mirrors, camera and calibration system, archive system, software for hardware control and for data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21" y="4177176"/>
            <a:ext cx="4717724" cy="253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3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Specifications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3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2" name="CasellaDiTesto 31"/>
          <p:cNvSpPr txBox="1"/>
          <p:nvPr/>
        </p:nvSpPr>
        <p:spPr>
          <a:xfrm>
            <a:off x="67243" y="3068960"/>
            <a:ext cx="899739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Optical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Based on dual</a:t>
            </a:r>
            <a:r>
              <a:rPr lang="en-US" sz="1500" dirty="0"/>
              <a:t>-mirror Schwarzschild-</a:t>
            </a:r>
            <a:r>
              <a:rPr lang="en-US" sz="1500" dirty="0" err="1"/>
              <a:t>Couder</a:t>
            </a:r>
            <a:r>
              <a:rPr lang="en-US" sz="1500" dirty="0"/>
              <a:t> configuration 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</a:t>
            </a:r>
            <a:r>
              <a:rPr lang="en-US" sz="1500" dirty="0" smtClean="0"/>
              <a:t>xcellent </a:t>
            </a:r>
            <a:r>
              <a:rPr lang="en-US" sz="1500" dirty="0"/>
              <a:t>imaging across a wide field of </a:t>
            </a:r>
            <a:r>
              <a:rPr lang="en-US" sz="1500" dirty="0" smtClean="0"/>
              <a:t>view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</a:t>
            </a:r>
            <a:r>
              <a:rPr lang="en-US" sz="1500" dirty="0" smtClean="0"/>
              <a:t>mall </a:t>
            </a:r>
            <a:r>
              <a:rPr lang="en-US" sz="1500" dirty="0"/>
              <a:t>plate </a:t>
            </a:r>
            <a:r>
              <a:rPr lang="en-US" sz="1500" dirty="0" smtClean="0"/>
              <a:t>scale (allows a compact camera) </a:t>
            </a:r>
            <a:endParaRPr lang="en-US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" y="4146178"/>
            <a:ext cx="2592288" cy="239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9670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72" y="1124744"/>
            <a:ext cx="2766365" cy="209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31"/>
          <p:cNvSpPr txBox="1"/>
          <p:nvPr/>
        </p:nvSpPr>
        <p:spPr>
          <a:xfrm>
            <a:off x="67243" y="476672"/>
            <a:ext cx="8997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Cherenkov Camera: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Innovative design based </a:t>
            </a:r>
            <a:r>
              <a:rPr lang="en-US" sz="1500" dirty="0"/>
              <a:t>on SiPM </a:t>
            </a:r>
            <a:r>
              <a:rPr lang="en-US" sz="1500" dirty="0" smtClean="0"/>
              <a:t>sensors and </a:t>
            </a:r>
            <a:r>
              <a:rPr lang="en-US" sz="1500" dirty="0"/>
              <a:t>s</a:t>
            </a:r>
            <a:r>
              <a:rPr lang="en-US" sz="1500" dirty="0" smtClean="0"/>
              <a:t>pecifically designed front-end electronics for signal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Fully compliant with the CTA requirements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57999"/>
            <a:ext cx="1986736" cy="171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" y="1340769"/>
            <a:ext cx="2085383" cy="175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0523"/>
            <a:ext cx="1440160" cy="19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27282"/>
            <a:ext cx="3240413" cy="24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7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erluca\Documents\Astri\Articoli\SPIE 2016\ancill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7" y="5760740"/>
            <a:ext cx="5656885" cy="6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574083" y="2348880"/>
            <a:ext cx="5534421" cy="17746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Back End Electronics (BEE) </a:t>
            </a:r>
            <a:r>
              <a:rPr lang="en-GB" sz="1600" b="1" dirty="0" smtClean="0"/>
              <a:t>unit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74083" y="494519"/>
            <a:ext cx="5534421" cy="1811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smtClean="0"/>
              <a:t>37 (21) Photo </a:t>
            </a:r>
            <a:r>
              <a:rPr lang="it-IT" sz="1600" b="1" dirty="0" err="1" smtClean="0"/>
              <a:t>Detection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Module</a:t>
            </a:r>
            <a:r>
              <a:rPr lang="it-IT" sz="1600" b="1" dirty="0" smtClean="0"/>
              <a:t> (PDM) </a:t>
            </a:r>
            <a:r>
              <a:rPr lang="it-IT" sz="1600" b="1" dirty="0" err="1" smtClean="0"/>
              <a:t>units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containing</a:t>
            </a:r>
            <a:endParaRPr lang="it-IT" sz="16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 err="1" smtClean="0">
                <a:solidFill>
                  <a:srgbClr val="000033"/>
                </a:solidFill>
              </a:rPr>
              <a:t>SiPM</a:t>
            </a:r>
            <a:r>
              <a:rPr lang="en-GB" sz="1400" dirty="0" smtClean="0">
                <a:solidFill>
                  <a:srgbClr val="000033"/>
                </a:solidFill>
              </a:rPr>
              <a:t> </a:t>
            </a:r>
            <a:r>
              <a:rPr lang="en-GB" sz="1400" dirty="0">
                <a:solidFill>
                  <a:srgbClr val="000033"/>
                </a:solidFill>
              </a:rPr>
              <a:t>board with 9 </a:t>
            </a:r>
            <a:r>
              <a:rPr lang="en-GB" sz="1400" dirty="0" smtClean="0">
                <a:solidFill>
                  <a:srgbClr val="000033"/>
                </a:solidFill>
              </a:rPr>
              <a:t>embedded temperature sensors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33"/>
                </a:solidFill>
              </a:rPr>
              <a:t>Front </a:t>
            </a:r>
            <a:r>
              <a:rPr lang="en-GB" sz="1400" dirty="0">
                <a:solidFill>
                  <a:srgbClr val="000033"/>
                </a:solidFill>
              </a:rPr>
              <a:t>End Electronics </a:t>
            </a:r>
            <a:r>
              <a:rPr lang="en-GB" sz="1400" dirty="0" smtClean="0">
                <a:solidFill>
                  <a:srgbClr val="000033"/>
                </a:solidFill>
              </a:rPr>
              <a:t>(FEE) board </a:t>
            </a:r>
            <a:r>
              <a:rPr lang="en-GB" sz="1400" dirty="0">
                <a:solidFill>
                  <a:srgbClr val="000033"/>
                </a:solidFill>
              </a:rPr>
              <a:t>with 2 CITIROC </a:t>
            </a:r>
            <a:r>
              <a:rPr lang="en-GB" sz="1400" dirty="0" smtClean="0">
                <a:solidFill>
                  <a:srgbClr val="000033"/>
                </a:solidFill>
              </a:rPr>
              <a:t>ASIC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33"/>
                </a:solidFill>
              </a:rPr>
              <a:t>PDM </a:t>
            </a:r>
            <a:r>
              <a:rPr lang="en-GB" sz="1400" dirty="0">
                <a:solidFill>
                  <a:srgbClr val="000033"/>
                </a:solidFill>
              </a:rPr>
              <a:t>FPGA Board (</a:t>
            </a:r>
            <a:r>
              <a:rPr lang="en-GB" sz="1400" i="1" dirty="0">
                <a:solidFill>
                  <a:srgbClr val="000033"/>
                </a:solidFill>
              </a:rPr>
              <a:t>Xilinx </a:t>
            </a:r>
            <a:r>
              <a:rPr lang="en-GB" sz="1400" i="1" dirty="0" err="1">
                <a:solidFill>
                  <a:srgbClr val="000033"/>
                </a:solidFill>
              </a:rPr>
              <a:t>Artix</a:t>
            </a:r>
            <a:r>
              <a:rPr lang="en-GB" sz="1400" i="1" dirty="0">
                <a:solidFill>
                  <a:srgbClr val="000033"/>
                </a:solidFill>
              </a:rPr>
              <a:t> 7</a:t>
            </a:r>
            <a:r>
              <a:rPr lang="en-GB" sz="1400" dirty="0" smtClean="0">
                <a:solidFill>
                  <a:srgbClr val="000033"/>
                </a:solidFill>
              </a:rPr>
              <a:t>)</a:t>
            </a:r>
            <a:endParaRPr lang="it-IT" sz="1400" dirty="0"/>
          </a:p>
        </p:txBody>
      </p:sp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How </a:t>
            </a: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It’s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Made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4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0" name="Picture 7" descr="C:\Users\Pierluca\Desktop\Senza titolo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" y="494519"/>
            <a:ext cx="3425218" cy="3623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60815" y="4194242"/>
            <a:ext cx="9047689" cy="10349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marL="457200" lvl="0" indent="-4572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0033"/>
                </a:solidFill>
              </a:rPr>
              <a:t>PDM Voltage Distribution Box (PDM VDB</a:t>
            </a:r>
            <a:r>
              <a:rPr lang="en-GB" sz="1600" b="1" dirty="0" smtClean="0">
                <a:solidFill>
                  <a:srgbClr val="000033"/>
                </a:solidFill>
              </a:rPr>
              <a:t>)</a:t>
            </a:r>
            <a:endParaRPr lang="en-GB" sz="1600" b="1" dirty="0">
              <a:solidFill>
                <a:srgbClr val="000033"/>
              </a:solidFill>
            </a:endParaRPr>
          </a:p>
          <a:p>
            <a:pPr lvl="1"/>
            <a:r>
              <a:rPr lang="it-IT" sz="1400" dirty="0" smtClean="0">
                <a:solidFill>
                  <a:srgbClr val="000033"/>
                </a:solidFill>
              </a:rPr>
              <a:t>Custom </a:t>
            </a:r>
            <a:r>
              <a:rPr lang="it-IT" sz="1400" dirty="0" err="1" smtClean="0">
                <a:solidFill>
                  <a:srgbClr val="000033"/>
                </a:solidFill>
              </a:rPr>
              <a:t>built</a:t>
            </a:r>
            <a:r>
              <a:rPr lang="it-IT" sz="1400" dirty="0" smtClean="0">
                <a:solidFill>
                  <a:srgbClr val="000033"/>
                </a:solidFill>
              </a:rPr>
              <a:t> </a:t>
            </a:r>
            <a:r>
              <a:rPr lang="it-IT" sz="1400" dirty="0" err="1" smtClean="0">
                <a:solidFill>
                  <a:srgbClr val="000033"/>
                </a:solidFill>
              </a:rPr>
              <a:t>boards</a:t>
            </a:r>
            <a:r>
              <a:rPr lang="it-IT" sz="1400" dirty="0" smtClean="0">
                <a:solidFill>
                  <a:srgbClr val="000033"/>
                </a:solidFill>
              </a:rPr>
              <a:t> (2 </a:t>
            </a:r>
            <a:r>
              <a:rPr lang="it-IT" sz="1400" dirty="0" err="1" smtClean="0">
                <a:solidFill>
                  <a:srgbClr val="000033"/>
                </a:solidFill>
              </a:rPr>
              <a:t>mainboards</a:t>
            </a:r>
            <a:r>
              <a:rPr lang="it-IT" sz="1400" dirty="0" smtClean="0">
                <a:solidFill>
                  <a:srgbClr val="000033"/>
                </a:solidFill>
              </a:rPr>
              <a:t> with 19 </a:t>
            </a:r>
            <a:r>
              <a:rPr lang="it-IT" sz="1400" dirty="0" err="1" smtClean="0">
                <a:solidFill>
                  <a:srgbClr val="000033"/>
                </a:solidFill>
              </a:rPr>
              <a:t>daughterboards</a:t>
            </a:r>
            <a:r>
              <a:rPr lang="it-IT" sz="1400" dirty="0" smtClean="0">
                <a:solidFill>
                  <a:srgbClr val="000033"/>
                </a:solidFill>
              </a:rPr>
              <a:t> for </a:t>
            </a:r>
            <a:r>
              <a:rPr lang="it-IT" sz="1400" dirty="0" err="1" smtClean="0">
                <a:solidFill>
                  <a:srgbClr val="000033"/>
                </a:solidFill>
              </a:rPr>
              <a:t>each</a:t>
            </a:r>
            <a:r>
              <a:rPr lang="it-IT" sz="1400" dirty="0" smtClean="0">
                <a:solidFill>
                  <a:srgbClr val="000033"/>
                </a:solidFill>
              </a:rPr>
              <a:t>) to </a:t>
            </a:r>
            <a:r>
              <a:rPr lang="it-IT" sz="1400" dirty="0" err="1" smtClean="0">
                <a:solidFill>
                  <a:srgbClr val="000033"/>
                </a:solidFill>
              </a:rPr>
              <a:t>provide</a:t>
            </a:r>
            <a:r>
              <a:rPr lang="it-IT" sz="1400" dirty="0" smtClean="0">
                <a:solidFill>
                  <a:srgbClr val="000033"/>
                </a:solidFill>
              </a:rPr>
              <a:t> </a:t>
            </a:r>
            <a:r>
              <a:rPr lang="it-IT" sz="1400" dirty="0" err="1" smtClean="0">
                <a:solidFill>
                  <a:srgbClr val="000033"/>
                </a:solidFill>
              </a:rPr>
              <a:t>power</a:t>
            </a:r>
            <a:r>
              <a:rPr lang="it-IT" sz="1400" dirty="0">
                <a:solidFill>
                  <a:srgbClr val="000033"/>
                </a:solidFill>
              </a:rPr>
              <a:t> </a:t>
            </a:r>
            <a:endParaRPr lang="it-IT" sz="1400" dirty="0" smtClean="0">
              <a:solidFill>
                <a:srgbClr val="000033"/>
              </a:solidFill>
            </a:endParaRPr>
          </a:p>
          <a:p>
            <a:pPr lvl="1"/>
            <a:r>
              <a:rPr lang="it-IT" sz="1400" dirty="0" smtClean="0">
                <a:solidFill>
                  <a:srgbClr val="000033"/>
                </a:solidFill>
              </a:rPr>
              <a:t>(</a:t>
            </a:r>
            <a:r>
              <a:rPr lang="it-IT" sz="1400" dirty="0" err="1" smtClean="0">
                <a:solidFill>
                  <a:srgbClr val="000033"/>
                </a:solidFill>
              </a:rPr>
              <a:t>Low</a:t>
            </a:r>
            <a:r>
              <a:rPr lang="it-IT" sz="1400" dirty="0" smtClean="0">
                <a:solidFill>
                  <a:srgbClr val="000033"/>
                </a:solidFill>
              </a:rPr>
              <a:t> and Hi </a:t>
            </a:r>
            <a:r>
              <a:rPr lang="it-IT" sz="1400" dirty="0" err="1" smtClean="0">
                <a:solidFill>
                  <a:srgbClr val="000033"/>
                </a:solidFill>
              </a:rPr>
              <a:t>Voltages</a:t>
            </a:r>
            <a:r>
              <a:rPr lang="it-IT" sz="1400" dirty="0" smtClean="0">
                <a:solidFill>
                  <a:srgbClr val="000033"/>
                </a:solidFill>
              </a:rPr>
              <a:t>) to the </a:t>
            </a:r>
            <a:r>
              <a:rPr lang="it-IT" sz="1400" dirty="0" err="1" smtClean="0">
                <a:solidFill>
                  <a:srgbClr val="000033"/>
                </a:solidFill>
              </a:rPr>
              <a:t>PDMs</a:t>
            </a:r>
            <a:r>
              <a:rPr lang="it-IT" sz="1400" dirty="0" smtClean="0">
                <a:solidFill>
                  <a:srgbClr val="000033"/>
                </a:solidFill>
              </a:rPr>
              <a:t> with real-time control and monitor </a:t>
            </a:r>
            <a:r>
              <a:rPr lang="it-IT" sz="1400" dirty="0" err="1" smtClean="0">
                <a:solidFill>
                  <a:srgbClr val="000033"/>
                </a:solidFill>
              </a:rPr>
              <a:t>functionalities</a:t>
            </a:r>
            <a:endParaRPr lang="it-IT" sz="1400" dirty="0"/>
          </a:p>
          <a:p>
            <a:pPr marL="457200" lvl="0" indent="-4572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000033"/>
              </a:solidFill>
            </a:endParaRPr>
          </a:p>
          <a:p>
            <a:pPr lvl="0" algn="just">
              <a:spcBef>
                <a:spcPts val="1800"/>
              </a:spcBef>
            </a:pPr>
            <a:endParaRPr lang="en-GB" sz="1600" dirty="0" smtClean="0">
              <a:solidFill>
                <a:srgbClr val="000033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60815" y="5301208"/>
            <a:ext cx="9047689" cy="11521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1600" b="1" dirty="0"/>
              <a:t>Set of </a:t>
            </a:r>
            <a:r>
              <a:rPr lang="en-GB" sz="1600" b="1" dirty="0" smtClean="0"/>
              <a:t>auxiliary </a:t>
            </a:r>
            <a:r>
              <a:rPr lang="en-GB" sz="1600" b="1" dirty="0"/>
              <a:t>devices like GPS for synchronization, </a:t>
            </a:r>
            <a:r>
              <a:rPr lang="en-GB" sz="1600" b="1" dirty="0" err="1"/>
              <a:t>Fiber</a:t>
            </a:r>
            <a:r>
              <a:rPr lang="en-GB" sz="1600" b="1" dirty="0"/>
              <a:t> </a:t>
            </a:r>
            <a:r>
              <a:rPr lang="en-GB" sz="1600" b="1" dirty="0" err="1"/>
              <a:t>Pulser</a:t>
            </a:r>
            <a:r>
              <a:rPr lang="en-GB" sz="1600" b="1" dirty="0"/>
              <a:t> and Energy Meter for calibration, Motor Lid and Thermal </a:t>
            </a:r>
            <a:r>
              <a:rPr lang="en-GB" sz="1600" b="1" dirty="0" smtClean="0"/>
              <a:t>controllers </a:t>
            </a:r>
            <a:r>
              <a:rPr lang="en-GB" sz="1400" dirty="0" smtClean="0"/>
              <a:t>(provided by several vendors)</a:t>
            </a:r>
            <a:endParaRPr lang="en-GB" sz="1400" dirty="0"/>
          </a:p>
        </p:txBody>
      </p:sp>
      <p:cxnSp>
        <p:nvCxnSpPr>
          <p:cNvPr id="41" name="Connettore 1 40"/>
          <p:cNvCxnSpPr/>
          <p:nvPr/>
        </p:nvCxnSpPr>
        <p:spPr>
          <a:xfrm flipH="1">
            <a:off x="2771801" y="1628800"/>
            <a:ext cx="8022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H="1">
            <a:off x="2195737" y="2780928"/>
            <a:ext cx="137834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>
            <a:off x="1727684" y="3356992"/>
            <a:ext cx="0" cy="837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H="1">
            <a:off x="179512" y="2780928"/>
            <a:ext cx="936105" cy="2520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Pierluca\Documents\Astri\Articoli\SPIE 2016\fe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11" y="1437735"/>
            <a:ext cx="3816423" cy="8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ierluca\Documents\Astri\Articoli\Astronomy and Computing\Immagine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62" y="4234938"/>
            <a:ext cx="1489670" cy="9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1" descr="C:\Users\Pierluca\Desktop\header_pagine_up_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63" y="5013755"/>
            <a:ext cx="1334962" cy="1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ierluca\Desktop\xlogo_bg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60" y="2387728"/>
            <a:ext cx="1334962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ierluca\Desktop\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40" y="5727953"/>
            <a:ext cx="1000282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Pierluca\Desktop\Cattur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76" y="5763953"/>
            <a:ext cx="922538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Pierluca\Desktop\logo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34" y="6021336"/>
            <a:ext cx="95277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Pierluca\Desktop\logo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22" y="5979953"/>
            <a:ext cx="1036808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Pierluca\Desktop\ThorlabsLogo100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61" y="6195953"/>
            <a:ext cx="1400561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ierluca\Documents\Astri\Meeting\Second Camera Interface Barcellona (10-2015)\bee\bee_cu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85" y="2670502"/>
            <a:ext cx="1512168" cy="14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118653" y="2921188"/>
            <a:ext cx="40253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Custom </a:t>
            </a:r>
            <a:r>
              <a:rPr lang="it-IT" sz="1400" dirty="0" err="1"/>
              <a:t>built</a:t>
            </a:r>
            <a:r>
              <a:rPr lang="it-IT" sz="1400" dirty="0"/>
              <a:t> </a:t>
            </a:r>
            <a:r>
              <a:rPr lang="it-IT" sz="1400" dirty="0" err="1"/>
              <a:t>solution</a:t>
            </a:r>
            <a:r>
              <a:rPr lang="it-IT" sz="1400" dirty="0"/>
              <a:t> </a:t>
            </a:r>
            <a:r>
              <a:rPr lang="it-IT" sz="1400" dirty="0" err="1"/>
              <a:t>based</a:t>
            </a:r>
            <a:r>
              <a:rPr lang="it-IT" sz="1400" dirty="0"/>
              <a:t> on the </a:t>
            </a:r>
            <a:r>
              <a:rPr lang="it-IT" sz="1400" b="1" dirty="0" err="1"/>
              <a:t>Xilinx</a:t>
            </a:r>
            <a:r>
              <a:rPr lang="it-IT" sz="1400" b="1" dirty="0"/>
              <a:t> Zynq-7000</a:t>
            </a:r>
            <a:r>
              <a:rPr lang="it-IT" sz="1400" dirty="0"/>
              <a:t> </a:t>
            </a:r>
            <a:r>
              <a:rPr lang="it-IT" sz="1400" dirty="0" err="1"/>
              <a:t>All</a:t>
            </a:r>
            <a:r>
              <a:rPr lang="it-IT" sz="1400" dirty="0"/>
              <a:t> </a:t>
            </a:r>
            <a:r>
              <a:rPr lang="it-IT" sz="1400" dirty="0" err="1"/>
              <a:t>Programmable</a:t>
            </a:r>
            <a:r>
              <a:rPr lang="it-IT" sz="1400" dirty="0"/>
              <a:t> </a:t>
            </a:r>
            <a:r>
              <a:rPr lang="it-IT" sz="1400" dirty="0" err="1"/>
              <a:t>SoCs</a:t>
            </a:r>
            <a:r>
              <a:rPr lang="it-IT" sz="14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Dual ARM® </a:t>
            </a:r>
            <a:r>
              <a:rPr lang="it-IT" sz="1400" dirty="0" err="1"/>
              <a:t>Cortex</a:t>
            </a:r>
            <a:r>
              <a:rPr lang="it-IT" sz="1400" dirty="0"/>
              <a:t>™-A9 Processing System and FPGA Programming </a:t>
            </a:r>
            <a:r>
              <a:rPr lang="it-IT" sz="1400" dirty="0" err="1"/>
              <a:t>Logic</a:t>
            </a:r>
            <a:r>
              <a:rPr lang="it-IT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Custom </a:t>
            </a:r>
            <a:r>
              <a:rPr lang="it-IT" sz="1400" dirty="0" err="1"/>
              <a:t>built</a:t>
            </a:r>
            <a:r>
              <a:rPr lang="it-IT" sz="1400" dirty="0"/>
              <a:t> Linux </a:t>
            </a:r>
            <a:r>
              <a:rPr lang="it-IT" sz="1400" dirty="0" err="1"/>
              <a:t>distribution</a:t>
            </a:r>
            <a:r>
              <a:rPr lang="it-IT" sz="1400" dirty="0"/>
              <a:t> </a:t>
            </a:r>
            <a:r>
              <a:rPr lang="it-IT" sz="1400" dirty="0" err="1"/>
              <a:t>Debian</a:t>
            </a:r>
            <a:r>
              <a:rPr lang="it-IT" sz="1400" dirty="0"/>
              <a:t> </a:t>
            </a:r>
            <a:r>
              <a:rPr lang="it-IT" sz="1400" dirty="0" err="1"/>
              <a:t>Wheezy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64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How </a:t>
            </a: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It’s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Connected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5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634" y="2230998"/>
            <a:ext cx="717777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1369" y="476672"/>
            <a:ext cx="9041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the devices and systems are interconnected by the BEE, which is </a:t>
            </a:r>
            <a:r>
              <a:rPr lang="en-US" dirty="0"/>
              <a:t>the main elaboration unit of the camera, </a:t>
            </a:r>
            <a:r>
              <a:rPr lang="en-US" dirty="0" smtClean="0"/>
              <a:t>managing </a:t>
            </a:r>
            <a:r>
              <a:rPr lang="en-US" dirty="0"/>
              <a:t>all its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Receive commands from the camera control client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Control and monitor the </a:t>
            </a:r>
            <a:r>
              <a:rPr lang="en-US" dirty="0" smtClean="0"/>
              <a:t>auxiliary </a:t>
            </a:r>
            <a:r>
              <a:rPr lang="en-US" dirty="0"/>
              <a:t>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 </a:t>
            </a:r>
            <a:r>
              <a:rPr lang="en-US" dirty="0" smtClean="0"/>
              <a:t>and acquire data from the PDMs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and send packets to the Camera </a:t>
            </a:r>
            <a:r>
              <a:rPr lang="en-US" dirty="0" smtClean="0"/>
              <a:t>Data Acquisition </a:t>
            </a:r>
            <a:r>
              <a:rPr lang="en-US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7220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Components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&amp; </a:t>
            </a:r>
            <a:r>
              <a:rPr kumimoji="0" lang="it-IT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Interfaces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6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22" y="908720"/>
            <a:ext cx="8786155" cy="47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 Architecture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7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2" name="Rettangolo 11"/>
          <p:cNvSpPr/>
          <p:nvPr/>
        </p:nvSpPr>
        <p:spPr>
          <a:xfrm>
            <a:off x="475744" y="2204864"/>
            <a:ext cx="30243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SERVER COMPONENT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5512308" y="2204864"/>
            <a:ext cx="29523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CLIENT COMPONENT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1719" y="3366114"/>
            <a:ext cx="353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Deployed</a:t>
            </a:r>
            <a:r>
              <a:rPr lang="it-IT" dirty="0" smtClean="0"/>
              <a:t> on </a:t>
            </a:r>
            <a:r>
              <a:rPr lang="it-IT" dirty="0" err="1" smtClean="0"/>
              <a:t>board</a:t>
            </a:r>
            <a:r>
              <a:rPr lang="it-IT" dirty="0" smtClean="0"/>
              <a:t> (inside the BEE)</a:t>
            </a:r>
          </a:p>
          <a:p>
            <a:r>
              <a:rPr lang="it-IT" dirty="0" err="1" smtClean="0"/>
              <a:t>Directly</a:t>
            </a:r>
            <a:r>
              <a:rPr lang="it-IT" dirty="0" smtClean="0"/>
              <a:t> </a:t>
            </a:r>
            <a:r>
              <a:rPr lang="it-IT" dirty="0" err="1" smtClean="0"/>
              <a:t>manage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the hardware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936244" y="336898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Deployed</a:t>
            </a:r>
            <a:r>
              <a:rPr lang="it-IT" dirty="0" smtClean="0"/>
              <a:t> on the control client in the control room </a:t>
            </a:r>
          </a:p>
          <a:p>
            <a:r>
              <a:rPr lang="it-IT" dirty="0" err="1" smtClean="0"/>
              <a:t>Manage</a:t>
            </a:r>
            <a:r>
              <a:rPr lang="it-IT" dirty="0" smtClean="0"/>
              <a:t> the </a:t>
            </a:r>
            <a:r>
              <a:rPr lang="it-IT" dirty="0" err="1" smtClean="0"/>
              <a:t>interaction</a:t>
            </a:r>
            <a:r>
              <a:rPr lang="it-IT" dirty="0" smtClean="0"/>
              <a:t> with the </a:t>
            </a:r>
            <a:r>
              <a:rPr lang="it-IT" dirty="0" err="1" smtClean="0"/>
              <a:t>user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3635896" y="2528900"/>
            <a:ext cx="172819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4" idx="2"/>
          </p:cNvCxnSpPr>
          <p:nvPr/>
        </p:nvCxnSpPr>
        <p:spPr>
          <a:xfrm flipH="1">
            <a:off x="1987912" y="1484784"/>
            <a:ext cx="2584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4" idx="2"/>
          </p:cNvCxnSpPr>
          <p:nvPr/>
        </p:nvCxnSpPr>
        <p:spPr>
          <a:xfrm>
            <a:off x="4572000" y="1484784"/>
            <a:ext cx="244827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893110" y="602128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Communication</a:t>
            </a:r>
            <a:r>
              <a:rPr lang="it-IT" dirty="0" smtClean="0"/>
              <a:t> </a:t>
            </a:r>
            <a:r>
              <a:rPr lang="it-IT" dirty="0" err="1" smtClean="0"/>
              <a:t>stack</a:t>
            </a:r>
            <a:r>
              <a:rPr lang="it-IT" dirty="0" smtClean="0"/>
              <a:t> </a:t>
            </a:r>
            <a:r>
              <a:rPr lang="it-IT" dirty="0" err="1" smtClean="0"/>
              <a:t>managed</a:t>
            </a:r>
            <a:r>
              <a:rPr lang="it-IT" dirty="0" smtClean="0"/>
              <a:t> by the industrial standard </a:t>
            </a:r>
            <a:r>
              <a:rPr lang="it-IT" dirty="0" err="1" smtClean="0"/>
              <a:t>protocol</a:t>
            </a:r>
            <a:r>
              <a:rPr lang="it-IT" dirty="0" smtClean="0"/>
              <a:t> OPC-UA</a:t>
            </a:r>
            <a:endParaRPr lang="it-IT" dirty="0"/>
          </a:p>
        </p:txBody>
      </p:sp>
      <p:cxnSp>
        <p:nvCxnSpPr>
          <p:cNvPr id="23" name="Connettore 1 22"/>
          <p:cNvCxnSpPr>
            <a:endCxn id="22" idx="0"/>
          </p:cNvCxnSpPr>
          <p:nvPr/>
        </p:nvCxnSpPr>
        <p:spPr>
          <a:xfrm>
            <a:off x="4529514" y="2780928"/>
            <a:ext cx="0" cy="324036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2987824" y="764704"/>
            <a:ext cx="31683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ASTRI CAMERA CONTROL SOFTWARE</a:t>
            </a:r>
            <a:endParaRPr lang="it-IT" dirty="0"/>
          </a:p>
        </p:txBody>
      </p:sp>
      <p:cxnSp>
        <p:nvCxnSpPr>
          <p:cNvPr id="32" name="Connettore 1 31"/>
          <p:cNvCxnSpPr>
            <a:stCxn id="12" idx="2"/>
            <a:endCxn id="7" idx="0"/>
          </p:cNvCxnSpPr>
          <p:nvPr/>
        </p:nvCxnSpPr>
        <p:spPr>
          <a:xfrm>
            <a:off x="1987912" y="2852936"/>
            <a:ext cx="0" cy="513178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13" idx="2"/>
            <a:endCxn id="15" idx="0"/>
          </p:cNvCxnSpPr>
          <p:nvPr/>
        </p:nvCxnSpPr>
        <p:spPr>
          <a:xfrm>
            <a:off x="6988472" y="2852936"/>
            <a:ext cx="0" cy="516046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Pierluca\Desktop\IMG_20170511_164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4265169"/>
            <a:ext cx="211328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ierluca\Desktop\IMG_20170406_165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2" y="4292312"/>
            <a:ext cx="211328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Architecture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and Design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8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389" y="503022"/>
            <a:ext cx="8681219" cy="59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9144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Main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it-I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Engineering</a:t>
            </a:r>
            <a:r>
              <a:rPr kumimoji="0" lang="it-IT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GUI</a:t>
            </a:r>
            <a:endParaRPr kumimoji="0" lang="it-IT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P. Sangiorgi – INAF / IASF PALERMO  – CRIS 2018 – Portopalo di Capo Passero (SR),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Italy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, 18-22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June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558806"/>
            <a:ext cx="539552" cy="265733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9</a:t>
            </a:fld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-27384"/>
            <a:ext cx="1763688" cy="467999"/>
            <a:chOff x="0" y="-27384"/>
            <a:chExt cx="1763688" cy="467999"/>
          </a:xfrm>
        </p:grpSpPr>
        <p:sp>
          <p:nvSpPr>
            <p:cNvPr id="2" name="Rettangolo 1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00" y="579225"/>
            <a:ext cx="9022799" cy="48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243" y="5517232"/>
            <a:ext cx="9022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5750" algn="just" defTabSz="322263">
              <a:buSzPct val="100000"/>
              <a:buFont typeface="Arial" panose="020B0604020202020204" pitchFamily="34" charset="0"/>
              <a:buChar char="•"/>
              <a:tabLst>
                <a:tab pos="160338" algn="l"/>
                <a:tab pos="482600" algn="l"/>
                <a:tab pos="803275" algn="l"/>
                <a:tab pos="1125538" algn="l"/>
                <a:tab pos="1446213" algn="l"/>
                <a:tab pos="1768475" algn="l"/>
                <a:tab pos="2089150" algn="l"/>
                <a:tab pos="2411413" algn="l"/>
                <a:tab pos="2732088" algn="l"/>
                <a:tab pos="3054350" algn="l"/>
                <a:tab pos="3375025" algn="l"/>
                <a:tab pos="3697288" algn="l"/>
                <a:tab pos="4019550" algn="l"/>
                <a:tab pos="4340225" algn="l"/>
                <a:tab pos="4662488" algn="l"/>
                <a:tab pos="4983163" algn="l"/>
                <a:tab pos="5305425" algn="l"/>
                <a:tab pos="5626100" algn="l"/>
                <a:tab pos="5948363" algn="l"/>
                <a:tab pos="6269038" algn="l"/>
                <a:tab pos="6591300" algn="l"/>
              </a:tabLst>
            </a:pPr>
            <a:r>
              <a:rPr lang="en-US" dirty="0">
                <a:solidFill>
                  <a:srgbClr val="000000"/>
                </a:solidFill>
              </a:rPr>
              <a:t>Every </a:t>
            </a:r>
            <a:r>
              <a:rPr lang="en-US" dirty="0" smtClean="0">
                <a:solidFill>
                  <a:srgbClr val="000000"/>
                </a:solidFill>
              </a:rPr>
              <a:t>high level commands </a:t>
            </a:r>
            <a:r>
              <a:rPr lang="en-US" dirty="0">
                <a:solidFill>
                  <a:srgbClr val="000000"/>
                </a:solidFill>
              </a:rPr>
              <a:t>(GET, SET, CMD) must be accessible from </a:t>
            </a:r>
            <a:r>
              <a:rPr lang="en-US" dirty="0" smtClean="0">
                <a:solidFill>
                  <a:srgbClr val="000000"/>
                </a:solidFill>
              </a:rPr>
              <a:t>the Engineering </a:t>
            </a:r>
            <a:r>
              <a:rPr lang="en-US" dirty="0">
                <a:solidFill>
                  <a:srgbClr val="000000"/>
                </a:solidFill>
              </a:rPr>
              <a:t>GUI</a:t>
            </a:r>
          </a:p>
          <a:p>
            <a:pPr marL="287338" indent="-285750" algn="just" defTabSz="322263">
              <a:buSzPct val="100000"/>
              <a:buFont typeface="Arial" panose="020B0604020202020204" pitchFamily="34" charset="0"/>
              <a:buChar char="•"/>
              <a:tabLst>
                <a:tab pos="160338" algn="l"/>
                <a:tab pos="482600" algn="l"/>
                <a:tab pos="803275" algn="l"/>
                <a:tab pos="1125538" algn="l"/>
                <a:tab pos="1446213" algn="l"/>
                <a:tab pos="1768475" algn="l"/>
                <a:tab pos="2089150" algn="l"/>
                <a:tab pos="2411413" algn="l"/>
                <a:tab pos="2732088" algn="l"/>
                <a:tab pos="3054350" algn="l"/>
                <a:tab pos="3375025" algn="l"/>
                <a:tab pos="3697288" algn="l"/>
                <a:tab pos="4019550" algn="l"/>
                <a:tab pos="4340225" algn="l"/>
                <a:tab pos="4662488" algn="l"/>
                <a:tab pos="4983163" algn="l"/>
                <a:tab pos="5305425" algn="l"/>
                <a:tab pos="5626100" algn="l"/>
                <a:tab pos="5948363" algn="l"/>
                <a:tab pos="6269038" algn="l"/>
                <a:tab pos="65913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Lots of controls and information for </a:t>
            </a:r>
            <a:r>
              <a:rPr lang="en-US" dirty="0">
                <a:solidFill>
                  <a:srgbClr val="000000"/>
                </a:solidFill>
              </a:rPr>
              <a:t>expert users, but must be user friendly</a:t>
            </a:r>
          </a:p>
          <a:p>
            <a:pPr marL="287338" indent="-285750" algn="just" defTabSz="322263">
              <a:buSzPct val="100000"/>
              <a:buFont typeface="Arial" panose="020B0604020202020204" pitchFamily="34" charset="0"/>
              <a:buChar char="•"/>
              <a:tabLst>
                <a:tab pos="160338" algn="l"/>
                <a:tab pos="482600" algn="l"/>
                <a:tab pos="803275" algn="l"/>
                <a:tab pos="1125538" algn="l"/>
                <a:tab pos="1446213" algn="l"/>
                <a:tab pos="1768475" algn="l"/>
                <a:tab pos="2089150" algn="l"/>
                <a:tab pos="2411413" algn="l"/>
                <a:tab pos="2732088" algn="l"/>
                <a:tab pos="3054350" algn="l"/>
                <a:tab pos="3375025" algn="l"/>
                <a:tab pos="3697288" algn="l"/>
                <a:tab pos="4019550" algn="l"/>
                <a:tab pos="4340225" algn="l"/>
                <a:tab pos="4662488" algn="l"/>
                <a:tab pos="4983163" algn="l"/>
                <a:tab pos="5305425" algn="l"/>
                <a:tab pos="5626100" algn="l"/>
                <a:tab pos="5948363" algn="l"/>
                <a:tab pos="6269038" algn="l"/>
                <a:tab pos="65913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One </a:t>
            </a:r>
            <a:r>
              <a:rPr lang="en-US" dirty="0">
                <a:solidFill>
                  <a:srgbClr val="000000"/>
                </a:solidFill>
              </a:rPr>
              <a:t>single Main GUI with information and commands frequently useful</a:t>
            </a:r>
          </a:p>
        </p:txBody>
      </p:sp>
    </p:spTree>
    <p:extLst>
      <p:ext uri="{BB962C8B-B14F-4D97-AF65-F5344CB8AC3E}">
        <p14:creationId xmlns:p14="http://schemas.microsoft.com/office/powerpoint/2010/main" val="11303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12204</TotalTime>
  <Words>1603</Words>
  <Application>Microsoft Office PowerPoint</Application>
  <PresentationFormat>Presentazione su schermo (4:3)</PresentationFormat>
  <Paragraphs>175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INAF OACT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M.C.Maccarone;G.Leto</dc:creator>
  <cp:lastModifiedBy>Pierluca</cp:lastModifiedBy>
  <cp:revision>668</cp:revision>
  <dcterms:created xsi:type="dcterms:W3CDTF">2012-11-07T10:43:35Z</dcterms:created>
  <dcterms:modified xsi:type="dcterms:W3CDTF">2018-06-20T22:07:24Z</dcterms:modified>
</cp:coreProperties>
</file>