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7" r:id="rId2"/>
    <p:sldId id="262" r:id="rId3"/>
    <p:sldId id="263" r:id="rId4"/>
    <p:sldId id="269" r:id="rId5"/>
    <p:sldId id="272" r:id="rId6"/>
    <p:sldId id="261" r:id="rId7"/>
    <p:sldId id="265" r:id="rId8"/>
    <p:sldId id="291" r:id="rId9"/>
    <p:sldId id="290" r:id="rId10"/>
    <p:sldId id="279" r:id="rId11"/>
    <p:sldId id="280" r:id="rId12"/>
    <p:sldId id="297" r:id="rId13"/>
    <p:sldId id="275" r:id="rId14"/>
    <p:sldId id="282" r:id="rId15"/>
    <p:sldId id="284" r:id="rId16"/>
    <p:sldId id="285" r:id="rId17"/>
    <p:sldId id="288" r:id="rId18"/>
    <p:sldId id="289" r:id="rId19"/>
    <p:sldId id="293" r:id="rId20"/>
    <p:sldId id="281" r:id="rId21"/>
    <p:sldId id="294" r:id="rId22"/>
    <p:sldId id="295" r:id="rId23"/>
    <p:sldId id="296" r:id="rId24"/>
    <p:sldId id="266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66" d="100"/>
          <a:sy n="66" d="100"/>
        </p:scale>
        <p:origin x="168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N</a:t>
            </a:r>
            <a:r>
              <a:rPr lang="en-US" baseline="-25000"/>
              <a:t>measured events </a:t>
            </a:r>
            <a:r>
              <a:rPr lang="en-US"/>
              <a:t>-</a:t>
            </a:r>
            <a:r>
              <a:rPr lang="en-US" baseline="0"/>
              <a:t> angle </a:t>
            </a:r>
            <a:r>
              <a:rPr lang="en-US" baseline="0">
                <a:sym typeface="Symbol" panose="05050102010706020507" pitchFamily="18" charset="2"/>
              </a:rPr>
              <a:t> (°)</a:t>
            </a:r>
            <a:endParaRPr lang="en-US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TuttiGliAngoli!$AD$1:$AD$2</c:f>
              <c:strCache>
                <c:ptCount val="2"/>
                <c:pt idx="0">
                  <c:v>Nmeasured events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cat>
            <c:numRef>
              <c:f>TuttiGliAngoli!$AC$3:$AC$57</c:f>
              <c:numCache>
                <c:formatCode>0</c:formatCode>
                <c:ptCount val="55"/>
                <c:pt idx="0">
                  <c:v>-54</c:v>
                </c:pt>
                <c:pt idx="1">
                  <c:v>-52</c:v>
                </c:pt>
                <c:pt idx="2">
                  <c:v>-50</c:v>
                </c:pt>
                <c:pt idx="3">
                  <c:v>-48</c:v>
                </c:pt>
                <c:pt idx="4">
                  <c:v>-46</c:v>
                </c:pt>
                <c:pt idx="5">
                  <c:v>-44</c:v>
                </c:pt>
                <c:pt idx="6">
                  <c:v>-42</c:v>
                </c:pt>
                <c:pt idx="7">
                  <c:v>-40</c:v>
                </c:pt>
                <c:pt idx="8">
                  <c:v>-38</c:v>
                </c:pt>
                <c:pt idx="9">
                  <c:v>-36</c:v>
                </c:pt>
                <c:pt idx="10">
                  <c:v>-34</c:v>
                </c:pt>
                <c:pt idx="11">
                  <c:v>-32</c:v>
                </c:pt>
                <c:pt idx="12">
                  <c:v>-30</c:v>
                </c:pt>
                <c:pt idx="13">
                  <c:v>-28</c:v>
                </c:pt>
                <c:pt idx="14">
                  <c:v>-26</c:v>
                </c:pt>
                <c:pt idx="15">
                  <c:v>-24</c:v>
                </c:pt>
                <c:pt idx="16">
                  <c:v>-22</c:v>
                </c:pt>
                <c:pt idx="17">
                  <c:v>-20</c:v>
                </c:pt>
                <c:pt idx="18">
                  <c:v>-18</c:v>
                </c:pt>
                <c:pt idx="19">
                  <c:v>-16</c:v>
                </c:pt>
                <c:pt idx="20">
                  <c:v>-14</c:v>
                </c:pt>
                <c:pt idx="21">
                  <c:v>-12</c:v>
                </c:pt>
                <c:pt idx="22">
                  <c:v>-10</c:v>
                </c:pt>
                <c:pt idx="23">
                  <c:v>-8</c:v>
                </c:pt>
                <c:pt idx="24">
                  <c:v>-6</c:v>
                </c:pt>
                <c:pt idx="25">
                  <c:v>-4</c:v>
                </c:pt>
                <c:pt idx="26">
                  <c:v>-2</c:v>
                </c:pt>
                <c:pt idx="27">
                  <c:v>0</c:v>
                </c:pt>
                <c:pt idx="28">
                  <c:v>2</c:v>
                </c:pt>
                <c:pt idx="29">
                  <c:v>4</c:v>
                </c:pt>
                <c:pt idx="30">
                  <c:v>6</c:v>
                </c:pt>
                <c:pt idx="31">
                  <c:v>8</c:v>
                </c:pt>
                <c:pt idx="32">
                  <c:v>10</c:v>
                </c:pt>
                <c:pt idx="33">
                  <c:v>12</c:v>
                </c:pt>
                <c:pt idx="34">
                  <c:v>14</c:v>
                </c:pt>
                <c:pt idx="35">
                  <c:v>16</c:v>
                </c:pt>
                <c:pt idx="36">
                  <c:v>18</c:v>
                </c:pt>
                <c:pt idx="37">
                  <c:v>20</c:v>
                </c:pt>
                <c:pt idx="38">
                  <c:v>22</c:v>
                </c:pt>
                <c:pt idx="39">
                  <c:v>24</c:v>
                </c:pt>
                <c:pt idx="40">
                  <c:v>26</c:v>
                </c:pt>
                <c:pt idx="41">
                  <c:v>28</c:v>
                </c:pt>
                <c:pt idx="42">
                  <c:v>30</c:v>
                </c:pt>
                <c:pt idx="43">
                  <c:v>32</c:v>
                </c:pt>
                <c:pt idx="44">
                  <c:v>34</c:v>
                </c:pt>
                <c:pt idx="45">
                  <c:v>36</c:v>
                </c:pt>
                <c:pt idx="46">
                  <c:v>38</c:v>
                </c:pt>
                <c:pt idx="47">
                  <c:v>40</c:v>
                </c:pt>
                <c:pt idx="48">
                  <c:v>42</c:v>
                </c:pt>
                <c:pt idx="49">
                  <c:v>44</c:v>
                </c:pt>
                <c:pt idx="50">
                  <c:v>46</c:v>
                </c:pt>
                <c:pt idx="51">
                  <c:v>48</c:v>
                </c:pt>
                <c:pt idx="52">
                  <c:v>50</c:v>
                </c:pt>
                <c:pt idx="53">
                  <c:v>52</c:v>
                </c:pt>
                <c:pt idx="54">
                  <c:v>54</c:v>
                </c:pt>
              </c:numCache>
            </c:numRef>
          </c:cat>
          <c:val>
            <c:numRef>
              <c:f>TuttiGliAngoli!$AD$3:$AD$57</c:f>
              <c:numCache>
                <c:formatCode>0</c:formatCode>
                <c:ptCount val="55"/>
                <c:pt idx="0">
                  <c:v>22</c:v>
                </c:pt>
                <c:pt idx="1">
                  <c:v>62</c:v>
                </c:pt>
                <c:pt idx="2">
                  <c:v>47</c:v>
                </c:pt>
                <c:pt idx="3">
                  <c:v>299</c:v>
                </c:pt>
                <c:pt idx="4">
                  <c:v>430</c:v>
                </c:pt>
                <c:pt idx="5">
                  <c:v>574</c:v>
                </c:pt>
                <c:pt idx="6">
                  <c:v>1300</c:v>
                </c:pt>
                <c:pt idx="7">
                  <c:v>1477</c:v>
                </c:pt>
                <c:pt idx="8">
                  <c:v>2273</c:v>
                </c:pt>
                <c:pt idx="9">
                  <c:v>2415</c:v>
                </c:pt>
                <c:pt idx="10">
                  <c:v>3725</c:v>
                </c:pt>
                <c:pt idx="11">
                  <c:v>3534</c:v>
                </c:pt>
                <c:pt idx="12">
                  <c:v>7783</c:v>
                </c:pt>
                <c:pt idx="13">
                  <c:v>5332</c:v>
                </c:pt>
                <c:pt idx="14">
                  <c:v>7258</c:v>
                </c:pt>
                <c:pt idx="15">
                  <c:v>8575</c:v>
                </c:pt>
                <c:pt idx="16">
                  <c:v>9552</c:v>
                </c:pt>
                <c:pt idx="17">
                  <c:v>10057</c:v>
                </c:pt>
                <c:pt idx="18">
                  <c:v>11922</c:v>
                </c:pt>
                <c:pt idx="19">
                  <c:v>12886</c:v>
                </c:pt>
                <c:pt idx="20">
                  <c:v>13741</c:v>
                </c:pt>
                <c:pt idx="21">
                  <c:v>14938</c:v>
                </c:pt>
                <c:pt idx="22">
                  <c:v>16547</c:v>
                </c:pt>
                <c:pt idx="23">
                  <c:v>17471</c:v>
                </c:pt>
                <c:pt idx="24">
                  <c:v>19971</c:v>
                </c:pt>
                <c:pt idx="25">
                  <c:v>19860</c:v>
                </c:pt>
                <c:pt idx="26">
                  <c:v>18193</c:v>
                </c:pt>
                <c:pt idx="27">
                  <c:v>29367</c:v>
                </c:pt>
                <c:pt idx="28">
                  <c:v>18266</c:v>
                </c:pt>
                <c:pt idx="29">
                  <c:v>20836</c:v>
                </c:pt>
                <c:pt idx="30">
                  <c:v>20937</c:v>
                </c:pt>
                <c:pt idx="31">
                  <c:v>19685</c:v>
                </c:pt>
                <c:pt idx="32">
                  <c:v>19060</c:v>
                </c:pt>
                <c:pt idx="33">
                  <c:v>18079</c:v>
                </c:pt>
                <c:pt idx="34">
                  <c:v>17157</c:v>
                </c:pt>
                <c:pt idx="35">
                  <c:v>17704</c:v>
                </c:pt>
                <c:pt idx="36">
                  <c:v>16159</c:v>
                </c:pt>
                <c:pt idx="37">
                  <c:v>14143</c:v>
                </c:pt>
                <c:pt idx="38">
                  <c:v>13498</c:v>
                </c:pt>
                <c:pt idx="39">
                  <c:v>11524</c:v>
                </c:pt>
                <c:pt idx="40">
                  <c:v>10445</c:v>
                </c:pt>
                <c:pt idx="41">
                  <c:v>7254</c:v>
                </c:pt>
                <c:pt idx="42">
                  <c:v>12605</c:v>
                </c:pt>
                <c:pt idx="43">
                  <c:v>4707</c:v>
                </c:pt>
                <c:pt idx="44">
                  <c:v>5502</c:v>
                </c:pt>
                <c:pt idx="45">
                  <c:v>3074</c:v>
                </c:pt>
                <c:pt idx="46">
                  <c:v>2812</c:v>
                </c:pt>
                <c:pt idx="47">
                  <c:v>1706</c:v>
                </c:pt>
                <c:pt idx="48">
                  <c:v>1419</c:v>
                </c:pt>
                <c:pt idx="49">
                  <c:v>847</c:v>
                </c:pt>
                <c:pt idx="50">
                  <c:v>272</c:v>
                </c:pt>
                <c:pt idx="51">
                  <c:v>377</c:v>
                </c:pt>
                <c:pt idx="52">
                  <c:v>29</c:v>
                </c:pt>
                <c:pt idx="53">
                  <c:v>27</c:v>
                </c:pt>
                <c:pt idx="54">
                  <c:v>13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0200-4C1E-83C4-62AB62855C9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1424206720"/>
        <c:axId val="1424198560"/>
      </c:barChart>
      <c:catAx>
        <c:axId val="1424206720"/>
        <c:scaling>
          <c:orientation val="minMax"/>
        </c:scaling>
        <c:delete val="0"/>
        <c:axPos val="b"/>
        <c:numFmt formatCode="0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424198560"/>
        <c:crosses val="autoZero"/>
        <c:auto val="1"/>
        <c:lblAlgn val="ctr"/>
        <c:lblOffset val="100"/>
        <c:noMultiLvlLbl val="0"/>
      </c:catAx>
      <c:valAx>
        <c:axId val="14241985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4242067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it-IT"/>
              <a:t>N</a:t>
            </a:r>
            <a:r>
              <a:rPr lang="it-IT" baseline="-25000"/>
              <a:t>measured events </a:t>
            </a:r>
            <a:r>
              <a:rPr lang="it-IT"/>
              <a:t>- angle </a:t>
            </a:r>
            <a:r>
              <a:rPr lang="it-IT">
                <a:sym typeface="Symbol" panose="05050102010706020507" pitchFamily="18" charset="2"/>
              </a:rPr>
              <a:t></a:t>
            </a:r>
            <a:r>
              <a:rPr lang="it-IT"/>
              <a:t> (°)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plotArea>
      <c:layout>
        <c:manualLayout>
          <c:layoutTarget val="inner"/>
          <c:xMode val="edge"/>
          <c:yMode val="edge"/>
          <c:x val="0.13532608624702844"/>
          <c:y val="0.23298005422376863"/>
          <c:w val="0.83634968440597535"/>
          <c:h val="0.6735906627923334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TuttiGliAngoli!$AH$1:$AH$2</c:f>
              <c:strCache>
                <c:ptCount val="2"/>
                <c:pt idx="0">
                  <c:v>Nmeasured events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cat>
            <c:numRef>
              <c:f>TuttiGliAngoli!$AG$3:$AG$57</c:f>
              <c:numCache>
                <c:formatCode>General</c:formatCode>
                <c:ptCount val="55"/>
                <c:pt idx="0">
                  <c:v>-54</c:v>
                </c:pt>
                <c:pt idx="1">
                  <c:v>-52</c:v>
                </c:pt>
                <c:pt idx="2">
                  <c:v>-50</c:v>
                </c:pt>
                <c:pt idx="3">
                  <c:v>-48</c:v>
                </c:pt>
                <c:pt idx="4">
                  <c:v>-46</c:v>
                </c:pt>
                <c:pt idx="5">
                  <c:v>-44</c:v>
                </c:pt>
                <c:pt idx="6">
                  <c:v>-42</c:v>
                </c:pt>
                <c:pt idx="7">
                  <c:v>-40</c:v>
                </c:pt>
                <c:pt idx="8">
                  <c:v>-38</c:v>
                </c:pt>
                <c:pt idx="9">
                  <c:v>-36</c:v>
                </c:pt>
                <c:pt idx="10">
                  <c:v>-34</c:v>
                </c:pt>
                <c:pt idx="11">
                  <c:v>-32</c:v>
                </c:pt>
                <c:pt idx="12">
                  <c:v>-30</c:v>
                </c:pt>
                <c:pt idx="13">
                  <c:v>-28</c:v>
                </c:pt>
                <c:pt idx="14">
                  <c:v>-26</c:v>
                </c:pt>
                <c:pt idx="15">
                  <c:v>-24</c:v>
                </c:pt>
                <c:pt idx="16">
                  <c:v>-22</c:v>
                </c:pt>
                <c:pt idx="17">
                  <c:v>-20</c:v>
                </c:pt>
                <c:pt idx="18">
                  <c:v>-18</c:v>
                </c:pt>
                <c:pt idx="19">
                  <c:v>-16</c:v>
                </c:pt>
                <c:pt idx="20">
                  <c:v>-14</c:v>
                </c:pt>
                <c:pt idx="21">
                  <c:v>-12</c:v>
                </c:pt>
                <c:pt idx="22">
                  <c:v>-10</c:v>
                </c:pt>
                <c:pt idx="23">
                  <c:v>-8</c:v>
                </c:pt>
                <c:pt idx="24">
                  <c:v>-6</c:v>
                </c:pt>
                <c:pt idx="25">
                  <c:v>-4</c:v>
                </c:pt>
                <c:pt idx="26">
                  <c:v>-2</c:v>
                </c:pt>
                <c:pt idx="27">
                  <c:v>0</c:v>
                </c:pt>
                <c:pt idx="28">
                  <c:v>2</c:v>
                </c:pt>
                <c:pt idx="29">
                  <c:v>4</c:v>
                </c:pt>
                <c:pt idx="30">
                  <c:v>6</c:v>
                </c:pt>
                <c:pt idx="31">
                  <c:v>8</c:v>
                </c:pt>
                <c:pt idx="32">
                  <c:v>10</c:v>
                </c:pt>
                <c:pt idx="33">
                  <c:v>12</c:v>
                </c:pt>
                <c:pt idx="34">
                  <c:v>14</c:v>
                </c:pt>
                <c:pt idx="35">
                  <c:v>16</c:v>
                </c:pt>
                <c:pt idx="36">
                  <c:v>18</c:v>
                </c:pt>
                <c:pt idx="37">
                  <c:v>20</c:v>
                </c:pt>
                <c:pt idx="38">
                  <c:v>22</c:v>
                </c:pt>
                <c:pt idx="39">
                  <c:v>24</c:v>
                </c:pt>
                <c:pt idx="40">
                  <c:v>26</c:v>
                </c:pt>
                <c:pt idx="41">
                  <c:v>28</c:v>
                </c:pt>
                <c:pt idx="42">
                  <c:v>30</c:v>
                </c:pt>
                <c:pt idx="43">
                  <c:v>32</c:v>
                </c:pt>
                <c:pt idx="44">
                  <c:v>34</c:v>
                </c:pt>
                <c:pt idx="45">
                  <c:v>36</c:v>
                </c:pt>
                <c:pt idx="46">
                  <c:v>38</c:v>
                </c:pt>
                <c:pt idx="47">
                  <c:v>40</c:v>
                </c:pt>
                <c:pt idx="48">
                  <c:v>42</c:v>
                </c:pt>
                <c:pt idx="49">
                  <c:v>44</c:v>
                </c:pt>
                <c:pt idx="50">
                  <c:v>46</c:v>
                </c:pt>
                <c:pt idx="51">
                  <c:v>48</c:v>
                </c:pt>
                <c:pt idx="52">
                  <c:v>50</c:v>
                </c:pt>
                <c:pt idx="53">
                  <c:v>52</c:v>
                </c:pt>
                <c:pt idx="54">
                  <c:v>54</c:v>
                </c:pt>
              </c:numCache>
            </c:numRef>
          </c:cat>
          <c:val>
            <c:numRef>
              <c:f>TuttiGliAngoli!$AH$3:$AH$57</c:f>
              <c:numCache>
                <c:formatCode>General</c:formatCode>
                <c:ptCount val="55"/>
                <c:pt idx="0">
                  <c:v>23</c:v>
                </c:pt>
                <c:pt idx="1">
                  <c:v>109</c:v>
                </c:pt>
                <c:pt idx="2">
                  <c:v>84</c:v>
                </c:pt>
                <c:pt idx="3">
                  <c:v>664</c:v>
                </c:pt>
                <c:pt idx="4">
                  <c:v>773</c:v>
                </c:pt>
                <c:pt idx="5">
                  <c:v>1017</c:v>
                </c:pt>
                <c:pt idx="6">
                  <c:v>2035</c:v>
                </c:pt>
                <c:pt idx="7">
                  <c:v>2473</c:v>
                </c:pt>
                <c:pt idx="8">
                  <c:v>3246</c:v>
                </c:pt>
                <c:pt idx="9">
                  <c:v>3379</c:v>
                </c:pt>
                <c:pt idx="10">
                  <c:v>4244</c:v>
                </c:pt>
                <c:pt idx="11">
                  <c:v>3326</c:v>
                </c:pt>
                <c:pt idx="12">
                  <c:v>8521</c:v>
                </c:pt>
                <c:pt idx="13">
                  <c:v>4483</c:v>
                </c:pt>
                <c:pt idx="14">
                  <c:v>6545</c:v>
                </c:pt>
                <c:pt idx="15">
                  <c:v>8438</c:v>
                </c:pt>
                <c:pt idx="16">
                  <c:v>9331</c:v>
                </c:pt>
                <c:pt idx="17">
                  <c:v>10188</c:v>
                </c:pt>
                <c:pt idx="18">
                  <c:v>12496</c:v>
                </c:pt>
                <c:pt idx="19">
                  <c:v>15014</c:v>
                </c:pt>
                <c:pt idx="20">
                  <c:v>15044</c:v>
                </c:pt>
                <c:pt idx="21">
                  <c:v>17605</c:v>
                </c:pt>
                <c:pt idx="22">
                  <c:v>20359</c:v>
                </c:pt>
                <c:pt idx="23">
                  <c:v>20412</c:v>
                </c:pt>
                <c:pt idx="24">
                  <c:v>27101</c:v>
                </c:pt>
                <c:pt idx="25">
                  <c:v>22397</c:v>
                </c:pt>
                <c:pt idx="26">
                  <c:v>18737</c:v>
                </c:pt>
                <c:pt idx="27">
                  <c:v>48512</c:v>
                </c:pt>
                <c:pt idx="28">
                  <c:v>18354</c:v>
                </c:pt>
                <c:pt idx="29">
                  <c:v>19220</c:v>
                </c:pt>
                <c:pt idx="30">
                  <c:v>19717</c:v>
                </c:pt>
                <c:pt idx="31">
                  <c:v>16150</c:v>
                </c:pt>
                <c:pt idx="32">
                  <c:v>15782</c:v>
                </c:pt>
                <c:pt idx="33">
                  <c:v>13978</c:v>
                </c:pt>
                <c:pt idx="34">
                  <c:v>12890</c:v>
                </c:pt>
                <c:pt idx="35">
                  <c:v>13026</c:v>
                </c:pt>
                <c:pt idx="36">
                  <c:v>12923</c:v>
                </c:pt>
                <c:pt idx="37">
                  <c:v>11444</c:v>
                </c:pt>
                <c:pt idx="38">
                  <c:v>10740</c:v>
                </c:pt>
                <c:pt idx="39">
                  <c:v>8976</c:v>
                </c:pt>
                <c:pt idx="40">
                  <c:v>7697</c:v>
                </c:pt>
                <c:pt idx="41">
                  <c:v>4990</c:v>
                </c:pt>
                <c:pt idx="42">
                  <c:v>8372</c:v>
                </c:pt>
                <c:pt idx="43">
                  <c:v>3179</c:v>
                </c:pt>
                <c:pt idx="44">
                  <c:v>3569</c:v>
                </c:pt>
                <c:pt idx="45">
                  <c:v>2977</c:v>
                </c:pt>
                <c:pt idx="46">
                  <c:v>2532</c:v>
                </c:pt>
                <c:pt idx="47">
                  <c:v>1627</c:v>
                </c:pt>
                <c:pt idx="48">
                  <c:v>1220</c:v>
                </c:pt>
                <c:pt idx="49">
                  <c:v>638</c:v>
                </c:pt>
                <c:pt idx="50">
                  <c:v>390</c:v>
                </c:pt>
                <c:pt idx="51">
                  <c:v>489</c:v>
                </c:pt>
                <c:pt idx="52">
                  <c:v>93</c:v>
                </c:pt>
                <c:pt idx="53">
                  <c:v>92</c:v>
                </c:pt>
                <c:pt idx="54">
                  <c:v>38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34A7-40F5-8FDC-CBC5DB80A56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1424196384"/>
        <c:axId val="1424199648"/>
      </c:barChart>
      <c:catAx>
        <c:axId val="14241963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424199648"/>
        <c:crosses val="autoZero"/>
        <c:auto val="1"/>
        <c:lblAlgn val="ctr"/>
        <c:lblOffset val="100"/>
        <c:noMultiLvlLbl val="0"/>
      </c:catAx>
      <c:valAx>
        <c:axId val="14241996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4241963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B82A79-39FC-4B3B-8A00-DA3B0F2D4205}" type="datetimeFigureOut">
              <a:rPr lang="en-GB" smtClean="0"/>
              <a:t>21/06/2018</a:t>
            </a:fld>
            <a:endParaRPr lang="en-GB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0E871B-F83D-4C17-AF77-2CED278ACE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15657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en-GB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B2CD5-2B28-41B6-8805-26D4B3DC9B9E}" type="datetimeFigureOut">
              <a:rPr lang="en-GB" smtClean="0"/>
              <a:t>21/06/2018</a:t>
            </a:fld>
            <a:endParaRPr lang="en-GB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8958-1AF2-4720-8402-798D73B23E1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53284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B2CD5-2B28-41B6-8805-26D4B3DC9B9E}" type="datetimeFigureOut">
              <a:rPr lang="en-GB" smtClean="0"/>
              <a:t>21/06/2018</a:t>
            </a:fld>
            <a:endParaRPr lang="en-GB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8958-1AF2-4720-8402-798D73B23E1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87432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B2CD5-2B28-41B6-8805-26D4B3DC9B9E}" type="datetimeFigureOut">
              <a:rPr lang="en-GB" smtClean="0"/>
              <a:t>21/06/2018</a:t>
            </a:fld>
            <a:endParaRPr lang="en-GB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8958-1AF2-4720-8402-798D73B23E1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27732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B2CD5-2B28-41B6-8805-26D4B3DC9B9E}" type="datetimeFigureOut">
              <a:rPr lang="en-GB" smtClean="0"/>
              <a:t>21/06/2018</a:t>
            </a:fld>
            <a:endParaRPr lang="en-GB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8958-1AF2-4720-8402-798D73B23E1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59922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B2CD5-2B28-41B6-8805-26D4B3DC9B9E}" type="datetimeFigureOut">
              <a:rPr lang="en-GB" smtClean="0"/>
              <a:t>21/06/2018</a:t>
            </a:fld>
            <a:endParaRPr lang="en-GB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8958-1AF2-4720-8402-798D73B23E1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21632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B2CD5-2B28-41B6-8805-26D4B3DC9B9E}" type="datetimeFigureOut">
              <a:rPr lang="en-GB" smtClean="0"/>
              <a:t>21/06/2018</a:t>
            </a:fld>
            <a:endParaRPr lang="en-GB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8958-1AF2-4720-8402-798D73B23E1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75980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B2CD5-2B28-41B6-8805-26D4B3DC9B9E}" type="datetimeFigureOut">
              <a:rPr lang="en-GB" smtClean="0"/>
              <a:t>21/06/2018</a:t>
            </a:fld>
            <a:endParaRPr lang="en-GB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8958-1AF2-4720-8402-798D73B23E1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37205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B2CD5-2B28-41B6-8805-26D4B3DC9B9E}" type="datetimeFigureOut">
              <a:rPr lang="en-GB" smtClean="0"/>
              <a:t>21/06/2018</a:t>
            </a:fld>
            <a:endParaRPr lang="en-GB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8958-1AF2-4720-8402-798D73B23E1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42876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B2CD5-2B28-41B6-8805-26D4B3DC9B9E}" type="datetimeFigureOut">
              <a:rPr lang="en-GB" smtClean="0"/>
              <a:t>21/06/2018</a:t>
            </a:fld>
            <a:endParaRPr lang="en-GB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8958-1AF2-4720-8402-798D73B23E1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59149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B2CD5-2B28-41B6-8805-26D4B3DC9B9E}" type="datetimeFigureOut">
              <a:rPr lang="en-GB" smtClean="0"/>
              <a:t>21/06/2018</a:t>
            </a:fld>
            <a:endParaRPr lang="en-GB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8958-1AF2-4720-8402-798D73B23E1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27574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B2CD5-2B28-41B6-8805-26D4B3DC9B9E}" type="datetimeFigureOut">
              <a:rPr lang="en-GB" smtClean="0"/>
              <a:t>21/06/2018</a:t>
            </a:fld>
            <a:endParaRPr lang="en-GB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8958-1AF2-4720-8402-798D73B23E1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3096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5B2CD5-2B28-41B6-8805-26D4B3DC9B9E}" type="datetimeFigureOut">
              <a:rPr lang="en-GB" smtClean="0"/>
              <a:t>21/06/2018</a:t>
            </a:fld>
            <a:endParaRPr lang="en-GB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A48958-1AF2-4720-8402-798D73B23E1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70015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eg"/><Relationship Id="rId3" Type="http://schemas.openxmlformats.org/officeDocument/2006/relationships/image" Target="../media/image67.jpeg"/><Relationship Id="rId7" Type="http://schemas.openxmlformats.org/officeDocument/2006/relationships/image" Target="../media/image71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10" Type="http://schemas.openxmlformats.org/officeDocument/2006/relationships/hyperlink" Target="https://youtu.be/3B5KmNemOPI" TargetMode="External"/><Relationship Id="rId4" Type="http://schemas.openxmlformats.org/officeDocument/2006/relationships/image" Target="../media/image68.jpeg"/><Relationship Id="rId9" Type="http://schemas.openxmlformats.org/officeDocument/2006/relationships/image" Target="../media/image7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hyperlink" Target="https://www.facebook.com/ascuoladiastroparticelleINFN/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emf"/><Relationship Id="rId4" Type="http://schemas.openxmlformats.org/officeDocument/2006/relationships/image" Target="../media/image10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chart" Target="../charts/chart2.xml"/><Relationship Id="rId3" Type="http://schemas.openxmlformats.org/officeDocument/2006/relationships/image" Target="../media/image14.emf"/><Relationship Id="rId7" Type="http://schemas.openxmlformats.org/officeDocument/2006/relationships/chart" Target="../charts/chart1.xml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na.infn.it/" TargetMode="External"/><Relationship Id="rId5" Type="http://schemas.openxmlformats.org/officeDocument/2006/relationships/hyperlink" Target="http://people.na.infn.it/~totem/Eventi/" TargetMode="Externa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jpeg"/><Relationship Id="rId7" Type="http://schemas.openxmlformats.org/officeDocument/2006/relationships/image" Target="../media/image24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2127498" y="2058966"/>
            <a:ext cx="7064228" cy="2387600"/>
          </a:xfrm>
        </p:spPr>
        <p:txBody>
          <a:bodyPr>
            <a:noAutofit/>
          </a:bodyPr>
          <a:lstStyle/>
          <a:p>
            <a:r>
              <a:rPr lang="it-IT" sz="3200" b="1" dirty="0" smtClean="0">
                <a:solidFill>
                  <a:schemeClr val="accent1">
                    <a:lumMod val="75000"/>
                  </a:schemeClr>
                </a:solidFill>
              </a:rPr>
              <a:t>«A scuola di </a:t>
            </a:r>
            <a:r>
              <a:rPr lang="it-IT" sz="3200" b="1" dirty="0" err="1" smtClean="0">
                <a:solidFill>
                  <a:schemeClr val="accent1">
                    <a:lumMod val="75000"/>
                  </a:schemeClr>
                </a:solidFill>
              </a:rPr>
              <a:t>astroparticelle</a:t>
            </a:r>
            <a:r>
              <a:rPr lang="it-IT" sz="3200" b="1" dirty="0" smtClean="0">
                <a:solidFill>
                  <a:schemeClr val="accent1">
                    <a:lumMod val="75000"/>
                  </a:schemeClr>
                </a:solidFill>
              </a:rPr>
              <a:t>»</a:t>
            </a:r>
            <a:br>
              <a:rPr lang="it-IT" sz="3200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it-IT" sz="3200" b="1" dirty="0" smtClean="0">
                <a:solidFill>
                  <a:schemeClr val="accent1">
                    <a:lumMod val="75000"/>
                  </a:schemeClr>
                </a:solidFill>
              </a:rPr>
              <a:t> a </a:t>
            </a:r>
            <a:r>
              <a:rPr lang="it-IT" sz="3200" b="1" dirty="0" err="1" smtClean="0">
                <a:solidFill>
                  <a:schemeClr val="accent1">
                    <a:lumMod val="75000"/>
                  </a:schemeClr>
                </a:solidFill>
              </a:rPr>
              <a:t>competition</a:t>
            </a:r>
            <a:r>
              <a:rPr lang="it-IT" sz="3200" b="1" dirty="0" smtClean="0">
                <a:solidFill>
                  <a:schemeClr val="accent1">
                    <a:lumMod val="75000"/>
                  </a:schemeClr>
                </a:solidFill>
              </a:rPr>
              <a:t> for high </a:t>
            </a:r>
            <a:r>
              <a:rPr lang="it-IT" sz="3200" b="1" dirty="0" err="1" smtClean="0">
                <a:solidFill>
                  <a:schemeClr val="accent1">
                    <a:lumMod val="75000"/>
                  </a:schemeClr>
                </a:solidFill>
              </a:rPr>
              <a:t>school</a:t>
            </a:r>
            <a:r>
              <a:rPr lang="it-IT" sz="3200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it-IT" sz="3200" b="1" dirty="0" err="1" smtClean="0">
                <a:solidFill>
                  <a:schemeClr val="accent1">
                    <a:lumMod val="75000"/>
                  </a:schemeClr>
                </a:solidFill>
              </a:rPr>
              <a:t>students</a:t>
            </a:r>
            <a:r>
              <a:rPr lang="it-IT" sz="3200" b="1" dirty="0" smtClean="0">
                <a:solidFill>
                  <a:schemeClr val="accent1">
                    <a:lumMod val="75000"/>
                  </a:schemeClr>
                </a:solidFill>
              </a:rPr>
              <a:t>!   </a:t>
            </a:r>
            <a:endParaRPr lang="en-GB" sz="3200" dirty="0"/>
          </a:p>
        </p:txBody>
      </p:sp>
      <p:sp>
        <p:nvSpPr>
          <p:cNvPr id="5" name="CasellaDiTesto 4"/>
          <p:cNvSpPr txBox="1"/>
          <p:nvPr/>
        </p:nvSpPr>
        <p:spPr>
          <a:xfrm>
            <a:off x="3031297" y="4901467"/>
            <a:ext cx="5834033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it-IT" sz="2000" dirty="0" smtClean="0"/>
              <a:t>M. Ambrosio, C. Aramo, </a:t>
            </a:r>
            <a:r>
              <a:rPr lang="it-IT" sz="2000" b="1" u="sng" dirty="0" smtClean="0"/>
              <a:t>L. Consiglio</a:t>
            </a:r>
            <a:r>
              <a:rPr lang="it-IT" sz="2000" dirty="0" smtClean="0"/>
              <a:t>, G. Pepe, I. Testa </a:t>
            </a:r>
          </a:p>
          <a:p>
            <a:pPr algn="just"/>
            <a:endParaRPr lang="it-IT" sz="2000" dirty="0"/>
          </a:p>
          <a:p>
            <a:pPr algn="just"/>
            <a:r>
              <a:rPr lang="it-IT" sz="2000" dirty="0"/>
              <a:t>INFN, Sezione di </a:t>
            </a:r>
            <a:r>
              <a:rPr lang="it-IT" sz="2000" dirty="0" smtClean="0"/>
              <a:t>Napoli</a:t>
            </a:r>
          </a:p>
          <a:p>
            <a:pPr algn="just"/>
            <a:r>
              <a:rPr lang="it-IT" sz="2000" dirty="0" smtClean="0"/>
              <a:t>Università Federico II Napoli, Dipartimento di Fisica</a:t>
            </a:r>
          </a:p>
          <a:p>
            <a:pPr algn="just"/>
            <a:r>
              <a:rPr lang="it-IT" sz="2000" dirty="0" smtClean="0"/>
              <a:t>CNR-Spin , Napoli</a:t>
            </a:r>
            <a:endParaRPr lang="it-IT" sz="2000" dirty="0"/>
          </a:p>
          <a:p>
            <a:pPr algn="just"/>
            <a:endParaRPr lang="it-IT" sz="2000" dirty="0"/>
          </a:p>
          <a:p>
            <a:pPr algn="just"/>
            <a:endParaRPr lang="it-IT" sz="2000" dirty="0" smtClean="0"/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 rotWithShape="1">
          <a:blip r:embed="rId2"/>
          <a:srcRect t="12262"/>
          <a:stretch/>
        </p:blipFill>
        <p:spPr>
          <a:xfrm>
            <a:off x="1216059" y="0"/>
            <a:ext cx="9464510" cy="2842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027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/>
          <a:srcRect b="1098"/>
          <a:stretch/>
        </p:blipFill>
        <p:spPr>
          <a:xfrm>
            <a:off x="269221" y="160524"/>
            <a:ext cx="7915275" cy="6358809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6509" y="20637"/>
            <a:ext cx="3205558" cy="3504641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67210" y="678391"/>
            <a:ext cx="3624790" cy="6087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4049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/>
          <a:srcRect b="1340"/>
          <a:stretch/>
        </p:blipFill>
        <p:spPr>
          <a:xfrm>
            <a:off x="30192" y="1143000"/>
            <a:ext cx="3694284" cy="4617551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81682" y="745597"/>
            <a:ext cx="4110318" cy="5652682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24476" y="462746"/>
            <a:ext cx="4357206" cy="6395254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0" y="45551"/>
            <a:ext cx="368844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 smtClean="0">
                <a:solidFill>
                  <a:srgbClr val="0070C0"/>
                </a:solidFill>
              </a:rPr>
              <a:t>Students visit </a:t>
            </a:r>
          </a:p>
          <a:p>
            <a:r>
              <a:rPr lang="it-IT" sz="3200" b="1" smtClean="0">
                <a:solidFill>
                  <a:srgbClr val="0070C0"/>
                </a:solidFill>
              </a:rPr>
              <a:t>@TOLEDO Telescope</a:t>
            </a:r>
          </a:p>
          <a:p>
            <a:endParaRPr lang="en-GB" sz="32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06958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4199222" y="0"/>
            <a:ext cx="39821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dirty="0" smtClean="0"/>
              <a:t>Laboratory activities</a:t>
            </a:r>
            <a:endParaRPr lang="en-GB" sz="3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532" y="593195"/>
            <a:ext cx="4541134" cy="34058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3553" y="613452"/>
            <a:ext cx="4714747" cy="353606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1065" y="3868837"/>
            <a:ext cx="3985549" cy="2989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7362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428" y="0"/>
            <a:ext cx="6067425" cy="683895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3"/>
          <a:srcRect b="18997"/>
          <a:stretch/>
        </p:blipFill>
        <p:spPr>
          <a:xfrm>
            <a:off x="8792000" y="3149134"/>
            <a:ext cx="3312535" cy="357767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1068" y="-1"/>
            <a:ext cx="4878060" cy="3658545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6196034" y="3740642"/>
            <a:ext cx="2508501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 smtClean="0">
                <a:solidFill>
                  <a:schemeClr val="accent1">
                    <a:lumMod val="50000"/>
                  </a:schemeClr>
                </a:solidFill>
              </a:rPr>
              <a:t>An example of  School–Work Alternation:</a:t>
            </a:r>
          </a:p>
          <a:p>
            <a:endParaRPr lang="en-GB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r>
              <a:rPr lang="en-GB" sz="2000" dirty="0" smtClean="0"/>
              <a:t>Hundreds interviews at “La </a:t>
            </a:r>
            <a:r>
              <a:rPr lang="en-GB" sz="2000" dirty="0" err="1" smtClean="0"/>
              <a:t>Cartiera</a:t>
            </a:r>
            <a:r>
              <a:rPr lang="en-GB" sz="2000" dirty="0" smtClean="0"/>
              <a:t>” shopping centre in </a:t>
            </a:r>
            <a:r>
              <a:rPr lang="en-GB" sz="2000" dirty="0" err="1" smtClean="0"/>
              <a:t>Pompei</a:t>
            </a:r>
            <a:r>
              <a:rPr lang="en-GB" sz="2000" dirty="0" smtClean="0"/>
              <a:t>: RADON – Invisible Danger!</a:t>
            </a:r>
            <a:endParaRPr lang="en-GB" sz="20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3130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2302" y="14705"/>
            <a:ext cx="6843091" cy="6858000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0756" y="65988"/>
            <a:ext cx="3546810" cy="6755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8522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185" y="892927"/>
            <a:ext cx="4024875" cy="528362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2520" y="800962"/>
            <a:ext cx="5335571" cy="5065061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3973685" y="28789"/>
            <a:ext cx="35251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b="1" dirty="0" smtClean="0">
                <a:solidFill>
                  <a:srgbClr val="0070C0"/>
                </a:solidFill>
              </a:rPr>
              <a:t>Students @work!</a:t>
            </a:r>
            <a:endParaRPr lang="en-GB" sz="3600" b="1" dirty="0">
              <a:solidFill>
                <a:srgbClr val="0070C0"/>
              </a:solidFill>
            </a:endParaRPr>
          </a:p>
        </p:txBody>
      </p:sp>
      <p:sp>
        <p:nvSpPr>
          <p:cNvPr id="8" name="Rettangolo 7"/>
          <p:cNvSpPr/>
          <p:nvPr/>
        </p:nvSpPr>
        <p:spPr>
          <a:xfrm>
            <a:off x="2971222" y="6394354"/>
            <a:ext cx="642714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b="1" dirty="0">
                <a:solidFill>
                  <a:srgbClr val="0070C0"/>
                </a:solidFill>
              </a:rPr>
              <a:t>https://www.facebook.com/ascuoladiastroparticelleINFN/</a:t>
            </a:r>
          </a:p>
        </p:txBody>
      </p:sp>
    </p:spTree>
    <p:extLst>
      <p:ext uri="{BB962C8B-B14F-4D97-AF65-F5344CB8AC3E}">
        <p14:creationId xmlns:p14="http://schemas.microsoft.com/office/powerpoint/2010/main" val="3920722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87" y="169683"/>
            <a:ext cx="4216176" cy="6497474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15551" y="3482959"/>
            <a:ext cx="3627360" cy="3184198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81880" y="0"/>
            <a:ext cx="3610120" cy="3217831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94340" y="146018"/>
            <a:ext cx="3740762" cy="3071813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94340" y="4093645"/>
            <a:ext cx="3484444" cy="1788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7451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1878" y="0"/>
            <a:ext cx="8960316" cy="6868325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421497" y="471340"/>
            <a:ext cx="1901483" cy="20928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800" b="1" dirty="0" smtClean="0">
                <a:solidFill>
                  <a:srgbClr val="0070C0"/>
                </a:solidFill>
              </a:rPr>
              <a:t>High </a:t>
            </a:r>
            <a:r>
              <a:rPr lang="it-IT" sz="2800" b="1" dirty="0" err="1" smtClean="0">
                <a:solidFill>
                  <a:srgbClr val="0070C0"/>
                </a:solidFill>
              </a:rPr>
              <a:t>school</a:t>
            </a:r>
            <a:endParaRPr lang="it-IT" sz="2800" b="1" dirty="0" smtClean="0">
              <a:solidFill>
                <a:srgbClr val="0070C0"/>
              </a:solidFill>
            </a:endParaRPr>
          </a:p>
          <a:p>
            <a:pPr algn="ctr"/>
            <a:endParaRPr lang="it-IT" sz="2800" b="1" dirty="0">
              <a:solidFill>
                <a:srgbClr val="0070C0"/>
              </a:solidFill>
            </a:endParaRPr>
          </a:p>
          <a:p>
            <a:pPr algn="ctr"/>
            <a:r>
              <a:rPr lang="it-IT" sz="2800" b="1" dirty="0" smtClean="0">
                <a:solidFill>
                  <a:srgbClr val="0070C0"/>
                </a:solidFill>
              </a:rPr>
              <a:t>FERMI</a:t>
            </a:r>
          </a:p>
          <a:p>
            <a:pPr algn="ctr"/>
            <a:r>
              <a:rPr lang="it-IT" sz="2800" b="1" dirty="0" smtClean="0">
                <a:solidFill>
                  <a:srgbClr val="0070C0"/>
                </a:solidFill>
              </a:rPr>
              <a:t>Aversa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58119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1323" y="103695"/>
            <a:ext cx="8674892" cy="6596847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421497" y="471340"/>
            <a:ext cx="1901483" cy="20928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800" b="1" dirty="0" smtClean="0">
                <a:solidFill>
                  <a:srgbClr val="0070C0"/>
                </a:solidFill>
              </a:rPr>
              <a:t>High </a:t>
            </a:r>
            <a:r>
              <a:rPr lang="it-IT" sz="2800" b="1" dirty="0" err="1" smtClean="0">
                <a:solidFill>
                  <a:srgbClr val="0070C0"/>
                </a:solidFill>
              </a:rPr>
              <a:t>school</a:t>
            </a:r>
            <a:endParaRPr lang="it-IT" sz="2800" b="1" dirty="0" smtClean="0">
              <a:solidFill>
                <a:srgbClr val="0070C0"/>
              </a:solidFill>
            </a:endParaRPr>
          </a:p>
          <a:p>
            <a:pPr algn="ctr"/>
            <a:endParaRPr lang="it-IT" sz="2800" b="1" dirty="0">
              <a:solidFill>
                <a:srgbClr val="0070C0"/>
              </a:solidFill>
            </a:endParaRPr>
          </a:p>
          <a:p>
            <a:pPr algn="ctr"/>
            <a:r>
              <a:rPr lang="it-IT" sz="2800" b="1" dirty="0" smtClean="0">
                <a:solidFill>
                  <a:srgbClr val="0070C0"/>
                </a:solidFill>
              </a:rPr>
              <a:t>MANCINI</a:t>
            </a:r>
          </a:p>
          <a:p>
            <a:pPr algn="ctr"/>
            <a:r>
              <a:rPr lang="it-IT" sz="2800" b="1" dirty="0" smtClean="0">
                <a:solidFill>
                  <a:srgbClr val="0070C0"/>
                </a:solidFill>
              </a:rPr>
              <a:t>Avellino</a:t>
            </a:r>
          </a:p>
          <a:p>
            <a:endParaRPr lang="en-GB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0" y="3572759"/>
            <a:ext cx="256409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 smtClean="0">
                <a:solidFill>
                  <a:srgbClr val="C00000"/>
                </a:solidFill>
              </a:rPr>
              <a:t>Test for Pierre </a:t>
            </a:r>
            <a:r>
              <a:rPr lang="it-IT" sz="2000" b="1" dirty="0" err="1" smtClean="0">
                <a:solidFill>
                  <a:srgbClr val="C00000"/>
                </a:solidFill>
              </a:rPr>
              <a:t>Auger</a:t>
            </a:r>
            <a:r>
              <a:rPr lang="it-IT" sz="2000" b="1" dirty="0" smtClean="0">
                <a:solidFill>
                  <a:srgbClr val="C00000"/>
                </a:solidFill>
              </a:rPr>
              <a:t> </a:t>
            </a:r>
            <a:r>
              <a:rPr lang="it-IT" sz="2000" b="1" dirty="0" err="1" smtClean="0">
                <a:solidFill>
                  <a:srgbClr val="C00000"/>
                </a:solidFill>
              </a:rPr>
              <a:t>Observatory</a:t>
            </a:r>
            <a:endParaRPr lang="it-IT" sz="2000" b="1" dirty="0" smtClean="0">
              <a:solidFill>
                <a:srgbClr val="C00000"/>
              </a:solidFill>
            </a:endParaRPr>
          </a:p>
          <a:p>
            <a:pPr algn="ctr"/>
            <a:r>
              <a:rPr lang="it-IT" sz="2000" b="1" dirty="0" err="1" smtClean="0">
                <a:solidFill>
                  <a:srgbClr val="C00000"/>
                </a:solidFill>
              </a:rPr>
              <a:t>Masterclass</a:t>
            </a:r>
            <a:r>
              <a:rPr lang="it-IT" sz="2000" b="1" dirty="0" smtClean="0">
                <a:solidFill>
                  <a:srgbClr val="C00000"/>
                </a:solidFill>
              </a:rPr>
              <a:t> </a:t>
            </a:r>
            <a:endParaRPr lang="en-GB" sz="2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57095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1018" y="310460"/>
            <a:ext cx="2633856" cy="2097383"/>
          </a:xfrm>
          <a:prstGeom prst="rect">
            <a:avLst/>
          </a:prstGeom>
        </p:spPr>
      </p:pic>
      <p:sp>
        <p:nvSpPr>
          <p:cNvPr id="9" name="CasellaDiTesto 8"/>
          <p:cNvSpPr txBox="1"/>
          <p:nvPr/>
        </p:nvSpPr>
        <p:spPr>
          <a:xfrm>
            <a:off x="-64472" y="-17542"/>
            <a:ext cx="76965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 smtClean="0">
                <a:solidFill>
                  <a:srgbClr val="0070C0"/>
                </a:solidFill>
              </a:rPr>
              <a:t>SKYSEF – Japan for Liceo Nobel di Torre del Greco </a:t>
            </a:r>
            <a:endParaRPr lang="en-GB" sz="2000" b="1" dirty="0">
              <a:solidFill>
                <a:srgbClr val="0070C0"/>
              </a:solidFill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942" y="6167582"/>
            <a:ext cx="11358591" cy="690418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83515" y="19652"/>
            <a:ext cx="4808485" cy="6258663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38674" y="2490425"/>
            <a:ext cx="3144841" cy="3705308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983" y="395791"/>
            <a:ext cx="4228466" cy="5786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012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Telescopio per raggi cosmici alla stazione Toled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857" y="22654"/>
            <a:ext cx="6191250" cy="3095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6731939" y="458950"/>
            <a:ext cx="5393800" cy="1569660"/>
          </a:xfrm>
          <a:prstGeom prst="rect">
            <a:avLst/>
          </a:prstGeom>
          <a:noFill/>
          <a:ln w="28575"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GB" sz="2400" b="1" dirty="0" smtClean="0">
                <a:solidFill>
                  <a:srgbClr val="0070C0"/>
                </a:solidFill>
              </a:rPr>
              <a:t>The </a:t>
            </a:r>
            <a:r>
              <a:rPr lang="en-GB" sz="2400" b="1" dirty="0">
                <a:solidFill>
                  <a:srgbClr val="0070C0"/>
                </a:solidFill>
              </a:rPr>
              <a:t>installation of the underground cosmic </a:t>
            </a:r>
            <a:r>
              <a:rPr lang="en-GB" sz="2400" b="1" dirty="0" smtClean="0">
                <a:solidFill>
                  <a:srgbClr val="0070C0"/>
                </a:solidFill>
              </a:rPr>
              <a:t>ray telescope </a:t>
            </a:r>
            <a:r>
              <a:rPr lang="en-GB" sz="2400" b="1" dirty="0">
                <a:solidFill>
                  <a:srgbClr val="0070C0"/>
                </a:solidFill>
              </a:rPr>
              <a:t>at the Toledo Metro Station in </a:t>
            </a:r>
            <a:r>
              <a:rPr lang="en-GB" sz="2400" b="1" dirty="0" smtClean="0">
                <a:solidFill>
                  <a:srgbClr val="0070C0"/>
                </a:solidFill>
              </a:rPr>
              <a:t>Napoli </a:t>
            </a:r>
            <a:r>
              <a:rPr lang="en-GB" sz="2400" b="1" dirty="0">
                <a:solidFill>
                  <a:srgbClr val="0070C0"/>
                </a:solidFill>
              </a:rPr>
              <a:t>in May 2014 had a </a:t>
            </a:r>
            <a:r>
              <a:rPr lang="en-GB" sz="2400" b="1" dirty="0" smtClean="0">
                <a:solidFill>
                  <a:srgbClr val="0070C0"/>
                </a:solidFill>
              </a:rPr>
              <a:t>good impact, many people stop to look!</a:t>
            </a:r>
            <a:endParaRPr lang="it-IT" b="1" dirty="0">
              <a:solidFill>
                <a:srgbClr val="0070C0"/>
              </a:solidFill>
            </a:endParaRP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3"/>
          <a:srcRect l="9357" r="12519"/>
          <a:stretch/>
        </p:blipFill>
        <p:spPr>
          <a:xfrm>
            <a:off x="2679589" y="3386982"/>
            <a:ext cx="3339548" cy="3213870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9137" y="2464905"/>
            <a:ext cx="5993735" cy="4198041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9025" y="3118279"/>
            <a:ext cx="2520564" cy="3618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253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9512" y="248603"/>
            <a:ext cx="5772150" cy="6419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1937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1"/>
          <p:cNvGrpSpPr/>
          <p:nvPr/>
        </p:nvGrpSpPr>
        <p:grpSpPr>
          <a:xfrm>
            <a:off x="367712" y="0"/>
            <a:ext cx="4986092" cy="6762750"/>
            <a:chOff x="6943441" y="0"/>
            <a:chExt cx="4986092" cy="6762750"/>
          </a:xfrm>
        </p:grpSpPr>
        <p:pic>
          <p:nvPicPr>
            <p:cNvPr id="3" name="Immagine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943441" y="0"/>
              <a:ext cx="4857069" cy="1822257"/>
            </a:xfrm>
            <a:prstGeom prst="rect">
              <a:avLst/>
            </a:prstGeom>
          </p:spPr>
        </p:pic>
        <p:pic>
          <p:nvPicPr>
            <p:cNvPr id="4" name="Immagin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994468" y="1814260"/>
              <a:ext cx="4806042" cy="4948490"/>
            </a:xfrm>
            <a:prstGeom prst="rect">
              <a:avLst/>
            </a:prstGeom>
          </p:spPr>
        </p:pic>
        <p:sp>
          <p:nvSpPr>
            <p:cNvPr id="5" name="Rettangolo 4"/>
            <p:cNvSpPr/>
            <p:nvPr/>
          </p:nvSpPr>
          <p:spPr>
            <a:xfrm>
              <a:off x="6994468" y="5715000"/>
              <a:ext cx="4935065" cy="1047750"/>
            </a:xfrm>
            <a:prstGeom prst="rect">
              <a:avLst/>
            </a:prstGeom>
            <a:noFill/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8" name="Immagin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80315" y="0"/>
            <a:ext cx="4198288" cy="6593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1241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919" y="111148"/>
            <a:ext cx="5486975" cy="2960805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3467430" y="624312"/>
            <a:ext cx="18363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/>
              <a:t>Physics</a:t>
            </a:r>
            <a:r>
              <a:rPr lang="it-IT" dirty="0" smtClean="0"/>
              <a:t> </a:t>
            </a:r>
            <a:r>
              <a:rPr lang="it-IT" dirty="0" err="1" smtClean="0"/>
              <a:t>Education</a:t>
            </a:r>
            <a:endParaRPr lang="en-GB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5976" y="-7142"/>
            <a:ext cx="5683685" cy="6858000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4"/>
          <a:srcRect b="7978"/>
          <a:stretch/>
        </p:blipFill>
        <p:spPr>
          <a:xfrm>
            <a:off x="3315866" y="1994429"/>
            <a:ext cx="3641592" cy="4863571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983" y="2609309"/>
            <a:ext cx="3244725" cy="4159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29047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6576" y="464721"/>
            <a:ext cx="4508147" cy="3006898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33" y="1879241"/>
            <a:ext cx="3879585" cy="2587653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4725" y="2357152"/>
            <a:ext cx="3456267" cy="2305303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9283" y="3748486"/>
            <a:ext cx="4202732" cy="2803190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33" y="4519688"/>
            <a:ext cx="3366972" cy="2245744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5518" y="4776216"/>
            <a:ext cx="3121152" cy="2081784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33" y="0"/>
            <a:ext cx="3121152" cy="2081784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06"/>
          <a:stretch/>
        </p:blipFill>
        <p:spPr>
          <a:xfrm>
            <a:off x="4175518" y="942680"/>
            <a:ext cx="3408374" cy="1918580"/>
          </a:xfrm>
          <a:prstGeom prst="rect">
            <a:avLst/>
          </a:prstGeom>
        </p:spPr>
      </p:pic>
      <p:sp>
        <p:nvSpPr>
          <p:cNvPr id="10" name="Rettangolo 9"/>
          <p:cNvSpPr/>
          <p:nvPr/>
        </p:nvSpPr>
        <p:spPr>
          <a:xfrm>
            <a:off x="3563997" y="63908"/>
            <a:ext cx="643650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b="1" dirty="0"/>
              <a:t>https://agenda.infn.it/conferenceDisplay.py?confId=15895</a:t>
            </a:r>
          </a:p>
        </p:txBody>
      </p:sp>
      <p:graphicFrame>
        <p:nvGraphicFramePr>
          <p:cNvPr id="11" name="Tabella 10"/>
          <p:cNvGraphicFramePr>
            <a:graphicFrameLocks noGrp="1"/>
          </p:cNvGraphicFramePr>
          <p:nvPr>
            <p:extLst/>
          </p:nvPr>
        </p:nvGraphicFramePr>
        <p:xfrm>
          <a:off x="3892485" y="295839"/>
          <a:ext cx="10515600" cy="563880"/>
        </p:xfrm>
        <a:graphic>
          <a:graphicData uri="http://schemas.openxmlformats.org/drawingml/2006/table">
            <a:tbl>
              <a:tblPr/>
              <a:tblGrid>
                <a:gridCol w="10515600"/>
              </a:tblGrid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GB" dirty="0"/>
                        <a:t/>
                      </a:r>
                      <a:br>
                        <a:rPr lang="en-GB" dirty="0"/>
                      </a:br>
                      <a:r>
                        <a:rPr lang="en-GB" dirty="0">
                          <a:hlinkClick r:id="rId10"/>
                        </a:rPr>
                        <a:t>https://youtu.be/3B5KmNemOPI</a:t>
                      </a:r>
                      <a:endParaRPr lang="en-GB" dirty="0"/>
                    </a:p>
                  </a:txBody>
                  <a:tcPr marL="7620" marR="7620" marT="7620" marB="762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6485560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/>
          <p:cNvSpPr txBox="1"/>
          <p:nvPr/>
        </p:nvSpPr>
        <p:spPr>
          <a:xfrm>
            <a:off x="7736619" y="61225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sp>
        <p:nvSpPr>
          <p:cNvPr id="2" name="CasellaDiTesto 1"/>
          <p:cNvSpPr txBox="1"/>
          <p:nvPr/>
        </p:nvSpPr>
        <p:spPr>
          <a:xfrm>
            <a:off x="0" y="4099063"/>
            <a:ext cx="12240285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 err="1" smtClean="0">
                <a:solidFill>
                  <a:srgbClr val="0070C0"/>
                </a:solidFill>
              </a:rPr>
              <a:t>Conclusions</a:t>
            </a:r>
            <a:endParaRPr lang="it-IT" sz="2400" b="1" dirty="0" smtClean="0">
              <a:solidFill>
                <a:srgbClr val="0070C0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n-GB" dirty="0" smtClean="0"/>
              <a:t>The Telescope/Totem is very useful instrument for outreach activity thanks to the possibility to </a:t>
            </a:r>
            <a:r>
              <a:rPr lang="en-GB" b="1" dirty="0" smtClean="0">
                <a:solidFill>
                  <a:srgbClr val="C00000"/>
                </a:solidFill>
              </a:rPr>
              <a:t>remotely access for the schools</a:t>
            </a:r>
            <a:endParaRPr lang="en-GB" dirty="0" smtClean="0"/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n-GB" dirty="0" smtClean="0"/>
              <a:t>The </a:t>
            </a:r>
            <a:r>
              <a:rPr lang="en-GB" dirty="0"/>
              <a:t>school-work alternation program </a:t>
            </a:r>
            <a:r>
              <a:rPr lang="en-GB" b="1" dirty="0">
                <a:solidFill>
                  <a:srgbClr val="C00000"/>
                </a:solidFill>
              </a:rPr>
              <a:t>has been highly valued </a:t>
            </a:r>
            <a:r>
              <a:rPr lang="en-GB" dirty="0"/>
              <a:t>by all participants </a:t>
            </a:r>
            <a:r>
              <a:rPr lang="en-GB" dirty="0" smtClean="0"/>
              <a:t>both for </a:t>
            </a:r>
            <a:r>
              <a:rPr lang="en-GB" dirty="0"/>
              <a:t>organization </a:t>
            </a:r>
            <a:r>
              <a:rPr lang="en-GB" dirty="0" smtClean="0"/>
              <a:t>and activities.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n-GB" b="1" dirty="0" smtClean="0">
                <a:solidFill>
                  <a:srgbClr val="C00000"/>
                </a:solidFill>
              </a:rPr>
              <a:t>Not </a:t>
            </a:r>
            <a:r>
              <a:rPr lang="en-GB" b="1" dirty="0">
                <a:solidFill>
                  <a:srgbClr val="C00000"/>
                </a:solidFill>
              </a:rPr>
              <a:t>just </a:t>
            </a:r>
            <a:r>
              <a:rPr lang="en-GB" b="1" dirty="0" err="1" smtClean="0">
                <a:solidFill>
                  <a:srgbClr val="C00000"/>
                </a:solidFill>
              </a:rPr>
              <a:t>astroparticle</a:t>
            </a:r>
            <a:r>
              <a:rPr lang="en-GB" b="1" dirty="0" smtClean="0">
                <a:solidFill>
                  <a:srgbClr val="C00000"/>
                </a:solidFill>
              </a:rPr>
              <a:t> physics </a:t>
            </a:r>
            <a:r>
              <a:rPr lang="en-GB" dirty="0"/>
              <a:t>but </a:t>
            </a:r>
            <a:r>
              <a:rPr lang="en-GB" dirty="0" smtClean="0"/>
              <a:t>also radioactivity</a:t>
            </a:r>
            <a:r>
              <a:rPr lang="en-GB" dirty="0"/>
              <a:t>, </a:t>
            </a:r>
            <a:r>
              <a:rPr lang="en-GB" dirty="0" err="1"/>
              <a:t>nano</a:t>
            </a:r>
            <a:r>
              <a:rPr lang="en-GB" dirty="0"/>
              <a:t>-optics, biosensors, accelerators, theoretical physics, data acquisition techniques</a:t>
            </a:r>
            <a:r>
              <a:rPr lang="en-GB" dirty="0" smtClean="0"/>
              <a:t>, etc.</a:t>
            </a:r>
            <a:r>
              <a:rPr lang="en-GB" dirty="0" smtClean="0">
                <a:sym typeface="Wingdings" panose="05000000000000000000" pitchFamily="2" charset="2"/>
              </a:rPr>
              <a:t> more then 20 researchers have been involved.</a:t>
            </a:r>
            <a:endParaRPr lang="en-GB" dirty="0" smtClean="0"/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n-GB" dirty="0"/>
              <a:t>T</a:t>
            </a:r>
            <a:r>
              <a:rPr lang="en-GB" dirty="0" smtClean="0"/>
              <a:t>he </a:t>
            </a:r>
            <a:r>
              <a:rPr lang="en-GB" dirty="0"/>
              <a:t>Totem and its connection to the Toledo telescope open </a:t>
            </a:r>
            <a:r>
              <a:rPr lang="en-GB" b="1" dirty="0">
                <a:solidFill>
                  <a:srgbClr val="C00000"/>
                </a:solidFill>
              </a:rPr>
              <a:t>new perspectives for communication and dissemination </a:t>
            </a:r>
            <a:r>
              <a:rPr lang="en-GB" dirty="0"/>
              <a:t>of scientific culture, through the technique of learning by doing, especially for </a:t>
            </a:r>
            <a:r>
              <a:rPr lang="en-GB" dirty="0" smtClean="0"/>
              <a:t>high-school students.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n-GB" dirty="0" smtClean="0"/>
              <a:t>New way to perform </a:t>
            </a:r>
            <a:r>
              <a:rPr lang="en-GB" b="1" dirty="0" smtClean="0">
                <a:solidFill>
                  <a:srgbClr val="C00000"/>
                </a:solidFill>
              </a:rPr>
              <a:t>school-work </a:t>
            </a:r>
            <a:r>
              <a:rPr lang="en-GB" b="1" dirty="0">
                <a:solidFill>
                  <a:srgbClr val="C00000"/>
                </a:solidFill>
              </a:rPr>
              <a:t>alternation program</a:t>
            </a:r>
            <a:r>
              <a:rPr lang="en-GB" dirty="0" smtClean="0"/>
              <a:t>.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n-GB" b="1" dirty="0" smtClean="0">
                <a:solidFill>
                  <a:schemeClr val="accent1">
                    <a:lumMod val="75000"/>
                  </a:schemeClr>
                </a:solidFill>
              </a:rPr>
              <a:t>Stay tuned for the next edition….</a:t>
            </a:r>
          </a:p>
          <a:p>
            <a:endParaRPr lang="en-GB" dirty="0"/>
          </a:p>
        </p:txBody>
      </p:sp>
      <p:sp>
        <p:nvSpPr>
          <p:cNvPr id="4" name="Rettangolo 3"/>
          <p:cNvSpPr/>
          <p:nvPr/>
        </p:nvSpPr>
        <p:spPr>
          <a:xfrm>
            <a:off x="4589770" y="3410836"/>
            <a:ext cx="57853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hlinkClick r:id="rId2"/>
              </a:rPr>
              <a:t>https://</a:t>
            </a:r>
            <a:r>
              <a:rPr lang="en-GB" b="1" dirty="0" smtClean="0">
                <a:hlinkClick r:id="rId2"/>
              </a:rPr>
              <a:t>www.facebook.com/ascuoladiastroparticelleINFN</a:t>
            </a:r>
            <a:r>
              <a:rPr lang="en-GB" b="1" dirty="0">
                <a:hlinkClick r:id="rId2"/>
              </a:rPr>
              <a:t>/</a:t>
            </a:r>
            <a:endParaRPr lang="en-GB" b="1" dirty="0"/>
          </a:p>
        </p:txBody>
      </p:sp>
      <p:sp>
        <p:nvSpPr>
          <p:cNvPr id="5" name="CasellaDiTesto 4"/>
          <p:cNvSpPr txBox="1"/>
          <p:nvPr/>
        </p:nvSpPr>
        <p:spPr>
          <a:xfrm>
            <a:off x="1539269" y="3537274"/>
            <a:ext cx="21857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b="1" dirty="0" smtClean="0"/>
              <a:t>The award ceremony</a:t>
            </a:r>
          </a:p>
          <a:p>
            <a:pPr algn="ctr"/>
            <a:r>
              <a:rPr lang="en-GB" b="1" dirty="0" smtClean="0"/>
              <a:t>Facebook LIVE</a:t>
            </a:r>
            <a:endParaRPr lang="en-GB" b="1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300" y="81724"/>
            <a:ext cx="3943350" cy="3543300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9770" y="264828"/>
            <a:ext cx="6852549" cy="2671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024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602" y="1382389"/>
            <a:ext cx="5238557" cy="5287617"/>
          </a:xfrm>
          <a:prstGeom prst="rect">
            <a:avLst/>
          </a:prstGeom>
        </p:spPr>
      </p:pic>
      <p:sp>
        <p:nvSpPr>
          <p:cNvPr id="4" name="Rettangolo 3"/>
          <p:cNvSpPr/>
          <p:nvPr/>
        </p:nvSpPr>
        <p:spPr>
          <a:xfrm>
            <a:off x="5548685" y="1199509"/>
            <a:ext cx="2739277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dirty="0" smtClean="0"/>
              <a:t>At </a:t>
            </a:r>
            <a:r>
              <a:rPr lang="en-GB" sz="2400" b="1" dirty="0"/>
              <a:t>the end of September 2016, as part of </a:t>
            </a:r>
            <a:r>
              <a:rPr lang="en-GB" sz="2400" b="1" dirty="0">
                <a:solidFill>
                  <a:srgbClr val="C00000"/>
                </a:solidFill>
              </a:rPr>
              <a:t>European researchers' night</a:t>
            </a:r>
            <a:r>
              <a:rPr lang="en-GB" sz="2400" b="1" dirty="0"/>
              <a:t>, the telescope was upgraded with a multimedia </a:t>
            </a:r>
            <a:r>
              <a:rPr lang="en-GB" sz="2400" b="1" dirty="0">
                <a:solidFill>
                  <a:srgbClr val="C00000"/>
                </a:solidFill>
              </a:rPr>
              <a:t>Totem</a:t>
            </a:r>
            <a:r>
              <a:rPr lang="en-GB" sz="2400" b="1" dirty="0"/>
              <a:t>, </a:t>
            </a:r>
            <a:r>
              <a:rPr lang="en-GB" sz="2400" b="1" dirty="0" smtClean="0"/>
              <a:t>which provides </a:t>
            </a:r>
            <a:r>
              <a:rPr lang="en-GB" sz="2400" b="1" dirty="0"/>
              <a:t>videos on cosmic </a:t>
            </a:r>
            <a:r>
              <a:rPr lang="en-GB" sz="2400" b="1" dirty="0" smtClean="0"/>
              <a:t>ray </a:t>
            </a:r>
            <a:r>
              <a:rPr lang="en-GB" sz="2400" b="1" dirty="0"/>
              <a:t>physics, as well as on the activities of INFN and other project partners through multimedia </a:t>
            </a:r>
            <a:r>
              <a:rPr lang="en-GB" sz="2400" b="1" dirty="0" smtClean="0"/>
              <a:t>links.</a:t>
            </a:r>
          </a:p>
          <a:p>
            <a:pPr algn="just"/>
            <a:endParaRPr lang="en-GB" sz="2000" b="1" dirty="0">
              <a:solidFill>
                <a:srgbClr val="0070C0"/>
              </a:solidFill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87962" y="1199509"/>
            <a:ext cx="3694654" cy="5202769"/>
          </a:xfrm>
          <a:prstGeom prst="rect">
            <a:avLst/>
          </a:prstGeom>
        </p:spPr>
      </p:pic>
      <p:sp>
        <p:nvSpPr>
          <p:cNvPr id="7" name="Rettangolo 6"/>
          <p:cNvSpPr/>
          <p:nvPr/>
        </p:nvSpPr>
        <p:spPr>
          <a:xfrm>
            <a:off x="151075" y="0"/>
            <a:ext cx="1204092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GB" sz="2400" b="1" dirty="0">
                <a:solidFill>
                  <a:srgbClr val="0070C0"/>
                </a:solidFill>
              </a:rPr>
              <a:t>The telescope, composed of 10 </a:t>
            </a:r>
            <a:r>
              <a:rPr lang="en-GB" sz="2400" b="1" dirty="0" err="1">
                <a:solidFill>
                  <a:srgbClr val="0070C0"/>
                </a:solidFill>
              </a:rPr>
              <a:t>xy</a:t>
            </a:r>
            <a:r>
              <a:rPr lang="en-GB" sz="2400" b="1" dirty="0">
                <a:solidFill>
                  <a:srgbClr val="0070C0"/>
                </a:solidFill>
              </a:rPr>
              <a:t> scintillator </a:t>
            </a:r>
            <a:r>
              <a:rPr lang="en-GB" sz="2400" b="1" dirty="0" smtClean="0">
                <a:solidFill>
                  <a:srgbClr val="0070C0"/>
                </a:solidFill>
              </a:rPr>
              <a:t>planes 40x40 cm</a:t>
            </a:r>
            <a:r>
              <a:rPr lang="en-GB" sz="2400" b="1" baseline="30000" dirty="0" smtClean="0">
                <a:solidFill>
                  <a:srgbClr val="0070C0"/>
                </a:solidFill>
              </a:rPr>
              <a:t>2</a:t>
            </a:r>
            <a:r>
              <a:rPr lang="en-GB" sz="2400" b="1" dirty="0" smtClean="0">
                <a:solidFill>
                  <a:srgbClr val="0070C0"/>
                </a:solidFill>
              </a:rPr>
              <a:t>, </a:t>
            </a:r>
            <a:r>
              <a:rPr lang="en-GB" sz="2400" b="1" dirty="0">
                <a:solidFill>
                  <a:srgbClr val="0070C0"/>
                </a:solidFill>
              </a:rPr>
              <a:t>read by </a:t>
            </a:r>
            <a:r>
              <a:rPr lang="en-GB" sz="2400" b="1" dirty="0" err="1">
                <a:solidFill>
                  <a:srgbClr val="0070C0"/>
                </a:solidFill>
              </a:rPr>
              <a:t>SiPM</a:t>
            </a:r>
            <a:r>
              <a:rPr lang="en-GB" sz="2400" b="1" dirty="0">
                <a:solidFill>
                  <a:srgbClr val="0070C0"/>
                </a:solidFill>
              </a:rPr>
              <a:t>, allows observing the </a:t>
            </a:r>
            <a:r>
              <a:rPr lang="en-GB" sz="2400" b="1" dirty="0" err="1" smtClean="0">
                <a:solidFill>
                  <a:srgbClr val="0070C0"/>
                </a:solidFill>
              </a:rPr>
              <a:t>muons</a:t>
            </a:r>
            <a:r>
              <a:rPr lang="en-GB" sz="2400" b="1" dirty="0" smtClean="0">
                <a:solidFill>
                  <a:srgbClr val="0070C0"/>
                </a:solidFill>
              </a:rPr>
              <a:t> that </a:t>
            </a:r>
            <a:r>
              <a:rPr lang="en-GB" sz="2400" b="1" dirty="0">
                <a:solidFill>
                  <a:srgbClr val="0070C0"/>
                </a:solidFill>
              </a:rPr>
              <a:t>reach </a:t>
            </a:r>
            <a:r>
              <a:rPr lang="en-GB" sz="2400" b="1" dirty="0" smtClean="0">
                <a:solidFill>
                  <a:srgbClr val="0070C0"/>
                </a:solidFill>
              </a:rPr>
              <a:t>40 </a:t>
            </a:r>
            <a:r>
              <a:rPr lang="en-GB" sz="2400" b="1" dirty="0">
                <a:solidFill>
                  <a:srgbClr val="0070C0"/>
                </a:solidFill>
              </a:rPr>
              <a:t>meters of depth in the Metro Station through the LEDs that indicate the trajectory of the particles. </a:t>
            </a:r>
          </a:p>
        </p:txBody>
      </p:sp>
    </p:spTree>
    <p:extLst>
      <p:ext uri="{BB962C8B-B14F-4D97-AF65-F5344CB8AC3E}">
        <p14:creationId xmlns:p14="http://schemas.microsoft.com/office/powerpoint/2010/main" val="3318617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/>
          <p:cNvSpPr txBox="1"/>
          <p:nvPr/>
        </p:nvSpPr>
        <p:spPr>
          <a:xfrm>
            <a:off x="1511738" y="272215"/>
            <a:ext cx="4406678" cy="584775"/>
          </a:xfrm>
          <a:prstGeom prst="rect">
            <a:avLst/>
          </a:prstGeom>
          <a:noFill/>
          <a:ln w="38100"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 smtClean="0">
                <a:solidFill>
                  <a:schemeClr val="accent1">
                    <a:lumMod val="75000"/>
                  </a:schemeClr>
                </a:solidFill>
              </a:rPr>
              <a:t>Telescope analysis data</a:t>
            </a:r>
            <a:endParaRPr lang="en-GB" sz="32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620328" cy="1257300"/>
          </a:xfrm>
          <a:prstGeom prst="rect">
            <a:avLst/>
          </a:prstGeom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l="4952" t="6783" r="4675" b="8431"/>
          <a:stretch/>
        </p:blipFill>
        <p:spPr bwMode="auto">
          <a:xfrm>
            <a:off x="3265465" y="1313821"/>
            <a:ext cx="2200200" cy="3670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Immagin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1198" y="4951276"/>
            <a:ext cx="6434741" cy="1796191"/>
          </a:xfrm>
          <a:prstGeom prst="rect">
            <a:avLst/>
          </a:prstGeom>
        </p:spPr>
      </p:pic>
      <p:pic>
        <p:nvPicPr>
          <p:cNvPr id="14" name="Immagin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1451" y="1305830"/>
            <a:ext cx="2326610" cy="3668104"/>
          </a:xfrm>
          <a:prstGeom prst="rect">
            <a:avLst/>
          </a:prstGeom>
        </p:spPr>
      </p:pic>
      <p:sp>
        <p:nvSpPr>
          <p:cNvPr id="17" name="CasellaDiTesto 16"/>
          <p:cNvSpPr txBox="1"/>
          <p:nvPr/>
        </p:nvSpPr>
        <p:spPr>
          <a:xfrm>
            <a:off x="99999" y="5291018"/>
            <a:ext cx="536566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000" b="1" dirty="0"/>
              <a:t>An important aspect is the real-time analysis of </a:t>
            </a:r>
            <a:r>
              <a:rPr lang="en-GB" sz="2000" b="1" dirty="0" smtClean="0"/>
              <a:t>telescope data</a:t>
            </a:r>
            <a:r>
              <a:rPr lang="en-GB" sz="2000" b="1" dirty="0"/>
              <a:t>, which </a:t>
            </a:r>
            <a:r>
              <a:rPr lang="en-GB" sz="2000" b="1" dirty="0" smtClean="0"/>
              <a:t>are transmitted </a:t>
            </a:r>
            <a:r>
              <a:rPr lang="en-GB" sz="2000" b="1" dirty="0"/>
              <a:t>to the </a:t>
            </a:r>
            <a:r>
              <a:rPr lang="en-GB" sz="2000" b="1" dirty="0" smtClean="0"/>
              <a:t>web </a:t>
            </a:r>
            <a:r>
              <a:rPr lang="en-GB" sz="2000" b="1" dirty="0"/>
              <a:t>site of INFN-NA, </a:t>
            </a:r>
            <a:r>
              <a:rPr lang="en-GB" sz="2000" b="1" dirty="0" smtClean="0"/>
              <a:t>and accessible </a:t>
            </a:r>
            <a:r>
              <a:rPr lang="en-GB" sz="2000" b="1" dirty="0"/>
              <a:t>to the students for educational </a:t>
            </a:r>
            <a:r>
              <a:rPr lang="en-GB" sz="2000" b="1" dirty="0" smtClean="0"/>
              <a:t>purposes.</a:t>
            </a:r>
            <a:endParaRPr lang="it-IT" sz="2000" b="1" dirty="0" smtClean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8383" y="146272"/>
            <a:ext cx="6293618" cy="4492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02417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2928" y="967531"/>
            <a:ext cx="6397311" cy="4797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20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657" y="373284"/>
            <a:ext cx="2213429" cy="4025740"/>
          </a:xfrm>
          <a:prstGeom prst="rect">
            <a:avLst/>
          </a:prstGeom>
          <a:noFill/>
          <a:ln w="9525">
            <a:solidFill>
              <a:srgbClr val="3465A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uppo 8"/>
          <p:cNvGrpSpPr/>
          <p:nvPr/>
        </p:nvGrpSpPr>
        <p:grpSpPr>
          <a:xfrm>
            <a:off x="2720892" y="94597"/>
            <a:ext cx="2862036" cy="3967605"/>
            <a:chOff x="2796610" y="1157867"/>
            <a:chExt cx="2862036" cy="5159861"/>
          </a:xfrm>
        </p:grpSpPr>
        <p:pic>
          <p:nvPicPr>
            <p:cNvPr id="10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60221" y="1398746"/>
              <a:ext cx="2585357" cy="4918982"/>
            </a:xfrm>
            <a:prstGeom prst="rect">
              <a:avLst/>
            </a:prstGeom>
            <a:noFill/>
            <a:ln w="9525">
              <a:solidFill>
                <a:srgbClr val="3465A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2796610" y="1157867"/>
              <a:ext cx="2862036" cy="2188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4286" tIns="32143" rIns="64286" bIns="32143">
              <a:spAutoFit/>
            </a:bodyPr>
            <a:lstStyle>
              <a:lvl1pPr eaLnBrk="0"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  <a:tab pos="2695575" algn="l"/>
                  <a:tab pos="3144838" algn="l"/>
                  <a:tab pos="35941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ea typeface="WenQuanYi Micro Hei" charset="0"/>
                  <a:cs typeface="WenQuanYi Micro Hei" charset="0"/>
                </a:defRPr>
              </a:lvl1pPr>
              <a:lvl2pPr eaLnBrk="0"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  <a:tab pos="2695575" algn="l"/>
                  <a:tab pos="3144838" algn="l"/>
                  <a:tab pos="35941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ea typeface="WenQuanYi Micro Hei" charset="0"/>
                  <a:cs typeface="WenQuanYi Micro Hei" charset="0"/>
                </a:defRPr>
              </a:lvl2pPr>
              <a:lvl3pPr eaLnBrk="0"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  <a:tab pos="2695575" algn="l"/>
                  <a:tab pos="3144838" algn="l"/>
                  <a:tab pos="35941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ea typeface="WenQuanYi Micro Hei" charset="0"/>
                  <a:cs typeface="WenQuanYi Micro Hei" charset="0"/>
                </a:defRPr>
              </a:lvl3pPr>
              <a:lvl4pPr eaLnBrk="0"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  <a:tab pos="2695575" algn="l"/>
                  <a:tab pos="3144838" algn="l"/>
                  <a:tab pos="35941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ea typeface="WenQuanYi Micro Hei" charset="0"/>
                  <a:cs typeface="WenQuanYi Micro Hei" charset="0"/>
                </a:defRPr>
              </a:lvl4pPr>
              <a:lvl5pPr eaLnBrk="0"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  <a:tab pos="2695575" algn="l"/>
                  <a:tab pos="3144838" algn="l"/>
                  <a:tab pos="35941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ea typeface="WenQuanYi Micro Hei" charset="0"/>
                  <a:cs typeface="WenQuanYi Micro Hei" charset="0"/>
                </a:defRPr>
              </a:lvl5pPr>
              <a:lvl6pPr marL="2514600" indent="-228600" defTabSz="449263" eaLnBrk="0" fontAlgn="base" hangingPunct="0">
                <a:lnSpc>
                  <a:spcPct val="9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  <a:tab pos="2695575" algn="l"/>
                  <a:tab pos="3144838" algn="l"/>
                  <a:tab pos="35941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ea typeface="WenQuanYi Micro Hei" charset="0"/>
                  <a:cs typeface="WenQuanYi Micro Hei" charset="0"/>
                </a:defRPr>
              </a:lvl6pPr>
              <a:lvl7pPr marL="2971800" indent="-228600" defTabSz="449263" eaLnBrk="0" fontAlgn="base" hangingPunct="0">
                <a:lnSpc>
                  <a:spcPct val="9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  <a:tab pos="2695575" algn="l"/>
                  <a:tab pos="3144838" algn="l"/>
                  <a:tab pos="35941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ea typeface="WenQuanYi Micro Hei" charset="0"/>
                  <a:cs typeface="WenQuanYi Micro Hei" charset="0"/>
                </a:defRPr>
              </a:lvl7pPr>
              <a:lvl8pPr marL="3429000" indent="-228600" defTabSz="449263" eaLnBrk="0" fontAlgn="base" hangingPunct="0">
                <a:lnSpc>
                  <a:spcPct val="9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  <a:tab pos="2695575" algn="l"/>
                  <a:tab pos="3144838" algn="l"/>
                  <a:tab pos="35941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ea typeface="WenQuanYi Micro Hei" charset="0"/>
                  <a:cs typeface="WenQuanYi Micro Hei" charset="0"/>
                </a:defRPr>
              </a:lvl8pPr>
              <a:lvl9pPr marL="3886200" indent="-228600" defTabSz="449263" eaLnBrk="0" fontAlgn="base" hangingPunct="0">
                <a:lnSpc>
                  <a:spcPct val="9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  <a:tab pos="2695575" algn="l"/>
                  <a:tab pos="3144838" algn="l"/>
                  <a:tab pos="35941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ea typeface="WenQuanYi Micro Hei" charset="0"/>
                  <a:cs typeface="WenQuanYi Micro Hei" charset="0"/>
                </a:defRPr>
              </a:lvl9pPr>
            </a:lstStyle>
            <a:p>
              <a:pPr eaLnBrk="1" hangingPunct="1">
                <a:lnSpc>
                  <a:spcPct val="100000"/>
                </a:lnSpc>
              </a:pPr>
              <a:r>
                <a:rPr lang="it-IT" sz="1000" b="1" dirty="0" smtClean="0">
                  <a:solidFill>
                    <a:srgbClr val="000000"/>
                  </a:solidFill>
                  <a:latin typeface="Calibri" panose="020F0502020204030204" pitchFamily="34" charset="0"/>
                  <a:ea typeface="Droid Sans Fallback" charset="0"/>
                  <a:cs typeface="Droid Sans Fallback" charset="0"/>
                </a:rPr>
                <a:t>N</a:t>
              </a:r>
              <a:r>
                <a:rPr lang="it-IT" sz="1000" b="1" dirty="0">
                  <a:solidFill>
                    <a:srgbClr val="000000"/>
                  </a:solidFill>
                  <a:latin typeface="Calibri" panose="020F0502020204030204" pitchFamily="34" charset="0"/>
                  <a:ea typeface="Droid Sans Fallback" charset="0"/>
                  <a:cs typeface="Droid Sans Fallback" charset="0"/>
                </a:rPr>
                <a:t>. </a:t>
              </a:r>
              <a:r>
                <a:rPr lang="it-IT" sz="1000" b="1" dirty="0" err="1">
                  <a:solidFill>
                    <a:srgbClr val="000000"/>
                  </a:solidFill>
                  <a:latin typeface="Calibri" panose="020F0502020204030204" pitchFamily="34" charset="0"/>
                  <a:ea typeface="Droid Sans Fallback" charset="0"/>
                  <a:cs typeface="Droid Sans Fallback" charset="0"/>
                </a:rPr>
                <a:t>ev</a:t>
              </a:r>
              <a:r>
                <a:rPr lang="it-IT" sz="1000" b="1" dirty="0">
                  <a:solidFill>
                    <a:srgbClr val="000000"/>
                  </a:solidFill>
                  <a:latin typeface="Calibri" panose="020F0502020204030204" pitchFamily="34" charset="0"/>
                  <a:ea typeface="Droid Sans Fallback" charset="0"/>
                  <a:cs typeface="Droid Sans Fallback" charset="0"/>
                </a:rPr>
                <a:t>.           </a:t>
              </a:r>
              <a:r>
                <a:rPr lang="it-IT" sz="1000" b="1" dirty="0" smtClean="0">
                  <a:solidFill>
                    <a:srgbClr val="000000"/>
                  </a:solidFill>
                  <a:latin typeface="Calibri" panose="020F0502020204030204" pitchFamily="34" charset="0"/>
                  <a:ea typeface="Droid Sans Fallback" charset="0"/>
                  <a:cs typeface="Droid Sans Fallback" charset="0"/>
                </a:rPr>
                <a:t>      Time         Angle</a:t>
              </a:r>
              <a:r>
                <a:rPr lang="it-IT" sz="1000" b="1" dirty="0" smtClean="0">
                  <a:solidFill>
                    <a:srgbClr val="000000"/>
                  </a:solidFill>
                  <a:latin typeface="Symbol" panose="05050102010706020507" pitchFamily="18" charset="2"/>
                  <a:ea typeface="Droid Sans Fallback" charset="0"/>
                  <a:cs typeface="Droid Sans Fallback" charset="0"/>
                </a:rPr>
                <a:t> </a:t>
              </a:r>
              <a:r>
                <a:rPr lang="it-IT" sz="1000" b="1" dirty="0">
                  <a:solidFill>
                    <a:srgbClr val="000000"/>
                  </a:solidFill>
                  <a:latin typeface="Symbol" panose="05050102010706020507" pitchFamily="18" charset="2"/>
                  <a:ea typeface="Droid Sans Fallback" charset="0"/>
                  <a:cs typeface="Droid Sans Fallback" charset="0"/>
                </a:rPr>
                <a:t>q        </a:t>
              </a:r>
              <a:r>
                <a:rPr lang="it-IT" sz="1000" b="1" dirty="0" smtClean="0">
                  <a:solidFill>
                    <a:srgbClr val="000000"/>
                  </a:solidFill>
                  <a:latin typeface="Calibri" panose="020F0502020204030204" pitchFamily="34" charset="0"/>
                  <a:ea typeface="Droid Sans Fallback" charset="0"/>
                  <a:cs typeface="Droid Sans Fallback" charset="0"/>
                </a:rPr>
                <a:t>Angle </a:t>
              </a:r>
              <a:r>
                <a:rPr lang="it-IT" sz="1000" b="1" dirty="0" smtClean="0">
                  <a:solidFill>
                    <a:srgbClr val="000000"/>
                  </a:solidFill>
                  <a:latin typeface="Symbol" panose="05050102010706020507" pitchFamily="18" charset="2"/>
                  <a:ea typeface="Droid Sans Fallback" charset="0"/>
                  <a:cs typeface="Droid Sans Fallback" charset="0"/>
                </a:rPr>
                <a:t>f</a:t>
              </a:r>
              <a:endParaRPr lang="it-IT" sz="1000" b="1" dirty="0">
                <a:solidFill>
                  <a:srgbClr val="000000"/>
                </a:solidFill>
                <a:latin typeface="Symbol" panose="05050102010706020507" pitchFamily="18" charset="2"/>
                <a:ea typeface="Droid Sans Fallback" charset="0"/>
                <a:cs typeface="Droid Sans Fallback" charset="0"/>
              </a:endParaRPr>
            </a:p>
          </p:txBody>
        </p:sp>
      </p:grpSp>
      <p:sp>
        <p:nvSpPr>
          <p:cNvPr id="13" name="Rectangle 1"/>
          <p:cNvSpPr>
            <a:spLocks noChangeArrowheads="1"/>
          </p:cNvSpPr>
          <p:nvPr/>
        </p:nvSpPr>
        <p:spPr bwMode="auto">
          <a:xfrm>
            <a:off x="4209583" y="5991048"/>
            <a:ext cx="9144000" cy="803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4286" tIns="32143" rIns="64286" bIns="32143">
            <a:spAutoFit/>
          </a:bodyPr>
          <a:lstStyle>
            <a:lvl1pPr eaLnBrk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  <a:tab pos="12130088" algn="l"/>
                <a:tab pos="125793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WenQuanYi Micro Hei" charset="0"/>
                <a:cs typeface="WenQuanYi Micro Hei" charset="0"/>
              </a:defRPr>
            </a:lvl1pPr>
            <a:lvl2pPr eaLnBrk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  <a:tab pos="12130088" algn="l"/>
                <a:tab pos="125793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WenQuanYi Micro Hei" charset="0"/>
                <a:cs typeface="WenQuanYi Micro Hei" charset="0"/>
              </a:defRPr>
            </a:lvl2pPr>
            <a:lvl3pPr eaLnBrk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  <a:tab pos="12130088" algn="l"/>
                <a:tab pos="125793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WenQuanYi Micro Hei" charset="0"/>
                <a:cs typeface="WenQuanYi Micro Hei" charset="0"/>
              </a:defRPr>
            </a:lvl3pPr>
            <a:lvl4pPr eaLnBrk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  <a:tab pos="12130088" algn="l"/>
                <a:tab pos="125793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WenQuanYi Micro Hei" charset="0"/>
                <a:cs typeface="WenQuanYi Micro Hei" charset="0"/>
              </a:defRPr>
            </a:lvl4pPr>
            <a:lvl5pPr eaLnBrk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  <a:tab pos="12130088" algn="l"/>
                <a:tab pos="125793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WenQuanYi Micro Hei" charset="0"/>
                <a:cs typeface="WenQuanYi Micro Hei" charset="0"/>
              </a:defRPr>
            </a:lvl5pPr>
            <a:lvl6pPr marL="2514600" indent="-228600" defTabSz="449263" eaLnBrk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  <a:tab pos="12130088" algn="l"/>
                <a:tab pos="125793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WenQuanYi Micro Hei" charset="0"/>
                <a:cs typeface="WenQuanYi Micro Hei" charset="0"/>
              </a:defRPr>
            </a:lvl6pPr>
            <a:lvl7pPr marL="2971800" indent="-228600" defTabSz="449263" eaLnBrk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  <a:tab pos="12130088" algn="l"/>
                <a:tab pos="125793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WenQuanYi Micro Hei" charset="0"/>
                <a:cs typeface="WenQuanYi Micro Hei" charset="0"/>
              </a:defRPr>
            </a:lvl7pPr>
            <a:lvl8pPr marL="3429000" indent="-228600" defTabSz="449263" eaLnBrk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  <a:tab pos="12130088" algn="l"/>
                <a:tab pos="125793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WenQuanYi Micro Hei" charset="0"/>
                <a:cs typeface="WenQuanYi Micro Hei" charset="0"/>
              </a:defRPr>
            </a:lvl8pPr>
            <a:lvl9pPr marL="3886200" indent="-228600" defTabSz="449263" eaLnBrk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  <a:tab pos="12130088" algn="l"/>
                <a:tab pos="125793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WenQuanYi Micro Hei" charset="0"/>
                <a:cs typeface="WenQuanYi Micro Hei" charset="0"/>
              </a:defRPr>
            </a:lvl9pPr>
          </a:lstStyle>
          <a:p>
            <a:pPr algn="ctr" eaLnBrk="1">
              <a:lnSpc>
                <a:spcPct val="100000"/>
              </a:lnSpc>
            </a:pPr>
            <a:r>
              <a:rPr lang="en-GB" sz="2400" b="1" dirty="0" smtClean="0">
                <a:solidFill>
                  <a:srgbClr val="FF3333"/>
                </a:solidFill>
                <a:latin typeface="Times New Roman" panose="02020603050405020304" pitchFamily="18" charset="0"/>
              </a:rPr>
              <a:t>The Telescope data are at the link </a:t>
            </a:r>
            <a:r>
              <a:rPr lang="it-IT" sz="2400" b="1" dirty="0" smtClean="0">
                <a:solidFill>
                  <a:srgbClr val="FF3333"/>
                </a:solidFill>
                <a:latin typeface="Times New Roman" panose="02020603050405020304" pitchFamily="18" charset="0"/>
                <a:hlinkClick r:id="rId5"/>
              </a:rPr>
              <a:t>http</a:t>
            </a:r>
            <a:r>
              <a:rPr lang="it-IT" sz="2400" b="1" dirty="0">
                <a:solidFill>
                  <a:srgbClr val="FF3333"/>
                </a:solidFill>
                <a:latin typeface="Times New Roman" panose="02020603050405020304" pitchFamily="18" charset="0"/>
                <a:hlinkClick r:id="rId5"/>
              </a:rPr>
              <a:t>://people.na.infn.it/~totem/Eventi/</a:t>
            </a:r>
            <a:endParaRPr lang="it-IT" sz="2400" b="1" dirty="0">
              <a:solidFill>
                <a:srgbClr val="FF3333"/>
              </a:solidFill>
              <a:latin typeface="Times New Roman" panose="02020603050405020304" pitchFamily="18" charset="0"/>
              <a:hlinkClick r:id="rId6"/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643056" y="-2507"/>
            <a:ext cx="10189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 err="1" smtClean="0"/>
              <a:t>Events</a:t>
            </a:r>
            <a:endParaRPr lang="en-GB" sz="2400" b="1" dirty="0"/>
          </a:p>
        </p:txBody>
      </p:sp>
      <p:graphicFrame>
        <p:nvGraphicFramePr>
          <p:cNvPr id="14" name="Grafico 13">
            <a:extLst>
              <a:ext uri="{FF2B5EF4-FFF2-40B4-BE49-F238E27FC236}">
                <a16:creationId xmlns:a16="http://schemas.microsoft.com/office/drawing/2014/main" xmlns="" id="{3BF9BB92-F6F6-4ACF-8B67-0A0C3E58E5B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87244967"/>
              </p:ext>
            </p:extLst>
          </p:nvPr>
        </p:nvGraphicFramePr>
        <p:xfrm>
          <a:off x="79758" y="4538725"/>
          <a:ext cx="2964928" cy="21398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5" name="Rettangolo 4"/>
          <p:cNvSpPr/>
          <p:nvPr/>
        </p:nvSpPr>
        <p:spPr>
          <a:xfrm>
            <a:off x="5475611" y="178719"/>
            <a:ext cx="6096000" cy="121776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914126">
              <a:lnSpc>
                <a:spcPct val="120000"/>
              </a:lnSpc>
              <a:spcBef>
                <a:spcPts val="1000"/>
              </a:spcBef>
              <a:buSzPct val="125000"/>
            </a:pPr>
            <a:r>
              <a:rPr lang="en-GB" b="1" i="1" dirty="0" smtClean="0"/>
              <a:t>Since September 2016, more than 700.000 events have been recorded: about 2000 events per day</a:t>
            </a:r>
            <a:endParaRPr lang="en-GB" dirty="0" smtClean="0"/>
          </a:p>
          <a:p>
            <a:pPr lvl="0" algn="ctr" defTabSz="914126">
              <a:lnSpc>
                <a:spcPct val="120000"/>
              </a:lnSpc>
              <a:spcBef>
                <a:spcPts val="1000"/>
              </a:spcBef>
              <a:buSzPct val="125000"/>
            </a:pPr>
            <a:endParaRPr lang="it-IT" dirty="0"/>
          </a:p>
        </p:txBody>
      </p:sp>
      <p:graphicFrame>
        <p:nvGraphicFramePr>
          <p:cNvPr id="15" name="Grafico 14">
            <a:extLst>
              <a:ext uri="{FF2B5EF4-FFF2-40B4-BE49-F238E27FC236}">
                <a16:creationId xmlns:a16="http://schemas.microsoft.com/office/drawing/2014/main" xmlns="" id="{6D36CC1F-925C-4FA3-BC62-0FA2CAD07F5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06421865"/>
              </p:ext>
            </p:extLst>
          </p:nvPr>
        </p:nvGraphicFramePr>
        <p:xfrm>
          <a:off x="2784503" y="4577768"/>
          <a:ext cx="3064036" cy="19928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</p:spTree>
    <p:extLst>
      <p:ext uri="{BB962C8B-B14F-4D97-AF65-F5344CB8AC3E}">
        <p14:creationId xmlns:p14="http://schemas.microsoft.com/office/powerpoint/2010/main" val="627866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e 8"/>
          <p:cNvSpPr/>
          <p:nvPr/>
        </p:nvSpPr>
        <p:spPr>
          <a:xfrm>
            <a:off x="217752" y="6367508"/>
            <a:ext cx="3116911" cy="3971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CasellaDiTesto 2"/>
          <p:cNvSpPr txBox="1"/>
          <p:nvPr/>
        </p:nvSpPr>
        <p:spPr>
          <a:xfrm>
            <a:off x="217752" y="4706548"/>
            <a:ext cx="5862001" cy="2031325"/>
          </a:xfrm>
          <a:prstGeom prst="rect">
            <a:avLst/>
          </a:prstGeom>
          <a:noFill/>
          <a:ln>
            <a:solidFill>
              <a:srgbClr val="0033CC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b="1" dirty="0"/>
              <a:t>P</a:t>
            </a:r>
            <a:r>
              <a:rPr lang="en-GB" b="1" dirty="0" smtClean="0"/>
              <a:t>articipation </a:t>
            </a:r>
            <a:r>
              <a:rPr lang="en-GB" b="1" dirty="0"/>
              <a:t>of students with </a:t>
            </a:r>
            <a:r>
              <a:rPr lang="en-GB" b="1" dirty="0" smtClean="0"/>
              <a:t>seminars </a:t>
            </a:r>
            <a:r>
              <a:rPr lang="en-GB" b="1" dirty="0"/>
              <a:t>and </a:t>
            </a:r>
            <a:r>
              <a:rPr lang="en-GB" b="1" dirty="0" smtClean="0"/>
              <a:t>laboratory activities.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n-GB" b="1" dirty="0" smtClean="0"/>
              <a:t>Realization of posters, videos, artefacts and  experiments presented to the public exhibition named “</a:t>
            </a:r>
            <a:r>
              <a:rPr lang="en-GB" b="1" dirty="0" err="1" smtClean="0"/>
              <a:t>Futuro</a:t>
            </a:r>
            <a:r>
              <a:rPr lang="en-GB" b="1" dirty="0" smtClean="0"/>
              <a:t> </a:t>
            </a:r>
            <a:r>
              <a:rPr lang="en-GB" b="1" dirty="0" err="1" smtClean="0"/>
              <a:t>Remoto</a:t>
            </a:r>
            <a:r>
              <a:rPr lang="en-GB" b="1" dirty="0" smtClean="0"/>
              <a:t>” at Piazza del </a:t>
            </a:r>
            <a:r>
              <a:rPr lang="en-GB" b="1" dirty="0" err="1" smtClean="0"/>
              <a:t>Plebiscito</a:t>
            </a:r>
            <a:r>
              <a:rPr lang="en-GB" b="1" dirty="0" smtClean="0"/>
              <a:t> – Napoli.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it-IT" b="1" dirty="0" err="1" smtClean="0"/>
              <a:t>Prize</a:t>
            </a:r>
            <a:r>
              <a:rPr lang="it-IT" b="1" dirty="0" smtClean="0"/>
              <a:t>: </a:t>
            </a:r>
            <a:r>
              <a:rPr lang="it-IT" b="1" dirty="0" err="1" smtClean="0"/>
              <a:t>one</a:t>
            </a:r>
            <a:r>
              <a:rPr lang="it-IT" b="1" dirty="0" smtClean="0"/>
              <a:t> </a:t>
            </a:r>
            <a:r>
              <a:rPr lang="it-IT" b="1" dirty="0" err="1" smtClean="0"/>
              <a:t>day</a:t>
            </a:r>
            <a:r>
              <a:rPr lang="it-IT" b="1" dirty="0" smtClean="0"/>
              <a:t> stage @ LNF</a:t>
            </a:r>
            <a:endParaRPr lang="en-GB" b="1" dirty="0" smtClean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b="1" i="1" dirty="0" smtClean="0"/>
              <a:t>School</a:t>
            </a:r>
            <a:r>
              <a:rPr lang="en-GB" b="1" dirty="0" smtClean="0"/>
              <a:t>–</a:t>
            </a:r>
            <a:r>
              <a:rPr lang="en-GB" b="1" i="1" dirty="0" smtClean="0"/>
              <a:t>Work </a:t>
            </a:r>
            <a:r>
              <a:rPr lang="en-GB" b="1" i="1" dirty="0"/>
              <a:t>Alternation</a:t>
            </a:r>
            <a:endParaRPr lang="it-IT" b="1" dirty="0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96"/>
          <a:stretch/>
        </p:blipFill>
        <p:spPr>
          <a:xfrm>
            <a:off x="7847678" y="2323639"/>
            <a:ext cx="4224793" cy="2778990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23"/>
          <a:stretch/>
        </p:blipFill>
        <p:spPr>
          <a:xfrm>
            <a:off x="4764781" y="1093914"/>
            <a:ext cx="4919908" cy="2537823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 rotWithShape="1">
          <a:blip r:embed="rId4"/>
          <a:srcRect r="55646" b="18569"/>
          <a:stretch/>
        </p:blipFill>
        <p:spPr>
          <a:xfrm>
            <a:off x="526283" y="0"/>
            <a:ext cx="3664053" cy="4312961"/>
          </a:xfrm>
          <a:prstGeom prst="rect">
            <a:avLst/>
          </a:prstGeom>
        </p:spPr>
      </p:pic>
      <p:sp>
        <p:nvSpPr>
          <p:cNvPr id="2" name="Rettangolo 1"/>
          <p:cNvSpPr/>
          <p:nvPr/>
        </p:nvSpPr>
        <p:spPr>
          <a:xfrm>
            <a:off x="4620545" y="170022"/>
            <a:ext cx="725157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b="1" dirty="0" smtClean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2016</a:t>
            </a:r>
            <a:r>
              <a:rPr lang="en-GB" b="1" dirty="0" smtClean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GB" b="1" dirty="0" smtClean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pilot competition </a:t>
            </a:r>
            <a:r>
              <a:rPr lang="en-GB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was launched </a:t>
            </a:r>
            <a:r>
              <a:rPr lang="en-GB" b="1" dirty="0" smtClean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 high-schools</a:t>
            </a:r>
            <a:r>
              <a:rPr lang="en-GB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sponsored by </a:t>
            </a:r>
            <a:r>
              <a:rPr lang="en-GB" b="1" dirty="0" smtClean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Campania </a:t>
            </a:r>
            <a:r>
              <a:rPr lang="en-GB" b="1" dirty="0" err="1" smtClean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Ufficio</a:t>
            </a:r>
            <a:r>
              <a:rPr lang="en-GB" b="1" dirty="0" smtClean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b="1" dirty="0" err="1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Scolastico</a:t>
            </a:r>
            <a:r>
              <a:rPr lang="en-GB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b="1" dirty="0" err="1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Regionale</a:t>
            </a:r>
            <a:r>
              <a:rPr lang="en-GB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(USR), with the aim </a:t>
            </a:r>
            <a:r>
              <a:rPr lang="en-GB" b="1" dirty="0" smtClean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 </a:t>
            </a:r>
            <a:r>
              <a:rPr lang="en-GB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engaging teachers and students in </a:t>
            </a:r>
            <a:r>
              <a:rPr lang="en-GB" b="1" dirty="0" err="1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astroparticle</a:t>
            </a:r>
            <a:r>
              <a:rPr lang="en-GB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physics projects.</a:t>
            </a:r>
            <a:endParaRPr lang="en-GB" b="1" dirty="0">
              <a:solidFill>
                <a:srgbClr val="0070C0"/>
              </a:solidFill>
            </a:endParaRPr>
          </a:p>
        </p:txBody>
      </p:sp>
      <p:sp>
        <p:nvSpPr>
          <p:cNvPr id="10" name="Rettangolo 9"/>
          <p:cNvSpPr/>
          <p:nvPr/>
        </p:nvSpPr>
        <p:spPr>
          <a:xfrm>
            <a:off x="483699" y="4306830"/>
            <a:ext cx="437401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b="1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“Go </a:t>
            </a:r>
            <a:r>
              <a:rPr lang="en-GB" sz="20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 the </a:t>
            </a:r>
            <a:r>
              <a:rPr lang="en-GB" sz="20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astroparticle</a:t>
            </a:r>
            <a:r>
              <a:rPr lang="en-GB" sz="20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physics </a:t>
            </a:r>
            <a:r>
              <a:rPr lang="en-GB" sz="2000" b="1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school”</a:t>
            </a:r>
            <a:endParaRPr lang="en-GB" sz="20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2" name="Rettangolo 11"/>
          <p:cNvSpPr/>
          <p:nvPr/>
        </p:nvSpPr>
        <p:spPr>
          <a:xfrm>
            <a:off x="6241774" y="5102629"/>
            <a:ext cx="583069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b="1" dirty="0" smtClean="0"/>
              <a:t>A </a:t>
            </a:r>
            <a:r>
              <a:rPr lang="en-GB" b="1" dirty="0"/>
              <a:t>way to realize training </a:t>
            </a:r>
            <a:r>
              <a:rPr lang="en-GB" b="1" dirty="0" smtClean="0"/>
              <a:t>and educational </a:t>
            </a:r>
            <a:r>
              <a:rPr lang="en-GB" b="1" dirty="0"/>
              <a:t>pathways, implemented and evaluated by the schools </a:t>
            </a:r>
            <a:r>
              <a:rPr lang="en-GB" b="1" dirty="0" smtClean="0"/>
              <a:t>in partnership </a:t>
            </a:r>
            <a:r>
              <a:rPr lang="en-GB" b="1" dirty="0"/>
              <a:t>with </a:t>
            </a:r>
            <a:r>
              <a:rPr lang="en-GB" b="1" dirty="0" smtClean="0"/>
              <a:t>business-organizations, </a:t>
            </a:r>
            <a:r>
              <a:rPr lang="en-GB" b="1" dirty="0">
                <a:solidFill>
                  <a:srgbClr val="C00000"/>
                </a:solidFill>
              </a:rPr>
              <a:t>guaranteeing young </a:t>
            </a:r>
            <a:r>
              <a:rPr lang="en-GB" b="1" dirty="0" smtClean="0">
                <a:solidFill>
                  <a:srgbClr val="C00000"/>
                </a:solidFill>
              </a:rPr>
              <a:t>people, both </a:t>
            </a:r>
            <a:r>
              <a:rPr lang="en-GB" b="1" dirty="0">
                <a:solidFill>
                  <a:srgbClr val="C00000"/>
                </a:solidFill>
              </a:rPr>
              <a:t>the basic knowledge, and the acquisition </a:t>
            </a:r>
            <a:r>
              <a:rPr lang="en-GB" b="1" dirty="0" smtClean="0">
                <a:solidFill>
                  <a:srgbClr val="C00000"/>
                </a:solidFill>
              </a:rPr>
              <a:t>of skills </a:t>
            </a:r>
            <a:r>
              <a:rPr lang="en-GB" b="1" dirty="0">
                <a:solidFill>
                  <a:srgbClr val="C00000"/>
                </a:solidFill>
              </a:rPr>
              <a:t>that they can </a:t>
            </a:r>
            <a:r>
              <a:rPr lang="en-GB" b="1" dirty="0" smtClean="0">
                <a:solidFill>
                  <a:srgbClr val="C00000"/>
                </a:solidFill>
              </a:rPr>
              <a:t>use in </a:t>
            </a:r>
            <a:r>
              <a:rPr lang="en-GB" b="1" dirty="0">
                <a:solidFill>
                  <a:srgbClr val="C00000"/>
                </a:solidFill>
              </a:rPr>
              <a:t>the world of </a:t>
            </a:r>
            <a:r>
              <a:rPr lang="en-GB" b="1" dirty="0" smtClean="0">
                <a:solidFill>
                  <a:srgbClr val="C00000"/>
                </a:solidFill>
              </a:rPr>
              <a:t>work </a:t>
            </a:r>
            <a:r>
              <a:rPr lang="en-GB" b="1" dirty="0" smtClean="0">
                <a:solidFill>
                  <a:srgbClr val="C00000"/>
                </a:solidFill>
                <a:sym typeface="Wingdings" panose="05000000000000000000" pitchFamily="2" charset="2"/>
              </a:rPr>
              <a:t> </a:t>
            </a:r>
            <a:r>
              <a:rPr lang="en-GB" b="1" dirty="0" smtClean="0">
                <a:sym typeface="Wingdings" panose="05000000000000000000" pitchFamily="2" charset="2"/>
              </a:rPr>
              <a:t>mandatory </a:t>
            </a:r>
            <a:r>
              <a:rPr lang="en-GB" b="1" dirty="0">
                <a:sym typeface="Wingdings" panose="05000000000000000000" pitchFamily="2" charset="2"/>
              </a:rPr>
              <a:t>for all students of </a:t>
            </a:r>
            <a:r>
              <a:rPr lang="en-GB" b="1" dirty="0" smtClean="0">
                <a:sym typeface="Wingdings" panose="05000000000000000000" pitchFamily="2" charset="2"/>
              </a:rPr>
              <a:t>Italian high-schools.</a:t>
            </a:r>
            <a:endParaRPr lang="en-GB" b="1" dirty="0"/>
          </a:p>
        </p:txBody>
      </p:sp>
      <p:sp>
        <p:nvSpPr>
          <p:cNvPr id="13" name="Freccia a destra 12"/>
          <p:cNvSpPr/>
          <p:nvPr/>
        </p:nvSpPr>
        <p:spPr>
          <a:xfrm>
            <a:off x="4792841" y="6238959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CasellaDiTesto 3"/>
          <p:cNvSpPr txBox="1"/>
          <p:nvPr/>
        </p:nvSpPr>
        <p:spPr>
          <a:xfrm>
            <a:off x="4927087" y="3840658"/>
            <a:ext cx="2629374" cy="369332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it-IT" b="1" dirty="0" smtClean="0"/>
              <a:t>500 </a:t>
            </a:r>
            <a:r>
              <a:rPr lang="it-IT" b="1" dirty="0" err="1" smtClean="0"/>
              <a:t>students</a:t>
            </a:r>
            <a:r>
              <a:rPr lang="it-IT" b="1" dirty="0" smtClean="0"/>
              <a:t> and 140 ASL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1338049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7953" y="2313289"/>
            <a:ext cx="3250296" cy="2158779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44" b="3065"/>
          <a:stretch/>
        </p:blipFill>
        <p:spPr>
          <a:xfrm>
            <a:off x="246407" y="4116747"/>
            <a:ext cx="4530237" cy="2716735"/>
          </a:xfrm>
          <a:prstGeom prst="rect">
            <a:avLst/>
          </a:prstGeom>
        </p:spPr>
      </p:pic>
      <p:sp>
        <p:nvSpPr>
          <p:cNvPr id="13" name="CasellaDiTesto 12"/>
          <p:cNvSpPr txBox="1"/>
          <p:nvPr/>
        </p:nvSpPr>
        <p:spPr>
          <a:xfrm>
            <a:off x="3643690" y="0"/>
            <a:ext cx="489525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800" b="1" dirty="0" smtClean="0">
                <a:solidFill>
                  <a:schemeClr val="accent1">
                    <a:lumMod val="50000"/>
                  </a:schemeClr>
                </a:solidFill>
              </a:rPr>
              <a:t>Piazza del Plebiscito - Napoli</a:t>
            </a:r>
          </a:p>
          <a:p>
            <a:pPr algn="ctr"/>
            <a:r>
              <a:rPr lang="en-GB" sz="3200" b="1" dirty="0" smtClean="0">
                <a:solidFill>
                  <a:schemeClr val="accent1">
                    <a:lumMod val="50000"/>
                  </a:schemeClr>
                </a:solidFill>
              </a:rPr>
              <a:t>The </a:t>
            </a:r>
            <a:r>
              <a:rPr lang="en-GB" sz="3200" b="1" dirty="0">
                <a:solidFill>
                  <a:schemeClr val="accent1">
                    <a:lumMod val="50000"/>
                  </a:schemeClr>
                </a:solidFill>
              </a:rPr>
              <a:t>award </a:t>
            </a:r>
            <a:r>
              <a:rPr lang="en-GB" sz="3200" b="1" dirty="0" smtClean="0">
                <a:solidFill>
                  <a:schemeClr val="accent1">
                    <a:lumMod val="50000"/>
                  </a:schemeClr>
                </a:solidFill>
              </a:rPr>
              <a:t>ceremony - 2017</a:t>
            </a:r>
            <a:endParaRPr lang="en-GB" sz="32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4" name="Immagine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045" b="12861"/>
          <a:stretch/>
        </p:blipFill>
        <p:spPr>
          <a:xfrm>
            <a:off x="5628698" y="4448257"/>
            <a:ext cx="5886296" cy="2388475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99229" y="14069"/>
            <a:ext cx="3147744" cy="2360808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592302" cy="2385932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87856" y="1112465"/>
            <a:ext cx="4059703" cy="3022164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898" y="2019559"/>
            <a:ext cx="3157564" cy="2097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106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5027987" y="9427"/>
            <a:ext cx="6955366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400" b="1" dirty="0" smtClean="0">
                <a:solidFill>
                  <a:schemeClr val="accent1">
                    <a:lumMod val="75000"/>
                  </a:schemeClr>
                </a:solidFill>
              </a:rPr>
              <a:t>« A scuola di </a:t>
            </a:r>
            <a:r>
              <a:rPr lang="it-IT" sz="4400" b="1" dirty="0" err="1" smtClean="0">
                <a:solidFill>
                  <a:schemeClr val="accent1">
                    <a:lumMod val="75000"/>
                  </a:schemeClr>
                </a:solidFill>
              </a:rPr>
              <a:t>astroparticelle</a:t>
            </a:r>
            <a:r>
              <a:rPr lang="it-IT" sz="4400" b="1" dirty="0" smtClean="0">
                <a:solidFill>
                  <a:schemeClr val="accent1">
                    <a:lumMod val="75000"/>
                  </a:schemeClr>
                </a:solidFill>
              </a:rPr>
              <a:t>»</a:t>
            </a:r>
          </a:p>
          <a:p>
            <a:pPr algn="ctr"/>
            <a:r>
              <a:rPr lang="it-IT" sz="4400" b="1" dirty="0" smtClean="0">
                <a:solidFill>
                  <a:schemeClr val="accent1">
                    <a:lumMod val="75000"/>
                  </a:schemeClr>
                </a:solidFill>
              </a:rPr>
              <a:t>2017-2018</a:t>
            </a:r>
            <a:r>
              <a:rPr lang="it-IT" sz="4400" b="1" dirty="0" smtClean="0">
                <a:solidFill>
                  <a:schemeClr val="accent1">
                    <a:lumMod val="75000"/>
                  </a:schemeClr>
                </a:solidFill>
                <a:sym typeface="Wingdings" panose="05000000000000000000" pitchFamily="2" charset="2"/>
              </a:rPr>
              <a:t> </a:t>
            </a:r>
            <a:r>
              <a:rPr lang="it-IT" sz="4400" b="1" dirty="0" smtClean="0">
                <a:solidFill>
                  <a:schemeClr val="accent1">
                    <a:lumMod val="75000"/>
                  </a:schemeClr>
                </a:solidFill>
              </a:rPr>
              <a:t>II Edition</a:t>
            </a:r>
            <a:endParaRPr lang="en-GB" sz="4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620" y="219455"/>
            <a:ext cx="4178111" cy="6346749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8323" y="1616231"/>
            <a:ext cx="3425072" cy="4949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433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2"/>
          <a:srcRect l="43247" t="62413" r="4500"/>
          <a:stretch/>
        </p:blipFill>
        <p:spPr>
          <a:xfrm>
            <a:off x="6318917" y="735291"/>
            <a:ext cx="4399360" cy="3365368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242" y="0"/>
            <a:ext cx="4436246" cy="6706316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4419069" y="5156463"/>
            <a:ext cx="7812844" cy="52322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it-IT" sz="2800" b="1" dirty="0" smtClean="0"/>
              <a:t>20 schools </a:t>
            </a:r>
            <a:r>
              <a:rPr lang="it-IT" sz="2800" b="1" dirty="0" smtClean="0"/>
              <a:t>with </a:t>
            </a:r>
            <a:r>
              <a:rPr lang="it-IT" sz="2800" b="1" dirty="0" smtClean="0"/>
              <a:t>600 students and 900 hours of ASL!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1151877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1897</TotalTime>
  <Words>609</Words>
  <Application>Microsoft Office PowerPoint</Application>
  <PresentationFormat>Widescreen</PresentationFormat>
  <Paragraphs>62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3" baseType="lpstr">
      <vt:lpstr>Arial</vt:lpstr>
      <vt:lpstr>Calibri</vt:lpstr>
      <vt:lpstr>Calibri Light</vt:lpstr>
      <vt:lpstr>Droid Sans Fallback</vt:lpstr>
      <vt:lpstr>Symbol</vt:lpstr>
      <vt:lpstr>Times New Roman</vt:lpstr>
      <vt:lpstr>WenQuanYi Micro Hei</vt:lpstr>
      <vt:lpstr>Wingdings</vt:lpstr>
      <vt:lpstr>Tema di Office</vt:lpstr>
      <vt:lpstr>«A scuola di astroparticelle»  a competition for high school students!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scuola di  astroparticelle</dc:title>
  <dc:creator>Carla Aramo</dc:creator>
  <cp:lastModifiedBy>Lucua</cp:lastModifiedBy>
  <cp:revision>97</cp:revision>
  <dcterms:created xsi:type="dcterms:W3CDTF">2017-07-03T17:00:37Z</dcterms:created>
  <dcterms:modified xsi:type="dcterms:W3CDTF">2018-06-21T06:01:09Z</dcterms:modified>
</cp:coreProperties>
</file>