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30" r:id="rId2"/>
    <p:sldId id="580" r:id="rId3"/>
    <p:sldId id="581" r:id="rId4"/>
    <p:sldId id="541" r:id="rId5"/>
    <p:sldId id="539" r:id="rId6"/>
    <p:sldId id="544" r:id="rId7"/>
    <p:sldId id="589" r:id="rId8"/>
    <p:sldId id="587" r:id="rId9"/>
    <p:sldId id="603" r:id="rId10"/>
    <p:sldId id="606" r:id="rId11"/>
    <p:sldId id="588" r:id="rId12"/>
    <p:sldId id="573" r:id="rId13"/>
    <p:sldId id="591" r:id="rId14"/>
    <p:sldId id="543" r:id="rId15"/>
    <p:sldId id="586" r:id="rId16"/>
    <p:sldId id="560" r:id="rId17"/>
    <p:sldId id="561" r:id="rId18"/>
    <p:sldId id="575" r:id="rId19"/>
    <p:sldId id="604" r:id="rId20"/>
    <p:sldId id="605" r:id="rId21"/>
    <p:sldId id="568" r:id="rId22"/>
    <p:sldId id="567" r:id="rId23"/>
    <p:sldId id="566" r:id="rId24"/>
    <p:sldId id="584" r:id="rId25"/>
    <p:sldId id="585" r:id="rId26"/>
    <p:sldId id="600" r:id="rId27"/>
    <p:sldId id="609" r:id="rId28"/>
    <p:sldId id="610" r:id="rId29"/>
    <p:sldId id="611" r:id="rId30"/>
    <p:sldId id="613" r:id="rId31"/>
    <p:sldId id="607" r:id="rId32"/>
    <p:sldId id="590" r:id="rId33"/>
    <p:sldId id="612" r:id="rId34"/>
    <p:sldId id="582" r:id="rId35"/>
    <p:sldId id="615" r:id="rId36"/>
    <p:sldId id="614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11" autoAdjust="0"/>
    <p:restoredTop sz="93153" autoAdjust="0"/>
  </p:normalViewPr>
  <p:slideViewPr>
    <p:cSldViewPr snapToObjects="1">
      <p:cViewPr>
        <p:scale>
          <a:sx n="100" d="100"/>
          <a:sy n="100" d="100"/>
        </p:scale>
        <p:origin x="1320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77699AF-D2DA-9D4F-8B61-705C3D3E6F14}" type="datetime1">
              <a:rPr lang="en-US"/>
              <a:pPr>
                <a:defRPr/>
              </a:pPr>
              <a:t>6/22/18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25F99BD-BA90-9E4A-A5F9-2E1130AA8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156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4DE3AE3-6174-F24F-ACDC-D01BA5518159}" type="datetime1">
              <a:rPr lang="en-US"/>
              <a:pPr>
                <a:defRPr/>
              </a:pPr>
              <a:t>6/22/18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9898D25-2D9F-EB4F-8CD7-59E13E661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886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r>
              <a:rPr lang="en-US" baseline="0" dirty="0" smtClean="0"/>
              <a:t> received: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What is the battery consumption?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How are the countries ranked?  Normalized by population?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What about detecting air showers with coincidence?</a:t>
            </a:r>
          </a:p>
          <a:p>
            <a:pPr marL="228600" indent="-228600">
              <a:buAutoNum type="arabicParenR"/>
            </a:pPr>
            <a:r>
              <a:rPr lang="en-US" baseline="0" smtClean="0"/>
              <a:t>Do you run it just face down on a table?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898D25-2D9F-EB4F-8CD7-59E13E661AE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54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 </a:t>
            </a:r>
            <a:r>
              <a:rPr lang="en-US" dirty="0" err="1" smtClean="0"/>
              <a:t>kft</a:t>
            </a:r>
            <a:r>
              <a:rPr lang="en-US" dirty="0" smtClean="0"/>
              <a:t> = 2.4 km</a:t>
            </a:r>
          </a:p>
          <a:p>
            <a:r>
              <a:rPr lang="en-US" dirty="0" smtClean="0"/>
              <a:t>5.3 km Victor Hess</a:t>
            </a:r>
          </a:p>
          <a:p>
            <a:r>
              <a:rPr lang="en-US" dirty="0" smtClean="0"/>
              <a:t>30,000 </a:t>
            </a:r>
            <a:r>
              <a:rPr lang="en-US" dirty="0" err="1" smtClean="0"/>
              <a:t>kft</a:t>
            </a:r>
            <a:r>
              <a:rPr lang="en-US" dirty="0" smtClean="0"/>
              <a:t> = 9.1 km</a:t>
            </a:r>
          </a:p>
          <a:p>
            <a:r>
              <a:rPr lang="en-US" dirty="0" smtClean="0"/>
              <a:t>5.3 km</a:t>
            </a:r>
          </a:p>
          <a:p>
            <a:endParaRPr lang="en-US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Figure 27.4: Vertical fluxes of cosmic rays in the atmosphere with E &gt; 1 GeV estimated from the nucleon flux of Eq. (27.2). The points show measurements of negative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muons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Eμ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&gt; 1 GeV [39–43].s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898D25-2D9F-EB4F-8CD7-59E13E661AE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7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Moore’s law published 1965 based on few years of silicon transistors</a:t>
            </a:r>
          </a:p>
          <a:p>
            <a:endParaRPr lang="en-US" dirty="0" smtClean="0"/>
          </a:p>
          <a:p>
            <a:r>
              <a:rPr lang="en-US" dirty="0" smtClean="0"/>
              <a:t>ATLAS: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61 m^2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microscrips</a:t>
            </a:r>
            <a:r>
              <a:rPr lang="en-US" baseline="0" dirty="0" smtClean="0"/>
              <a:t> (Semi-Conductor Tracker) plus Pixel Detector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1.7 m^2 of pixel detector area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http://</a:t>
            </a:r>
            <a:r>
              <a:rPr lang="en-US" baseline="0" dirty="0" err="1" smtClean="0"/>
              <a:t>www.atlas.ch</a:t>
            </a:r>
            <a:r>
              <a:rPr lang="en-US" baseline="0" dirty="0" smtClean="0"/>
              <a:t>/pixel-</a:t>
            </a:r>
            <a:r>
              <a:rPr lang="en-US" baseline="0" dirty="0" err="1" smtClean="0"/>
              <a:t>detector.html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EFE1D-1D99-9949-A7B7-71DADF1BB44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4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898D25-2D9F-EB4F-8CD7-59E13E661AE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73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Einstein Nobel, 1921 for 1905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898D25-2D9F-EB4F-8CD7-59E13E661AE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66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898D25-2D9F-EB4F-8CD7-59E13E661AE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00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 resolution (fast): 1 to 20 bright</a:t>
            </a:r>
            <a:r>
              <a:rPr lang="en-US" baseline="0" dirty="0" smtClean="0"/>
              <a:t> pixels passes</a:t>
            </a:r>
          </a:p>
          <a:p>
            <a:r>
              <a:rPr lang="en-US" dirty="0" smtClean="0"/>
              <a:t>high resolution (slow): 5 to 100 bright pixels passes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898D25-2D9F-EB4F-8CD7-59E13E661AE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38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</a:t>
            </a:r>
            <a:r>
              <a:rPr lang="en-US" baseline="0" dirty="0" smtClean="0"/>
              <a:t> day of data: February 21,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898D25-2D9F-EB4F-8CD7-59E13E661AE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9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101765957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898D25-2D9F-EB4F-8CD7-59E13E661AE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10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101765957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898D25-2D9F-EB4F-8CD7-59E13E661AE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Image_sensor_format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www.anandtech.com</a:t>
            </a:r>
            <a:r>
              <a:rPr lang="en-US" dirty="0" smtClean="0"/>
              <a:t>/show/7517/google-nexus-5-review/6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898D25-2D9F-EB4F-8CD7-59E13E661AE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19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Image_sensor_format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1/1.7”: Pentax Q7 compact digital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www.dpreview.com</a:t>
            </a:r>
            <a:r>
              <a:rPr lang="en-US" dirty="0" smtClean="0"/>
              <a:t>/articles/2681655989/pentax-announces-q7-with-larger-1-over-1-point-seven-inch-12mp-bsi-cmos-sensor</a:t>
            </a:r>
          </a:p>
          <a:p>
            <a:endParaRPr lang="en-US" dirty="0" smtClean="0"/>
          </a:p>
          <a:p>
            <a:r>
              <a:rPr lang="en-US" dirty="0" smtClean="0"/>
              <a:t>4/3” (Four-thirds):</a:t>
            </a:r>
            <a:r>
              <a:rPr lang="en-US" baseline="0" dirty="0" smtClean="0"/>
              <a:t> DSLR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Four_Thirds_system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898D25-2D9F-EB4F-8CD7-59E13E661AE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4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CRIS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2200" y="6492875"/>
            <a:ext cx="4876800" cy="365125"/>
          </a:xfrm>
        </p:spPr>
        <p:txBody>
          <a:bodyPr/>
          <a:lstStyle>
            <a:lvl1pPr eaLnBrk="0" hangingPunct="0">
              <a:defRPr sz="24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C1EB7-C18E-5C49-A390-605C10A59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30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286000" cy="304800"/>
          </a:xfrm>
        </p:spPr>
        <p:txBody>
          <a:bodyPr/>
          <a:lstStyle>
            <a:lvl1pPr eaLnBrk="0" hangingPunct="0">
              <a:defRPr sz="16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2200" y="6553200"/>
            <a:ext cx="4876800" cy="304800"/>
          </a:xfrm>
        </p:spPr>
        <p:txBody>
          <a:bodyPr/>
          <a:lstStyle>
            <a:lvl1pPr eaLnBrk="0" hangingPunct="0">
              <a:defRPr sz="16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553200"/>
            <a:ext cx="457200" cy="304800"/>
          </a:xfr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043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4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CRIS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2200" y="6492875"/>
            <a:ext cx="4876800" cy="365125"/>
          </a:xfrm>
        </p:spPr>
        <p:txBody>
          <a:bodyPr/>
          <a:lstStyle>
            <a:lvl1pPr eaLnBrk="0" hangingPunct="0">
              <a:defRPr sz="24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54E76-0FC5-4348-A8DD-689B2E686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96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4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CRIS 2018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2200" y="6492875"/>
            <a:ext cx="4876800" cy="365125"/>
          </a:xfrm>
        </p:spPr>
        <p:txBody>
          <a:bodyPr/>
          <a:lstStyle>
            <a:lvl1pPr eaLnBrk="0" hangingPunct="0">
              <a:defRPr sz="24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7A7A8-2E5A-D545-BBF2-FEC08B417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00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4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CRIS 2018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2200" y="6492875"/>
            <a:ext cx="4876800" cy="365125"/>
          </a:xfrm>
        </p:spPr>
        <p:txBody>
          <a:bodyPr/>
          <a:lstStyle>
            <a:lvl1pPr eaLnBrk="0" hangingPunct="0">
              <a:defRPr sz="24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FAE40-93BF-5642-B0E7-382F069186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35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4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CRIS 2018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2200" y="6492875"/>
            <a:ext cx="4876800" cy="365125"/>
          </a:xfrm>
        </p:spPr>
        <p:txBody>
          <a:bodyPr/>
          <a:lstStyle>
            <a:lvl1pPr eaLnBrk="0" hangingPunct="0">
              <a:defRPr sz="24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DC453-FDB4-D34A-B0BD-6EF529096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83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0593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8CE83CBB-A0DC-CC40-BC21-31F65F802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quarter" idx="2"/>
          </p:nvPr>
        </p:nvSpPr>
        <p:spPr bwMode="auto">
          <a:xfrm>
            <a:off x="0" y="6492875"/>
            <a:ext cx="2286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1" hangingPunct="1">
              <a:defRPr sz="140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2362200" y="6492875"/>
            <a:ext cx="5257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1" hangingPunct="1">
              <a:defRPr sz="1400" dirty="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gif"/><Relationship Id="rId6" Type="http://schemas.openxmlformats.org/officeDocument/2006/relationships/image" Target="../media/image4.jpg"/><Relationship Id="rId7" Type="http://schemas.openxmlformats.org/officeDocument/2006/relationships/image" Target="../media/image5.png"/><Relationship Id="rId8" Type="http://schemas.openxmlformats.org/officeDocument/2006/relationships/image" Target="../media/image6.jp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hyperlink" Target="https://www.asimmetrie.it/as-illuminazioni-raggi-cosmici-in-tasca" TargetMode="Externa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kurzweilai.net/how-to-turn-your-android-phone-into-a-cosmic-ray-detector" TargetMode="External"/><Relationship Id="rId12" Type="http://schemas.openxmlformats.org/officeDocument/2006/relationships/hyperlink" Target="http://www.universetoday.com/115066/how-to-turn-your-phone-into-a-cosmic-ray-detector/" TargetMode="External"/><Relationship Id="rId13" Type="http://schemas.openxmlformats.org/officeDocument/2006/relationships/hyperlink" Target="http://news.discovery.com/tech/gear-and-gadgets/turn-your-smartphone-into-a-cosmic-ray-detector-141009.htm" TargetMode="External"/><Relationship Id="rId14" Type="http://schemas.openxmlformats.org/officeDocument/2006/relationships/hyperlink" Target="http://www.huffingtonpost.com/2014/10/11/phone-cosmic-ray-detector_n_5958630.html" TargetMode="External"/><Relationship Id="rId15" Type="http://schemas.openxmlformats.org/officeDocument/2006/relationships/hyperlink" Target="http://cerncourier.com/cws/article/cern/69889" TargetMode="External"/><Relationship Id="rId16" Type="http://schemas.openxmlformats.org/officeDocument/2006/relationships/hyperlink" Target="https://www.asimmetrie.it/as-illuminazioni-raggi-cosmici-in-tasca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ustin.vandenbroucke@wisc.edu" TargetMode="External"/><Relationship Id="rId3" Type="http://schemas.openxmlformats.org/officeDocument/2006/relationships/hyperlink" Target="https://arxiv.org/abs/1510.07665" TargetMode="External"/><Relationship Id="rId4" Type="http://schemas.openxmlformats.org/officeDocument/2006/relationships/hyperlink" Target="https://arxiv.org/abs/1511.00660" TargetMode="External"/><Relationship Id="rId5" Type="http://schemas.openxmlformats.org/officeDocument/2006/relationships/hyperlink" Target="https://arxiv.org/abs/1708.01281" TargetMode="External"/><Relationship Id="rId6" Type="http://schemas.openxmlformats.org/officeDocument/2006/relationships/hyperlink" Target="https://arxiv.org/abs/1803.04493" TargetMode="External"/><Relationship Id="rId7" Type="http://schemas.openxmlformats.org/officeDocument/2006/relationships/hyperlink" Target="https://groups.google.com/forum/#!forum/deco-users" TargetMode="External"/><Relationship Id="rId8" Type="http://schemas.openxmlformats.org/officeDocument/2006/relationships/hyperlink" Target="http://live.iop-pp01.agh.sleek.net/2014/12/17/dialling-up-the-cosmos/" TargetMode="External"/><Relationship Id="rId9" Type="http://schemas.openxmlformats.org/officeDocument/2006/relationships/hyperlink" Target="http://www.symmetrymagazine.org/article/reading-the-heavens-with-your-phone" TargetMode="External"/><Relationship Id="rId10" Type="http://schemas.openxmlformats.org/officeDocument/2006/relationships/hyperlink" Target="http://news.wisc.edu/23166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gif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ustin.vandenbroucke@wisc.edu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ipac.wisc.edu/deco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ipac.wisc.edu/deco/data" TargetMode="Externa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976709"/>
            <a:ext cx="3581400" cy="35814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0" y="26988"/>
            <a:ext cx="9144000" cy="1039812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Smart phones as particle detectors: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the</a:t>
            </a:r>
            <a:b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Distributed Electronic Cosmic-ray Observatory (DECO)</a:t>
            </a:r>
            <a:endParaRPr lang="en-US" sz="2400" dirty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-114300" y="4558109"/>
            <a:ext cx="9144000" cy="1447800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Justin Vandenbroucke </a:t>
            </a: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(University of Wisconsin)</a:t>
            </a:r>
            <a:endParaRPr lang="en-US" sz="2000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CRIS 2018, </a:t>
            </a:r>
            <a:r>
              <a:rPr lang="en-US" sz="20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Portopalo</a:t>
            </a: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di Capo </a:t>
            </a:r>
            <a:r>
              <a:rPr lang="en-US" sz="20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Passero</a:t>
            </a:r>
            <a:endParaRPr lang="en-US" sz="2000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June 21, 2018</a:t>
            </a:r>
            <a:endParaRPr lang="en-US" sz="2000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8" descr="20101213103047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148" y="6036071"/>
            <a:ext cx="1037921" cy="648573"/>
          </a:xfrm>
          <a:prstGeom prst="rect">
            <a:avLst/>
          </a:prstGeom>
        </p:spPr>
      </p:pic>
      <p:pic>
        <p:nvPicPr>
          <p:cNvPr id="10" name="Picture 9" descr="bucky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8" y="6005909"/>
            <a:ext cx="612392" cy="792163"/>
          </a:xfrm>
          <a:prstGeom prst="rect">
            <a:avLst/>
          </a:prstGeom>
        </p:spPr>
      </p:pic>
      <p:pic>
        <p:nvPicPr>
          <p:cNvPr id="3" name="Picture 2" descr="Knight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74" y="5982890"/>
            <a:ext cx="968055" cy="852091"/>
          </a:xfrm>
          <a:prstGeom prst="rect">
            <a:avLst/>
          </a:prstGeom>
        </p:spPr>
      </p:pic>
      <p:pic>
        <p:nvPicPr>
          <p:cNvPr id="4" name="Picture 3" descr="wipac-bann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11" y="6011543"/>
            <a:ext cx="2057400" cy="6536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59" y="5902827"/>
            <a:ext cx="1252682" cy="78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082" y="5756431"/>
            <a:ext cx="1177769" cy="1177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8000"/>
          </a:xfrm>
        </p:spPr>
        <p:txBody>
          <a:bodyPr/>
          <a:lstStyle/>
          <a:p>
            <a:r>
              <a:rPr lang="en-US" dirty="0" smtClean="0"/>
              <a:t>DECO users in 80 countries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775310"/>
              </p:ext>
            </p:extLst>
          </p:nvPr>
        </p:nvGraphicFramePr>
        <p:xfrm>
          <a:off x="381000" y="508000"/>
          <a:ext cx="8423212" cy="6045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22412"/>
                <a:gridCol w="1981200"/>
                <a:gridCol w="2667000"/>
                <a:gridCol w="1752600"/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sng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1) USA</a:t>
                      </a:r>
                      <a:endParaRPr lang="en-US" sz="1900" b="1" i="0" u="sng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21) Australia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41) Slovakia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61) Morocco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sng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2) Italy</a:t>
                      </a:r>
                      <a:endParaRPr lang="en-US" sz="1900" b="1" i="0" u="sng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22) China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42) Indonesia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62) Venezuela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sng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3) Germany</a:t>
                      </a:r>
                      <a:endParaRPr lang="en-US" sz="1900" b="1" i="0" u="sng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23) Andorra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43) Ireland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63) Bolivia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sng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4) Mexico</a:t>
                      </a:r>
                      <a:endParaRPr lang="en-US" sz="1900" b="1" i="0" u="sng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24) Norway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44) United </a:t>
                      </a:r>
                      <a:r>
                        <a:rPr lang="en-US" sz="1900" u="none" strike="noStrike" dirty="0">
                          <a:effectLst/>
                        </a:rPr>
                        <a:t>Arab Emirates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64) Panama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5) Poland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25) Chile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45) Thailand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65) Estonia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6) Russia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26) India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46) Armenia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66) Antigua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7) Spain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27) Taiwan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47) Hungary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67) Bangladesh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8) United </a:t>
                      </a:r>
                      <a:r>
                        <a:rPr lang="en-US" sz="1900" u="none" strike="noStrike" dirty="0">
                          <a:effectLst/>
                        </a:rPr>
                        <a:t>Kingdom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28) Austria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48) Nepal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68) South </a:t>
                      </a:r>
                      <a:r>
                        <a:rPr lang="en-US" sz="1900" u="none" strike="noStrike" dirty="0">
                          <a:effectLst/>
                        </a:rPr>
                        <a:t>Korea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9) France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29) Ukraine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49) </a:t>
                      </a:r>
                      <a:r>
                        <a:rPr lang="en-US" sz="1900" u="none" strike="noStrike" dirty="0" err="1" smtClean="0">
                          <a:effectLst/>
                        </a:rPr>
                        <a:t>Czechia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69) Latvia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10) Greece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30) Luxembourg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50) Lithuania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sng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70) Iceland</a:t>
                      </a:r>
                      <a:endParaRPr lang="en-US" sz="1900" b="1" i="0" u="sng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11) Netherlands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31) Malaysia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51) Peru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71) Angola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12) Canada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32) Belgium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52) Iran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72) Jordan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13) Finland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33) Colombia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53) </a:t>
                      </a:r>
                      <a:r>
                        <a:rPr lang="en-US" sz="1900" u="none" strike="noStrike" dirty="0" err="1" smtClean="0">
                          <a:effectLst/>
                        </a:rPr>
                        <a:t>Cybrus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73) Pakistan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14) Sweden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sng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34) Argentina</a:t>
                      </a:r>
                      <a:endParaRPr lang="en-US" sz="1900" b="1" i="0" u="sng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54) Syria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74) Kenya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15) Turkey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35) Bulgaria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55) Portugal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75) Serbia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16) Brazil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36) Israel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sng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56) Croatia</a:t>
                      </a:r>
                      <a:endParaRPr lang="en-US" sz="1900" b="1" i="0" u="sng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76) Kyrgyzstan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17) Algeria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37) Uruguay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57) New </a:t>
                      </a:r>
                      <a:r>
                        <a:rPr lang="en-US" sz="1900" u="none" strike="noStrike" dirty="0">
                          <a:effectLst/>
                        </a:rPr>
                        <a:t>Zealand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77) Ecuador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18) Switzerland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38) Egypt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58) Ethiopia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78) Afghanistan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19) Slovenia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39) Philippines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59) Tunisia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79) Albania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20) Denmark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40) Antarctica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60) Romania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80) Cameroon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05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Web-based public data browser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648200"/>
          </a:xfrm>
        </p:spPr>
        <p:txBody>
          <a:bodyPr/>
          <a:lstStyle/>
          <a:p>
            <a:r>
              <a:rPr lang="en-US" sz="2400" dirty="0" smtClean="0"/>
              <a:t>Publicly accessible: part of main DECO page</a:t>
            </a:r>
          </a:p>
          <a:p>
            <a:r>
              <a:rPr lang="en-US" sz="2400" dirty="0" smtClean="0"/>
              <a:t>Events available within a couple hours of detection</a:t>
            </a:r>
          </a:p>
          <a:p>
            <a:r>
              <a:rPr lang="en-US" sz="2400" dirty="0" smtClean="0"/>
              <a:t>Query database based on device ID, time, latitude/longitude, altitude, device model, and particle identity</a:t>
            </a:r>
          </a:p>
          <a:p>
            <a:r>
              <a:rPr lang="en-US" sz="2400" dirty="0" smtClean="0"/>
              <a:t>First 50 events returned by query displayed on web table</a:t>
            </a:r>
          </a:p>
          <a:p>
            <a:r>
              <a:rPr lang="en-US" sz="2400" dirty="0" smtClean="0"/>
              <a:t>All events returned by query can be downloaded to .csv (metadata)</a:t>
            </a:r>
          </a:p>
          <a:p>
            <a:r>
              <a:rPr lang="en-US" sz="2400" dirty="0" smtClean="0"/>
              <a:t>Zoomed, processed (for privacy) image available for each event</a:t>
            </a:r>
          </a:p>
          <a:p>
            <a:r>
              <a:rPr lang="en-US" sz="2400" dirty="0" smtClean="0"/>
              <a:t>Link to google map location of each event, with resolution degraded to 0.01°(~1 km) for privacy</a:t>
            </a:r>
          </a:p>
          <a:p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2237"/>
            <a:ext cx="8077200" cy="639763"/>
          </a:xfrm>
        </p:spPr>
        <p:txBody>
          <a:bodyPr/>
          <a:lstStyle/>
          <a:p>
            <a:r>
              <a:rPr lang="en-US" dirty="0" smtClean="0"/>
              <a:t>Astronomers are familiar with identifying charged particles in camera images</a:t>
            </a:r>
            <a:endParaRPr lang="en-US" dirty="0"/>
          </a:p>
        </p:txBody>
      </p:sp>
      <p:pic>
        <p:nvPicPr>
          <p:cNvPr id="7" name="Picture 6" descr="groom_fig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1214166"/>
            <a:ext cx="8178800" cy="45008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172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Don Groom, “(Unwanted) radiation events in astronomical CCD images”, SPIE 2002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5269468"/>
            <a:ext cx="2608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rom (GeV) cosmic rays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19600" y="5278735"/>
            <a:ext cx="317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electrons from Compton scattering of gamma rays from MeV radioactive days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000" y="4876800"/>
            <a:ext cx="2608632" cy="83820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97632" y="4876800"/>
            <a:ext cx="3817568" cy="13252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1543" y="926068"/>
            <a:ext cx="4290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National Optical Astronomy Observatory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84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acked_ligh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45951"/>
            <a:ext cx="7978377" cy="60072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33400"/>
          </a:xfrm>
        </p:spPr>
        <p:txBody>
          <a:bodyPr/>
          <a:lstStyle/>
          <a:p>
            <a:r>
              <a:rPr lang="en-US" dirty="0" smtClean="0"/>
              <a:t>DECO image stack (sum of 379 images from one day)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0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457200"/>
            <a:ext cx="3657600" cy="3657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04211" y="457200"/>
            <a:ext cx="3657600" cy="3657600"/>
            <a:chOff x="5604211" y="523771"/>
            <a:chExt cx="3657600" cy="36576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4211" y="523771"/>
              <a:ext cx="3657600" cy="36576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494358" y="1217403"/>
              <a:ext cx="1194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(2) worm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95339" y="2534823"/>
              <a:ext cx="21980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l</a:t>
              </a:r>
              <a:r>
                <a:rPr lang="en-US" dirty="0" smtClean="0">
                  <a:solidFill>
                    <a:schemeClr val="bg1"/>
                  </a:solidFill>
                </a:rPr>
                <a:t>ow-energy electron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m</a:t>
              </a:r>
              <a:r>
                <a:rPr lang="en-US" dirty="0" smtClean="0">
                  <a:solidFill>
                    <a:schemeClr val="bg1"/>
                  </a:solidFill>
                </a:rPr>
                <a:t>ultiple scattering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DECO signals: 3 categories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90600" y="1438979"/>
            <a:ext cx="1122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(1) track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77920" y="1505653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track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0721" y="251460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cosmic-ray muon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540000" y="2992437"/>
            <a:ext cx="3403600" cy="3484563"/>
            <a:chOff x="2540000" y="2992437"/>
            <a:chExt cx="3403600" cy="34845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31" r="6944"/>
            <a:stretch/>
          </p:blipFill>
          <p:spPr>
            <a:xfrm>
              <a:off x="2540000" y="2992437"/>
              <a:ext cx="3403600" cy="348456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469392" y="3542797"/>
              <a:ext cx="10518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(3) spot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37612" y="4708307"/>
              <a:ext cx="26853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v</a:t>
              </a:r>
              <a:r>
                <a:rPr lang="en-US" dirty="0" smtClean="0">
                  <a:solidFill>
                    <a:schemeClr val="bg1"/>
                  </a:solidFill>
                </a:rPr>
                <a:t>ery low energy electron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f</a:t>
              </a:r>
              <a:r>
                <a:rPr lang="en-US" dirty="0" smtClean="0">
                  <a:solidFill>
                    <a:schemeClr val="bg1"/>
                  </a:solidFill>
                </a:rPr>
                <a:t>rom Compton scatter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50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DECO backgrounds: 3 categories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90600" y="1438979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track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4358" y="1217403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worm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77920" y="1505653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track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69392" y="3933661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spot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597"/>
            <a:ext cx="36576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907960"/>
            <a:ext cx="3657600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274" y="3048000"/>
            <a:ext cx="3657600" cy="3657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43000" y="1591379"/>
            <a:ext cx="1478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(4) hot spot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68466" y="1446003"/>
            <a:ext cx="2276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(5) (thermal) noise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97490" y="5000527"/>
            <a:ext cx="2895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(6</a:t>
            </a:r>
            <a:r>
              <a:rPr lang="en-US" sz="2000" smtClean="0">
                <a:solidFill>
                  <a:schemeClr val="bg1"/>
                </a:solidFill>
              </a:rPr>
              <a:t>) camera artifacts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4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phone camera image sensor sizes</a:t>
            </a:r>
            <a:br>
              <a:rPr lang="en-US" dirty="0" smtClean="0"/>
            </a:br>
            <a:r>
              <a:rPr lang="en-US" dirty="0" smtClean="0"/>
              <a:t>(= particle collection area)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3360706"/>
              </p:ext>
            </p:extLst>
          </p:nvPr>
        </p:nvGraphicFramePr>
        <p:xfrm>
          <a:off x="838200" y="2286000"/>
          <a:ext cx="71628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Sensor</a:t>
                      </a:r>
                      <a:r>
                        <a:rPr lang="en-US" sz="2400" baseline="0" dirty="0" smtClean="0"/>
                        <a:t> format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Area (mm</a:t>
                      </a:r>
                      <a:r>
                        <a:rPr lang="en-US" sz="2400" baseline="30000" dirty="0" smtClean="0"/>
                        <a:t>2</a:t>
                      </a:r>
                      <a:r>
                        <a:rPr lang="en-US" sz="2400" dirty="0" smtClean="0"/>
                        <a:t>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Phone</a:t>
                      </a:r>
                      <a:r>
                        <a:rPr lang="en-US" sz="2400" baseline="0" dirty="0" smtClean="0"/>
                        <a:t> models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1/4.0”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7.68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Galaxy Nexus, Nexus</a:t>
                      </a:r>
                      <a:r>
                        <a:rPr lang="en-US" sz="2400" baseline="0" dirty="0" smtClean="0"/>
                        <a:t> 4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1/3.6”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12.00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Nokia </a:t>
                      </a:r>
                      <a:r>
                        <a:rPr lang="en-US" sz="2400" dirty="0" err="1" smtClean="0"/>
                        <a:t>Lumia</a:t>
                      </a:r>
                      <a:r>
                        <a:rPr lang="en-US" sz="2400" dirty="0" smtClean="0"/>
                        <a:t> 720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1/3.2”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15.50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iPhone 5, Nexus 5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1/3”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17.30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iPhone 5S,</a:t>
                      </a:r>
                      <a:r>
                        <a:rPr lang="en-US" sz="2400" baseline="0" dirty="0" smtClean="0"/>
                        <a:t> iPhone 6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71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87363"/>
          </a:xfrm>
        </p:spPr>
        <p:txBody>
          <a:bodyPr/>
          <a:lstStyle/>
          <a:p>
            <a:r>
              <a:rPr lang="en-US" dirty="0" smtClean="0"/>
              <a:t>Larger camera image sensors also available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3240"/>
            <a:ext cx="9144000" cy="1828800"/>
          </a:xfrm>
        </p:spPr>
        <p:txBody>
          <a:bodyPr/>
          <a:lstStyle/>
          <a:p>
            <a:r>
              <a:rPr lang="en-US" sz="2000" dirty="0" smtClean="0"/>
              <a:t>Tablets (most have same sensor size as cell phones, but could increase in future)</a:t>
            </a:r>
          </a:p>
          <a:p>
            <a:pPr lvl="1"/>
            <a:r>
              <a:rPr lang="en-US" sz="2000" dirty="0" smtClean="0"/>
              <a:t>If running Android, can run DECO</a:t>
            </a:r>
          </a:p>
          <a:p>
            <a:pPr lvl="1"/>
            <a:r>
              <a:rPr lang="en-US" sz="2000" dirty="0" err="1" smtClean="0"/>
              <a:t>iPads</a:t>
            </a:r>
            <a:r>
              <a:rPr lang="en-US" sz="2000" dirty="0" smtClean="0"/>
              <a:t>: </a:t>
            </a:r>
            <a:r>
              <a:rPr lang="en-US" sz="2000" dirty="0" err="1" smtClean="0"/>
              <a:t>iOS</a:t>
            </a:r>
            <a:r>
              <a:rPr lang="en-US" sz="2000" dirty="0" smtClean="0"/>
              <a:t> will be available in future</a:t>
            </a:r>
          </a:p>
          <a:p>
            <a:r>
              <a:rPr lang="en-US" sz="2000" dirty="0" smtClean="0"/>
              <a:t>Compact and SLR (factor 10-100 greater sensor size than cell phones) </a:t>
            </a:r>
            <a:r>
              <a:rPr lang="en-US" sz="2000" dirty="0"/>
              <a:t>digital </a:t>
            </a:r>
            <a:r>
              <a:rPr lang="en-US" sz="2000" dirty="0" smtClean="0"/>
              <a:t>cameras: beginning to run Android, or images could be acquired and analyzed by hand</a:t>
            </a:r>
            <a:endParaRPr lang="en-US" sz="2000" dirty="0"/>
          </a:p>
        </p:txBody>
      </p:sp>
      <p:pic>
        <p:nvPicPr>
          <p:cNvPr id="7" name="Picture 6" descr="1280px-Digital_camera_sensor_area.sv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8"/>
          <a:stretch/>
        </p:blipFill>
        <p:spPr>
          <a:xfrm>
            <a:off x="1073150" y="2377440"/>
            <a:ext cx="6013450" cy="440436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133600" y="4714240"/>
            <a:ext cx="472440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086600" y="4714240"/>
            <a:ext cx="0" cy="91440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39000" y="4942840"/>
            <a:ext cx="1482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c</a:t>
            </a:r>
            <a:r>
              <a:rPr lang="en-US" sz="2000" dirty="0" smtClean="0">
                <a:solidFill>
                  <a:srgbClr val="0000FF"/>
                </a:solidFill>
              </a:rPr>
              <a:t>ell phones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086600" y="2961640"/>
            <a:ext cx="0" cy="106680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239000" y="3114040"/>
            <a:ext cx="868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DSLR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086600" y="4104640"/>
            <a:ext cx="12700" cy="53340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239000" y="4006354"/>
            <a:ext cx="18953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compact digital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cameras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2133600" y="4104640"/>
            <a:ext cx="472440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>
            <a:off x="698168" y="3707896"/>
            <a:ext cx="150372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Area (mm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53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1867" y="3147218"/>
            <a:ext cx="3886200" cy="639763"/>
          </a:xfrm>
        </p:spPr>
        <p:txBody>
          <a:bodyPr/>
          <a:lstStyle/>
          <a:p>
            <a:r>
              <a:rPr lang="en-US" dirty="0" smtClean="0"/>
              <a:t>Cosmic ray rate vs. altitude</a:t>
            </a:r>
            <a:endParaRPr lang="en-US" dirty="0"/>
          </a:p>
        </p:txBody>
      </p:sp>
      <p:pic>
        <p:nvPicPr>
          <p:cNvPr id="7" name="Picture 6" descr="cr_rate_vs_altitu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200"/>
            <a:ext cx="4267200" cy="586908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314700" y="1524000"/>
            <a:ext cx="0" cy="472440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52700" y="685800"/>
            <a:ext cx="0" cy="5562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90700" y="0"/>
            <a:ext cx="0" cy="62484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90700" y="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30,000 </a:t>
            </a:r>
            <a:r>
              <a:rPr lang="en-US" dirty="0" err="1" smtClean="0">
                <a:solidFill>
                  <a:srgbClr val="FF0000"/>
                </a:solidFill>
              </a:rPr>
              <a:t>ft</a:t>
            </a:r>
            <a:r>
              <a:rPr lang="en-US" dirty="0" smtClean="0">
                <a:solidFill>
                  <a:srgbClr val="FF0000"/>
                </a:solidFill>
              </a:rPr>
              <a:t>: airplanes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4600" y="457200"/>
            <a:ext cx="2387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17,000 </a:t>
            </a:r>
            <a:r>
              <a:rPr lang="en-US" dirty="0" err="1" smtClean="0"/>
              <a:t>ft</a:t>
            </a:r>
            <a:r>
              <a:rPr lang="en-US" dirty="0" smtClean="0"/>
              <a:t>: Victor Hess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14700" y="914400"/>
            <a:ext cx="3200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8,000 </a:t>
            </a:r>
            <a:r>
              <a:rPr lang="en-US" dirty="0" err="1" smtClean="0">
                <a:solidFill>
                  <a:srgbClr val="0000FF"/>
                </a:solidFill>
              </a:rPr>
              <a:t>ft</a:t>
            </a:r>
            <a:r>
              <a:rPr lang="en-US" dirty="0" smtClean="0">
                <a:solidFill>
                  <a:srgbClr val="0000FF"/>
                </a:solidFill>
              </a:rPr>
              <a:t>: high mountain towns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44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rateVsAltitu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6934200" cy="51992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0"/>
            <a:ext cx="7848599" cy="1371600"/>
          </a:xfrm>
        </p:spPr>
        <p:txBody>
          <a:bodyPr/>
          <a:lstStyle/>
          <a:p>
            <a:r>
              <a:rPr lang="en-US" dirty="0" smtClean="0"/>
              <a:t>A modern take on Victor Hess:</a:t>
            </a:r>
            <a:br>
              <a:rPr lang="en-US" dirty="0" smtClean="0"/>
            </a:br>
            <a:r>
              <a:rPr lang="en-US" dirty="0" smtClean="0"/>
              <a:t>now with airplanes and cell phones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62200" y="5421868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rate, mostly </a:t>
            </a:r>
            <a:r>
              <a:rPr lang="en-US" smtClean="0"/>
              <a:t>secondary muons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81400" y="2743200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High rate, mostly </a:t>
            </a:r>
            <a:r>
              <a:rPr lang="en-US" smtClean="0"/>
              <a:t>protons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4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cameras are designed to be particle detectors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50" y="1344199"/>
            <a:ext cx="6642100" cy="34377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5207337"/>
            <a:ext cx="8991599" cy="1041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Usually the particles are visible photons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Light hits the sensor, knocking loose electrons (charge): photoelectric effect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Charge is collected by (CCD or CMOS) camera image sensor</a:t>
            </a:r>
            <a:endParaRPr lang="en-US" sz="2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6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Stratospheric (near-space) balloon flight</a:t>
            </a:r>
            <a:br>
              <a:rPr lang="en-US" dirty="0" smtClean="0"/>
            </a:br>
            <a:r>
              <a:rPr lang="en-US" dirty="0" smtClean="0"/>
              <a:t>in Madison, Wisconsin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90600"/>
            <a:ext cx="5892800" cy="441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1582" y="5627757"/>
            <a:ext cx="7962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0.5 </a:t>
            </a:r>
            <a:r>
              <a:rPr lang="en-US" sz="2000" dirty="0" err="1" smtClean="0"/>
              <a:t>hr</a:t>
            </a:r>
            <a:r>
              <a:rPr lang="en-US" sz="2000" dirty="0" smtClean="0"/>
              <a:t> flight time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Maximum altitude: 100 thousand feet (30 km</a:t>
            </a:r>
            <a:r>
              <a:rPr lang="en-US" sz="2000" dirty="0" smtClean="0"/>
              <a:t>): 3x airplane altitude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18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xposure_time_vs_mode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1"/>
          <a:stretch/>
        </p:blipFill>
        <p:spPr>
          <a:xfrm>
            <a:off x="740076" y="824356"/>
            <a:ext cx="8121047" cy="49335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Different models have different range of exposure times (especially short in Android versions &lt;5)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5757863"/>
            <a:ext cx="8686800" cy="838200"/>
          </a:xfrm>
        </p:spPr>
        <p:txBody>
          <a:bodyPr/>
          <a:lstStyle/>
          <a:p>
            <a:r>
              <a:rPr lang="en-US" sz="2000" dirty="0" smtClean="0"/>
              <a:t>These exposure times are from image header (EXIF) data, not measured</a:t>
            </a:r>
          </a:p>
          <a:p>
            <a:r>
              <a:rPr lang="en-US" sz="2000" dirty="0" smtClean="0"/>
              <a:t>Some models provide this data and some do not</a:t>
            </a:r>
            <a:endParaRPr lang="en-US" sz="2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15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037"/>
            <a:ext cx="9144000" cy="944563"/>
          </a:xfrm>
        </p:spPr>
        <p:txBody>
          <a:bodyPr/>
          <a:lstStyle/>
          <a:p>
            <a:r>
              <a:rPr lang="en-US" dirty="0" smtClean="0"/>
              <a:t>University of Wisconsin </a:t>
            </a:r>
            <a:r>
              <a:rPr lang="en-US" dirty="0" err="1" smtClean="0"/>
              <a:t>QuarkNet</a:t>
            </a:r>
            <a:r>
              <a:rPr lang="en-US" dirty="0" smtClean="0"/>
              <a:t> High school interns building an Arduino LED array to measure DECO exposure time</a:t>
            </a:r>
            <a:endParaRPr lang="en-US" dirty="0"/>
          </a:p>
        </p:txBody>
      </p:sp>
      <p:pic>
        <p:nvPicPr>
          <p:cNvPr id="7" name="Picture 6" descr="IMG_15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7360433" cy="52578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22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 smtClean="0"/>
              <a:t>Individual sensor areas and event rates are small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686800" cy="5486400"/>
          </a:xfrm>
        </p:spPr>
        <p:txBody>
          <a:bodyPr/>
          <a:lstStyle/>
          <a:p>
            <a:r>
              <a:rPr lang="en-US" sz="2400" dirty="0" smtClean="0"/>
              <a:t>Cosmic-ray </a:t>
            </a:r>
            <a:r>
              <a:rPr lang="en-US" sz="2400" dirty="0" err="1" smtClean="0"/>
              <a:t>muon</a:t>
            </a:r>
            <a:r>
              <a:rPr lang="en-US" sz="2400" dirty="0" smtClean="0"/>
              <a:t> rate at sea level: 1 per minute per cm</a:t>
            </a:r>
            <a:r>
              <a:rPr lang="en-US" sz="2400" baseline="30000" dirty="0" smtClean="0"/>
              <a:t>2</a:t>
            </a:r>
            <a:endParaRPr lang="en-US" sz="2400" dirty="0" smtClean="0"/>
          </a:p>
          <a:p>
            <a:r>
              <a:rPr lang="en-US" sz="2400" dirty="0" smtClean="0"/>
              <a:t>Camera image sensors have area ~0.16 cm</a:t>
            </a:r>
            <a:r>
              <a:rPr lang="en-US" sz="2400" baseline="30000" dirty="0" smtClean="0"/>
              <a:t>2</a:t>
            </a:r>
            <a:endParaRPr lang="en-US" sz="2400" dirty="0" smtClean="0"/>
          </a:p>
          <a:p>
            <a:r>
              <a:rPr lang="en-US" sz="2400" dirty="0" smtClean="0"/>
              <a:t>Therefore expect 230 </a:t>
            </a:r>
            <a:r>
              <a:rPr lang="en-US" sz="2400" dirty="0" err="1" smtClean="0"/>
              <a:t>muons</a:t>
            </a:r>
            <a:r>
              <a:rPr lang="en-US" sz="2400" dirty="0" smtClean="0"/>
              <a:t> passing through sensor per 24 </a:t>
            </a:r>
            <a:r>
              <a:rPr lang="en-US" sz="2400" dirty="0" err="1" smtClean="0"/>
              <a:t>hrs</a:t>
            </a:r>
            <a:endParaRPr lang="en-US" sz="2400" dirty="0" smtClean="0"/>
          </a:p>
          <a:p>
            <a:r>
              <a:rPr lang="en-US" sz="2400" dirty="0" smtClean="0"/>
              <a:t>If sensor is only exposed 50 </a:t>
            </a:r>
            <a:r>
              <a:rPr lang="en-US" sz="2400" dirty="0" err="1" smtClean="0"/>
              <a:t>ms</a:t>
            </a:r>
            <a:r>
              <a:rPr lang="en-US" sz="2400" dirty="0" smtClean="0"/>
              <a:t> every 1 sec, </a:t>
            </a:r>
            <a:r>
              <a:rPr lang="en-US" sz="2400" dirty="0" err="1" smtClean="0"/>
              <a:t>livetime</a:t>
            </a:r>
            <a:r>
              <a:rPr lang="en-US" sz="2400" dirty="0" smtClean="0"/>
              <a:t> is 5%</a:t>
            </a:r>
          </a:p>
          <a:p>
            <a:r>
              <a:rPr lang="en-US" sz="2400" dirty="0" smtClean="0"/>
              <a:t>Only 230 * 0.05 = 12 </a:t>
            </a:r>
            <a:r>
              <a:rPr lang="en-US" sz="2400" dirty="0" err="1" smtClean="0"/>
              <a:t>muons</a:t>
            </a:r>
            <a:r>
              <a:rPr lang="en-US" sz="2400" dirty="0" smtClean="0"/>
              <a:t> per 24 </a:t>
            </a:r>
            <a:r>
              <a:rPr lang="en-US" sz="2400" dirty="0" err="1" smtClean="0"/>
              <a:t>hrs</a:t>
            </a:r>
            <a:r>
              <a:rPr lang="en-US" sz="2400" dirty="0" smtClean="0"/>
              <a:t> pass through sensor while it is exposed</a:t>
            </a:r>
          </a:p>
          <a:p>
            <a:r>
              <a:rPr lang="en-US" sz="2400" dirty="0" smtClean="0"/>
              <a:t>Additional efficiency factor: what fraction of muons passing through sensor, during exposure, deposit enough charge and pass selection algorithm? </a:t>
            </a:r>
          </a:p>
          <a:p>
            <a:r>
              <a:rPr lang="en-US" sz="2400" dirty="0" smtClean="0"/>
              <a:t>Efficiency depends on phone model (camera image sensor and noise cleaning)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6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400"/>
            <a:ext cx="8229600" cy="639763"/>
          </a:xfrm>
        </p:spPr>
        <p:txBody>
          <a:bodyPr/>
          <a:lstStyle/>
          <a:p>
            <a:r>
              <a:rPr lang="en-US" dirty="0" smtClean="0"/>
              <a:t>Worldwide sensor area in cell phones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800600"/>
            <a:ext cx="7696200" cy="1930399"/>
          </a:xfrm>
        </p:spPr>
        <p:txBody>
          <a:bodyPr/>
          <a:lstStyle/>
          <a:p>
            <a:r>
              <a:rPr lang="en-US" sz="2000" dirty="0" smtClean="0"/>
              <a:t>Smart phones: 2 x 10</a:t>
            </a:r>
            <a:r>
              <a:rPr lang="en-US" sz="2000" baseline="30000" dirty="0" smtClean="0"/>
              <a:t>9</a:t>
            </a:r>
          </a:p>
          <a:p>
            <a:r>
              <a:rPr lang="en-US" sz="2000" dirty="0" smtClean="0"/>
              <a:t>Sensor area per phone: 10 mm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= 10</a:t>
            </a:r>
            <a:r>
              <a:rPr lang="en-US" sz="2000" baseline="30000" dirty="0" smtClean="0"/>
              <a:t>-5</a:t>
            </a:r>
            <a:r>
              <a:rPr lang="en-US" sz="2000" dirty="0" smtClean="0"/>
              <a:t> m</a:t>
            </a:r>
            <a:r>
              <a:rPr lang="en-US" sz="2000" baseline="30000" dirty="0" smtClean="0"/>
              <a:t>2</a:t>
            </a:r>
          </a:p>
          <a:p>
            <a:r>
              <a:rPr lang="en-US" sz="2000" dirty="0" smtClean="0"/>
              <a:t>Total: 2 x 10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 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= 2 x 10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 km</a:t>
            </a:r>
            <a:r>
              <a:rPr lang="en-US" sz="2000" baseline="30000" dirty="0" smtClean="0"/>
              <a:t>2</a:t>
            </a:r>
          </a:p>
          <a:p>
            <a:r>
              <a:rPr lang="en-US" sz="2000" dirty="0" smtClean="0"/>
              <a:t>(rough estimate) plus non-smart phones, front facing cameras, compact and SLR cameras, tablets, laptops, webcams, 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65163"/>
            <a:ext cx="7336621" cy="394493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36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icon are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2" y="2186422"/>
            <a:ext cx="5685138" cy="43413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Comparison to silicon trackers used by professional physicists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38600" y="2571690"/>
            <a:ext cx="1800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Fermi LAT     •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581400" y="587345"/>
            <a:ext cx="3373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Worldwide smartphones     •</a:t>
            </a:r>
            <a:endParaRPr lang="en-US" sz="20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96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</a:t>
            </a:r>
            <a:r>
              <a:rPr lang="en-US" smtClean="0"/>
              <a:t>of image sensor </a:t>
            </a:r>
            <a:r>
              <a:rPr lang="en-US" dirty="0" smtClean="0"/>
              <a:t>depletion thickness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5812362"/>
            <a:ext cx="6622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Vandenbroucke </a:t>
            </a:r>
            <a:r>
              <a:rPr lang="en-US" dirty="0" smtClean="0"/>
              <a:t>et al., J. Inst. 11 P04019 (2016), 1511.00660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51415" cy="44088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62200" y="2362200"/>
            <a:ext cx="102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7 </a:t>
            </a:r>
            <a:r>
              <a:rPr lang="en-US" dirty="0" err="1" smtClean="0"/>
              <a:t>dof</a:t>
            </a:r>
            <a:endParaRPr lang="en-US" dirty="0" smtClean="0"/>
          </a:p>
          <a:p>
            <a:pPr algn="ctr"/>
            <a:r>
              <a:rPr lang="en-US" dirty="0" smtClean="0"/>
              <a:t>p=0.008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88244" y="2362200"/>
            <a:ext cx="17027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7 </a:t>
            </a:r>
            <a:r>
              <a:rPr lang="en-US" dirty="0" err="1" smtClean="0"/>
              <a:t>dof</a:t>
            </a:r>
            <a:endParaRPr lang="en-US" dirty="0" smtClean="0"/>
          </a:p>
          <a:p>
            <a:pPr algn="ctr"/>
            <a:r>
              <a:rPr lang="en-US" dirty="0" smtClean="0"/>
              <a:t>p=0.45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26.6 ± 1.4 µm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7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dirty="0" smtClean="0"/>
              <a:t>Distinguishing tracks, worms, and spots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21" y="639763"/>
            <a:ext cx="5579179" cy="590010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34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63740"/>
          </a:xfrm>
        </p:spPr>
        <p:txBody>
          <a:bodyPr/>
          <a:lstStyle/>
          <a:p>
            <a:r>
              <a:rPr lang="en-US" dirty="0" smtClean="0"/>
              <a:t>Classifying images with computer vision</a:t>
            </a:r>
            <a:br>
              <a:rPr lang="en-US" dirty="0" smtClean="0"/>
            </a:br>
            <a:r>
              <a:rPr lang="en-US" dirty="0" smtClean="0"/>
              <a:t>(convolutional neural network optimized with deep learning)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66800"/>
            <a:ext cx="7375943" cy="487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7943" y="5868769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M. Winter </a:t>
            </a:r>
            <a:r>
              <a:rPr lang="en-US" dirty="0" smtClean="0"/>
              <a:t>et al., 1803.04493</a:t>
            </a:r>
          </a:p>
          <a:p>
            <a:pPr algn="ctr"/>
            <a:r>
              <a:rPr lang="en-US" dirty="0" smtClean="0"/>
              <a:t>“Particle Identification In Camera Image Sensors Using Computer Vision”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02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63740"/>
          </a:xfrm>
        </p:spPr>
        <p:txBody>
          <a:bodyPr/>
          <a:lstStyle/>
          <a:p>
            <a:r>
              <a:rPr lang="en-US" dirty="0" smtClean="0"/>
              <a:t>Classifying images with computer vision</a:t>
            </a:r>
            <a:br>
              <a:rPr lang="en-US" dirty="0" smtClean="0"/>
            </a:br>
            <a:r>
              <a:rPr lang="en-US" dirty="0" smtClean="0"/>
              <a:t>(convolutional neural network optimized with deep learning)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7943" y="5868769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M. Winter </a:t>
            </a:r>
            <a:r>
              <a:rPr lang="en-US" dirty="0" smtClean="0"/>
              <a:t>et al., 1803.04493</a:t>
            </a:r>
          </a:p>
          <a:p>
            <a:pPr algn="ctr"/>
            <a:r>
              <a:rPr lang="en-US" dirty="0" smtClean="0"/>
              <a:t>“Particle Identification In Camera Image Sensors Using Computer Vision”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35959" y="1162648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Column-normalized confusion matrix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1898"/>
            <a:ext cx="6197600" cy="4310707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7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particles can also knock loose electrons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960927"/>
            <a:ext cx="6477000" cy="1219200"/>
          </a:xfrm>
        </p:spPr>
        <p:txBody>
          <a:bodyPr/>
          <a:lstStyle/>
          <a:p>
            <a:r>
              <a:rPr lang="en-US" sz="2000" dirty="0" smtClean="0"/>
              <a:t>High energy photons (gamma rays)</a:t>
            </a:r>
          </a:p>
          <a:p>
            <a:r>
              <a:rPr lang="en-US" sz="2000" dirty="0" smtClean="0"/>
              <a:t>Charged particles (electrons, </a:t>
            </a:r>
            <a:r>
              <a:rPr lang="en-US" sz="2000" dirty="0" err="1" smtClean="0"/>
              <a:t>muons</a:t>
            </a:r>
            <a:r>
              <a:rPr lang="en-US" sz="2000" dirty="0" smtClean="0"/>
              <a:t>, protons, …)</a:t>
            </a:r>
          </a:p>
          <a:p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057400"/>
            <a:ext cx="4191000" cy="230054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23900" y="4706852"/>
            <a:ext cx="7620000" cy="16153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Digital camera image sensors can therefore detect any of these high energy particles (ionizing radiation)</a:t>
            </a:r>
          </a:p>
          <a:p>
            <a:r>
              <a:rPr lang="en-US" sz="2000" dirty="0" smtClean="0"/>
              <a:t>Camera sensors can detect both</a:t>
            </a:r>
          </a:p>
          <a:p>
            <a:pPr lvl="1"/>
            <a:r>
              <a:rPr lang="en-US" sz="2000" dirty="0" smtClean="0"/>
              <a:t>Cosmic rays</a:t>
            </a:r>
          </a:p>
          <a:p>
            <a:pPr lvl="1"/>
            <a:r>
              <a:rPr lang="en-US" sz="2000" dirty="0" smtClean="0"/>
              <a:t>Background (terrestrial) radiation</a:t>
            </a:r>
            <a:endParaRPr lang="en-US" sz="20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8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Advertisement: ICRC 2019 in Madison, </a:t>
            </a:r>
            <a:r>
              <a:rPr lang="en-US" dirty="0"/>
              <a:t>Wisconsin</a:t>
            </a:r>
            <a:br>
              <a:rPr lang="en-US" dirty="0"/>
            </a:br>
            <a:r>
              <a:rPr lang="en-US" dirty="0"/>
              <a:t>July 25 </a:t>
            </a:r>
            <a:r>
              <a:rPr lang="mr-IN" dirty="0"/>
              <a:t>–</a:t>
            </a:r>
            <a:r>
              <a:rPr lang="en-US" dirty="0"/>
              <a:t> August 1, </a:t>
            </a:r>
            <a:r>
              <a:rPr lang="en-US" dirty="0" smtClean="0"/>
              <a:t>2019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856"/>
            <a:ext cx="91440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56"/>
          <a:stretch/>
        </p:blipFill>
        <p:spPr>
          <a:xfrm>
            <a:off x="27039" y="4188585"/>
            <a:ext cx="9116961" cy="228841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3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8778"/>
            <a:ext cx="3048000" cy="2034822"/>
          </a:xfrm>
        </p:spPr>
        <p:txBody>
          <a:bodyPr/>
          <a:lstStyle/>
          <a:p>
            <a:r>
              <a:rPr lang="en-US" dirty="0" smtClean="0"/>
              <a:t>DECO article in </a:t>
            </a:r>
            <a:r>
              <a:rPr lang="en-US" dirty="0"/>
              <a:t>INFN’s </a:t>
            </a:r>
            <a:r>
              <a:rPr lang="en-US" dirty="0" err="1"/>
              <a:t>A</a:t>
            </a:r>
            <a:r>
              <a:rPr lang="en-US" dirty="0" err="1" smtClean="0"/>
              <a:t>simmetrie</a:t>
            </a:r>
            <a:r>
              <a:rPr lang="en-US" dirty="0" smtClean="0"/>
              <a:t> magazine</a:t>
            </a:r>
            <a:br>
              <a:rPr lang="en-US" dirty="0" smtClean="0"/>
            </a:br>
            <a:r>
              <a:rPr lang="en-US" dirty="0" smtClean="0"/>
              <a:t>(October 2017)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8" b="10687"/>
          <a:stretch/>
        </p:blipFill>
        <p:spPr>
          <a:xfrm>
            <a:off x="3517900" y="87489"/>
            <a:ext cx="5892800" cy="64657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64300" y="98778"/>
            <a:ext cx="26270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Delia Tosi &amp; </a:t>
            </a:r>
            <a:r>
              <a:rPr lang="en-US" sz="1200"/>
              <a:t>Justin </a:t>
            </a:r>
            <a:r>
              <a:rPr lang="en-US" sz="1200" smtClean="0"/>
              <a:t>Vandenbroucke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152400" y="4572000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www.asimmetrie.it/as-illuminazioni-raggi-cosmici-in-tasca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6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smtClean="0"/>
              <a:t>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9763"/>
            <a:ext cx="9144000" cy="5913438"/>
          </a:xfrm>
        </p:spPr>
        <p:txBody>
          <a:bodyPr/>
          <a:lstStyle/>
          <a:p>
            <a:r>
              <a:rPr lang="en-US" sz="1700" dirty="0"/>
              <a:t>Public site </a:t>
            </a:r>
            <a:r>
              <a:rPr lang="en-US" sz="1700" dirty="0" smtClean="0">
                <a:hlinkClick r:id="rId2"/>
              </a:rPr>
              <a:t>http</a:t>
            </a:r>
            <a:r>
              <a:rPr lang="en-US" sz="1700" dirty="0">
                <a:hlinkClick r:id="rId2"/>
              </a:rPr>
              <a:t>://</a:t>
            </a:r>
            <a:r>
              <a:rPr lang="en-US" sz="1700" dirty="0" smtClean="0">
                <a:hlinkClick r:id="rId2"/>
              </a:rPr>
              <a:t>wipac.wisc.edu/deco</a:t>
            </a:r>
          </a:p>
          <a:p>
            <a:r>
              <a:rPr lang="en-US" sz="1700" dirty="0" smtClean="0"/>
              <a:t>Paper #1 </a:t>
            </a:r>
            <a:r>
              <a:rPr lang="mr-IN" sz="1700" dirty="0">
                <a:hlinkClick r:id="rId3"/>
              </a:rPr>
              <a:t>https://</a:t>
            </a:r>
            <a:r>
              <a:rPr lang="mr-IN" sz="1700" dirty="0" smtClean="0">
                <a:hlinkClick r:id="rId3"/>
              </a:rPr>
              <a:t>arxiv.org/abs/1510.07665</a:t>
            </a:r>
            <a:endParaRPr lang="en-US" sz="1700" dirty="0" smtClean="0"/>
          </a:p>
          <a:p>
            <a:r>
              <a:rPr lang="en-US" sz="1700" smtClean="0"/>
              <a:t>Paper </a:t>
            </a:r>
            <a:r>
              <a:rPr lang="en-US" sz="1700" dirty="0" smtClean="0"/>
              <a:t>#2 </a:t>
            </a:r>
            <a:r>
              <a:rPr lang="mr-IN" sz="1700" dirty="0">
                <a:hlinkClick r:id="rId4"/>
              </a:rPr>
              <a:t>https://</a:t>
            </a:r>
            <a:r>
              <a:rPr lang="mr-IN" sz="1700" dirty="0" smtClean="0">
                <a:hlinkClick r:id="rId4"/>
              </a:rPr>
              <a:t>arxiv.org/abs/1511.00660</a:t>
            </a:r>
            <a:endParaRPr lang="en-US" sz="1700" dirty="0" smtClean="0"/>
          </a:p>
          <a:p>
            <a:r>
              <a:rPr lang="de-DE" sz="1700" dirty="0" smtClean="0"/>
              <a:t>Paper #3 </a:t>
            </a:r>
            <a:r>
              <a:rPr lang="mr-IN" sz="1700" dirty="0" smtClean="0">
                <a:hlinkClick r:id="rId5"/>
              </a:rPr>
              <a:t>https://arxiv.org/abs/1708.01281</a:t>
            </a:r>
            <a:endParaRPr lang="de-DE" sz="1700" dirty="0" smtClean="0"/>
          </a:p>
          <a:p>
            <a:r>
              <a:rPr lang="de-DE" sz="1700" dirty="0" smtClean="0"/>
              <a:t>Paper #4</a:t>
            </a:r>
            <a:r>
              <a:rPr lang="mr-IN" sz="1700" dirty="0" smtClean="0"/>
              <a:t> </a:t>
            </a:r>
            <a:r>
              <a:rPr lang="mr-IN" sz="1700" dirty="0" smtClean="0">
                <a:hlinkClick r:id="rId6"/>
              </a:rPr>
              <a:t>https://arxiv.org/abs/1803.04493</a:t>
            </a:r>
            <a:endParaRPr lang="en-US" sz="1700" dirty="0" smtClean="0"/>
          </a:p>
          <a:p>
            <a:r>
              <a:rPr lang="en-US" sz="1700" dirty="0" smtClean="0"/>
              <a:t>Public Google Group “deco-users” </a:t>
            </a:r>
            <a:r>
              <a:rPr lang="en-US" sz="1700" dirty="0" smtClean="0">
                <a:hlinkClick r:id="rId7"/>
              </a:rPr>
              <a:t>https</a:t>
            </a:r>
            <a:r>
              <a:rPr lang="en-US" sz="1700" dirty="0">
                <a:hlinkClick r:id="rId7"/>
              </a:rPr>
              <a:t>://groups.google.com/forum/#!</a:t>
            </a:r>
            <a:r>
              <a:rPr lang="en-US" sz="1700" dirty="0" smtClean="0">
                <a:hlinkClick r:id="rId7"/>
              </a:rPr>
              <a:t>forum/deco-users</a:t>
            </a:r>
            <a:endParaRPr lang="en-US" sz="1700" dirty="0" smtClean="0"/>
          </a:p>
          <a:p>
            <a:r>
              <a:rPr lang="en-US" sz="1700" dirty="0" smtClean="0"/>
              <a:t>Physics World: </a:t>
            </a:r>
            <a:r>
              <a:rPr lang="en-US" sz="1700" dirty="0" smtClean="0">
                <a:hlinkClick r:id="rId8"/>
              </a:rPr>
              <a:t>http</a:t>
            </a:r>
            <a:r>
              <a:rPr lang="en-US" sz="1700" dirty="0">
                <a:hlinkClick r:id="rId8"/>
              </a:rPr>
              <a:t>://live.iop-pp01.agh.sleek.net/2014/12/17/dialling-up-the-cosmos</a:t>
            </a:r>
            <a:r>
              <a:rPr lang="en-US" sz="1700" dirty="0" smtClean="0">
                <a:hlinkClick r:id="rId8"/>
              </a:rPr>
              <a:t>/</a:t>
            </a:r>
            <a:endParaRPr lang="en-US" sz="1700" dirty="0" smtClean="0"/>
          </a:p>
          <a:p>
            <a:r>
              <a:rPr lang="en-US" sz="1700" dirty="0" smtClean="0"/>
              <a:t>Symmetry: </a:t>
            </a:r>
            <a:r>
              <a:rPr lang="en-US" sz="1700" dirty="0">
                <a:hlinkClick r:id="rId9"/>
              </a:rPr>
              <a:t>http://</a:t>
            </a:r>
            <a:r>
              <a:rPr lang="en-US" sz="1700" dirty="0" smtClean="0">
                <a:hlinkClick r:id="rId9"/>
              </a:rPr>
              <a:t>www.symmetrymagazine.org/article/reading-the-heavens-with-your-phone</a:t>
            </a:r>
            <a:endParaRPr lang="en-US" sz="1700" dirty="0" smtClean="0"/>
          </a:p>
          <a:p>
            <a:r>
              <a:rPr lang="en-US" sz="1700" dirty="0" smtClean="0"/>
              <a:t>UW Madison news</a:t>
            </a:r>
            <a:r>
              <a:rPr lang="en-US" sz="1700" dirty="0"/>
              <a:t>: </a:t>
            </a:r>
            <a:r>
              <a:rPr lang="en-US" sz="1700" dirty="0">
                <a:hlinkClick r:id="rId10"/>
              </a:rPr>
              <a:t>http://</a:t>
            </a:r>
            <a:r>
              <a:rPr lang="en-US" sz="1700" dirty="0" smtClean="0">
                <a:hlinkClick r:id="rId10"/>
              </a:rPr>
              <a:t>news.wisc.edu/23166</a:t>
            </a:r>
            <a:endParaRPr lang="en-US" sz="1700" dirty="0" smtClean="0"/>
          </a:p>
          <a:p>
            <a:r>
              <a:rPr lang="en-US" sz="1700" dirty="0"/>
              <a:t>Kurzweil AI: </a:t>
            </a:r>
            <a:r>
              <a:rPr lang="en-US" sz="1700" dirty="0">
                <a:hlinkClick r:id="rId11"/>
              </a:rPr>
              <a:t>http://</a:t>
            </a:r>
            <a:r>
              <a:rPr lang="en-US" sz="1700" dirty="0" smtClean="0">
                <a:hlinkClick r:id="rId11"/>
              </a:rPr>
              <a:t>www.kurzweilai.net/how-to-turn-your-android-phone-into-a-cosmic-ray-detector</a:t>
            </a:r>
            <a:endParaRPr lang="en-US" sz="1700" dirty="0" smtClean="0"/>
          </a:p>
          <a:p>
            <a:r>
              <a:rPr lang="en-US" sz="1700" dirty="0"/>
              <a:t>Universe Today: </a:t>
            </a:r>
            <a:r>
              <a:rPr lang="en-US" sz="1700" dirty="0">
                <a:hlinkClick r:id="rId12"/>
              </a:rPr>
              <a:t>http://www.universetoday.com/115066/how-to-turn-your-phone-into-a-cosmic-ray-detector</a:t>
            </a:r>
            <a:r>
              <a:rPr lang="en-US" sz="1700" dirty="0" smtClean="0">
                <a:hlinkClick r:id="rId12"/>
              </a:rPr>
              <a:t>/</a:t>
            </a:r>
            <a:endParaRPr lang="en-US" sz="1700" dirty="0" smtClean="0"/>
          </a:p>
          <a:p>
            <a:r>
              <a:rPr lang="en-US" sz="1700" dirty="0"/>
              <a:t>Discovery: </a:t>
            </a:r>
            <a:r>
              <a:rPr lang="en-US" sz="1700" dirty="0">
                <a:hlinkClick r:id="rId13"/>
              </a:rPr>
              <a:t>http://</a:t>
            </a:r>
            <a:r>
              <a:rPr lang="en-US" sz="1700" dirty="0" smtClean="0">
                <a:hlinkClick r:id="rId13"/>
              </a:rPr>
              <a:t>news.discovery.com/tech/gear-and-gadgets/turn-your-smartphone-into-a-cosmic-ray-detector-141009.htm</a:t>
            </a:r>
            <a:endParaRPr lang="en-US" sz="1700" dirty="0" smtClean="0"/>
          </a:p>
          <a:p>
            <a:r>
              <a:rPr lang="en-US" sz="1700" dirty="0"/>
              <a:t>Huffington Post: </a:t>
            </a:r>
            <a:r>
              <a:rPr lang="en-US" sz="1700" dirty="0">
                <a:hlinkClick r:id="rId14"/>
              </a:rPr>
              <a:t>http://</a:t>
            </a:r>
            <a:r>
              <a:rPr lang="en-US" sz="1700" dirty="0" smtClean="0">
                <a:hlinkClick r:id="rId14"/>
              </a:rPr>
              <a:t>www.huffingtonpost.com/2014/10/11/phone-cosmic-ray-detector_n_5958630.html</a:t>
            </a:r>
            <a:endParaRPr lang="en-US" sz="1700" dirty="0" smtClean="0"/>
          </a:p>
          <a:p>
            <a:r>
              <a:rPr lang="en-US" sz="1700" dirty="0" smtClean="0"/>
              <a:t>CERN Courier</a:t>
            </a:r>
            <a:r>
              <a:rPr lang="en-US" sz="1700" dirty="0"/>
              <a:t>: </a:t>
            </a:r>
            <a:r>
              <a:rPr lang="en-US" sz="1700" dirty="0">
                <a:hlinkClick r:id="rId15"/>
              </a:rPr>
              <a:t>http://</a:t>
            </a:r>
            <a:r>
              <a:rPr lang="en-US" sz="1700" dirty="0" smtClean="0">
                <a:hlinkClick r:id="rId15"/>
              </a:rPr>
              <a:t>cerncourier.com/cws/article/cern/69889</a:t>
            </a:r>
            <a:endParaRPr lang="en-US" sz="1700" dirty="0" smtClean="0"/>
          </a:p>
          <a:p>
            <a:r>
              <a:rPr lang="en-US" sz="1700" dirty="0" smtClean="0"/>
              <a:t>INFN’s </a:t>
            </a:r>
            <a:r>
              <a:rPr lang="en-US" sz="1700" dirty="0" err="1" smtClean="0"/>
              <a:t>Asimmetrie</a:t>
            </a:r>
            <a:r>
              <a:rPr lang="en-US" sz="1700" dirty="0"/>
              <a:t>: </a:t>
            </a:r>
            <a:r>
              <a:rPr lang="en-US" sz="1700" dirty="0">
                <a:hlinkClick r:id="rId16"/>
              </a:rPr>
              <a:t>https://</a:t>
            </a:r>
            <a:r>
              <a:rPr lang="en-US" sz="1700" dirty="0" smtClean="0">
                <a:hlinkClick r:id="rId16"/>
              </a:rPr>
              <a:t>www.asimmetrie.it/as-illuminazioni-raggi-cosmici-in-tasca</a:t>
            </a:r>
            <a:endParaRPr lang="en-US" sz="17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00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639763"/>
          </a:xfrm>
        </p:spPr>
        <p:txBody>
          <a:bodyPr/>
          <a:lstStyle/>
          <a:p>
            <a:r>
              <a:rPr lang="en-US" dirty="0" smtClean="0"/>
              <a:t>Thank you to my DECO collaborators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031082"/>
            <a:ext cx="3124200" cy="3617118"/>
          </a:xfrm>
        </p:spPr>
        <p:txBody>
          <a:bodyPr/>
          <a:lstStyle/>
          <a:p>
            <a:r>
              <a:rPr lang="en-US" sz="2400" dirty="0" err="1"/>
              <a:t>Segev</a:t>
            </a:r>
            <a:r>
              <a:rPr lang="en-US" sz="2400" dirty="0"/>
              <a:t> </a:t>
            </a:r>
            <a:r>
              <a:rPr lang="en-US" sz="2400" dirty="0" err="1"/>
              <a:t>BenZvi</a:t>
            </a:r>
            <a:endParaRPr lang="en-US" sz="2400" dirty="0"/>
          </a:p>
          <a:p>
            <a:r>
              <a:rPr lang="en-US" sz="2400" dirty="0">
                <a:solidFill>
                  <a:srgbClr val="0070C0"/>
                </a:solidFill>
              </a:rPr>
              <a:t>James </a:t>
            </a:r>
            <a:r>
              <a:rPr lang="en-US" sz="2400" dirty="0" err="1">
                <a:solidFill>
                  <a:srgbClr val="0070C0"/>
                </a:solidFill>
              </a:rPr>
              <a:t>Bourbeau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 smtClean="0"/>
              <a:t>Silvia </a:t>
            </a:r>
            <a:r>
              <a:rPr lang="en-US" sz="2400" dirty="0"/>
              <a:t>Bravo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Felipe </a:t>
            </a:r>
            <a:r>
              <a:rPr lang="en-US" sz="2400" dirty="0">
                <a:solidFill>
                  <a:srgbClr val="FF0000"/>
                </a:solidFill>
              </a:rPr>
              <a:t>Campos</a:t>
            </a:r>
          </a:p>
          <a:p>
            <a:r>
              <a:rPr lang="en-US" sz="2400" dirty="0"/>
              <a:t>Kenny Jensen</a:t>
            </a:r>
          </a:p>
          <a:p>
            <a:r>
              <a:rPr lang="en-US" sz="2400" dirty="0" smtClean="0"/>
              <a:t>Peter </a:t>
            </a:r>
            <a:r>
              <a:rPr lang="en-US" sz="2400" dirty="0" err="1"/>
              <a:t>Karn</a:t>
            </a:r>
            <a:endParaRPr lang="en-US" sz="2400" dirty="0"/>
          </a:p>
          <a:p>
            <a:r>
              <a:rPr lang="en-US" sz="2400" dirty="0" smtClean="0">
                <a:solidFill>
                  <a:srgbClr val="0070C0"/>
                </a:solidFill>
              </a:rPr>
              <a:t>Matt Meehan</a:t>
            </a:r>
          </a:p>
          <a:p>
            <a:r>
              <a:rPr lang="en-US" sz="2400" dirty="0"/>
              <a:t>Jeffrey </a:t>
            </a:r>
            <a:r>
              <a:rPr lang="en-US" sz="2400" dirty="0" smtClean="0"/>
              <a:t>Peacock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115499" y="5456237"/>
            <a:ext cx="2717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Graduate students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Undergraduates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953000" y="1031082"/>
            <a:ext cx="3733800" cy="361711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Matthew </a:t>
            </a:r>
            <a:r>
              <a:rPr lang="en-US" sz="2400" dirty="0" err="1">
                <a:solidFill>
                  <a:srgbClr val="FF0000"/>
                </a:solidFill>
              </a:rPr>
              <a:t>Plewa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Tyler </a:t>
            </a:r>
            <a:r>
              <a:rPr lang="en-US" sz="2400" dirty="0" err="1">
                <a:solidFill>
                  <a:srgbClr val="0070C0"/>
                </a:solidFill>
              </a:rPr>
              <a:t>Ruggles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/>
              <a:t>Marcos Santander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Cassidy Schneider</a:t>
            </a:r>
          </a:p>
          <a:p>
            <a:r>
              <a:rPr lang="en-US" sz="2400" dirty="0"/>
              <a:t>David Schultz</a:t>
            </a:r>
          </a:p>
          <a:p>
            <a:r>
              <a:rPr lang="en-US" sz="2400" dirty="0"/>
              <a:t>Ariel Levi Simons</a:t>
            </a:r>
          </a:p>
          <a:p>
            <a:r>
              <a:rPr lang="en-US" sz="2400" dirty="0"/>
              <a:t>Delia Tosi</a:t>
            </a:r>
          </a:p>
          <a:p>
            <a:r>
              <a:rPr lang="en-US" sz="2400" dirty="0">
                <a:solidFill>
                  <a:srgbClr val="0070C0"/>
                </a:solidFill>
              </a:rPr>
              <a:t>Miles Winter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67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35" y="37117"/>
            <a:ext cx="8229600" cy="639763"/>
          </a:xfrm>
        </p:spPr>
        <p:txBody>
          <a:bodyPr/>
          <a:lstStyle/>
          <a:p>
            <a:r>
              <a:rPr lang="en-US" dirty="0" smtClean="0"/>
              <a:t>Thank you to the supporters of DECO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891517"/>
            <a:ext cx="6591300" cy="3289118"/>
          </a:xfrm>
        </p:spPr>
        <p:txBody>
          <a:bodyPr/>
          <a:lstStyle/>
          <a:p>
            <a:r>
              <a:rPr lang="en-US" sz="2400" dirty="0"/>
              <a:t>University of Wisconsin</a:t>
            </a:r>
          </a:p>
          <a:p>
            <a:r>
              <a:rPr lang="en-US" sz="2400" dirty="0"/>
              <a:t>Knight </a:t>
            </a:r>
            <a:r>
              <a:rPr lang="en-US" sz="2400" dirty="0" smtClean="0"/>
              <a:t>Foundation</a:t>
            </a:r>
          </a:p>
          <a:p>
            <a:r>
              <a:rPr lang="en-US" sz="2400" dirty="0" err="1" smtClean="0"/>
              <a:t>QuarkNet</a:t>
            </a:r>
            <a:endParaRPr lang="en-US" sz="2400" dirty="0" smtClean="0"/>
          </a:p>
          <a:p>
            <a:r>
              <a:rPr lang="en-US" sz="2400" dirty="0"/>
              <a:t>National Science </a:t>
            </a:r>
            <a:r>
              <a:rPr lang="en-US" sz="2400" dirty="0" smtClean="0"/>
              <a:t>Foundation</a:t>
            </a:r>
            <a:endParaRPr lang="en-US" sz="2400" dirty="0"/>
          </a:p>
          <a:p>
            <a:r>
              <a:rPr lang="en-US" sz="2400" dirty="0" smtClean="0"/>
              <a:t>American Physical Society</a:t>
            </a:r>
          </a:p>
          <a:p>
            <a:r>
              <a:rPr lang="en-US" sz="2400" dirty="0" smtClean="0"/>
              <a:t>Simon-Strauss Foundation</a:t>
            </a:r>
          </a:p>
          <a:p>
            <a:r>
              <a:rPr lang="en-US" sz="2400" dirty="0" smtClean="0"/>
              <a:t>Wisconsin </a:t>
            </a:r>
            <a:r>
              <a:rPr lang="en-US" sz="2400" dirty="0" err="1" smtClean="0"/>
              <a:t>IceCube</a:t>
            </a:r>
            <a:r>
              <a:rPr lang="en-US" sz="2400" dirty="0" smtClean="0"/>
              <a:t> Particle Astrophysics Center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400" y="4390692"/>
            <a:ext cx="8228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Opportunities for collaboration at many levels: Contact me if interested!</a:t>
            </a:r>
          </a:p>
          <a:p>
            <a:pPr algn="ctr"/>
            <a:r>
              <a:rPr lang="en-US" sz="2000" dirty="0" smtClean="0">
                <a:hlinkClick r:id="rId2"/>
              </a:rPr>
              <a:t>justin.vandenbroucke@wisc.edu</a:t>
            </a:r>
            <a:endParaRPr lang="en-US" sz="2000" dirty="0" smtClean="0"/>
          </a:p>
        </p:txBody>
      </p:sp>
      <p:pic>
        <p:nvPicPr>
          <p:cNvPr id="13" name="Picture 12" descr="20101213103047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148" y="5689840"/>
            <a:ext cx="1037921" cy="648573"/>
          </a:xfrm>
          <a:prstGeom prst="rect">
            <a:avLst/>
          </a:prstGeom>
        </p:spPr>
      </p:pic>
      <p:pic>
        <p:nvPicPr>
          <p:cNvPr id="14" name="Picture 13" descr="buck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8" y="5659678"/>
            <a:ext cx="612392" cy="792163"/>
          </a:xfrm>
          <a:prstGeom prst="rect">
            <a:avLst/>
          </a:prstGeom>
        </p:spPr>
      </p:pic>
      <p:pic>
        <p:nvPicPr>
          <p:cNvPr id="15" name="Picture 14" descr="Knight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74" y="5636659"/>
            <a:ext cx="968055" cy="852091"/>
          </a:xfrm>
          <a:prstGeom prst="rect">
            <a:avLst/>
          </a:prstGeom>
        </p:spPr>
      </p:pic>
      <p:pic>
        <p:nvPicPr>
          <p:cNvPr id="16" name="Picture 15" descr="wipac-bann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11" y="5665312"/>
            <a:ext cx="2057400" cy="6536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59" y="5556596"/>
            <a:ext cx="1252682" cy="787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082" y="5410200"/>
            <a:ext cx="1177769" cy="117776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21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996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consumption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305800" cy="3505200"/>
          </a:xfrm>
        </p:spPr>
        <p:txBody>
          <a:bodyPr/>
          <a:lstStyle/>
          <a:p>
            <a:r>
              <a:rPr lang="en-US" sz="2400" dirty="0" smtClean="0"/>
              <a:t>Running the camera (and image analysis) continuously is battery intensive</a:t>
            </a:r>
          </a:p>
          <a:p>
            <a:r>
              <a:rPr lang="en-US" sz="2400" dirty="0" smtClean="0"/>
              <a:t>In normal use, should be plugged in to wall power</a:t>
            </a:r>
          </a:p>
          <a:p>
            <a:r>
              <a:rPr lang="en-US" sz="2400" dirty="0" smtClean="0"/>
              <a:t>Typically lasts a few hours on battery</a:t>
            </a:r>
          </a:p>
          <a:p>
            <a:r>
              <a:rPr lang="en-US" sz="2400" dirty="0" smtClean="0"/>
              <a:t>An external battery pack can boost this to 10-20 </a:t>
            </a:r>
            <a:r>
              <a:rPr lang="en-US" sz="2400" dirty="0" err="1" smtClean="0"/>
              <a:t>hrs</a:t>
            </a:r>
            <a:r>
              <a:rPr lang="en-US" sz="2400" dirty="0" smtClean="0"/>
              <a:t> (e.g. on a long plane flight)</a:t>
            </a:r>
          </a:p>
          <a:p>
            <a:r>
              <a:rPr lang="en-US" sz="2400" dirty="0" smtClean="0"/>
              <a:t>In 24 hours, consumes ~100 Watt-hours (costs ~1¢ on electricity bill)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3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DECO: the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91600" cy="5943600"/>
          </a:xfrm>
        </p:spPr>
        <p:txBody>
          <a:bodyPr/>
          <a:lstStyle/>
          <a:p>
            <a:r>
              <a:rPr lang="en-US" sz="2000" dirty="0" smtClean="0"/>
              <a:t>Ionizing radiation (high energy particles) passing through a camera image sensor (CCD or CMOS) result in track-like images</a:t>
            </a:r>
          </a:p>
          <a:p>
            <a:r>
              <a:rPr lang="en-US" sz="2000" dirty="0" smtClean="0"/>
              <a:t>True for cameras of all sizes, from telescopes to cell phones</a:t>
            </a:r>
          </a:p>
          <a:p>
            <a:r>
              <a:rPr lang="en-US" sz="2000" dirty="0" smtClean="0"/>
              <a:t>A nuisance for telescopes</a:t>
            </a:r>
          </a:p>
          <a:p>
            <a:r>
              <a:rPr lang="en-US" sz="2000" dirty="0" smtClean="0"/>
              <a:t>Interesting as a handheld detector for education, outreach, science: cover lens with tape and analyze dark images for tracks</a:t>
            </a:r>
          </a:p>
          <a:p>
            <a:r>
              <a:rPr lang="en-US" sz="2000" dirty="0" smtClean="0"/>
              <a:t>The ionizing radiation can be created by cosmic rays, radioactivity in the environment, or a radioactive source</a:t>
            </a:r>
          </a:p>
          <a:p>
            <a:r>
              <a:rPr lang="en-US" sz="2000" dirty="0" smtClean="0"/>
              <a:t>Can be used to teach cosmic rays, particle physics, nuclear physics, astrophysics, radiation</a:t>
            </a:r>
          </a:p>
          <a:p>
            <a:r>
              <a:rPr lang="en-US" sz="2000" dirty="0" smtClean="0"/>
              <a:t>Similar detection principle to huge detectors built by hundreds of physicists (e.g. at LHC, Fermi), but in a handheld ubiquitous device</a:t>
            </a:r>
          </a:p>
          <a:p>
            <a:r>
              <a:rPr lang="en-US" sz="2000" dirty="0" smtClean="0"/>
              <a:t>Single-classroom projects</a:t>
            </a:r>
          </a:p>
          <a:p>
            <a:r>
              <a:rPr lang="en-US" sz="2000" dirty="0" smtClean="0"/>
              <a:t>Multi-classroom projects enabled by a central database</a:t>
            </a:r>
          </a:p>
          <a:p>
            <a:r>
              <a:rPr lang="en-US" sz="2000" dirty="0" smtClean="0"/>
              <a:t>2013: Number </a:t>
            </a:r>
            <a:r>
              <a:rPr lang="en-US" sz="2000" dirty="0"/>
              <a:t>of </a:t>
            </a:r>
            <a:r>
              <a:rPr lang="en-US" sz="2000" dirty="0" smtClean="0"/>
              <a:t>mobile devices in world exceeded number of toilets</a:t>
            </a:r>
          </a:p>
          <a:p>
            <a:r>
              <a:rPr lang="en-US" sz="2000" dirty="0" smtClean="0"/>
              <a:t>2014: Number of mobile devices surpassed number of people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18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53000"/>
          </a:xfrm>
        </p:spPr>
        <p:txBody>
          <a:bodyPr/>
          <a:lstStyle/>
          <a:p>
            <a:r>
              <a:rPr lang="en-US" sz="2400" dirty="0"/>
              <a:t>DECO: Distributed Electronic </a:t>
            </a:r>
            <a:r>
              <a:rPr lang="en-US" sz="2400" dirty="0" smtClean="0"/>
              <a:t>Cosmic-ray </a:t>
            </a:r>
            <a:r>
              <a:rPr lang="en-US" sz="2400" dirty="0"/>
              <a:t>Observatory</a:t>
            </a:r>
          </a:p>
          <a:p>
            <a:r>
              <a:rPr lang="en-US" sz="2400" dirty="0" smtClean="0"/>
              <a:t>App for Android publicly available; iOS in beta testing</a:t>
            </a:r>
          </a:p>
          <a:p>
            <a:r>
              <a:rPr lang="en-US" sz="2400" dirty="0" smtClean="0"/>
              <a:t>App automatically uploads/syncs data to central database</a:t>
            </a:r>
          </a:p>
          <a:p>
            <a:r>
              <a:rPr lang="en-US" sz="2400" dirty="0"/>
              <a:t>D</a:t>
            </a:r>
            <a:r>
              <a:rPr lang="en-US" sz="2400" dirty="0" smtClean="0"/>
              <a:t>atabase aggregates images and associated data (timestamp, geolocation, magnetic field measurements, …)</a:t>
            </a:r>
          </a:p>
          <a:p>
            <a:r>
              <a:rPr lang="en-US" sz="2400" dirty="0" smtClean="0"/>
              <a:t>Database can be queried/analyzed by users</a:t>
            </a:r>
          </a:p>
          <a:p>
            <a:r>
              <a:rPr lang="en-US" sz="2400" dirty="0" smtClean="0"/>
              <a:t>DECO can be used in the classroom and by interested public</a:t>
            </a:r>
          </a:p>
          <a:p>
            <a:r>
              <a:rPr lang="en-US" sz="2400" dirty="0" smtClean="0"/>
              <a:t>Can also be used with radioactive sources</a:t>
            </a:r>
          </a:p>
          <a:p>
            <a:r>
              <a:rPr lang="en-US" sz="2400" dirty="0" smtClean="0"/>
              <a:t>Download </a:t>
            </a:r>
            <a:r>
              <a:rPr lang="en-US" sz="2400" dirty="0"/>
              <a:t>at </a:t>
            </a:r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wipac.wisc.edu/deco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Data automatically synced to a central repository</a:t>
            </a:r>
          </a:p>
          <a:p>
            <a:r>
              <a:rPr lang="en-US" sz="2400" dirty="0" smtClean="0"/>
              <a:t>Users/public can browse and analyze repository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71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5586" y="21201"/>
            <a:ext cx="5562600" cy="601115"/>
          </a:xfrm>
        </p:spPr>
        <p:txBody>
          <a:bodyPr/>
          <a:lstStyle/>
          <a:p>
            <a:r>
              <a:rPr lang="en-US" dirty="0" smtClean="0"/>
              <a:t>The App</a:t>
            </a:r>
            <a:endParaRPr lang="en-US" dirty="0"/>
          </a:p>
        </p:txBody>
      </p:sp>
      <p:pic>
        <p:nvPicPr>
          <p:cNvPr id="6" name="Picture 5" descr="Macintosh HD:Users:justin:Desktop:Screenshot_2013-12-13-18-43-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82"/>
          <a:stretch/>
        </p:blipFill>
        <p:spPr bwMode="auto">
          <a:xfrm>
            <a:off x="469900" y="1147215"/>
            <a:ext cx="4165669" cy="53308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274" y="902732"/>
            <a:ext cx="3171825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2856" y="62231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Android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54306" y="39319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iOS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8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app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867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300" dirty="0" smtClean="0"/>
              <a:t>Expose sensor as long as possible (depends on cell phone model and Android version, typically ~50 </a:t>
            </a:r>
            <a:r>
              <a:rPr lang="en-US" sz="2300" dirty="0" err="1" smtClean="0"/>
              <a:t>ms</a:t>
            </a:r>
            <a:r>
              <a:rPr lang="en-US" sz="2300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300" dirty="0" smtClean="0"/>
              <a:t>Analyze to see if a particle was detected (can take up to 1 sec)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300" dirty="0" smtClean="0"/>
              <a:t>Repeat</a:t>
            </a:r>
          </a:p>
          <a:p>
            <a:r>
              <a:rPr lang="en-US" sz="2300" dirty="0" smtClean="0"/>
              <a:t>Every 5 minutes, keep an image, whether it passed the selection or not (“minimum bias” data set: a control for comparison to images with particle events)</a:t>
            </a:r>
          </a:p>
          <a:p>
            <a:r>
              <a:rPr lang="en-US" sz="2300" dirty="0" smtClean="0"/>
              <a:t>How do we determine if a particle was detected?</a:t>
            </a:r>
          </a:p>
          <a:p>
            <a:pPr lvl="1"/>
            <a:r>
              <a:rPr lang="en-US" sz="2300" dirty="0" smtClean="0"/>
              <a:t>When app first starts, calibrate the sensor noise level to choose brightness thresholds; then for each image:</a:t>
            </a:r>
          </a:p>
          <a:p>
            <a:pPr lvl="1"/>
            <a:r>
              <a:rPr lang="en-US" sz="2300" dirty="0" smtClean="0"/>
              <a:t>First check a low resolution version: did at least </a:t>
            </a:r>
            <a:r>
              <a:rPr lang="en-US" sz="2300" dirty="0" err="1" smtClean="0"/>
              <a:t>N</a:t>
            </a:r>
            <a:r>
              <a:rPr lang="en-US" sz="2300" baseline="-25000" dirty="0" err="1" smtClean="0"/>
              <a:t>low</a:t>
            </a:r>
            <a:r>
              <a:rPr lang="en-US" sz="2300" dirty="0" smtClean="0"/>
              <a:t> pixels have brightness above threshold </a:t>
            </a:r>
            <a:r>
              <a:rPr lang="en-US" sz="2300" dirty="0" err="1" smtClean="0"/>
              <a:t>T</a:t>
            </a:r>
            <a:r>
              <a:rPr lang="en-US" sz="2300" baseline="-25000" dirty="0" err="1" smtClean="0"/>
              <a:t>low</a:t>
            </a:r>
            <a:r>
              <a:rPr lang="en-US" sz="2300" dirty="0" smtClean="0"/>
              <a:t>?</a:t>
            </a:r>
          </a:p>
          <a:p>
            <a:pPr lvl="1"/>
            <a:r>
              <a:rPr lang="en-US" sz="2300" dirty="0" smtClean="0"/>
              <a:t>If so, check a high resolution </a:t>
            </a:r>
            <a:r>
              <a:rPr lang="en-US" sz="2300" dirty="0"/>
              <a:t>version: did at least </a:t>
            </a:r>
            <a:r>
              <a:rPr lang="en-US" sz="2300" dirty="0" err="1" smtClean="0"/>
              <a:t>N</a:t>
            </a:r>
            <a:r>
              <a:rPr lang="en-US" sz="2300" baseline="-25000" dirty="0" err="1" smtClean="0"/>
              <a:t>high</a:t>
            </a:r>
            <a:r>
              <a:rPr lang="en-US" sz="2300" dirty="0" smtClean="0"/>
              <a:t> </a:t>
            </a:r>
            <a:r>
              <a:rPr lang="en-US" sz="2300" dirty="0"/>
              <a:t>pixels have brightness above threshold </a:t>
            </a:r>
            <a:r>
              <a:rPr lang="en-US" sz="2300" dirty="0" smtClean="0"/>
              <a:t>T</a:t>
            </a:r>
            <a:r>
              <a:rPr lang="en-US" sz="2300" baseline="-25000" dirty="0" smtClean="0"/>
              <a:t>high</a:t>
            </a:r>
            <a:r>
              <a:rPr lang="en-US" sz="2300" dirty="0" smtClean="0"/>
              <a:t>?</a:t>
            </a:r>
            <a:endParaRPr lang="en-US" sz="23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57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dirty="0" smtClean="0"/>
              <a:t>The Sun never sets on DECO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1800" y="5715000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As of June 19, 2018</a:t>
            </a:r>
          </a:p>
          <a:p>
            <a:pPr algn="ctr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wipac.wisc.edu/deco/data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06664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52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 in Italia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06351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Vandenbroucke: DECO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FA59-082E-2F40-B33D-AFE14E533A5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29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21731</TotalTime>
  <Words>2211</Words>
  <Application>Microsoft Macintosh PowerPoint</Application>
  <PresentationFormat>On-screen Show (4:3)</PresentationFormat>
  <Paragraphs>445</Paragraphs>
  <Slides>36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Calibri</vt:lpstr>
      <vt:lpstr>ＭＳ Ｐゴシック</vt:lpstr>
      <vt:lpstr>Arial</vt:lpstr>
      <vt:lpstr>Office Theme</vt:lpstr>
      <vt:lpstr>Smart phones as particle detectors: the Distributed Electronic Cosmic-ray Observatory (DECO)</vt:lpstr>
      <vt:lpstr>Digital cameras are designed to be particle detectors</vt:lpstr>
      <vt:lpstr>Other particles can also knock loose electrons</vt:lpstr>
      <vt:lpstr>DECO: the idea</vt:lpstr>
      <vt:lpstr>The app</vt:lpstr>
      <vt:lpstr>The App</vt:lpstr>
      <vt:lpstr>The app algorithm</vt:lpstr>
      <vt:lpstr>The Sun never sets on DECO</vt:lpstr>
      <vt:lpstr>DECO in Italia</vt:lpstr>
      <vt:lpstr>DECO users in 80 countries</vt:lpstr>
      <vt:lpstr>Web-based public data browser</vt:lpstr>
      <vt:lpstr>Astronomers are familiar with identifying charged particles in camera images</vt:lpstr>
      <vt:lpstr>DECO image stack (sum of 379 images from one day)</vt:lpstr>
      <vt:lpstr>Example DECO signals: 3 categories</vt:lpstr>
      <vt:lpstr>Example DECO backgrounds: 3 categories</vt:lpstr>
      <vt:lpstr>Cell phone camera image sensor sizes (= particle collection area)</vt:lpstr>
      <vt:lpstr>Larger camera image sensors also available</vt:lpstr>
      <vt:lpstr>Cosmic ray rate vs. altitude</vt:lpstr>
      <vt:lpstr>A modern take on Victor Hess: now with airplanes and cell phones</vt:lpstr>
      <vt:lpstr>Stratospheric (near-space) balloon flight in Madison, Wisconsin</vt:lpstr>
      <vt:lpstr>Different models have different range of exposure times (especially short in Android versions &lt;5)</vt:lpstr>
      <vt:lpstr>University of Wisconsin QuarkNet High school interns building an Arduino LED array to measure DECO exposure time</vt:lpstr>
      <vt:lpstr>Individual sensor areas and event rates are small</vt:lpstr>
      <vt:lpstr>Worldwide sensor area in cell phones</vt:lpstr>
      <vt:lpstr>Comparison to silicon trackers used by professional physicists</vt:lpstr>
      <vt:lpstr>Measurement of image sensor depletion thickness</vt:lpstr>
      <vt:lpstr>Distinguishing tracks, worms, and spots</vt:lpstr>
      <vt:lpstr>Classifying images with computer vision (convolutional neural network optimized with deep learning)</vt:lpstr>
      <vt:lpstr>Classifying images with computer vision (convolutional neural network optimized with deep learning)</vt:lpstr>
      <vt:lpstr>Advertisement: ICRC 2019 in Madison, Wisconsin July 25 – August 1, 2019</vt:lpstr>
      <vt:lpstr>DECO article in INFN’s Asimmetrie magazine (October 2017)</vt:lpstr>
      <vt:lpstr>More information</vt:lpstr>
      <vt:lpstr>Thank you to my DECO collaborators</vt:lpstr>
      <vt:lpstr>Thank you to the supporters of DECO</vt:lpstr>
      <vt:lpstr>Additional slides</vt:lpstr>
      <vt:lpstr>Power consumption</vt:lpstr>
    </vt:vector>
  </TitlesOfParts>
  <Manager/>
  <Company>Stanford University</Company>
  <LinksUpToDate>false</LinksUpToDate>
  <SharedDoc>false</SharedDoc>
  <HyperlinkBase/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Antiparticles in the shadow of the Earth: Cosmic-ray positrons with the Fermi Gamma-ray Space Telescope</dc:title>
  <dc:subject/>
  <dc:creator>Justin Vandenbroucke</dc:creator>
  <cp:keywords/>
  <dc:description/>
  <cp:lastModifiedBy>Justin Vandenbroucke</cp:lastModifiedBy>
  <cp:revision>530</cp:revision>
  <dcterms:created xsi:type="dcterms:W3CDTF">2013-04-25T18:09:17Z</dcterms:created>
  <dcterms:modified xsi:type="dcterms:W3CDTF">2018-06-22T09:34:30Z</dcterms:modified>
  <cp:category/>
</cp:coreProperties>
</file>