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1" r:id="rId3"/>
    <p:sldId id="263" r:id="rId4"/>
    <p:sldId id="262" r:id="rId5"/>
    <p:sldId id="260" r:id="rId6"/>
    <p:sldId id="264" r:id="rId7"/>
    <p:sldId id="268" r:id="rId8"/>
    <p:sldId id="267" r:id="rId9"/>
    <p:sldId id="265" r:id="rId10"/>
    <p:sldId id="257" r:id="rId11"/>
    <p:sldId id="269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275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us\Desktop\Outreach%20new%20era\Reporting\Data%20for%20stats_Visi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/>
              <a:t>Number of visitors</a:t>
            </a:r>
            <a:r>
              <a:rPr lang="en-GB" baseline="0" dirty="0" smtClean="0"/>
              <a:t> over 2015-2017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Sheet1!$B$52:$B$54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Sheet1!$C$52:$C$54</c:f>
              <c:numCache>
                <c:formatCode>General</c:formatCode>
                <c:ptCount val="3"/>
                <c:pt idx="0">
                  <c:v>1223</c:v>
                </c:pt>
                <c:pt idx="1">
                  <c:v>2050</c:v>
                </c:pt>
                <c:pt idx="2">
                  <c:v>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3F-445E-80A1-56E923B38E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9275576"/>
        <c:axId val="139269304"/>
      </c:barChart>
      <c:catAx>
        <c:axId val="13927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69304"/>
        <c:crosses val="autoZero"/>
        <c:auto val="1"/>
        <c:lblAlgn val="ctr"/>
        <c:lblOffset val="100"/>
        <c:noMultiLvlLbl val="0"/>
      </c:catAx>
      <c:valAx>
        <c:axId val="1392693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9275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30FB-04AF-4997-955D-E2E0B942AAF8}" type="datetimeFigureOut">
              <a:rPr lang="fr-FR" smtClean="0"/>
              <a:pPr/>
              <a:t>21/06/2018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1E5DC-2E2D-48AB-A8B0-8C915A8FC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565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7D6AE-7CC7-45A3-9DDD-1D96B025D8DD}" type="datetimeFigureOut">
              <a:rPr lang="fr-FR" smtClean="0"/>
              <a:t>21/06/2018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ECC0-5732-4876-B0C0-ACB5E2DAF8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07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E4A0-BD2C-44C5-8422-A49B1EBDBADE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E65-C003-45DE-AB29-9BF3B1B90A8B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9509-3F9A-4548-BE48-AE80AD1E27E2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7535-716F-482A-9B89-0663317F558E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317-F46C-4CA4-BBB2-F8B1E1CF4CD0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D9-9D23-40BC-9730-976686050342}" type="datetime1">
              <a:rPr lang="fr-FR" smtClean="0"/>
              <a:t>21/06/2018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0B84-80DB-43A8-988B-EF80AA68F200}" type="datetime1">
              <a:rPr lang="fr-FR" smtClean="0"/>
              <a:t>21/06/2018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8869-2E84-48DE-A8FB-880E98422228}" type="datetime1">
              <a:rPr lang="fr-FR" smtClean="0"/>
              <a:t>21/06/2018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7D40-3D07-412F-A7CF-BE2B27F77149}" type="datetime1">
              <a:rPr lang="fr-FR" smtClean="0"/>
              <a:t>21/06/2018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C95C-F8A4-456A-923F-CC275DB6EAE7}" type="datetime1">
              <a:rPr lang="fr-FR" smtClean="0"/>
              <a:t>21/06/2018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1EC8-E33E-4DB0-9541-DF23955B3A2D}" type="datetime1">
              <a:rPr lang="fr-FR" smtClean="0"/>
              <a:t>21/06/2018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85AF5-67B0-4747-8128-271C46CB88C7}" type="datetime1">
              <a:rPr lang="fr-FR" smtClean="0"/>
              <a:t>21/06/2018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2060"/>
        </a:buClr>
        <a:buSzPct val="70000"/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8575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672" y="3717032"/>
            <a:ext cx="5544616" cy="22322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F. Marion	</a:t>
            </a:r>
          </a:p>
          <a:p>
            <a:r>
              <a:rPr lang="en-US" sz="2400" dirty="0" smtClean="0"/>
              <a:t>For the Virgo Collaboration</a:t>
            </a:r>
          </a:p>
          <a:p>
            <a:endParaRPr lang="en-US" sz="2800" dirty="0" smtClean="0"/>
          </a:p>
          <a:p>
            <a:r>
              <a:rPr lang="en-US" sz="2400" dirty="0" smtClean="0">
                <a:solidFill>
                  <a:srgbClr val="002060"/>
                </a:solidFill>
              </a:rPr>
              <a:t>CRIS 2018 – June 21, 2018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805264"/>
            <a:ext cx="1738400" cy="1052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2130425"/>
            <a:ext cx="806489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Shaking the World</a:t>
            </a:r>
            <a:br>
              <a:rPr lang="en-US" dirty="0" smtClean="0"/>
            </a:br>
            <a:r>
              <a:rPr lang="en-US" dirty="0" smtClean="0"/>
              <a:t>Virgo Outreach Activities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1079087" cy="540000"/>
          </a:xfrm>
          <a:prstGeom prst="rect">
            <a:avLst/>
          </a:prstGeom>
        </p:spPr>
      </p:pic>
      <p:pic>
        <p:nvPicPr>
          <p:cNvPr id="9" name="Picture 20" descr="virgo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47663"/>
            <a:ext cx="230346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43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Nuit des Ondes Gravitationnelles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725" y="1351533"/>
            <a:ext cx="4456275" cy="553385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Contests organized ahead of event</a:t>
            </a:r>
          </a:p>
          <a:p>
            <a:pPr lvl="1"/>
            <a:r>
              <a:rPr lang="en-US" dirty="0" smtClean="0"/>
              <a:t>Science or art oriented</a:t>
            </a:r>
          </a:p>
          <a:p>
            <a:r>
              <a:rPr lang="en-US" dirty="0" smtClean="0"/>
              <a:t>Free, public event held simultaneously at a dozen sites</a:t>
            </a:r>
          </a:p>
          <a:p>
            <a:pPr lvl="1"/>
            <a:r>
              <a:rPr lang="en-US" dirty="0" smtClean="0"/>
              <a:t>Mostly out of campus</a:t>
            </a:r>
          </a:p>
          <a:p>
            <a:pPr lvl="1"/>
            <a:r>
              <a:rPr lang="en-US" dirty="0" smtClean="0"/>
              <a:t>Common schedule, local animation + global animation broadcasted from Paris</a:t>
            </a:r>
          </a:p>
          <a:p>
            <a:pPr lvl="1"/>
            <a:r>
              <a:rPr lang="en-US" dirty="0" smtClean="0"/>
              <a:t>Sites competing during interactive quiz </a:t>
            </a:r>
          </a:p>
          <a:p>
            <a:r>
              <a:rPr lang="en-US" dirty="0" smtClean="0"/>
              <a:t>Audience </a:t>
            </a:r>
            <a:r>
              <a:rPr lang="en-US" dirty="0" smtClean="0">
                <a:sym typeface="Symbol" panose="05050102010706020507" pitchFamily="18" charset="2"/>
              </a:rPr>
              <a:t>5000 people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Good age and gender mix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Many students with teachers</a:t>
            </a:r>
          </a:p>
          <a:p>
            <a:r>
              <a:rPr lang="en-US" dirty="0" smtClean="0">
                <a:sym typeface="Symbol" panose="05050102010706020507" pitchFamily="18" charset="2"/>
              </a:rPr>
              <a:t>Social network coverage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61" y="4602508"/>
            <a:ext cx="3094094" cy="22413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42552"/>
            <a:ext cx="3285804" cy="32893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924" y="908720"/>
            <a:ext cx="1906580" cy="267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Outlook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Multilingual </a:t>
            </a:r>
            <a:r>
              <a:rPr lang="en-US" dirty="0" smtClean="0"/>
              <a:t>website</a:t>
            </a:r>
          </a:p>
          <a:p>
            <a:r>
              <a:rPr lang="en-US" dirty="0" smtClean="0"/>
              <a:t>Meet the demand for visits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edicated </a:t>
            </a:r>
            <a:r>
              <a:rPr lang="en-US" dirty="0"/>
              <a:t>manpower </a:t>
            </a:r>
            <a:r>
              <a:rPr lang="en-US" dirty="0" smtClean="0"/>
              <a:t>expected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 virtual </a:t>
            </a:r>
            <a:r>
              <a:rPr lang="en-US" dirty="0"/>
              <a:t>visits as the access to the instrument will be very </a:t>
            </a:r>
            <a:r>
              <a:rPr lang="en-US" dirty="0" smtClean="0"/>
              <a:t>limited</a:t>
            </a:r>
          </a:p>
          <a:p>
            <a:r>
              <a:rPr lang="en-US" dirty="0" smtClean="0"/>
              <a:t>Keep </a:t>
            </a:r>
            <a:r>
              <a:rPr lang="en-US" dirty="0"/>
              <a:t>on producing educational and outreach material for </a:t>
            </a:r>
            <a:r>
              <a:rPr lang="en-US" dirty="0" smtClean="0"/>
              <a:t>future detections</a:t>
            </a:r>
          </a:p>
          <a:p>
            <a:pPr lvl="1"/>
            <a:r>
              <a:rPr lang="en-US" dirty="0" smtClean="0"/>
              <a:t>Expect more </a:t>
            </a:r>
            <a:r>
              <a:rPr lang="en-US" dirty="0"/>
              <a:t>than in </a:t>
            </a:r>
            <a:r>
              <a:rPr lang="en-US" dirty="0" smtClean="0"/>
              <a:t>O2 !</a:t>
            </a:r>
          </a:p>
          <a:p>
            <a:r>
              <a:rPr lang="en-US" dirty="0" smtClean="0"/>
              <a:t>Exhibitions</a:t>
            </a:r>
            <a:r>
              <a:rPr lang="en-US" dirty="0"/>
              <a:t>: example of the Virgo </a:t>
            </a:r>
            <a:r>
              <a:rPr lang="en-US" dirty="0" smtClean="0"/>
              <a:t>payload</a:t>
            </a:r>
          </a:p>
          <a:p>
            <a:r>
              <a:rPr lang="en-US" dirty="0" smtClean="0"/>
              <a:t>In </a:t>
            </a:r>
            <a:r>
              <a:rPr lang="en-US" dirty="0"/>
              <a:t>close connection with </a:t>
            </a:r>
            <a:r>
              <a:rPr lang="en-US" dirty="0" smtClean="0"/>
              <a:t>LIGO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78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Onsite and Offsite Activities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Production of web resources</a:t>
            </a:r>
          </a:p>
          <a:p>
            <a:r>
              <a:rPr lang="en-US" dirty="0" smtClean="0"/>
              <a:t>Social media</a:t>
            </a:r>
          </a:p>
          <a:p>
            <a:r>
              <a:rPr lang="en-US" dirty="0" smtClean="0"/>
              <a:t>Science nights</a:t>
            </a:r>
          </a:p>
          <a:p>
            <a:r>
              <a:rPr lang="en-US" dirty="0" smtClean="0"/>
              <a:t>Exhibitions and science festivals</a:t>
            </a:r>
          </a:p>
          <a:p>
            <a:r>
              <a:rPr lang="en-US" dirty="0" smtClean="0"/>
              <a:t>Public talks and educational conferences</a:t>
            </a:r>
          </a:p>
          <a:p>
            <a:r>
              <a:rPr lang="en-US" dirty="0" smtClean="0"/>
              <a:t>Virgo guided tours </a:t>
            </a:r>
          </a:p>
          <a:p>
            <a:r>
              <a:rPr lang="en-US" dirty="0" smtClean="0"/>
              <a:t>Open days at EGO and at Virgo collaboration institutes</a:t>
            </a:r>
          </a:p>
          <a:p>
            <a:r>
              <a:rPr lang="en-US" dirty="0" smtClean="0"/>
              <a:t>Classroom visits and guided tours for schools</a:t>
            </a:r>
          </a:p>
          <a:p>
            <a:r>
              <a:rPr lang="en-US" dirty="0" smtClean="0"/>
              <a:t>Special events</a:t>
            </a:r>
          </a:p>
          <a:p>
            <a:pPr lvl="1"/>
            <a:r>
              <a:rPr lang="en-US" dirty="0" smtClean="0"/>
              <a:t>With connection to </a:t>
            </a:r>
            <a:r>
              <a:rPr lang="en-US" dirty="0" smtClean="0"/>
              <a:t>arts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263" y="3516245"/>
            <a:ext cx="2252901" cy="22637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and Social Media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3501008"/>
            <a:ext cx="4756229" cy="32204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Web site</a:t>
            </a:r>
          </a:p>
          <a:p>
            <a:pPr lvl="1"/>
            <a:r>
              <a:rPr lang="en-US" dirty="0" smtClean="0"/>
              <a:t>Background information on GW</a:t>
            </a:r>
          </a:p>
          <a:p>
            <a:pPr lvl="1"/>
            <a:r>
              <a:rPr lang="en-US" dirty="0" smtClean="0"/>
              <a:t>News</a:t>
            </a:r>
          </a:p>
          <a:p>
            <a:pPr lvl="1"/>
            <a:r>
              <a:rPr lang="en-US" dirty="0" smtClean="0"/>
              <a:t>Links to detections</a:t>
            </a:r>
          </a:p>
          <a:p>
            <a:pPr lvl="1"/>
            <a:r>
              <a:rPr lang="en-US" dirty="0" smtClean="0"/>
              <a:t>Science summaries</a:t>
            </a:r>
          </a:p>
          <a:p>
            <a:r>
              <a:rPr lang="en-US" dirty="0" smtClean="0"/>
              <a:t>Providing information in the relevant languages requires some effort</a:t>
            </a:r>
          </a:p>
          <a:p>
            <a:pPr lvl="1"/>
            <a:r>
              <a:rPr lang="en-US" dirty="0" smtClean="0"/>
              <a:t>Virgo = 6 languages + English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" y="1237182"/>
            <a:ext cx="9144000" cy="19905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920" y="3786449"/>
            <a:ext cx="2045102" cy="28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Summaries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700808"/>
            <a:ext cx="5698976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Accessible web page summaries of published papers</a:t>
            </a:r>
          </a:p>
          <a:p>
            <a:pPr lvl="1"/>
            <a:r>
              <a:rPr lang="en-US" dirty="0" smtClean="0"/>
              <a:t>Joint effort with</a:t>
            </a:r>
          </a:p>
          <a:p>
            <a:r>
              <a:rPr lang="en-US" dirty="0" smtClean="0"/>
              <a:t> Strong commitment and sustained effort</a:t>
            </a:r>
          </a:p>
          <a:p>
            <a:pPr lvl="1"/>
            <a:r>
              <a:rPr lang="en-US" dirty="0" smtClean="0"/>
              <a:t>More than 80 summaries since 2011</a:t>
            </a:r>
          </a:p>
          <a:p>
            <a:r>
              <a:rPr lang="en-US" dirty="0" smtClean="0"/>
              <a:t>Core part of paper writing team responsibilities, assisted by outreach group</a:t>
            </a:r>
          </a:p>
          <a:p>
            <a:r>
              <a:rPr lang="en-US" dirty="0" smtClean="0"/>
              <a:t>Translation challenge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14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xmlns:lc="http://schemas.openxmlformats.org/drawingml/2006/lockedCanvas" id="{5842AFCF-9107-4CF7-BA64-E5EC32F07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/>
        </p:blipFill>
        <p:spPr>
          <a:xfrm>
            <a:off x="5928805" y="1935830"/>
            <a:ext cx="3200387" cy="3672314"/>
          </a:xfrm>
          <a:prstGeom prst="rect">
            <a:avLst/>
          </a:prstGeom>
        </p:spPr>
      </p:pic>
      <p:pic>
        <p:nvPicPr>
          <p:cNvPr id="6" name="Picture 21" descr="pasted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1053405" cy="4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 Guided Tours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31821"/>
            <a:ext cx="6706758" cy="2448272"/>
          </a:xfrm>
        </p:spPr>
        <p:txBody>
          <a:bodyPr>
            <a:normAutofit/>
          </a:bodyPr>
          <a:lstStyle/>
          <a:p>
            <a:r>
              <a:rPr lang="en-US" dirty="0" smtClean="0"/>
              <a:t> &gt; 17,000 visitors since 2005!</a:t>
            </a:r>
          </a:p>
          <a:p>
            <a:endParaRPr lang="en-US" dirty="0" smtClean="0"/>
          </a:p>
          <a:p>
            <a:r>
              <a:rPr lang="en-US" dirty="0" smtClean="0"/>
              <a:t>Currently </a:t>
            </a:r>
            <a:r>
              <a:rPr lang="en-US" dirty="0" smtClean="0">
                <a:sym typeface="Symbol" panose="05050102010706020507" pitchFamily="18" charset="2"/>
              </a:rPr>
              <a:t>400 visitors/month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40% Tuscany, 40% Italy, 20% abroad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584590"/>
              </p:ext>
            </p:extLst>
          </p:nvPr>
        </p:nvGraphicFramePr>
        <p:xfrm>
          <a:off x="4860032" y="3958828"/>
          <a:ext cx="4117523" cy="238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4324291"/>
            <a:ext cx="4536504" cy="24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Symbol" panose="05050102010706020507" pitchFamily="18" charset="2"/>
              </a:rPr>
              <a:t>Growth rate becoming difficult to manage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Long waiting list till 2020!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76" y="3716178"/>
            <a:ext cx="4782020" cy="2953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 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3447580" cy="5121275"/>
          </a:xfrm>
        </p:spPr>
        <p:txBody>
          <a:bodyPr>
            <a:normAutofit/>
          </a:bodyPr>
          <a:lstStyle/>
          <a:p>
            <a:r>
              <a:rPr lang="en-US" dirty="0" smtClean="0"/>
              <a:t>Small interferometers to show principle and sensitivity of  interference</a:t>
            </a:r>
          </a:p>
          <a:p>
            <a:r>
              <a:rPr lang="en-US" dirty="0" smtClean="0"/>
              <a:t>Rubber tarps are great accessories to illustrate space-time dynamics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Teaching youngster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07991"/>
            <a:ext cx="3215668" cy="2261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0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Exhibitions and Science Festivals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5" descr="AstrieParticelle"/>
          <p:cNvPicPr/>
          <p:nvPr/>
        </p:nvPicPr>
        <p:blipFill rotWithShape="1">
          <a:blip r:embed="rId2" cstate="print"/>
          <a:srcRect t="1365" r="756" b="-1"/>
          <a:stretch/>
        </p:blipFill>
        <p:spPr bwMode="auto">
          <a:xfrm>
            <a:off x="457200" y="1383502"/>
            <a:ext cx="4762872" cy="337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BalleScienz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5394" y="3910314"/>
            <a:ext cx="2368287" cy="292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 descr="Résultat de recherche d'images pour &quot;oufs d'astro festival 201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data:image/jpeg;base64,/9j/4AAQSkZJRgABAQAAAQABAAD/2wCEAAkGBwgHBgkIBwgKCgkLDRYPDQwMDRsUFRAWIB0iIiAdHx8kKDQsJCYxJx8fLT0tMTU3Ojo6Iys/RD84QzQ5OjcBCgoKDQwNGg8PGjclHyU3Nzc3Nzc3Nzc3Nzc3Nzc3Nzc3Nzc3Nzc3Nzc3Nzc3Nzc3Nzc3Nzc3Nzc3Nzc3Nzc3N//AABEIAGYARAMBIgACEQEDEQH/xAAbAAABBQEBAAAAAAAAAAAAAAAAAgMEBQYBB//EADcQAAIBAwIEAwYEBQUBAAAAAAECAwAEEQUhBhIxURMiQRQyYXGBkVKhscEjM0LR0hVyk+HwB//EABkBAAMBAQEAAAAAAAAAAAAAAAACAwQBBf/EACYRAAIDAAAEBQUAAAAAAAAAAAABAgMRBBIhQRMxUYGRIiNhcdH/2gAMAwEAAhEDEQA/APcaKKKAEu6xqWdgqjqScAVF1K79m06W5iMZKrlS5wv1PavOf/rN7Pba9pSXuRozQtufc8fPU/ELjHzarvR+INIt9DxcSq9o2Io40HOZG3yFA+n1qas2zw8L+D9nxd7lvo3EC311HAzAtMgeMchU4xnO/wD7P2q4jvbaSaSGOUM8bcrgf0ntnvWO4ZuuC9N1KRLFoNP1CfEfhXV0PEOT7qqzkrkj3QBkireLh72DWbnU11WSKzlczS2zqvKG9Tznovrj86aznWcpA0VFNC5gaVYhPGZGXmVOccxHfHanaYAooooAKKKTIvMjLkjIIyOooAyU/FEGp6jLp1rpjX1sjcsksqL4bEfhyfN88AdiagcWS2Vvp8upt7PotxaSLbWN7JErrhuQlSADyoWypxuApIODvV6Kbrhh49N1DSruSaJRGk0Nu0scwGwYdQMikcT8T6MunNYcQWVte3Lobz2abPhRD3FDSKCFYgHp0JpU3zYx2lmop9E1O5u9dtYPY7KC6kulinMdsplUh8P5jk7bnI+deta1pcWpwGO7u7iK1UZeOJwitjcFjjO2O+O+a8w4X4CGlX1xf6TIq2rQOGuHmeS5ljZc8gUKqoc4HNkny9N6Z0jXuLtE1Dm1Wx1C7s7tnWX2pHePrkFAA2Bg9B1BPUjAo0xD1jRhZParcWPnEijMzLh5ABgFjgE7VYVleDNb0q8Q2WnQNbuih2gBMnJkDq24XfIAJHTpWqpenYAooooAKKKamnjhHnO/oB1oAhcQRX02mSR6VgXbECNzKYxH3bYHOB6Y3OOnUYjgrgfMzXnENjMOVV8K3uHjkDE5JZ+X3j097JznrW4a7uJB/BjIHcDJrPanqmoreLbRGMFmCrzvvk9xnagCrv57jSJbuCXUYobVMiPlV3cjJI8qkHIBxuQPU9cVd8A6/wD61ZzRIk0kFkEhS8kCgXDY82OU4PLsCR6k9qykk2kXut2+q3Gk3trrMajxJZIpUVSMqVb+h8ZYbZyPhipC389vqVnZ2V09ro9qFKQRQYaUeicx91QR6DJ702NgemJGkYIjRVBOTyjGTSqorTVDJ/Kl8QeoYZxVrbXSTeX3X7UoEiiiigCPeT+BHt7zdKqJpQqvLM+wGWY+gqZqefGXty/3qg4mdo9JkG4Lsqn75/aksnyQcvQrRX4tkYerIs3EKyRty2t0bXmwZVcp+n96LsWYsfDgt2KXQAFwm8qq2xIznBGSfnSNQeO34WhiVlzJGgGD1OzH96ZMRgvtDjYYZYxnPcnNY432Ql9T3y9tZ6UuEqshsFy9ZfnUlouezW5Lt7ZNdTc2RGbcxDc7kknAwKi6ZHdy6vywFQkDFC7kMU69Pnj0qdFEk3FN9FKvMjwcrDuMJTWhWUL3t/yqVeBykLAnyZ5h+lPK+yc4perXwTjwtUK5Sm9fKn+t9zRhhnkLqXHUZ3+1KUlSCpwR0rI2tnDp93FFqlmwcyAx3COcE52rYRxtLIEXqfyqtNrsT1YZuK4eNLXK9T7/AM6suo2541b8QBorqqFUKOgGBRVzKM3duJ0xnDDoarr6zjvomhuVAZgAyucBsdCDVxXGVXGGUMOxFcaTWM6m4vUY2Lhuytp+ZxJIVOyuwI/LrXNchtJ3t1nEpl5gFMZxgFgMk4x1IrQ3QtIpfDxhsdFlUY+hNQb20hle2lWNJDvgPMqnbfAIODuB36VGVEVBxil1NMOMm7VOyTeFFZLZabqEjcsyyrBmTLhwD5SRsM+o3+dP25sraa6AFwBcsCxIyPMGbbHTbNWj2tszhhBG/M5YuLgDcjHXue3wp2K2tYypisbcyIQsY8cHIwwHr2J+9KqJR8sKy4qE0+bdaW+xU6VoNneOs0T3LrE48szYCnAI2xnoQa11vAkC+Xdj1Y+tN6daxWluqRQrFzeZ1U582B6/l9KlVWqtQXRGa+6VstbbXbQoooqhEKi3M0sTgBAUPZWJ/IGnpmYDyHB7lcj9ajyxtMuJRG6g5HNDn966hXvYi/xQOsp+Yk/xqr4gurq3NmIJJVYxylgsKsQAV3JcbAZ+uaujaKT/ACoMfGD/ALrj2MUpQyQW7+GCEzb+6DgnG/cD7U8ZJPWSlCTWIyLXupJHnmusFmGPZYjgjY7Af7hT8Empe028ayzQtK+FLww7Y23wM9T1+NaNtMt3xz21q2D622f3+dKXT4ElWRLa2Dqcqwt9x9c1R2xzyJKizesn8j2lwXsEcg1C6Fw5fKEKByrgbbAeufvU2o+Z/wAS/wDEf8qFMwI5mBHriMj96g3rNUeiweV1fm5TnlOD8DRTVurqZSwxzSEj5YFFcGO3MHtERj8R4wRglDg1F0zSo9NsUs4J5mjT3SxGQOmNgBjaiigCTFbeECBNK2c++/NTVnZeynIkZs7HJ69qKKNOYAscX7XftExyvL4Rfyfaomj6PNp7Xxm1Ce6FzMZEWQkeEOw3+PXb02FdooDCabQNGyGRwD6q7Aj86RbaeltMZVnuXJGOWSYsv2NcopXCLesZSaWE2iiimO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03" y="1074919"/>
            <a:ext cx="21602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32" y="4001049"/>
            <a:ext cx="1758361" cy="24780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Events</a:t>
            </a:r>
            <a:endParaRPr lang="en-US" dirty="0"/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63" y="1081550"/>
            <a:ext cx="2189397" cy="295770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7" descr="Bigba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322" y="1700808"/>
            <a:ext cx="1559374" cy="216352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8" descr="MusicaUnivers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933" y="1606922"/>
            <a:ext cx="1528377" cy="225741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9" descr="Copneh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186" y="4149080"/>
            <a:ext cx="1592510" cy="2182021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Picture 10" descr="IFisici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1806" y="4404516"/>
            <a:ext cx="1642774" cy="208964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Picture 11" descr="GOLD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340768"/>
            <a:ext cx="2267272" cy="2467163"/>
          </a:xfrm>
          <a:prstGeom prst="rect">
            <a:avLst/>
          </a:prstGeom>
          <a:noFill/>
        </p:spPr>
      </p:pic>
      <p:pic>
        <p:nvPicPr>
          <p:cNvPr id="10" name="Picture 12" descr="POrteAperte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7066" y="4181157"/>
            <a:ext cx="1988258" cy="255782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5153" y="4300066"/>
            <a:ext cx="1681770" cy="23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24136"/>
            <a:ext cx="3962283" cy="55892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Major Event in France </a:t>
            </a:r>
            <a:r>
              <a:rPr lang="en-US" dirty="0"/>
              <a:t>L</a:t>
            </a:r>
            <a:r>
              <a:rPr lang="en-US" dirty="0" smtClean="0"/>
              <a:t>ast Year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556792"/>
            <a:ext cx="4618856" cy="262088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Joint initiative of CNRS and SFP to celebrate GW discovery</a:t>
            </a:r>
          </a:p>
          <a:p>
            <a:r>
              <a:rPr lang="en-US" dirty="0" smtClean="0"/>
              <a:t>A live, interactive, multi-site event organized on March 20</a:t>
            </a:r>
            <a:r>
              <a:rPr lang="en-US" baseline="30000" dirty="0" smtClean="0"/>
              <a:t>th</a:t>
            </a:r>
            <a:r>
              <a:rPr lang="en-US" dirty="0" smtClean="0"/>
              <a:t>, 2017 </a:t>
            </a:r>
          </a:p>
          <a:p>
            <a:r>
              <a:rPr lang="en-US" dirty="0" smtClean="0"/>
              <a:t>Budget </a:t>
            </a:r>
            <a:r>
              <a:rPr lang="en-US" dirty="0" smtClean="0">
                <a:sym typeface="Symbol" panose="05050102010706020507" pitchFamily="18" charset="2"/>
              </a:rPr>
              <a:t> 70 k€, 10 months of preparation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1" y="4071356"/>
            <a:ext cx="3331737" cy="27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350</Words>
  <Application>Microsoft Office PowerPoint</Application>
  <PresentationFormat>Affichage à l'écran (4:3)</PresentationFormat>
  <Paragraphs>78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Wingdings</vt:lpstr>
      <vt:lpstr>Thème Office</vt:lpstr>
      <vt:lpstr>Shaking the World Virgo Outreach Activities</vt:lpstr>
      <vt:lpstr>Onsite and Offsite Activities</vt:lpstr>
      <vt:lpstr>Web and Social Media</vt:lpstr>
      <vt:lpstr>Science Summaries</vt:lpstr>
      <vt:lpstr>Virgo Guided Tours</vt:lpstr>
      <vt:lpstr>Hands on</vt:lpstr>
      <vt:lpstr>Exhibitions and Science Festivals</vt:lpstr>
      <vt:lpstr>Special Events</vt:lpstr>
      <vt:lpstr>A Major Event in France Last Year</vt:lpstr>
      <vt:lpstr>Nuit des Ondes Gravitationnelles</vt:lpstr>
      <vt:lpstr>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Frederique Marion</dc:creator>
  <cp:lastModifiedBy>Frederique Marion</cp:lastModifiedBy>
  <cp:revision>89</cp:revision>
  <dcterms:created xsi:type="dcterms:W3CDTF">2015-06-15T12:06:11Z</dcterms:created>
  <dcterms:modified xsi:type="dcterms:W3CDTF">2018-06-21T09:10:08Z</dcterms:modified>
</cp:coreProperties>
</file>