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65" r:id="rId2"/>
    <p:sldId id="266" r:id="rId3"/>
    <p:sldId id="267" r:id="rId4"/>
    <p:sldId id="260" r:id="rId5"/>
    <p:sldId id="257" r:id="rId6"/>
    <p:sldId id="259" r:id="rId7"/>
    <p:sldId id="261" r:id="rId8"/>
    <p:sldId id="272" r:id="rId9"/>
    <p:sldId id="262" r:id="rId10"/>
    <p:sldId id="269" r:id="rId11"/>
    <p:sldId id="268" r:id="rId12"/>
    <p:sldId id="270" r:id="rId13"/>
    <p:sldId id="273" r:id="rId14"/>
    <p:sldId id="275" r:id="rId15"/>
    <p:sldId id="271" r:id="rId16"/>
    <p:sldId id="276" r:id="rId17"/>
    <p:sldId id="263" r:id="rId18"/>
    <p:sldId id="277" r:id="rId19"/>
    <p:sldId id="278" r:id="rId20"/>
    <p:sldId id="279" r:id="rId21"/>
    <p:sldId id="280" r:id="rId22"/>
    <p:sldId id="281" r:id="rId2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8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618"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ilaria:Desktop:auger:bolle%20BELL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ilaria:Desktop:auger:bolle%20BELL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3940533262099"/>
          <c:y val="4.12033690873796E-2"/>
          <c:w val="0.74566882012606495"/>
          <c:h val="0.74551889692277795"/>
        </c:manualLayout>
      </c:layout>
      <c:bubbleChart>
        <c:varyColors val="0"/>
        <c:ser>
          <c:idx val="0"/>
          <c:order val="0"/>
          <c:tx>
            <c:strRef>
              <c:f>Foglio1!$J$5</c:f>
              <c:strCache>
                <c:ptCount val="1"/>
                <c:pt idx="0">
                  <c:v>y</c:v>
                </c:pt>
              </c:strCache>
            </c:strRef>
          </c:tx>
          <c:spPr>
            <a:solidFill>
              <a:schemeClr val="accent2">
                <a:alpha val="75000"/>
              </a:schemeClr>
            </a:solidFill>
            <a:ln>
              <a:noFill/>
            </a:ln>
            <a:effectLst/>
          </c:spPr>
          <c:invertIfNegative val="0"/>
          <c:dPt>
            <c:idx val="0"/>
            <c:invertIfNegative val="0"/>
            <c:bubble3D val="0"/>
            <c:spPr>
              <a:solidFill>
                <a:srgbClr val="000050"/>
              </a:solidFill>
              <a:ln>
                <a:noFill/>
              </a:ln>
              <a:effectLst/>
            </c:spPr>
          </c:dPt>
          <c:dPt>
            <c:idx val="1"/>
            <c:invertIfNegative val="0"/>
            <c:bubble3D val="0"/>
            <c:spPr>
              <a:solidFill>
                <a:srgbClr val="000064">
                  <a:alpha val="78000"/>
                </a:srgbClr>
              </a:solidFill>
              <a:ln>
                <a:noFill/>
              </a:ln>
              <a:effectLst/>
            </c:spPr>
          </c:dPt>
          <c:dPt>
            <c:idx val="2"/>
            <c:invertIfNegative val="0"/>
            <c:bubble3D val="0"/>
            <c:spPr>
              <a:solidFill>
                <a:srgbClr val="000064">
                  <a:alpha val="78000"/>
                </a:srgbClr>
              </a:solidFill>
              <a:ln>
                <a:noFill/>
              </a:ln>
              <a:effectLst/>
            </c:spPr>
          </c:dPt>
          <c:dPt>
            <c:idx val="3"/>
            <c:invertIfNegative val="0"/>
            <c:bubble3D val="0"/>
            <c:spPr>
              <a:solidFill>
                <a:srgbClr val="000064">
                  <a:alpha val="71000"/>
                </a:srgbClr>
              </a:solidFill>
              <a:ln>
                <a:noFill/>
              </a:ln>
              <a:effectLst/>
            </c:spPr>
          </c:dPt>
          <c:dPt>
            <c:idx val="4"/>
            <c:invertIfNegative val="0"/>
            <c:bubble3D val="0"/>
            <c:spPr>
              <a:solidFill>
                <a:srgbClr val="5050FF"/>
              </a:solidFill>
              <a:ln>
                <a:noFill/>
              </a:ln>
              <a:effectLst/>
            </c:spPr>
          </c:dPt>
          <c:dPt>
            <c:idx val="5"/>
            <c:invertIfNegative val="0"/>
            <c:bubble3D val="0"/>
            <c:spPr>
              <a:solidFill>
                <a:srgbClr val="5A5AFF"/>
              </a:solidFill>
              <a:ln>
                <a:noFill/>
              </a:ln>
              <a:effectLst/>
            </c:spPr>
          </c:dPt>
          <c:dPt>
            <c:idx val="6"/>
            <c:invertIfNegative val="0"/>
            <c:bubble3D val="0"/>
            <c:spPr>
              <a:solidFill>
                <a:srgbClr val="6E6EFF">
                  <a:alpha val="89000"/>
                </a:srgbClr>
              </a:solidFill>
              <a:ln>
                <a:noFill/>
              </a:ln>
              <a:effectLst/>
            </c:spPr>
          </c:dPt>
          <c:dPt>
            <c:idx val="7"/>
            <c:invertIfNegative val="0"/>
            <c:bubble3D val="0"/>
            <c:spPr>
              <a:solidFill>
                <a:srgbClr val="6E6EFF">
                  <a:alpha val="89000"/>
                </a:srgbClr>
              </a:solidFill>
              <a:ln>
                <a:noFill/>
              </a:ln>
              <a:effectLst/>
            </c:spPr>
          </c:dPt>
          <c:dPt>
            <c:idx val="8"/>
            <c:invertIfNegative val="0"/>
            <c:bubble3D val="0"/>
            <c:spPr>
              <a:solidFill>
                <a:srgbClr val="7878FF"/>
              </a:solidFill>
              <a:ln>
                <a:noFill/>
              </a:ln>
              <a:effectLst/>
            </c:spPr>
          </c:dPt>
          <c:dPt>
            <c:idx val="9"/>
            <c:invertIfNegative val="0"/>
            <c:bubble3D val="0"/>
            <c:spPr>
              <a:solidFill>
                <a:srgbClr val="6E6EFF">
                  <a:alpha val="59000"/>
                </a:srgbClr>
              </a:solidFill>
              <a:ln>
                <a:noFill/>
              </a:ln>
              <a:effectLst/>
            </c:spPr>
          </c:dPt>
          <c:dPt>
            <c:idx val="10"/>
            <c:invertIfNegative val="0"/>
            <c:bubble3D val="0"/>
            <c:spPr>
              <a:solidFill>
                <a:srgbClr val="6E6EFF">
                  <a:alpha val="32000"/>
                </a:srgbClr>
              </a:solidFill>
              <a:ln>
                <a:noFill/>
              </a:ln>
              <a:effectLst/>
            </c:spPr>
          </c:dPt>
          <c:dPt>
            <c:idx val="11"/>
            <c:invertIfNegative val="0"/>
            <c:bubble3D val="0"/>
            <c:spPr>
              <a:solidFill>
                <a:srgbClr val="6E6EFF">
                  <a:alpha val="33000"/>
                </a:srgbClr>
              </a:solidFill>
              <a:ln>
                <a:noFill/>
              </a:ln>
              <a:effectLst/>
            </c:spPr>
          </c:dPt>
          <c:dPt>
            <c:idx val="12"/>
            <c:invertIfNegative val="0"/>
            <c:bubble3D val="0"/>
            <c:spPr>
              <a:solidFill>
                <a:srgbClr val="6E6EFF">
                  <a:alpha val="32000"/>
                </a:srgbClr>
              </a:solidFill>
              <a:ln>
                <a:noFill/>
              </a:ln>
              <a:effectLst/>
            </c:spPr>
          </c:dPt>
          <c:dPt>
            <c:idx val="13"/>
            <c:invertIfNegative val="0"/>
            <c:bubble3D val="0"/>
            <c:spPr>
              <a:solidFill>
                <a:srgbClr val="7878FF">
                  <a:alpha val="32000"/>
                </a:srgbClr>
              </a:solidFill>
              <a:ln>
                <a:noFill/>
              </a:ln>
              <a:effectLst/>
            </c:spPr>
          </c:dPt>
          <c:xVal>
            <c:numRef>
              <c:f>Foglio1!$I$6:$I$19</c:f>
              <c:numCache>
                <c:formatCode>General</c:formatCode>
                <c:ptCount val="14"/>
                <c:pt idx="0">
                  <c:v>478375.96</c:v>
                </c:pt>
                <c:pt idx="1">
                  <c:v>477627.42</c:v>
                </c:pt>
                <c:pt idx="2">
                  <c:v>479127.38</c:v>
                </c:pt>
                <c:pt idx="3">
                  <c:v>476873</c:v>
                </c:pt>
                <c:pt idx="4">
                  <c:v>477619.55</c:v>
                </c:pt>
                <c:pt idx="5">
                  <c:v>478377.99</c:v>
                </c:pt>
                <c:pt idx="6">
                  <c:v>479878.87</c:v>
                </c:pt>
                <c:pt idx="7">
                  <c:v>476124.68</c:v>
                </c:pt>
                <c:pt idx="8">
                  <c:v>479867.37</c:v>
                </c:pt>
                <c:pt idx="9">
                  <c:v>480628.83</c:v>
                </c:pt>
                <c:pt idx="10">
                  <c:v>479122.82</c:v>
                </c:pt>
                <c:pt idx="11">
                  <c:v>476128.25</c:v>
                </c:pt>
                <c:pt idx="12">
                  <c:v>476877.19</c:v>
                </c:pt>
                <c:pt idx="13">
                  <c:v>476881.59</c:v>
                </c:pt>
              </c:numCache>
            </c:numRef>
          </c:xVal>
          <c:yVal>
            <c:numRef>
              <c:f>Foglio1!$J$6:$J$19</c:f>
              <c:numCache>
                <c:formatCode>General</c:formatCode>
                <c:ptCount val="14"/>
                <c:pt idx="0">
                  <c:v>6095739.79</c:v>
                </c:pt>
                <c:pt idx="1">
                  <c:v>6094444.3099999996</c:v>
                </c:pt>
                <c:pt idx="2">
                  <c:v>6094439.9400000004</c:v>
                </c:pt>
                <c:pt idx="3">
                  <c:v>6095739.2300000004</c:v>
                </c:pt>
                <c:pt idx="4">
                  <c:v>6097013.4400000004</c:v>
                </c:pt>
                <c:pt idx="5">
                  <c:v>6093144.7000000002</c:v>
                </c:pt>
                <c:pt idx="6">
                  <c:v>6093145.1299999999</c:v>
                </c:pt>
                <c:pt idx="7">
                  <c:v>6097029.5</c:v>
                </c:pt>
                <c:pt idx="8">
                  <c:v>6095750.7000000002</c:v>
                </c:pt>
                <c:pt idx="9">
                  <c:v>6099446.7999999998</c:v>
                </c:pt>
                <c:pt idx="10">
                  <c:v>6097033.6299999999</c:v>
                </c:pt>
                <c:pt idx="11">
                  <c:v>6094443.0199999996</c:v>
                </c:pt>
                <c:pt idx="12">
                  <c:v>6098344.0199999996</c:v>
                </c:pt>
                <c:pt idx="13">
                  <c:v>6093145.9699999997</c:v>
                </c:pt>
              </c:numCache>
            </c:numRef>
          </c:yVal>
          <c:bubbleSize>
            <c:numLit>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Lit>
          </c:bubbleSize>
          <c:bubble3D val="0"/>
        </c:ser>
        <c:dLbls>
          <c:showLegendKey val="0"/>
          <c:showVal val="0"/>
          <c:showCatName val="0"/>
          <c:showSerName val="0"/>
          <c:showPercent val="0"/>
          <c:showBubbleSize val="0"/>
        </c:dLbls>
        <c:bubbleScale val="70"/>
        <c:showNegBubbles val="0"/>
        <c:axId val="167191712"/>
        <c:axId val="166783200"/>
      </c:bubbleChart>
      <c:valAx>
        <c:axId val="167191712"/>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it-IT" sz="1600"/>
                  <a:t>EASTING  (m)</a:t>
                </a:r>
              </a:p>
            </c:rich>
          </c:tx>
          <c:layout>
            <c:manualLayout>
              <c:xMode val="edge"/>
              <c:yMode val="edge"/>
              <c:x val="0.47403205162581202"/>
              <c:y val="0.93379755734337599"/>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lIns="2"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crossAx val="166783200"/>
        <c:crosses val="autoZero"/>
        <c:crossBetween val="midCat"/>
      </c:valAx>
      <c:valAx>
        <c:axId val="16678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it-IT" sz="1600"/>
                  <a:t>NORTHING  (m)</a:t>
                </a:r>
              </a:p>
            </c:rich>
          </c:tx>
          <c:layout>
            <c:manualLayout>
              <c:xMode val="edge"/>
              <c:yMode val="edge"/>
              <c:x val="3.6162366176703E-3"/>
              <c:y val="0.33187357340020002"/>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191712"/>
        <c:crosses val="autoZero"/>
        <c:crossBetween val="midCat"/>
      </c:valAx>
      <c:spPr>
        <a:noFill/>
        <a:ln>
          <a:noFill/>
        </a:ln>
        <a:effectLst>
          <a:outerShdw blurRad="50800" dist="38100" dir="2700000" algn="tl" rotWithShape="0">
            <a:srgbClr val="000000">
              <a:alpha val="43000"/>
            </a:srgbClr>
          </a:outerShdw>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outerShdw blurRad="50800" dist="38100" dir="2700000" algn="tl" rotWithShape="0">
        <a:srgbClr val="000000">
          <a:alpha val="43000"/>
        </a:srgbClr>
      </a:outerShd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736917727445"/>
          <c:y val="5.7437627968945797E-2"/>
          <c:w val="0.72136712857130902"/>
          <c:h val="0.75921788573951998"/>
        </c:manualLayout>
      </c:layout>
      <c:bubbleChart>
        <c:varyColors val="0"/>
        <c:ser>
          <c:idx val="0"/>
          <c:order val="0"/>
          <c:tx>
            <c:strRef>
              <c:f>[1]Foglio1!$I$5</c:f>
              <c:strCache>
                <c:ptCount val="1"/>
                <c:pt idx="0">
                  <c:v>y</c:v>
                </c:pt>
              </c:strCache>
            </c:strRef>
          </c:tx>
          <c:spPr>
            <a:solidFill>
              <a:srgbClr val="3366FF">
                <a:alpha val="75000"/>
              </a:srgbClr>
            </a:solidFill>
            <a:ln>
              <a:solidFill>
                <a:srgbClr val="000064"/>
              </a:solidFill>
            </a:ln>
            <a:effectLst/>
          </c:spPr>
          <c:invertIfNegative val="0"/>
          <c:xVal>
            <c:numRef>
              <c:f>[1]Foglio1!$H$6:$H$19</c:f>
              <c:numCache>
                <c:formatCode>General</c:formatCode>
                <c:ptCount val="14"/>
                <c:pt idx="0">
                  <c:v>478375.96</c:v>
                </c:pt>
                <c:pt idx="1">
                  <c:v>477627.42</c:v>
                </c:pt>
                <c:pt idx="2">
                  <c:v>479127.38</c:v>
                </c:pt>
                <c:pt idx="3">
                  <c:v>476873</c:v>
                </c:pt>
                <c:pt idx="4">
                  <c:v>477619.55</c:v>
                </c:pt>
                <c:pt idx="5">
                  <c:v>478377.99</c:v>
                </c:pt>
                <c:pt idx="6">
                  <c:v>479878.87</c:v>
                </c:pt>
                <c:pt idx="7">
                  <c:v>476124.68</c:v>
                </c:pt>
                <c:pt idx="8">
                  <c:v>479867.37</c:v>
                </c:pt>
                <c:pt idx="9">
                  <c:v>480628.83</c:v>
                </c:pt>
                <c:pt idx="10">
                  <c:v>479122.82</c:v>
                </c:pt>
                <c:pt idx="11">
                  <c:v>476128.25</c:v>
                </c:pt>
                <c:pt idx="12">
                  <c:v>476877.19</c:v>
                </c:pt>
                <c:pt idx="13">
                  <c:v>476881.59</c:v>
                </c:pt>
              </c:numCache>
            </c:numRef>
          </c:xVal>
          <c:yVal>
            <c:numRef>
              <c:f>[1]Foglio1!$I$6:$I$19</c:f>
              <c:numCache>
                <c:formatCode>General</c:formatCode>
                <c:ptCount val="14"/>
                <c:pt idx="0">
                  <c:v>6095739.79</c:v>
                </c:pt>
                <c:pt idx="1">
                  <c:v>6094444.3099999996</c:v>
                </c:pt>
                <c:pt idx="2">
                  <c:v>6094439.9400000004</c:v>
                </c:pt>
                <c:pt idx="3">
                  <c:v>6095739.2300000004</c:v>
                </c:pt>
                <c:pt idx="4">
                  <c:v>6097013.4400000004</c:v>
                </c:pt>
                <c:pt idx="5">
                  <c:v>6093144.7000000002</c:v>
                </c:pt>
                <c:pt idx="6">
                  <c:v>6093145.1299999999</c:v>
                </c:pt>
                <c:pt idx="7">
                  <c:v>6097029.5</c:v>
                </c:pt>
                <c:pt idx="8">
                  <c:v>6095750.7000000002</c:v>
                </c:pt>
                <c:pt idx="9">
                  <c:v>6099446.7999999998</c:v>
                </c:pt>
                <c:pt idx="10">
                  <c:v>6097033.6299999999</c:v>
                </c:pt>
                <c:pt idx="11">
                  <c:v>6094443.0199999996</c:v>
                </c:pt>
                <c:pt idx="12">
                  <c:v>6098344.0199999996</c:v>
                </c:pt>
                <c:pt idx="13">
                  <c:v>6093145.9699999997</c:v>
                </c:pt>
              </c:numCache>
            </c:numRef>
          </c:yVal>
          <c:bubbleSize>
            <c:numRef>
              <c:f>[1]Foglio1!$J$6:$J$19</c:f>
              <c:numCache>
                <c:formatCode>General</c:formatCode>
                <c:ptCount val="14"/>
                <c:pt idx="0">
                  <c:v>6207</c:v>
                </c:pt>
                <c:pt idx="1">
                  <c:v>7377</c:v>
                </c:pt>
                <c:pt idx="2">
                  <c:v>9689</c:v>
                </c:pt>
                <c:pt idx="3">
                  <c:v>3965</c:v>
                </c:pt>
                <c:pt idx="4">
                  <c:v>3016</c:v>
                </c:pt>
                <c:pt idx="5">
                  <c:v>11176</c:v>
                </c:pt>
                <c:pt idx="6">
                  <c:v>13375</c:v>
                </c:pt>
                <c:pt idx="7">
                  <c:v>928</c:v>
                </c:pt>
                <c:pt idx="8">
                  <c:v>9099</c:v>
                </c:pt>
                <c:pt idx="9">
                  <c:v>12529</c:v>
                </c:pt>
                <c:pt idx="10">
                  <c:v>5529</c:v>
                </c:pt>
                <c:pt idx="11">
                  <c:v>5518</c:v>
                </c:pt>
                <c:pt idx="12">
                  <c:v>3</c:v>
                </c:pt>
                <c:pt idx="13">
                  <c:v>9197</c:v>
                </c:pt>
              </c:numCache>
            </c:numRef>
          </c:bubbleSize>
          <c:bubble3D val="0"/>
        </c:ser>
        <c:dLbls>
          <c:showLegendKey val="0"/>
          <c:showVal val="0"/>
          <c:showCatName val="0"/>
          <c:showSerName val="0"/>
          <c:showPercent val="0"/>
          <c:showBubbleSize val="0"/>
        </c:dLbls>
        <c:bubbleScale val="100"/>
        <c:showNegBubbles val="0"/>
        <c:axId val="166783984"/>
        <c:axId val="166783592"/>
      </c:bubbleChart>
      <c:valAx>
        <c:axId val="166783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it-IT" sz="1600"/>
                  <a:t>EASTING (m)</a:t>
                </a:r>
              </a:p>
            </c:rich>
          </c:tx>
          <c:layout>
            <c:manualLayout>
              <c:xMode val="edge"/>
              <c:yMode val="edge"/>
              <c:x val="0.47216174273703099"/>
              <c:y val="0.918592546876697"/>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783592"/>
        <c:crosses val="autoZero"/>
        <c:crossBetween val="midCat"/>
      </c:valAx>
      <c:valAx>
        <c:axId val="166783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600"/>
                </a:pPr>
                <a:r>
                  <a:rPr lang="it-IT" sz="1600"/>
                  <a:t>NORTHING (m)</a:t>
                </a:r>
              </a:p>
            </c:rich>
          </c:tx>
          <c:layout>
            <c:manualLayout>
              <c:xMode val="edge"/>
              <c:yMode val="edge"/>
              <c:x val="1.35789311967657E-2"/>
              <c:y val="0.191935086468452"/>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783984"/>
        <c:crosses val="autoZero"/>
        <c:crossBetween val="midCat"/>
      </c:valAx>
      <c:spPr>
        <a:noFill/>
        <a:ln>
          <a:noFill/>
        </a:ln>
        <a:effectLst>
          <a:outerShdw blurRad="50800" dist="38100" dir="2700000" algn="tl" rotWithShape="0">
            <a:srgbClr val="000000">
              <a:alpha val="43000"/>
            </a:srgbClr>
          </a:outerShdw>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outerShdw blurRad="50800" dist="38100" dir="2700000" algn="tl" rotWithShape="0">
        <a:srgbClr val="000000">
          <a:alpha val="43000"/>
        </a:srgbClr>
      </a:outerShdw>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ttotitolo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p:txBody>
          <a:bodyPr/>
          <a:lstStyle/>
          <a:p>
            <a:fld id="{58E91F3E-6C82-6C49-941F-5D81A5BF4982}" type="datetimeFigureOut">
              <a:rPr lang="it-IT" smtClean="0"/>
              <a:t>21/06/2018</a:t>
            </a:fld>
            <a:endParaRPr lang="it-IT"/>
          </a:p>
        </p:txBody>
      </p:sp>
      <p:sp>
        <p:nvSpPr>
          <p:cNvPr id="17" name="Segnaposto piè di pagina 16"/>
          <p:cNvSpPr>
            <a:spLocks noGrp="1"/>
          </p:cNvSpPr>
          <p:nvPr>
            <p:ph type="ftr" sz="quarter" idx="11"/>
          </p:nvPr>
        </p:nvSpPr>
        <p:spPr/>
        <p:txBody>
          <a:bodyPr/>
          <a:lstStyle/>
          <a:p>
            <a:endParaRPr lang="it-IT"/>
          </a:p>
        </p:txBody>
      </p:sp>
      <p:sp>
        <p:nvSpPr>
          <p:cNvPr id="7" name="Connettore 1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egnaposto numero diapositiva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882FAF2-4549-4D4F-88C2-369CF0840F97}" type="slidenum">
              <a:rPr lang="it-IT" smtClean="0"/>
              <a:t>‹N›</a:t>
            </a:fld>
            <a:endParaRPr lang="it-IT"/>
          </a:p>
        </p:txBody>
      </p:sp>
      <p:sp>
        <p:nvSpPr>
          <p:cNvPr id="8" name="Titolo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it-IT" smtClean="0"/>
              <a:t>Fare clic per modificare stile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8E91F3E-6C82-6C49-941F-5D81A5BF4982}" type="datetimeFigureOut">
              <a:rPr lang="it-IT" smtClean="0"/>
              <a:t>21/06/2018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82FAF2-4549-4D4F-88C2-369CF0840F97}" type="slidenum">
              <a:rPr lang="it-IT" smtClean="0"/>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bg>
      <p:bgRef idx="1001">
        <a:schemeClr val="bg2"/>
      </p:bgRef>
    </p:bg>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ttore 1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6915912" y="3009901"/>
            <a:ext cx="457200" cy="441325"/>
          </a:xfrm>
        </p:spPr>
        <p:txBody>
          <a:bodyPr/>
          <a:lstStyle/>
          <a:p>
            <a:fld id="{A882FAF2-4549-4D4F-88C2-369CF0840F97}" type="slidenum">
              <a:rPr lang="it-IT" smtClean="0"/>
              <a:t>‹N›</a:t>
            </a:fld>
            <a:endParaRPr lang="it-IT"/>
          </a:p>
        </p:txBody>
      </p:sp>
      <p:sp>
        <p:nvSpPr>
          <p:cNvPr id="3" name="Segnaposto testo verticale 2"/>
          <p:cNvSpPr>
            <a:spLocks noGrp="1"/>
          </p:cNvSpPr>
          <p:nvPr>
            <p:ph type="body" orient="vert" idx="1"/>
          </p:nvPr>
        </p:nvSpPr>
        <p:spPr>
          <a:xfrm>
            <a:off x="304800" y="304800"/>
            <a:ext cx="6553200" cy="5821366"/>
          </a:xfrm>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8E91F3E-6C82-6C49-941F-5D81A5BF4982}" type="datetimeFigureOut">
              <a:rPr lang="it-IT" smtClean="0"/>
              <a:t>21/06/2018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2" name="Titolo verticale 1"/>
          <p:cNvSpPr>
            <a:spLocks noGrp="1"/>
          </p:cNvSpPr>
          <p:nvPr>
            <p:ph type="title" orient="vert"/>
          </p:nvPr>
        </p:nvSpPr>
        <p:spPr>
          <a:xfrm>
            <a:off x="7391400" y="304801"/>
            <a:ext cx="1447800" cy="5851525"/>
          </a:xfrm>
        </p:spPr>
        <p:txBody>
          <a:bodyPr vert="eaVert"/>
          <a:lstStyle/>
          <a:p>
            <a:r>
              <a:rPr kumimoji="0" lang="it-IT" smtClean="0"/>
              <a:t>Fare clic per modificare stile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accent3">
                    <a:shade val="75000"/>
                  </a:schemeClr>
                </a:solidFill>
              </a:defRPr>
            </a:lvl1pPr>
          </a:lstStyle>
          <a:p>
            <a:r>
              <a:rPr kumimoji="0" lang="it-IT" smtClean="0"/>
              <a:t>Fare clic per modificare stile</a:t>
            </a:r>
            <a:endParaRPr kumimoji="0" lang="en-US"/>
          </a:p>
        </p:txBody>
      </p:sp>
      <p:sp>
        <p:nvSpPr>
          <p:cNvPr id="4" name="Segnaposto data 3"/>
          <p:cNvSpPr>
            <a:spLocks noGrp="1"/>
          </p:cNvSpPr>
          <p:nvPr>
            <p:ph type="dt" sz="half" idx="10"/>
          </p:nvPr>
        </p:nvSpPr>
        <p:spPr/>
        <p:txBody>
          <a:bodyPr/>
          <a:lstStyle/>
          <a:p>
            <a:fld id="{58E91F3E-6C82-6C49-941F-5D81A5BF4982}" type="datetimeFigureOut">
              <a:rPr lang="it-IT" smtClean="0"/>
              <a:t>21/06/2018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4361688" y="1026372"/>
            <a:ext cx="457200" cy="441325"/>
          </a:xfrm>
        </p:spPr>
        <p:txBody>
          <a:bodyPr/>
          <a:lstStyle/>
          <a:p>
            <a:fld id="{A882FAF2-4549-4D4F-88C2-369CF0840F97}" type="slidenum">
              <a:rPr lang="it-IT" smtClean="0"/>
              <a:t>‹N›</a:t>
            </a:fld>
            <a:endParaRPr lang="it-IT"/>
          </a:p>
        </p:txBody>
      </p:sp>
      <p:sp>
        <p:nvSpPr>
          <p:cNvPr id="8" name="Segnaposto contenuto 7"/>
          <p:cNvSpPr>
            <a:spLocks noGrp="1"/>
          </p:cNvSpPr>
          <p:nvPr>
            <p:ph sz="quarter" idx="1"/>
          </p:nvPr>
        </p:nvSpPr>
        <p:spPr>
          <a:xfrm>
            <a:off x="301752" y="1527048"/>
            <a:ext cx="8503920"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gli stili del testo dello schema</a:t>
            </a:r>
          </a:p>
        </p:txBody>
      </p:sp>
      <p:sp>
        <p:nvSpPr>
          <p:cNvPr id="13" name="Rettangolo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ttangolo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Segnaposto piè di pagina 4"/>
          <p:cNvSpPr>
            <a:spLocks noGrp="1"/>
          </p:cNvSpPr>
          <p:nvPr>
            <p:ph type="ftr" sz="quarter" idx="11"/>
          </p:nvPr>
        </p:nvSpPr>
        <p:spPr/>
        <p:txBody>
          <a:bodyPr/>
          <a:lstStyle/>
          <a:p>
            <a:endParaRPr lang="it-IT"/>
          </a:p>
        </p:txBody>
      </p:sp>
      <p:sp>
        <p:nvSpPr>
          <p:cNvPr id="4" name="Segnaposto data 3"/>
          <p:cNvSpPr>
            <a:spLocks noGrp="1"/>
          </p:cNvSpPr>
          <p:nvPr>
            <p:ph type="dt" sz="half" idx="10"/>
          </p:nvPr>
        </p:nvSpPr>
        <p:spPr/>
        <p:txBody>
          <a:bodyPr/>
          <a:lstStyle/>
          <a:p>
            <a:fld id="{58E91F3E-6C82-6C49-941F-5D81A5BF4982}" type="datetimeFigureOut">
              <a:rPr lang="it-IT" smtClean="0"/>
              <a:t>21/06/2018</a:t>
            </a:fld>
            <a:endParaRPr lang="it-IT"/>
          </a:p>
        </p:txBody>
      </p:sp>
      <p:sp>
        <p:nvSpPr>
          <p:cNvPr id="8" name="Connettore 1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882FAF2-4549-4D4F-88C2-369CF0840F97}" type="slidenum">
              <a:rPr lang="it-IT" smtClean="0"/>
              <a:t>‹N›</a:t>
            </a:fld>
            <a:endParaRPr lang="it-IT"/>
          </a:p>
        </p:txBody>
      </p:sp>
      <p:sp>
        <p:nvSpPr>
          <p:cNvPr id="2" name="Titolo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it-IT" smtClean="0"/>
              <a:t>Fare clic per modificare stile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301752" y="228600"/>
            <a:ext cx="8534400" cy="758952"/>
          </a:xfrm>
        </p:spPr>
        <p:txBody>
          <a:bodyPr/>
          <a:lstStyle/>
          <a:p>
            <a:r>
              <a:rPr kumimoji="0" lang="it-IT" smtClean="0"/>
              <a:t>Fare clic per modificare stile</a:t>
            </a:r>
            <a:endParaRPr kumimoji="0" lang="en-US"/>
          </a:p>
        </p:txBody>
      </p:sp>
      <p:sp>
        <p:nvSpPr>
          <p:cNvPr id="5" name="Segnaposto data 4"/>
          <p:cNvSpPr>
            <a:spLocks noGrp="1"/>
          </p:cNvSpPr>
          <p:nvPr>
            <p:ph type="dt" sz="half" idx="10"/>
          </p:nvPr>
        </p:nvSpPr>
        <p:spPr>
          <a:xfrm>
            <a:off x="5791200" y="6409944"/>
            <a:ext cx="3044952" cy="365760"/>
          </a:xfrm>
        </p:spPr>
        <p:txBody>
          <a:bodyPr/>
          <a:lstStyle/>
          <a:p>
            <a:fld id="{58E91F3E-6C82-6C49-941F-5D81A5BF4982}" type="datetimeFigureOut">
              <a:rPr lang="it-IT" smtClean="0"/>
              <a:t>21/06/2018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82FAF2-4549-4D4F-88C2-369CF0840F97}" type="slidenum">
              <a:rPr lang="it-IT" smtClean="0"/>
              <a:t>‹N›</a:t>
            </a:fld>
            <a:endParaRPr lang="it-IT"/>
          </a:p>
        </p:txBody>
      </p:sp>
      <p:sp>
        <p:nvSpPr>
          <p:cNvPr id="8" name="Connettore 1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Segnaposto contenuto 9"/>
          <p:cNvSpPr>
            <a:spLocks noGrp="1"/>
          </p:cNvSpPr>
          <p:nvPr>
            <p:ph sz="half" idx="1"/>
          </p:nvPr>
        </p:nvSpPr>
        <p:spPr>
          <a:xfrm>
            <a:off x="301752" y="1371600"/>
            <a:ext cx="4038600" cy="4681728"/>
          </a:xfrm>
        </p:spPr>
        <p:txBody>
          <a:bodyPr/>
          <a:lstStyle>
            <a:lvl1pPr>
              <a:defRPr sz="2500"/>
            </a:lvl1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contenuto 11"/>
          <p:cNvSpPr>
            <a:spLocks noGrp="1"/>
          </p:cNvSpPr>
          <p:nvPr>
            <p:ph sz="half" idx="2"/>
          </p:nvPr>
        </p:nvSpPr>
        <p:spPr>
          <a:xfrm>
            <a:off x="4800600" y="1371600"/>
            <a:ext cx="4038600" cy="4681728"/>
          </a:xfrm>
        </p:spPr>
        <p:txBody>
          <a:bodyPr/>
          <a:lstStyle>
            <a:lvl1pPr>
              <a:defRPr sz="2500"/>
            </a:lvl1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1">
        <a:schemeClr val="bg2"/>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ttangolo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ttangolo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ttangolo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angolo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4" name="Segnaposto testo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7" name="Segnaposto data 6"/>
          <p:cNvSpPr>
            <a:spLocks noGrp="1"/>
          </p:cNvSpPr>
          <p:nvPr>
            <p:ph type="dt" sz="half" idx="10"/>
          </p:nvPr>
        </p:nvSpPr>
        <p:spPr/>
        <p:txBody>
          <a:bodyPr/>
          <a:lstStyle/>
          <a:p>
            <a:fld id="{58E91F3E-6C82-6C49-941F-5D81A5BF4982}" type="datetimeFigureOut">
              <a:rPr lang="it-IT" smtClean="0"/>
              <a:t>21/06/2018</a:t>
            </a:fld>
            <a:endParaRPr lang="it-IT"/>
          </a:p>
        </p:txBody>
      </p:sp>
      <p:sp>
        <p:nvSpPr>
          <p:cNvPr id="8" name="Segnaposto piè di pagina 7"/>
          <p:cNvSpPr>
            <a:spLocks noGrp="1"/>
          </p:cNvSpPr>
          <p:nvPr>
            <p:ph type="ftr" sz="quarter" idx="11"/>
          </p:nvPr>
        </p:nvSpPr>
        <p:spPr>
          <a:xfrm>
            <a:off x="304800" y="6409944"/>
            <a:ext cx="3581400" cy="365760"/>
          </a:xfrm>
        </p:spPr>
        <p:txBody>
          <a:bodyPr/>
          <a:lstStyle/>
          <a:p>
            <a:endParaRPr lang="it-IT"/>
          </a:p>
        </p:txBody>
      </p:sp>
      <p:sp>
        <p:nvSpPr>
          <p:cNvPr id="15" name="Connettore 1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Segnaposto contenuto 23"/>
          <p:cNvSpPr>
            <a:spLocks noGrp="1"/>
          </p:cNvSpPr>
          <p:nvPr>
            <p:ph sz="quarter" idx="2"/>
          </p:nvPr>
        </p:nvSpPr>
        <p:spPr>
          <a:xfrm>
            <a:off x="301752" y="2471383"/>
            <a:ext cx="4041648" cy="3818404"/>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6" name="Segnaposto contenuto 25"/>
          <p:cNvSpPr>
            <a:spLocks noGrp="1"/>
          </p:cNvSpPr>
          <p:nvPr>
            <p:ph sz="quarter" idx="4"/>
          </p:nvPr>
        </p:nvSpPr>
        <p:spPr>
          <a:xfrm>
            <a:off x="4800600" y="2471383"/>
            <a:ext cx="4038600" cy="3822192"/>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Oval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egnaposto numero diapositiva 8"/>
          <p:cNvSpPr>
            <a:spLocks noGrp="1"/>
          </p:cNvSpPr>
          <p:nvPr>
            <p:ph type="sldNum" sz="quarter" idx="12"/>
          </p:nvPr>
        </p:nvSpPr>
        <p:spPr>
          <a:xfrm>
            <a:off x="4343400" y="1042416"/>
            <a:ext cx="457200" cy="441325"/>
          </a:xfrm>
        </p:spPr>
        <p:txBody>
          <a:bodyPr/>
          <a:lstStyle>
            <a:lvl1pPr algn="ctr">
              <a:defRPr/>
            </a:lvl1pPr>
          </a:lstStyle>
          <a:p>
            <a:fld id="{A882FAF2-4549-4D4F-88C2-369CF0840F97}" type="slidenum">
              <a:rPr lang="it-IT" smtClean="0"/>
              <a:t>‹N›</a:t>
            </a:fld>
            <a:endParaRPr lang="it-IT"/>
          </a:p>
        </p:txBody>
      </p:sp>
      <p:sp>
        <p:nvSpPr>
          <p:cNvPr id="23" name="Titolo 22"/>
          <p:cNvSpPr>
            <a:spLocks noGrp="1"/>
          </p:cNvSpPr>
          <p:nvPr>
            <p:ph type="title"/>
          </p:nvPr>
        </p:nvSpPr>
        <p:spPr/>
        <p:txBody>
          <a:bodyPr rtlCol="0" anchor="b" anchorCtr="0"/>
          <a:lstStyle/>
          <a:p>
            <a:r>
              <a:rPr kumimoji="0" lang="it-IT" smtClean="0"/>
              <a:t>Fare clic per modificare stile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3" name="Segnaposto data 2"/>
          <p:cNvSpPr>
            <a:spLocks noGrp="1"/>
          </p:cNvSpPr>
          <p:nvPr>
            <p:ph type="dt" sz="half" idx="10"/>
          </p:nvPr>
        </p:nvSpPr>
        <p:spPr/>
        <p:txBody>
          <a:bodyPr/>
          <a:lstStyle/>
          <a:p>
            <a:fld id="{58E91F3E-6C82-6C49-941F-5D81A5BF4982}" type="datetimeFigureOut">
              <a:rPr lang="it-IT" smtClean="0"/>
              <a:t>21/06/2018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a:xfrm>
            <a:off x="4343400" y="1036020"/>
            <a:ext cx="457200" cy="441325"/>
          </a:xfrm>
        </p:spPr>
        <p:txBody>
          <a:bodyPr/>
          <a:lstStyle/>
          <a:p>
            <a:fld id="{A882FAF2-4549-4D4F-88C2-369CF0840F97}"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ttangolo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ttangolo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Segnaposto data 1"/>
          <p:cNvSpPr>
            <a:spLocks noGrp="1"/>
          </p:cNvSpPr>
          <p:nvPr>
            <p:ph type="dt" sz="half" idx="10"/>
          </p:nvPr>
        </p:nvSpPr>
        <p:spPr/>
        <p:txBody>
          <a:bodyPr/>
          <a:lstStyle/>
          <a:p>
            <a:fld id="{58E91F3E-6C82-6C49-941F-5D81A5BF4982}" type="datetimeFigureOut">
              <a:rPr lang="it-IT" smtClean="0"/>
              <a:t>21/06/2018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882FAF2-4549-4D4F-88C2-369CF0840F97}"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9" name="Rettangolo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ttangolo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it-IT" smtClean="0"/>
              <a:t>Fare clic per modificare stile</a:t>
            </a:r>
            <a:endParaRPr kumimoji="0" lang="en-US"/>
          </a:p>
        </p:txBody>
      </p:sp>
      <p:sp>
        <p:nvSpPr>
          <p:cNvPr id="3" name="Segnaposto testo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gli stili del testo dello schema</a:t>
            </a:r>
          </a:p>
        </p:txBody>
      </p:sp>
      <p:sp>
        <p:nvSpPr>
          <p:cNvPr id="8" name="Rettangolo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ttore 1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Segnaposto contenuto 19"/>
          <p:cNvSpPr>
            <a:spLocks noGrp="1"/>
          </p:cNvSpPr>
          <p:nvPr>
            <p:ph sz="quarter" idx="1"/>
          </p:nvPr>
        </p:nvSpPr>
        <p:spPr>
          <a:xfrm>
            <a:off x="3124200" y="685800"/>
            <a:ext cx="5638800" cy="54102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Oval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882FAF2-4549-4D4F-88C2-369CF0840F97}" type="slidenum">
              <a:rPr lang="it-IT" smtClean="0"/>
              <a:t>‹N›</a:t>
            </a:fld>
            <a:endParaRPr lang="it-IT"/>
          </a:p>
        </p:txBody>
      </p:sp>
      <p:sp>
        <p:nvSpPr>
          <p:cNvPr id="21" name="Rettangolo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p:txBody>
          <a:bodyPr/>
          <a:lstStyle/>
          <a:p>
            <a:fld id="{58E91F3E-6C82-6C49-941F-5D81A5BF4982}" type="datetimeFigureOut">
              <a:rPr lang="it-IT" smtClean="0"/>
              <a:t>21/06/2018</a:t>
            </a:fld>
            <a:endParaRPr lang="it-IT"/>
          </a:p>
        </p:txBody>
      </p:sp>
      <p:sp>
        <p:nvSpPr>
          <p:cNvPr id="6" name="Segnaposto piè di pagina 5"/>
          <p:cNvSpPr>
            <a:spLocks noGrp="1"/>
          </p:cNvSpPr>
          <p:nvPr>
            <p:ph type="ftr" sz="quarter" idx="11"/>
          </p:nvPr>
        </p:nvSpPr>
        <p:spPr>
          <a:xfrm>
            <a:off x="301752" y="6410848"/>
            <a:ext cx="3383280" cy="365760"/>
          </a:xfrm>
        </p:spPr>
        <p:txBody>
          <a:bodyPr/>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1" name="Connettore 1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ttangolo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ttangolo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p>
            <a:fld id="{A882FAF2-4549-4D4F-88C2-369CF0840F97}" type="slidenum">
              <a:rPr lang="it-IT" smtClean="0"/>
              <a:t>‹N›</a:t>
            </a:fld>
            <a:endParaRPr lang="it-IT"/>
          </a:p>
        </p:txBody>
      </p:sp>
      <p:sp>
        <p:nvSpPr>
          <p:cNvPr id="2" name="Titolo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it-IT" smtClean="0"/>
              <a:t>Fare clic per modificare stile</a:t>
            </a:r>
            <a:endParaRPr kumimoji="0" lang="en-US"/>
          </a:p>
        </p:txBody>
      </p:sp>
      <p:sp>
        <p:nvSpPr>
          <p:cNvPr id="3" name="Segnaposto immagine 2"/>
          <p:cNvSpPr>
            <a:spLocks noGrp="1"/>
          </p:cNvSpPr>
          <p:nvPr>
            <p:ph type="pic" idx="1"/>
          </p:nvPr>
        </p:nvSpPr>
        <p:spPr>
          <a:xfrm>
            <a:off x="3000375" y="609600"/>
            <a:ext cx="5867400" cy="4267200"/>
          </a:xfrm>
        </p:spPr>
        <p:txBody>
          <a:bodyPr/>
          <a:lstStyle>
            <a:lvl1pPr marL="0" indent="0">
              <a:buNone/>
              <a:defRPr sz="3200"/>
            </a:lvl1pPr>
          </a:lstStyle>
          <a:p>
            <a:r>
              <a:rPr kumimoji="0" lang="it-IT" smtClean="0"/>
              <a:t>Trascinare l'immagine su un segnaposto o fare clic sull'icona per aggiungerla</a:t>
            </a:r>
            <a:endParaRPr kumimoji="0" lang="en-US" dirty="0"/>
          </a:p>
        </p:txBody>
      </p:sp>
      <p:sp>
        <p:nvSpPr>
          <p:cNvPr id="4" name="Segnaposto testo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gli stili del testo dello schema</a:t>
            </a:r>
          </a:p>
        </p:txBody>
      </p:sp>
      <p:sp>
        <p:nvSpPr>
          <p:cNvPr id="22" name="Rettangolo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a:xfrm>
            <a:off x="5788152" y="6404984"/>
            <a:ext cx="3044952" cy="365760"/>
          </a:xfrm>
        </p:spPr>
        <p:txBody>
          <a:bodyPr/>
          <a:lstStyle/>
          <a:p>
            <a:fld id="{58E91F3E-6C82-6C49-941F-5D81A5BF4982}" type="datetimeFigureOut">
              <a:rPr lang="it-IT" smtClean="0"/>
              <a:t>21/06/2018</a:t>
            </a:fld>
            <a:endParaRPr lang="it-IT"/>
          </a:p>
        </p:txBody>
      </p:sp>
      <p:sp>
        <p:nvSpPr>
          <p:cNvPr id="6" name="Segnaposto piè di pagina 5"/>
          <p:cNvSpPr>
            <a:spLocks noGrp="1"/>
          </p:cNvSpPr>
          <p:nvPr>
            <p:ph type="ftr" sz="quarter" idx="11"/>
          </p:nvPr>
        </p:nvSpPr>
        <p:spPr>
          <a:xfrm>
            <a:off x="301752" y="6410848"/>
            <a:ext cx="3584448" cy="365760"/>
          </a:xfrm>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Segnaposto data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8E91F3E-6C82-6C49-941F-5D81A5BF4982}" type="datetimeFigureOut">
              <a:rPr lang="it-IT" smtClean="0"/>
              <a:t>21/06/2018</a:t>
            </a:fld>
            <a:endParaRPr lang="it-IT"/>
          </a:p>
        </p:txBody>
      </p:sp>
      <p:sp>
        <p:nvSpPr>
          <p:cNvPr id="3" name="Segnaposto piè di pagina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it-IT"/>
          </a:p>
        </p:txBody>
      </p:sp>
      <p:sp>
        <p:nvSpPr>
          <p:cNvPr id="8" name="Rettangolo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ttore 1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egnaposto numero diapositiva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882FAF2-4549-4D4F-88C2-369CF0840F97}" type="slidenum">
              <a:rPr lang="it-IT" smtClean="0"/>
              <a:t>‹N›</a:t>
            </a:fld>
            <a:endParaRPr lang="it-IT"/>
          </a:p>
        </p:txBody>
      </p:sp>
      <p:sp>
        <p:nvSpPr>
          <p:cNvPr id="22" name="Segnaposto titolo 21"/>
          <p:cNvSpPr>
            <a:spLocks noGrp="1"/>
          </p:cNvSpPr>
          <p:nvPr>
            <p:ph type="title"/>
          </p:nvPr>
        </p:nvSpPr>
        <p:spPr>
          <a:xfrm>
            <a:off x="301752" y="228600"/>
            <a:ext cx="8534400" cy="758952"/>
          </a:xfrm>
          <a:prstGeom prst="rect">
            <a:avLst/>
          </a:prstGeom>
        </p:spPr>
        <p:txBody>
          <a:bodyPr vert="horz" anchor="b">
            <a:normAutofit/>
          </a:bodyPr>
          <a:lstStyle/>
          <a:p>
            <a:r>
              <a:rPr kumimoji="0" lang="it-IT" smtClean="0"/>
              <a:t>Fare clic per modificare stile</a:t>
            </a:r>
            <a:endParaRPr kumimoji="0" lang="en-US"/>
          </a:p>
        </p:txBody>
      </p:sp>
      <p:sp>
        <p:nvSpPr>
          <p:cNvPr id="13" name="Segnaposto testo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it-IT" smtClean="0"/>
              <a:t>Fare clic per modificare gli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49550" y="5284163"/>
            <a:ext cx="5781767" cy="1570399"/>
          </a:xfrm>
        </p:spPr>
        <p:txBody>
          <a:bodyPr>
            <a:normAutofit/>
          </a:bodyPr>
          <a:lstStyle/>
          <a:p>
            <a:pPr algn="l"/>
            <a:r>
              <a:rPr lang="it-IT" cap="none" dirty="0" smtClean="0">
                <a:solidFill>
                  <a:schemeClr val="tx1"/>
                </a:solidFill>
              </a:rPr>
              <a:t>Carla Aramo</a:t>
            </a:r>
            <a:r>
              <a:rPr lang="it-IT" cap="none" baseline="30000" dirty="0" smtClean="0">
                <a:solidFill>
                  <a:schemeClr val="tx1"/>
                </a:solidFill>
              </a:rPr>
              <a:t>1</a:t>
            </a:r>
            <a:r>
              <a:rPr lang="it-IT" u="sng" cap="none" dirty="0" smtClean="0">
                <a:solidFill>
                  <a:schemeClr val="tx1"/>
                </a:solidFill>
              </a:rPr>
              <a:t>, Ilaria Veronesi</a:t>
            </a:r>
            <a:r>
              <a:rPr lang="it-IT" u="sng" cap="none" baseline="30000" dirty="0" smtClean="0">
                <a:solidFill>
                  <a:schemeClr val="tx1"/>
                </a:solidFill>
              </a:rPr>
              <a:t>2</a:t>
            </a:r>
          </a:p>
          <a:p>
            <a:endParaRPr lang="it-IT" cap="none" dirty="0" smtClean="0">
              <a:solidFill>
                <a:schemeClr val="tx1"/>
              </a:solidFill>
            </a:endParaRPr>
          </a:p>
          <a:p>
            <a:pPr algn="l"/>
            <a:r>
              <a:rPr lang="it-IT" sz="1200" cap="none" dirty="0" smtClean="0">
                <a:solidFill>
                  <a:schemeClr val="tx1"/>
                </a:solidFill>
              </a:rPr>
              <a:t>1 INFN  Napoli, ITALY </a:t>
            </a:r>
          </a:p>
          <a:p>
            <a:pPr algn="l"/>
            <a:r>
              <a:rPr lang="it-IT" sz="1200" cap="none" dirty="0" smtClean="0">
                <a:solidFill>
                  <a:schemeClr val="tx1"/>
                </a:solidFill>
              </a:rPr>
              <a:t>2 </a:t>
            </a:r>
            <a:r>
              <a:rPr lang="it-IT" sz="1200" cap="none" dirty="0" err="1" smtClean="0">
                <a:solidFill>
                  <a:schemeClr val="tx1"/>
                </a:solidFill>
              </a:rPr>
              <a:t>Scientific</a:t>
            </a:r>
            <a:r>
              <a:rPr lang="it-IT" sz="1200" cap="none" dirty="0" smtClean="0">
                <a:solidFill>
                  <a:schemeClr val="tx1"/>
                </a:solidFill>
              </a:rPr>
              <a:t> </a:t>
            </a:r>
            <a:r>
              <a:rPr lang="it-IT" sz="1200" cap="none" dirty="0" err="1" smtClean="0">
                <a:solidFill>
                  <a:schemeClr val="tx1"/>
                </a:solidFill>
              </a:rPr>
              <a:t>Secondary</a:t>
            </a:r>
            <a:r>
              <a:rPr lang="it-IT" sz="1200" cap="none" dirty="0" smtClean="0">
                <a:solidFill>
                  <a:schemeClr val="tx1"/>
                </a:solidFill>
              </a:rPr>
              <a:t> </a:t>
            </a:r>
            <a:r>
              <a:rPr lang="it-IT" sz="1200" cap="none" dirty="0" err="1" smtClean="0">
                <a:solidFill>
                  <a:schemeClr val="tx1"/>
                </a:solidFill>
              </a:rPr>
              <a:t>Upper</a:t>
            </a:r>
            <a:r>
              <a:rPr lang="it-IT" sz="1200" cap="none" dirty="0" smtClean="0">
                <a:solidFill>
                  <a:schemeClr val="tx1"/>
                </a:solidFill>
              </a:rPr>
              <a:t>  School “</a:t>
            </a:r>
            <a:r>
              <a:rPr lang="it-IT" sz="1200" cap="none" dirty="0" err="1" smtClean="0">
                <a:solidFill>
                  <a:schemeClr val="tx1"/>
                </a:solidFill>
              </a:rPr>
              <a:t>P.S.Mancini</a:t>
            </a:r>
            <a:r>
              <a:rPr lang="it-IT" sz="1200" cap="none" dirty="0" smtClean="0">
                <a:solidFill>
                  <a:schemeClr val="tx1"/>
                </a:solidFill>
              </a:rPr>
              <a:t>” Avellino, </a:t>
            </a:r>
            <a:r>
              <a:rPr lang="it-IT" sz="1200" cap="none" dirty="0">
                <a:solidFill>
                  <a:schemeClr val="tx1"/>
                </a:solidFill>
              </a:rPr>
              <a:t> </a:t>
            </a:r>
            <a:r>
              <a:rPr lang="it-IT" sz="1200" cap="none" dirty="0" smtClean="0">
                <a:solidFill>
                  <a:schemeClr val="tx1"/>
                </a:solidFill>
              </a:rPr>
              <a:t>   ITALY</a:t>
            </a:r>
            <a:endParaRPr lang="it-IT" sz="1200" cap="none" dirty="0">
              <a:solidFill>
                <a:schemeClr val="tx1"/>
              </a:solidFill>
            </a:endParaRPr>
          </a:p>
        </p:txBody>
      </p:sp>
      <p:sp>
        <p:nvSpPr>
          <p:cNvPr id="2" name="Titolo 1"/>
          <p:cNvSpPr>
            <a:spLocks noGrp="1"/>
          </p:cNvSpPr>
          <p:nvPr>
            <p:ph type="ctrTitle"/>
          </p:nvPr>
        </p:nvSpPr>
        <p:spPr>
          <a:xfrm>
            <a:off x="423350" y="2555388"/>
            <a:ext cx="8160441" cy="1920382"/>
          </a:xfrm>
        </p:spPr>
        <p:txBody>
          <a:bodyPr>
            <a:normAutofit fontScale="90000"/>
          </a:bodyPr>
          <a:lstStyle/>
          <a:p>
            <a:r>
              <a:rPr lang="en-GB" b="1" dirty="0" smtClean="0">
                <a:solidFill>
                  <a:srgbClr val="1248C1"/>
                </a:solidFill>
              </a:rPr>
              <a:t>“The Pierre Auger Observatory”</a:t>
            </a:r>
            <a:br>
              <a:rPr lang="en-GB" b="1" dirty="0" smtClean="0">
                <a:solidFill>
                  <a:srgbClr val="1248C1"/>
                </a:solidFill>
              </a:rPr>
            </a:br>
            <a:r>
              <a:rPr lang="en-GB" sz="3100" b="1" dirty="0" smtClean="0">
                <a:solidFill>
                  <a:srgbClr val="1248C1"/>
                </a:solidFill>
              </a:rPr>
              <a:t>a peculiar didactical experience </a:t>
            </a:r>
            <a:br>
              <a:rPr lang="en-GB" sz="3100" b="1" dirty="0" smtClean="0">
                <a:solidFill>
                  <a:srgbClr val="1248C1"/>
                </a:solidFill>
              </a:rPr>
            </a:br>
            <a:r>
              <a:rPr lang="en-GB" sz="3100" b="1" dirty="0" smtClean="0">
                <a:solidFill>
                  <a:srgbClr val="1248C1"/>
                </a:solidFill>
              </a:rPr>
              <a:t>between school and work</a:t>
            </a:r>
            <a:endParaRPr lang="it-IT" sz="3100" dirty="0">
              <a:solidFill>
                <a:srgbClr val="1248C1"/>
              </a:solidFill>
            </a:endParaRPr>
          </a:p>
        </p:txBody>
      </p:sp>
      <p:sp>
        <p:nvSpPr>
          <p:cNvPr id="5" name="CasellaDiTesto 4"/>
          <p:cNvSpPr txBox="1"/>
          <p:nvPr/>
        </p:nvSpPr>
        <p:spPr>
          <a:xfrm>
            <a:off x="2561166" y="510974"/>
            <a:ext cx="5854381"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it-IT" sz="2000" b="1" spc="150" dirty="0" smtClean="0">
                <a:ln w="11430"/>
                <a:effectLst>
                  <a:outerShdw blurRad="25400" algn="tl" rotWithShape="0">
                    <a:srgbClr val="000000">
                      <a:alpha val="43000"/>
                    </a:srgbClr>
                  </a:outerShdw>
                </a:effectLst>
                <a:latin typeface="+mj-lt"/>
              </a:rPr>
              <a:t>11th </a:t>
            </a:r>
            <a:r>
              <a:rPr lang="it-IT" sz="2000" b="1" spc="150" dirty="0" err="1" smtClean="0">
                <a:ln w="11430"/>
                <a:effectLst>
                  <a:outerShdw blurRad="25400" algn="tl" rotWithShape="0">
                    <a:srgbClr val="000000">
                      <a:alpha val="43000"/>
                    </a:srgbClr>
                  </a:outerShdw>
                </a:effectLst>
                <a:latin typeface="+mj-lt"/>
              </a:rPr>
              <a:t>Cosmic</a:t>
            </a:r>
            <a:r>
              <a:rPr lang="it-IT" sz="2000" b="1" spc="150" dirty="0" smtClean="0">
                <a:ln w="11430"/>
                <a:effectLst>
                  <a:outerShdw blurRad="25400" algn="tl" rotWithShape="0">
                    <a:srgbClr val="000000">
                      <a:alpha val="43000"/>
                    </a:srgbClr>
                  </a:outerShdw>
                </a:effectLst>
                <a:latin typeface="+mj-lt"/>
              </a:rPr>
              <a:t> </a:t>
            </a:r>
            <a:r>
              <a:rPr lang="it-IT" sz="2000" b="1" spc="150" dirty="0" err="1" smtClean="0">
                <a:ln w="11430"/>
                <a:effectLst>
                  <a:outerShdw blurRad="25400" algn="tl" rotWithShape="0">
                    <a:srgbClr val="000000">
                      <a:alpha val="43000"/>
                    </a:srgbClr>
                  </a:outerShdw>
                </a:effectLst>
                <a:latin typeface="+mj-lt"/>
              </a:rPr>
              <a:t>Ray</a:t>
            </a:r>
            <a:r>
              <a:rPr lang="it-IT" sz="2000" b="1" spc="150" dirty="0" smtClean="0">
                <a:ln w="11430"/>
                <a:effectLst>
                  <a:outerShdw blurRad="25400" algn="tl" rotWithShape="0">
                    <a:srgbClr val="000000">
                      <a:alpha val="43000"/>
                    </a:srgbClr>
                  </a:outerShdw>
                </a:effectLst>
                <a:latin typeface="+mj-lt"/>
              </a:rPr>
              <a:t> International Seminar</a:t>
            </a:r>
          </a:p>
          <a:p>
            <a:pPr algn="ctr"/>
            <a:r>
              <a:rPr lang="it-IT" sz="2000" b="1" spc="150" dirty="0" smtClean="0">
                <a:ln w="11430"/>
                <a:effectLst>
                  <a:outerShdw blurRad="25400" algn="tl" rotWithShape="0">
                    <a:srgbClr val="000000">
                      <a:alpha val="43000"/>
                    </a:srgbClr>
                  </a:outerShdw>
                </a:effectLst>
                <a:latin typeface="+mj-lt"/>
              </a:rPr>
              <a:t>18-22 </a:t>
            </a:r>
            <a:r>
              <a:rPr lang="it-IT" sz="2000" b="1" spc="150" dirty="0" err="1" smtClean="0">
                <a:ln w="11430"/>
                <a:effectLst>
                  <a:outerShdw blurRad="25400" algn="tl" rotWithShape="0">
                    <a:srgbClr val="000000">
                      <a:alpha val="43000"/>
                    </a:srgbClr>
                  </a:outerShdw>
                </a:effectLst>
                <a:latin typeface="+mj-lt"/>
              </a:rPr>
              <a:t>June</a:t>
            </a:r>
            <a:r>
              <a:rPr lang="it-IT" sz="2000" b="1" spc="150" dirty="0" smtClean="0">
                <a:ln w="11430"/>
                <a:effectLst>
                  <a:outerShdw blurRad="25400" algn="tl" rotWithShape="0">
                    <a:srgbClr val="000000">
                      <a:alpha val="43000"/>
                    </a:srgbClr>
                  </a:outerShdw>
                </a:effectLst>
                <a:latin typeface="+mj-lt"/>
              </a:rPr>
              <a:t> 2018</a:t>
            </a:r>
          </a:p>
          <a:p>
            <a:pPr algn="ctr"/>
            <a:r>
              <a:rPr lang="it-IT" sz="2000" b="1" spc="150" dirty="0" smtClean="0">
                <a:ln w="11430"/>
                <a:effectLst>
                  <a:outerShdw blurRad="25400" algn="tl" rotWithShape="0">
                    <a:srgbClr val="000000">
                      <a:alpha val="43000"/>
                    </a:srgbClr>
                  </a:outerShdw>
                </a:effectLst>
                <a:latin typeface="+mj-lt"/>
              </a:rPr>
              <a:t>Portopalo di Capo Passero (SR), </a:t>
            </a:r>
            <a:r>
              <a:rPr lang="it-IT" sz="2000" b="1" spc="150" dirty="0" err="1" smtClean="0">
                <a:ln w="11430"/>
                <a:effectLst>
                  <a:outerShdw blurRad="25400" algn="tl" rotWithShape="0">
                    <a:srgbClr val="000000">
                      <a:alpha val="43000"/>
                    </a:srgbClr>
                  </a:outerShdw>
                </a:effectLst>
                <a:latin typeface="+mj-lt"/>
              </a:rPr>
              <a:t>Italy</a:t>
            </a:r>
            <a:endParaRPr lang="it-IT" sz="2000" b="1" spc="150" dirty="0">
              <a:ln w="11430"/>
              <a:effectLst>
                <a:outerShdw blurRad="25400" algn="tl" rotWithShape="0">
                  <a:srgbClr val="000000">
                    <a:alpha val="43000"/>
                  </a:srgbClr>
                </a:outerShdw>
              </a:effectLst>
              <a:latin typeface="+mj-lt"/>
            </a:endParaRPr>
          </a:p>
        </p:txBody>
      </p:sp>
      <p:pic>
        <p:nvPicPr>
          <p:cNvPr id="4" name="Immagine 3" descr="cris2018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352784"/>
            <a:ext cx="2402417" cy="1454850"/>
          </a:xfrm>
          <a:prstGeom prst="rect">
            <a:avLst/>
          </a:prstGeom>
        </p:spPr>
      </p:pic>
      <p:pic>
        <p:nvPicPr>
          <p:cNvPr id="7" name="officeArt object"/>
          <p:cNvPicPr/>
          <p:nvPr/>
        </p:nvPicPr>
        <p:blipFill>
          <a:blip r:embed="rId3">
            <a:extLst/>
          </a:blip>
          <a:stretch>
            <a:fillRect/>
          </a:stretch>
        </p:blipFill>
        <p:spPr>
          <a:xfrm>
            <a:off x="7831317" y="5584869"/>
            <a:ext cx="1043105" cy="999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descr="logo infn.tiff"/>
          <p:cNvPicPr>
            <a:picLocks noChangeAspect="1"/>
          </p:cNvPicPr>
          <p:nvPr/>
        </p:nvPicPr>
        <p:blipFill rotWithShape="1">
          <a:blip r:embed="rId4">
            <a:extLst>
              <a:ext uri="{28A0092B-C50C-407E-A947-70E740481C1C}">
                <a14:useLocalDpi xmlns:a14="http://schemas.microsoft.com/office/drawing/2010/main" val="0"/>
              </a:ext>
            </a:extLst>
          </a:blip>
          <a:srcRect l="3447" t="5071" r="3922" b="5658"/>
          <a:stretch/>
        </p:blipFill>
        <p:spPr>
          <a:xfrm>
            <a:off x="162813" y="5584869"/>
            <a:ext cx="1696598" cy="893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2973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rotWithShape="1">
          <a:blip r:embed="rId2"/>
          <a:srcRect l="9025" t="-400" r="8945" b="7926"/>
          <a:stretch/>
        </p:blipFill>
        <p:spPr bwMode="auto">
          <a:xfrm>
            <a:off x="4502436" y="4156936"/>
            <a:ext cx="4333716" cy="2573033"/>
          </a:xfrm>
          <a:prstGeom prst="rect">
            <a:avLst/>
          </a:prstGeom>
          <a:ln>
            <a:noFill/>
          </a:ln>
          <a:extLst>
            <a:ext uri="{53640926-AAD7-44d8-BBD7-CCE9431645EC}">
              <a14:shadowObscured xmlns:a14="http://schemas.microsoft.com/office/drawing/2010/main" xmlns=""/>
            </a:ext>
          </a:extLst>
        </p:spPr>
      </p:pic>
      <p:pic>
        <p:nvPicPr>
          <p:cNvPr id="4" name="Immagine 3"/>
          <p:cNvPicPr/>
          <p:nvPr/>
        </p:nvPicPr>
        <p:blipFill>
          <a:blip r:embed="rId3"/>
          <a:stretch>
            <a:fillRect/>
          </a:stretch>
        </p:blipFill>
        <p:spPr>
          <a:xfrm>
            <a:off x="643047" y="4677899"/>
            <a:ext cx="3362919" cy="1877303"/>
          </a:xfrm>
          <a:prstGeom prst="rect">
            <a:avLst/>
          </a:prstGeom>
        </p:spPr>
      </p:pic>
      <p:sp>
        <p:nvSpPr>
          <p:cNvPr id="2" name="Titolo 1"/>
          <p:cNvSpPr>
            <a:spLocks noGrp="1"/>
          </p:cNvSpPr>
          <p:nvPr>
            <p:ph type="title"/>
          </p:nvPr>
        </p:nvSpPr>
        <p:spPr/>
        <p:txBody>
          <a:bodyPr/>
          <a:lstStyle/>
          <a:p>
            <a:r>
              <a:rPr lang="it-IT" dirty="0" err="1" smtClean="0"/>
              <a:t>explore</a:t>
            </a:r>
            <a:endParaRPr lang="it-IT" dirty="0"/>
          </a:p>
        </p:txBody>
      </p:sp>
      <p:sp>
        <p:nvSpPr>
          <p:cNvPr id="3" name="Segnaposto contenuto 2"/>
          <p:cNvSpPr>
            <a:spLocks noGrp="1"/>
          </p:cNvSpPr>
          <p:nvPr>
            <p:ph sz="quarter" idx="1"/>
          </p:nvPr>
        </p:nvSpPr>
        <p:spPr>
          <a:xfrm>
            <a:off x="332232" y="1336647"/>
            <a:ext cx="8503920" cy="3743452"/>
          </a:xfrm>
        </p:spPr>
        <p:txBody>
          <a:bodyPr/>
          <a:lstStyle/>
          <a:p>
            <a:pPr marL="0" indent="0">
              <a:buNone/>
            </a:pPr>
            <a:r>
              <a:rPr lang="en-GB" dirty="0"/>
              <a:t>Next, students have deepened the study of</a:t>
            </a:r>
            <a:r>
              <a:rPr lang="en-GB" dirty="0" smtClean="0"/>
              <a:t>:</a:t>
            </a:r>
          </a:p>
          <a:p>
            <a:r>
              <a:rPr lang="en-GB" dirty="0" smtClean="0"/>
              <a:t>the </a:t>
            </a:r>
            <a:r>
              <a:rPr lang="en-GB" dirty="0"/>
              <a:t>history of physics over the past two centuries and its major successes, through the thought and discoveries of scientists</a:t>
            </a:r>
            <a:r>
              <a:rPr lang="it-IT" dirty="0"/>
              <a:t> </a:t>
            </a:r>
            <a:endParaRPr lang="it-IT" dirty="0" smtClean="0"/>
          </a:p>
          <a:p>
            <a:r>
              <a:rPr lang="it-IT" dirty="0" smtClean="0"/>
              <a:t>the PAO, the </a:t>
            </a:r>
            <a:r>
              <a:rPr lang="it-IT" dirty="0" err="1"/>
              <a:t>largest</a:t>
            </a:r>
            <a:r>
              <a:rPr lang="it-IT" dirty="0"/>
              <a:t> </a:t>
            </a:r>
            <a:r>
              <a:rPr lang="it-IT" dirty="0" err="1"/>
              <a:t>experiment</a:t>
            </a:r>
            <a:r>
              <a:rPr lang="it-IT" dirty="0"/>
              <a:t> for the </a:t>
            </a:r>
            <a:r>
              <a:rPr lang="it-IT" dirty="0" err="1"/>
              <a:t>study</a:t>
            </a:r>
            <a:r>
              <a:rPr lang="it-IT" dirty="0"/>
              <a:t> of </a:t>
            </a:r>
            <a:r>
              <a:rPr lang="it-IT" dirty="0" err="1"/>
              <a:t>cosmic</a:t>
            </a:r>
            <a:r>
              <a:rPr lang="it-IT" dirty="0"/>
              <a:t> </a:t>
            </a:r>
            <a:r>
              <a:rPr lang="it-IT" dirty="0" err="1"/>
              <a:t>rays</a:t>
            </a:r>
            <a:r>
              <a:rPr lang="it-IT" dirty="0"/>
              <a:t> </a:t>
            </a:r>
            <a:r>
              <a:rPr lang="it-IT" dirty="0" err="1"/>
              <a:t>ever</a:t>
            </a:r>
            <a:r>
              <a:rPr lang="it-IT" dirty="0"/>
              <a:t> </a:t>
            </a:r>
            <a:r>
              <a:rPr lang="it-IT" dirty="0" err="1" smtClean="0"/>
              <a:t>built</a:t>
            </a:r>
            <a:r>
              <a:rPr lang="it-IT" dirty="0" smtClean="0"/>
              <a:t>, </a:t>
            </a:r>
            <a:r>
              <a:rPr lang="it-IT" dirty="0" err="1" smtClean="0"/>
              <a:t>its</a:t>
            </a:r>
            <a:r>
              <a:rPr lang="it-IT" dirty="0" smtClean="0"/>
              <a:t> tanks and </a:t>
            </a:r>
            <a:r>
              <a:rPr lang="it-IT" dirty="0" err="1" smtClean="0"/>
              <a:t>fluorecence</a:t>
            </a:r>
            <a:r>
              <a:rPr lang="it-IT" dirty="0" smtClean="0"/>
              <a:t> </a:t>
            </a:r>
            <a:r>
              <a:rPr lang="it-IT" dirty="0" err="1" smtClean="0"/>
              <a:t>telescopes</a:t>
            </a:r>
            <a:endParaRPr lang="it-IT" dirty="0"/>
          </a:p>
          <a:p>
            <a:pPr marL="274320" lvl="1" indent="0">
              <a:buNone/>
            </a:pPr>
            <a:endParaRPr lang="it-IT" dirty="0"/>
          </a:p>
          <a:p>
            <a:endParaRPr lang="it-IT" dirty="0"/>
          </a:p>
        </p:txBody>
      </p:sp>
    </p:spTree>
    <p:extLst>
      <p:ext uri="{BB962C8B-B14F-4D97-AF65-F5344CB8AC3E}">
        <p14:creationId xmlns:p14="http://schemas.microsoft.com/office/powerpoint/2010/main" val="3802120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explain</a:t>
            </a:r>
            <a:endParaRPr lang="it-IT" dirty="0"/>
          </a:p>
        </p:txBody>
      </p:sp>
      <p:sp>
        <p:nvSpPr>
          <p:cNvPr id="3" name="Segnaposto contenuto 2"/>
          <p:cNvSpPr>
            <a:spLocks noGrp="1"/>
          </p:cNvSpPr>
          <p:nvPr>
            <p:ph sz="quarter" idx="1"/>
          </p:nvPr>
        </p:nvSpPr>
        <p:spPr>
          <a:xfrm>
            <a:off x="1" y="1527048"/>
            <a:ext cx="9019854" cy="4572000"/>
          </a:xfrm>
        </p:spPr>
        <p:txBody>
          <a:bodyPr/>
          <a:lstStyle/>
          <a:p>
            <a:pPr marL="274320" lvl="1">
              <a:buClr>
                <a:schemeClr val="accent1"/>
              </a:buClr>
              <a:buSzPct val="85000"/>
              <a:buFont typeface="Wingdings 2"/>
              <a:buChar char=""/>
            </a:pPr>
            <a:r>
              <a:rPr lang="en-GB" sz="2400" dirty="0" smtClean="0">
                <a:solidFill>
                  <a:schemeClr val="tx1"/>
                </a:solidFill>
              </a:rPr>
              <a:t>interactive </a:t>
            </a:r>
            <a:r>
              <a:rPr lang="en-GB" sz="2400" dirty="0">
                <a:solidFill>
                  <a:schemeClr val="tx1"/>
                </a:solidFill>
              </a:rPr>
              <a:t>lessons, held by INFN Researchers of </a:t>
            </a:r>
            <a:r>
              <a:rPr lang="en-GB" sz="2400" dirty="0" smtClean="0">
                <a:solidFill>
                  <a:schemeClr val="tx1"/>
                </a:solidFill>
              </a:rPr>
              <a:t>Naples </a:t>
            </a:r>
            <a:r>
              <a:rPr lang="en-GB" sz="2400" dirty="0">
                <a:solidFill>
                  <a:schemeClr val="tx1"/>
                </a:solidFill>
              </a:rPr>
              <a:t>about the evolution of particle detectors and </a:t>
            </a:r>
            <a:r>
              <a:rPr lang="en-GB" sz="2400" dirty="0" smtClean="0">
                <a:solidFill>
                  <a:schemeClr val="tx1"/>
                </a:solidFill>
              </a:rPr>
              <a:t>the outreach research of data by P.A.O.</a:t>
            </a:r>
            <a:endParaRPr lang="it-IT" sz="2400" dirty="0">
              <a:solidFill>
                <a:schemeClr val="tx1"/>
              </a:solidFill>
            </a:endParaRPr>
          </a:p>
          <a:p>
            <a:pPr marL="274320" lvl="1">
              <a:buClr>
                <a:schemeClr val="accent1"/>
              </a:buClr>
              <a:buSzPct val="85000"/>
              <a:buFont typeface="Wingdings 2"/>
              <a:buChar char=""/>
            </a:pPr>
            <a:r>
              <a:rPr lang="it-IT" sz="2400" dirty="0" err="1" smtClean="0">
                <a:solidFill>
                  <a:schemeClr val="tx1"/>
                </a:solidFill>
              </a:rPr>
              <a:t>Outreach</a:t>
            </a:r>
            <a:r>
              <a:rPr lang="it-IT" sz="2400" dirty="0" smtClean="0">
                <a:solidFill>
                  <a:schemeClr val="tx1"/>
                </a:solidFill>
              </a:rPr>
              <a:t> </a:t>
            </a:r>
            <a:r>
              <a:rPr lang="it-IT" sz="2400" dirty="0">
                <a:solidFill>
                  <a:schemeClr val="tx1"/>
                </a:solidFill>
              </a:rPr>
              <a:t>and </a:t>
            </a:r>
            <a:r>
              <a:rPr lang="it-IT" sz="2400" dirty="0" err="1">
                <a:solidFill>
                  <a:schemeClr val="tx1"/>
                </a:solidFill>
              </a:rPr>
              <a:t>analysis</a:t>
            </a:r>
            <a:r>
              <a:rPr lang="it-IT" sz="2400" dirty="0">
                <a:solidFill>
                  <a:schemeClr val="tx1"/>
                </a:solidFill>
              </a:rPr>
              <a:t> of the data</a:t>
            </a:r>
          </a:p>
          <a:p>
            <a:endParaRPr lang="it-IT" dirty="0" smtClean="0"/>
          </a:p>
          <a:p>
            <a:endParaRPr lang="it-IT" dirty="0"/>
          </a:p>
          <a:p>
            <a:endParaRPr lang="it-IT" dirty="0"/>
          </a:p>
        </p:txBody>
      </p:sp>
      <p:pic>
        <p:nvPicPr>
          <p:cNvPr id="4" name="Immagine 3" descr="http://labdpr.cab.cnea.gov.ar/ED/_FastMap.php?evid=000014537100&amp;zoom=1"/>
          <p:cNvPicPr/>
          <p:nvPr/>
        </p:nvPicPr>
        <p:blipFill>
          <a:blip r:embed="rId2">
            <a:extLst>
              <a:ext uri="{28A0092B-C50C-407E-A947-70E740481C1C}">
                <a14:useLocalDpi xmlns:a14="http://schemas.microsoft.com/office/drawing/2010/main" val="0"/>
              </a:ext>
            </a:extLst>
          </a:blip>
          <a:srcRect/>
          <a:stretch>
            <a:fillRect/>
          </a:stretch>
        </p:blipFill>
        <p:spPr bwMode="auto">
          <a:xfrm>
            <a:off x="1028188" y="5461899"/>
            <a:ext cx="1715199" cy="1274298"/>
          </a:xfrm>
          <a:prstGeom prst="rect">
            <a:avLst/>
          </a:prstGeom>
          <a:solidFill>
            <a:schemeClr val="bg1"/>
          </a:solidFill>
          <a:ln>
            <a:noFill/>
          </a:ln>
          <a:effectLst>
            <a:outerShdw blurRad="50800" dist="38100" dir="2700000" algn="tl" rotWithShape="0">
              <a:srgbClr val="000000">
                <a:alpha val="43000"/>
              </a:srgbClr>
            </a:outerShdw>
          </a:effectLst>
        </p:spPr>
      </p:pic>
      <p:pic>
        <p:nvPicPr>
          <p:cNvPr id="5" name="Immagine 4" descr="http://labdpr.cab.cnea.gov.ar/ED/_FastMap.php?evid=000014537100"/>
          <p:cNvPicPr/>
          <p:nvPr/>
        </p:nvPicPr>
        <p:blipFill>
          <a:blip r:embed="rId3">
            <a:extLst>
              <a:ext uri="{28A0092B-C50C-407E-A947-70E740481C1C}">
                <a14:useLocalDpi xmlns:a14="http://schemas.microsoft.com/office/drawing/2010/main" val="0"/>
              </a:ext>
            </a:extLst>
          </a:blip>
          <a:srcRect/>
          <a:stretch>
            <a:fillRect/>
          </a:stretch>
        </p:blipFill>
        <p:spPr bwMode="auto">
          <a:xfrm>
            <a:off x="170589" y="3321145"/>
            <a:ext cx="2564674" cy="2048540"/>
          </a:xfrm>
          <a:prstGeom prst="rect">
            <a:avLst/>
          </a:prstGeom>
          <a:solidFill>
            <a:schemeClr val="bg1"/>
          </a:solidFill>
          <a:ln>
            <a:noFill/>
          </a:ln>
          <a:effectLst>
            <a:outerShdw blurRad="50800" dist="38100" dir="2700000" algn="tl" rotWithShape="0">
              <a:srgbClr val="000000">
                <a:alpha val="43000"/>
              </a:srgbClr>
            </a:outerShdw>
          </a:effectLst>
        </p:spPr>
      </p:pic>
      <p:pic>
        <p:nvPicPr>
          <p:cNvPr id="6" name="Immagine 5" descr="http://labdpr.cab.cnea.gov.ar/ED/_ldf.php?evid=000014537100"/>
          <p:cNvPicPr/>
          <p:nvPr/>
        </p:nvPicPr>
        <p:blipFill>
          <a:blip r:embed="rId4">
            <a:extLst>
              <a:ext uri="{28A0092B-C50C-407E-A947-70E740481C1C}">
                <a14:useLocalDpi xmlns:a14="http://schemas.microsoft.com/office/drawing/2010/main" val="0"/>
              </a:ext>
            </a:extLst>
          </a:blip>
          <a:srcRect/>
          <a:stretch>
            <a:fillRect/>
          </a:stretch>
        </p:blipFill>
        <p:spPr bwMode="auto">
          <a:xfrm>
            <a:off x="2959952" y="3321145"/>
            <a:ext cx="2038416" cy="1747507"/>
          </a:xfrm>
          <a:prstGeom prst="rect">
            <a:avLst/>
          </a:prstGeom>
          <a:solidFill>
            <a:schemeClr val="bg1"/>
          </a:solidFill>
          <a:ln>
            <a:noFill/>
          </a:ln>
          <a:effectLst>
            <a:outerShdw blurRad="50800" dist="38100" dir="2700000" algn="tl" rotWithShape="0">
              <a:srgbClr val="000000">
                <a:alpha val="43000"/>
              </a:srgbClr>
            </a:outerShdw>
          </a:effectLst>
        </p:spPr>
      </p:pic>
      <p:graphicFrame>
        <p:nvGraphicFramePr>
          <p:cNvPr id="7" name="Grafico 6"/>
          <p:cNvGraphicFramePr/>
          <p:nvPr>
            <p:extLst>
              <p:ext uri="{D42A27DB-BD31-4B8C-83A1-F6EECF244321}">
                <p14:modId xmlns:p14="http://schemas.microsoft.com/office/powerpoint/2010/main" val="2458341537"/>
              </p:ext>
            </p:extLst>
          </p:nvPr>
        </p:nvGraphicFramePr>
        <p:xfrm>
          <a:off x="5564963" y="2914142"/>
          <a:ext cx="2910382" cy="17908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fico 7"/>
          <p:cNvGraphicFramePr/>
          <p:nvPr>
            <p:extLst>
              <p:ext uri="{D42A27DB-BD31-4B8C-83A1-F6EECF244321}">
                <p14:modId xmlns:p14="http://schemas.microsoft.com/office/powerpoint/2010/main" val="1534146062"/>
              </p:ext>
            </p:extLst>
          </p:nvPr>
        </p:nvGraphicFramePr>
        <p:xfrm>
          <a:off x="5564963" y="4987547"/>
          <a:ext cx="2910382" cy="17486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95231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elaborate</a:t>
            </a:r>
            <a:endParaRPr lang="it-IT" dirty="0"/>
          </a:p>
        </p:txBody>
      </p:sp>
      <p:sp>
        <p:nvSpPr>
          <p:cNvPr id="3" name="Segnaposto contenuto 2"/>
          <p:cNvSpPr>
            <a:spLocks noGrp="1"/>
          </p:cNvSpPr>
          <p:nvPr>
            <p:ph sz="quarter" idx="1"/>
          </p:nvPr>
        </p:nvSpPr>
        <p:spPr/>
        <p:txBody>
          <a:bodyPr/>
          <a:lstStyle/>
          <a:p>
            <a:pPr marL="0" indent="0">
              <a:buNone/>
            </a:pPr>
            <a:r>
              <a:rPr lang="en-GB" dirty="0" smtClean="0"/>
              <a:t>Students produced:</a:t>
            </a:r>
          </a:p>
          <a:p>
            <a:pPr marL="274320" lvl="1" indent="0">
              <a:buClr>
                <a:schemeClr val="accent6"/>
              </a:buClr>
              <a:buSzPct val="100000"/>
              <a:buNone/>
            </a:pPr>
            <a:endParaRPr lang="en-GB" dirty="0"/>
          </a:p>
          <a:p>
            <a:pPr marL="274320" lvl="1" indent="0">
              <a:buClr>
                <a:schemeClr val="accent6"/>
              </a:buClr>
              <a:buSzPct val="100000"/>
              <a:buNone/>
            </a:pPr>
            <a:r>
              <a:rPr lang="en-GB" dirty="0" smtClean="0"/>
              <a:t>An artefact </a:t>
            </a:r>
            <a:r>
              <a:rPr lang="en-GB" dirty="0"/>
              <a:t>made </a:t>
            </a:r>
            <a:r>
              <a:rPr lang="en-GB" dirty="0" smtClean="0"/>
              <a:t>				A  </a:t>
            </a:r>
            <a:r>
              <a:rPr lang="en-GB" dirty="0"/>
              <a:t>video </a:t>
            </a:r>
            <a:r>
              <a:rPr lang="en-GB" dirty="0" smtClean="0"/>
              <a:t>game</a:t>
            </a:r>
          </a:p>
          <a:p>
            <a:pPr marL="274320" lvl="1" indent="0">
              <a:buClr>
                <a:schemeClr val="accent6"/>
              </a:buClr>
              <a:buSzPct val="100000"/>
              <a:buNone/>
            </a:pPr>
            <a:r>
              <a:rPr lang="en-GB" dirty="0"/>
              <a:t>of recycled materials </a:t>
            </a:r>
          </a:p>
        </p:txBody>
      </p:sp>
      <p:pic>
        <p:nvPicPr>
          <p:cNvPr id="4" name="Immagine 3" descr="scratch pp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508" y="3588919"/>
            <a:ext cx="4202164" cy="1958222"/>
          </a:xfrm>
          <a:prstGeom prst="rect">
            <a:avLst/>
          </a:prstGeom>
          <a:ln>
            <a:noFill/>
          </a:ln>
          <a:effectLst>
            <a:outerShdw blurRad="292100" dist="139700" dir="2700000" algn="tl" rotWithShape="0">
              <a:srgbClr val="333333">
                <a:alpha val="65000"/>
              </a:srgbClr>
            </a:outerShdw>
          </a:effectLst>
        </p:spPr>
      </p:pic>
      <p:pic>
        <p:nvPicPr>
          <p:cNvPr id="7" name="Immagine 6" descr="IMG-20180522-WA0052.jpg"/>
          <p:cNvPicPr>
            <a:picLocks noChangeAspect="1"/>
          </p:cNvPicPr>
          <p:nvPr/>
        </p:nvPicPr>
        <p:blipFill rotWithShape="1">
          <a:blip r:embed="rId3">
            <a:extLst>
              <a:ext uri="{28A0092B-C50C-407E-A947-70E740481C1C}">
                <a14:useLocalDpi xmlns:a14="http://schemas.microsoft.com/office/drawing/2010/main" val="0"/>
              </a:ext>
            </a:extLst>
          </a:blip>
          <a:srcRect l="16898" t="4033" r="2199" b="28272"/>
          <a:stretch/>
        </p:blipFill>
        <p:spPr>
          <a:xfrm>
            <a:off x="301752" y="3588919"/>
            <a:ext cx="4029081" cy="1896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1906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elaborate</a:t>
            </a:r>
          </a:p>
        </p:txBody>
      </p:sp>
      <p:sp>
        <p:nvSpPr>
          <p:cNvPr id="3" name="Segnaposto contenuto 2"/>
          <p:cNvSpPr>
            <a:spLocks noGrp="1"/>
          </p:cNvSpPr>
          <p:nvPr>
            <p:ph sz="quarter" idx="1"/>
          </p:nvPr>
        </p:nvSpPr>
        <p:spPr/>
        <p:txBody>
          <a:bodyPr/>
          <a:lstStyle/>
          <a:p>
            <a:pPr marL="0" indent="0">
              <a:buNone/>
            </a:pPr>
            <a:r>
              <a:rPr lang="en-GB" dirty="0" smtClean="0"/>
              <a:t>Students produced: 			  </a:t>
            </a:r>
            <a:r>
              <a:rPr lang="en-GB" sz="2200" dirty="0" smtClean="0">
                <a:solidFill>
                  <a:srgbClr val="46464A"/>
                </a:solidFill>
              </a:rPr>
              <a:t>A </a:t>
            </a:r>
            <a:r>
              <a:rPr lang="en-GB" sz="2200" dirty="0" err="1" smtClean="0">
                <a:solidFill>
                  <a:srgbClr val="46464A"/>
                </a:solidFill>
              </a:rPr>
              <a:t>Qrcode</a:t>
            </a:r>
            <a:endParaRPr lang="en-GB" sz="2200" dirty="0" smtClean="0">
              <a:solidFill>
                <a:srgbClr val="46464A"/>
              </a:solidFill>
            </a:endParaRPr>
          </a:p>
          <a:p>
            <a:pPr marL="274320" lvl="1" indent="0">
              <a:buClr>
                <a:schemeClr val="accent6"/>
              </a:buClr>
              <a:buSzPct val="100000"/>
              <a:buNone/>
            </a:pPr>
            <a:r>
              <a:rPr lang="en-GB" dirty="0" smtClean="0"/>
              <a:t>    </a:t>
            </a:r>
          </a:p>
          <a:p>
            <a:pPr marL="274320" lvl="1" indent="0">
              <a:buClr>
                <a:schemeClr val="accent6"/>
              </a:buClr>
              <a:buSzPct val="100000"/>
              <a:buNone/>
            </a:pPr>
            <a:r>
              <a:rPr lang="en-GB" dirty="0" smtClean="0"/>
              <a:t>A scientific article			A </a:t>
            </a:r>
            <a:r>
              <a:rPr lang="en-GB" dirty="0"/>
              <a:t>website</a:t>
            </a:r>
          </a:p>
          <a:p>
            <a:endParaRPr lang="it-IT" dirty="0"/>
          </a:p>
        </p:txBody>
      </p:sp>
      <p:pic>
        <p:nvPicPr>
          <p:cNvPr id="4" name="Immagine 3" descr="FOTO ARTICOL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00" y="2950417"/>
            <a:ext cx="2955858" cy="3148631"/>
          </a:xfrm>
          <a:prstGeom prst="rect">
            <a:avLst/>
          </a:prstGeom>
          <a:ln>
            <a:noFill/>
          </a:ln>
          <a:effectLst>
            <a:outerShdw blurRad="292100" dist="139700" dir="2700000" algn="tl" rotWithShape="0">
              <a:srgbClr val="333333">
                <a:alpha val="65000"/>
              </a:srgbClr>
            </a:outerShdw>
          </a:effectLst>
        </p:spPr>
      </p:pic>
      <p:pic>
        <p:nvPicPr>
          <p:cNvPr id="5" name="Immagine 4" descr="pampa_p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50" y="2950417"/>
            <a:ext cx="4394540" cy="2658086"/>
          </a:xfrm>
          <a:prstGeom prst="rect">
            <a:avLst/>
          </a:prstGeom>
          <a:ln>
            <a:noFill/>
          </a:ln>
          <a:effectLst>
            <a:outerShdw blurRad="292100" dist="139700" dir="2700000" algn="tl" rotWithShape="0">
              <a:srgbClr val="333333">
                <a:alpha val="65000"/>
              </a:srgbClr>
            </a:outerShdw>
          </a:effectLst>
        </p:spPr>
      </p:pic>
      <p:pic>
        <p:nvPicPr>
          <p:cNvPr id="6" name="Immagine 5" descr="A_scuola_di_particelle_4Asa.png"/>
          <p:cNvPicPr>
            <a:picLocks noChangeAspect="1"/>
          </p:cNvPicPr>
          <p:nvPr/>
        </p:nvPicPr>
        <p:blipFill rotWithShape="1">
          <a:blip r:embed="rId4">
            <a:extLst>
              <a:ext uri="{28A0092B-C50C-407E-A947-70E740481C1C}">
                <a14:useLocalDpi xmlns:a14="http://schemas.microsoft.com/office/drawing/2010/main" val="0"/>
              </a:ext>
            </a:extLst>
          </a:blip>
          <a:srcRect l="-1" r="-675" b="23603"/>
          <a:stretch/>
        </p:blipFill>
        <p:spPr>
          <a:xfrm rot="10800000" flipH="1" flipV="1">
            <a:off x="7704586" y="1653259"/>
            <a:ext cx="959804" cy="945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0496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elaborate</a:t>
            </a:r>
            <a:endParaRPr lang="it-IT" dirty="0"/>
          </a:p>
        </p:txBody>
      </p:sp>
      <p:pic>
        <p:nvPicPr>
          <p:cNvPr id="4" name="Immagine 3" descr="foto po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16" y="1329563"/>
            <a:ext cx="7059084" cy="5337936"/>
          </a:xfrm>
          <a:prstGeom prst="rect">
            <a:avLst/>
          </a:prstGeom>
        </p:spPr>
      </p:pic>
    </p:spTree>
    <p:extLst>
      <p:ext uri="{BB962C8B-B14F-4D97-AF65-F5344CB8AC3E}">
        <p14:creationId xmlns:p14="http://schemas.microsoft.com/office/powerpoint/2010/main" val="2351444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evaluate</a:t>
            </a:r>
            <a:endParaRPr lang="it-IT" dirty="0"/>
          </a:p>
        </p:txBody>
      </p:sp>
      <p:sp>
        <p:nvSpPr>
          <p:cNvPr id="3" name="Segnaposto contenuto 2"/>
          <p:cNvSpPr>
            <a:spLocks noGrp="1"/>
          </p:cNvSpPr>
          <p:nvPr>
            <p:ph sz="quarter" idx="1"/>
          </p:nvPr>
        </p:nvSpPr>
        <p:spPr>
          <a:xfrm>
            <a:off x="301752" y="2518832"/>
            <a:ext cx="8503920" cy="3580215"/>
          </a:xfrm>
        </p:spPr>
        <p:txBody>
          <a:bodyPr/>
          <a:lstStyle/>
          <a:p>
            <a:r>
              <a:rPr lang="en-GB" dirty="0"/>
              <a:t>auto-cognitive books written by the </a:t>
            </a:r>
            <a:r>
              <a:rPr lang="en-GB" dirty="0" smtClean="0"/>
              <a:t>students</a:t>
            </a:r>
          </a:p>
          <a:p>
            <a:endParaRPr lang="en-GB" dirty="0"/>
          </a:p>
          <a:p>
            <a:pPr marL="0" indent="0">
              <a:buNone/>
            </a:pPr>
            <a:endParaRPr lang="en-GB" dirty="0" smtClean="0"/>
          </a:p>
          <a:p>
            <a:r>
              <a:rPr lang="en-GB" dirty="0"/>
              <a:t>teacher </a:t>
            </a:r>
            <a:r>
              <a:rPr lang="en-GB" dirty="0" smtClean="0"/>
              <a:t>evaluation: </a:t>
            </a:r>
            <a:r>
              <a:rPr lang="en-GB" dirty="0"/>
              <a:t>skills achieved in checks during the </a:t>
            </a:r>
            <a:r>
              <a:rPr lang="en-GB" dirty="0" smtClean="0"/>
              <a:t>experience</a:t>
            </a:r>
          </a:p>
        </p:txBody>
      </p:sp>
    </p:spTree>
    <p:extLst>
      <p:ext uri="{BB962C8B-B14F-4D97-AF65-F5344CB8AC3E}">
        <p14:creationId xmlns:p14="http://schemas.microsoft.com/office/powerpoint/2010/main" val="1347473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evaluate</a:t>
            </a:r>
            <a:endParaRPr lang="it-IT" dirty="0"/>
          </a:p>
        </p:txBody>
      </p:sp>
      <p:sp>
        <p:nvSpPr>
          <p:cNvPr id="3" name="Segnaposto contenuto 2"/>
          <p:cNvSpPr>
            <a:spLocks noGrp="1"/>
          </p:cNvSpPr>
          <p:nvPr>
            <p:ph sz="quarter" idx="1"/>
          </p:nvPr>
        </p:nvSpPr>
        <p:spPr>
          <a:xfrm>
            <a:off x="301752" y="1527047"/>
            <a:ext cx="8503920" cy="4780619"/>
          </a:xfrm>
        </p:spPr>
        <p:txBody>
          <a:bodyPr>
            <a:normAutofit fontScale="92500" lnSpcReduction="10000"/>
          </a:bodyPr>
          <a:lstStyle/>
          <a:p>
            <a:r>
              <a:rPr lang="en-GB" dirty="0"/>
              <a:t>the evaluation of the jury of the challenge</a:t>
            </a:r>
          </a:p>
          <a:p>
            <a:pPr marL="0" indent="0">
              <a:buNone/>
            </a:pPr>
            <a:r>
              <a:rPr lang="en-GB" dirty="0"/>
              <a:t>	</a:t>
            </a: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		</a:t>
            </a:r>
          </a:p>
          <a:p>
            <a:pPr marL="0" indent="0">
              <a:buNone/>
            </a:pPr>
            <a:endParaRPr lang="en-GB" dirty="0"/>
          </a:p>
          <a:p>
            <a:pPr marL="0" indent="0">
              <a:buNone/>
            </a:pPr>
            <a:r>
              <a:rPr lang="en-GB" dirty="0" smtClean="0"/>
              <a:t>	WE </a:t>
            </a:r>
            <a:r>
              <a:rPr lang="en-GB" dirty="0"/>
              <a:t>WON!!</a:t>
            </a:r>
            <a:r>
              <a:rPr lang="en-GB" dirty="0" smtClean="0"/>
              <a:t>!</a:t>
            </a:r>
            <a:endParaRPr lang="en-GB" dirty="0"/>
          </a:p>
        </p:txBody>
      </p:sp>
      <p:pic>
        <p:nvPicPr>
          <p:cNvPr id="5" name="Immagine 4" descr="IMG-20180524-WA01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667" y="3699462"/>
            <a:ext cx="5165005" cy="2898859"/>
          </a:xfrm>
          <a:prstGeom prst="rect">
            <a:avLst/>
          </a:prstGeom>
          <a:ln>
            <a:noFill/>
          </a:ln>
          <a:effectLst>
            <a:outerShdw blurRad="292100" dist="139700" dir="2700000" algn="tl" rotWithShape="0">
              <a:srgbClr val="333333">
                <a:alpha val="65000"/>
              </a:srgbClr>
            </a:outerShdw>
          </a:effectLst>
        </p:spPr>
      </p:pic>
      <p:pic>
        <p:nvPicPr>
          <p:cNvPr id="7" name="Immagine 6" descr="20180523_1622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3918" y="2032001"/>
            <a:ext cx="2746248" cy="1544764"/>
          </a:xfrm>
          <a:prstGeom prst="rect">
            <a:avLst/>
          </a:prstGeom>
          <a:ln>
            <a:noFill/>
          </a:ln>
          <a:effectLst>
            <a:outerShdw blurRad="292100" dist="139700" dir="2700000" algn="tl" rotWithShape="0">
              <a:srgbClr val="333333">
                <a:alpha val="65000"/>
              </a:srgbClr>
            </a:outerShdw>
          </a:effectLst>
        </p:spPr>
      </p:pic>
      <p:pic>
        <p:nvPicPr>
          <p:cNvPr id="8" name="Immagine 7" descr="20180523_163255.jpg"/>
          <p:cNvPicPr>
            <a:picLocks noChangeAspect="1"/>
          </p:cNvPicPr>
          <p:nvPr/>
        </p:nvPicPr>
        <p:blipFill rotWithShape="1">
          <a:blip r:embed="rId4">
            <a:extLst>
              <a:ext uri="{28A0092B-C50C-407E-A947-70E740481C1C}">
                <a14:useLocalDpi xmlns:a14="http://schemas.microsoft.com/office/drawing/2010/main" val="0"/>
              </a:ext>
            </a:extLst>
          </a:blip>
          <a:srcRect t="7696" r="5440" b="9383"/>
          <a:stretch/>
        </p:blipFill>
        <p:spPr>
          <a:xfrm flipV="1">
            <a:off x="4901054" y="2031999"/>
            <a:ext cx="3131695" cy="1544765"/>
          </a:xfrm>
          <a:prstGeom prst="rect">
            <a:avLst/>
          </a:prstGeom>
          <a:ln>
            <a:noFill/>
          </a:ln>
          <a:effectLst>
            <a:outerShdw blurRad="292100" dist="139700" dir="2700000" algn="tl" rotWithShape="0">
              <a:srgbClr val="333333">
                <a:alpha val="65000"/>
              </a:srgbClr>
            </a:outerShdw>
          </a:effectLst>
        </p:spPr>
      </p:pic>
      <p:pic>
        <p:nvPicPr>
          <p:cNvPr id="9" name="Immagine 8" descr="20180523_164339.jpg"/>
          <p:cNvPicPr>
            <a:picLocks noChangeAspect="1"/>
          </p:cNvPicPr>
          <p:nvPr/>
        </p:nvPicPr>
        <p:blipFill rotWithShape="1">
          <a:blip r:embed="rId5">
            <a:extLst>
              <a:ext uri="{28A0092B-C50C-407E-A947-70E740481C1C}">
                <a14:useLocalDpi xmlns:a14="http://schemas.microsoft.com/office/drawing/2010/main" val="0"/>
              </a:ext>
            </a:extLst>
          </a:blip>
          <a:srcRect l="4977" t="4815" r="13194" b="15350"/>
          <a:stretch/>
        </p:blipFill>
        <p:spPr>
          <a:xfrm flipV="1">
            <a:off x="703917" y="3784128"/>
            <a:ext cx="2746249" cy="1507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034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a:spLocks noGrp="1"/>
          </p:cNvSpPr>
          <p:nvPr>
            <p:ph type="title"/>
          </p:nvPr>
        </p:nvSpPr>
        <p:spPr/>
        <p:txBody>
          <a:bodyPr/>
          <a:lstStyle/>
          <a:p>
            <a:r>
              <a:rPr lang="it-IT" dirty="0" err="1" smtClean="0"/>
              <a:t>Effects</a:t>
            </a:r>
            <a:r>
              <a:rPr lang="it-IT" dirty="0" smtClean="0"/>
              <a:t> in </a:t>
            </a:r>
            <a:r>
              <a:rPr lang="it-IT" dirty="0" err="1" smtClean="0"/>
              <a:t>education</a:t>
            </a:r>
            <a:endParaRPr lang="it-IT" dirty="0"/>
          </a:p>
        </p:txBody>
      </p:sp>
      <p:sp>
        <p:nvSpPr>
          <p:cNvPr id="3" name="Segnaposto contenuto 2"/>
          <p:cNvSpPr>
            <a:spLocks noGrp="1"/>
          </p:cNvSpPr>
          <p:nvPr>
            <p:ph sz="quarter" idx="1"/>
          </p:nvPr>
        </p:nvSpPr>
        <p:spPr/>
        <p:txBody>
          <a:bodyPr>
            <a:normAutofit/>
          </a:bodyPr>
          <a:lstStyle/>
          <a:p>
            <a:pPr algn="just"/>
            <a:r>
              <a:rPr lang="en-GB" dirty="0" smtClean="0"/>
              <a:t>Educational activities consolidated skills thanks to cooperative learning and peer to peer education, without neglecting the technical aspects of the research. Students have shown an increasing enthusiasm for the study of Physics. </a:t>
            </a:r>
          </a:p>
          <a:p>
            <a:pPr algn="just"/>
            <a:r>
              <a:rPr lang="en-GB" dirty="0" smtClean="0"/>
              <a:t>This experience showed them an alternative captivating educational approach, having experienced the excitement of research.</a:t>
            </a:r>
            <a:endParaRPr lang="it-IT" dirty="0"/>
          </a:p>
        </p:txBody>
      </p:sp>
    </p:spTree>
    <p:extLst>
      <p:ext uri="{BB962C8B-B14F-4D97-AF65-F5344CB8AC3E}">
        <p14:creationId xmlns:p14="http://schemas.microsoft.com/office/powerpoint/2010/main" val="2504969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feedback</a:t>
            </a:r>
            <a:endParaRPr lang="it-IT" dirty="0"/>
          </a:p>
        </p:txBody>
      </p:sp>
      <p:sp>
        <p:nvSpPr>
          <p:cNvPr id="3" name="Segnaposto contenuto 2"/>
          <p:cNvSpPr>
            <a:spLocks noGrp="1"/>
          </p:cNvSpPr>
          <p:nvPr>
            <p:ph sz="quarter" idx="1"/>
          </p:nvPr>
        </p:nvSpPr>
        <p:spPr/>
        <p:txBody>
          <a:bodyPr>
            <a:normAutofit fontScale="92500" lnSpcReduction="10000"/>
          </a:bodyPr>
          <a:lstStyle/>
          <a:p>
            <a:r>
              <a:rPr lang="en-GB" sz="2400" dirty="0"/>
              <a:t>this experience was one of the most beautiful ever experienced in the school environment </a:t>
            </a:r>
            <a:endParaRPr lang="en-GB" sz="2400" dirty="0" smtClean="0"/>
          </a:p>
          <a:p>
            <a:pPr marL="0" indent="0">
              <a:buNone/>
            </a:pPr>
            <a:endParaRPr lang="en-GB" sz="2400" dirty="0" smtClean="0"/>
          </a:p>
          <a:p>
            <a:r>
              <a:rPr lang="en-GB" sz="2400" dirty="0"/>
              <a:t>interesting was also the possibility of being hosted in the university and to live the lessons in a different way </a:t>
            </a:r>
            <a:endParaRPr lang="en-GB" sz="2400" dirty="0" smtClean="0"/>
          </a:p>
          <a:p>
            <a:pPr marL="0" indent="0">
              <a:buNone/>
            </a:pPr>
            <a:endParaRPr lang="it-IT" sz="2400" dirty="0"/>
          </a:p>
          <a:p>
            <a:r>
              <a:rPr lang="en-GB" sz="2400" dirty="0"/>
              <a:t>we dealt with a very interesting and relevant subject to our school preparation. it was a fantastic, very informative </a:t>
            </a:r>
            <a:r>
              <a:rPr lang="en-GB" sz="2400" dirty="0" smtClean="0"/>
              <a:t>experience</a:t>
            </a:r>
          </a:p>
          <a:p>
            <a:endParaRPr lang="en-GB" sz="2400" dirty="0"/>
          </a:p>
          <a:p>
            <a:r>
              <a:rPr lang="en-GB" sz="2400" dirty="0"/>
              <a:t>I'm sure that this experience will remain in my mind for a long time, remembering it as one of the most beautiful extracurricular experiences ever made</a:t>
            </a:r>
            <a:r>
              <a:rPr lang="it-IT" sz="2400" dirty="0"/>
              <a:t> </a:t>
            </a:r>
          </a:p>
          <a:p>
            <a:endParaRPr lang="it-IT" sz="2400" dirty="0"/>
          </a:p>
        </p:txBody>
      </p:sp>
    </p:spTree>
    <p:extLst>
      <p:ext uri="{BB962C8B-B14F-4D97-AF65-F5344CB8AC3E}">
        <p14:creationId xmlns:p14="http://schemas.microsoft.com/office/powerpoint/2010/main" val="3549005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
          </p:nvPr>
        </p:nvSpPr>
        <p:spPr/>
        <p:txBody>
          <a:bodyPr>
            <a:normAutofit/>
          </a:bodyPr>
          <a:lstStyle/>
          <a:p>
            <a:pPr marL="0" indent="0">
              <a:buNone/>
            </a:pPr>
            <a:r>
              <a:rPr lang="en-GB" dirty="0"/>
              <a:t>the alternation between school and work </a:t>
            </a:r>
            <a:r>
              <a:rPr lang="en-GB" dirty="0" smtClean="0"/>
              <a:t>has been object of many discussions </a:t>
            </a:r>
            <a:r>
              <a:rPr lang="en-GB" dirty="0"/>
              <a:t>in </a:t>
            </a:r>
            <a:r>
              <a:rPr lang="en-GB" dirty="0" smtClean="0"/>
              <a:t>these years </a:t>
            </a:r>
            <a:r>
              <a:rPr lang="en-GB" dirty="0"/>
              <a:t>... very often in fact </a:t>
            </a:r>
            <a:r>
              <a:rPr lang="en-GB" dirty="0" smtClean="0"/>
              <a:t>paths </a:t>
            </a:r>
            <a:r>
              <a:rPr lang="en-GB" dirty="0"/>
              <a:t>are </a:t>
            </a:r>
            <a:r>
              <a:rPr lang="en-GB" dirty="0" smtClean="0"/>
              <a:t>in conflict </a:t>
            </a:r>
            <a:r>
              <a:rPr lang="en-GB" dirty="0"/>
              <a:t>with </a:t>
            </a:r>
            <a:r>
              <a:rPr lang="en-GB" dirty="0" smtClean="0"/>
              <a:t>curricula </a:t>
            </a:r>
            <a:r>
              <a:rPr lang="en-GB" dirty="0"/>
              <a:t>subjects and </a:t>
            </a:r>
            <a:r>
              <a:rPr lang="en-GB" dirty="0" smtClean="0"/>
              <a:t>students must follow </a:t>
            </a:r>
            <a:r>
              <a:rPr lang="en-GB" dirty="0"/>
              <a:t>uninteresting and demotivating lessons. this year we have instead collaborated in the "PAO" project ... and all this has allowed us to re-evaluate the experience of alternation. the possibility to analyse the data of such an important scientific experiment has projected us towards research and the university world</a:t>
            </a:r>
            <a:r>
              <a:rPr lang="it-IT" dirty="0"/>
              <a:t> </a:t>
            </a:r>
          </a:p>
        </p:txBody>
      </p:sp>
    </p:spTree>
    <p:extLst>
      <p:ext uri="{BB962C8B-B14F-4D97-AF65-F5344CB8AC3E}">
        <p14:creationId xmlns:p14="http://schemas.microsoft.com/office/powerpoint/2010/main" val="2988502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"at school of </a:t>
            </a:r>
            <a:r>
              <a:rPr lang="en-GB" dirty="0" err="1" smtClean="0"/>
              <a:t>Astroparticles</a:t>
            </a:r>
            <a:r>
              <a:rPr lang="en-GB" dirty="0" smtClean="0"/>
              <a:t>” </a:t>
            </a:r>
            <a:endParaRPr lang="it-IT" dirty="0"/>
          </a:p>
        </p:txBody>
      </p:sp>
      <p:sp>
        <p:nvSpPr>
          <p:cNvPr id="3" name="Segnaposto contenuto 2"/>
          <p:cNvSpPr>
            <a:spLocks noGrp="1"/>
          </p:cNvSpPr>
          <p:nvPr>
            <p:ph sz="quarter" idx="1"/>
          </p:nvPr>
        </p:nvSpPr>
        <p:spPr>
          <a:xfrm>
            <a:off x="301752" y="1410632"/>
            <a:ext cx="8503920" cy="4572000"/>
          </a:xfrm>
        </p:spPr>
        <p:txBody>
          <a:bodyPr>
            <a:normAutofit/>
          </a:bodyPr>
          <a:lstStyle/>
          <a:p>
            <a:pPr marL="0" indent="0" algn="just">
              <a:buNone/>
            </a:pPr>
            <a:r>
              <a:rPr lang="en-GB" dirty="0" smtClean="0"/>
              <a:t>An </a:t>
            </a:r>
            <a:r>
              <a:rPr lang="en-GB" dirty="0"/>
              <a:t>original educational experience has been conducted </a:t>
            </a:r>
            <a:r>
              <a:rPr lang="en-GB" dirty="0" smtClean="0"/>
              <a:t>with Italian </a:t>
            </a:r>
            <a:r>
              <a:rPr lang="en-GB" dirty="0"/>
              <a:t>students 17-18 aged attending Scientific Lyceum "P.S. Mancini" of </a:t>
            </a:r>
            <a:r>
              <a:rPr lang="en-GB" dirty="0" smtClean="0"/>
              <a:t>Avellino </a:t>
            </a:r>
            <a:r>
              <a:rPr lang="en-GB" dirty="0"/>
              <a:t>(Italy</a:t>
            </a:r>
            <a:r>
              <a:rPr lang="en-GB" dirty="0" smtClean="0"/>
              <a:t>)</a:t>
            </a:r>
            <a:r>
              <a:rPr lang="en-GB" dirty="0"/>
              <a:t> during the participation in the competition </a:t>
            </a:r>
            <a:r>
              <a:rPr lang="en-GB" dirty="0" smtClean="0"/>
              <a:t>"At </a:t>
            </a:r>
            <a:r>
              <a:rPr lang="en-GB" dirty="0"/>
              <a:t>school of </a:t>
            </a:r>
            <a:r>
              <a:rPr lang="en-GB" dirty="0" err="1"/>
              <a:t>Astroparticles</a:t>
            </a:r>
            <a:r>
              <a:rPr lang="en-GB" dirty="0"/>
              <a:t>" organized by the National Institute     for nuclear </a:t>
            </a:r>
            <a:r>
              <a:rPr lang="en-GB" dirty="0" smtClean="0"/>
              <a:t>physics INFN </a:t>
            </a:r>
            <a:r>
              <a:rPr lang="en-GB" dirty="0"/>
              <a:t>– Naples</a:t>
            </a:r>
            <a:r>
              <a:rPr lang="it-IT" dirty="0"/>
              <a:t> </a:t>
            </a:r>
          </a:p>
          <a:p>
            <a:endParaRPr lang="it-IT" dirty="0"/>
          </a:p>
        </p:txBody>
      </p:sp>
      <p:pic>
        <p:nvPicPr>
          <p:cNvPr id="4" name="Immagine 3" descr="20180524_085254_001.jpg"/>
          <p:cNvPicPr>
            <a:picLocks noChangeAspect="1"/>
          </p:cNvPicPr>
          <p:nvPr/>
        </p:nvPicPr>
        <p:blipFill rotWithShape="1">
          <a:blip r:embed="rId2">
            <a:extLst>
              <a:ext uri="{28A0092B-C50C-407E-A947-70E740481C1C}">
                <a14:useLocalDpi xmlns:a14="http://schemas.microsoft.com/office/drawing/2010/main" val="0"/>
              </a:ext>
            </a:extLst>
          </a:blip>
          <a:srcRect l="6134" t="16790" r="14005" b="18807"/>
          <a:stretch/>
        </p:blipFill>
        <p:spPr>
          <a:xfrm>
            <a:off x="1526010" y="4127499"/>
            <a:ext cx="5676075" cy="2574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8035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
          </p:nvPr>
        </p:nvSpPr>
        <p:spPr/>
        <p:txBody>
          <a:bodyPr>
            <a:normAutofit fontScale="77500" lnSpcReduction="20000"/>
          </a:bodyPr>
          <a:lstStyle/>
          <a:p>
            <a:pPr marL="0" indent="0" algn="just">
              <a:buNone/>
            </a:pPr>
            <a:r>
              <a:rPr lang="en-GB" dirty="0"/>
              <a:t>last year I </a:t>
            </a:r>
            <a:r>
              <a:rPr lang="en-GB" dirty="0" smtClean="0"/>
              <a:t>underestimated </a:t>
            </a:r>
            <a:r>
              <a:rPr lang="en-GB" dirty="0"/>
              <a:t>the alternation school-work, labelling it as a mandatory thing without any purpose or practical utility. after exposing our doubts to more teachers, last year </a:t>
            </a:r>
            <a:r>
              <a:rPr lang="en-GB" dirty="0" smtClean="0"/>
              <a:t>our physics  teacher told </a:t>
            </a:r>
            <a:r>
              <a:rPr lang="en-GB" dirty="0"/>
              <a:t>us this alternating path with the INFN. to tell the truth at the beginning I was very sceptical about it, thinking that this would only be a loss of time would not bring us anything more for practical purposes. but even if with some </a:t>
            </a:r>
            <a:r>
              <a:rPr lang="en-GB" dirty="0" smtClean="0"/>
              <a:t>doubt, </a:t>
            </a:r>
            <a:r>
              <a:rPr lang="en-GB" dirty="0"/>
              <a:t>I accepted also because it seemed at least a little relevant to my course of study .... the topic at the beginning seemed very challenging but I was very fascinated ... then the topic began to cross </a:t>
            </a:r>
            <a:r>
              <a:rPr lang="en-GB" dirty="0" smtClean="0"/>
              <a:t>topics </a:t>
            </a:r>
            <a:r>
              <a:rPr lang="en-GB" dirty="0"/>
              <a:t>studied in class. In a </a:t>
            </a:r>
            <a:r>
              <a:rPr lang="en-GB" dirty="0" smtClean="0"/>
              <a:t>while, those </a:t>
            </a:r>
            <a:r>
              <a:rPr lang="en-GB" dirty="0"/>
              <a:t>particles that pass undisturbed through bodies and objects on earth have become an argument that has allowed us to </a:t>
            </a:r>
            <a:r>
              <a:rPr lang="en-GB" dirty="0" smtClean="0"/>
              <a:t>put </a:t>
            </a:r>
            <a:r>
              <a:rPr lang="en-GB" dirty="0"/>
              <a:t>into practice </a:t>
            </a:r>
            <a:r>
              <a:rPr lang="en-GB" dirty="0" smtClean="0"/>
              <a:t>the school knowledge.</a:t>
            </a:r>
            <a:r>
              <a:rPr lang="en-GB" dirty="0"/>
              <a:t>... we began to work by studying a quantity of data that seemed infinite and without any sense, but that after a while it became valuable how to analyse </a:t>
            </a:r>
            <a:r>
              <a:rPr lang="en-GB" dirty="0" smtClean="0"/>
              <a:t>data, </a:t>
            </a:r>
            <a:r>
              <a:rPr lang="en-GB" dirty="0"/>
              <a:t>to understand properties and characteristics of the </a:t>
            </a:r>
            <a:r>
              <a:rPr lang="en-GB" dirty="0" smtClean="0"/>
              <a:t>shower</a:t>
            </a:r>
            <a:endParaRPr lang="it-IT" dirty="0"/>
          </a:p>
        </p:txBody>
      </p:sp>
    </p:spTree>
    <p:extLst>
      <p:ext uri="{BB962C8B-B14F-4D97-AF65-F5344CB8AC3E}">
        <p14:creationId xmlns:p14="http://schemas.microsoft.com/office/powerpoint/2010/main" val="62746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
          </p:nvPr>
        </p:nvSpPr>
        <p:spPr/>
        <p:txBody>
          <a:bodyPr>
            <a:normAutofit lnSpcReduction="10000"/>
          </a:bodyPr>
          <a:lstStyle/>
          <a:p>
            <a:pPr marL="0" indent="0" algn="just">
              <a:buNone/>
            </a:pPr>
            <a:r>
              <a:rPr lang="en-GB" dirty="0"/>
              <a:t>the path of alternating school-work has often been criticized for its ineffectiveness, in fact in some cases Italian students have been forced to pursue a path that is not relevant to their interests and their propensities. However, I </a:t>
            </a:r>
            <a:r>
              <a:rPr lang="en-GB" dirty="0" smtClean="0"/>
              <a:t>started to </a:t>
            </a:r>
            <a:r>
              <a:rPr lang="en-GB" dirty="0"/>
              <a:t>understand all the positive aspects of this law following the path chosen by my class this year: this experience not only allowed us to explore topics already dealt with in daily study, but helped us to know the dynamics of a university and research environment in which everyone collaborates to achieve a single </a:t>
            </a:r>
            <a:r>
              <a:rPr lang="en-GB" dirty="0" smtClean="0"/>
              <a:t>result</a:t>
            </a:r>
            <a:endParaRPr lang="it-IT" dirty="0"/>
          </a:p>
        </p:txBody>
      </p:sp>
    </p:spTree>
    <p:extLst>
      <p:ext uri="{BB962C8B-B14F-4D97-AF65-F5344CB8AC3E}">
        <p14:creationId xmlns:p14="http://schemas.microsoft.com/office/powerpoint/2010/main" val="377827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
          </p:nvPr>
        </p:nvSpPr>
        <p:spPr>
          <a:xfrm>
            <a:off x="301752" y="1922042"/>
            <a:ext cx="8503920" cy="4177005"/>
          </a:xfrm>
        </p:spPr>
        <p:txBody>
          <a:bodyPr/>
          <a:lstStyle/>
          <a:p>
            <a:pPr marL="0" indent="0" algn="just">
              <a:buNone/>
            </a:pPr>
            <a:r>
              <a:rPr lang="en-GB" dirty="0" err="1"/>
              <a:t>Acq</a:t>
            </a:r>
            <a:r>
              <a:rPr lang="it-IT" dirty="0" err="1"/>
              <a:t>uiring</a:t>
            </a:r>
            <a:r>
              <a:rPr lang="it-IT" dirty="0"/>
              <a:t> </a:t>
            </a:r>
            <a:r>
              <a:rPr lang="it-IT" dirty="0" err="1"/>
              <a:t>knowledge</a:t>
            </a:r>
            <a:r>
              <a:rPr lang="it-IT" dirty="0"/>
              <a:t> </a:t>
            </a:r>
            <a:r>
              <a:rPr lang="it-IT" dirty="0" err="1" smtClean="0"/>
              <a:t>is</a:t>
            </a:r>
            <a:r>
              <a:rPr lang="it-IT" dirty="0" smtClean="0"/>
              <a:t> </a:t>
            </a:r>
            <a:r>
              <a:rPr lang="it-IT" dirty="0" err="1"/>
              <a:t>what</a:t>
            </a:r>
            <a:r>
              <a:rPr lang="it-IT" dirty="0"/>
              <a:t> </a:t>
            </a:r>
            <a:r>
              <a:rPr lang="it-IT" dirty="0" err="1"/>
              <a:t>we</a:t>
            </a:r>
            <a:r>
              <a:rPr lang="it-IT" dirty="0"/>
              <a:t> </a:t>
            </a:r>
            <a:r>
              <a:rPr lang="it-IT" dirty="0" err="1"/>
              <a:t>considered</a:t>
            </a:r>
            <a:r>
              <a:rPr lang="it-IT" dirty="0"/>
              <a:t> a </a:t>
            </a:r>
            <a:r>
              <a:rPr lang="it-IT" dirty="0" err="1"/>
              <a:t>preliminary</a:t>
            </a:r>
            <a:r>
              <a:rPr lang="it-IT" dirty="0"/>
              <a:t> work, </a:t>
            </a:r>
            <a:r>
              <a:rPr lang="it-IT" dirty="0" err="1"/>
              <a:t>necessary</a:t>
            </a:r>
            <a:r>
              <a:rPr lang="it-IT" dirty="0"/>
              <a:t> to </a:t>
            </a:r>
            <a:r>
              <a:rPr lang="it-IT" dirty="0" err="1"/>
              <a:t>transmit</a:t>
            </a:r>
            <a:r>
              <a:rPr lang="it-IT" dirty="0"/>
              <a:t> to </a:t>
            </a:r>
            <a:r>
              <a:rPr lang="it-IT" dirty="0" err="1"/>
              <a:t>our</a:t>
            </a:r>
            <a:r>
              <a:rPr lang="it-IT" dirty="0"/>
              <a:t> </a:t>
            </a:r>
            <a:r>
              <a:rPr lang="it-IT" dirty="0" err="1"/>
              <a:t>peers</a:t>
            </a:r>
            <a:r>
              <a:rPr lang="it-IT" dirty="0"/>
              <a:t>, to </a:t>
            </a:r>
            <a:r>
              <a:rPr lang="it-IT" dirty="0" err="1"/>
              <a:t>younger</a:t>
            </a:r>
            <a:r>
              <a:rPr lang="it-IT" dirty="0"/>
              <a:t> </a:t>
            </a:r>
            <a:r>
              <a:rPr lang="it-IT" dirty="0" err="1"/>
              <a:t>children</a:t>
            </a:r>
            <a:r>
              <a:rPr lang="it-IT" dirty="0"/>
              <a:t>, to non-</a:t>
            </a:r>
            <a:r>
              <a:rPr lang="it-IT" dirty="0" err="1"/>
              <a:t>specialized</a:t>
            </a:r>
            <a:r>
              <a:rPr lang="it-IT" dirty="0"/>
              <a:t> </a:t>
            </a:r>
            <a:r>
              <a:rPr lang="it-IT" dirty="0" err="1"/>
              <a:t>adults</a:t>
            </a:r>
            <a:r>
              <a:rPr lang="it-IT" dirty="0"/>
              <a:t> in the </a:t>
            </a:r>
            <a:r>
              <a:rPr lang="it-IT" dirty="0" err="1"/>
              <a:t>scientific</a:t>
            </a:r>
            <a:r>
              <a:rPr lang="it-IT" dirty="0"/>
              <a:t> </a:t>
            </a:r>
            <a:r>
              <a:rPr lang="it-IT" dirty="0" err="1"/>
              <a:t>sphere</a:t>
            </a:r>
            <a:r>
              <a:rPr lang="it-IT" dirty="0"/>
              <a:t>, </a:t>
            </a:r>
            <a:r>
              <a:rPr lang="it-IT" dirty="0" err="1"/>
              <a:t>those</a:t>
            </a:r>
            <a:r>
              <a:rPr lang="it-IT" dirty="0"/>
              <a:t> </a:t>
            </a:r>
            <a:r>
              <a:rPr lang="it-IT" dirty="0" err="1"/>
              <a:t>knowledge</a:t>
            </a:r>
            <a:r>
              <a:rPr lang="it-IT" dirty="0"/>
              <a:t> </a:t>
            </a:r>
            <a:r>
              <a:rPr lang="it-IT" dirty="0" err="1"/>
              <a:t>that</a:t>
            </a:r>
            <a:r>
              <a:rPr lang="it-IT" dirty="0"/>
              <a:t> </a:t>
            </a:r>
            <a:r>
              <a:rPr lang="it-IT" dirty="0" smtClean="0"/>
              <a:t>induce </a:t>
            </a:r>
            <a:r>
              <a:rPr lang="it-IT" dirty="0" err="1"/>
              <a:t>people</a:t>
            </a:r>
            <a:r>
              <a:rPr lang="it-IT" dirty="0"/>
              <a:t> to </a:t>
            </a:r>
            <a:r>
              <a:rPr lang="it-IT" dirty="0" err="1"/>
              <a:t>think</a:t>
            </a:r>
            <a:r>
              <a:rPr lang="it-IT" dirty="0"/>
              <a:t>, </a:t>
            </a:r>
            <a:r>
              <a:rPr lang="it-IT" dirty="0" smtClean="0"/>
              <a:t>to </a:t>
            </a:r>
            <a:r>
              <a:rPr lang="it-IT" dirty="0"/>
              <a:t>desire </a:t>
            </a:r>
            <a:r>
              <a:rPr lang="it-IT" dirty="0" smtClean="0"/>
              <a:t>more </a:t>
            </a:r>
            <a:r>
              <a:rPr lang="it-IT" dirty="0" err="1" smtClean="0"/>
              <a:t>knowledge</a:t>
            </a:r>
            <a:r>
              <a:rPr lang="it-IT" dirty="0" smtClean="0"/>
              <a:t> </a:t>
            </a:r>
            <a:r>
              <a:rPr lang="it-IT" dirty="0"/>
              <a:t>and </a:t>
            </a:r>
            <a:r>
              <a:rPr lang="it-IT" dirty="0" err="1"/>
              <a:t>therefore</a:t>
            </a:r>
            <a:r>
              <a:rPr lang="it-IT" dirty="0"/>
              <a:t>, </a:t>
            </a:r>
            <a:r>
              <a:rPr lang="it-IT" dirty="0" err="1"/>
              <a:t>consequently</a:t>
            </a:r>
            <a:r>
              <a:rPr lang="it-IT" dirty="0"/>
              <a:t>, to </a:t>
            </a:r>
            <a:r>
              <a:rPr lang="it-IT" dirty="0" err="1"/>
              <a:t>find</a:t>
            </a:r>
            <a:r>
              <a:rPr lang="it-IT" dirty="0"/>
              <a:t> </a:t>
            </a:r>
            <a:r>
              <a:rPr lang="it-IT" dirty="0" err="1"/>
              <a:t>what</a:t>
            </a:r>
            <a:r>
              <a:rPr lang="it-IT" dirty="0"/>
              <a:t> </a:t>
            </a:r>
            <a:r>
              <a:rPr lang="it-IT" dirty="0" err="1"/>
              <a:t>represents</a:t>
            </a:r>
            <a:r>
              <a:rPr lang="it-IT" dirty="0"/>
              <a:t> the </a:t>
            </a:r>
            <a:r>
              <a:rPr lang="it-IT" dirty="0" err="1"/>
              <a:t>concept</a:t>
            </a:r>
            <a:r>
              <a:rPr lang="it-IT" dirty="0"/>
              <a:t> of </a:t>
            </a:r>
            <a:r>
              <a:rPr lang="it-IT" dirty="0" err="1"/>
              <a:t>freedom</a:t>
            </a:r>
            <a:r>
              <a:rPr lang="it-IT" dirty="0"/>
              <a:t>.  </a:t>
            </a:r>
          </a:p>
          <a:p>
            <a:endParaRPr lang="it-IT" dirty="0"/>
          </a:p>
        </p:txBody>
      </p:sp>
    </p:spTree>
    <p:extLst>
      <p:ext uri="{BB962C8B-B14F-4D97-AF65-F5344CB8AC3E}">
        <p14:creationId xmlns:p14="http://schemas.microsoft.com/office/powerpoint/2010/main" val="1952432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"at school of </a:t>
            </a:r>
            <a:r>
              <a:rPr lang="en-GB" dirty="0" err="1"/>
              <a:t>Astroparticles</a:t>
            </a:r>
            <a:r>
              <a:rPr lang="en-GB" dirty="0"/>
              <a:t>" </a:t>
            </a:r>
            <a:endParaRPr lang="it-IT" dirty="0"/>
          </a:p>
        </p:txBody>
      </p:sp>
      <p:sp>
        <p:nvSpPr>
          <p:cNvPr id="3" name="Segnaposto contenuto 2"/>
          <p:cNvSpPr>
            <a:spLocks noGrp="1"/>
          </p:cNvSpPr>
          <p:nvPr>
            <p:ph sz="quarter" idx="1"/>
          </p:nvPr>
        </p:nvSpPr>
        <p:spPr>
          <a:xfrm>
            <a:off x="301752" y="1939202"/>
            <a:ext cx="8503920" cy="4159845"/>
          </a:xfrm>
        </p:spPr>
        <p:txBody>
          <a:bodyPr>
            <a:normAutofit/>
          </a:bodyPr>
          <a:lstStyle/>
          <a:p>
            <a:pPr algn="just"/>
            <a:r>
              <a:rPr lang="en-GB" dirty="0"/>
              <a:t>These activities developed in the context of alternating combination between school and work by INFN with high profile professional tutors and teachers in activities at the INFN</a:t>
            </a:r>
            <a:r>
              <a:rPr lang="it-IT" dirty="0" smtClean="0"/>
              <a:t>.</a:t>
            </a:r>
          </a:p>
          <a:p>
            <a:pPr marL="0" indent="0" algn="just">
              <a:buNone/>
            </a:pPr>
            <a:endParaRPr lang="en-GB" dirty="0" smtClean="0"/>
          </a:p>
          <a:p>
            <a:pPr algn="just"/>
            <a:r>
              <a:rPr lang="en-GB" dirty="0" smtClean="0"/>
              <a:t>W</a:t>
            </a:r>
            <a:r>
              <a:rPr lang="it-IT" dirty="0" err="1" smtClean="0"/>
              <a:t>ith</a:t>
            </a:r>
            <a:r>
              <a:rPr lang="it-IT" dirty="0" smtClean="0"/>
              <a:t> the </a:t>
            </a:r>
            <a:r>
              <a:rPr lang="it-IT" dirty="0"/>
              <a:t>“</a:t>
            </a:r>
            <a:r>
              <a:rPr lang="it-IT" dirty="0" err="1"/>
              <a:t>inquiry</a:t>
            </a:r>
            <a:r>
              <a:rPr lang="it-IT" dirty="0"/>
              <a:t>” </a:t>
            </a:r>
            <a:r>
              <a:rPr lang="it-IT" dirty="0" err="1" smtClean="0"/>
              <a:t>methodology</a:t>
            </a:r>
            <a:r>
              <a:rPr lang="it-IT" dirty="0" smtClean="0"/>
              <a:t> </a:t>
            </a:r>
            <a:r>
              <a:rPr lang="it-IT" dirty="0" err="1" smtClean="0"/>
              <a:t>students</a:t>
            </a:r>
            <a:r>
              <a:rPr lang="it-IT" dirty="0" smtClean="0"/>
              <a:t> investigate </a:t>
            </a:r>
            <a:r>
              <a:rPr lang="it-IT" dirty="0" err="1" smtClean="0"/>
              <a:t>phenomena</a:t>
            </a:r>
            <a:r>
              <a:rPr lang="it-IT" dirty="0" smtClean="0"/>
              <a:t> and </a:t>
            </a:r>
            <a:r>
              <a:rPr lang="it-IT" dirty="0" err="1" smtClean="0"/>
              <a:t>acquire</a:t>
            </a:r>
            <a:r>
              <a:rPr lang="it-IT" dirty="0" smtClean="0"/>
              <a:t> </a:t>
            </a:r>
            <a:r>
              <a:rPr lang="it-IT" dirty="0" err="1"/>
              <a:t>knowledge</a:t>
            </a:r>
            <a:r>
              <a:rPr lang="it-IT" dirty="0"/>
              <a:t> </a:t>
            </a:r>
            <a:endParaRPr lang="en-GB" dirty="0"/>
          </a:p>
          <a:p>
            <a:pPr marL="0" indent="0">
              <a:buNone/>
            </a:pPr>
            <a:endParaRPr lang="it-IT" dirty="0"/>
          </a:p>
        </p:txBody>
      </p:sp>
    </p:spTree>
    <p:extLst>
      <p:ext uri="{BB962C8B-B14F-4D97-AF65-F5344CB8AC3E}">
        <p14:creationId xmlns:p14="http://schemas.microsoft.com/office/powerpoint/2010/main" val="3109316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	ALTERNATING SCHOOL AND WORK</a:t>
            </a:r>
            <a:endParaRPr lang="it-IT" dirty="0"/>
          </a:p>
        </p:txBody>
      </p:sp>
      <p:sp>
        <p:nvSpPr>
          <p:cNvPr id="3" name="Segnaposto contenuto 2"/>
          <p:cNvSpPr>
            <a:spLocks noGrp="1"/>
          </p:cNvSpPr>
          <p:nvPr>
            <p:ph sz="quarter" idx="1"/>
          </p:nvPr>
        </p:nvSpPr>
        <p:spPr>
          <a:xfrm>
            <a:off x="195398" y="2021417"/>
            <a:ext cx="8695195" cy="4104746"/>
          </a:xfrm>
        </p:spPr>
        <p:txBody>
          <a:bodyPr>
            <a:normAutofit/>
          </a:bodyPr>
          <a:lstStyle/>
          <a:p>
            <a:r>
              <a:rPr lang="it-IT" dirty="0"/>
              <a:t>School–Work </a:t>
            </a:r>
            <a:r>
              <a:rPr lang="it-IT" dirty="0" err="1"/>
              <a:t>Alternation</a:t>
            </a:r>
            <a:r>
              <a:rPr lang="it-IT" dirty="0"/>
              <a:t> </a:t>
            </a:r>
            <a:r>
              <a:rPr lang="it-IT" dirty="0" err="1" smtClean="0"/>
              <a:t>is</a:t>
            </a:r>
            <a:r>
              <a:rPr lang="it-IT" dirty="0" smtClean="0"/>
              <a:t> </a:t>
            </a:r>
            <a:r>
              <a:rPr lang="it-IT" dirty="0"/>
              <a:t>an innovative </a:t>
            </a:r>
            <a:r>
              <a:rPr lang="it-IT" dirty="0" err="1"/>
              <a:t>education</a:t>
            </a:r>
            <a:r>
              <a:rPr lang="it-IT" dirty="0"/>
              <a:t> </a:t>
            </a:r>
            <a:r>
              <a:rPr lang="it-IT" dirty="0" err="1"/>
              <a:t>method</a:t>
            </a:r>
            <a:r>
              <a:rPr lang="it-IT" dirty="0"/>
              <a:t> </a:t>
            </a:r>
            <a:r>
              <a:rPr lang="it-IT" dirty="0" smtClean="0"/>
              <a:t> </a:t>
            </a:r>
          </a:p>
          <a:p>
            <a:r>
              <a:rPr lang="it-IT" dirty="0"/>
              <a:t> </a:t>
            </a:r>
            <a:r>
              <a:rPr lang="it-IT" dirty="0" err="1"/>
              <a:t>It</a:t>
            </a:r>
            <a:r>
              <a:rPr lang="it-IT" dirty="0"/>
              <a:t> </a:t>
            </a:r>
            <a:r>
              <a:rPr lang="it-IT" dirty="0" err="1"/>
              <a:t>is</a:t>
            </a:r>
            <a:r>
              <a:rPr lang="it-IT" dirty="0"/>
              <a:t> </a:t>
            </a:r>
            <a:r>
              <a:rPr lang="it-IT" dirty="0" err="1"/>
              <a:t>addressed</a:t>
            </a:r>
            <a:r>
              <a:rPr lang="it-IT" dirty="0"/>
              <a:t> to </a:t>
            </a:r>
            <a:r>
              <a:rPr lang="it-IT" dirty="0" err="1"/>
              <a:t>students</a:t>
            </a:r>
            <a:r>
              <a:rPr lang="it-IT" dirty="0"/>
              <a:t> of </a:t>
            </a:r>
            <a:r>
              <a:rPr lang="it-IT" dirty="0" err="1"/>
              <a:t>upper</a:t>
            </a:r>
            <a:r>
              <a:rPr lang="it-IT" dirty="0"/>
              <a:t> </a:t>
            </a:r>
            <a:r>
              <a:rPr lang="it-IT" dirty="0" err="1"/>
              <a:t>secondary</a:t>
            </a:r>
            <a:r>
              <a:rPr lang="it-IT" dirty="0"/>
              <a:t> </a:t>
            </a:r>
            <a:r>
              <a:rPr lang="it-IT" dirty="0" err="1"/>
              <a:t>schools</a:t>
            </a:r>
            <a:r>
              <a:rPr lang="it-IT" dirty="0"/>
              <a:t>, and </a:t>
            </a:r>
            <a:endParaRPr lang="it-IT" dirty="0" smtClean="0"/>
          </a:p>
          <a:p>
            <a:pPr lvl="1"/>
            <a:r>
              <a:rPr lang="it-IT" sz="2400" dirty="0" err="1" smtClean="0">
                <a:solidFill>
                  <a:srgbClr val="000000"/>
                </a:solidFill>
              </a:rPr>
              <a:t>allows</a:t>
            </a:r>
            <a:r>
              <a:rPr lang="it-IT" sz="2400" dirty="0" smtClean="0">
                <a:solidFill>
                  <a:srgbClr val="000000"/>
                </a:solidFill>
              </a:rPr>
              <a:t> </a:t>
            </a:r>
            <a:r>
              <a:rPr lang="it-IT" sz="2400" dirty="0" err="1">
                <a:solidFill>
                  <a:srgbClr val="000000"/>
                </a:solidFill>
              </a:rPr>
              <a:t>them</a:t>
            </a:r>
            <a:r>
              <a:rPr lang="it-IT" sz="2400" dirty="0">
                <a:solidFill>
                  <a:srgbClr val="000000"/>
                </a:solidFill>
              </a:rPr>
              <a:t> to “alternate” </a:t>
            </a:r>
            <a:r>
              <a:rPr lang="it-IT" sz="2400" dirty="0" err="1">
                <a:solidFill>
                  <a:srgbClr val="000000"/>
                </a:solidFill>
              </a:rPr>
              <a:t>periods</a:t>
            </a:r>
            <a:r>
              <a:rPr lang="it-IT" sz="2400" dirty="0">
                <a:solidFill>
                  <a:srgbClr val="000000"/>
                </a:solidFill>
              </a:rPr>
              <a:t> of training in the </a:t>
            </a:r>
            <a:r>
              <a:rPr lang="it-IT" sz="2400" dirty="0" err="1">
                <a:solidFill>
                  <a:srgbClr val="000000"/>
                </a:solidFill>
              </a:rPr>
              <a:t>classroom</a:t>
            </a:r>
            <a:r>
              <a:rPr lang="it-IT" sz="2400" dirty="0">
                <a:solidFill>
                  <a:srgbClr val="000000"/>
                </a:solidFill>
              </a:rPr>
              <a:t> and inside companies </a:t>
            </a:r>
            <a:endParaRPr lang="it-IT" sz="2400" dirty="0" smtClean="0">
              <a:solidFill>
                <a:srgbClr val="000000"/>
              </a:solidFill>
            </a:endParaRPr>
          </a:p>
          <a:p>
            <a:pPr lvl="1"/>
            <a:r>
              <a:rPr lang="it-IT" sz="2400" dirty="0" err="1">
                <a:solidFill>
                  <a:srgbClr val="000000"/>
                </a:solidFill>
              </a:rPr>
              <a:t>let</a:t>
            </a:r>
            <a:r>
              <a:rPr lang="it-IT" sz="2400" dirty="0">
                <a:solidFill>
                  <a:srgbClr val="000000"/>
                </a:solidFill>
              </a:rPr>
              <a:t> </a:t>
            </a:r>
            <a:r>
              <a:rPr lang="it-IT" sz="2400" dirty="0" err="1">
                <a:solidFill>
                  <a:srgbClr val="000000"/>
                </a:solidFill>
              </a:rPr>
              <a:t>students</a:t>
            </a:r>
            <a:r>
              <a:rPr lang="it-IT" sz="2400" dirty="0">
                <a:solidFill>
                  <a:srgbClr val="000000"/>
                </a:solidFill>
              </a:rPr>
              <a:t> </a:t>
            </a:r>
            <a:r>
              <a:rPr lang="it-IT" sz="2400" dirty="0" err="1">
                <a:solidFill>
                  <a:srgbClr val="000000"/>
                </a:solidFill>
              </a:rPr>
              <a:t>become</a:t>
            </a:r>
            <a:r>
              <a:rPr lang="it-IT" sz="2400" dirty="0">
                <a:solidFill>
                  <a:srgbClr val="000000"/>
                </a:solidFill>
              </a:rPr>
              <a:t> </a:t>
            </a:r>
            <a:r>
              <a:rPr lang="it-IT" sz="2400" dirty="0" err="1">
                <a:solidFill>
                  <a:srgbClr val="000000"/>
                </a:solidFill>
              </a:rPr>
              <a:t>familiar</a:t>
            </a:r>
            <a:r>
              <a:rPr lang="it-IT" sz="2400" dirty="0">
                <a:solidFill>
                  <a:srgbClr val="000000"/>
                </a:solidFill>
              </a:rPr>
              <a:t> with the world of work, to guide </a:t>
            </a:r>
            <a:r>
              <a:rPr lang="it-IT" sz="2400" dirty="0" err="1">
                <a:solidFill>
                  <a:srgbClr val="000000"/>
                </a:solidFill>
              </a:rPr>
              <a:t>them</a:t>
            </a:r>
            <a:r>
              <a:rPr lang="it-IT" sz="2400" dirty="0">
                <a:solidFill>
                  <a:srgbClr val="000000"/>
                </a:solidFill>
              </a:rPr>
              <a:t>, and to </a:t>
            </a:r>
            <a:r>
              <a:rPr lang="it-IT" sz="2400" dirty="0" err="1">
                <a:solidFill>
                  <a:srgbClr val="000000"/>
                </a:solidFill>
              </a:rPr>
              <a:t>make</a:t>
            </a:r>
            <a:r>
              <a:rPr lang="it-IT" sz="2400" dirty="0">
                <a:solidFill>
                  <a:srgbClr val="000000"/>
                </a:solidFill>
              </a:rPr>
              <a:t> </a:t>
            </a:r>
            <a:r>
              <a:rPr lang="it-IT" sz="2400" dirty="0" err="1">
                <a:solidFill>
                  <a:srgbClr val="000000"/>
                </a:solidFill>
              </a:rPr>
              <a:t>schools</a:t>
            </a:r>
            <a:r>
              <a:rPr lang="it-IT" sz="2400" dirty="0">
                <a:solidFill>
                  <a:srgbClr val="000000"/>
                </a:solidFill>
              </a:rPr>
              <a:t> more </a:t>
            </a:r>
            <a:r>
              <a:rPr lang="it-IT" sz="2400" dirty="0" err="1" smtClean="0">
                <a:solidFill>
                  <a:srgbClr val="000000"/>
                </a:solidFill>
              </a:rPr>
              <a:t>effective</a:t>
            </a:r>
            <a:endParaRPr lang="it-IT" sz="2400" dirty="0" smtClean="0">
              <a:solidFill>
                <a:srgbClr val="000000"/>
              </a:solidFill>
              <a:effectLst/>
            </a:endParaRPr>
          </a:p>
        </p:txBody>
      </p:sp>
    </p:spTree>
    <p:extLst>
      <p:ext uri="{BB962C8B-B14F-4D97-AF65-F5344CB8AC3E}">
        <p14:creationId xmlns:p14="http://schemas.microsoft.com/office/powerpoint/2010/main" val="3022375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1272" y="289655"/>
            <a:ext cx="8534400" cy="758952"/>
          </a:xfrm>
        </p:spPr>
        <p:txBody>
          <a:bodyPr>
            <a:normAutofit fontScale="90000"/>
          </a:bodyPr>
          <a:lstStyle/>
          <a:p>
            <a:r>
              <a:rPr lang="it-IT" dirty="0" smtClean="0"/>
              <a:t>An </a:t>
            </a:r>
            <a:r>
              <a:rPr lang="it-IT" dirty="0"/>
              <a:t>educational </a:t>
            </a:r>
            <a:r>
              <a:rPr lang="it-IT" dirty="0" err="1" smtClean="0"/>
              <a:t>practice</a:t>
            </a:r>
            <a:r>
              <a:rPr lang="it-IT" dirty="0" smtClean="0"/>
              <a:t>: </a:t>
            </a:r>
            <a:r>
              <a:rPr lang="it-IT" dirty="0"/>
              <a:t>the </a:t>
            </a:r>
            <a:r>
              <a:rPr lang="it-IT" dirty="0" err="1"/>
              <a:t>Inquiry</a:t>
            </a:r>
            <a:r>
              <a:rPr lang="it-IT" dirty="0"/>
              <a:t> </a:t>
            </a:r>
            <a:r>
              <a:rPr lang="it-IT" dirty="0" err="1"/>
              <a:t>Based</a:t>
            </a:r>
            <a:r>
              <a:rPr lang="it-IT" dirty="0"/>
              <a:t> Science </a:t>
            </a:r>
            <a:r>
              <a:rPr lang="it-IT" dirty="0" err="1"/>
              <a:t>Education</a:t>
            </a:r>
            <a:r>
              <a:rPr lang="it-IT" dirty="0"/>
              <a:t> (IBSE)</a:t>
            </a:r>
            <a:r>
              <a:rPr lang="it-IT" dirty="0" smtClean="0">
                <a:effectLst/>
              </a:rPr>
              <a:t> </a:t>
            </a:r>
            <a:endParaRPr lang="it-IT" dirty="0"/>
          </a:p>
        </p:txBody>
      </p:sp>
      <p:sp>
        <p:nvSpPr>
          <p:cNvPr id="3" name="Segnaposto contenuto 2"/>
          <p:cNvSpPr>
            <a:spLocks noGrp="1"/>
          </p:cNvSpPr>
          <p:nvPr>
            <p:ph sz="quarter" idx="1"/>
          </p:nvPr>
        </p:nvSpPr>
        <p:spPr>
          <a:xfrm>
            <a:off x="137309" y="1595981"/>
            <a:ext cx="8822179" cy="4890910"/>
          </a:xfrm>
        </p:spPr>
        <p:txBody>
          <a:bodyPr>
            <a:normAutofit/>
          </a:bodyPr>
          <a:lstStyle/>
          <a:p>
            <a:pPr algn="just"/>
            <a:r>
              <a:rPr lang="it-IT" dirty="0" smtClean="0"/>
              <a:t>the “</a:t>
            </a:r>
            <a:r>
              <a:rPr lang="it-IT" dirty="0" err="1" smtClean="0"/>
              <a:t>inquiry</a:t>
            </a:r>
            <a:r>
              <a:rPr lang="it-IT" dirty="0" smtClean="0"/>
              <a:t>” </a:t>
            </a:r>
            <a:r>
              <a:rPr lang="it-IT" dirty="0" err="1" smtClean="0"/>
              <a:t>methodology</a:t>
            </a:r>
            <a:r>
              <a:rPr lang="it-IT" dirty="0" smtClean="0"/>
              <a:t> </a:t>
            </a:r>
            <a:r>
              <a:rPr lang="it-IT" dirty="0" err="1" smtClean="0"/>
              <a:t>is</a:t>
            </a:r>
            <a:r>
              <a:rPr lang="it-IT" dirty="0" smtClean="0"/>
              <a:t> </a:t>
            </a:r>
            <a:r>
              <a:rPr lang="it-IT" dirty="0"/>
              <a:t>a set of </a:t>
            </a:r>
            <a:r>
              <a:rPr lang="it-IT" dirty="0" err="1"/>
              <a:t>related</a:t>
            </a:r>
            <a:r>
              <a:rPr lang="it-IT" dirty="0"/>
              <a:t> </a:t>
            </a:r>
            <a:r>
              <a:rPr lang="it-IT" dirty="0" err="1"/>
              <a:t>processes</a:t>
            </a:r>
            <a:r>
              <a:rPr lang="it-IT" dirty="0"/>
              <a:t> </a:t>
            </a:r>
            <a:r>
              <a:rPr lang="it-IT" dirty="0" err="1"/>
              <a:t>through</a:t>
            </a:r>
            <a:r>
              <a:rPr lang="it-IT" dirty="0"/>
              <a:t> </a:t>
            </a:r>
            <a:r>
              <a:rPr lang="it-IT" dirty="0" err="1"/>
              <a:t>which</a:t>
            </a:r>
            <a:r>
              <a:rPr lang="it-IT" dirty="0"/>
              <a:t> </a:t>
            </a:r>
            <a:r>
              <a:rPr lang="it-IT" dirty="0" err="1" smtClean="0"/>
              <a:t>students</a:t>
            </a:r>
            <a:r>
              <a:rPr lang="it-IT" dirty="0" smtClean="0"/>
              <a:t> </a:t>
            </a:r>
            <a:r>
              <a:rPr lang="it-IT" dirty="0" err="1"/>
              <a:t>ask</a:t>
            </a:r>
            <a:r>
              <a:rPr lang="it-IT" dirty="0"/>
              <a:t> </a:t>
            </a:r>
            <a:r>
              <a:rPr lang="it-IT" dirty="0" err="1"/>
              <a:t>questions</a:t>
            </a:r>
            <a:r>
              <a:rPr lang="it-IT" dirty="0"/>
              <a:t> </a:t>
            </a:r>
            <a:r>
              <a:rPr lang="it-IT" dirty="0" err="1"/>
              <a:t>about</a:t>
            </a:r>
            <a:r>
              <a:rPr lang="it-IT" dirty="0"/>
              <a:t> the </a:t>
            </a:r>
            <a:r>
              <a:rPr lang="it-IT" dirty="0" err="1"/>
              <a:t>natural</a:t>
            </a:r>
            <a:r>
              <a:rPr lang="it-IT" dirty="0"/>
              <a:t> world and investigate </a:t>
            </a:r>
            <a:r>
              <a:rPr lang="it-IT" dirty="0" err="1" smtClean="0"/>
              <a:t>phenomena</a:t>
            </a:r>
            <a:endParaRPr lang="it-IT" dirty="0" smtClean="0">
              <a:effectLst/>
            </a:endParaRPr>
          </a:p>
          <a:p>
            <a:pPr algn="just"/>
            <a:r>
              <a:rPr lang="it-IT" dirty="0"/>
              <a:t>In IBSE, </a:t>
            </a:r>
            <a:r>
              <a:rPr lang="it-IT" dirty="0" err="1"/>
              <a:t>laboratories</a:t>
            </a:r>
            <a:r>
              <a:rPr lang="it-IT" dirty="0"/>
              <a:t> are an </a:t>
            </a:r>
            <a:r>
              <a:rPr lang="it-IT" dirty="0" err="1"/>
              <a:t>integral</a:t>
            </a:r>
            <a:r>
              <a:rPr lang="it-IT" dirty="0"/>
              <a:t> part of the </a:t>
            </a:r>
            <a:r>
              <a:rPr lang="it-IT" dirty="0" err="1"/>
              <a:t>course</a:t>
            </a:r>
            <a:r>
              <a:rPr lang="it-IT" dirty="0"/>
              <a:t> </a:t>
            </a:r>
            <a:r>
              <a:rPr lang="it-IT" dirty="0" err="1"/>
              <a:t>that</a:t>
            </a:r>
            <a:r>
              <a:rPr lang="it-IT" dirty="0"/>
              <a:t> </a:t>
            </a:r>
            <a:r>
              <a:rPr lang="it-IT" dirty="0" err="1"/>
              <a:t>focuses</a:t>
            </a:r>
            <a:r>
              <a:rPr lang="it-IT" dirty="0"/>
              <a:t> on </a:t>
            </a:r>
            <a:r>
              <a:rPr lang="it-IT" dirty="0" err="1"/>
              <a:t>students</a:t>
            </a:r>
            <a:r>
              <a:rPr lang="it-IT" dirty="0"/>
              <a:t>' </a:t>
            </a:r>
            <a:r>
              <a:rPr lang="it-IT" dirty="0" err="1"/>
              <a:t>learning</a:t>
            </a:r>
            <a:r>
              <a:rPr lang="it-IT" dirty="0"/>
              <a:t> </a:t>
            </a:r>
            <a:r>
              <a:rPr lang="it-IT" dirty="0" err="1"/>
              <a:t>rather</a:t>
            </a:r>
            <a:r>
              <a:rPr lang="it-IT" dirty="0"/>
              <a:t> </a:t>
            </a:r>
            <a:r>
              <a:rPr lang="it-IT" dirty="0" err="1"/>
              <a:t>than</a:t>
            </a:r>
            <a:r>
              <a:rPr lang="it-IT" dirty="0"/>
              <a:t> on the </a:t>
            </a:r>
            <a:r>
              <a:rPr lang="it-IT" dirty="0" err="1"/>
              <a:t>teacher's</a:t>
            </a:r>
            <a:r>
              <a:rPr lang="it-IT" dirty="0"/>
              <a:t> "</a:t>
            </a:r>
            <a:r>
              <a:rPr lang="it-IT" dirty="0" err="1"/>
              <a:t>narratives</a:t>
            </a:r>
            <a:r>
              <a:rPr lang="it-IT" dirty="0"/>
              <a:t>"</a:t>
            </a:r>
            <a:r>
              <a:rPr lang="it-IT" dirty="0" smtClean="0">
                <a:effectLst/>
              </a:rPr>
              <a:t> </a:t>
            </a:r>
          </a:p>
          <a:p>
            <a:pPr algn="just"/>
            <a:r>
              <a:rPr lang="it-IT" dirty="0" err="1"/>
              <a:t>understanding</a:t>
            </a:r>
            <a:r>
              <a:rPr lang="it-IT" dirty="0"/>
              <a:t> in science </a:t>
            </a:r>
            <a:r>
              <a:rPr lang="it-IT" dirty="0" err="1"/>
              <a:t>is</a:t>
            </a:r>
            <a:r>
              <a:rPr lang="it-IT" dirty="0"/>
              <a:t> </a:t>
            </a:r>
            <a:r>
              <a:rPr lang="it-IT" dirty="0" err="1"/>
              <a:t>much</a:t>
            </a:r>
            <a:r>
              <a:rPr lang="it-IT" dirty="0"/>
              <a:t> more </a:t>
            </a:r>
            <a:r>
              <a:rPr lang="it-IT" dirty="0" err="1"/>
              <a:t>than</a:t>
            </a:r>
            <a:r>
              <a:rPr lang="it-IT" dirty="0"/>
              <a:t> </a:t>
            </a:r>
            <a:r>
              <a:rPr lang="it-IT" dirty="0" err="1"/>
              <a:t>knowledge</a:t>
            </a:r>
            <a:r>
              <a:rPr lang="it-IT" dirty="0"/>
              <a:t> of </a:t>
            </a:r>
            <a:r>
              <a:rPr lang="it-IT" dirty="0" err="1"/>
              <a:t>facts</a:t>
            </a:r>
            <a:r>
              <a:rPr lang="it-IT" dirty="0"/>
              <a:t>; </a:t>
            </a:r>
          </a:p>
          <a:p>
            <a:pPr algn="just"/>
            <a:r>
              <a:rPr lang="it-IT" dirty="0" err="1"/>
              <a:t>Effective</a:t>
            </a:r>
            <a:r>
              <a:rPr lang="it-IT" dirty="0"/>
              <a:t> </a:t>
            </a:r>
            <a:r>
              <a:rPr lang="it-IT" dirty="0" err="1"/>
              <a:t>learning</a:t>
            </a:r>
            <a:r>
              <a:rPr lang="it-IT" dirty="0"/>
              <a:t> </a:t>
            </a:r>
            <a:r>
              <a:rPr lang="it-IT" dirty="0" err="1"/>
              <a:t>requires</a:t>
            </a:r>
            <a:r>
              <a:rPr lang="it-IT" dirty="0"/>
              <a:t> </a:t>
            </a:r>
            <a:r>
              <a:rPr lang="it-IT" dirty="0" err="1"/>
              <a:t>that</a:t>
            </a:r>
            <a:r>
              <a:rPr lang="it-IT" dirty="0"/>
              <a:t> </a:t>
            </a:r>
            <a:r>
              <a:rPr lang="it-IT" dirty="0" err="1"/>
              <a:t>students</a:t>
            </a:r>
            <a:r>
              <a:rPr lang="it-IT" dirty="0"/>
              <a:t> be </a:t>
            </a:r>
            <a:r>
              <a:rPr lang="it-IT" dirty="0" err="1"/>
              <a:t>aware</a:t>
            </a:r>
            <a:r>
              <a:rPr lang="it-IT" dirty="0"/>
              <a:t> and </a:t>
            </a:r>
            <a:r>
              <a:rPr lang="it-IT" dirty="0" err="1"/>
              <a:t>responsible</a:t>
            </a:r>
            <a:r>
              <a:rPr lang="it-IT" dirty="0"/>
              <a:t> for </a:t>
            </a:r>
            <a:r>
              <a:rPr lang="it-IT" dirty="0" err="1"/>
              <a:t>their</a:t>
            </a:r>
            <a:r>
              <a:rPr lang="it-IT" dirty="0"/>
              <a:t> work </a:t>
            </a:r>
          </a:p>
          <a:p>
            <a:pPr algn="just"/>
            <a:endParaRPr lang="it-IT" dirty="0"/>
          </a:p>
        </p:txBody>
      </p:sp>
    </p:spTree>
    <p:extLst>
      <p:ext uri="{BB962C8B-B14F-4D97-AF65-F5344CB8AC3E}">
        <p14:creationId xmlns:p14="http://schemas.microsoft.com/office/powerpoint/2010/main" val="341182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a:t>Model of the 5 E</a:t>
            </a:r>
            <a:r>
              <a:rPr lang="it-IT" dirty="0" smtClean="0">
                <a:effectLst/>
              </a:rPr>
              <a:t> </a:t>
            </a:r>
            <a:endParaRPr lang="it-IT" dirty="0"/>
          </a:p>
        </p:txBody>
      </p:sp>
      <p:sp>
        <p:nvSpPr>
          <p:cNvPr id="3" name="Segnaposto contenuto 2"/>
          <p:cNvSpPr>
            <a:spLocks noGrp="1"/>
          </p:cNvSpPr>
          <p:nvPr>
            <p:ph sz="quarter" idx="1"/>
          </p:nvPr>
        </p:nvSpPr>
        <p:spPr/>
        <p:txBody>
          <a:bodyPr>
            <a:normAutofit fontScale="92500"/>
          </a:bodyPr>
          <a:lstStyle/>
          <a:p>
            <a:pPr algn="just"/>
            <a:r>
              <a:rPr lang="it-IT" dirty="0" err="1" smtClean="0">
                <a:solidFill>
                  <a:srgbClr val="FF0000"/>
                </a:solidFill>
              </a:rPr>
              <a:t>Engage</a:t>
            </a:r>
            <a:r>
              <a:rPr lang="it-IT" dirty="0" smtClean="0"/>
              <a:t>: </a:t>
            </a:r>
            <a:r>
              <a:rPr lang="it-IT" sz="2600" dirty="0"/>
              <a:t>The </a:t>
            </a:r>
            <a:r>
              <a:rPr lang="it-IT" sz="2600" dirty="0" err="1" smtClean="0"/>
              <a:t>activities</a:t>
            </a:r>
            <a:r>
              <a:rPr lang="it-IT" sz="2600" dirty="0" smtClean="0"/>
              <a:t> </a:t>
            </a:r>
            <a:r>
              <a:rPr lang="it-IT" sz="2600" dirty="0" err="1" smtClean="0"/>
              <a:t>have</a:t>
            </a:r>
            <a:r>
              <a:rPr lang="it-IT" sz="2600" dirty="0" smtClean="0"/>
              <a:t> </a:t>
            </a:r>
            <a:r>
              <a:rPr lang="it-IT" sz="2600" dirty="0"/>
              <a:t>the </a:t>
            </a:r>
            <a:r>
              <a:rPr lang="it-IT" sz="2600" dirty="0" err="1"/>
              <a:t>intent</a:t>
            </a:r>
            <a:r>
              <a:rPr lang="it-IT" sz="2600" dirty="0"/>
              <a:t> to create </a:t>
            </a:r>
            <a:r>
              <a:rPr lang="it-IT" sz="2600" dirty="0" err="1"/>
              <a:t>interest</a:t>
            </a:r>
            <a:r>
              <a:rPr lang="it-IT" sz="2600" dirty="0"/>
              <a:t>, generate </a:t>
            </a:r>
            <a:r>
              <a:rPr lang="it-IT" sz="2600" dirty="0" err="1"/>
              <a:t>curiosity</a:t>
            </a:r>
            <a:r>
              <a:rPr lang="it-IT" sz="2600" dirty="0"/>
              <a:t> </a:t>
            </a:r>
            <a:endParaRPr lang="it-IT" sz="2600" dirty="0" smtClean="0">
              <a:effectLst/>
            </a:endParaRPr>
          </a:p>
          <a:p>
            <a:pPr algn="just"/>
            <a:r>
              <a:rPr lang="it-IT" dirty="0" err="1" smtClean="0">
                <a:solidFill>
                  <a:srgbClr val="FF0000"/>
                </a:solidFill>
              </a:rPr>
              <a:t>Explore</a:t>
            </a:r>
            <a:r>
              <a:rPr lang="it-IT" dirty="0" smtClean="0"/>
              <a:t>: </a:t>
            </a:r>
            <a:r>
              <a:rPr lang="it-IT" dirty="0" smtClean="0">
                <a:effectLst/>
              </a:rPr>
              <a:t> </a:t>
            </a:r>
            <a:r>
              <a:rPr lang="it-IT" sz="2600" dirty="0" err="1"/>
              <a:t>students</a:t>
            </a:r>
            <a:r>
              <a:rPr lang="it-IT" sz="2600" dirty="0"/>
              <a:t> </a:t>
            </a:r>
            <a:r>
              <a:rPr lang="it-IT" sz="2600" dirty="0" err="1"/>
              <a:t>have</a:t>
            </a:r>
            <a:r>
              <a:rPr lang="it-IT" sz="2600" dirty="0"/>
              <a:t> the </a:t>
            </a:r>
            <a:r>
              <a:rPr lang="it-IT" sz="2600" dirty="0" err="1"/>
              <a:t>opportunity</a:t>
            </a:r>
            <a:r>
              <a:rPr lang="it-IT" sz="2600" dirty="0"/>
              <a:t> to investigate the model under </a:t>
            </a:r>
            <a:r>
              <a:rPr lang="it-IT" sz="2600" dirty="0" err="1"/>
              <a:t>study</a:t>
            </a:r>
            <a:r>
              <a:rPr lang="it-IT" sz="2600" dirty="0"/>
              <a:t> </a:t>
            </a:r>
            <a:r>
              <a:rPr lang="it-IT" sz="2600" dirty="0" err="1"/>
              <a:t>through</a:t>
            </a:r>
            <a:r>
              <a:rPr lang="it-IT" sz="2600" dirty="0"/>
              <a:t> </a:t>
            </a:r>
            <a:r>
              <a:rPr lang="it-IT" sz="2600" dirty="0" err="1"/>
              <a:t>experiences</a:t>
            </a:r>
            <a:r>
              <a:rPr lang="it-IT" sz="2600" dirty="0"/>
              <a:t>, </a:t>
            </a:r>
            <a:r>
              <a:rPr lang="it-IT" sz="2600" dirty="0" err="1"/>
              <a:t>often</a:t>
            </a:r>
            <a:r>
              <a:rPr lang="it-IT" sz="2600" dirty="0"/>
              <a:t> concrete </a:t>
            </a:r>
            <a:endParaRPr lang="it-IT" sz="2600" dirty="0" smtClean="0">
              <a:effectLst/>
            </a:endParaRPr>
          </a:p>
          <a:p>
            <a:pPr algn="just"/>
            <a:r>
              <a:rPr lang="it-IT" dirty="0" err="1" smtClean="0">
                <a:solidFill>
                  <a:srgbClr val="FF0000"/>
                </a:solidFill>
              </a:rPr>
              <a:t>Explain</a:t>
            </a:r>
            <a:r>
              <a:rPr lang="it-IT" dirty="0" smtClean="0"/>
              <a:t>:</a:t>
            </a:r>
            <a:r>
              <a:rPr lang="it-IT" dirty="0" smtClean="0">
                <a:effectLst/>
              </a:rPr>
              <a:t> </a:t>
            </a:r>
            <a:r>
              <a:rPr lang="it-IT" sz="2600" dirty="0" err="1" smtClean="0"/>
              <a:t>students</a:t>
            </a:r>
            <a:r>
              <a:rPr lang="it-IT" sz="2600" dirty="0" smtClean="0"/>
              <a:t> focus </a:t>
            </a:r>
            <a:r>
              <a:rPr lang="it-IT" sz="2600" dirty="0" err="1"/>
              <a:t>their</a:t>
            </a:r>
            <a:r>
              <a:rPr lang="it-IT" sz="2600" dirty="0"/>
              <a:t> </a:t>
            </a:r>
            <a:r>
              <a:rPr lang="it-IT" sz="2600" dirty="0" err="1"/>
              <a:t>attention</a:t>
            </a:r>
            <a:r>
              <a:rPr lang="it-IT" sz="2600" dirty="0"/>
              <a:t> on </a:t>
            </a:r>
            <a:r>
              <a:rPr lang="it-IT" sz="2600" dirty="0" err="1"/>
              <a:t>particular</a:t>
            </a:r>
            <a:r>
              <a:rPr lang="it-IT" sz="2600" dirty="0"/>
              <a:t> </a:t>
            </a:r>
            <a:r>
              <a:rPr lang="it-IT" sz="2600" dirty="0" err="1"/>
              <a:t>aspects</a:t>
            </a:r>
            <a:r>
              <a:rPr lang="it-IT" sz="2600" dirty="0"/>
              <a:t> </a:t>
            </a:r>
            <a:r>
              <a:rPr lang="it-IT" sz="2600" dirty="0" err="1" smtClean="0"/>
              <a:t>through</a:t>
            </a:r>
            <a:r>
              <a:rPr lang="it-IT" sz="2600" dirty="0" smtClean="0"/>
              <a:t> </a:t>
            </a:r>
            <a:r>
              <a:rPr lang="it-IT" sz="2600" dirty="0"/>
              <a:t>the </a:t>
            </a:r>
            <a:r>
              <a:rPr lang="it-IT" sz="2600" dirty="0" err="1"/>
              <a:t>explanation</a:t>
            </a:r>
            <a:r>
              <a:rPr lang="it-IT" sz="2600" dirty="0"/>
              <a:t> of the </a:t>
            </a:r>
            <a:r>
              <a:rPr lang="it-IT" sz="2600" dirty="0" err="1"/>
              <a:t>concepts</a:t>
            </a:r>
            <a:r>
              <a:rPr lang="it-IT" sz="2600" dirty="0"/>
              <a:t> </a:t>
            </a:r>
            <a:endParaRPr lang="it-IT" sz="2600" dirty="0" smtClean="0">
              <a:effectLst/>
            </a:endParaRPr>
          </a:p>
          <a:p>
            <a:pPr algn="just"/>
            <a:r>
              <a:rPr lang="it-IT" dirty="0" smtClean="0">
                <a:solidFill>
                  <a:srgbClr val="FF0000"/>
                </a:solidFill>
              </a:rPr>
              <a:t>Elaborate</a:t>
            </a:r>
            <a:r>
              <a:rPr lang="it-IT" dirty="0" smtClean="0"/>
              <a:t>:</a:t>
            </a:r>
            <a:r>
              <a:rPr lang="it-IT" dirty="0" smtClean="0">
                <a:effectLst/>
              </a:rPr>
              <a:t> </a:t>
            </a:r>
            <a:r>
              <a:rPr lang="it-IT" sz="2600" dirty="0" err="1"/>
              <a:t>students</a:t>
            </a:r>
            <a:r>
              <a:rPr lang="it-IT" sz="2600" dirty="0"/>
              <a:t> </a:t>
            </a:r>
            <a:r>
              <a:rPr lang="it-IT" sz="2600" dirty="0" err="1" smtClean="0"/>
              <a:t>deepen</a:t>
            </a:r>
            <a:r>
              <a:rPr lang="it-IT" sz="2600" dirty="0" smtClean="0"/>
              <a:t> </a:t>
            </a:r>
            <a:r>
              <a:rPr lang="it-IT" sz="2600" dirty="0"/>
              <a:t>and </a:t>
            </a:r>
            <a:r>
              <a:rPr lang="it-IT" sz="2600" dirty="0" err="1"/>
              <a:t>reinforce</a:t>
            </a:r>
            <a:r>
              <a:rPr lang="it-IT" sz="2600" dirty="0"/>
              <a:t> the </a:t>
            </a:r>
            <a:r>
              <a:rPr lang="it-IT" sz="2600" dirty="0" err="1"/>
              <a:t>understanding</a:t>
            </a:r>
            <a:r>
              <a:rPr lang="it-IT" sz="2600" dirty="0"/>
              <a:t> </a:t>
            </a:r>
            <a:r>
              <a:rPr lang="it-IT" sz="2600" dirty="0" err="1" smtClean="0"/>
              <a:t>applying</a:t>
            </a:r>
            <a:r>
              <a:rPr lang="it-IT" sz="2600" dirty="0" smtClean="0"/>
              <a:t> </a:t>
            </a:r>
            <a:r>
              <a:rPr lang="it-IT" sz="2600" dirty="0" err="1"/>
              <a:t>it</a:t>
            </a:r>
            <a:r>
              <a:rPr lang="it-IT" sz="2600" dirty="0"/>
              <a:t> in new </a:t>
            </a:r>
            <a:r>
              <a:rPr lang="it-IT" sz="2600" dirty="0" err="1"/>
              <a:t>situations</a:t>
            </a:r>
            <a:r>
              <a:rPr lang="it-IT" sz="2600" dirty="0"/>
              <a:t> </a:t>
            </a:r>
            <a:endParaRPr lang="it-IT" sz="2600" dirty="0" smtClean="0">
              <a:effectLst/>
            </a:endParaRPr>
          </a:p>
          <a:p>
            <a:pPr algn="just"/>
            <a:r>
              <a:rPr lang="it-IT" dirty="0" err="1" smtClean="0">
                <a:solidFill>
                  <a:srgbClr val="FF0000"/>
                </a:solidFill>
              </a:rPr>
              <a:t>Evaluate</a:t>
            </a:r>
            <a:r>
              <a:rPr lang="it-IT" dirty="0" smtClean="0"/>
              <a:t>:</a:t>
            </a:r>
            <a:r>
              <a:rPr lang="it-IT" dirty="0" smtClean="0">
                <a:effectLst/>
              </a:rPr>
              <a:t> </a:t>
            </a:r>
            <a:r>
              <a:rPr lang="it-IT" sz="2600" dirty="0" err="1"/>
              <a:t>students</a:t>
            </a:r>
            <a:r>
              <a:rPr lang="it-IT" sz="2600" dirty="0"/>
              <a:t> are </a:t>
            </a:r>
            <a:r>
              <a:rPr lang="it-IT" sz="2600" dirty="0" err="1"/>
              <a:t>encouraged</a:t>
            </a:r>
            <a:r>
              <a:rPr lang="it-IT" sz="2600" dirty="0"/>
              <a:t> to self-</a:t>
            </a:r>
            <a:r>
              <a:rPr lang="it-IT" sz="2600" dirty="0" err="1"/>
              <a:t>evaluate</a:t>
            </a:r>
            <a:r>
              <a:rPr lang="it-IT" sz="2600" dirty="0"/>
              <a:t> </a:t>
            </a:r>
            <a:r>
              <a:rPr lang="it-IT" sz="2600" dirty="0" err="1"/>
              <a:t>their</a:t>
            </a:r>
            <a:r>
              <a:rPr lang="it-IT" sz="2600" dirty="0"/>
              <a:t> </a:t>
            </a:r>
            <a:r>
              <a:rPr lang="it-IT" sz="2600" dirty="0" err="1" smtClean="0"/>
              <a:t>understanding</a:t>
            </a:r>
            <a:r>
              <a:rPr lang="it-IT" sz="2600" dirty="0" smtClean="0"/>
              <a:t>, </a:t>
            </a:r>
            <a:r>
              <a:rPr lang="it-IT" sz="2600" dirty="0" err="1" smtClean="0"/>
              <a:t>teachers</a:t>
            </a:r>
            <a:r>
              <a:rPr lang="it-IT" sz="2600" dirty="0" smtClean="0"/>
              <a:t> </a:t>
            </a:r>
            <a:r>
              <a:rPr lang="it-IT" sz="2600" dirty="0" err="1" smtClean="0"/>
              <a:t>evaluate</a:t>
            </a:r>
            <a:r>
              <a:rPr lang="it-IT" sz="2600" dirty="0" smtClean="0"/>
              <a:t> </a:t>
            </a:r>
            <a:r>
              <a:rPr lang="it-IT" sz="2600" dirty="0"/>
              <a:t>the progress of </a:t>
            </a:r>
            <a:r>
              <a:rPr lang="it-IT" sz="2600" dirty="0" err="1"/>
              <a:t>learners</a:t>
            </a:r>
            <a:r>
              <a:rPr lang="it-IT" sz="2600" dirty="0"/>
              <a:t> in </a:t>
            </a:r>
            <a:r>
              <a:rPr lang="it-IT" sz="2600" dirty="0" err="1"/>
              <a:t>achieving</a:t>
            </a:r>
            <a:r>
              <a:rPr lang="it-IT" sz="2600" dirty="0"/>
              <a:t> educational </a:t>
            </a:r>
            <a:r>
              <a:rPr lang="it-IT" sz="2600" dirty="0" err="1"/>
              <a:t>goals</a:t>
            </a:r>
            <a:r>
              <a:rPr lang="it-IT" sz="2600" dirty="0"/>
              <a:t>. </a:t>
            </a:r>
          </a:p>
        </p:txBody>
      </p:sp>
    </p:spTree>
    <p:extLst>
      <p:ext uri="{BB962C8B-B14F-4D97-AF65-F5344CB8AC3E}">
        <p14:creationId xmlns:p14="http://schemas.microsoft.com/office/powerpoint/2010/main" val="25200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cooperative </a:t>
            </a:r>
            <a:r>
              <a:rPr lang="it-IT" dirty="0" err="1" smtClean="0"/>
              <a:t>learning</a:t>
            </a:r>
            <a:r>
              <a:rPr lang="it-IT" dirty="0" smtClean="0"/>
              <a:t> </a:t>
            </a:r>
            <a:r>
              <a:rPr lang="it-IT" dirty="0" err="1" smtClean="0"/>
              <a:t>methodology</a:t>
            </a:r>
            <a:r>
              <a:rPr lang="it-IT" dirty="0" smtClean="0"/>
              <a:t> </a:t>
            </a:r>
            <a:endParaRPr lang="it-IT" dirty="0"/>
          </a:p>
        </p:txBody>
      </p:sp>
      <p:sp>
        <p:nvSpPr>
          <p:cNvPr id="3" name="Segnaposto contenuto 2"/>
          <p:cNvSpPr>
            <a:spLocks noGrp="1"/>
          </p:cNvSpPr>
          <p:nvPr>
            <p:ph sz="quarter" idx="1"/>
          </p:nvPr>
        </p:nvSpPr>
        <p:spPr/>
        <p:txBody>
          <a:bodyPr>
            <a:normAutofit/>
          </a:bodyPr>
          <a:lstStyle/>
          <a:p>
            <a:r>
              <a:rPr lang="it-IT" dirty="0" err="1" smtClean="0"/>
              <a:t>is</a:t>
            </a:r>
            <a:r>
              <a:rPr lang="it-IT" dirty="0" smtClean="0"/>
              <a:t> a new </a:t>
            </a:r>
            <a:r>
              <a:rPr lang="it-IT" dirty="0" err="1" smtClean="0"/>
              <a:t>pedagogical</a:t>
            </a:r>
            <a:r>
              <a:rPr lang="it-IT" dirty="0" smtClean="0"/>
              <a:t> and </a:t>
            </a:r>
            <a:r>
              <a:rPr lang="it-IT" dirty="0" err="1" smtClean="0"/>
              <a:t>didactical</a:t>
            </a:r>
            <a:r>
              <a:rPr lang="it-IT" dirty="0" smtClean="0"/>
              <a:t> </a:t>
            </a:r>
            <a:r>
              <a:rPr lang="it-IT" dirty="0" err="1" smtClean="0"/>
              <a:t>metodolgy</a:t>
            </a:r>
            <a:r>
              <a:rPr lang="it-IT" dirty="0" smtClean="0"/>
              <a:t> </a:t>
            </a:r>
            <a:r>
              <a:rPr lang="it-IT" dirty="0" err="1" smtClean="0"/>
              <a:t>which</a:t>
            </a:r>
            <a:r>
              <a:rPr lang="it-IT" dirty="0" smtClean="0"/>
              <a:t> </a:t>
            </a:r>
            <a:r>
              <a:rPr lang="it-IT" dirty="0" err="1" smtClean="0"/>
              <a:t>uses</a:t>
            </a:r>
            <a:r>
              <a:rPr lang="it-IT" dirty="0" smtClean="0"/>
              <a:t> the </a:t>
            </a:r>
            <a:r>
              <a:rPr lang="it-IT" dirty="0" err="1" smtClean="0"/>
              <a:t>group’s</a:t>
            </a:r>
            <a:r>
              <a:rPr lang="it-IT" dirty="0" smtClean="0"/>
              <a:t> </a:t>
            </a:r>
            <a:r>
              <a:rPr lang="it-IT" dirty="0" err="1" smtClean="0"/>
              <a:t>emotional</a:t>
            </a:r>
            <a:r>
              <a:rPr lang="it-IT" dirty="0" smtClean="0"/>
              <a:t> and cognitive </a:t>
            </a:r>
            <a:r>
              <a:rPr lang="it-IT" dirty="0" err="1" smtClean="0"/>
              <a:t>involvement</a:t>
            </a:r>
            <a:r>
              <a:rPr lang="it-IT" dirty="0" smtClean="0"/>
              <a:t> </a:t>
            </a:r>
            <a:r>
              <a:rPr lang="it-IT" dirty="0" err="1" smtClean="0"/>
              <a:t>as</a:t>
            </a:r>
            <a:r>
              <a:rPr lang="it-IT" dirty="0" smtClean="0"/>
              <a:t> a </a:t>
            </a:r>
            <a:r>
              <a:rPr lang="it-IT" dirty="0" err="1" smtClean="0"/>
              <a:t>learning</a:t>
            </a:r>
            <a:r>
              <a:rPr lang="it-IT" dirty="0" smtClean="0"/>
              <a:t> </a:t>
            </a:r>
            <a:r>
              <a:rPr lang="it-IT" dirty="0" err="1" smtClean="0"/>
              <a:t>tool</a:t>
            </a:r>
            <a:r>
              <a:rPr lang="it-IT" dirty="0" smtClean="0"/>
              <a:t> and an alternative to the </a:t>
            </a:r>
            <a:r>
              <a:rPr lang="it-IT" dirty="0" err="1" smtClean="0"/>
              <a:t>traditional</a:t>
            </a:r>
            <a:r>
              <a:rPr lang="it-IT" dirty="0" smtClean="0"/>
              <a:t> </a:t>
            </a:r>
            <a:r>
              <a:rPr lang="it-IT" dirty="0" err="1" smtClean="0"/>
              <a:t>frontal</a:t>
            </a:r>
            <a:r>
              <a:rPr lang="it-IT" dirty="0" smtClean="0"/>
              <a:t> </a:t>
            </a:r>
            <a:r>
              <a:rPr lang="it-IT" dirty="0" err="1" smtClean="0"/>
              <a:t>lesson</a:t>
            </a:r>
            <a:endParaRPr lang="it-IT" dirty="0" smtClean="0"/>
          </a:p>
          <a:p>
            <a:r>
              <a:rPr lang="it-IT" dirty="0" err="1" smtClean="0"/>
              <a:t>promotes</a:t>
            </a:r>
            <a:r>
              <a:rPr lang="it-IT" dirty="0" smtClean="0"/>
              <a:t> cognitive </a:t>
            </a:r>
            <a:r>
              <a:rPr lang="it-IT" dirty="0" err="1" smtClean="0"/>
              <a:t>development</a:t>
            </a:r>
            <a:r>
              <a:rPr lang="it-IT" dirty="0" smtClean="0"/>
              <a:t> </a:t>
            </a:r>
            <a:r>
              <a:rPr lang="it-IT" dirty="0" err="1" smtClean="0"/>
              <a:t>as</a:t>
            </a:r>
            <a:r>
              <a:rPr lang="it-IT" dirty="0" smtClean="0"/>
              <a:t> a social </a:t>
            </a:r>
            <a:r>
              <a:rPr lang="it-IT" dirty="0" err="1" smtClean="0"/>
              <a:t>process</a:t>
            </a:r>
            <a:r>
              <a:rPr lang="it-IT" dirty="0" smtClean="0"/>
              <a:t> </a:t>
            </a:r>
          </a:p>
          <a:p>
            <a:pPr marL="0" indent="0">
              <a:buNone/>
            </a:pPr>
            <a:endParaRPr lang="it-IT" dirty="0"/>
          </a:p>
        </p:txBody>
      </p:sp>
      <p:pic>
        <p:nvPicPr>
          <p:cNvPr id="4" name="Immagine 3" descr="IMG-20180305-WA0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91" y="3735916"/>
            <a:ext cx="5407376" cy="3041649"/>
          </a:xfrm>
          <a:prstGeom prst="rect">
            <a:avLst/>
          </a:prstGeom>
        </p:spPr>
      </p:pic>
    </p:spTree>
    <p:extLst>
      <p:ext uri="{BB962C8B-B14F-4D97-AF65-F5344CB8AC3E}">
        <p14:creationId xmlns:p14="http://schemas.microsoft.com/office/powerpoint/2010/main" val="2104116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240896" y="162983"/>
            <a:ext cx="6178020" cy="1045772"/>
          </a:xfrm>
        </p:spPr>
        <p:txBody>
          <a:bodyPr/>
          <a:lstStyle/>
          <a:p>
            <a:r>
              <a:rPr lang="it-IT" dirty="0" err="1" smtClean="0"/>
              <a:t>Our</a:t>
            </a:r>
            <a:r>
              <a:rPr lang="it-IT" dirty="0" smtClean="0"/>
              <a:t> </a:t>
            </a:r>
            <a:r>
              <a:rPr lang="it-IT" dirty="0" err="1" smtClean="0"/>
              <a:t>activities</a:t>
            </a:r>
            <a:endParaRPr lang="it-IT" dirty="0"/>
          </a:p>
        </p:txBody>
      </p:sp>
      <p:pic>
        <p:nvPicPr>
          <p:cNvPr id="2" name="Immagine 1" descr="IMG-20180424-WA0001 (1).jpg"/>
          <p:cNvPicPr>
            <a:picLocks noChangeAspect="1"/>
          </p:cNvPicPr>
          <p:nvPr/>
        </p:nvPicPr>
        <p:blipFill rotWithShape="1">
          <a:blip r:embed="rId2">
            <a:extLst>
              <a:ext uri="{28A0092B-C50C-407E-A947-70E740481C1C}">
                <a14:useLocalDpi xmlns:a14="http://schemas.microsoft.com/office/drawing/2010/main" val="0"/>
              </a:ext>
            </a:extLst>
          </a:blip>
          <a:srcRect l="3445" t="12632" r="16746" b="7751"/>
          <a:stretch/>
        </p:blipFill>
        <p:spPr>
          <a:xfrm>
            <a:off x="2645833" y="1492250"/>
            <a:ext cx="3534384" cy="2644432"/>
          </a:xfrm>
          <a:prstGeom prst="rect">
            <a:avLst/>
          </a:prstGeom>
          <a:ln>
            <a:noFill/>
          </a:ln>
          <a:effectLst>
            <a:outerShdw blurRad="292100" dist="139700" dir="2700000" algn="tl" rotWithShape="0">
              <a:srgbClr val="333333">
                <a:alpha val="65000"/>
              </a:srgbClr>
            </a:outerShdw>
          </a:effectLst>
        </p:spPr>
      </p:pic>
      <p:pic>
        <p:nvPicPr>
          <p:cNvPr id="5" name="Immagine 4" descr="IMG-20180131-WA0025.jpg"/>
          <p:cNvPicPr>
            <a:picLocks noChangeAspect="1"/>
          </p:cNvPicPr>
          <p:nvPr/>
        </p:nvPicPr>
        <p:blipFill rotWithShape="1">
          <a:blip r:embed="rId3">
            <a:extLst>
              <a:ext uri="{28A0092B-C50C-407E-A947-70E740481C1C}">
                <a14:useLocalDpi xmlns:a14="http://schemas.microsoft.com/office/drawing/2010/main" val="0"/>
              </a:ext>
            </a:extLst>
          </a:blip>
          <a:srcRect l="10352" t="37019" r="6483" b="17755"/>
          <a:stretch/>
        </p:blipFill>
        <p:spPr>
          <a:xfrm>
            <a:off x="4727537" y="4656667"/>
            <a:ext cx="4255598" cy="1735667"/>
          </a:xfrm>
          <a:prstGeom prst="rect">
            <a:avLst/>
          </a:prstGeom>
          <a:ln>
            <a:noFill/>
          </a:ln>
          <a:effectLst>
            <a:outerShdw blurRad="292100" dist="139700" dir="2700000" algn="tl" rotWithShape="0">
              <a:srgbClr val="333333">
                <a:alpha val="65000"/>
              </a:srgbClr>
            </a:outerShdw>
          </a:effectLst>
        </p:spPr>
      </p:pic>
      <p:pic>
        <p:nvPicPr>
          <p:cNvPr id="7" name="Immagine 6" descr="20180522_121029.jpg"/>
          <p:cNvPicPr>
            <a:picLocks noChangeAspect="1"/>
          </p:cNvPicPr>
          <p:nvPr/>
        </p:nvPicPr>
        <p:blipFill rotWithShape="1">
          <a:blip r:embed="rId4">
            <a:extLst>
              <a:ext uri="{28A0092B-C50C-407E-A947-70E740481C1C}">
                <a14:useLocalDpi xmlns:a14="http://schemas.microsoft.com/office/drawing/2010/main" val="0"/>
              </a:ext>
            </a:extLst>
          </a:blip>
          <a:srcRect l="28240" t="-1565" r="1622" b="42511"/>
          <a:stretch/>
        </p:blipFill>
        <p:spPr>
          <a:xfrm rot="10800000">
            <a:off x="6180217" y="2974525"/>
            <a:ext cx="2878481" cy="1363240"/>
          </a:xfrm>
          <a:prstGeom prst="rect">
            <a:avLst/>
          </a:prstGeom>
          <a:ln>
            <a:noFill/>
          </a:ln>
          <a:effectLst>
            <a:outerShdw blurRad="292100" dist="139700" dir="2700000" algn="tl" rotWithShape="0">
              <a:srgbClr val="333333">
                <a:alpha val="65000"/>
              </a:srgbClr>
            </a:outerShdw>
          </a:effectLst>
        </p:spPr>
      </p:pic>
      <p:pic>
        <p:nvPicPr>
          <p:cNvPr id="8" name="Immagine 7" descr="20180523_125427.jpg"/>
          <p:cNvPicPr>
            <a:picLocks noChangeAspect="1"/>
          </p:cNvPicPr>
          <p:nvPr/>
        </p:nvPicPr>
        <p:blipFill rotWithShape="1">
          <a:blip r:embed="rId5">
            <a:extLst>
              <a:ext uri="{28A0092B-C50C-407E-A947-70E740481C1C}">
                <a14:useLocalDpi xmlns:a14="http://schemas.microsoft.com/office/drawing/2010/main" val="0"/>
              </a:ext>
            </a:extLst>
          </a:blip>
          <a:srcRect l="6366" r="3589" b="14159"/>
          <a:stretch/>
        </p:blipFill>
        <p:spPr>
          <a:xfrm rot="10800000">
            <a:off x="148166" y="4814656"/>
            <a:ext cx="2942166" cy="1577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5558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Engage</a:t>
            </a:r>
            <a:endParaRPr lang="it-IT" dirty="0"/>
          </a:p>
        </p:txBody>
      </p:sp>
      <p:sp>
        <p:nvSpPr>
          <p:cNvPr id="3" name="Segnaposto contenuto 2"/>
          <p:cNvSpPr>
            <a:spLocks noGrp="1"/>
          </p:cNvSpPr>
          <p:nvPr>
            <p:ph sz="quarter" idx="1"/>
          </p:nvPr>
        </p:nvSpPr>
        <p:spPr/>
        <p:txBody>
          <a:bodyPr/>
          <a:lstStyle/>
          <a:p>
            <a:pPr marL="0" indent="0" algn="just">
              <a:buNone/>
            </a:pPr>
            <a:r>
              <a:rPr lang="en-GB" dirty="0"/>
              <a:t>The </a:t>
            </a:r>
            <a:r>
              <a:rPr lang="en-GB" dirty="0" smtClean="0"/>
              <a:t>first step </a:t>
            </a:r>
            <a:r>
              <a:rPr lang="en-GB" dirty="0"/>
              <a:t>was </a:t>
            </a:r>
            <a:endParaRPr lang="en-GB" dirty="0" smtClean="0"/>
          </a:p>
          <a:p>
            <a:pPr algn="just"/>
            <a:r>
              <a:rPr lang="en-GB" dirty="0" smtClean="0"/>
              <a:t>To </a:t>
            </a:r>
            <a:r>
              <a:rPr lang="en-GB" dirty="0"/>
              <a:t>let the students know about the </a:t>
            </a:r>
            <a:r>
              <a:rPr lang="en-GB" dirty="0" smtClean="0"/>
              <a:t>operations </a:t>
            </a:r>
            <a:r>
              <a:rPr lang="en-GB" dirty="0"/>
              <a:t>of the telescope located at Toledo </a:t>
            </a:r>
            <a:r>
              <a:rPr lang="en-GB" dirty="0" smtClean="0"/>
              <a:t>Station in Naples’ subway</a:t>
            </a:r>
          </a:p>
          <a:p>
            <a:pPr algn="just"/>
            <a:r>
              <a:rPr lang="en-GB" dirty="0" smtClean="0"/>
              <a:t>To visit the INFN laboratories</a:t>
            </a:r>
          </a:p>
          <a:p>
            <a:pPr algn="just"/>
            <a:r>
              <a:rPr lang="en-GB" dirty="0" smtClean="0"/>
              <a:t>To see </a:t>
            </a:r>
            <a:r>
              <a:rPr lang="en-GB" dirty="0"/>
              <a:t>some explanatory videos in English</a:t>
            </a:r>
            <a:endParaRPr lang="en-GB" dirty="0" smtClean="0"/>
          </a:p>
          <a:p>
            <a:pPr algn="just"/>
            <a:endParaRPr lang="it-IT" dirty="0"/>
          </a:p>
        </p:txBody>
      </p:sp>
      <p:pic>
        <p:nvPicPr>
          <p:cNvPr id="4" name="Immagine 3" descr="20180424_150336 (1).jpg"/>
          <p:cNvPicPr>
            <a:picLocks noChangeAspect="1"/>
          </p:cNvPicPr>
          <p:nvPr/>
        </p:nvPicPr>
        <p:blipFill rotWithShape="1">
          <a:blip r:embed="rId2">
            <a:extLst>
              <a:ext uri="{28A0092B-C50C-407E-A947-70E740481C1C}">
                <a14:useLocalDpi xmlns:a14="http://schemas.microsoft.com/office/drawing/2010/main" val="0"/>
              </a:ext>
            </a:extLst>
          </a:blip>
          <a:srcRect l="16435" t="10782" r="10764" b="14158"/>
          <a:stretch/>
        </p:blipFill>
        <p:spPr>
          <a:xfrm rot="10800000">
            <a:off x="5577754" y="4206966"/>
            <a:ext cx="2966916" cy="1720656"/>
          </a:xfrm>
          <a:prstGeom prst="rect">
            <a:avLst/>
          </a:prstGeom>
          <a:ln>
            <a:noFill/>
          </a:ln>
          <a:effectLst>
            <a:outerShdw blurRad="292100" dist="139700" dir="2700000" algn="tl" rotWithShape="0">
              <a:srgbClr val="333333">
                <a:alpha val="65000"/>
              </a:srgbClr>
            </a:outerShdw>
          </a:effectLst>
        </p:spPr>
      </p:pic>
      <p:pic>
        <p:nvPicPr>
          <p:cNvPr id="5" name="Immagine 4" descr="20180131_102126.jpg"/>
          <p:cNvPicPr>
            <a:picLocks noChangeAspect="1"/>
          </p:cNvPicPr>
          <p:nvPr/>
        </p:nvPicPr>
        <p:blipFill rotWithShape="1">
          <a:blip r:embed="rId3">
            <a:extLst>
              <a:ext uri="{28A0092B-C50C-407E-A947-70E740481C1C}">
                <a14:useLocalDpi xmlns:a14="http://schemas.microsoft.com/office/drawing/2010/main" val="0"/>
              </a:ext>
            </a:extLst>
          </a:blip>
          <a:srcRect l="2315" t="7696" r="3300" b="26254"/>
          <a:stretch/>
        </p:blipFill>
        <p:spPr>
          <a:xfrm rot="10800000">
            <a:off x="592666" y="4206966"/>
            <a:ext cx="4371255" cy="1720655"/>
          </a:xfrm>
          <a:prstGeom prst="rect">
            <a:avLst/>
          </a:prstGeom>
        </p:spPr>
      </p:pic>
    </p:spTree>
    <p:extLst>
      <p:ext uri="{BB962C8B-B14F-4D97-AF65-F5344CB8AC3E}">
        <p14:creationId xmlns:p14="http://schemas.microsoft.com/office/powerpoint/2010/main" val="40022249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ttà">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ittà">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ttà">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Città.thmx</Template>
  <TotalTime>773</TotalTime>
  <Words>1104</Words>
  <Application>Microsoft Office PowerPoint</Application>
  <PresentationFormat>Presentazione su schermo (4:3)</PresentationFormat>
  <Paragraphs>93</Paragraphs>
  <Slides>22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22</vt:i4>
      </vt:variant>
    </vt:vector>
  </HeadingPairs>
  <TitlesOfParts>
    <vt:vector size="26" baseType="lpstr">
      <vt:lpstr>Georgia</vt:lpstr>
      <vt:lpstr>Wingdings</vt:lpstr>
      <vt:lpstr>Wingdings 2</vt:lpstr>
      <vt:lpstr>Città</vt:lpstr>
      <vt:lpstr>“The Pierre Auger Observatory” a peculiar didactical experience  between school and work</vt:lpstr>
      <vt:lpstr>"at school of Astroparticles” </vt:lpstr>
      <vt:lpstr>"at school of Astroparticles" </vt:lpstr>
      <vt:lpstr> ALTERNATING SCHOOL AND WORK</vt:lpstr>
      <vt:lpstr>An educational practice: the Inquiry Based Science Education (IBSE) </vt:lpstr>
      <vt:lpstr>The Model of the 5 E </vt:lpstr>
      <vt:lpstr>The cooperative learning methodology </vt:lpstr>
      <vt:lpstr>Our activities</vt:lpstr>
      <vt:lpstr>Engage</vt:lpstr>
      <vt:lpstr>explore</vt:lpstr>
      <vt:lpstr>explain</vt:lpstr>
      <vt:lpstr>elaborate</vt:lpstr>
      <vt:lpstr>elaborate</vt:lpstr>
      <vt:lpstr>elaborate</vt:lpstr>
      <vt:lpstr>evaluate</vt:lpstr>
      <vt:lpstr>evaluate</vt:lpstr>
      <vt:lpstr>Effects in education</vt:lpstr>
      <vt:lpstr>feedback</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ilaria</dc:creator>
  <cp:lastModifiedBy>Carla Aramo</cp:lastModifiedBy>
  <cp:revision>33</cp:revision>
  <dcterms:created xsi:type="dcterms:W3CDTF">2018-06-15T20:59:29Z</dcterms:created>
  <dcterms:modified xsi:type="dcterms:W3CDTF">2018-06-21T07:17:42Z</dcterms:modified>
</cp:coreProperties>
</file>