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256" r:id="rId2"/>
    <p:sldId id="28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33" r:id="rId13"/>
    <p:sldId id="304" r:id="rId14"/>
    <p:sldId id="337" r:id="rId15"/>
    <p:sldId id="338" r:id="rId16"/>
    <p:sldId id="339" r:id="rId17"/>
    <p:sldId id="324" r:id="rId18"/>
    <p:sldId id="323" r:id="rId19"/>
    <p:sldId id="310" r:id="rId20"/>
    <p:sldId id="322" r:id="rId21"/>
    <p:sldId id="326" r:id="rId22"/>
    <p:sldId id="327" r:id="rId23"/>
    <p:sldId id="279" r:id="rId24"/>
    <p:sldId id="342" r:id="rId25"/>
    <p:sldId id="343" r:id="rId26"/>
    <p:sldId id="344" r:id="rId27"/>
    <p:sldId id="345" r:id="rId28"/>
    <p:sldId id="346" r:id="rId29"/>
    <p:sldId id="340" r:id="rId30"/>
    <p:sldId id="341" r:id="rId31"/>
    <p:sldId id="328" r:id="rId32"/>
    <p:sldId id="347" r:id="rId33"/>
    <p:sldId id="348" r:id="rId34"/>
    <p:sldId id="329" r:id="rId35"/>
    <p:sldId id="349" r:id="rId36"/>
    <p:sldId id="330" r:id="rId37"/>
    <p:sldId id="331" r:id="rId38"/>
    <p:sldId id="332" r:id="rId39"/>
    <p:sldId id="334" r:id="rId40"/>
    <p:sldId id="335" r:id="rId41"/>
    <p:sldId id="336" r:id="rId42"/>
    <p:sldId id="280" r:id="rId43"/>
    <p:sldId id="289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60"/>
  </p:normalViewPr>
  <p:slideViewPr>
    <p:cSldViewPr snapToGrid="0">
      <p:cViewPr>
        <p:scale>
          <a:sx n="42" d="100"/>
          <a:sy n="42" d="100"/>
        </p:scale>
        <p:origin x="629" y="2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82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BA9AA-B56F-4CB1-910D-AC4A4C614D92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1841F-AE35-4CAE-9041-28D41D219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18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PhotoDetector</a:t>
            </a:r>
            <a:r>
              <a:rPr kumimoji="1" lang="en-US" altLang="ja-JP" dirty="0" smtClean="0"/>
              <a:t> development for Hyper-</a:t>
            </a:r>
            <a:r>
              <a:rPr kumimoji="1" lang="en-US" altLang="ja-JP" dirty="0" err="1" smtClean="0"/>
              <a:t>Kamiokande</a:t>
            </a:r>
            <a:r>
              <a:rPr kumimoji="1" lang="en-US" altLang="ja-JP" dirty="0" smtClean="0"/>
              <a:t> (20' + 5')</a:t>
            </a:r>
          </a:p>
          <a:p>
            <a:r>
              <a:rPr kumimoji="1" lang="en-US" altLang="ja-JP" dirty="0" smtClean="0"/>
              <a:t>https://</a:t>
            </a:r>
            <a:r>
              <a:rPr kumimoji="1" lang="en-US" altLang="ja-JP" dirty="0" err="1" smtClean="0"/>
              <a:t>indico.hep.anl.gov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indico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contributionDisplay.py?contribId</a:t>
            </a:r>
            <a:r>
              <a:rPr kumimoji="1" lang="en-US" altLang="ja-JP" dirty="0" smtClean="0"/>
              <a:t>=146&amp;confId=1017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3A960-304F-8548-9F30-79A943EFFDB1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011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92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57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53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690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8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831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9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70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51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41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2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4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08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99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84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11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5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34859-6C15-4AD2-9ED8-CE3AFE8ECF3D}" type="datetimeFigureOut">
              <a:rPr lang="it-IT" smtClean="0"/>
              <a:t>22/06/2018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F5214-0CA6-4662-9F8C-59CD10B46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422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3.jpeg"/><Relationship Id="rId4" Type="http://schemas.openxmlformats.org/officeDocument/2006/relationships/image" Target="../media/image17.gif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40753" y="1134316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Recent</a:t>
            </a:r>
            <a:r>
              <a:rPr lang="it-IT" dirty="0" smtClean="0"/>
              <a:t> Development in </a:t>
            </a:r>
            <a:r>
              <a:rPr lang="it-IT" dirty="0" err="1" smtClean="0"/>
              <a:t>photosensing</a:t>
            </a:r>
            <a:r>
              <a:rPr lang="it-IT" dirty="0" smtClean="0"/>
              <a:t> for astroparticle </a:t>
            </a:r>
            <a:r>
              <a:rPr lang="it-IT" dirty="0" err="1" smtClean="0"/>
              <a:t>applications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38165" y="4506259"/>
            <a:ext cx="285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F. Giordano</a:t>
            </a:r>
          </a:p>
          <a:p>
            <a:pPr algn="ctr"/>
            <a:r>
              <a:rPr lang="it-IT" dirty="0" err="1" smtClean="0"/>
              <a:t>University</a:t>
            </a:r>
            <a:r>
              <a:rPr lang="it-IT" dirty="0" smtClean="0"/>
              <a:t> and INFN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7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 descr="HK-V2-2TankHD-34-4K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714" y="1112520"/>
            <a:ext cx="3614415" cy="25959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52161" y="40422"/>
            <a:ext cx="9905998" cy="1478570"/>
          </a:xfrm>
        </p:spPr>
        <p:txBody>
          <a:bodyPr/>
          <a:lstStyle/>
          <a:p>
            <a:r>
              <a:rPr kumimoji="1" lang="en-US" altLang="ja-JP" dirty="0" smtClean="0"/>
              <a:t>Hyper - </a:t>
            </a:r>
            <a:r>
              <a:rPr kumimoji="1" lang="en-US" altLang="ja-JP" dirty="0" err="1" smtClean="0"/>
              <a:t>Kamiokande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03AF1-8BC1-DB4D-834F-B4E7D503EB4D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04774" y="10364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→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96416" y="1053996"/>
            <a:ext cx="2548903" cy="36933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>
                <a:solidFill>
                  <a:srgbClr val="F79646"/>
                </a:solidFill>
              </a:rPr>
              <a:t>Hyper-</a:t>
            </a:r>
            <a:r>
              <a:rPr kumimoji="1" lang="en-US" altLang="ja-JP" b="1" dirty="0" err="1">
                <a:solidFill>
                  <a:srgbClr val="F79646"/>
                </a:solidFill>
              </a:rPr>
              <a:t>Kamiokande</a:t>
            </a:r>
            <a:r>
              <a:rPr kumimoji="1" lang="en-US" altLang="ja-JP" b="1" dirty="0">
                <a:solidFill>
                  <a:srgbClr val="F79646"/>
                </a:solidFill>
              </a:rPr>
              <a:t> (HK)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9860341" y="2290064"/>
            <a:ext cx="111784" cy="1134372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9880556" y="2615056"/>
            <a:ext cx="109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60 </a:t>
            </a:r>
            <a:r>
              <a:rPr lang="el-GR" altLang="ja-JP" b="1" dirty="0">
                <a:solidFill>
                  <a:srgbClr val="008000"/>
                </a:solidFill>
              </a:rPr>
              <a:t>m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02706" y="2848890"/>
            <a:ext cx="10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260 </a:t>
            </a:r>
            <a:r>
              <a:rPr lang="en-US" altLang="ja-JP" b="1" dirty="0" err="1">
                <a:solidFill>
                  <a:schemeClr val="bg1"/>
                </a:solidFill>
              </a:rPr>
              <a:t>k</a:t>
            </a:r>
            <a:r>
              <a:rPr kumimoji="1" lang="en-US" altLang="ja-JP" b="1" dirty="0" err="1">
                <a:solidFill>
                  <a:schemeClr val="bg1"/>
                </a:solidFill>
              </a:rPr>
              <a:t>ton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21323698">
            <a:off x="8713163" y="3212543"/>
            <a:ext cx="736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74</a:t>
            </a:r>
            <a:r>
              <a:rPr lang="el-GR" altLang="ja-JP" sz="1600" dirty="0"/>
              <a:t>m </a:t>
            </a:r>
            <a:r>
              <a:rPr lang="en-US" altLang="ja-JP" sz="1600" dirty="0" err="1"/>
              <a:t>φ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8396664" y="3167397"/>
            <a:ext cx="1320179" cy="15655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513429" y="2127881"/>
            <a:ext cx="103881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40%</a:t>
            </a:r>
          </a:p>
          <a:p>
            <a:pPr algn="ctr">
              <a:lnSpc>
                <a:spcPct val="80000"/>
              </a:lnSpc>
            </a:pPr>
            <a:r>
              <a:rPr lang="en-US" altLang="ja-JP" dirty="0">
                <a:solidFill>
                  <a:srgbClr val="FF0000"/>
                </a:solidFill>
              </a:rPr>
              <a:t>photo-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coverage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 bwMode="auto">
          <a:xfrm>
            <a:off x="1511169" y="6116185"/>
            <a:ext cx="9143479" cy="39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2738" indent="-312738" algn="l" defTabSz="45720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31859C"/>
              </a:buClr>
              <a:buSzPct val="80000"/>
              <a:buFont typeface="Wingdings" charset="0"/>
              <a:buChar char="l"/>
              <a:defRPr kumimoji="1" lang="ja-JP" altLang="en-US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96900" indent="-28575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32523"/>
              </a:buClr>
              <a:buSzPct val="80000"/>
              <a:buFont typeface="Wingdings" charset="0"/>
              <a:buChar char=""/>
              <a:defRPr kumimoji="1" lang="ja-JP" alt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03152"/>
              </a:buClr>
              <a:buSzPct val="70000"/>
              <a:buFont typeface="ヒラギノ角ゴ ProN W3" charset="0"/>
              <a:buChar char="▶"/>
              <a:defRPr kumimoji="1" lang="ja-JP" alt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7938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7933C"/>
              </a:buClr>
              <a:buSzPct val="90000"/>
              <a:buFont typeface="Arial" charset="0"/>
              <a:buChar char="■"/>
              <a:defRPr kumimoji="1" lang="ja-JP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defTabSz="457200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17375E"/>
              </a:buClr>
              <a:buSzPct val="60000"/>
              <a:buFont typeface="Arial" charset="0"/>
              <a:buChar char="※"/>
              <a:defRPr kumimoji="1" lang="ja-JP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i="1" dirty="0"/>
              <a:t>Large aperture photo-detectors are essential for physics sensitivities.</a:t>
            </a:r>
            <a:endParaRPr lang="en-US" sz="2400" i="1" dirty="0"/>
          </a:p>
        </p:txBody>
      </p:sp>
      <p:sp>
        <p:nvSpPr>
          <p:cNvPr id="46" name="正方形/長方形 45"/>
          <p:cNvSpPr/>
          <p:nvPr/>
        </p:nvSpPr>
        <p:spPr>
          <a:xfrm>
            <a:off x="7009671" y="2311210"/>
            <a:ext cx="1213257" cy="139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/>
          <p:cNvSpPr/>
          <p:nvPr/>
        </p:nvSpPr>
        <p:spPr>
          <a:xfrm rot="6748342">
            <a:off x="7373907" y="1288199"/>
            <a:ext cx="860406" cy="1849692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 rot="937995">
            <a:off x="7093868" y="198338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×40,000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60856" y="1121919"/>
            <a:ext cx="354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>
                <a:solidFill>
                  <a:srgbClr val="F79646"/>
                </a:solidFill>
              </a:rPr>
              <a:t>New high-QE 50 cm </a:t>
            </a:r>
            <a:r>
              <a:rPr kumimoji="1" lang="en-US" altLang="ja-JP" b="1" dirty="0" err="1">
                <a:solidFill>
                  <a:srgbClr val="F79646"/>
                </a:solidFill>
              </a:rPr>
              <a:t>Box&amp;Line</a:t>
            </a:r>
            <a:r>
              <a:rPr kumimoji="1" lang="en-US" altLang="ja-JP" b="1" dirty="0">
                <a:solidFill>
                  <a:srgbClr val="F79646"/>
                </a:solidFill>
              </a:rPr>
              <a:t> PMT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85258" y="1924987"/>
            <a:ext cx="3406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×</a:t>
            </a:r>
            <a:r>
              <a:rPr kumimoji="1" lang="en-US" altLang="ja-JP" dirty="0">
                <a:solidFill>
                  <a:srgbClr val="FF0000"/>
                </a:solidFill>
              </a:rPr>
              <a:t>2 high detection efficiency</a:t>
            </a:r>
            <a:r>
              <a:rPr kumimoji="1" lang="en-US" altLang="ja-JP" dirty="0"/>
              <a:t> </a:t>
            </a:r>
          </a:p>
          <a:p>
            <a:r>
              <a:rPr lang="en-US" altLang="ja-JP" dirty="0"/>
              <a:t>   and </a:t>
            </a:r>
            <a:r>
              <a:rPr lang="en-US" altLang="ja-JP" dirty="0">
                <a:solidFill>
                  <a:srgbClr val="3366FF"/>
                </a:solidFill>
              </a:rPr>
              <a:t>half </a:t>
            </a:r>
            <a:r>
              <a:rPr lang="en-US" altLang="ja-JP" dirty="0" err="1">
                <a:solidFill>
                  <a:srgbClr val="3366FF"/>
                </a:solidFill>
              </a:rPr>
              <a:t>time&amp;charge</a:t>
            </a:r>
            <a:r>
              <a:rPr lang="en-US" altLang="ja-JP" dirty="0">
                <a:solidFill>
                  <a:srgbClr val="3366FF"/>
                </a:solidFill>
              </a:rPr>
              <a:t> resolutions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13130" y="1538911"/>
            <a:ext cx="392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×2 high pressure bearing</a:t>
            </a:r>
            <a:r>
              <a:rPr kumimoji="1" lang="en-US" altLang="ja-JP" sz="1600" dirty="0"/>
              <a:t> for 60 m height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77218" y="2674680"/>
            <a:ext cx="4607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compared to Super-K PMT</a:t>
            </a:r>
            <a:r>
              <a:rPr lang="en-US" altLang="ja-JP" dirty="0"/>
              <a:t> </a:t>
            </a:r>
            <a:r>
              <a:rPr lang="en-US" altLang="ja-JP" sz="1600" dirty="0"/>
              <a:t>(up to ~40m depth)</a:t>
            </a:r>
            <a:endParaRPr kumimoji="1" lang="ja-JP" altLang="en-US" dirty="0"/>
          </a:p>
        </p:txBody>
      </p:sp>
      <p:pic>
        <p:nvPicPr>
          <p:cNvPr id="15" name="図 14" descr="a-03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346" y="1468683"/>
            <a:ext cx="893760" cy="84252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2146264" y="3280978"/>
            <a:ext cx="333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And 6,700 of 20 cm (8”) PMTs</a:t>
            </a:r>
            <a:br>
              <a:rPr lang="en-US" altLang="ja-JP" dirty="0"/>
            </a:br>
            <a:r>
              <a:rPr lang="en-US" altLang="ja-JP" dirty="0"/>
              <a:t>               for Outer Veto Detector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455127" y="2496223"/>
            <a:ext cx="925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/>
              <a:t>(190 </a:t>
            </a:r>
            <a:r>
              <a:rPr lang="en-US" altLang="ja-JP" sz="1400" dirty="0" err="1"/>
              <a:t>k</a:t>
            </a:r>
            <a:r>
              <a:rPr kumimoji="1" lang="en-US" altLang="ja-JP" sz="1400" dirty="0" err="1"/>
              <a:t>ton</a:t>
            </a:r>
            <a:r>
              <a:rPr lang="en-US" altLang="ja-JP" sz="1400" dirty="0"/>
              <a:t> </a:t>
            </a:r>
            <a:br>
              <a:rPr lang="en-US" altLang="ja-JP" sz="1400" dirty="0"/>
            </a:br>
            <a:r>
              <a:rPr lang="en-US" altLang="ja-JP" sz="1400" dirty="0"/>
              <a:t>  </a:t>
            </a:r>
            <a:r>
              <a:rPr kumimoji="1" lang="en-US" altLang="ja-JP" sz="1400" dirty="0" err="1"/>
              <a:t>Fiducial</a:t>
            </a:r>
            <a:r>
              <a:rPr kumimoji="1" lang="en-US" altLang="ja-JP" sz="1400" dirty="0"/>
              <a:t/>
            </a:r>
            <a:br>
              <a:rPr kumimoji="1" lang="en-US" altLang="ja-JP" sz="1400" dirty="0"/>
            </a:br>
            <a:r>
              <a:rPr kumimoji="1" lang="en-US" altLang="ja-JP" sz="1400" dirty="0"/>
              <a:t>     Mass)</a:t>
            </a:r>
            <a:endParaRPr kumimoji="1" lang="ja-JP" altLang="en-US" sz="1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416113" y="4542251"/>
            <a:ext cx="3625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→ High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time&amp;charge</a:t>
            </a:r>
            <a:r>
              <a:rPr kumimoji="1" lang="en-US" altLang="ja-JP" sz="2000" dirty="0">
                <a:solidFill>
                  <a:schemeClr val="bg1"/>
                </a:solidFill>
              </a:rPr>
              <a:t> resolutions,</a:t>
            </a:r>
            <a:br>
              <a:rPr kumimoji="1" lang="en-US" altLang="ja-JP" sz="2000" dirty="0">
                <a:solidFill>
                  <a:schemeClr val="bg1"/>
                </a:solidFill>
              </a:rPr>
            </a:br>
            <a:r>
              <a:rPr kumimoji="1" lang="en-US" altLang="ja-JP" sz="2000" dirty="0">
                <a:solidFill>
                  <a:schemeClr val="bg1"/>
                </a:solidFill>
              </a:rPr>
              <a:t>           high detection efficiency, ..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929341" y="5176991"/>
            <a:ext cx="1852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low background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64556" y="3918560"/>
            <a:ext cx="3690992" cy="2283052"/>
            <a:chOff x="3934919" y="3818533"/>
            <a:chExt cx="3690992" cy="2283052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4442864" y="4108081"/>
              <a:ext cx="2676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</a:rPr>
                <a:t>→ Wide dynamic range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3934919" y="5701475"/>
              <a:ext cx="2481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</a:rPr>
                <a:t>→ High rate tolerance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039980" y="5390428"/>
              <a:ext cx="2862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</a:rPr>
                <a:t>→ Clear photon counting, 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125785" y="5068525"/>
              <a:ext cx="27881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</a:rPr>
                <a:t>→ </a:t>
              </a:r>
              <a:r>
                <a:rPr lang="en-US" altLang="ja-JP" sz="2000" dirty="0">
                  <a:solidFill>
                    <a:schemeClr val="bg1"/>
                  </a:solidFill>
                </a:rPr>
                <a:t>~</a:t>
              </a:r>
              <a:r>
                <a:rPr kumimoji="1" lang="en-US" altLang="ja-JP" sz="2000" dirty="0" err="1">
                  <a:solidFill>
                    <a:schemeClr val="bg1"/>
                  </a:solidFill>
                </a:rPr>
                <a:t>nsec</a:t>
              </a:r>
              <a:r>
                <a:rPr kumimoji="1" lang="en-US" altLang="ja-JP" sz="2000" dirty="0">
                  <a:solidFill>
                    <a:schemeClr val="bg1"/>
                  </a:solidFill>
                </a:rPr>
                <a:t> time resolution, 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6286121" y="3818533"/>
              <a:ext cx="1339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u="sng" dirty="0">
                  <a:solidFill>
                    <a:schemeClr val="bg1"/>
                  </a:solidFill>
                </a:rPr>
                <a:t>Requirements</a:t>
              </a:r>
              <a:endParaRPr kumimoji="1" lang="ja-JP" altLang="en-US" i="1" u="sng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6798413" y="524215"/>
            <a:ext cx="3804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Water Cherenkov detector i</a:t>
            </a:r>
            <a:r>
              <a:rPr kumimoji="1" lang="en-US" altLang="ja-JP" sz="1600" i="1" dirty="0"/>
              <a:t>n </a:t>
            </a:r>
            <a:r>
              <a:rPr kumimoji="1" lang="en-US" altLang="ja-JP" sz="1600" i="1" dirty="0" err="1"/>
              <a:t>Kamioka</a:t>
            </a:r>
            <a:r>
              <a:rPr kumimoji="1" lang="en-US" altLang="ja-JP" sz="1600" i="1" dirty="0"/>
              <a:t>, Japan</a:t>
            </a:r>
            <a:endParaRPr kumimoji="1" lang="ja-JP" altLang="en-US" sz="1600" i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95953" y="334728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1 tank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502706" y="3615180"/>
            <a:ext cx="117211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/>
              <a:t>×2 tanks</a:t>
            </a:r>
            <a:endParaRPr kumimoji="1" lang="ja-JP" altLang="en-US" sz="20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62" t="17485" r="12562"/>
          <a:stretch/>
        </p:blipFill>
        <p:spPr>
          <a:xfrm>
            <a:off x="6348226" y="2906027"/>
            <a:ext cx="1286404" cy="1232998"/>
          </a:xfrm>
          <a:prstGeom prst="rect">
            <a:avLst/>
          </a:prstGeom>
          <a:ln w="28575" cmpd="sng">
            <a:solidFill>
              <a:schemeClr val="accent3"/>
            </a:solidFill>
          </a:ln>
        </p:spPr>
      </p:pic>
      <p:sp>
        <p:nvSpPr>
          <p:cNvPr id="26" name="正方形/長方形 25"/>
          <p:cNvSpPr/>
          <p:nvPr/>
        </p:nvSpPr>
        <p:spPr>
          <a:xfrm>
            <a:off x="9418877" y="3437701"/>
            <a:ext cx="173598" cy="166443"/>
          </a:xfrm>
          <a:prstGeom prst="rect">
            <a:avLst/>
          </a:prstGeom>
          <a:noFill/>
          <a:ln w="19050" cmpd="sng"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>
            <a:stCxn id="26" idx="1"/>
            <a:endCxn id="21" idx="3"/>
          </p:cNvCxnSpPr>
          <p:nvPr/>
        </p:nvCxnSpPr>
        <p:spPr>
          <a:xfrm flipH="1">
            <a:off x="7634631" y="3520922"/>
            <a:ext cx="1784247" cy="1604"/>
          </a:xfrm>
          <a:prstGeom prst="straightConnector1">
            <a:avLst/>
          </a:prstGeom>
          <a:ln>
            <a:solidFill>
              <a:srgbClr val="9BBB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5187299" y="3430804"/>
            <a:ext cx="1643301" cy="75442"/>
          </a:xfrm>
          <a:prstGeom prst="straightConnector1">
            <a:avLst/>
          </a:prstGeom>
          <a:ln>
            <a:solidFill>
              <a:srgbClr val="9BBB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6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633379" y="3294605"/>
            <a:ext cx="1435162" cy="153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53130" y="-69538"/>
            <a:ext cx="9905998" cy="1478570"/>
          </a:xfrm>
        </p:spPr>
        <p:txBody>
          <a:bodyPr/>
          <a:lstStyle/>
          <a:p>
            <a:r>
              <a:rPr kumimoji="1" lang="en-US" altLang="ja-JP" dirty="0" smtClean="0"/>
              <a:t>Principle of Amplification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92778" y="5873168"/>
            <a:ext cx="5967349" cy="619707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sz="2000" dirty="0"/>
              <a:t>Performance evaluation</a:t>
            </a:r>
          </a:p>
          <a:p>
            <a:r>
              <a:rPr lang="en-US" altLang="ja-JP" sz="2000" dirty="0"/>
              <a:t>Validation for a long operation in water</a:t>
            </a:r>
            <a:endParaRPr kumimoji="1" lang="ja-JP" altLang="en-US" sz="20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03AF1-8BC1-DB4D-834F-B4E7D503EB4D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1497424" y="4539447"/>
            <a:ext cx="3354084" cy="127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2738" indent="-312738" algn="l" defTabSz="45720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31859C"/>
              </a:buClr>
              <a:buSzPct val="80000"/>
              <a:buFont typeface="Wingdings" charset="0"/>
              <a:buChar char="l"/>
              <a:defRPr kumimoji="1" lang="ja-JP" altLang="en-US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96900" indent="-28575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32523"/>
              </a:buClr>
              <a:buSzPct val="80000"/>
              <a:buFont typeface="Wingdings" charset="0"/>
              <a:buChar char=""/>
              <a:defRPr kumimoji="1" lang="ja-JP" alt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03152"/>
              </a:buClr>
              <a:buSzPct val="70000"/>
              <a:buFont typeface="ヒラギノ角ゴ ProN W3" charset="0"/>
              <a:buChar char="▶"/>
              <a:defRPr kumimoji="1" lang="ja-JP" alt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7938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7933C"/>
              </a:buClr>
              <a:buSzPct val="90000"/>
              <a:buFont typeface="Arial" charset="0"/>
              <a:buChar char="■"/>
              <a:defRPr kumimoji="1" lang="ja-JP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defTabSz="457200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17375E"/>
              </a:buClr>
              <a:buSzPct val="60000"/>
              <a:buFont typeface="Arial" charset="0"/>
              <a:buChar char="※"/>
              <a:defRPr kumimoji="1" lang="ja-JP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Electron might miss dynodes → less collection efficiency</a:t>
            </a:r>
          </a:p>
          <a:p>
            <a:r>
              <a:rPr lang="en-US" altLang="ja-JP" sz="1800" dirty="0"/>
              <a:t>Ambiguity of drift path limits charge and time response. </a:t>
            </a:r>
            <a:endParaRPr lang="en-US" sz="1800" dirty="0"/>
          </a:p>
        </p:txBody>
      </p:sp>
      <p:grpSp>
        <p:nvGrpSpPr>
          <p:cNvPr id="8" name="図形グループ 7"/>
          <p:cNvGrpSpPr>
            <a:grpSpLocks noChangeAspect="1"/>
          </p:cNvGrpSpPr>
          <p:nvPr/>
        </p:nvGrpSpPr>
        <p:grpSpPr>
          <a:xfrm rot="5400000">
            <a:off x="9549846" y="3577823"/>
            <a:ext cx="889984" cy="798447"/>
            <a:chOff x="2918676" y="4319724"/>
            <a:chExt cx="1466938" cy="1316059"/>
          </a:xfrm>
        </p:grpSpPr>
        <p:grpSp>
          <p:nvGrpSpPr>
            <p:cNvPr id="9" name="Group 117"/>
            <p:cNvGrpSpPr>
              <a:grpSpLocks/>
            </p:cNvGrpSpPr>
            <p:nvPr/>
          </p:nvGrpSpPr>
          <p:grpSpPr bwMode="auto">
            <a:xfrm>
              <a:off x="3250464" y="4649924"/>
              <a:ext cx="234950" cy="523875"/>
              <a:chOff x="4372" y="1872"/>
              <a:chExt cx="139" cy="306"/>
            </a:xfrm>
          </p:grpSpPr>
          <p:sp>
            <p:nvSpPr>
              <p:cNvPr id="144" name="Oval 118"/>
              <p:cNvSpPr>
                <a:spLocks noChangeArrowheads="1"/>
              </p:cNvSpPr>
              <p:nvPr/>
            </p:nvSpPr>
            <p:spPr bwMode="auto">
              <a:xfrm>
                <a:off x="4372" y="1872"/>
                <a:ext cx="139" cy="306"/>
              </a:xfrm>
              <a:prstGeom prst="ellipse">
                <a:avLst/>
              </a:prstGeom>
              <a:solidFill>
                <a:srgbClr val="FF99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5" name="Oval 119"/>
              <p:cNvSpPr>
                <a:spLocks noChangeArrowheads="1"/>
              </p:cNvSpPr>
              <p:nvPr/>
            </p:nvSpPr>
            <p:spPr bwMode="auto">
              <a:xfrm>
                <a:off x="4372" y="1872"/>
                <a:ext cx="139" cy="30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0" name="Group 120"/>
            <p:cNvGrpSpPr>
              <a:grpSpLocks/>
            </p:cNvGrpSpPr>
            <p:nvPr/>
          </p:nvGrpSpPr>
          <p:grpSpPr bwMode="auto">
            <a:xfrm>
              <a:off x="3504464" y="4319724"/>
              <a:ext cx="527050" cy="1182688"/>
              <a:chOff x="4523" y="1679"/>
              <a:chExt cx="312" cy="690"/>
            </a:xfrm>
          </p:grpSpPr>
          <p:sp>
            <p:nvSpPr>
              <p:cNvPr id="142" name="Rectangle 121"/>
              <p:cNvSpPr>
                <a:spLocks noChangeArrowheads="1"/>
              </p:cNvSpPr>
              <p:nvPr/>
            </p:nvSpPr>
            <p:spPr bwMode="auto">
              <a:xfrm>
                <a:off x="4523" y="1679"/>
                <a:ext cx="312" cy="69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3" name="Rectangle 122"/>
              <p:cNvSpPr>
                <a:spLocks noChangeArrowheads="1"/>
              </p:cNvSpPr>
              <p:nvPr/>
            </p:nvSpPr>
            <p:spPr bwMode="auto">
              <a:xfrm>
                <a:off x="4523" y="1679"/>
                <a:ext cx="312" cy="690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" name="Oval 123"/>
            <p:cNvSpPr>
              <a:spLocks noChangeArrowheads="1"/>
            </p:cNvSpPr>
            <p:nvPr/>
          </p:nvSpPr>
          <p:spPr bwMode="auto">
            <a:xfrm>
              <a:off x="3321901" y="4715012"/>
              <a:ext cx="58738" cy="5873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Oval 124"/>
            <p:cNvSpPr>
              <a:spLocks noChangeArrowheads="1"/>
            </p:cNvSpPr>
            <p:nvPr/>
          </p:nvSpPr>
          <p:spPr bwMode="auto">
            <a:xfrm>
              <a:off x="3269514" y="4770574"/>
              <a:ext cx="60325" cy="523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Oval 125"/>
            <p:cNvSpPr>
              <a:spLocks noChangeArrowheads="1"/>
            </p:cNvSpPr>
            <p:nvPr/>
          </p:nvSpPr>
          <p:spPr bwMode="auto">
            <a:xfrm>
              <a:off x="3372701" y="5049974"/>
              <a:ext cx="57150" cy="5397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Oval 126"/>
            <p:cNvSpPr>
              <a:spLocks noChangeArrowheads="1"/>
            </p:cNvSpPr>
            <p:nvPr/>
          </p:nvSpPr>
          <p:spPr bwMode="auto">
            <a:xfrm>
              <a:off x="3269514" y="4940437"/>
              <a:ext cx="60325" cy="5397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Oval 127"/>
            <p:cNvSpPr>
              <a:spLocks noChangeArrowheads="1"/>
            </p:cNvSpPr>
            <p:nvPr/>
          </p:nvSpPr>
          <p:spPr bwMode="auto">
            <a:xfrm>
              <a:off x="3264751" y="4876937"/>
              <a:ext cx="57150" cy="5556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Oval 128"/>
            <p:cNvSpPr>
              <a:spLocks noChangeArrowheads="1"/>
            </p:cNvSpPr>
            <p:nvPr/>
          </p:nvSpPr>
          <p:spPr bwMode="auto">
            <a:xfrm>
              <a:off x="3339364" y="4951549"/>
              <a:ext cx="57150" cy="5715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Oval 129"/>
            <p:cNvSpPr>
              <a:spLocks noChangeArrowheads="1"/>
            </p:cNvSpPr>
            <p:nvPr/>
          </p:nvSpPr>
          <p:spPr bwMode="auto">
            <a:xfrm>
              <a:off x="3352064" y="4826137"/>
              <a:ext cx="57150" cy="5556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30"/>
            <p:cNvSpPr>
              <a:spLocks/>
            </p:cNvSpPr>
            <p:nvPr/>
          </p:nvSpPr>
          <p:spPr bwMode="auto">
            <a:xfrm>
              <a:off x="3286976" y="5032512"/>
              <a:ext cx="55563" cy="55562"/>
            </a:xfrm>
            <a:custGeom>
              <a:avLst/>
              <a:gdLst>
                <a:gd name="T0" fmla="*/ 17 w 33"/>
                <a:gd name="T1" fmla="*/ 0 h 33"/>
                <a:gd name="T2" fmla="*/ 0 w 33"/>
                <a:gd name="T3" fmla="*/ 17 h 33"/>
                <a:gd name="T4" fmla="*/ 17 w 33"/>
                <a:gd name="T5" fmla="*/ 33 h 33"/>
                <a:gd name="T6" fmla="*/ 33 w 33"/>
                <a:gd name="T7" fmla="*/ 17 h 33"/>
                <a:gd name="T8" fmla="*/ 17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5"/>
                    <a:pt x="7" y="33"/>
                    <a:pt x="17" y="33"/>
                  </a:cubicBezTo>
                  <a:cubicBezTo>
                    <a:pt x="25" y="33"/>
                    <a:pt x="33" y="25"/>
                    <a:pt x="33" y="17"/>
                  </a:cubicBezTo>
                  <a:cubicBezTo>
                    <a:pt x="33" y="8"/>
                    <a:pt x="25" y="0"/>
                    <a:pt x="17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Oval 131"/>
            <p:cNvSpPr>
              <a:spLocks noChangeArrowheads="1"/>
            </p:cNvSpPr>
            <p:nvPr/>
          </p:nvSpPr>
          <p:spPr bwMode="auto">
            <a:xfrm>
              <a:off x="3652101" y="4511812"/>
              <a:ext cx="44450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Oval 132"/>
            <p:cNvSpPr>
              <a:spLocks noChangeArrowheads="1"/>
            </p:cNvSpPr>
            <p:nvPr/>
          </p:nvSpPr>
          <p:spPr bwMode="auto">
            <a:xfrm>
              <a:off x="3699726" y="4473712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Oval 133"/>
            <p:cNvSpPr>
              <a:spLocks noChangeArrowheads="1"/>
            </p:cNvSpPr>
            <p:nvPr/>
          </p:nvSpPr>
          <p:spPr bwMode="auto">
            <a:xfrm>
              <a:off x="3699726" y="4546737"/>
              <a:ext cx="42863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Oval 134"/>
            <p:cNvSpPr>
              <a:spLocks noChangeArrowheads="1"/>
            </p:cNvSpPr>
            <p:nvPr/>
          </p:nvSpPr>
          <p:spPr bwMode="auto">
            <a:xfrm>
              <a:off x="3747351" y="4435612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Oval 135"/>
            <p:cNvSpPr>
              <a:spLocks noChangeArrowheads="1"/>
            </p:cNvSpPr>
            <p:nvPr/>
          </p:nvSpPr>
          <p:spPr bwMode="auto">
            <a:xfrm>
              <a:off x="3747351" y="4511812"/>
              <a:ext cx="42863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136"/>
            <p:cNvSpPr>
              <a:spLocks noChangeArrowheads="1"/>
            </p:cNvSpPr>
            <p:nvPr/>
          </p:nvSpPr>
          <p:spPr bwMode="auto">
            <a:xfrm>
              <a:off x="3747351" y="4586424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Oval 137"/>
            <p:cNvSpPr>
              <a:spLocks noChangeArrowheads="1"/>
            </p:cNvSpPr>
            <p:nvPr/>
          </p:nvSpPr>
          <p:spPr bwMode="auto">
            <a:xfrm>
              <a:off x="3793389" y="4395924"/>
              <a:ext cx="46037" cy="36513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Oval 138"/>
            <p:cNvSpPr>
              <a:spLocks noChangeArrowheads="1"/>
            </p:cNvSpPr>
            <p:nvPr/>
          </p:nvSpPr>
          <p:spPr bwMode="auto">
            <a:xfrm>
              <a:off x="3793389" y="4473712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Oval 139"/>
            <p:cNvSpPr>
              <a:spLocks noChangeArrowheads="1"/>
            </p:cNvSpPr>
            <p:nvPr/>
          </p:nvSpPr>
          <p:spPr bwMode="auto">
            <a:xfrm>
              <a:off x="3793389" y="4546737"/>
              <a:ext cx="46037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Oval 140"/>
            <p:cNvSpPr>
              <a:spLocks noChangeArrowheads="1"/>
            </p:cNvSpPr>
            <p:nvPr/>
          </p:nvSpPr>
          <p:spPr bwMode="auto">
            <a:xfrm>
              <a:off x="3793389" y="4624524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Oval 141"/>
            <p:cNvSpPr>
              <a:spLocks noChangeArrowheads="1"/>
            </p:cNvSpPr>
            <p:nvPr/>
          </p:nvSpPr>
          <p:spPr bwMode="auto">
            <a:xfrm>
              <a:off x="3839426" y="4359412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Oval 142"/>
            <p:cNvSpPr>
              <a:spLocks noChangeArrowheads="1"/>
            </p:cNvSpPr>
            <p:nvPr/>
          </p:nvSpPr>
          <p:spPr bwMode="auto">
            <a:xfrm>
              <a:off x="3839426" y="4435612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Oval 143"/>
            <p:cNvSpPr>
              <a:spLocks noChangeArrowheads="1"/>
            </p:cNvSpPr>
            <p:nvPr/>
          </p:nvSpPr>
          <p:spPr bwMode="auto">
            <a:xfrm>
              <a:off x="3839426" y="4511812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Oval 144"/>
            <p:cNvSpPr>
              <a:spLocks noChangeArrowheads="1"/>
            </p:cNvSpPr>
            <p:nvPr/>
          </p:nvSpPr>
          <p:spPr bwMode="auto">
            <a:xfrm>
              <a:off x="3839426" y="4586424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Oval 145"/>
            <p:cNvSpPr>
              <a:spLocks noChangeArrowheads="1"/>
            </p:cNvSpPr>
            <p:nvPr/>
          </p:nvSpPr>
          <p:spPr bwMode="auto">
            <a:xfrm>
              <a:off x="3839426" y="4664212"/>
              <a:ext cx="47625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Oval 146"/>
            <p:cNvSpPr>
              <a:spLocks noChangeArrowheads="1"/>
            </p:cNvSpPr>
            <p:nvPr/>
          </p:nvSpPr>
          <p:spPr bwMode="auto">
            <a:xfrm>
              <a:off x="3652101" y="5264287"/>
              <a:ext cx="44450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Oval 147"/>
            <p:cNvSpPr>
              <a:spLocks noChangeArrowheads="1"/>
            </p:cNvSpPr>
            <p:nvPr/>
          </p:nvSpPr>
          <p:spPr bwMode="auto">
            <a:xfrm>
              <a:off x="3699726" y="5226187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Oval 148"/>
            <p:cNvSpPr>
              <a:spLocks noChangeArrowheads="1"/>
            </p:cNvSpPr>
            <p:nvPr/>
          </p:nvSpPr>
          <p:spPr bwMode="auto">
            <a:xfrm>
              <a:off x="3699726" y="5300799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Oval 149"/>
            <p:cNvSpPr>
              <a:spLocks noChangeArrowheads="1"/>
            </p:cNvSpPr>
            <p:nvPr/>
          </p:nvSpPr>
          <p:spPr bwMode="auto">
            <a:xfrm>
              <a:off x="3747351" y="5186499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Oval 150"/>
            <p:cNvSpPr>
              <a:spLocks noChangeArrowheads="1"/>
            </p:cNvSpPr>
            <p:nvPr/>
          </p:nvSpPr>
          <p:spPr bwMode="auto">
            <a:xfrm>
              <a:off x="3747351" y="5264287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Oval 151"/>
            <p:cNvSpPr>
              <a:spLocks noChangeArrowheads="1"/>
            </p:cNvSpPr>
            <p:nvPr/>
          </p:nvSpPr>
          <p:spPr bwMode="auto">
            <a:xfrm>
              <a:off x="3747351" y="5340487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Oval 152"/>
            <p:cNvSpPr>
              <a:spLocks noChangeArrowheads="1"/>
            </p:cNvSpPr>
            <p:nvPr/>
          </p:nvSpPr>
          <p:spPr bwMode="auto">
            <a:xfrm>
              <a:off x="3793389" y="5148399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Oval 153"/>
            <p:cNvSpPr>
              <a:spLocks noChangeArrowheads="1"/>
            </p:cNvSpPr>
            <p:nvPr/>
          </p:nvSpPr>
          <p:spPr bwMode="auto">
            <a:xfrm>
              <a:off x="3793389" y="522618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Oval 154"/>
            <p:cNvSpPr>
              <a:spLocks noChangeArrowheads="1"/>
            </p:cNvSpPr>
            <p:nvPr/>
          </p:nvSpPr>
          <p:spPr bwMode="auto">
            <a:xfrm>
              <a:off x="3793389" y="5300799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Oval 155"/>
            <p:cNvSpPr>
              <a:spLocks noChangeArrowheads="1"/>
            </p:cNvSpPr>
            <p:nvPr/>
          </p:nvSpPr>
          <p:spPr bwMode="auto">
            <a:xfrm>
              <a:off x="3793389" y="537858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Oval 156"/>
            <p:cNvSpPr>
              <a:spLocks noChangeArrowheads="1"/>
            </p:cNvSpPr>
            <p:nvPr/>
          </p:nvSpPr>
          <p:spPr bwMode="auto">
            <a:xfrm>
              <a:off x="3839426" y="5113474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Oval 157"/>
            <p:cNvSpPr>
              <a:spLocks noChangeArrowheads="1"/>
            </p:cNvSpPr>
            <p:nvPr/>
          </p:nvSpPr>
          <p:spPr bwMode="auto">
            <a:xfrm>
              <a:off x="3839426" y="5186499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Oval 158"/>
            <p:cNvSpPr>
              <a:spLocks noChangeArrowheads="1"/>
            </p:cNvSpPr>
            <p:nvPr/>
          </p:nvSpPr>
          <p:spPr bwMode="auto">
            <a:xfrm>
              <a:off x="3839426" y="526428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Oval 159"/>
            <p:cNvSpPr>
              <a:spLocks noChangeArrowheads="1"/>
            </p:cNvSpPr>
            <p:nvPr/>
          </p:nvSpPr>
          <p:spPr bwMode="auto">
            <a:xfrm>
              <a:off x="3839426" y="5340487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Oval 160"/>
            <p:cNvSpPr>
              <a:spLocks noChangeArrowheads="1"/>
            </p:cNvSpPr>
            <p:nvPr/>
          </p:nvSpPr>
          <p:spPr bwMode="auto">
            <a:xfrm>
              <a:off x="3839426" y="541668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Oval 161"/>
            <p:cNvSpPr>
              <a:spLocks noChangeArrowheads="1"/>
            </p:cNvSpPr>
            <p:nvPr/>
          </p:nvSpPr>
          <p:spPr bwMode="auto">
            <a:xfrm>
              <a:off x="3652101" y="4889637"/>
              <a:ext cx="44450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Oval 162"/>
            <p:cNvSpPr>
              <a:spLocks noChangeArrowheads="1"/>
            </p:cNvSpPr>
            <p:nvPr/>
          </p:nvSpPr>
          <p:spPr bwMode="auto">
            <a:xfrm>
              <a:off x="3699726" y="4849949"/>
              <a:ext cx="42863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Oval 163"/>
            <p:cNvSpPr>
              <a:spLocks noChangeArrowheads="1"/>
            </p:cNvSpPr>
            <p:nvPr/>
          </p:nvSpPr>
          <p:spPr bwMode="auto">
            <a:xfrm>
              <a:off x="3699726" y="4926149"/>
              <a:ext cx="42863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164"/>
            <p:cNvSpPr>
              <a:spLocks/>
            </p:cNvSpPr>
            <p:nvPr/>
          </p:nvSpPr>
          <p:spPr bwMode="auto">
            <a:xfrm>
              <a:off x="3747351" y="4813437"/>
              <a:ext cx="42863" cy="36512"/>
            </a:xfrm>
            <a:custGeom>
              <a:avLst/>
              <a:gdLst>
                <a:gd name="T0" fmla="*/ 13 w 26"/>
                <a:gd name="T1" fmla="*/ 0 h 22"/>
                <a:gd name="T2" fmla="*/ 0 w 26"/>
                <a:gd name="T3" fmla="*/ 10 h 22"/>
                <a:gd name="T4" fmla="*/ 13 w 26"/>
                <a:gd name="T5" fmla="*/ 22 h 22"/>
                <a:gd name="T6" fmla="*/ 26 w 26"/>
                <a:gd name="T7" fmla="*/ 10 h 22"/>
                <a:gd name="T8" fmla="*/ 13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13" y="0"/>
                  </a:moveTo>
                  <a:cubicBezTo>
                    <a:pt x="6" y="0"/>
                    <a:pt x="0" y="5"/>
                    <a:pt x="0" y="10"/>
                  </a:cubicBezTo>
                  <a:cubicBezTo>
                    <a:pt x="0" y="17"/>
                    <a:pt x="6" y="22"/>
                    <a:pt x="13" y="22"/>
                  </a:cubicBezTo>
                  <a:cubicBezTo>
                    <a:pt x="20" y="22"/>
                    <a:pt x="26" y="17"/>
                    <a:pt x="26" y="10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Oval 165"/>
            <p:cNvSpPr>
              <a:spLocks noChangeArrowheads="1"/>
            </p:cNvSpPr>
            <p:nvPr/>
          </p:nvSpPr>
          <p:spPr bwMode="auto">
            <a:xfrm>
              <a:off x="3747351" y="4889637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Oval 166"/>
            <p:cNvSpPr>
              <a:spLocks noChangeArrowheads="1"/>
            </p:cNvSpPr>
            <p:nvPr/>
          </p:nvSpPr>
          <p:spPr bwMode="auto">
            <a:xfrm>
              <a:off x="3747351" y="4965837"/>
              <a:ext cx="42863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Oval 167"/>
            <p:cNvSpPr>
              <a:spLocks noChangeArrowheads="1"/>
            </p:cNvSpPr>
            <p:nvPr/>
          </p:nvSpPr>
          <p:spPr bwMode="auto">
            <a:xfrm>
              <a:off x="3793389" y="477533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Oval 168"/>
            <p:cNvSpPr>
              <a:spLocks noChangeArrowheads="1"/>
            </p:cNvSpPr>
            <p:nvPr/>
          </p:nvSpPr>
          <p:spPr bwMode="auto">
            <a:xfrm>
              <a:off x="3793389" y="4849949"/>
              <a:ext cx="46037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Oval 169"/>
            <p:cNvSpPr>
              <a:spLocks noChangeArrowheads="1"/>
            </p:cNvSpPr>
            <p:nvPr/>
          </p:nvSpPr>
          <p:spPr bwMode="auto">
            <a:xfrm>
              <a:off x="3793389" y="4926149"/>
              <a:ext cx="46037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Oval 170"/>
            <p:cNvSpPr>
              <a:spLocks noChangeArrowheads="1"/>
            </p:cNvSpPr>
            <p:nvPr/>
          </p:nvSpPr>
          <p:spPr bwMode="auto">
            <a:xfrm>
              <a:off x="3793389" y="5005524"/>
              <a:ext cx="46037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Oval 171"/>
            <p:cNvSpPr>
              <a:spLocks noChangeArrowheads="1"/>
            </p:cNvSpPr>
            <p:nvPr/>
          </p:nvSpPr>
          <p:spPr bwMode="auto">
            <a:xfrm>
              <a:off x="3839426" y="4737237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Freeform 172"/>
            <p:cNvSpPr>
              <a:spLocks/>
            </p:cNvSpPr>
            <p:nvPr/>
          </p:nvSpPr>
          <p:spPr bwMode="auto">
            <a:xfrm>
              <a:off x="3839426" y="4813437"/>
              <a:ext cx="47625" cy="36512"/>
            </a:xfrm>
            <a:custGeom>
              <a:avLst/>
              <a:gdLst>
                <a:gd name="T0" fmla="*/ 13 w 28"/>
                <a:gd name="T1" fmla="*/ 0 h 22"/>
                <a:gd name="T2" fmla="*/ 0 w 28"/>
                <a:gd name="T3" fmla="*/ 10 h 22"/>
                <a:gd name="T4" fmla="*/ 13 w 28"/>
                <a:gd name="T5" fmla="*/ 22 h 22"/>
                <a:gd name="T6" fmla="*/ 28 w 28"/>
                <a:gd name="T7" fmla="*/ 10 h 22"/>
                <a:gd name="T8" fmla="*/ 13 w 2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13" y="0"/>
                  </a:moveTo>
                  <a:cubicBezTo>
                    <a:pt x="6" y="0"/>
                    <a:pt x="0" y="5"/>
                    <a:pt x="0" y="10"/>
                  </a:cubicBezTo>
                  <a:cubicBezTo>
                    <a:pt x="0" y="17"/>
                    <a:pt x="6" y="22"/>
                    <a:pt x="13" y="22"/>
                  </a:cubicBezTo>
                  <a:cubicBezTo>
                    <a:pt x="21" y="22"/>
                    <a:pt x="28" y="17"/>
                    <a:pt x="28" y="10"/>
                  </a:cubicBezTo>
                  <a:cubicBezTo>
                    <a:pt x="28" y="5"/>
                    <a:pt x="21" y="0"/>
                    <a:pt x="13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Oval 173"/>
            <p:cNvSpPr>
              <a:spLocks noChangeArrowheads="1"/>
            </p:cNvSpPr>
            <p:nvPr/>
          </p:nvSpPr>
          <p:spPr bwMode="auto">
            <a:xfrm>
              <a:off x="3839426" y="488963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Oval 174"/>
            <p:cNvSpPr>
              <a:spLocks noChangeArrowheads="1"/>
            </p:cNvSpPr>
            <p:nvPr/>
          </p:nvSpPr>
          <p:spPr bwMode="auto">
            <a:xfrm>
              <a:off x="3839426" y="4965837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Oval 175"/>
            <p:cNvSpPr>
              <a:spLocks noChangeArrowheads="1"/>
            </p:cNvSpPr>
            <p:nvPr/>
          </p:nvSpPr>
          <p:spPr bwMode="auto">
            <a:xfrm>
              <a:off x="3839426" y="5040449"/>
              <a:ext cx="47625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Line 176"/>
            <p:cNvSpPr>
              <a:spLocks noChangeShapeType="1"/>
            </p:cNvSpPr>
            <p:nvPr/>
          </p:nvSpPr>
          <p:spPr bwMode="auto">
            <a:xfrm flipV="1">
              <a:off x="3410801" y="4568962"/>
              <a:ext cx="222250" cy="254000"/>
            </a:xfrm>
            <a:prstGeom prst="line">
              <a:avLst/>
            </a:prstGeom>
            <a:noFill/>
            <a:ln w="11113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Freeform 177"/>
            <p:cNvSpPr>
              <a:spLocks/>
            </p:cNvSpPr>
            <p:nvPr/>
          </p:nvSpPr>
          <p:spPr bwMode="auto">
            <a:xfrm>
              <a:off x="3599714" y="4546737"/>
              <a:ext cx="52387" cy="58737"/>
            </a:xfrm>
            <a:custGeom>
              <a:avLst/>
              <a:gdLst>
                <a:gd name="T0" fmla="*/ 23 w 31"/>
                <a:gd name="T1" fmla="*/ 34 h 34"/>
                <a:gd name="T2" fmla="*/ 31 w 31"/>
                <a:gd name="T3" fmla="*/ 0 h 34"/>
                <a:gd name="T4" fmla="*/ 0 w 31"/>
                <a:gd name="T5" fmla="*/ 14 h 34"/>
                <a:gd name="T6" fmla="*/ 17 w 31"/>
                <a:gd name="T7" fmla="*/ 16 h 34"/>
                <a:gd name="T8" fmla="*/ 23 w 31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3" y="34"/>
                  </a:moveTo>
                  <a:lnTo>
                    <a:pt x="31" y="0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23" y="34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Line 178"/>
            <p:cNvSpPr>
              <a:spLocks noChangeShapeType="1"/>
            </p:cNvSpPr>
            <p:nvPr/>
          </p:nvSpPr>
          <p:spPr bwMode="auto">
            <a:xfrm>
              <a:off x="3339364" y="5088074"/>
              <a:ext cx="287337" cy="166688"/>
            </a:xfrm>
            <a:prstGeom prst="line">
              <a:avLst/>
            </a:prstGeom>
            <a:noFill/>
            <a:ln w="11113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Freeform 179"/>
            <p:cNvSpPr>
              <a:spLocks/>
            </p:cNvSpPr>
            <p:nvPr/>
          </p:nvSpPr>
          <p:spPr bwMode="auto">
            <a:xfrm>
              <a:off x="3594951" y="5223012"/>
              <a:ext cx="57150" cy="46037"/>
            </a:xfrm>
            <a:custGeom>
              <a:avLst/>
              <a:gdLst>
                <a:gd name="T0" fmla="*/ 0 w 34"/>
                <a:gd name="T1" fmla="*/ 27 h 27"/>
                <a:gd name="T2" fmla="*/ 34 w 34"/>
                <a:gd name="T3" fmla="*/ 27 h 27"/>
                <a:gd name="T4" fmla="*/ 15 w 34"/>
                <a:gd name="T5" fmla="*/ 0 h 27"/>
                <a:gd name="T6" fmla="*/ 16 w 34"/>
                <a:gd name="T7" fmla="*/ 17 h 27"/>
                <a:gd name="T8" fmla="*/ 0 w 34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7">
                  <a:moveTo>
                    <a:pt x="0" y="27"/>
                  </a:moveTo>
                  <a:lnTo>
                    <a:pt x="34" y="27"/>
                  </a:lnTo>
                  <a:lnTo>
                    <a:pt x="15" y="0"/>
                  </a:lnTo>
                  <a:lnTo>
                    <a:pt x="16" y="1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Line 180"/>
            <p:cNvSpPr>
              <a:spLocks noChangeShapeType="1"/>
            </p:cNvSpPr>
            <p:nvPr/>
          </p:nvSpPr>
          <p:spPr bwMode="auto">
            <a:xfrm flipV="1">
              <a:off x="3356826" y="4908687"/>
              <a:ext cx="249238" cy="1587"/>
            </a:xfrm>
            <a:prstGeom prst="line">
              <a:avLst/>
            </a:prstGeom>
            <a:noFill/>
            <a:ln w="11113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Freeform 181"/>
            <p:cNvSpPr>
              <a:spLocks/>
            </p:cNvSpPr>
            <p:nvPr/>
          </p:nvSpPr>
          <p:spPr bwMode="auto">
            <a:xfrm>
              <a:off x="3583839" y="4883287"/>
              <a:ext cx="52387" cy="52387"/>
            </a:xfrm>
            <a:custGeom>
              <a:avLst/>
              <a:gdLst>
                <a:gd name="T0" fmla="*/ 0 w 31"/>
                <a:gd name="T1" fmla="*/ 31 h 31"/>
                <a:gd name="T2" fmla="*/ 31 w 31"/>
                <a:gd name="T3" fmla="*/ 16 h 31"/>
                <a:gd name="T4" fmla="*/ 0 w 31"/>
                <a:gd name="T5" fmla="*/ 0 h 31"/>
                <a:gd name="T6" fmla="*/ 10 w 31"/>
                <a:gd name="T7" fmla="*/ 16 h 31"/>
                <a:gd name="T8" fmla="*/ 0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31"/>
                  </a:moveTo>
                  <a:lnTo>
                    <a:pt x="31" y="16"/>
                  </a:lnTo>
                  <a:lnTo>
                    <a:pt x="0" y="0"/>
                  </a:lnTo>
                  <a:lnTo>
                    <a:pt x="10" y="1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Freeform 182"/>
            <p:cNvSpPr>
              <a:spLocks/>
            </p:cNvSpPr>
            <p:nvPr/>
          </p:nvSpPr>
          <p:spPr bwMode="auto">
            <a:xfrm>
              <a:off x="3229826" y="4319724"/>
              <a:ext cx="274638" cy="1181100"/>
            </a:xfrm>
            <a:custGeom>
              <a:avLst/>
              <a:gdLst>
                <a:gd name="T0" fmla="*/ 925 w 925"/>
                <a:gd name="T1" fmla="*/ 0 h 3921"/>
                <a:gd name="T2" fmla="*/ 0 w 925"/>
                <a:gd name="T3" fmla="*/ 327 h 3921"/>
                <a:gd name="T4" fmla="*/ 0 w 925"/>
                <a:gd name="T5" fmla="*/ 3594 h 3921"/>
                <a:gd name="T6" fmla="*/ 925 w 925"/>
                <a:gd name="T7" fmla="*/ 3921 h 3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5" h="3921">
                  <a:moveTo>
                    <a:pt x="925" y="0"/>
                  </a:moveTo>
                  <a:cubicBezTo>
                    <a:pt x="414" y="0"/>
                    <a:pt x="0" y="151"/>
                    <a:pt x="0" y="327"/>
                  </a:cubicBezTo>
                  <a:lnTo>
                    <a:pt x="0" y="3594"/>
                  </a:lnTo>
                  <a:cubicBezTo>
                    <a:pt x="0" y="3777"/>
                    <a:pt x="414" y="3921"/>
                    <a:pt x="925" y="3921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1" name="Freeform 185"/>
            <p:cNvSpPr>
              <a:spLocks/>
            </p:cNvSpPr>
            <p:nvPr/>
          </p:nvSpPr>
          <p:spPr bwMode="auto">
            <a:xfrm>
              <a:off x="4020488" y="4760833"/>
              <a:ext cx="365126" cy="270028"/>
            </a:xfrm>
            <a:custGeom>
              <a:avLst/>
              <a:gdLst>
                <a:gd name="T0" fmla="*/ 162 w 216"/>
                <a:gd name="T1" fmla="*/ 0 h 302"/>
                <a:gd name="T2" fmla="*/ 162 w 216"/>
                <a:gd name="T3" fmla="*/ 76 h 302"/>
                <a:gd name="T4" fmla="*/ 0 w 216"/>
                <a:gd name="T5" fmla="*/ 76 h 302"/>
                <a:gd name="T6" fmla="*/ 0 w 216"/>
                <a:gd name="T7" fmla="*/ 227 h 302"/>
                <a:gd name="T8" fmla="*/ 162 w 216"/>
                <a:gd name="T9" fmla="*/ 227 h 302"/>
                <a:gd name="T10" fmla="*/ 162 w 216"/>
                <a:gd name="T11" fmla="*/ 302 h 302"/>
                <a:gd name="T12" fmla="*/ 216 w 216"/>
                <a:gd name="T13" fmla="*/ 152 h 302"/>
                <a:gd name="T14" fmla="*/ 162 w 216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302">
                  <a:moveTo>
                    <a:pt x="162" y="0"/>
                  </a:moveTo>
                  <a:lnTo>
                    <a:pt x="162" y="76"/>
                  </a:lnTo>
                  <a:lnTo>
                    <a:pt x="0" y="76"/>
                  </a:lnTo>
                  <a:lnTo>
                    <a:pt x="0" y="227"/>
                  </a:lnTo>
                  <a:lnTo>
                    <a:pt x="162" y="227"/>
                  </a:lnTo>
                  <a:lnTo>
                    <a:pt x="162" y="302"/>
                  </a:lnTo>
                  <a:lnTo>
                    <a:pt x="216" y="15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8000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72" name="Group 214"/>
            <p:cNvGrpSpPr>
              <a:grpSpLocks/>
            </p:cNvGrpSpPr>
            <p:nvPr/>
          </p:nvGrpSpPr>
          <p:grpSpPr bwMode="auto">
            <a:xfrm>
              <a:off x="3250464" y="4649924"/>
              <a:ext cx="234950" cy="523875"/>
              <a:chOff x="4372" y="1872"/>
              <a:chExt cx="139" cy="306"/>
            </a:xfrm>
          </p:grpSpPr>
          <p:sp>
            <p:nvSpPr>
              <p:cNvPr id="138" name="Oval 215"/>
              <p:cNvSpPr>
                <a:spLocks noChangeArrowheads="1"/>
              </p:cNvSpPr>
              <p:nvPr/>
            </p:nvSpPr>
            <p:spPr bwMode="auto">
              <a:xfrm>
                <a:off x="4372" y="1872"/>
                <a:ext cx="139" cy="306"/>
              </a:xfrm>
              <a:prstGeom prst="ellipse">
                <a:avLst/>
              </a:prstGeom>
              <a:solidFill>
                <a:srgbClr val="FF99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9" name="Oval 216"/>
              <p:cNvSpPr>
                <a:spLocks noChangeArrowheads="1"/>
              </p:cNvSpPr>
              <p:nvPr/>
            </p:nvSpPr>
            <p:spPr bwMode="auto">
              <a:xfrm>
                <a:off x="4372" y="1872"/>
                <a:ext cx="139" cy="30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73" name="Group 217"/>
            <p:cNvGrpSpPr>
              <a:grpSpLocks/>
            </p:cNvGrpSpPr>
            <p:nvPr/>
          </p:nvGrpSpPr>
          <p:grpSpPr bwMode="auto">
            <a:xfrm>
              <a:off x="3504464" y="4319724"/>
              <a:ext cx="527050" cy="1182688"/>
              <a:chOff x="4523" y="1679"/>
              <a:chExt cx="312" cy="690"/>
            </a:xfrm>
          </p:grpSpPr>
          <p:sp>
            <p:nvSpPr>
              <p:cNvPr id="136" name="Rectangle 218"/>
              <p:cNvSpPr>
                <a:spLocks noChangeArrowheads="1"/>
              </p:cNvSpPr>
              <p:nvPr/>
            </p:nvSpPr>
            <p:spPr bwMode="auto">
              <a:xfrm>
                <a:off x="4523" y="1679"/>
                <a:ext cx="312" cy="69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" name="Rectangle 219"/>
              <p:cNvSpPr>
                <a:spLocks noChangeArrowheads="1"/>
              </p:cNvSpPr>
              <p:nvPr/>
            </p:nvSpPr>
            <p:spPr bwMode="auto">
              <a:xfrm>
                <a:off x="4523" y="1679"/>
                <a:ext cx="312" cy="690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74" name="Oval 220"/>
            <p:cNvSpPr>
              <a:spLocks noChangeArrowheads="1"/>
            </p:cNvSpPr>
            <p:nvPr/>
          </p:nvSpPr>
          <p:spPr bwMode="auto">
            <a:xfrm>
              <a:off x="3321901" y="4715012"/>
              <a:ext cx="58738" cy="5873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Oval 221"/>
            <p:cNvSpPr>
              <a:spLocks noChangeArrowheads="1"/>
            </p:cNvSpPr>
            <p:nvPr/>
          </p:nvSpPr>
          <p:spPr bwMode="auto">
            <a:xfrm>
              <a:off x="3269514" y="4770574"/>
              <a:ext cx="60325" cy="523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Oval 222"/>
            <p:cNvSpPr>
              <a:spLocks noChangeArrowheads="1"/>
            </p:cNvSpPr>
            <p:nvPr/>
          </p:nvSpPr>
          <p:spPr bwMode="auto">
            <a:xfrm>
              <a:off x="3372701" y="5049974"/>
              <a:ext cx="57150" cy="5397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Oval 223"/>
            <p:cNvSpPr>
              <a:spLocks noChangeArrowheads="1"/>
            </p:cNvSpPr>
            <p:nvPr/>
          </p:nvSpPr>
          <p:spPr bwMode="auto">
            <a:xfrm>
              <a:off x="3269514" y="4940437"/>
              <a:ext cx="60325" cy="5397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Oval 224"/>
            <p:cNvSpPr>
              <a:spLocks noChangeArrowheads="1"/>
            </p:cNvSpPr>
            <p:nvPr/>
          </p:nvSpPr>
          <p:spPr bwMode="auto">
            <a:xfrm>
              <a:off x="3264751" y="4876937"/>
              <a:ext cx="57150" cy="5556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Oval 225"/>
            <p:cNvSpPr>
              <a:spLocks noChangeArrowheads="1"/>
            </p:cNvSpPr>
            <p:nvPr/>
          </p:nvSpPr>
          <p:spPr bwMode="auto">
            <a:xfrm>
              <a:off x="3339364" y="4951549"/>
              <a:ext cx="57150" cy="5715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Oval 226"/>
            <p:cNvSpPr>
              <a:spLocks noChangeArrowheads="1"/>
            </p:cNvSpPr>
            <p:nvPr/>
          </p:nvSpPr>
          <p:spPr bwMode="auto">
            <a:xfrm>
              <a:off x="3352064" y="4826137"/>
              <a:ext cx="57150" cy="5556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Freeform 227"/>
            <p:cNvSpPr>
              <a:spLocks/>
            </p:cNvSpPr>
            <p:nvPr/>
          </p:nvSpPr>
          <p:spPr bwMode="auto">
            <a:xfrm>
              <a:off x="3286976" y="5032512"/>
              <a:ext cx="55563" cy="55562"/>
            </a:xfrm>
            <a:custGeom>
              <a:avLst/>
              <a:gdLst>
                <a:gd name="T0" fmla="*/ 17 w 33"/>
                <a:gd name="T1" fmla="*/ 0 h 33"/>
                <a:gd name="T2" fmla="*/ 0 w 33"/>
                <a:gd name="T3" fmla="*/ 17 h 33"/>
                <a:gd name="T4" fmla="*/ 17 w 33"/>
                <a:gd name="T5" fmla="*/ 33 h 33"/>
                <a:gd name="T6" fmla="*/ 33 w 33"/>
                <a:gd name="T7" fmla="*/ 17 h 33"/>
                <a:gd name="T8" fmla="*/ 17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5"/>
                    <a:pt x="7" y="33"/>
                    <a:pt x="17" y="33"/>
                  </a:cubicBezTo>
                  <a:cubicBezTo>
                    <a:pt x="25" y="33"/>
                    <a:pt x="33" y="25"/>
                    <a:pt x="33" y="17"/>
                  </a:cubicBezTo>
                  <a:cubicBezTo>
                    <a:pt x="33" y="8"/>
                    <a:pt x="25" y="0"/>
                    <a:pt x="17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Oval 228"/>
            <p:cNvSpPr>
              <a:spLocks noChangeArrowheads="1"/>
            </p:cNvSpPr>
            <p:nvPr/>
          </p:nvSpPr>
          <p:spPr bwMode="auto">
            <a:xfrm>
              <a:off x="3652101" y="4511812"/>
              <a:ext cx="44450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" name="Oval 229"/>
            <p:cNvSpPr>
              <a:spLocks noChangeArrowheads="1"/>
            </p:cNvSpPr>
            <p:nvPr/>
          </p:nvSpPr>
          <p:spPr bwMode="auto">
            <a:xfrm>
              <a:off x="3699726" y="4473712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Oval 230"/>
            <p:cNvSpPr>
              <a:spLocks noChangeArrowheads="1"/>
            </p:cNvSpPr>
            <p:nvPr/>
          </p:nvSpPr>
          <p:spPr bwMode="auto">
            <a:xfrm>
              <a:off x="3699726" y="4546737"/>
              <a:ext cx="42863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Oval 231"/>
            <p:cNvSpPr>
              <a:spLocks noChangeArrowheads="1"/>
            </p:cNvSpPr>
            <p:nvPr/>
          </p:nvSpPr>
          <p:spPr bwMode="auto">
            <a:xfrm>
              <a:off x="3747351" y="4435612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Oval 232"/>
            <p:cNvSpPr>
              <a:spLocks noChangeArrowheads="1"/>
            </p:cNvSpPr>
            <p:nvPr/>
          </p:nvSpPr>
          <p:spPr bwMode="auto">
            <a:xfrm>
              <a:off x="3747351" y="4511812"/>
              <a:ext cx="42863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Oval 233"/>
            <p:cNvSpPr>
              <a:spLocks noChangeArrowheads="1"/>
            </p:cNvSpPr>
            <p:nvPr/>
          </p:nvSpPr>
          <p:spPr bwMode="auto">
            <a:xfrm>
              <a:off x="3747351" y="4586424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Oval 234"/>
            <p:cNvSpPr>
              <a:spLocks noChangeArrowheads="1"/>
            </p:cNvSpPr>
            <p:nvPr/>
          </p:nvSpPr>
          <p:spPr bwMode="auto">
            <a:xfrm>
              <a:off x="3793389" y="4395924"/>
              <a:ext cx="46037" cy="36513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9" name="Oval 235"/>
            <p:cNvSpPr>
              <a:spLocks noChangeArrowheads="1"/>
            </p:cNvSpPr>
            <p:nvPr/>
          </p:nvSpPr>
          <p:spPr bwMode="auto">
            <a:xfrm>
              <a:off x="3793389" y="4473712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Oval 236"/>
            <p:cNvSpPr>
              <a:spLocks noChangeArrowheads="1"/>
            </p:cNvSpPr>
            <p:nvPr/>
          </p:nvSpPr>
          <p:spPr bwMode="auto">
            <a:xfrm>
              <a:off x="3793389" y="4546737"/>
              <a:ext cx="46037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Oval 237"/>
            <p:cNvSpPr>
              <a:spLocks noChangeArrowheads="1"/>
            </p:cNvSpPr>
            <p:nvPr/>
          </p:nvSpPr>
          <p:spPr bwMode="auto">
            <a:xfrm>
              <a:off x="3793389" y="4624524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Oval 238"/>
            <p:cNvSpPr>
              <a:spLocks noChangeArrowheads="1"/>
            </p:cNvSpPr>
            <p:nvPr/>
          </p:nvSpPr>
          <p:spPr bwMode="auto">
            <a:xfrm>
              <a:off x="3839426" y="4359412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Oval 239"/>
            <p:cNvSpPr>
              <a:spLocks noChangeArrowheads="1"/>
            </p:cNvSpPr>
            <p:nvPr/>
          </p:nvSpPr>
          <p:spPr bwMode="auto">
            <a:xfrm>
              <a:off x="3839426" y="4435612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4" name="Oval 240"/>
            <p:cNvSpPr>
              <a:spLocks noChangeArrowheads="1"/>
            </p:cNvSpPr>
            <p:nvPr/>
          </p:nvSpPr>
          <p:spPr bwMode="auto">
            <a:xfrm>
              <a:off x="3839426" y="4511812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" name="Oval 241"/>
            <p:cNvSpPr>
              <a:spLocks noChangeArrowheads="1"/>
            </p:cNvSpPr>
            <p:nvPr/>
          </p:nvSpPr>
          <p:spPr bwMode="auto">
            <a:xfrm>
              <a:off x="3839426" y="4586424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6" name="Oval 242"/>
            <p:cNvSpPr>
              <a:spLocks noChangeArrowheads="1"/>
            </p:cNvSpPr>
            <p:nvPr/>
          </p:nvSpPr>
          <p:spPr bwMode="auto">
            <a:xfrm>
              <a:off x="3839426" y="4664212"/>
              <a:ext cx="47625" cy="3968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Oval 243"/>
            <p:cNvSpPr>
              <a:spLocks noChangeArrowheads="1"/>
            </p:cNvSpPr>
            <p:nvPr/>
          </p:nvSpPr>
          <p:spPr bwMode="auto">
            <a:xfrm>
              <a:off x="3652101" y="5264287"/>
              <a:ext cx="44450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8" name="Oval 244"/>
            <p:cNvSpPr>
              <a:spLocks noChangeArrowheads="1"/>
            </p:cNvSpPr>
            <p:nvPr/>
          </p:nvSpPr>
          <p:spPr bwMode="auto">
            <a:xfrm>
              <a:off x="3699726" y="5226187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" name="Oval 245"/>
            <p:cNvSpPr>
              <a:spLocks noChangeArrowheads="1"/>
            </p:cNvSpPr>
            <p:nvPr/>
          </p:nvSpPr>
          <p:spPr bwMode="auto">
            <a:xfrm>
              <a:off x="3699726" y="5300799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0" name="Oval 246"/>
            <p:cNvSpPr>
              <a:spLocks noChangeArrowheads="1"/>
            </p:cNvSpPr>
            <p:nvPr/>
          </p:nvSpPr>
          <p:spPr bwMode="auto">
            <a:xfrm>
              <a:off x="3747351" y="5186499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Oval 247"/>
            <p:cNvSpPr>
              <a:spLocks noChangeArrowheads="1"/>
            </p:cNvSpPr>
            <p:nvPr/>
          </p:nvSpPr>
          <p:spPr bwMode="auto">
            <a:xfrm>
              <a:off x="3747351" y="5264287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" name="Oval 248"/>
            <p:cNvSpPr>
              <a:spLocks noChangeArrowheads="1"/>
            </p:cNvSpPr>
            <p:nvPr/>
          </p:nvSpPr>
          <p:spPr bwMode="auto">
            <a:xfrm>
              <a:off x="3747351" y="5340487"/>
              <a:ext cx="42863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Oval 249"/>
            <p:cNvSpPr>
              <a:spLocks noChangeArrowheads="1"/>
            </p:cNvSpPr>
            <p:nvPr/>
          </p:nvSpPr>
          <p:spPr bwMode="auto">
            <a:xfrm>
              <a:off x="3793389" y="5148399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Oval 250"/>
            <p:cNvSpPr>
              <a:spLocks noChangeArrowheads="1"/>
            </p:cNvSpPr>
            <p:nvPr/>
          </p:nvSpPr>
          <p:spPr bwMode="auto">
            <a:xfrm>
              <a:off x="3793389" y="522618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Oval 251"/>
            <p:cNvSpPr>
              <a:spLocks noChangeArrowheads="1"/>
            </p:cNvSpPr>
            <p:nvPr/>
          </p:nvSpPr>
          <p:spPr bwMode="auto">
            <a:xfrm>
              <a:off x="3793389" y="5300799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" name="Oval 252"/>
            <p:cNvSpPr>
              <a:spLocks noChangeArrowheads="1"/>
            </p:cNvSpPr>
            <p:nvPr/>
          </p:nvSpPr>
          <p:spPr bwMode="auto">
            <a:xfrm>
              <a:off x="3793389" y="537858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Oval 253"/>
            <p:cNvSpPr>
              <a:spLocks noChangeArrowheads="1"/>
            </p:cNvSpPr>
            <p:nvPr/>
          </p:nvSpPr>
          <p:spPr bwMode="auto">
            <a:xfrm>
              <a:off x="3839426" y="5113474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" name="Oval 254"/>
            <p:cNvSpPr>
              <a:spLocks noChangeArrowheads="1"/>
            </p:cNvSpPr>
            <p:nvPr/>
          </p:nvSpPr>
          <p:spPr bwMode="auto">
            <a:xfrm>
              <a:off x="3839426" y="5186499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Oval 255"/>
            <p:cNvSpPr>
              <a:spLocks noChangeArrowheads="1"/>
            </p:cNvSpPr>
            <p:nvPr/>
          </p:nvSpPr>
          <p:spPr bwMode="auto">
            <a:xfrm>
              <a:off x="3839426" y="526428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" name="Oval 256"/>
            <p:cNvSpPr>
              <a:spLocks noChangeArrowheads="1"/>
            </p:cNvSpPr>
            <p:nvPr/>
          </p:nvSpPr>
          <p:spPr bwMode="auto">
            <a:xfrm>
              <a:off x="3839426" y="5340487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Oval 257"/>
            <p:cNvSpPr>
              <a:spLocks noChangeArrowheads="1"/>
            </p:cNvSpPr>
            <p:nvPr/>
          </p:nvSpPr>
          <p:spPr bwMode="auto">
            <a:xfrm>
              <a:off x="3839426" y="541668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" name="Oval 258"/>
            <p:cNvSpPr>
              <a:spLocks noChangeArrowheads="1"/>
            </p:cNvSpPr>
            <p:nvPr/>
          </p:nvSpPr>
          <p:spPr bwMode="auto">
            <a:xfrm>
              <a:off x="3652101" y="4889637"/>
              <a:ext cx="44450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Oval 259"/>
            <p:cNvSpPr>
              <a:spLocks noChangeArrowheads="1"/>
            </p:cNvSpPr>
            <p:nvPr/>
          </p:nvSpPr>
          <p:spPr bwMode="auto">
            <a:xfrm>
              <a:off x="3699726" y="4849949"/>
              <a:ext cx="42863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" name="Oval 260"/>
            <p:cNvSpPr>
              <a:spLocks noChangeArrowheads="1"/>
            </p:cNvSpPr>
            <p:nvPr/>
          </p:nvSpPr>
          <p:spPr bwMode="auto">
            <a:xfrm>
              <a:off x="3699726" y="4926149"/>
              <a:ext cx="42863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Freeform 261"/>
            <p:cNvSpPr>
              <a:spLocks/>
            </p:cNvSpPr>
            <p:nvPr/>
          </p:nvSpPr>
          <p:spPr bwMode="auto">
            <a:xfrm>
              <a:off x="3747351" y="4813437"/>
              <a:ext cx="42863" cy="36512"/>
            </a:xfrm>
            <a:custGeom>
              <a:avLst/>
              <a:gdLst>
                <a:gd name="T0" fmla="*/ 13 w 26"/>
                <a:gd name="T1" fmla="*/ 0 h 22"/>
                <a:gd name="T2" fmla="*/ 0 w 26"/>
                <a:gd name="T3" fmla="*/ 10 h 22"/>
                <a:gd name="T4" fmla="*/ 13 w 26"/>
                <a:gd name="T5" fmla="*/ 22 h 22"/>
                <a:gd name="T6" fmla="*/ 26 w 26"/>
                <a:gd name="T7" fmla="*/ 10 h 22"/>
                <a:gd name="T8" fmla="*/ 13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13" y="0"/>
                  </a:moveTo>
                  <a:cubicBezTo>
                    <a:pt x="6" y="0"/>
                    <a:pt x="0" y="5"/>
                    <a:pt x="0" y="10"/>
                  </a:cubicBezTo>
                  <a:cubicBezTo>
                    <a:pt x="0" y="17"/>
                    <a:pt x="6" y="22"/>
                    <a:pt x="13" y="22"/>
                  </a:cubicBezTo>
                  <a:cubicBezTo>
                    <a:pt x="20" y="22"/>
                    <a:pt x="26" y="17"/>
                    <a:pt x="26" y="10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Oval 262"/>
            <p:cNvSpPr>
              <a:spLocks noChangeArrowheads="1"/>
            </p:cNvSpPr>
            <p:nvPr/>
          </p:nvSpPr>
          <p:spPr bwMode="auto">
            <a:xfrm>
              <a:off x="3747351" y="4889637"/>
              <a:ext cx="42863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" name="Oval 263"/>
            <p:cNvSpPr>
              <a:spLocks noChangeArrowheads="1"/>
            </p:cNvSpPr>
            <p:nvPr/>
          </p:nvSpPr>
          <p:spPr bwMode="auto">
            <a:xfrm>
              <a:off x="3747351" y="4965837"/>
              <a:ext cx="42863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Oval 264"/>
            <p:cNvSpPr>
              <a:spLocks noChangeArrowheads="1"/>
            </p:cNvSpPr>
            <p:nvPr/>
          </p:nvSpPr>
          <p:spPr bwMode="auto">
            <a:xfrm>
              <a:off x="3793389" y="4775337"/>
              <a:ext cx="46037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9" name="Oval 265"/>
            <p:cNvSpPr>
              <a:spLocks noChangeArrowheads="1"/>
            </p:cNvSpPr>
            <p:nvPr/>
          </p:nvSpPr>
          <p:spPr bwMode="auto">
            <a:xfrm>
              <a:off x="3793389" y="4849949"/>
              <a:ext cx="46037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" name="Oval 266"/>
            <p:cNvSpPr>
              <a:spLocks noChangeArrowheads="1"/>
            </p:cNvSpPr>
            <p:nvPr/>
          </p:nvSpPr>
          <p:spPr bwMode="auto">
            <a:xfrm>
              <a:off x="3793389" y="4926149"/>
              <a:ext cx="46037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" name="Oval 267"/>
            <p:cNvSpPr>
              <a:spLocks noChangeArrowheads="1"/>
            </p:cNvSpPr>
            <p:nvPr/>
          </p:nvSpPr>
          <p:spPr bwMode="auto">
            <a:xfrm>
              <a:off x="3793389" y="5005524"/>
              <a:ext cx="46037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2" name="Oval 268"/>
            <p:cNvSpPr>
              <a:spLocks noChangeArrowheads="1"/>
            </p:cNvSpPr>
            <p:nvPr/>
          </p:nvSpPr>
          <p:spPr bwMode="auto">
            <a:xfrm>
              <a:off x="3839426" y="4737237"/>
              <a:ext cx="47625" cy="38100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Freeform 269"/>
            <p:cNvSpPr>
              <a:spLocks/>
            </p:cNvSpPr>
            <p:nvPr/>
          </p:nvSpPr>
          <p:spPr bwMode="auto">
            <a:xfrm>
              <a:off x="3839426" y="4813437"/>
              <a:ext cx="47625" cy="36512"/>
            </a:xfrm>
            <a:custGeom>
              <a:avLst/>
              <a:gdLst>
                <a:gd name="T0" fmla="*/ 13 w 28"/>
                <a:gd name="T1" fmla="*/ 0 h 22"/>
                <a:gd name="T2" fmla="*/ 0 w 28"/>
                <a:gd name="T3" fmla="*/ 10 h 22"/>
                <a:gd name="T4" fmla="*/ 13 w 28"/>
                <a:gd name="T5" fmla="*/ 22 h 22"/>
                <a:gd name="T6" fmla="*/ 28 w 28"/>
                <a:gd name="T7" fmla="*/ 10 h 22"/>
                <a:gd name="T8" fmla="*/ 13 w 2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13" y="0"/>
                  </a:moveTo>
                  <a:cubicBezTo>
                    <a:pt x="6" y="0"/>
                    <a:pt x="0" y="5"/>
                    <a:pt x="0" y="10"/>
                  </a:cubicBezTo>
                  <a:cubicBezTo>
                    <a:pt x="0" y="17"/>
                    <a:pt x="6" y="22"/>
                    <a:pt x="13" y="22"/>
                  </a:cubicBezTo>
                  <a:cubicBezTo>
                    <a:pt x="21" y="22"/>
                    <a:pt x="28" y="17"/>
                    <a:pt x="28" y="10"/>
                  </a:cubicBezTo>
                  <a:cubicBezTo>
                    <a:pt x="28" y="5"/>
                    <a:pt x="21" y="0"/>
                    <a:pt x="13" y="0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" name="Oval 270"/>
            <p:cNvSpPr>
              <a:spLocks noChangeArrowheads="1"/>
            </p:cNvSpPr>
            <p:nvPr/>
          </p:nvSpPr>
          <p:spPr bwMode="auto">
            <a:xfrm>
              <a:off x="3839426" y="4889637"/>
              <a:ext cx="47625" cy="36512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Oval 271"/>
            <p:cNvSpPr>
              <a:spLocks noChangeArrowheads="1"/>
            </p:cNvSpPr>
            <p:nvPr/>
          </p:nvSpPr>
          <p:spPr bwMode="auto">
            <a:xfrm>
              <a:off x="3839426" y="4965837"/>
              <a:ext cx="47625" cy="34925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Oval 272"/>
            <p:cNvSpPr>
              <a:spLocks noChangeArrowheads="1"/>
            </p:cNvSpPr>
            <p:nvPr/>
          </p:nvSpPr>
          <p:spPr bwMode="auto">
            <a:xfrm>
              <a:off x="3839426" y="5040449"/>
              <a:ext cx="47625" cy="39688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Line 273"/>
            <p:cNvSpPr>
              <a:spLocks noChangeShapeType="1"/>
            </p:cNvSpPr>
            <p:nvPr/>
          </p:nvSpPr>
          <p:spPr bwMode="auto">
            <a:xfrm flipV="1">
              <a:off x="3410801" y="4568962"/>
              <a:ext cx="222250" cy="25400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Freeform 274"/>
            <p:cNvSpPr>
              <a:spLocks/>
            </p:cNvSpPr>
            <p:nvPr/>
          </p:nvSpPr>
          <p:spPr bwMode="auto">
            <a:xfrm>
              <a:off x="3599714" y="4546737"/>
              <a:ext cx="52387" cy="58737"/>
            </a:xfrm>
            <a:custGeom>
              <a:avLst/>
              <a:gdLst>
                <a:gd name="T0" fmla="*/ 23 w 31"/>
                <a:gd name="T1" fmla="*/ 34 h 34"/>
                <a:gd name="T2" fmla="*/ 31 w 31"/>
                <a:gd name="T3" fmla="*/ 0 h 34"/>
                <a:gd name="T4" fmla="*/ 0 w 31"/>
                <a:gd name="T5" fmla="*/ 14 h 34"/>
                <a:gd name="T6" fmla="*/ 17 w 31"/>
                <a:gd name="T7" fmla="*/ 16 h 34"/>
                <a:gd name="T8" fmla="*/ 23 w 31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3" y="34"/>
                  </a:moveTo>
                  <a:lnTo>
                    <a:pt x="31" y="0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23" y="34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" name="Line 275"/>
            <p:cNvSpPr>
              <a:spLocks noChangeShapeType="1"/>
            </p:cNvSpPr>
            <p:nvPr/>
          </p:nvSpPr>
          <p:spPr bwMode="auto">
            <a:xfrm>
              <a:off x="3339364" y="5088074"/>
              <a:ext cx="287337" cy="16668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Freeform 276"/>
            <p:cNvSpPr>
              <a:spLocks/>
            </p:cNvSpPr>
            <p:nvPr/>
          </p:nvSpPr>
          <p:spPr bwMode="auto">
            <a:xfrm>
              <a:off x="3594951" y="5223012"/>
              <a:ext cx="57150" cy="46037"/>
            </a:xfrm>
            <a:custGeom>
              <a:avLst/>
              <a:gdLst>
                <a:gd name="T0" fmla="*/ 0 w 34"/>
                <a:gd name="T1" fmla="*/ 27 h 27"/>
                <a:gd name="T2" fmla="*/ 34 w 34"/>
                <a:gd name="T3" fmla="*/ 27 h 27"/>
                <a:gd name="T4" fmla="*/ 15 w 34"/>
                <a:gd name="T5" fmla="*/ 0 h 27"/>
                <a:gd name="T6" fmla="*/ 16 w 34"/>
                <a:gd name="T7" fmla="*/ 17 h 27"/>
                <a:gd name="T8" fmla="*/ 0 w 34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7">
                  <a:moveTo>
                    <a:pt x="0" y="27"/>
                  </a:moveTo>
                  <a:lnTo>
                    <a:pt x="34" y="27"/>
                  </a:lnTo>
                  <a:lnTo>
                    <a:pt x="15" y="0"/>
                  </a:lnTo>
                  <a:lnTo>
                    <a:pt x="16" y="1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1" name="Line 277"/>
            <p:cNvSpPr>
              <a:spLocks noChangeShapeType="1"/>
            </p:cNvSpPr>
            <p:nvPr/>
          </p:nvSpPr>
          <p:spPr bwMode="auto">
            <a:xfrm flipV="1">
              <a:off x="3356826" y="4908687"/>
              <a:ext cx="249238" cy="158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2" name="Freeform 278"/>
            <p:cNvSpPr>
              <a:spLocks/>
            </p:cNvSpPr>
            <p:nvPr/>
          </p:nvSpPr>
          <p:spPr bwMode="auto">
            <a:xfrm>
              <a:off x="3583839" y="4883287"/>
              <a:ext cx="52387" cy="52387"/>
            </a:xfrm>
            <a:custGeom>
              <a:avLst/>
              <a:gdLst>
                <a:gd name="T0" fmla="*/ 0 w 31"/>
                <a:gd name="T1" fmla="*/ 31 h 31"/>
                <a:gd name="T2" fmla="*/ 31 w 31"/>
                <a:gd name="T3" fmla="*/ 16 h 31"/>
                <a:gd name="T4" fmla="*/ 0 w 31"/>
                <a:gd name="T5" fmla="*/ 0 h 31"/>
                <a:gd name="T6" fmla="*/ 10 w 31"/>
                <a:gd name="T7" fmla="*/ 16 h 31"/>
                <a:gd name="T8" fmla="*/ 0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31"/>
                  </a:moveTo>
                  <a:lnTo>
                    <a:pt x="31" y="16"/>
                  </a:lnTo>
                  <a:lnTo>
                    <a:pt x="0" y="0"/>
                  </a:lnTo>
                  <a:lnTo>
                    <a:pt x="10" y="1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" name="Freeform 279"/>
            <p:cNvSpPr>
              <a:spLocks/>
            </p:cNvSpPr>
            <p:nvPr/>
          </p:nvSpPr>
          <p:spPr bwMode="auto">
            <a:xfrm>
              <a:off x="3229826" y="4319724"/>
              <a:ext cx="274638" cy="1181100"/>
            </a:xfrm>
            <a:custGeom>
              <a:avLst/>
              <a:gdLst>
                <a:gd name="T0" fmla="*/ 925 w 925"/>
                <a:gd name="T1" fmla="*/ 0 h 3921"/>
                <a:gd name="T2" fmla="*/ 0 w 925"/>
                <a:gd name="T3" fmla="*/ 327 h 3921"/>
                <a:gd name="T4" fmla="*/ 0 w 925"/>
                <a:gd name="T5" fmla="*/ 3594 h 3921"/>
                <a:gd name="T6" fmla="*/ 925 w 925"/>
                <a:gd name="T7" fmla="*/ 3921 h 3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5" h="3921">
                  <a:moveTo>
                    <a:pt x="925" y="0"/>
                  </a:moveTo>
                  <a:cubicBezTo>
                    <a:pt x="414" y="0"/>
                    <a:pt x="0" y="151"/>
                    <a:pt x="0" y="327"/>
                  </a:cubicBezTo>
                  <a:lnTo>
                    <a:pt x="0" y="3594"/>
                  </a:lnTo>
                  <a:cubicBezTo>
                    <a:pt x="0" y="3777"/>
                    <a:pt x="414" y="3921"/>
                    <a:pt x="925" y="3921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4" name="Line 286"/>
            <p:cNvSpPr>
              <a:spLocks noChangeShapeType="1"/>
            </p:cNvSpPr>
            <p:nvPr/>
          </p:nvSpPr>
          <p:spPr bwMode="auto">
            <a:xfrm>
              <a:off x="2918676" y="4897574"/>
              <a:ext cx="2428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" name="Line 296"/>
            <p:cNvSpPr>
              <a:spLocks noChangeShapeType="1"/>
            </p:cNvSpPr>
            <p:nvPr/>
          </p:nvSpPr>
          <p:spPr bwMode="auto">
            <a:xfrm flipH="1">
              <a:off x="3279883" y="5617459"/>
              <a:ext cx="839686" cy="18324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6" name="テキスト ボックス 145"/>
          <p:cNvSpPr txBox="1"/>
          <p:nvPr/>
        </p:nvSpPr>
        <p:spPr>
          <a:xfrm>
            <a:off x="2904887" y="982663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Photomultiplier tube (PMT)</a:t>
            </a:r>
            <a:endParaRPr kumimoji="1" lang="ja-JP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7" name="テキスト ボックス 146"/>
          <p:cNvSpPr txBox="1"/>
          <p:nvPr/>
        </p:nvSpPr>
        <p:spPr>
          <a:xfrm>
            <a:off x="6949602" y="982663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</a:t>
            </a:r>
            <a:r>
              <a:rPr kumimoji="1" lang="en-US" altLang="ja-JP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photodetector</a:t>
            </a:r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(HPD)</a:t>
            </a:r>
            <a:endParaRPr kumimoji="1" lang="ja-JP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8" name="テキスト ボックス 147"/>
          <p:cNvSpPr txBox="1"/>
          <p:nvPr/>
        </p:nvSpPr>
        <p:spPr>
          <a:xfrm>
            <a:off x="1646112" y="144432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Venetian </a:t>
            </a:r>
            <a:r>
              <a:rPr kumimoji="1" lang="en-US" altLang="ja-JP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blind dynode</a:t>
            </a:r>
            <a:endParaRPr kumimoji="1" lang="ja-JP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4919323" y="141452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Box &amp; Line dynode</a:t>
            </a:r>
            <a:endParaRPr kumimoji="1" lang="ja-JP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7818916" y="1396703"/>
            <a:ext cx="23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Avalanche diode </a:t>
            </a:r>
            <a:r>
              <a:rPr kumimoji="1" lang="en-US" altLang="ja-JP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(AD)</a:t>
            </a:r>
            <a:endParaRPr kumimoji="1" lang="ja-JP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1996777" y="1676133"/>
            <a:ext cx="1156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(Super-K)</a:t>
            </a:r>
            <a:endParaRPr kumimoji="1" lang="ja-JP" altLang="en-US" sz="2000" dirty="0"/>
          </a:p>
        </p:txBody>
      </p:sp>
      <p:pic>
        <p:nvPicPr>
          <p:cNvPr id="154" name="図 153" descr="R12850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76" y="2078187"/>
            <a:ext cx="1920875" cy="2481474"/>
          </a:xfrm>
          <a:prstGeom prst="rect">
            <a:avLst/>
          </a:prstGeom>
        </p:spPr>
      </p:pic>
      <p:pic>
        <p:nvPicPr>
          <p:cNvPr id="155" name="図 154" descr="R12860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515" y="2114296"/>
            <a:ext cx="1920875" cy="2481474"/>
          </a:xfrm>
          <a:prstGeom prst="rect">
            <a:avLst/>
          </a:prstGeom>
        </p:spPr>
      </p:pic>
      <p:pic>
        <p:nvPicPr>
          <p:cNvPr id="156" name="図 155" descr="R3600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216" y="2078187"/>
            <a:ext cx="1920875" cy="2481474"/>
          </a:xfrm>
          <a:prstGeom prst="rect">
            <a:avLst/>
          </a:prstGeom>
        </p:spPr>
      </p:pic>
      <p:sp>
        <p:nvSpPr>
          <p:cNvPr id="157" name="テキスト ボックス 156"/>
          <p:cNvSpPr txBox="1"/>
          <p:nvPr/>
        </p:nvSpPr>
        <p:spPr>
          <a:xfrm>
            <a:off x="1918962" y="2366309"/>
            <a:ext cx="1385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+2kV, 10</a:t>
            </a:r>
            <a:r>
              <a:rPr kumimoji="1" lang="en-US" altLang="ja-JP" sz="1600" baseline="30000" dirty="0"/>
              <a:t>7</a:t>
            </a:r>
            <a:r>
              <a:rPr kumimoji="1" lang="en-US" altLang="ja-JP" sz="1600" dirty="0"/>
              <a:t>gain</a:t>
            </a:r>
            <a:endParaRPr kumimoji="1" lang="ja-JP" altLang="en-US" sz="1600" dirty="0"/>
          </a:p>
        </p:txBody>
      </p:sp>
      <p:sp>
        <p:nvSpPr>
          <p:cNvPr id="158" name="テキスト ボックス 157"/>
          <p:cNvSpPr txBox="1"/>
          <p:nvPr/>
        </p:nvSpPr>
        <p:spPr>
          <a:xfrm>
            <a:off x="5261553" y="2366309"/>
            <a:ext cx="1385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+2kV, 10</a:t>
            </a:r>
            <a:r>
              <a:rPr kumimoji="1" lang="en-US" altLang="ja-JP" sz="1600" baseline="30000" dirty="0"/>
              <a:t>7</a:t>
            </a:r>
            <a:r>
              <a:rPr kumimoji="1" lang="en-US" altLang="ja-JP" sz="1600" dirty="0"/>
              <a:t>gain</a:t>
            </a:r>
            <a:endParaRPr kumimoji="1" lang="ja-JP" altLang="en-US" sz="1600" dirty="0"/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8057190" y="2380476"/>
            <a:ext cx="1385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+8kV, 10</a:t>
            </a:r>
            <a:r>
              <a:rPr kumimoji="1" lang="en-US" altLang="ja-JP" sz="1600" baseline="30000" dirty="0"/>
              <a:t>5</a:t>
            </a:r>
            <a:r>
              <a:rPr kumimoji="1" lang="en-US" altLang="ja-JP" sz="1600" dirty="0"/>
              <a:t>gain</a:t>
            </a:r>
            <a:endParaRPr kumimoji="1" lang="ja-JP" altLang="en-US" sz="1600" dirty="0"/>
          </a:p>
        </p:txBody>
      </p:sp>
      <p:sp>
        <p:nvSpPr>
          <p:cNvPr id="160" name="テキスト ボックス 159"/>
          <p:cNvSpPr txBox="1"/>
          <p:nvPr/>
        </p:nvSpPr>
        <p:spPr>
          <a:xfrm>
            <a:off x="9654101" y="319166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AD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10121562" y="3451929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×</a:t>
            </a:r>
            <a:r>
              <a:rPr kumimoji="1" lang="en-US" altLang="ja-JP" sz="1400" dirty="0">
                <a:solidFill>
                  <a:srgbClr val="0000FF"/>
                </a:solidFill>
              </a:rPr>
              <a:t>1600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62" name="テキスト ボックス 161"/>
          <p:cNvSpPr txBox="1"/>
          <p:nvPr/>
        </p:nvSpPr>
        <p:spPr>
          <a:xfrm>
            <a:off x="10145109" y="417678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</a:rPr>
              <a:t>×</a:t>
            </a:r>
            <a:r>
              <a:rPr kumimoji="1" lang="en-US" altLang="ja-JP" sz="1400" dirty="0">
                <a:solidFill>
                  <a:srgbClr val="008000"/>
                </a:solidFill>
              </a:rPr>
              <a:t>100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9576013" y="435937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+ preamp</a:t>
            </a:r>
            <a:endParaRPr kumimoji="1" lang="ja-JP" altLang="en-US" dirty="0"/>
          </a:p>
        </p:txBody>
      </p:sp>
      <p:sp>
        <p:nvSpPr>
          <p:cNvPr id="166" name="テキスト ボックス 165"/>
          <p:cNvSpPr txBox="1"/>
          <p:nvPr/>
        </p:nvSpPr>
        <p:spPr>
          <a:xfrm>
            <a:off x="3337030" y="3043174"/>
            <a:ext cx="154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Venetian blind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6738671" y="2977420"/>
            <a:ext cx="117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Box &amp; Line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354108" y="1436065"/>
            <a:ext cx="49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solidFill>
                  <a:srgbClr val="FF0000"/>
                </a:solidFill>
              </a:rPr>
              <a:t>New</a:t>
            </a:r>
            <a:endParaRPr kumimoji="1" lang="ja-JP" altLang="en-US" sz="1400" i="1" dirty="0">
              <a:solidFill>
                <a:srgbClr val="FF0000"/>
              </a:solidFill>
            </a:endParaRPr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7375579" y="1443318"/>
            <a:ext cx="49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solidFill>
                  <a:srgbClr val="FF0000"/>
                </a:solidFill>
              </a:rPr>
              <a:t>New</a:t>
            </a:r>
            <a:endParaRPr kumimoji="1" lang="ja-JP" altLang="en-US" sz="1400" i="1" dirty="0">
              <a:solidFill>
                <a:srgbClr val="FF0000"/>
              </a:solidFill>
            </a:endParaRPr>
          </a:p>
        </p:txBody>
      </p:sp>
      <p:cxnSp>
        <p:nvCxnSpPr>
          <p:cNvPr id="171" name="直線矢印コネクタ 170"/>
          <p:cNvCxnSpPr/>
          <p:nvPr/>
        </p:nvCxnSpPr>
        <p:spPr>
          <a:xfrm flipV="1">
            <a:off x="7618784" y="4194604"/>
            <a:ext cx="1" cy="534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テキスト ボックス 171"/>
          <p:cNvSpPr txBox="1"/>
          <p:nvPr/>
        </p:nvSpPr>
        <p:spPr>
          <a:xfrm>
            <a:off x="6065942" y="4648230"/>
            <a:ext cx="294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High collection efficiency (CE)</a:t>
            </a:r>
            <a:endParaRPr kumimoji="1" lang="ja-JP" altLang="en-US" dirty="0"/>
          </a:p>
        </p:txBody>
      </p:sp>
      <p:cxnSp>
        <p:nvCxnSpPr>
          <p:cNvPr id="173" name="直線矢印コネクタ 172"/>
          <p:cNvCxnSpPr/>
          <p:nvPr/>
        </p:nvCxnSpPr>
        <p:spPr>
          <a:xfrm flipV="1">
            <a:off x="5588004" y="4328797"/>
            <a:ext cx="1036251" cy="616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173"/>
          <p:cNvSpPr txBox="1"/>
          <p:nvPr/>
        </p:nvSpPr>
        <p:spPr>
          <a:xfrm>
            <a:off x="5128710" y="4914135"/>
            <a:ext cx="3578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Uniform drift path</a:t>
            </a:r>
          </a:p>
          <a:p>
            <a:r>
              <a:rPr lang="en-US" altLang="ja-JP" sz="2000" dirty="0"/>
              <a:t>→ High </a:t>
            </a:r>
            <a:r>
              <a:rPr lang="en-US" altLang="ja-JP" sz="2000" dirty="0" err="1"/>
              <a:t>charge&amp;time</a:t>
            </a:r>
            <a:r>
              <a:rPr lang="en-US" altLang="ja-JP" sz="2000" dirty="0"/>
              <a:t> resolutions</a:t>
            </a:r>
            <a:endParaRPr kumimoji="1" lang="ja-JP" altLang="en-US" sz="2000" dirty="0"/>
          </a:p>
        </p:txBody>
      </p:sp>
      <p:sp>
        <p:nvSpPr>
          <p:cNvPr id="176" name="テキスト ボックス 175"/>
          <p:cNvSpPr txBox="1"/>
          <p:nvPr/>
        </p:nvSpPr>
        <p:spPr>
          <a:xfrm>
            <a:off x="8973154" y="4654765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Low cost,</a:t>
            </a:r>
            <a:endParaRPr lang="ja-JP" altLang="en-US" dirty="0"/>
          </a:p>
          <a:p>
            <a:r>
              <a:rPr kumimoji="1" lang="en-US" altLang="ja-JP" dirty="0"/>
              <a:t>high resolutions </a:t>
            </a:r>
          </a:p>
        </p:txBody>
      </p:sp>
      <p:pic>
        <p:nvPicPr>
          <p:cNvPr id="177" name="図 176" descr="DSC0280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69502" y="1872667"/>
            <a:ext cx="1182272" cy="1194992"/>
          </a:xfrm>
          <a:prstGeom prst="ellipse">
            <a:avLst/>
          </a:prstGeom>
        </p:spPr>
      </p:pic>
      <p:pic>
        <p:nvPicPr>
          <p:cNvPr id="179" name="図 178" descr="DSC02806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3013">
            <a:off x="3483947" y="1902667"/>
            <a:ext cx="1230554" cy="1218190"/>
          </a:xfrm>
          <a:prstGeom prst="ellipse">
            <a:avLst/>
          </a:prstGeom>
        </p:spPr>
      </p:pic>
      <p:sp>
        <p:nvSpPr>
          <p:cNvPr id="181" name="テキスト ボックス 180"/>
          <p:cNvSpPr txBox="1"/>
          <p:nvPr/>
        </p:nvSpPr>
        <p:spPr>
          <a:xfrm>
            <a:off x="1549857" y="958002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50 cm </a:t>
            </a:r>
            <a:r>
              <a:rPr lang="en-US" altLang="ja-JP" dirty="0" err="1"/>
              <a:t>Φ</a:t>
            </a:r>
            <a:endParaRPr kumimoji="1" lang="ja-JP" altLang="en-US" dirty="0"/>
          </a:p>
        </p:txBody>
      </p:sp>
      <p:sp>
        <p:nvSpPr>
          <p:cNvPr id="182" name="右矢印 181"/>
          <p:cNvSpPr/>
          <p:nvPr/>
        </p:nvSpPr>
        <p:spPr>
          <a:xfrm>
            <a:off x="9009863" y="5965828"/>
            <a:ext cx="1658137" cy="582833"/>
          </a:xfrm>
          <a:prstGeom prst="rightArrow">
            <a:avLst>
              <a:gd name="adj1" fmla="val 50000"/>
              <a:gd name="adj2" fmla="val 69808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46000">
                <a:schemeClr val="accent1">
                  <a:tint val="50000"/>
                  <a:shade val="100000"/>
                  <a:satMod val="3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rgbClr val="3366FF"/>
                </a:solidFill>
              </a:rPr>
              <a:t>            </a:t>
            </a:r>
            <a:endParaRPr kumimoji="1" lang="ja-JP" altLang="en-US" sz="2000" dirty="0"/>
          </a:p>
        </p:txBody>
      </p:sp>
      <p:sp>
        <p:nvSpPr>
          <p:cNvPr id="183" name="右矢印 182"/>
          <p:cNvSpPr/>
          <p:nvPr/>
        </p:nvSpPr>
        <p:spPr>
          <a:xfrm flipH="1">
            <a:off x="1613130" y="5965828"/>
            <a:ext cx="1023339" cy="582833"/>
          </a:xfrm>
          <a:prstGeom prst="rightArrow">
            <a:avLst>
              <a:gd name="adj1" fmla="val 50000"/>
              <a:gd name="adj2" fmla="val 69808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46000">
                <a:schemeClr val="accent1">
                  <a:tint val="50000"/>
                  <a:shade val="100000"/>
                  <a:satMod val="3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rgbClr val="3366FF"/>
                </a:solidFill>
              </a:rPr>
              <a:t>            </a:t>
            </a:r>
            <a:endParaRPr kumimoji="1" lang="ja-JP" altLang="en-US" sz="2000" dirty="0"/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1649821" y="6045904"/>
            <a:ext cx="110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Reliability</a:t>
            </a:r>
            <a:endParaRPr kumimoji="1" lang="ja-JP" altLang="en-US" dirty="0"/>
          </a:p>
        </p:txBody>
      </p:sp>
      <p:sp>
        <p:nvSpPr>
          <p:cNvPr id="185" name="テキスト ボックス 184"/>
          <p:cNvSpPr txBox="1"/>
          <p:nvPr/>
        </p:nvSpPr>
        <p:spPr>
          <a:xfrm>
            <a:off x="8960412" y="598052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Low cost,</a:t>
            </a:r>
          </a:p>
          <a:p>
            <a:r>
              <a:rPr kumimoji="1" lang="en-US" altLang="ja-JP" sz="1400" dirty="0"/>
              <a:t>High performance</a:t>
            </a:r>
            <a:endParaRPr kumimoji="1" lang="ja-JP" altLang="en-US" sz="1400" dirty="0"/>
          </a:p>
        </p:txBody>
      </p:sp>
      <p:sp>
        <p:nvSpPr>
          <p:cNvPr id="186" name="右中かっこ 185"/>
          <p:cNvSpPr/>
          <p:nvPr/>
        </p:nvSpPr>
        <p:spPr>
          <a:xfrm rot="5400000">
            <a:off x="7683252" y="2842252"/>
            <a:ext cx="136898" cy="5662068"/>
          </a:xfrm>
          <a:prstGeom prst="rightBrace">
            <a:avLst>
              <a:gd name="adj1" fmla="val 8333"/>
              <a:gd name="adj2" fmla="val 9125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9" name="図 188" descr="DSC08077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2954" y="1956170"/>
            <a:ext cx="1178843" cy="1179902"/>
          </a:xfrm>
          <a:prstGeom prst="ellipse">
            <a:avLst/>
          </a:prstGeom>
        </p:spPr>
      </p:pic>
      <p:sp>
        <p:nvSpPr>
          <p:cNvPr id="190" name="円/楕円 189"/>
          <p:cNvSpPr>
            <a:spLocks noChangeAspect="1"/>
          </p:cNvSpPr>
          <p:nvPr/>
        </p:nvSpPr>
        <p:spPr>
          <a:xfrm>
            <a:off x="10019797" y="2483501"/>
            <a:ext cx="74341" cy="720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2" name="直線矢印コネクタ 191"/>
          <p:cNvCxnSpPr>
            <a:endCxn id="190" idx="4"/>
          </p:cNvCxnSpPr>
          <p:nvPr/>
        </p:nvCxnSpPr>
        <p:spPr>
          <a:xfrm flipH="1" flipV="1">
            <a:off x="10056968" y="2555502"/>
            <a:ext cx="104017" cy="1165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テキスト ボックス 193"/>
          <p:cNvSpPr txBox="1"/>
          <p:nvPr/>
        </p:nvSpPr>
        <p:spPr>
          <a:xfrm>
            <a:off x="10058082" y="3070568"/>
            <a:ext cx="703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20mmΦ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7442044" y="6074283"/>
            <a:ext cx="140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are required.</a:t>
            </a:r>
            <a:endParaRPr kumimoji="1" lang="ja-JP" altLang="en-US" dirty="0"/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5471220" y="1787611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>
                <a:solidFill>
                  <a:srgbClr val="FF0000"/>
                </a:solidFill>
              </a:rPr>
              <a:t>high QE</a:t>
            </a:r>
            <a:endParaRPr kumimoji="1" lang="ja-JP" altLang="en-US" sz="1600" i="1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/>
          <p:cNvSpPr txBox="1"/>
          <p:nvPr/>
        </p:nvSpPr>
        <p:spPr>
          <a:xfrm>
            <a:off x="8559489" y="1767117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>
                <a:solidFill>
                  <a:srgbClr val="FF0000"/>
                </a:solidFill>
              </a:rPr>
              <a:t>high QE</a:t>
            </a:r>
            <a:endParaRPr kumimoji="1" lang="ja-JP" altLang="en-US" sz="1600" i="1" dirty="0">
              <a:solidFill>
                <a:srgbClr val="FF0000"/>
              </a:solidFill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7618784" y="3955050"/>
            <a:ext cx="53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Box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91" name="テキスト ボックス 190"/>
          <p:cNvSpPr txBox="1"/>
          <p:nvPr/>
        </p:nvSpPr>
        <p:spPr>
          <a:xfrm rot="16200000">
            <a:off x="6153875" y="3819321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Line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52" name="直線矢印コネクタ 151"/>
          <p:cNvCxnSpPr/>
          <p:nvPr/>
        </p:nvCxnSpPr>
        <p:spPr>
          <a:xfrm flipH="1">
            <a:off x="3556000" y="3679413"/>
            <a:ext cx="283882" cy="3813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/>
          <p:cNvCxnSpPr/>
          <p:nvPr/>
        </p:nvCxnSpPr>
        <p:spPr>
          <a:xfrm>
            <a:off x="3992282" y="3658928"/>
            <a:ext cx="94130" cy="19455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テキスト ボックス 198"/>
          <p:cNvSpPr txBox="1"/>
          <p:nvPr/>
        </p:nvSpPr>
        <p:spPr>
          <a:xfrm>
            <a:off x="3754722" y="335146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e</a:t>
            </a:r>
            <a:r>
              <a:rPr kumimoji="1" lang="en-US" altLang="ja-JP" baseline="30000" dirty="0">
                <a:solidFill>
                  <a:srgbClr val="008000"/>
                </a:solidFill>
              </a:rPr>
              <a:t>-</a:t>
            </a:r>
            <a:endParaRPr kumimoji="1" lang="ja-JP" altLang="en-US" baseline="30000" dirty="0">
              <a:solidFill>
                <a:srgbClr val="008000"/>
              </a:solidFill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8628900" y="3304884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Simple </a:t>
            </a:r>
            <a:br>
              <a:rPr kumimoji="1" lang="en-US" altLang="ja-JP" sz="1600" dirty="0"/>
            </a:br>
            <a:r>
              <a:rPr kumimoji="1" lang="en-US" altLang="ja-JP" sz="1600" dirty="0"/>
              <a:t>inside</a:t>
            </a:r>
            <a:endParaRPr kumimoji="1" lang="ja-JP" altLang="en-US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4720" y="3488581"/>
            <a:ext cx="1778625" cy="10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13" y="306451"/>
            <a:ext cx="7131938" cy="30058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719" y="3512149"/>
            <a:ext cx="7219126" cy="26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8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HQEHPDBLPM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30" y="1353592"/>
            <a:ext cx="3937151" cy="28330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7090" y="-116191"/>
            <a:ext cx="9905998" cy="1478570"/>
          </a:xfrm>
        </p:spPr>
        <p:txBody>
          <a:bodyPr/>
          <a:lstStyle/>
          <a:p>
            <a:r>
              <a:rPr kumimoji="1" lang="en-US" altLang="ja-JP" dirty="0" smtClean="0"/>
              <a:t>Detection Efficiency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83936" y="5181557"/>
            <a:ext cx="3883128" cy="1353919"/>
          </a:xfrm>
        </p:spPr>
        <p:txBody>
          <a:bodyPr anchor="t">
            <a:normAutofit fontScale="92500" lnSpcReduction="20000"/>
          </a:bodyPr>
          <a:lstStyle/>
          <a:p>
            <a:pPr fontAlgn="t"/>
            <a:r>
              <a:rPr kumimoji="1" lang="en-US" altLang="ja-JP" dirty="0"/>
              <a:t>Super-K              </a:t>
            </a:r>
            <a:r>
              <a:rPr lang="pl-PL" altLang="ja-JP" dirty="0"/>
              <a:t>67% (61%)</a:t>
            </a:r>
          </a:p>
          <a:p>
            <a:pPr fontAlgn="t"/>
            <a:r>
              <a:rPr lang="pl-PL" altLang="ja-JP" dirty="0" err="1">
                <a:solidFill>
                  <a:srgbClr val="0000FF"/>
                </a:solidFill>
              </a:rPr>
              <a:t>Box&amp;Line</a:t>
            </a:r>
            <a:r>
              <a:rPr lang="pl-PL" altLang="ja-JP" dirty="0">
                <a:solidFill>
                  <a:srgbClr val="0000FF"/>
                </a:solidFill>
              </a:rPr>
              <a:t> PMT  95% (85%)</a:t>
            </a:r>
          </a:p>
          <a:p>
            <a:pPr fontAlgn="t"/>
            <a:r>
              <a:rPr lang="pl-PL" altLang="ja-JP" dirty="0">
                <a:solidFill>
                  <a:srgbClr val="FF0000"/>
                </a:solidFill>
              </a:rPr>
              <a:t>HPD                     97% (80%)</a:t>
            </a:r>
          </a:p>
          <a:p>
            <a:pPr fontAlgn="t"/>
            <a:endParaRPr lang="pl-PL" altLang="ja-JP" dirty="0"/>
          </a:p>
          <a:p>
            <a:pPr fontAlgn="t"/>
            <a:endParaRPr lang="pl-PL" altLang="ja-JP" dirty="0"/>
          </a:p>
          <a:p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424178"/>
            <a:ext cx="4824536" cy="284061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75521" y="987242"/>
            <a:ext cx="403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High Quantum Efficiency (QE)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98769" y="884619"/>
            <a:ext cx="443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Total Detection Efficiency of 1 PE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41149" y="140873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HPD    </a:t>
            </a:r>
            <a:r>
              <a:rPr lang="en-US" altLang="ja-JP" dirty="0"/>
              <a:t>→ </a:t>
            </a: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36%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65645" y="2838100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Super-K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57595" y="1177006"/>
            <a:ext cx="4402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Measured at Hamamatsu by point source injection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55000" y="167537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</a:rPr>
              <a:t>×2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14144" y="3207021"/>
            <a:ext cx="97174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b="1" dirty="0"/>
              <a:t>22%</a:t>
            </a:r>
            <a:endParaRPr kumimoji="1" lang="en-US" altLang="ja-JP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kumimoji="1" lang="en-US" altLang="ja-JP" dirty="0"/>
              <a:t> at peak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3625" y="1381041"/>
            <a:ext cx="159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00FF"/>
                </a:solidFill>
              </a:rPr>
              <a:t>Box&amp;Line</a:t>
            </a:r>
            <a:r>
              <a:rPr kumimoji="1" lang="en-US" altLang="ja-JP" b="1" dirty="0">
                <a:solidFill>
                  <a:srgbClr val="0000FF"/>
                </a:solidFill>
              </a:rPr>
              <a:t> PMT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60089" y="3185476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Super-K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68480" y="224242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→ </a:t>
            </a:r>
            <a:r>
              <a:rPr lang="en-US" altLang="ja-JP" b="1" dirty="0">
                <a:solidFill>
                  <a:srgbClr val="0000FF"/>
                </a:solidFill>
              </a:rPr>
              <a:t>30%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79416" y="3525610"/>
            <a:ext cx="7393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(-2016yr)</a:t>
            </a:r>
            <a:endParaRPr kumimoji="1" lang="ja-JP" altLang="en-US" sz="1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51421" y="4211264"/>
            <a:ext cx="336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Collection Efficiency (CE)</a:t>
            </a:r>
            <a:endParaRPr kumimoji="1" lang="ja-JP" altLang="en-US" sz="2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90173" y="4548757"/>
            <a:ext cx="137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By simulation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59306" y="4544948"/>
            <a:ext cx="199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 </a:t>
            </a:r>
            <a:r>
              <a:rPr kumimoji="1" lang="en-US" altLang="ja-JP" dirty="0"/>
              <a:t>46cmΦ (50cmΦ)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53607" y="1368191"/>
            <a:ext cx="818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Measured</a:t>
            </a:r>
            <a:endParaRPr kumimoji="1" lang="ja-JP" altLang="en-US" sz="1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669860" y="1429457"/>
            <a:ext cx="818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Measured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72644" y="6412712"/>
            <a:ext cx="595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Detection efficiency was doubled in both new photo-detectors. </a:t>
            </a:r>
            <a:endParaRPr kumimoji="1" lang="ja-JP" altLang="en-US" dirty="0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8912182" y="4724493"/>
            <a:ext cx="1765859" cy="1233532"/>
            <a:chOff x="3844676" y="4276031"/>
            <a:chExt cx="1765859" cy="1233532"/>
          </a:xfrm>
        </p:grpSpPr>
        <p:grpSp>
          <p:nvGrpSpPr>
            <p:cNvPr id="30" name="図形グループ 29"/>
            <p:cNvGrpSpPr>
              <a:grpSpLocks noChangeAspect="1"/>
            </p:cNvGrpSpPr>
            <p:nvPr/>
          </p:nvGrpSpPr>
          <p:grpSpPr>
            <a:xfrm>
              <a:off x="3844676" y="4276031"/>
              <a:ext cx="1765859" cy="1233532"/>
              <a:chOff x="5713855" y="1404938"/>
              <a:chExt cx="3430145" cy="2562022"/>
            </a:xfrm>
          </p:grpSpPr>
          <p:pic>
            <p:nvPicPr>
              <p:cNvPr id="33" name="図 32" descr="IMG_0026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13855" y="1404938"/>
                <a:ext cx="3430145" cy="2562022"/>
              </a:xfrm>
              <a:prstGeom prst="rect">
                <a:avLst/>
              </a:prstGeom>
            </p:spPr>
          </p:pic>
          <p:cxnSp>
            <p:nvCxnSpPr>
              <p:cNvPr id="34" name="直線矢印コネクタ 33"/>
              <p:cNvCxnSpPr/>
              <p:nvPr/>
            </p:nvCxnSpPr>
            <p:spPr>
              <a:xfrm flipV="1">
                <a:off x="6469505" y="2482484"/>
                <a:ext cx="1551616" cy="59586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4"/>
              <p:cNvSpPr txBox="1"/>
              <p:nvPr/>
            </p:nvSpPr>
            <p:spPr>
              <a:xfrm rot="20070538">
                <a:off x="6672210" y="2366748"/>
                <a:ext cx="2137852" cy="76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FFFF"/>
                    </a:solidFill>
                  </a:rPr>
                  <a:t>1m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テキスト ボックス 30"/>
            <p:cNvSpPr txBox="1"/>
            <p:nvPr/>
          </p:nvSpPr>
          <p:spPr>
            <a:xfrm>
              <a:off x="5022804" y="4735071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PMT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900295" y="4531149"/>
              <a:ext cx="737514" cy="544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kumimoji="1" lang="en-US" altLang="ja-JP" dirty="0">
                  <a:solidFill>
                    <a:srgbClr val="FFFF00"/>
                  </a:solidFill>
                </a:rPr>
                <a:t>light</a:t>
              </a:r>
            </a:p>
            <a:p>
              <a:pPr>
                <a:lnSpc>
                  <a:spcPct val="80000"/>
                </a:lnSpc>
              </a:pPr>
              <a:r>
                <a:rPr kumimoji="1" lang="en-US" altLang="ja-JP" dirty="0">
                  <a:solidFill>
                    <a:srgbClr val="FFFF00"/>
                  </a:solidFill>
                </a:rPr>
                <a:t> pulse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5497586" y="4530252"/>
            <a:ext cx="37782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Relative comparison of single PE </a:t>
            </a:r>
            <a:br>
              <a:rPr lang="en-US" altLang="ja-JP" dirty="0"/>
            </a:br>
            <a:r>
              <a:rPr lang="en-US" altLang="ja-JP" dirty="0"/>
              <a:t>  counting compared with SK PMT</a:t>
            </a:r>
          </a:p>
          <a:p>
            <a:r>
              <a:rPr lang="en-US" altLang="ja-JP" dirty="0"/>
              <a:t>    by a uniform light injection </a:t>
            </a:r>
            <a:endParaRPr kumimoji="1" lang="en-US" altLang="ja-JP" dirty="0"/>
          </a:p>
          <a:p>
            <a:r>
              <a:rPr kumimoji="1" lang="en-US" altLang="ja-JP" sz="2000" b="1" dirty="0" err="1">
                <a:solidFill>
                  <a:srgbClr val="0000FF"/>
                </a:solidFill>
              </a:rPr>
              <a:t>Box&amp;Line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 PMT : 1.91</a:t>
            </a:r>
            <a:r>
              <a:rPr kumimoji="1" lang="en-US" altLang="ja-JP" sz="2000" dirty="0">
                <a:solidFill>
                  <a:srgbClr val="0000FF"/>
                </a:solidFill>
              </a:rPr>
              <a:t> of SK PMT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HPD                    : 1.76</a:t>
            </a:r>
            <a:r>
              <a:rPr lang="en-US" altLang="ja-JP" sz="2000" dirty="0">
                <a:solidFill>
                  <a:srgbClr val="FF0000"/>
                </a:solidFill>
              </a:rPr>
              <a:t> of SK PMT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884030" y="4219160"/>
            <a:ext cx="482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Confirmation in relative hit counting</a:t>
            </a:r>
            <a:endParaRPr kumimoji="1" lang="ja-JP" altLang="en-US" sz="24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677925" y="5422908"/>
            <a:ext cx="1239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1200" dirty="0">
                <a:solidFill>
                  <a:srgbClr val="FF0000"/>
                </a:solidFill>
              </a:rPr>
              <a:t>(1ch 20mm</a:t>
            </a:r>
            <a:r>
              <a:rPr lang="en-US" altLang="ja-JP" sz="1200" dirty="0">
                <a:solidFill>
                  <a:srgbClr val="FF0000"/>
                </a:solidFill>
              </a:rPr>
              <a:t>ΦAD)</a:t>
            </a:r>
            <a:endParaRPr kumimoji="1"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002476" y="5733254"/>
            <a:ext cx="1239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1200" dirty="0">
                <a:solidFill>
                  <a:srgbClr val="FF0000"/>
                </a:solidFill>
              </a:rPr>
              <a:t>(2ch 20mm</a:t>
            </a:r>
            <a:r>
              <a:rPr lang="en-US" altLang="ja-JP" sz="1200" dirty="0">
                <a:solidFill>
                  <a:srgbClr val="FF0000"/>
                </a:solidFill>
              </a:rPr>
              <a:t>ΦAD)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62433" y="5901718"/>
            <a:ext cx="2959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(Low due to higher threshold for 1 PE)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685902" y="1936984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Box&amp;Line</a:t>
            </a:r>
            <a:r>
              <a:rPr lang="en-US" altLang="ja-JP" sz="2000" b="1" dirty="0">
                <a:solidFill>
                  <a:srgbClr val="0000FF"/>
                </a:solidFill>
              </a:rPr>
              <a:t> PMTs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3004796" y="2024581"/>
            <a:ext cx="0" cy="503997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右中かっこ 42"/>
          <p:cNvSpPr/>
          <p:nvPr/>
        </p:nvSpPr>
        <p:spPr>
          <a:xfrm>
            <a:off x="3587129" y="2001792"/>
            <a:ext cx="118157" cy="266638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中かっこ 43"/>
          <p:cNvSpPr/>
          <p:nvPr/>
        </p:nvSpPr>
        <p:spPr>
          <a:xfrm>
            <a:off x="3308394" y="1573136"/>
            <a:ext cx="118157" cy="266638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5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8" t="-1" r="-17628" b="-1234"/>
          <a:stretch/>
        </p:blipFill>
        <p:spPr>
          <a:xfrm>
            <a:off x="-266700" y="-20141"/>
            <a:ext cx="12782551" cy="6925766"/>
          </a:xfrm>
          <a:solidFill>
            <a:srgbClr val="000000"/>
          </a:solidFill>
        </p:spPr>
      </p:pic>
      <p:sp>
        <p:nvSpPr>
          <p:cNvPr id="7" name="Rettangolo 6"/>
          <p:cNvSpPr/>
          <p:nvPr/>
        </p:nvSpPr>
        <p:spPr>
          <a:xfrm>
            <a:off x="7755947" y="6396335"/>
            <a:ext cx="316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tx1">
                    <a:lumMod val="85000"/>
                  </a:schemeClr>
                </a:solidFill>
                <a:latin typeface="Tw Cen MT Condensed" panose="020B0606020104020203" pitchFamily="34" charset="0"/>
              </a:rPr>
              <a:t>https://www.cta-observatory.org</a:t>
            </a:r>
          </a:p>
        </p:txBody>
      </p:sp>
      <p:sp>
        <p:nvSpPr>
          <p:cNvPr id="9" name="Rettangolo 8"/>
          <p:cNvSpPr/>
          <p:nvPr/>
        </p:nvSpPr>
        <p:spPr>
          <a:xfrm>
            <a:off x="1476375" y="166722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 err="1" smtClean="0"/>
              <a:t>Imaging</a:t>
            </a:r>
            <a:r>
              <a:rPr lang="it-IT" sz="2800" b="1" dirty="0" smtClean="0"/>
              <a:t> </a:t>
            </a:r>
          </a:p>
          <a:p>
            <a:r>
              <a:rPr lang="it-IT" sz="2800" b="1" dirty="0" smtClean="0"/>
              <a:t>Air </a:t>
            </a:r>
            <a:r>
              <a:rPr lang="it-IT" sz="2800" b="1" dirty="0" err="1" smtClean="0"/>
              <a:t>Cherenkov</a:t>
            </a:r>
            <a:endParaRPr lang="it-IT" sz="2800" b="1" dirty="0"/>
          </a:p>
          <a:p>
            <a:r>
              <a:rPr lang="it-IT" sz="2800" b="1" dirty="0" err="1" smtClean="0"/>
              <a:t>Telescopes</a:t>
            </a: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>(</a:t>
            </a:r>
            <a:r>
              <a:rPr lang="it-IT" sz="2800" b="1" dirty="0" err="1" smtClean="0"/>
              <a:t>IACTs</a:t>
            </a:r>
            <a:r>
              <a:rPr lang="it-IT" sz="2800" b="1" dirty="0" smtClean="0"/>
              <a:t>)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215187" y="591739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~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820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8" t="-1" r="-17628" b="-1234"/>
          <a:stretch/>
        </p:blipFill>
        <p:spPr>
          <a:xfrm>
            <a:off x="-266700" y="-20141"/>
            <a:ext cx="12782551" cy="6925766"/>
          </a:xfrm>
          <a:solidFill>
            <a:srgbClr val="000000"/>
          </a:solidFill>
        </p:spPr>
      </p:pic>
      <p:pic>
        <p:nvPicPr>
          <p:cNvPr id="3" name="Immagine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81" y="3935634"/>
            <a:ext cx="3129170" cy="1760158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Immagine 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1" y="14514"/>
            <a:ext cx="2988130" cy="168082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7755947" y="6396335"/>
            <a:ext cx="316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tx1">
                    <a:lumMod val="85000"/>
                  </a:schemeClr>
                </a:solidFill>
                <a:latin typeface="Tw Cen MT Condensed" panose="020B0606020104020203" pitchFamily="34" charset="0"/>
              </a:rPr>
              <a:t>https://www.cta-observatory.org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76375" y="166722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 err="1" smtClean="0"/>
              <a:t>Imaging</a:t>
            </a:r>
            <a:r>
              <a:rPr lang="it-IT" sz="2800" b="1" dirty="0" smtClean="0"/>
              <a:t> </a:t>
            </a:r>
          </a:p>
          <a:p>
            <a:r>
              <a:rPr lang="it-IT" sz="2800" b="1" dirty="0" smtClean="0"/>
              <a:t>Air </a:t>
            </a:r>
            <a:r>
              <a:rPr lang="it-IT" sz="2800" b="1" dirty="0" err="1" smtClean="0"/>
              <a:t>Cherenkov</a:t>
            </a:r>
            <a:endParaRPr lang="it-IT" sz="2800" b="1" dirty="0"/>
          </a:p>
          <a:p>
            <a:r>
              <a:rPr lang="it-IT" sz="2800" b="1" dirty="0" err="1" smtClean="0"/>
              <a:t>Telescopes</a:t>
            </a: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>(</a:t>
            </a:r>
            <a:r>
              <a:rPr lang="it-IT" sz="2800" b="1" dirty="0" err="1" smtClean="0"/>
              <a:t>IACTs</a:t>
            </a:r>
            <a:r>
              <a:rPr lang="it-IT" sz="2800" b="1" dirty="0" smtClean="0"/>
              <a:t>)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215187" y="591739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~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994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8" t="-1" r="-17628" b="-1234"/>
          <a:stretch/>
        </p:blipFill>
        <p:spPr>
          <a:xfrm>
            <a:off x="-266700" y="-20141"/>
            <a:ext cx="12782551" cy="6925766"/>
          </a:xfrm>
          <a:solidFill>
            <a:srgbClr val="000000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2" y="3558349"/>
            <a:ext cx="3390447" cy="318496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77478" y="6286487"/>
            <a:ext cx="2159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r>
              <a:rPr lang="it-IT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 2017 MAGIC Group</a:t>
            </a:r>
          </a:p>
        </p:txBody>
      </p:sp>
      <p:sp>
        <p:nvSpPr>
          <p:cNvPr id="7" name="Rettangolo 6"/>
          <p:cNvSpPr/>
          <p:nvPr/>
        </p:nvSpPr>
        <p:spPr>
          <a:xfrm>
            <a:off x="7755947" y="6396335"/>
            <a:ext cx="316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tx1">
                    <a:lumMod val="85000"/>
                  </a:schemeClr>
                </a:solidFill>
                <a:latin typeface="Tw Cen MT Condensed" panose="020B0606020104020203" pitchFamily="34" charset="0"/>
              </a:rPr>
              <a:t>https://www.cta-observatory.org</a:t>
            </a:r>
          </a:p>
        </p:txBody>
      </p:sp>
      <p:sp>
        <p:nvSpPr>
          <p:cNvPr id="8" name="Rettangolo 7"/>
          <p:cNvSpPr/>
          <p:nvPr/>
        </p:nvSpPr>
        <p:spPr>
          <a:xfrm>
            <a:off x="1476375" y="166722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 err="1" smtClean="0"/>
              <a:t>Imaging</a:t>
            </a:r>
            <a:r>
              <a:rPr lang="it-IT" sz="2800" b="1" dirty="0" smtClean="0"/>
              <a:t> </a:t>
            </a:r>
          </a:p>
          <a:p>
            <a:r>
              <a:rPr lang="it-IT" sz="2800" b="1" dirty="0" smtClean="0"/>
              <a:t>Air </a:t>
            </a:r>
            <a:r>
              <a:rPr lang="it-IT" sz="2800" b="1" dirty="0" err="1" smtClean="0"/>
              <a:t>Cherenkov</a:t>
            </a:r>
            <a:endParaRPr lang="it-IT" sz="2800" b="1" dirty="0"/>
          </a:p>
          <a:p>
            <a:r>
              <a:rPr lang="it-IT" sz="2800" b="1" dirty="0" err="1" smtClean="0"/>
              <a:t>Telescopes</a:t>
            </a: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>(</a:t>
            </a:r>
            <a:r>
              <a:rPr lang="it-IT" sz="2800" b="1" dirty="0" err="1" smtClean="0"/>
              <a:t>IACTs</a:t>
            </a:r>
            <a:r>
              <a:rPr lang="it-IT" sz="2800" b="1" dirty="0"/>
              <a:t>)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215187" y="591739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~</a:t>
            </a:r>
            <a:endParaRPr lang="it-IT" sz="1600" dirty="0"/>
          </a:p>
        </p:txBody>
      </p:sp>
      <p:sp>
        <p:nvSpPr>
          <p:cNvPr id="4" name="Rettangolo 3"/>
          <p:cNvSpPr/>
          <p:nvPr/>
        </p:nvSpPr>
        <p:spPr>
          <a:xfrm>
            <a:off x="3868057" y="5696857"/>
            <a:ext cx="1647372" cy="22054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795021" y="4256088"/>
            <a:ext cx="651567" cy="420377"/>
          </a:xfrm>
          <a:prstGeom prst="straightConnector1">
            <a:avLst/>
          </a:prstGeom>
          <a:ln w="34925" cap="sq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Cherenkov Telescope Array Observato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399" y="1654064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25557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ma Ray Producing Cherenkov Radiation in Earths Atmosphe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8231" y="1038669"/>
            <a:ext cx="6787005" cy="50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36" y="-82156"/>
            <a:ext cx="5960436" cy="35384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026" y="3756690"/>
            <a:ext cx="3714188" cy="2270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120" y="3944058"/>
            <a:ext cx="3161426" cy="26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17738" y="817282"/>
            <a:ext cx="51995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/>
              <a:t>Big </a:t>
            </a:r>
            <a:r>
              <a:rPr lang="it-IT" sz="3000" dirty="0" err="1" smtClean="0"/>
              <a:t>Size</a:t>
            </a:r>
            <a:r>
              <a:rPr lang="it-IT" sz="3000" dirty="0" smtClean="0"/>
              <a:t> – </a:t>
            </a:r>
            <a:r>
              <a:rPr lang="it-IT" sz="3000" dirty="0" err="1" smtClean="0"/>
              <a:t>PMTs</a:t>
            </a:r>
            <a:r>
              <a:rPr lang="it-IT" sz="3000" dirty="0" smtClean="0"/>
              <a:t> 20’’</a:t>
            </a:r>
          </a:p>
          <a:p>
            <a:pPr marL="285750" indent="-285750">
              <a:buFontTx/>
              <a:buChar char="-"/>
            </a:pPr>
            <a:endParaRPr lang="it-IT" sz="3000" dirty="0" smtClean="0"/>
          </a:p>
          <a:p>
            <a:endParaRPr lang="it-IT" sz="3000" dirty="0" smtClean="0"/>
          </a:p>
          <a:p>
            <a:endParaRPr lang="it-IT" sz="3000" dirty="0"/>
          </a:p>
          <a:p>
            <a:endParaRPr lang="it-IT" sz="3000" dirty="0" smtClean="0"/>
          </a:p>
          <a:p>
            <a:r>
              <a:rPr lang="it-IT" sz="3000" dirty="0" smtClean="0"/>
              <a:t>Intermediate </a:t>
            </a:r>
            <a:r>
              <a:rPr lang="it-IT" sz="3000" dirty="0" err="1" smtClean="0"/>
              <a:t>Size</a:t>
            </a:r>
            <a:r>
              <a:rPr lang="it-IT" sz="3000" dirty="0" smtClean="0"/>
              <a:t> – </a:t>
            </a:r>
            <a:r>
              <a:rPr lang="it-IT" sz="3000" dirty="0" err="1" smtClean="0"/>
              <a:t>PMTs</a:t>
            </a:r>
            <a:r>
              <a:rPr lang="it-IT" sz="3000" dirty="0" smtClean="0"/>
              <a:t> 2’’</a:t>
            </a:r>
            <a:endParaRPr lang="it-IT" sz="3000" dirty="0"/>
          </a:p>
          <a:p>
            <a:endParaRPr lang="it-IT" sz="3000" dirty="0" smtClean="0"/>
          </a:p>
          <a:p>
            <a:endParaRPr lang="it-IT" sz="3000" dirty="0" smtClean="0"/>
          </a:p>
          <a:p>
            <a:endParaRPr lang="it-IT" sz="3000" dirty="0"/>
          </a:p>
          <a:p>
            <a:endParaRPr lang="it-IT" sz="3000" dirty="0" smtClean="0"/>
          </a:p>
          <a:p>
            <a:r>
              <a:rPr lang="it-IT" sz="3000" dirty="0" smtClean="0"/>
              <a:t>Small </a:t>
            </a:r>
            <a:r>
              <a:rPr lang="it-IT" sz="3000" dirty="0" err="1" smtClean="0"/>
              <a:t>Size</a:t>
            </a:r>
            <a:r>
              <a:rPr lang="it-IT" sz="3000" dirty="0" smtClean="0"/>
              <a:t> – </a:t>
            </a:r>
            <a:r>
              <a:rPr lang="it-IT" sz="3000" dirty="0" err="1" smtClean="0"/>
              <a:t>SiPM</a:t>
            </a:r>
            <a:r>
              <a:rPr lang="it-IT" sz="3000" dirty="0" smtClean="0"/>
              <a:t> ¼’’ </a:t>
            </a:r>
            <a:endParaRPr lang="it-IT" sz="3000" dirty="0"/>
          </a:p>
        </p:txBody>
      </p:sp>
      <p:pic>
        <p:nvPicPr>
          <p:cNvPr id="3" name="図 21" descr="a-0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133" y="223664"/>
            <a:ext cx="3202472" cy="27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267" y="3233968"/>
            <a:ext cx="2761283" cy="1082886"/>
          </a:xfrm>
          <a:prstGeom prst="rect">
            <a:avLst/>
          </a:prstGeom>
        </p:spPr>
      </p:pic>
      <p:pic>
        <p:nvPicPr>
          <p:cNvPr id="5" name="Picture 24" descr="20161102_1140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980" r="16993"/>
          <a:stretch/>
        </p:blipFill>
        <p:spPr>
          <a:xfrm>
            <a:off x="7835982" y="4818708"/>
            <a:ext cx="1549024" cy="11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4869" y="3775621"/>
            <a:ext cx="4772542" cy="25594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33" y="140400"/>
            <a:ext cx="3858867" cy="23279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453" y="370568"/>
            <a:ext cx="3801375" cy="30145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24" y="3565611"/>
            <a:ext cx="4150125" cy="2279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758" y="1630437"/>
            <a:ext cx="3452625" cy="20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865" y="877161"/>
            <a:ext cx="7020940" cy="531347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</a:rPr>
              <a:t>Schwarzschild-Couder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dual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mirror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optics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/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Medium </a:t>
            </a:r>
            <a:r>
              <a:rPr lang="it-IT" dirty="0" err="1">
                <a:solidFill>
                  <a:schemeClr val="tx1"/>
                </a:solidFill>
              </a:rPr>
              <a:t>Size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Telescope</a:t>
            </a:r>
            <a:endParaRPr lang="it-IT" dirty="0" smtClean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Dual mirror optics designed to cancel </a:t>
            </a:r>
            <a:r>
              <a:rPr lang="en-US" dirty="0" smtClean="0">
                <a:solidFill>
                  <a:schemeClr val="tx1"/>
                </a:solidFill>
              </a:rPr>
              <a:t>aberration </a:t>
            </a:r>
            <a:r>
              <a:rPr lang="en-US" dirty="0">
                <a:solidFill>
                  <a:schemeClr val="tx1"/>
                </a:solidFill>
              </a:rPr>
              <a:t>and de-magnify images, </a:t>
            </a:r>
            <a:r>
              <a:rPr lang="en-US" dirty="0" smtClean="0">
                <a:solidFill>
                  <a:schemeClr val="tx1"/>
                </a:solidFill>
              </a:rPr>
              <a:t>to be compatible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smtClean="0">
                <a:solidFill>
                  <a:schemeClr val="tx1"/>
                </a:solidFill>
              </a:rPr>
              <a:t>compact high-resolution </a:t>
            </a:r>
            <a:r>
              <a:rPr lang="en-US" dirty="0">
                <a:solidFill>
                  <a:schemeClr val="tx1"/>
                </a:solidFill>
              </a:rPr>
              <a:t>SiPM camera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Improved </a:t>
            </a:r>
            <a:r>
              <a:rPr lang="en-US" dirty="0">
                <a:solidFill>
                  <a:schemeClr val="tx1"/>
                </a:solidFill>
              </a:rPr>
              <a:t>angular </a:t>
            </a:r>
            <a:r>
              <a:rPr lang="en-US" dirty="0" smtClean="0">
                <a:solidFill>
                  <a:schemeClr val="tx1"/>
                </a:solidFill>
              </a:rPr>
              <a:t>resolution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Mechanical </a:t>
            </a:r>
            <a:r>
              <a:rPr lang="en-US" dirty="0">
                <a:solidFill>
                  <a:schemeClr val="tx1"/>
                </a:solidFill>
              </a:rPr>
              <a:t>stability and mirror alignment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are </a:t>
            </a:r>
            <a:r>
              <a:rPr lang="en-US" dirty="0">
                <a:solidFill>
                  <a:schemeClr val="tx1"/>
                </a:solidFill>
              </a:rPr>
              <a:t>the main challenges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First Prototype</a:t>
            </a:r>
            <a:r>
              <a:rPr lang="en-US" dirty="0" smtClean="0">
                <a:solidFill>
                  <a:schemeClr val="tx1"/>
                </a:solidFill>
              </a:rPr>
              <a:t> will be installed at the Veritas site in Arizona in 2018!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697" y="-187529"/>
            <a:ext cx="10770561" cy="1507067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/>
              <a:t>Schwarzschild-Couder</a:t>
            </a:r>
            <a:r>
              <a:rPr lang="it-IT" dirty="0"/>
              <a:t> </a:t>
            </a:r>
            <a:r>
              <a:rPr lang="it-IT" dirty="0" err="1"/>
              <a:t>Telescope</a:t>
            </a:r>
            <a:r>
              <a:rPr lang="it-IT" dirty="0"/>
              <a:t> </a:t>
            </a:r>
            <a:r>
              <a:rPr lang="it-IT" dirty="0" smtClean="0"/>
              <a:t>for CTA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7" y="3502896"/>
            <a:ext cx="4392000" cy="3294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7" y="1007347"/>
            <a:ext cx="4392000" cy="2692305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 rot="12226773">
            <a:off x="7043922" y="4036741"/>
            <a:ext cx="701471" cy="509798"/>
          </a:xfrm>
          <a:prstGeom prst="rightArrow">
            <a:avLst/>
          </a:prstGeom>
          <a:solidFill>
            <a:srgbClr val="FF0000"/>
          </a:solidFill>
          <a:ln>
            <a:solidFill>
              <a:srgbClr val="741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2874045" y="1445699"/>
            <a:ext cx="4168401" cy="3464072"/>
            <a:chOff x="2874045" y="1445699"/>
            <a:chExt cx="4168401" cy="3464072"/>
          </a:xfrm>
        </p:grpSpPr>
        <p:pic>
          <p:nvPicPr>
            <p:cNvPr id="2050" name="Picture 2" descr="http://cta-psct.physics.ucla.edu/images/webcam.jpg?15190547191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045" y="1445699"/>
              <a:ext cx="4168401" cy="3126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" t="28539" r="4894" b="26102"/>
            <a:stretch/>
          </p:blipFill>
          <p:spPr>
            <a:xfrm>
              <a:off x="6155682" y="1557817"/>
              <a:ext cx="784152" cy="359427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3838600" y="4486550"/>
              <a:ext cx="3101234" cy="4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 smtClean="0">
                  <a:latin typeface="Tw Cen MT Condensed" panose="020B0606020104020203" pitchFamily="34" charset="0"/>
                </a:rPr>
                <a:t>http</a:t>
              </a:r>
              <a:r>
                <a:rPr lang="it-IT" sz="2400" dirty="0">
                  <a:latin typeface="Tw Cen MT Condensed" panose="020B0606020104020203" pitchFamily="34" charset="0"/>
                </a:rPr>
                <a:t>://cta-psct.physics.ucla.edu/</a:t>
              </a:r>
            </a:p>
          </p:txBody>
        </p:sp>
      </p:grpSp>
      <p:sp>
        <p:nvSpPr>
          <p:cNvPr id="4" name="Rettangolo 3"/>
          <p:cNvSpPr/>
          <p:nvPr/>
        </p:nvSpPr>
        <p:spPr>
          <a:xfrm>
            <a:off x="2874045" y="1445699"/>
            <a:ext cx="4168401" cy="31263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ma_DC_newcolor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72" y="798615"/>
            <a:ext cx="3858096" cy="4016329"/>
          </a:xfrm>
          <a:prstGeom prst="rect">
            <a:avLst/>
          </a:prstGeom>
        </p:spPr>
      </p:pic>
      <p:sp>
        <p:nvSpPr>
          <p:cNvPr id="18441" name="Rectangle 9"/>
          <p:cNvSpPr>
            <a:spLocks/>
          </p:cNvSpPr>
          <p:nvPr/>
        </p:nvSpPr>
        <p:spPr bwMode="auto">
          <a:xfrm>
            <a:off x="5345816" y="4279096"/>
            <a:ext cx="1553955" cy="1661125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28514" bIns="0"/>
          <a:lstStyle/>
          <a:p>
            <a:pPr marL="27849" algn="ctr"/>
            <a:r>
              <a:rPr lang="en-US" sz="1477" b="1" dirty="0">
                <a:latin typeface="Helvetica Neue" charset="0"/>
                <a:cs typeface="Helvetica Neue" charset="0"/>
                <a:sym typeface="Helvetica Neue" charset="0"/>
              </a:rPr>
              <a:t>Dual-Mirror 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SCT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 Images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8° field of view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0.067° pixels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11,328 channels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5345816" y="1171187"/>
            <a:ext cx="1553955" cy="1821879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28514" bIns="0"/>
          <a:lstStyle/>
          <a:p>
            <a:pPr marL="27849" algn="ctr"/>
            <a:r>
              <a:rPr lang="en-US" sz="1477" b="1" dirty="0">
                <a:latin typeface="Helvetica Neue" charset="0"/>
                <a:cs typeface="Helvetica Neue" charset="0"/>
                <a:sym typeface="Helvetica Neue" charset="0"/>
              </a:rPr>
              <a:t>Single-Mirror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MST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Images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8° field of view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0.18° pixels</a:t>
            </a:r>
          </a:p>
          <a:p>
            <a:pPr marL="27849" algn="ctr"/>
            <a:r>
              <a:rPr lang="en-US" sz="1477" dirty="0">
                <a:latin typeface="Helvetica Neue" charset="0"/>
                <a:cs typeface="Helvetica Neue" charset="0"/>
                <a:sym typeface="Helvetica Neue" charset="0"/>
              </a:rPr>
              <a:t>1,570 channels</a:t>
            </a:r>
          </a:p>
        </p:txBody>
      </p:sp>
      <p:pic>
        <p:nvPicPr>
          <p:cNvPr id="2" name="Picture 1" descr="gamma_SC_newcolorsc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8" y="3260987"/>
            <a:ext cx="3858096" cy="4168295"/>
          </a:xfrm>
          <a:prstGeom prst="rect">
            <a:avLst/>
          </a:prstGeom>
        </p:spPr>
      </p:pic>
      <p:pic>
        <p:nvPicPr>
          <p:cNvPr id="5" name="Picture 4" descr="proton_DC_newcolorsc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01" y="783204"/>
            <a:ext cx="3858096" cy="4085322"/>
          </a:xfrm>
          <a:prstGeom prst="rect">
            <a:avLst/>
          </a:prstGeom>
        </p:spPr>
      </p:pic>
      <p:sp>
        <p:nvSpPr>
          <p:cNvPr id="18437" name="Rectangle 5"/>
          <p:cNvSpPr>
            <a:spLocks/>
          </p:cNvSpPr>
          <p:nvPr/>
        </p:nvSpPr>
        <p:spPr bwMode="auto">
          <a:xfrm>
            <a:off x="1630790" y="3136046"/>
            <a:ext cx="1518054" cy="76795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28514" bIns="0" anchor="ctr"/>
          <a:lstStyle/>
          <a:p>
            <a:pPr marL="27849"/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Signal:</a:t>
            </a:r>
          </a:p>
          <a:p>
            <a:pPr marL="27849"/>
            <a:r>
              <a:rPr lang="en-US" sz="1406" b="1" dirty="0" err="1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γ</a:t>
            </a:r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-ray Shower</a:t>
            </a:r>
          </a:p>
          <a:p>
            <a:pPr marL="27849"/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Energy: 1 </a:t>
            </a:r>
            <a:r>
              <a:rPr lang="en-US" sz="1406" b="1" dirty="0" err="1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TeV</a:t>
            </a:r>
            <a:endParaRPr lang="en-US" sz="1406" b="1" dirty="0">
              <a:solidFill>
                <a:schemeClr val="bg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4" name="Picture 3" descr="proton_SC_newcolor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05" y="3281544"/>
            <a:ext cx="3858096" cy="4159048"/>
          </a:xfrm>
          <a:prstGeom prst="rect">
            <a:avLst/>
          </a:prstGeom>
        </p:spPr>
      </p:pic>
      <p:sp>
        <p:nvSpPr>
          <p:cNvPr id="18442" name="Rectangle 10"/>
          <p:cNvSpPr>
            <a:spLocks/>
          </p:cNvSpPr>
          <p:nvPr/>
        </p:nvSpPr>
        <p:spPr bwMode="auto">
          <a:xfrm>
            <a:off x="9203911" y="3207403"/>
            <a:ext cx="1446786" cy="6966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28514" bIns="0" anchor="ctr"/>
          <a:lstStyle/>
          <a:p>
            <a:pPr marL="27849"/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Background:</a:t>
            </a:r>
          </a:p>
          <a:p>
            <a:pPr marL="27849"/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Proton Shower</a:t>
            </a:r>
          </a:p>
          <a:p>
            <a:pPr marL="27849"/>
            <a:r>
              <a:rPr lang="en-US" sz="1406" b="1" dirty="0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Energy: 3.2 </a:t>
            </a:r>
            <a:r>
              <a:rPr lang="en-US" sz="1406" b="1" dirty="0" err="1">
                <a:solidFill>
                  <a:schemeClr val="bg1"/>
                </a:solidFill>
                <a:latin typeface="Helvetica Neue" charset="0"/>
                <a:cs typeface="Helvetica Neue" charset="0"/>
                <a:sym typeface="Helvetica Neue" charset="0"/>
              </a:rPr>
              <a:t>TeV</a:t>
            </a:r>
            <a:endParaRPr lang="en-US" sz="1406" b="1" dirty="0">
              <a:solidFill>
                <a:schemeClr val="bg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798" y="-369793"/>
            <a:ext cx="10770561" cy="1507067"/>
          </a:xfrm>
        </p:spPr>
        <p:txBody>
          <a:bodyPr/>
          <a:lstStyle/>
          <a:p>
            <a:r>
              <a:rPr lang="en-US" dirty="0" smtClean="0"/>
              <a:t>The SCT: Showers Measured Better</a:t>
            </a:r>
            <a:endParaRPr lang="en-US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idx="10"/>
          </p:nvPr>
        </p:nvSpPr>
        <p:spPr>
          <a:xfrm>
            <a:off x="10222020" y="6056939"/>
            <a:ext cx="445981" cy="365125"/>
          </a:xfrm>
        </p:spPr>
        <p:txBody>
          <a:bodyPr/>
          <a:lstStyle/>
          <a:p>
            <a:pPr algn="r"/>
            <a:fld id="{94F31AFA-DB6C-CA4F-90DB-AF9D9F233E9C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3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353" y="-242924"/>
            <a:ext cx="10770561" cy="1507067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SCT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smtClean="0"/>
              <a:t>for CTA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5617" y="932124"/>
            <a:ext cx="4987991" cy="48684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600" b="1" dirty="0" smtClean="0">
                <a:solidFill>
                  <a:schemeClr val="tx1"/>
                </a:solidFill>
              </a:rPr>
              <a:t>The </a:t>
            </a:r>
            <a:r>
              <a:rPr lang="it-IT" sz="2600" b="1" dirty="0" err="1" smtClean="0">
                <a:solidFill>
                  <a:schemeClr val="tx1"/>
                </a:solidFill>
              </a:rPr>
              <a:t>pSCT</a:t>
            </a:r>
            <a:r>
              <a:rPr lang="it-IT" sz="2600" b="1" dirty="0" smtClean="0">
                <a:solidFill>
                  <a:schemeClr val="tx1"/>
                </a:solidFill>
              </a:rPr>
              <a:t> Camera</a:t>
            </a:r>
          </a:p>
          <a:p>
            <a:r>
              <a:rPr lang="en-US" dirty="0">
                <a:solidFill>
                  <a:schemeClr val="tx1"/>
                </a:solidFill>
              </a:rPr>
              <a:t>25 </a:t>
            </a:r>
            <a:r>
              <a:rPr lang="en-US" dirty="0" smtClean="0">
                <a:solidFill>
                  <a:schemeClr val="tx1"/>
                </a:solidFill>
              </a:rPr>
              <a:t>modules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Module area: 54x54 mm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divided into 4 </a:t>
            </a:r>
            <a:r>
              <a:rPr lang="en-US" dirty="0">
                <a:solidFill>
                  <a:schemeClr val="tx1"/>
                </a:solidFill>
              </a:rPr>
              <a:t>matrices </a:t>
            </a:r>
            <a:r>
              <a:rPr lang="en-US" dirty="0" smtClean="0">
                <a:solidFill>
                  <a:schemeClr val="tx1"/>
                </a:solidFill>
              </a:rPr>
              <a:t>composed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16 </a:t>
            </a:r>
            <a:r>
              <a:rPr lang="en-US" dirty="0" err="1" smtClean="0">
                <a:solidFill>
                  <a:schemeClr val="tx1"/>
                </a:solidFill>
              </a:rPr>
              <a:t>SiPMs</a:t>
            </a:r>
            <a:r>
              <a:rPr lang="en-US" dirty="0" smtClean="0">
                <a:solidFill>
                  <a:schemeClr val="tx1"/>
                </a:solidFill>
              </a:rPr>
              <a:t> with an area of 6 x 6 mm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First </a:t>
            </a:r>
            <a:r>
              <a:rPr lang="it-IT" dirty="0" err="1" smtClean="0">
                <a:solidFill>
                  <a:schemeClr val="tx1"/>
                </a:solidFill>
              </a:rPr>
              <a:t>module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being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assembled</a:t>
            </a:r>
            <a:r>
              <a:rPr lang="it-IT" dirty="0" smtClean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it-IT" dirty="0" smtClean="0">
                <a:solidFill>
                  <a:schemeClr val="tx1"/>
                </a:solidFill>
              </a:rPr>
              <a:t>16 </a:t>
            </a:r>
            <a:r>
              <a:rPr lang="it-IT" dirty="0" err="1" smtClean="0">
                <a:solidFill>
                  <a:schemeClr val="tx1"/>
                </a:solidFill>
              </a:rPr>
              <a:t>modules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equipped</a:t>
            </a:r>
            <a:r>
              <a:rPr lang="it-IT" dirty="0" smtClean="0">
                <a:solidFill>
                  <a:schemeClr val="tx1"/>
                </a:solidFill>
              </a:rPr>
              <a:t> with Hamamatsu MPPC 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S12642-0404PA-50(X)</a:t>
            </a:r>
          </a:p>
          <a:p>
            <a:pPr lvl="1"/>
            <a:r>
              <a:rPr lang="it-IT" dirty="0" smtClean="0">
                <a:solidFill>
                  <a:schemeClr val="tx1"/>
                </a:solidFill>
              </a:rPr>
              <a:t>9 </a:t>
            </a:r>
            <a:r>
              <a:rPr lang="it-IT" dirty="0" err="1" smtClean="0">
                <a:solidFill>
                  <a:schemeClr val="tx1"/>
                </a:solidFill>
              </a:rPr>
              <a:t>modules</a:t>
            </a:r>
            <a:r>
              <a:rPr lang="it-IT" dirty="0" smtClean="0">
                <a:solidFill>
                  <a:schemeClr val="tx1"/>
                </a:solidFill>
              </a:rPr>
              <a:t>  </a:t>
            </a:r>
            <a:r>
              <a:rPr lang="it-IT" dirty="0" err="1" smtClean="0">
                <a:solidFill>
                  <a:schemeClr val="tx1"/>
                </a:solidFill>
              </a:rPr>
              <a:t>equipped</a:t>
            </a:r>
            <a:r>
              <a:rPr lang="it-IT" dirty="0" smtClean="0">
                <a:solidFill>
                  <a:schemeClr val="tx1"/>
                </a:solidFill>
              </a:rPr>
              <a:t> with 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FBK HD-3 </a:t>
            </a:r>
            <a:r>
              <a:rPr lang="it-IT" dirty="0" err="1" smtClean="0">
                <a:solidFill>
                  <a:schemeClr val="tx1"/>
                </a:solidFill>
              </a:rPr>
              <a:t>SiPMs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u="sng" dirty="0" smtClean="0">
                <a:solidFill>
                  <a:schemeClr val="tx1"/>
                </a:solidFill>
              </a:rPr>
              <a:t>(</a:t>
            </a:r>
            <a:r>
              <a:rPr lang="it-IT" u="sng" dirty="0" err="1" smtClean="0">
                <a:solidFill>
                  <a:schemeClr val="tx1"/>
                </a:solidFill>
              </a:rPr>
              <a:t>assembled</a:t>
            </a:r>
            <a:r>
              <a:rPr lang="it-IT" u="sng" dirty="0" smtClean="0">
                <a:solidFill>
                  <a:schemeClr val="tx1"/>
                </a:solidFill>
              </a:rPr>
              <a:t> and </a:t>
            </a:r>
            <a:r>
              <a:rPr lang="it-IT" u="sng" dirty="0" err="1" smtClean="0">
                <a:solidFill>
                  <a:schemeClr val="tx1"/>
                </a:solidFill>
              </a:rPr>
              <a:t>tested</a:t>
            </a:r>
            <a:r>
              <a:rPr lang="it-IT" u="sng" dirty="0" smtClean="0">
                <a:solidFill>
                  <a:schemeClr val="tx1"/>
                </a:solidFill>
              </a:rPr>
              <a:t> by INFN)</a:t>
            </a:r>
          </a:p>
          <a:p>
            <a:r>
              <a:rPr lang="it-IT" dirty="0" err="1" smtClean="0">
                <a:solidFill>
                  <a:schemeClr val="tx1"/>
                </a:solidFill>
              </a:rPr>
              <a:t>Readout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directly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behind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the </a:t>
            </a:r>
            <a:r>
              <a:rPr lang="it-IT" dirty="0" err="1" smtClean="0">
                <a:solidFill>
                  <a:schemeClr val="tx1"/>
                </a:solidFill>
              </a:rPr>
              <a:t>focal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plane</a:t>
            </a:r>
            <a:r>
              <a:rPr lang="it-IT" dirty="0" smtClean="0">
                <a:solidFill>
                  <a:schemeClr val="tx1"/>
                </a:solidFill>
              </a:rPr>
              <a:t> with TARGET 7</a:t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(1 </a:t>
            </a:r>
            <a:r>
              <a:rPr lang="it-IT" dirty="0" err="1" smtClean="0">
                <a:solidFill>
                  <a:schemeClr val="tx1"/>
                </a:solidFill>
              </a:rPr>
              <a:t>GSa</a:t>
            </a:r>
            <a:r>
              <a:rPr lang="it-IT" dirty="0" smtClean="0">
                <a:solidFill>
                  <a:schemeClr val="tx1"/>
                </a:solidFill>
              </a:rPr>
              <a:t>/s, 10 bits </a:t>
            </a:r>
            <a:r>
              <a:rPr lang="it-IT" dirty="0" err="1" smtClean="0">
                <a:solidFill>
                  <a:schemeClr val="tx1"/>
                </a:solidFill>
              </a:rPr>
              <a:t>effective</a:t>
            </a:r>
            <a:r>
              <a:rPr lang="it-IT" dirty="0" smtClean="0">
                <a:solidFill>
                  <a:schemeClr val="tx1"/>
                </a:solidFill>
              </a:rPr>
              <a:t> )</a:t>
            </a:r>
            <a:br>
              <a:rPr lang="it-IT" dirty="0" smtClean="0">
                <a:solidFill>
                  <a:schemeClr val="tx1"/>
                </a:solidFill>
              </a:rPr>
            </a:br>
            <a:endParaRPr lang="it-IT" dirty="0" smtClean="0">
              <a:solidFill>
                <a:schemeClr val="tx1"/>
              </a:solidFill>
            </a:endParaRPr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21st </a:t>
            </a:r>
            <a:r>
              <a:rPr lang="it-IT" dirty="0" err="1" smtClean="0"/>
              <a:t>February</a:t>
            </a:r>
            <a:r>
              <a:rPr lang="it-IT" dirty="0" smtClean="0"/>
              <a:t> 2018</a:t>
            </a:r>
            <a:endParaRPr lang="en-US" dirty="0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 Venere L.</a:t>
            </a:r>
            <a:endParaRPr lang="en-US" dirty="0"/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295"/>
            <a:ext cx="3492000" cy="2523169"/>
          </a:xfrm>
          <a:prstGeom prst="rect">
            <a:avLst/>
          </a:prstGeom>
          <a:ln>
            <a:solidFill>
              <a:srgbClr val="324666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588"/>
            <a:ext cx="3492000" cy="3338126"/>
          </a:xfrm>
          <a:prstGeom prst="rect">
            <a:avLst/>
          </a:prstGeom>
          <a:ln>
            <a:solidFill>
              <a:srgbClr val="324666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6528" r="8825"/>
          <a:stretch/>
        </p:blipFill>
        <p:spPr>
          <a:xfrm>
            <a:off x="8635182" y="1149891"/>
            <a:ext cx="1695987" cy="2088000"/>
          </a:xfrm>
          <a:prstGeom prst="rect">
            <a:avLst/>
          </a:prstGeom>
          <a:ln>
            <a:solidFill>
              <a:srgbClr val="324666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13665" r="4939"/>
          <a:stretch/>
        </p:blipFill>
        <p:spPr>
          <a:xfrm>
            <a:off x="10390236" y="1149891"/>
            <a:ext cx="1752076" cy="2088000"/>
          </a:xfrm>
          <a:prstGeom prst="rect">
            <a:avLst/>
          </a:prstGeom>
          <a:ln>
            <a:solidFill>
              <a:srgbClr val="324666"/>
            </a:solidFill>
          </a:ln>
        </p:spPr>
      </p:pic>
      <p:sp>
        <p:nvSpPr>
          <p:cNvPr id="10" name="Triangolo isoscele 9"/>
          <p:cNvSpPr/>
          <p:nvPr/>
        </p:nvSpPr>
        <p:spPr>
          <a:xfrm rot="10800000">
            <a:off x="2009774" y="976312"/>
            <a:ext cx="828675" cy="173578"/>
          </a:xfrm>
          <a:prstGeom prst="triangle">
            <a:avLst/>
          </a:prstGeom>
          <a:solidFill>
            <a:srgbClr val="324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35852" y="6431960"/>
            <a:ext cx="3223126" cy="369332"/>
          </a:xfrm>
          <a:prstGeom prst="rect">
            <a:avLst/>
          </a:prstGeom>
          <a:solidFill>
            <a:srgbClr val="D1C0A8">
              <a:alpha val="81000"/>
            </a:srgbClr>
          </a:solidFill>
        </p:spPr>
        <p:txBody>
          <a:bodyPr wrap="none" lIns="0" tIns="0" rIns="0" bIns="0">
            <a:spAutoFit/>
          </a:bodyPr>
          <a:lstStyle/>
          <a:p>
            <a:r>
              <a:rPr lang="it-IT" sz="2400" dirty="0" err="1" smtClean="0">
                <a:latin typeface="Tw Cen MT Condensed" panose="020B0606020104020203" pitchFamily="34" charset="0"/>
              </a:rPr>
              <a:t>University</a:t>
            </a:r>
            <a:r>
              <a:rPr lang="it-IT" sz="2400" dirty="0" smtClean="0">
                <a:latin typeface="Tw Cen MT Condensed" panose="020B0606020104020203" pitchFamily="34" charset="0"/>
              </a:rPr>
              <a:t> of Wisconsin – Madison </a:t>
            </a:r>
            <a:endParaRPr lang="it-IT" dirty="0">
              <a:latin typeface="Tw Cen MT Condensed" panose="020B0606020104020203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8624017" y="3008576"/>
            <a:ext cx="1704803" cy="400110"/>
          </a:xfrm>
          <a:prstGeom prst="rect">
            <a:avLst/>
          </a:prstGeom>
          <a:solidFill>
            <a:srgbClr val="CEDBE6"/>
          </a:solidFill>
          <a:ln>
            <a:solidFill>
              <a:srgbClr val="324666"/>
            </a:solidFill>
          </a:ln>
          <a:effectLst>
            <a:outerShdw blurRad="139700" dist="215900" dir="7800000" sx="106000" sy="106000" algn="l" rotWithShape="0">
              <a:prstClr val="black">
                <a:alpha val="39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741911"/>
                </a:solidFill>
              </a:rPr>
              <a:t>Hamamatsu</a:t>
            </a:r>
            <a:endParaRPr lang="it-IT" sz="2000" baseline="-25000" dirty="0">
              <a:solidFill>
                <a:srgbClr val="741911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0817554" y="3008575"/>
            <a:ext cx="989817" cy="400110"/>
          </a:xfrm>
          <a:prstGeom prst="rect">
            <a:avLst/>
          </a:prstGeom>
          <a:solidFill>
            <a:srgbClr val="CEDBE6"/>
          </a:solidFill>
          <a:ln>
            <a:solidFill>
              <a:srgbClr val="324666"/>
            </a:solidFill>
          </a:ln>
          <a:effectLst>
            <a:outerShdw blurRad="139700" dist="215900" dir="7800000" sx="106000" sy="106000" algn="l" rotWithShape="0">
              <a:prstClr val="black">
                <a:alpha val="39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741911"/>
                </a:solidFill>
              </a:rPr>
              <a:t>FBK</a:t>
            </a:r>
            <a:endParaRPr lang="it-IT" sz="2000" baseline="-25000" dirty="0">
              <a:solidFill>
                <a:srgbClr val="741911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712538" y="3993913"/>
            <a:ext cx="4490459" cy="2843715"/>
            <a:chOff x="7664090" y="3957577"/>
            <a:chExt cx="4490459" cy="2843715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4090" y="3999237"/>
              <a:ext cx="4478222" cy="2802055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7848600" y="4177446"/>
              <a:ext cx="264319" cy="185738"/>
            </a:xfrm>
            <a:prstGeom prst="rect">
              <a:avLst/>
            </a:prstGeom>
            <a:solidFill>
              <a:srgbClr val="EF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7736681" y="4177446"/>
              <a:ext cx="111919" cy="333376"/>
            </a:xfrm>
            <a:prstGeom prst="rect">
              <a:avLst/>
            </a:prstGeom>
            <a:solidFill>
              <a:srgbClr val="4148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7848599" y="4363184"/>
              <a:ext cx="133351" cy="147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7980759" y="4363026"/>
              <a:ext cx="78582" cy="88107"/>
            </a:xfrm>
            <a:prstGeom prst="rect">
              <a:avLst/>
            </a:prstGeom>
            <a:solidFill>
              <a:srgbClr val="EF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8046839" y="4344134"/>
              <a:ext cx="78582" cy="88107"/>
            </a:xfrm>
            <a:prstGeom prst="rect">
              <a:avLst/>
            </a:prstGeom>
            <a:solidFill>
              <a:srgbClr val="EF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 rot="2642292">
              <a:off x="8058578" y="4316462"/>
              <a:ext cx="36000" cy="273844"/>
            </a:xfrm>
            <a:prstGeom prst="rect">
              <a:avLst/>
            </a:prstGeom>
            <a:solidFill>
              <a:srgbClr val="9E9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Connettore 1 19"/>
            <p:cNvCxnSpPr/>
            <p:nvPr/>
          </p:nvCxnSpPr>
          <p:spPr>
            <a:xfrm flipV="1">
              <a:off x="8454562" y="3999238"/>
              <a:ext cx="1515314" cy="1161665"/>
            </a:xfrm>
            <a:prstGeom prst="line">
              <a:avLst/>
            </a:prstGeom>
            <a:ln w="76200" cap="sq">
              <a:solidFill>
                <a:srgbClr val="F1F4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8540750" y="5806472"/>
              <a:ext cx="1422400" cy="964156"/>
            </a:xfrm>
            <a:prstGeom prst="line">
              <a:avLst/>
            </a:prstGeom>
            <a:ln w="76200" cap="sq">
              <a:solidFill>
                <a:srgbClr val="F1F4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6"/>
            <p:cNvSpPr/>
            <p:nvPr/>
          </p:nvSpPr>
          <p:spPr>
            <a:xfrm>
              <a:off x="8442325" y="5160903"/>
              <a:ext cx="619125" cy="625475"/>
            </a:xfrm>
            <a:prstGeom prst="rect">
              <a:avLst/>
            </a:prstGeom>
            <a:noFill/>
            <a:ln w="76200">
              <a:solidFill>
                <a:srgbClr val="F1F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9974826" y="3957577"/>
              <a:ext cx="2179723" cy="2843715"/>
            </a:xfrm>
            <a:prstGeom prst="rect">
              <a:avLst/>
            </a:prstGeom>
            <a:noFill/>
            <a:ln w="76200">
              <a:solidFill>
                <a:srgbClr val="F1F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10030265" y="4451133"/>
              <a:ext cx="450166" cy="152320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/>
            <p:cNvSpPr/>
            <p:nvPr/>
          </p:nvSpPr>
          <p:spPr>
            <a:xfrm rot="5400000">
              <a:off x="10810770" y="5186437"/>
              <a:ext cx="450166" cy="205438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Figura a mano libera 18"/>
          <p:cNvSpPr/>
          <p:nvPr/>
        </p:nvSpPr>
        <p:spPr>
          <a:xfrm>
            <a:off x="11394831" y="2525151"/>
            <a:ext cx="676353" cy="3284806"/>
          </a:xfrm>
          <a:custGeom>
            <a:avLst/>
            <a:gdLst>
              <a:gd name="connsiteX0" fmla="*/ 126609 w 676353"/>
              <a:gd name="connsiteY0" fmla="*/ 0 h 3284806"/>
              <a:gd name="connsiteX1" fmla="*/ 675249 w 676353"/>
              <a:gd name="connsiteY1" fmla="*/ 1484141 h 3284806"/>
              <a:gd name="connsiteX2" fmla="*/ 0 w 676353"/>
              <a:gd name="connsiteY2" fmla="*/ 3284806 h 32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353" h="3284806">
                <a:moveTo>
                  <a:pt x="126609" y="0"/>
                </a:moveTo>
                <a:cubicBezTo>
                  <a:pt x="411480" y="468336"/>
                  <a:pt x="696351" y="936673"/>
                  <a:pt x="675249" y="1484141"/>
                </a:cubicBezTo>
                <a:cubicBezTo>
                  <a:pt x="654148" y="2031609"/>
                  <a:pt x="327074" y="2658207"/>
                  <a:pt x="0" y="3284806"/>
                </a:cubicBezTo>
              </a:path>
            </a:pathLst>
          </a:custGeom>
          <a:noFill/>
          <a:ln w="76200">
            <a:solidFill>
              <a:srgbClr val="00FF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023360" y="5800605"/>
            <a:ext cx="315025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7375E"/>
                </a:solidFill>
              </a:rPr>
              <a:t>40 </a:t>
            </a:r>
            <a:r>
              <a:rPr lang="it-IT" dirty="0" err="1" smtClean="0">
                <a:solidFill>
                  <a:srgbClr val="17375E"/>
                </a:solidFill>
              </a:rPr>
              <a:t>matrices</a:t>
            </a:r>
            <a:r>
              <a:rPr lang="it-IT" dirty="0" smtClean="0">
                <a:solidFill>
                  <a:srgbClr val="17375E"/>
                </a:solidFill>
              </a:rPr>
              <a:t> </a:t>
            </a:r>
            <a:r>
              <a:rPr lang="it-IT" dirty="0" err="1" smtClean="0">
                <a:solidFill>
                  <a:srgbClr val="17375E"/>
                </a:solidFill>
              </a:rPr>
              <a:t>produced</a:t>
            </a:r>
            <a:r>
              <a:rPr lang="it-IT" dirty="0" smtClean="0">
                <a:solidFill>
                  <a:srgbClr val="17375E"/>
                </a:solidFill>
              </a:rPr>
              <a:t> and </a:t>
            </a:r>
            <a:r>
              <a:rPr lang="it-IT" dirty="0" err="1" smtClean="0">
                <a:solidFill>
                  <a:srgbClr val="17375E"/>
                </a:solidFill>
              </a:rPr>
              <a:t>tested</a:t>
            </a:r>
            <a:r>
              <a:rPr lang="it-IT" dirty="0" smtClean="0">
                <a:solidFill>
                  <a:srgbClr val="17375E"/>
                </a:solidFill>
              </a:rPr>
              <a:t> by INFN</a:t>
            </a:r>
            <a:endParaRPr lang="it-IT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1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6884" y="23787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3600" i="1" dirty="0" err="1" smtClean="0">
                <a:solidFill>
                  <a:schemeClr val="tx2"/>
                </a:solidFill>
              </a:rPr>
              <a:t>What</a:t>
            </a:r>
            <a:r>
              <a:rPr lang="it-IT" sz="3600" i="1" dirty="0" smtClean="0">
                <a:solidFill>
                  <a:schemeClr val="tx2"/>
                </a:solidFill>
              </a:rPr>
              <a:t> </a:t>
            </a:r>
            <a:r>
              <a:rPr lang="it-IT" sz="3600" i="1" dirty="0" err="1" smtClean="0">
                <a:solidFill>
                  <a:schemeClr val="tx2"/>
                </a:solidFill>
              </a:rPr>
              <a:t>is</a:t>
            </a:r>
            <a:r>
              <a:rPr lang="it-IT" sz="3600" i="1" dirty="0" smtClean="0">
                <a:solidFill>
                  <a:schemeClr val="tx2"/>
                </a:solidFill>
              </a:rPr>
              <a:t> a </a:t>
            </a:r>
            <a:r>
              <a:rPr lang="it-IT" sz="3600" i="1" dirty="0" err="1" smtClean="0">
                <a:solidFill>
                  <a:schemeClr val="tx2"/>
                </a:solidFill>
              </a:rPr>
              <a:t>SiPM</a:t>
            </a:r>
            <a:r>
              <a:rPr lang="it-IT" sz="3600" i="1" dirty="0" smtClean="0">
                <a:solidFill>
                  <a:schemeClr val="tx2"/>
                </a:solidFill>
              </a:rPr>
              <a:t>?</a:t>
            </a:r>
            <a:endParaRPr lang="it-IT" sz="3600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tx2"/>
                </a:solidFill>
              </a:rPr>
              <a:t>A </a:t>
            </a:r>
            <a:r>
              <a:rPr lang="it-IT" dirty="0" err="1" smtClean="0">
                <a:solidFill>
                  <a:schemeClr val="tx2"/>
                </a:solidFill>
              </a:rPr>
              <a:t>marix</a:t>
            </a:r>
            <a:r>
              <a:rPr lang="it-IT" dirty="0" smtClean="0">
                <a:solidFill>
                  <a:schemeClr val="tx2"/>
                </a:solidFill>
              </a:rPr>
              <a:t> of </a:t>
            </a:r>
            <a:r>
              <a:rPr lang="it-IT" b="1" dirty="0" smtClean="0">
                <a:solidFill>
                  <a:schemeClr val="tx2"/>
                </a:solidFill>
              </a:rPr>
              <a:t>N p-n </a:t>
            </a:r>
            <a:r>
              <a:rPr lang="it-IT" b="1" dirty="0" err="1" smtClean="0">
                <a:solidFill>
                  <a:schemeClr val="tx2"/>
                </a:solidFill>
              </a:rPr>
              <a:t>junctions</a:t>
            </a:r>
            <a:r>
              <a:rPr lang="it-IT" b="1" dirty="0" smtClean="0">
                <a:solidFill>
                  <a:schemeClr val="tx2"/>
                </a:solidFill>
              </a:rPr>
              <a:t> in </a:t>
            </a:r>
            <a:r>
              <a:rPr lang="it-IT" b="1" dirty="0" err="1" smtClean="0">
                <a:solidFill>
                  <a:schemeClr val="tx2"/>
                </a:solidFill>
              </a:rPr>
              <a:t>parallel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reversed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biased</a:t>
            </a:r>
            <a:endParaRPr lang="it-IT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tx2"/>
                </a:solidFill>
              </a:rPr>
              <a:t>The </a:t>
            </a:r>
            <a:r>
              <a:rPr lang="it-IT" dirty="0" err="1" smtClean="0">
                <a:solidFill>
                  <a:schemeClr val="tx2"/>
                </a:solidFill>
              </a:rPr>
              <a:t>working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point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is</a:t>
            </a:r>
            <a:r>
              <a:rPr lang="it-IT" dirty="0" smtClean="0">
                <a:solidFill>
                  <a:schemeClr val="tx2"/>
                </a:solidFill>
              </a:rPr>
              <a:t> set </a:t>
            </a:r>
            <a:r>
              <a:rPr lang="it-IT" dirty="0" err="1" smtClean="0">
                <a:solidFill>
                  <a:schemeClr val="tx2"/>
                </a:solidFill>
              </a:rPr>
              <a:t>beyond</a:t>
            </a:r>
            <a:r>
              <a:rPr lang="it-IT" dirty="0" smtClean="0">
                <a:solidFill>
                  <a:schemeClr val="tx2"/>
                </a:solidFill>
              </a:rPr>
              <a:t> the </a:t>
            </a:r>
            <a:r>
              <a:rPr lang="it-IT" dirty="0" err="1" smtClean="0">
                <a:solidFill>
                  <a:schemeClr val="tx2"/>
                </a:solidFill>
              </a:rPr>
              <a:t>breakdoiwn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voltage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</a:p>
          <a:p>
            <a:pPr>
              <a:buNone/>
            </a:pPr>
            <a:r>
              <a:rPr lang="it-IT" dirty="0" err="1" smtClean="0">
                <a:solidFill>
                  <a:schemeClr val="tx2"/>
                </a:solidFill>
              </a:rPr>
              <a:t>Each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cell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works</a:t>
            </a:r>
            <a:r>
              <a:rPr lang="it-IT" dirty="0" smtClean="0">
                <a:solidFill>
                  <a:schemeClr val="tx2"/>
                </a:solidFill>
              </a:rPr>
              <a:t> in </a:t>
            </a:r>
            <a:r>
              <a:rPr lang="it-IT" b="1" dirty="0">
                <a:solidFill>
                  <a:schemeClr val="tx2"/>
                </a:solidFill>
              </a:rPr>
              <a:t>Geiger-Mode</a:t>
            </a:r>
            <a:r>
              <a:rPr lang="it-IT" dirty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endParaRPr lang="it-IT" sz="2800" dirty="0"/>
          </a:p>
        </p:txBody>
      </p:sp>
      <p:pic>
        <p:nvPicPr>
          <p:cNvPr id="4" name="Immagine 3" descr="si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9776" y="2996953"/>
            <a:ext cx="3960440" cy="3533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3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95600" y="188640"/>
            <a:ext cx="7272808" cy="5760640"/>
          </a:xfrm>
        </p:spPr>
        <p:txBody>
          <a:bodyPr/>
          <a:lstStyle/>
          <a:p>
            <a:r>
              <a:rPr lang="it-IT" i="1" dirty="0" err="1" smtClean="0">
                <a:solidFill>
                  <a:schemeClr val="tx2"/>
                </a:solidFill>
              </a:rPr>
              <a:t>SiPM</a:t>
            </a:r>
            <a:r>
              <a:rPr lang="it-IT" i="1" dirty="0" smtClean="0">
                <a:solidFill>
                  <a:schemeClr val="tx2"/>
                </a:solidFill>
              </a:rPr>
              <a:t>: The model </a:t>
            </a:r>
          </a:p>
          <a:p>
            <a:endParaRPr lang="it-IT" i="1" dirty="0" smtClean="0">
              <a:solidFill>
                <a:schemeClr val="tx2"/>
              </a:solidFill>
            </a:endParaRPr>
          </a:p>
          <a:p>
            <a:endParaRPr lang="it-IT" i="1" dirty="0" smtClean="0">
              <a:solidFill>
                <a:schemeClr val="tx2"/>
              </a:solidFill>
            </a:endParaRPr>
          </a:p>
          <a:p>
            <a:endParaRPr lang="it-IT" i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150" y="221898"/>
            <a:ext cx="543952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2135560" y="3356992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N = </a:t>
            </a:r>
            <a:r>
              <a:rPr lang="it-IT" sz="2400" dirty="0" err="1" smtClean="0">
                <a:solidFill>
                  <a:schemeClr val="tx2"/>
                </a:solidFill>
              </a:rPr>
              <a:t>total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number</a:t>
            </a:r>
            <a:r>
              <a:rPr lang="it-IT" sz="2400" dirty="0" smtClean="0">
                <a:solidFill>
                  <a:schemeClr val="tx2"/>
                </a:solidFill>
              </a:rPr>
              <a:t> of </a:t>
            </a:r>
            <a:r>
              <a:rPr lang="it-IT" sz="2400" dirty="0" err="1" smtClean="0">
                <a:solidFill>
                  <a:schemeClr val="tx2"/>
                </a:solidFill>
              </a:rPr>
              <a:t>cells</a:t>
            </a:r>
            <a:endParaRPr lang="it-IT" sz="2400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Rq</a:t>
            </a:r>
            <a:r>
              <a:rPr lang="it-IT" sz="2400" dirty="0">
                <a:solidFill>
                  <a:schemeClr val="tx2"/>
                </a:solidFill>
              </a:rPr>
              <a:t> = </a:t>
            </a:r>
            <a:r>
              <a:rPr lang="it-IT" sz="2400" dirty="0" smtClean="0">
                <a:solidFill>
                  <a:schemeClr val="tx2"/>
                </a:solidFill>
              </a:rPr>
              <a:t>quenching </a:t>
            </a:r>
            <a:r>
              <a:rPr lang="it-IT" sz="2400" dirty="0" err="1" smtClean="0">
                <a:solidFill>
                  <a:schemeClr val="tx2"/>
                </a:solidFill>
              </a:rPr>
              <a:t>resistor</a:t>
            </a:r>
            <a:endParaRPr lang="it-IT" sz="2400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Cq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smtClean="0">
                <a:solidFill>
                  <a:schemeClr val="tx2"/>
                </a:solidFill>
              </a:rPr>
              <a:t>= quenching </a:t>
            </a:r>
            <a:r>
              <a:rPr lang="it-IT" sz="2400" dirty="0" err="1" smtClean="0">
                <a:solidFill>
                  <a:schemeClr val="tx2"/>
                </a:solidFill>
              </a:rPr>
              <a:t>Capacitance</a:t>
            </a:r>
            <a:endParaRPr lang="it-IT" sz="2400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Cd = </a:t>
            </a:r>
            <a:r>
              <a:rPr lang="it-IT" sz="2400" dirty="0" smtClean="0">
                <a:solidFill>
                  <a:schemeClr val="tx2"/>
                </a:solidFill>
              </a:rPr>
              <a:t>single </a:t>
            </a:r>
            <a:r>
              <a:rPr lang="it-IT" sz="2400" dirty="0" err="1" smtClean="0">
                <a:solidFill>
                  <a:schemeClr val="tx2"/>
                </a:solidFill>
              </a:rPr>
              <a:t>diode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capacitance</a:t>
            </a:r>
            <a:endParaRPr lang="it-IT" sz="2400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Cg = </a:t>
            </a:r>
            <a:r>
              <a:rPr lang="it-IT" sz="2400" dirty="0" err="1" smtClean="0">
                <a:solidFill>
                  <a:schemeClr val="tx2"/>
                </a:solidFill>
              </a:rPr>
              <a:t>Strain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Capacitanceof</a:t>
            </a:r>
            <a:r>
              <a:rPr lang="it-IT" sz="2400" dirty="0" smtClean="0">
                <a:solidFill>
                  <a:schemeClr val="tx2"/>
                </a:solidFill>
              </a:rPr>
              <a:t> the </a:t>
            </a:r>
            <a:r>
              <a:rPr lang="it-IT" sz="2400" dirty="0" err="1" smtClean="0">
                <a:solidFill>
                  <a:schemeClr val="tx2"/>
                </a:solidFill>
              </a:rPr>
              <a:t>entire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device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endParaRPr lang="it-IT" sz="2400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 (N-1)</a:t>
            </a:r>
            <a:r>
              <a:rPr lang="it-IT" sz="2400" dirty="0" err="1">
                <a:solidFill>
                  <a:schemeClr val="tx2"/>
                </a:solidFill>
              </a:rPr>
              <a:t>Gq</a:t>
            </a:r>
            <a:r>
              <a:rPr lang="it-IT" sz="2400" dirty="0">
                <a:solidFill>
                  <a:schemeClr val="tx2"/>
                </a:solidFill>
              </a:rPr>
              <a:t> , </a:t>
            </a:r>
            <a:r>
              <a:rPr lang="it-IT" sz="2400" dirty="0" err="1">
                <a:solidFill>
                  <a:schemeClr val="tx2"/>
                </a:solidFill>
              </a:rPr>
              <a:t>Rq</a:t>
            </a:r>
            <a:r>
              <a:rPr lang="it-IT" sz="2400" dirty="0">
                <a:solidFill>
                  <a:schemeClr val="tx2"/>
                </a:solidFill>
              </a:rPr>
              <a:t>/(N-1) e (N-1)Cd = </a:t>
            </a:r>
            <a:r>
              <a:rPr lang="it-IT" sz="2400" dirty="0" smtClean="0">
                <a:solidFill>
                  <a:schemeClr val="tx2"/>
                </a:solidFill>
              </a:rPr>
              <a:t>N-1 </a:t>
            </a:r>
            <a:r>
              <a:rPr lang="it-IT" sz="2400" dirty="0" err="1" smtClean="0">
                <a:solidFill>
                  <a:schemeClr val="tx2"/>
                </a:solidFill>
              </a:rPr>
              <a:t>cells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contribution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err="1" smtClean="0">
                <a:solidFill>
                  <a:schemeClr val="tx2"/>
                </a:solidFill>
              </a:rPr>
              <a:t>Iav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>
                <a:solidFill>
                  <a:schemeClr val="tx2"/>
                </a:solidFill>
              </a:rPr>
              <a:t>= </a:t>
            </a:r>
            <a:r>
              <a:rPr lang="it-IT" sz="2400" dirty="0" err="1" smtClean="0">
                <a:solidFill>
                  <a:schemeClr val="tx2"/>
                </a:solidFill>
              </a:rPr>
              <a:t>Current</a:t>
            </a:r>
            <a:r>
              <a:rPr lang="it-IT" sz="2400" dirty="0" smtClean="0">
                <a:solidFill>
                  <a:schemeClr val="tx2"/>
                </a:solidFill>
              </a:rPr>
              <a:t> source (</a:t>
            </a:r>
            <a:r>
              <a:rPr lang="it-IT" sz="2400" dirty="0" err="1" smtClean="0">
                <a:solidFill>
                  <a:schemeClr val="tx2"/>
                </a:solidFill>
              </a:rPr>
              <a:t>avalance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event</a:t>
            </a:r>
            <a:r>
              <a:rPr lang="it-IT" sz="2400" dirty="0" smtClean="0">
                <a:solidFill>
                  <a:schemeClr val="tx2"/>
                </a:solidFill>
              </a:rPr>
              <a:t>)</a:t>
            </a:r>
            <a:endParaRPr lang="it-IT" sz="2400" dirty="0">
              <a:solidFill>
                <a:schemeClr val="tx2"/>
              </a:solidFill>
            </a:endParaRPr>
          </a:p>
          <a:p>
            <a:endParaRPr lang="it-IT" sz="2400" dirty="0">
              <a:solidFill>
                <a:schemeClr val="tx2"/>
              </a:solidFill>
            </a:endParaRPr>
          </a:p>
          <a:p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413" y="292453"/>
            <a:ext cx="9905998" cy="1478570"/>
          </a:xfrm>
        </p:spPr>
        <p:txBody>
          <a:bodyPr>
            <a:normAutofit/>
          </a:bodyPr>
          <a:lstStyle/>
          <a:p>
            <a:r>
              <a:rPr lang="it-IT" sz="3200" i="1" dirty="0" err="1">
                <a:solidFill>
                  <a:schemeClr val="tx2"/>
                </a:solidFill>
              </a:rPr>
              <a:t>SiPM</a:t>
            </a:r>
            <a:r>
              <a:rPr lang="it-IT" sz="3200" i="1" dirty="0">
                <a:solidFill>
                  <a:schemeClr val="tx2"/>
                </a:solidFill>
              </a:rPr>
              <a:t> </a:t>
            </a:r>
            <a:r>
              <a:rPr lang="it-IT" sz="3200" i="1" dirty="0" smtClean="0">
                <a:solidFill>
                  <a:schemeClr val="tx2"/>
                </a:solidFill>
              </a:rPr>
              <a:t>3</a:t>
            </a:r>
            <a:r>
              <a:rPr lang="it-IT" sz="3200" i="1" cap="none" dirty="0" smtClean="0">
                <a:solidFill>
                  <a:schemeClr val="tx2"/>
                </a:solidFill>
              </a:rPr>
              <a:t>mm</a:t>
            </a:r>
            <a:r>
              <a:rPr lang="it-IT" sz="3200" i="1" dirty="0" smtClean="0">
                <a:solidFill>
                  <a:schemeClr val="tx2"/>
                </a:solidFill>
              </a:rPr>
              <a:t>x3</a:t>
            </a:r>
            <a:r>
              <a:rPr lang="it-IT" sz="3200" i="1" cap="none" dirty="0" smtClean="0">
                <a:solidFill>
                  <a:schemeClr val="tx2"/>
                </a:solidFill>
              </a:rPr>
              <a:t>mm</a:t>
            </a:r>
            <a:r>
              <a:rPr lang="it-IT" sz="3200" i="1" dirty="0" smtClean="0">
                <a:solidFill>
                  <a:schemeClr val="tx2"/>
                </a:solidFill>
              </a:rPr>
              <a:t>: THE SIMULATION MODEL</a:t>
            </a:r>
            <a:endParaRPr lang="it-IT" sz="3200" i="1" dirty="0">
              <a:solidFill>
                <a:schemeClr val="tx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N = 3600</a:t>
            </a:r>
          </a:p>
          <a:p>
            <a:r>
              <a:rPr lang="it-IT" dirty="0" err="1" smtClean="0">
                <a:solidFill>
                  <a:schemeClr val="tx2"/>
                </a:solidFill>
              </a:rPr>
              <a:t>Rq</a:t>
            </a:r>
            <a:r>
              <a:rPr lang="it-IT" dirty="0" smtClean="0">
                <a:solidFill>
                  <a:schemeClr val="tx2"/>
                </a:solidFill>
              </a:rPr>
              <a:t> = 3.87 M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</a:rPr>
              <a:t>Ω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err="1" smtClean="0">
                <a:solidFill>
                  <a:schemeClr val="tx2"/>
                </a:solidFill>
              </a:rPr>
              <a:t>Cq</a:t>
            </a:r>
            <a:r>
              <a:rPr lang="it-IT" dirty="0" smtClean="0">
                <a:solidFill>
                  <a:schemeClr val="tx2"/>
                </a:solidFill>
              </a:rPr>
              <a:t> = 7 </a:t>
            </a:r>
            <a:r>
              <a:rPr lang="it-IT" dirty="0" err="1" smtClean="0">
                <a:solidFill>
                  <a:schemeClr val="tx2"/>
                </a:solidFill>
              </a:rPr>
              <a:t>fF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smtClean="0">
                <a:solidFill>
                  <a:schemeClr val="tx2"/>
                </a:solidFill>
              </a:rPr>
              <a:t>Cd = 121 </a:t>
            </a:r>
            <a:r>
              <a:rPr lang="it-IT" dirty="0" err="1" smtClean="0">
                <a:solidFill>
                  <a:schemeClr val="tx2"/>
                </a:solidFill>
              </a:rPr>
              <a:t>fF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err="1" smtClean="0">
                <a:solidFill>
                  <a:schemeClr val="tx2"/>
                </a:solidFill>
              </a:rPr>
              <a:t>Cg</a:t>
            </a:r>
            <a:r>
              <a:rPr lang="it-IT" dirty="0" smtClean="0">
                <a:solidFill>
                  <a:schemeClr val="tx2"/>
                </a:solidFill>
              </a:rPr>
              <a:t> = 10.55 </a:t>
            </a:r>
            <a:r>
              <a:rPr lang="it-IT" dirty="0" err="1" smtClean="0">
                <a:solidFill>
                  <a:schemeClr val="tx2"/>
                </a:solidFill>
              </a:rPr>
              <a:t>pF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smtClean="0">
                <a:solidFill>
                  <a:schemeClr val="tx2"/>
                </a:solidFill>
              </a:rPr>
              <a:t>(N-1)</a:t>
            </a:r>
            <a:r>
              <a:rPr lang="it-IT" dirty="0" err="1">
                <a:solidFill>
                  <a:schemeClr val="tx2"/>
                </a:solidFill>
              </a:rPr>
              <a:t>C</a:t>
            </a:r>
            <a:r>
              <a:rPr lang="it-IT" dirty="0" err="1" smtClean="0">
                <a:solidFill>
                  <a:schemeClr val="tx2"/>
                </a:solidFill>
              </a:rPr>
              <a:t>q</a:t>
            </a:r>
            <a:r>
              <a:rPr lang="it-IT" dirty="0" smtClean="0">
                <a:solidFill>
                  <a:schemeClr val="tx2"/>
                </a:solidFill>
              </a:rPr>
              <a:t> = 25.19 </a:t>
            </a:r>
            <a:r>
              <a:rPr lang="it-IT" dirty="0" err="1" smtClean="0">
                <a:solidFill>
                  <a:schemeClr val="tx2"/>
                </a:solidFill>
              </a:rPr>
              <a:t>pF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err="1" smtClean="0">
                <a:solidFill>
                  <a:schemeClr val="tx2"/>
                </a:solidFill>
              </a:rPr>
              <a:t>Rq</a:t>
            </a:r>
            <a:r>
              <a:rPr lang="it-IT" dirty="0" smtClean="0">
                <a:solidFill>
                  <a:schemeClr val="tx2"/>
                </a:solidFill>
              </a:rPr>
              <a:t>/(N-1) = 1.075 K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</a:rPr>
              <a:t>Ω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smtClean="0">
                <a:solidFill>
                  <a:schemeClr val="tx2"/>
                </a:solidFill>
              </a:rPr>
              <a:t>(N-1)Cd = 453.48 </a:t>
            </a:r>
            <a:r>
              <a:rPr lang="it-IT" dirty="0" err="1" smtClean="0">
                <a:solidFill>
                  <a:schemeClr val="tx2"/>
                </a:solidFill>
              </a:rPr>
              <a:t>pF</a:t>
            </a:r>
            <a:endParaRPr lang="it-IT" dirty="0" smtClean="0">
              <a:solidFill>
                <a:schemeClr val="tx2"/>
              </a:solidFill>
            </a:endParaRPr>
          </a:p>
          <a:p>
            <a:r>
              <a:rPr lang="it-IT" dirty="0" smtClean="0">
                <a:solidFill>
                  <a:schemeClr val="tx2"/>
                </a:solidFill>
              </a:rPr>
              <a:t>I1 = </a:t>
            </a:r>
            <a:r>
              <a:rPr lang="it-IT" dirty="0" err="1" smtClean="0">
                <a:solidFill>
                  <a:schemeClr val="tx2"/>
                </a:solidFill>
              </a:rPr>
              <a:t>Current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spike</a:t>
            </a:r>
            <a:r>
              <a:rPr lang="it-IT" dirty="0" smtClean="0">
                <a:solidFill>
                  <a:schemeClr val="tx2"/>
                </a:solidFill>
              </a:rPr>
              <a:t> 10 </a:t>
            </a:r>
            <a:r>
              <a:rPr lang="it-IT" dirty="0" err="1" smtClean="0">
                <a:solidFill>
                  <a:schemeClr val="tx2"/>
                </a:solidFill>
              </a:rPr>
              <a:t>ps</a:t>
            </a:r>
            <a:r>
              <a:rPr lang="it-IT" dirty="0" smtClean="0">
                <a:solidFill>
                  <a:schemeClr val="tx2"/>
                </a:solidFill>
              </a:rPr>
              <a:t> wide, Rise Time = Fall Time = 1 ps</a:t>
            </a:r>
          </a:p>
          <a:p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928" y="1412776"/>
            <a:ext cx="48765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3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3mm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847528" y="3537456"/>
            <a:ext cx="6366916" cy="3320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33562" y="145855"/>
            <a:ext cx="9905998" cy="1478570"/>
          </a:xfrm>
        </p:spPr>
        <p:txBody>
          <a:bodyPr/>
          <a:lstStyle/>
          <a:p>
            <a:r>
              <a:rPr lang="it-IT" i="1" dirty="0" err="1" smtClean="0">
                <a:solidFill>
                  <a:schemeClr val="tx2"/>
                </a:solidFill>
              </a:rPr>
              <a:t>SiPM</a:t>
            </a:r>
            <a:r>
              <a:rPr lang="it-IT" i="1" dirty="0" smtClean="0">
                <a:solidFill>
                  <a:schemeClr val="tx2"/>
                </a:solidFill>
              </a:rPr>
              <a:t> 3</a:t>
            </a:r>
            <a:r>
              <a:rPr lang="it-IT" i="1" cap="none" dirty="0" smtClean="0">
                <a:solidFill>
                  <a:schemeClr val="tx2"/>
                </a:solidFill>
              </a:rPr>
              <a:t>mm</a:t>
            </a:r>
            <a:r>
              <a:rPr lang="it-IT" i="1" dirty="0" smtClean="0">
                <a:solidFill>
                  <a:schemeClr val="tx2"/>
                </a:solidFill>
              </a:rPr>
              <a:t>x3</a:t>
            </a:r>
            <a:r>
              <a:rPr lang="it-IT" i="1" cap="none" dirty="0">
                <a:solidFill>
                  <a:schemeClr val="tx2"/>
                </a:solidFill>
              </a:rPr>
              <a:t>mm</a:t>
            </a:r>
            <a:r>
              <a:rPr lang="it-IT" i="1" dirty="0" smtClean="0">
                <a:solidFill>
                  <a:schemeClr val="tx2"/>
                </a:solidFill>
              </a:rPr>
              <a:t>: </a:t>
            </a:r>
            <a:r>
              <a:rPr lang="it-IT" i="1" dirty="0" err="1" smtClean="0">
                <a:solidFill>
                  <a:schemeClr val="tx2"/>
                </a:solidFill>
              </a:rPr>
              <a:t>Sipm</a:t>
            </a:r>
            <a:r>
              <a:rPr lang="it-IT" i="1" dirty="0" smtClean="0">
                <a:solidFill>
                  <a:schemeClr val="tx2"/>
                </a:solidFill>
              </a:rPr>
              <a:t> &amp; </a:t>
            </a:r>
            <a:r>
              <a:rPr lang="it-IT" i="1" dirty="0" err="1" smtClean="0">
                <a:solidFill>
                  <a:schemeClr val="tx2"/>
                </a:solidFill>
              </a:rPr>
              <a:t>Electronics</a:t>
            </a:r>
            <a:endParaRPr lang="it-IT" i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6" y="1052736"/>
            <a:ext cx="4464496" cy="262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980728"/>
            <a:ext cx="3946829" cy="246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75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3x3_R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3" y="2924945"/>
            <a:ext cx="7228949" cy="37286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Ovale 5"/>
          <p:cNvSpPr/>
          <p:nvPr/>
        </p:nvSpPr>
        <p:spPr>
          <a:xfrm>
            <a:off x="8472264" y="1916832"/>
            <a:ext cx="1080120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chemeClr val="tx2"/>
                </a:solidFill>
              </a:rPr>
              <a:t>SiPM</a:t>
            </a:r>
            <a:r>
              <a:rPr lang="it-IT" i="1" dirty="0">
                <a:solidFill>
                  <a:schemeClr val="tx2"/>
                </a:solidFill>
              </a:rPr>
              <a:t> 3mmx3mm: Cancellazione polo-zero (2)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620688"/>
            <a:ext cx="3946829" cy="246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52" y="764705"/>
            <a:ext cx="4680520" cy="22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82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22" y="1169769"/>
            <a:ext cx="10681138" cy="5383431"/>
          </a:xfrm>
          <a:prstGeom prst="rect">
            <a:avLst/>
          </a:prstGeom>
          <a:ln w="19050">
            <a:solidFill>
              <a:srgbClr val="324666"/>
            </a:solidFill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FBK NUV high-</a:t>
            </a:r>
            <a:r>
              <a:rPr lang="it-IT" dirty="0" err="1" smtClean="0"/>
              <a:t>density</a:t>
            </a:r>
            <a:r>
              <a:rPr lang="it-IT" dirty="0" smtClean="0"/>
              <a:t> (HD) </a:t>
            </a:r>
            <a:r>
              <a:rPr lang="it-IT" dirty="0" err="1" smtClean="0"/>
              <a:t>SiPM</a:t>
            </a:r>
            <a:r>
              <a:rPr lang="it-IT" dirty="0" smtClean="0"/>
              <a:t> </a:t>
            </a:r>
            <a:r>
              <a:rPr lang="it-IT" dirty="0" err="1" smtClean="0"/>
              <a:t>sensors</a:t>
            </a:r>
            <a:endParaRPr lang="it-IT" dirty="0"/>
          </a:p>
        </p:txBody>
      </p:sp>
      <p:sp>
        <p:nvSpPr>
          <p:cNvPr id="13" name="Triangolo isoscele 12"/>
          <p:cNvSpPr/>
          <p:nvPr/>
        </p:nvSpPr>
        <p:spPr>
          <a:xfrm rot="10800000">
            <a:off x="2009774" y="976312"/>
            <a:ext cx="828675" cy="173578"/>
          </a:xfrm>
          <a:prstGeom prst="triangle">
            <a:avLst/>
          </a:prstGeom>
          <a:solidFill>
            <a:srgbClr val="324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4853479" y="1163417"/>
            <a:ext cx="0" cy="5383431"/>
          </a:xfrm>
          <a:prstGeom prst="line">
            <a:avLst/>
          </a:prstGeom>
          <a:ln w="19050" cap="sq">
            <a:solidFill>
              <a:srgbClr val="324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864899" y="1136677"/>
            <a:ext cx="7322337" cy="5436000"/>
          </a:xfrm>
          <a:solidFill>
            <a:srgbClr val="CEDBE6"/>
          </a:solidFill>
        </p:spPr>
        <p:txBody>
          <a:bodyPr>
            <a:normAutofit/>
          </a:bodyPr>
          <a:lstStyle/>
          <a:p>
            <a:r>
              <a:rPr lang="en-US" dirty="0"/>
              <a:t>For a full characterization: </a:t>
            </a:r>
            <a:r>
              <a:rPr lang="en-US" dirty="0" smtClean="0"/>
              <a:t>we tested devices with </a:t>
            </a:r>
            <a:r>
              <a:rPr lang="en-US" b="1" dirty="0" smtClean="0"/>
              <a:t>different </a:t>
            </a:r>
            <a:r>
              <a:rPr lang="en-US" b="1" dirty="0"/>
              <a:t>active areas</a:t>
            </a:r>
            <a:r>
              <a:rPr lang="en-US" dirty="0"/>
              <a:t> </a:t>
            </a:r>
            <a:r>
              <a:rPr lang="en-US" dirty="0" smtClean="0"/>
              <a:t>read out with different front-end electronics circuits</a:t>
            </a:r>
            <a:endParaRPr lang="en-US" dirty="0"/>
          </a:p>
          <a:p>
            <a:pPr lvl="1"/>
            <a:endParaRPr lang="en-US" sz="1200" dirty="0" smtClean="0"/>
          </a:p>
          <a:p>
            <a:pPr lvl="1"/>
            <a:r>
              <a:rPr lang="en-US" sz="2400" b="1" dirty="0" smtClean="0"/>
              <a:t>1 x 1 </a:t>
            </a:r>
            <a:r>
              <a:rPr lang="en-US" sz="2400" b="1" dirty="0"/>
              <a:t>mm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  <a:p>
            <a:pPr lvl="2"/>
            <a:r>
              <a:rPr lang="en-US" dirty="0" smtClean="0"/>
              <a:t>Study of</a:t>
            </a:r>
            <a:r>
              <a:rPr lang="en-US" dirty="0"/>
              <a:t> </a:t>
            </a:r>
            <a:r>
              <a:rPr lang="en-US" b="1" dirty="0" smtClean="0"/>
              <a:t>gain </a:t>
            </a:r>
            <a:r>
              <a:rPr lang="en-US" b="1" dirty="0"/>
              <a:t>in </a:t>
            </a:r>
            <a:r>
              <a:rPr lang="en-US" b="1" dirty="0" smtClean="0"/>
              <a:t>terms of </a:t>
            </a:r>
            <a:r>
              <a:rPr lang="en-US" b="1" dirty="0"/>
              <a:t>charge</a:t>
            </a:r>
            <a:r>
              <a:rPr lang="en-US" dirty="0"/>
              <a:t> of the single SiPM microcell  </a:t>
            </a:r>
            <a:r>
              <a:rPr lang="en-US" dirty="0" smtClean="0"/>
              <a:t>and </a:t>
            </a:r>
            <a:r>
              <a:rPr lang="en-US" b="1" dirty="0" smtClean="0"/>
              <a:t>dark rate</a:t>
            </a:r>
          </a:p>
          <a:p>
            <a:pPr marL="45718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sz="1050" dirty="0" smtClean="0"/>
          </a:p>
          <a:p>
            <a:pPr lvl="1"/>
            <a:r>
              <a:rPr lang="en-US" sz="2400" b="1" dirty="0" smtClean="0"/>
              <a:t>6 x 6 mm</a:t>
            </a:r>
            <a:r>
              <a:rPr lang="en-US" sz="2400" b="1" baseline="30000" dirty="0" smtClean="0"/>
              <a:t>2</a:t>
            </a:r>
            <a:endParaRPr lang="en-US" sz="2400" b="1" dirty="0" smtClean="0"/>
          </a:p>
          <a:p>
            <a:pPr lvl="2"/>
            <a:r>
              <a:rPr lang="en-US" dirty="0" smtClean="0"/>
              <a:t>Study of </a:t>
            </a:r>
            <a:r>
              <a:rPr lang="en-US" b="1" dirty="0" smtClean="0"/>
              <a:t>correlated noise </a:t>
            </a:r>
            <a:r>
              <a:rPr lang="en-US" dirty="0" smtClean="0"/>
              <a:t>and of</a:t>
            </a:r>
            <a:br>
              <a:rPr lang="en-US" dirty="0" smtClean="0"/>
            </a:br>
            <a:r>
              <a:rPr lang="en-US" b="1" dirty="0" smtClean="0"/>
              <a:t>signal-to-noise ratio (SNR)</a:t>
            </a:r>
            <a:endParaRPr lang="it-IT" b="1" dirty="0"/>
          </a:p>
        </p:txBody>
      </p:sp>
      <p:sp>
        <p:nvSpPr>
          <p:cNvPr id="12" name="Freccia a destra 11"/>
          <p:cNvSpPr/>
          <p:nvPr/>
        </p:nvSpPr>
        <p:spPr>
          <a:xfrm rot="10800000">
            <a:off x="4653629" y="5113930"/>
            <a:ext cx="701471" cy="509798"/>
          </a:xfrm>
          <a:prstGeom prst="rightArrow">
            <a:avLst/>
          </a:prstGeom>
          <a:solidFill>
            <a:srgbClr val="FF0000"/>
          </a:solidFill>
          <a:ln>
            <a:solidFill>
              <a:srgbClr val="741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8128174" y="3917212"/>
            <a:ext cx="3497066" cy="1521702"/>
            <a:chOff x="8091960" y="3284507"/>
            <a:chExt cx="3497066" cy="1521702"/>
          </a:xfrm>
        </p:grpSpPr>
        <p:sp>
          <p:nvSpPr>
            <p:cNvPr id="9" name="Rettangolo 8"/>
            <p:cNvSpPr/>
            <p:nvPr/>
          </p:nvSpPr>
          <p:spPr>
            <a:xfrm rot="458113">
              <a:off x="8466432" y="3446247"/>
              <a:ext cx="3122594" cy="1359962"/>
            </a:xfrm>
            <a:prstGeom prst="rect">
              <a:avLst/>
            </a:prstGeom>
            <a:solidFill>
              <a:srgbClr val="FFFF99"/>
            </a:solidFill>
            <a:effectLst>
              <a:outerShdw blurRad="254000" dist="203200" dir="1200000" sx="105000" sy="10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 smtClean="0">
                  <a:solidFill>
                    <a:srgbClr val="324666"/>
                  </a:solidFill>
                </a:rPr>
                <a:t>LED light @380 nm</a:t>
              </a:r>
              <a:br>
                <a:rPr lang="it-IT" sz="2400" dirty="0" smtClean="0">
                  <a:solidFill>
                    <a:srgbClr val="324666"/>
                  </a:solidFill>
                </a:rPr>
              </a:br>
              <a:r>
                <a:rPr lang="it-IT" sz="2400" dirty="0" smtClean="0">
                  <a:solidFill>
                    <a:srgbClr val="324666"/>
                  </a:solidFill>
                </a:rPr>
                <a:t>Room temperature</a:t>
              </a:r>
              <a:br>
                <a:rPr lang="it-IT" sz="2400" dirty="0" smtClean="0">
                  <a:solidFill>
                    <a:srgbClr val="324666"/>
                  </a:solidFill>
                </a:rPr>
              </a:br>
              <a:r>
                <a:rPr lang="it-IT" sz="2400" dirty="0" smtClean="0">
                  <a:solidFill>
                    <a:srgbClr val="324666"/>
                  </a:solidFill>
                </a:rPr>
                <a:t>HV = 28 – 40 V</a:t>
              </a:r>
              <a:endParaRPr lang="it-IT" sz="2400" dirty="0">
                <a:solidFill>
                  <a:srgbClr val="324666"/>
                </a:solidFill>
              </a:endParaRP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35299">
              <a:off x="8091960" y="3284507"/>
              <a:ext cx="868213" cy="434107"/>
            </a:xfrm>
            <a:prstGeom prst="rect">
              <a:avLst/>
            </a:prstGeom>
          </p:spPr>
        </p:pic>
      </p:grpSp>
      <p:sp>
        <p:nvSpPr>
          <p:cNvPr id="16" name="Freccia a destra 15"/>
          <p:cNvSpPr/>
          <p:nvPr/>
        </p:nvSpPr>
        <p:spPr>
          <a:xfrm rot="10800000">
            <a:off x="4653628" y="2692235"/>
            <a:ext cx="701471" cy="509798"/>
          </a:xfrm>
          <a:prstGeom prst="rightArrow">
            <a:avLst/>
          </a:prstGeom>
          <a:solidFill>
            <a:srgbClr val="FF0000"/>
          </a:solidFill>
          <a:ln>
            <a:solidFill>
              <a:srgbClr val="741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870956" y="3931240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Tail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err="1" smtClean="0">
                <a:solidFill>
                  <a:srgbClr val="FF0000"/>
                </a:solidFill>
              </a:rPr>
              <a:t>filtering</a:t>
            </a:r>
            <a:r>
              <a:rPr lang="it-IT" dirty="0" smtClean="0">
                <a:solidFill>
                  <a:srgbClr val="FF0000"/>
                </a:solidFill>
              </a:rPr>
              <a:t>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3013" y="248697"/>
            <a:ext cx="9905998" cy="1478570"/>
          </a:xfrm>
        </p:spPr>
        <p:txBody>
          <a:bodyPr/>
          <a:lstStyle/>
          <a:p>
            <a:pPr algn="ctr"/>
            <a:r>
              <a:rPr lang="it-IT" dirty="0" err="1" smtClean="0"/>
              <a:t>Let’s</a:t>
            </a:r>
            <a:r>
              <a:rPr lang="it-IT" dirty="0" smtClean="0"/>
              <a:t> start from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host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Augmented Reality implementation of KM3NeT neutrino telescope event displ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387" y="1658745"/>
            <a:ext cx="6499427" cy="4874023"/>
          </a:xfrm>
        </p:spPr>
      </p:pic>
    </p:spTree>
    <p:extLst>
      <p:ext uri="{BB962C8B-B14F-4D97-AF65-F5344CB8AC3E}">
        <p14:creationId xmlns:p14="http://schemas.microsoft.com/office/powerpoint/2010/main" val="162047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FBK NUV high-</a:t>
            </a:r>
            <a:r>
              <a:rPr lang="it-IT" dirty="0" err="1"/>
              <a:t>density</a:t>
            </a:r>
            <a:r>
              <a:rPr lang="it-IT" dirty="0"/>
              <a:t> (HD) SiPM </a:t>
            </a:r>
            <a:r>
              <a:rPr lang="it-IT" dirty="0" err="1"/>
              <a:t>sensors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22" y="1169769"/>
            <a:ext cx="10681138" cy="5383431"/>
          </a:xfrm>
          <a:prstGeom prst="rect">
            <a:avLst/>
          </a:prstGeom>
          <a:ln w="19050">
            <a:solidFill>
              <a:srgbClr val="324666"/>
            </a:solidFill>
          </a:ln>
        </p:spPr>
      </p:pic>
      <p:sp>
        <p:nvSpPr>
          <p:cNvPr id="6" name="Freccia a destra 5"/>
          <p:cNvSpPr/>
          <p:nvPr/>
        </p:nvSpPr>
        <p:spPr>
          <a:xfrm>
            <a:off x="4454526" y="2427702"/>
            <a:ext cx="701471" cy="220147"/>
          </a:xfrm>
          <a:prstGeom prst="rightArrow">
            <a:avLst/>
          </a:prstGeom>
          <a:solidFill>
            <a:srgbClr val="FF0000"/>
          </a:solidFill>
          <a:ln>
            <a:solidFill>
              <a:srgbClr val="741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2197100" y="1293702"/>
            <a:ext cx="0" cy="2268000"/>
          </a:xfrm>
          <a:prstGeom prst="line">
            <a:avLst/>
          </a:prstGeom>
          <a:ln w="28575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457700" y="1293702"/>
            <a:ext cx="0" cy="2268000"/>
          </a:xfrm>
          <a:prstGeom prst="line">
            <a:avLst/>
          </a:prstGeom>
          <a:ln w="28575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197100" y="1293702"/>
            <a:ext cx="2263775" cy="225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2882900" y="3967847"/>
            <a:ext cx="0" cy="2268000"/>
          </a:xfrm>
          <a:prstGeom prst="line">
            <a:avLst/>
          </a:prstGeom>
          <a:ln w="28575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590924" y="3967847"/>
            <a:ext cx="0" cy="2268000"/>
          </a:xfrm>
          <a:prstGeom prst="line">
            <a:avLst/>
          </a:prstGeom>
          <a:ln w="28575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882901" y="3967847"/>
            <a:ext cx="692150" cy="225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3590924" y="4991773"/>
            <a:ext cx="1565073" cy="189827"/>
          </a:xfrm>
          <a:prstGeom prst="rightArrow">
            <a:avLst/>
          </a:prstGeom>
          <a:solidFill>
            <a:srgbClr val="FF0000"/>
          </a:solidFill>
          <a:ln>
            <a:solidFill>
              <a:srgbClr val="741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896611" y="2537774"/>
            <a:ext cx="201978" cy="144000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b" anchorCtr="1">
            <a:spAutoFit/>
          </a:bodyPr>
          <a:lstStyle/>
          <a:p>
            <a:r>
              <a:rPr lang="it-IT" sz="1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8475626" y="1085630"/>
            <a:ext cx="1706599" cy="1015663"/>
          </a:xfrm>
          <a:prstGeom prst="rect">
            <a:avLst/>
          </a:prstGeom>
          <a:solidFill>
            <a:srgbClr val="CEDBE6"/>
          </a:solidFill>
          <a:ln>
            <a:solidFill>
              <a:srgbClr val="324666"/>
            </a:solidFill>
          </a:ln>
          <a:effectLst>
            <a:outerShdw blurRad="139700" dist="215900" dir="7800000" sx="106000" sy="106000" algn="l" rotWithShape="0">
              <a:prstClr val="black">
                <a:alpha val="39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741911"/>
                </a:solidFill>
              </a:rPr>
              <a:t>Compound </a:t>
            </a:r>
            <a:r>
              <a:rPr lang="it-IT" sz="2000" dirty="0" err="1">
                <a:solidFill>
                  <a:srgbClr val="741911"/>
                </a:solidFill>
              </a:rPr>
              <a:t>Poisson</a:t>
            </a:r>
            <a:r>
              <a:rPr lang="it-IT" sz="2000" dirty="0">
                <a:solidFill>
                  <a:srgbClr val="741911"/>
                </a:solidFill>
              </a:rPr>
              <a:t> </a:t>
            </a:r>
            <a:r>
              <a:rPr lang="it-IT" sz="2000" dirty="0" err="1">
                <a:solidFill>
                  <a:srgbClr val="741911"/>
                </a:solidFill>
              </a:rPr>
              <a:t>distribution</a:t>
            </a:r>
            <a:endParaRPr lang="it-IT" sz="2000" dirty="0">
              <a:solidFill>
                <a:srgbClr val="741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8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308" y="-272020"/>
            <a:ext cx="10770561" cy="1507067"/>
          </a:xfrm>
        </p:spPr>
        <p:txBody>
          <a:bodyPr/>
          <a:lstStyle/>
          <a:p>
            <a:r>
              <a:rPr lang="it-IT" dirty="0" smtClean="0"/>
              <a:t>Gain </a:t>
            </a:r>
            <a:r>
              <a:rPr lang="it-IT" dirty="0" err="1" smtClean="0"/>
              <a:t>depends</a:t>
            </a:r>
            <a:r>
              <a:rPr lang="it-IT" dirty="0" smtClean="0"/>
              <a:t> on </a:t>
            </a:r>
            <a:r>
              <a:rPr lang="it-IT" dirty="0" err="1" smtClean="0"/>
              <a:t>SiPM</a:t>
            </a:r>
            <a:r>
              <a:rPr lang="it-IT" dirty="0" smtClean="0"/>
              <a:t> </a:t>
            </a:r>
            <a:r>
              <a:rPr lang="it-IT" dirty="0" err="1" smtClean="0"/>
              <a:t>thecnology</a:t>
            </a: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12" y="2924053"/>
            <a:ext cx="3751374" cy="3071890"/>
          </a:xfrm>
          <a:prstGeom prst="rect">
            <a:avLst/>
          </a:prstGeom>
        </p:spPr>
      </p:pic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167" r="6584"/>
          <a:stretch/>
        </p:blipFill>
        <p:spPr>
          <a:xfrm>
            <a:off x="8195516" y="2924053"/>
            <a:ext cx="3918577" cy="3024000"/>
          </a:xfrm>
          <a:prstGeom prst="rect">
            <a:avLst/>
          </a:prstGeom>
          <a:ln w="19050">
            <a:solidFill>
              <a:srgbClr val="324666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029" y="2924053"/>
            <a:ext cx="3788510" cy="308386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83493" y="2506726"/>
            <a:ext cx="8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Gain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97699" y="2506726"/>
            <a:ext cx="209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Dark </a:t>
            </a:r>
            <a:r>
              <a:rPr lang="it-IT" dirty="0" err="1" smtClean="0"/>
              <a:t>count</a:t>
            </a:r>
            <a:r>
              <a:rPr lang="it-IT" dirty="0" smtClean="0"/>
              <a:t> rate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624858" y="2506726"/>
            <a:ext cx="341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Photon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</a:t>
            </a:r>
            <a:r>
              <a:rPr lang="it-IT" dirty="0" err="1" smtClean="0"/>
              <a:t>Efficiency</a:t>
            </a:r>
            <a:endParaRPr lang="it-IT" dirty="0"/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211912" y="845131"/>
            <a:ext cx="11980088" cy="1595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/>
                </a:solidFill>
              </a:rPr>
              <a:t>FBK </a:t>
            </a:r>
            <a:r>
              <a:rPr lang="it-IT" dirty="0" err="1" smtClean="0">
                <a:solidFill>
                  <a:schemeClr val="tx1"/>
                </a:solidFill>
              </a:rPr>
              <a:t>devices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extensively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characterized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at</a:t>
            </a:r>
            <a:r>
              <a:rPr lang="it-IT" dirty="0" smtClean="0">
                <a:solidFill>
                  <a:schemeClr val="tx1"/>
                </a:solidFill>
              </a:rPr>
              <a:t> INFN </a:t>
            </a:r>
            <a:r>
              <a:rPr lang="it-IT" dirty="0" err="1" smtClean="0">
                <a:solidFill>
                  <a:schemeClr val="tx1"/>
                </a:solidFill>
              </a:rPr>
              <a:t>laboratories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High-</a:t>
            </a:r>
            <a:r>
              <a:rPr lang="it-IT" dirty="0" err="1" smtClean="0">
                <a:solidFill>
                  <a:schemeClr val="tx1"/>
                </a:solidFill>
              </a:rPr>
              <a:t>density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Near</a:t>
            </a:r>
            <a:r>
              <a:rPr lang="it-IT" dirty="0" smtClean="0">
                <a:solidFill>
                  <a:schemeClr val="tx1"/>
                </a:solidFill>
              </a:rPr>
              <a:t> Ultra-</a:t>
            </a:r>
            <a:r>
              <a:rPr lang="it-IT" dirty="0" err="1" smtClean="0">
                <a:solidFill>
                  <a:schemeClr val="tx1"/>
                </a:solidFill>
              </a:rPr>
              <a:t>Violet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devices</a:t>
            </a:r>
            <a:r>
              <a:rPr lang="it-IT" dirty="0" smtClean="0">
                <a:solidFill>
                  <a:schemeClr val="tx1"/>
                </a:solidFill>
              </a:rPr>
              <a:t> (NUV-HD) </a:t>
            </a:r>
            <a:r>
              <a:rPr lang="it-IT" dirty="0" err="1" smtClean="0">
                <a:solidFill>
                  <a:schemeClr val="tx1"/>
                </a:solidFill>
              </a:rPr>
              <a:t>were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chosen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The </a:t>
            </a:r>
            <a:r>
              <a:rPr lang="it-IT" dirty="0" err="1" smtClean="0">
                <a:solidFill>
                  <a:schemeClr val="tx1"/>
                </a:solidFill>
              </a:rPr>
              <a:t>devices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produced</a:t>
            </a:r>
            <a:r>
              <a:rPr lang="it-IT" dirty="0" smtClean="0">
                <a:solidFill>
                  <a:schemeClr val="tx1"/>
                </a:solidFill>
              </a:rPr>
              <a:t> in 2016 (NUV-HD3</a:t>
            </a:r>
            <a:r>
              <a:rPr lang="it-IT" dirty="0">
                <a:solidFill>
                  <a:schemeClr val="tx1"/>
                </a:solidFill>
              </a:rPr>
              <a:t>) with 40 x 40 </a:t>
            </a:r>
            <a:r>
              <a:rPr lang="it-IT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dirty="0" smtClean="0">
                <a:solidFill>
                  <a:schemeClr val="tx1"/>
                </a:solidFill>
              </a:rPr>
              <a:t>m</a:t>
            </a:r>
            <a:r>
              <a:rPr lang="it-IT" baseline="30000" dirty="0" smtClean="0">
                <a:solidFill>
                  <a:schemeClr val="tx1"/>
                </a:solidFill>
              </a:rPr>
              <a:t>2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cell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size</a:t>
            </a:r>
            <a:r>
              <a:rPr lang="it-IT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have improved </a:t>
            </a:r>
            <a:r>
              <a:rPr lang="en-US" dirty="0">
                <a:solidFill>
                  <a:schemeClr val="tx1"/>
                </a:solidFill>
              </a:rPr>
              <a:t>optical isolation aimed to reduce direct crosstalk and to further increase the fill </a:t>
            </a:r>
            <a:r>
              <a:rPr lang="en-US" dirty="0" smtClean="0">
                <a:solidFill>
                  <a:schemeClr val="tx1"/>
                </a:solidFill>
              </a:rPr>
              <a:t>factor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15239" y="59761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 smtClean="0"/>
              <a:t>Ambrosi et al</a:t>
            </a:r>
            <a:r>
              <a:rPr lang="it-IT" sz="1400" dirty="0"/>
              <a:t>., </a:t>
            </a:r>
            <a:r>
              <a:rPr lang="it-IT" sz="1400" dirty="0" smtClean="0"/>
              <a:t>SPIE 2017 </a:t>
            </a:r>
            <a:r>
              <a:rPr lang="it-IT" sz="1400" dirty="0" err="1" smtClean="0"/>
              <a:t>Proceedings</a:t>
            </a:r>
            <a:r>
              <a:rPr lang="it-IT" sz="1400" dirty="0" smtClean="0"/>
              <a:t> </a:t>
            </a:r>
            <a:r>
              <a:rPr lang="it-IT" sz="1400" dirty="0"/>
              <a:t>Vol. </a:t>
            </a:r>
            <a:r>
              <a:rPr lang="it-IT" sz="1400" dirty="0" smtClean="0"/>
              <a:t>10392 https</a:t>
            </a:r>
            <a:r>
              <a:rPr lang="it-IT" sz="1400" dirty="0"/>
              <a:t>://spie.org/Publications/Proceedings/Paper/10.1117/12.2272982</a:t>
            </a:r>
          </a:p>
        </p:txBody>
      </p:sp>
    </p:spTree>
    <p:extLst>
      <p:ext uri="{BB962C8B-B14F-4D97-AF65-F5344CB8AC3E}">
        <p14:creationId xmlns:p14="http://schemas.microsoft.com/office/powerpoint/2010/main" val="10493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0147" y="334983"/>
            <a:ext cx="9905998" cy="1478570"/>
          </a:xfrm>
        </p:spPr>
        <p:txBody>
          <a:bodyPr/>
          <a:lstStyle/>
          <a:p>
            <a:r>
              <a:rPr lang="it-IT" dirty="0" smtClean="0"/>
              <a:t>Hamamatsu </a:t>
            </a:r>
            <a:r>
              <a:rPr lang="it-IT" dirty="0" err="1" smtClean="0"/>
              <a:t>solutions</a:t>
            </a:r>
            <a:r>
              <a:rPr lang="it-IT" dirty="0" smtClean="0"/>
              <a:t> for </a:t>
            </a:r>
            <a:r>
              <a:rPr lang="it-IT" dirty="0" err="1" smtClean="0"/>
              <a:t>cta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964" y="1963136"/>
            <a:ext cx="4533750" cy="29971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9" y="1871331"/>
            <a:ext cx="5995478" cy="31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7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92" y="1357803"/>
            <a:ext cx="10171638" cy="37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4696" y="86934"/>
            <a:ext cx="9905998" cy="1478570"/>
          </a:xfrm>
        </p:spPr>
        <p:txBody>
          <a:bodyPr/>
          <a:lstStyle/>
          <a:p>
            <a:r>
              <a:rPr lang="it-IT" dirty="0" smtClean="0"/>
              <a:t>Production </a:t>
            </a:r>
            <a:r>
              <a:rPr lang="it-IT" dirty="0" err="1" smtClean="0"/>
              <a:t>details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1467" y="1571550"/>
            <a:ext cx="4540937" cy="4349566"/>
          </a:xfrm>
        </p:spPr>
        <p:txBody>
          <a:bodyPr anchor="t">
            <a:normAutofit/>
          </a:bodyPr>
          <a:lstStyle/>
          <a:p>
            <a:r>
              <a:rPr lang="it-IT" sz="2400" dirty="0" smtClean="0">
                <a:solidFill>
                  <a:schemeClr val="tx1"/>
                </a:solidFill>
              </a:rPr>
              <a:t>672 </a:t>
            </a:r>
            <a:r>
              <a:rPr lang="it-IT" sz="2400" dirty="0" err="1" smtClean="0">
                <a:solidFill>
                  <a:schemeClr val="tx1"/>
                </a:solidFill>
              </a:rPr>
              <a:t>SiPMs</a:t>
            </a:r>
            <a:r>
              <a:rPr lang="it-IT" sz="2400" dirty="0" smtClean="0">
                <a:solidFill>
                  <a:schemeClr val="tx1"/>
                </a:solidFill>
              </a:rPr>
              <a:t> on 42 </a:t>
            </a:r>
            <a:r>
              <a:rPr lang="it-IT" sz="2400" dirty="0" err="1" smtClean="0">
                <a:solidFill>
                  <a:schemeClr val="tx1"/>
                </a:solidFill>
              </a:rPr>
              <a:t>matrices</a:t>
            </a:r>
            <a:endParaRPr lang="it-IT" sz="2400" dirty="0" smtClean="0">
              <a:solidFill>
                <a:schemeClr val="tx1"/>
              </a:solidFill>
            </a:endParaRPr>
          </a:p>
          <a:p>
            <a:r>
              <a:rPr lang="it-IT" sz="2400" dirty="0" err="1" smtClean="0">
                <a:solidFill>
                  <a:schemeClr val="tx1"/>
                </a:solidFill>
              </a:rPr>
              <a:t>Two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different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substrates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used</a:t>
            </a:r>
            <a:r>
              <a:rPr lang="it-IT" sz="2400" dirty="0" smtClean="0">
                <a:solidFill>
                  <a:schemeClr val="tx1"/>
                </a:solidFill>
              </a:rPr>
              <a:t> (8 HD3-2 and 34 HD3-3)</a:t>
            </a:r>
          </a:p>
          <a:p>
            <a:pPr lvl="1"/>
            <a:r>
              <a:rPr lang="it-IT" sz="2000" dirty="0" err="1" smtClean="0">
                <a:solidFill>
                  <a:schemeClr val="tx1"/>
                </a:solidFill>
              </a:rPr>
              <a:t>Same</a:t>
            </a:r>
            <a:r>
              <a:rPr lang="it-IT" sz="2000" dirty="0" smtClean="0">
                <a:solidFill>
                  <a:schemeClr val="tx1"/>
                </a:solidFill>
              </a:rPr>
              <a:t> performances in </a:t>
            </a:r>
            <a:r>
              <a:rPr lang="it-IT" sz="2000" dirty="0" err="1" smtClean="0">
                <a:solidFill>
                  <a:schemeClr val="tx1"/>
                </a:solidFill>
              </a:rPr>
              <a:t>terms</a:t>
            </a:r>
            <a:r>
              <a:rPr lang="it-IT" sz="2000" dirty="0" smtClean="0">
                <a:solidFill>
                  <a:schemeClr val="tx1"/>
                </a:solidFill>
              </a:rPr>
              <a:t> of gain and PDE</a:t>
            </a:r>
          </a:p>
          <a:p>
            <a:pPr lvl="1"/>
            <a:r>
              <a:rPr lang="it-IT" sz="2000" dirty="0" smtClean="0">
                <a:solidFill>
                  <a:schemeClr val="tx1"/>
                </a:solidFill>
              </a:rPr>
              <a:t>The breakdown </a:t>
            </a:r>
            <a:r>
              <a:rPr lang="it-IT" sz="2000" dirty="0" err="1" smtClean="0">
                <a:solidFill>
                  <a:schemeClr val="tx1"/>
                </a:solidFill>
              </a:rPr>
              <a:t>voltage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is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approximately</a:t>
            </a:r>
            <a:r>
              <a:rPr lang="it-IT" sz="2000" dirty="0" smtClean="0">
                <a:solidFill>
                  <a:schemeClr val="tx1"/>
                </a:solidFill>
              </a:rPr>
              <a:t> 1 V </a:t>
            </a:r>
            <a:r>
              <a:rPr lang="it-IT" sz="2000" dirty="0" err="1" smtClean="0">
                <a:solidFill>
                  <a:schemeClr val="tx1"/>
                </a:solidFill>
              </a:rPr>
              <a:t>lower</a:t>
            </a:r>
            <a:r>
              <a:rPr lang="it-IT" sz="2000" dirty="0" smtClean="0">
                <a:solidFill>
                  <a:schemeClr val="tx1"/>
                </a:solidFill>
              </a:rPr>
              <a:t> for HD3-2</a:t>
            </a:r>
          </a:p>
          <a:p>
            <a:pPr lvl="1"/>
            <a:r>
              <a:rPr lang="it-IT" sz="2000" dirty="0" smtClean="0">
                <a:solidFill>
                  <a:schemeClr val="tx1"/>
                </a:solidFill>
              </a:rPr>
              <a:t>The DCR </a:t>
            </a:r>
            <a:r>
              <a:rPr lang="it-IT" sz="2000" dirty="0" err="1" smtClean="0">
                <a:solidFill>
                  <a:schemeClr val="tx1"/>
                </a:solidFill>
              </a:rPr>
              <a:t>is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lower</a:t>
            </a:r>
            <a:r>
              <a:rPr lang="it-IT" sz="2000" dirty="0" smtClean="0">
                <a:solidFill>
                  <a:schemeClr val="tx1"/>
                </a:solidFill>
              </a:rPr>
              <a:t> for HD3-3</a:t>
            </a:r>
          </a:p>
          <a:p>
            <a:r>
              <a:rPr lang="it-IT" sz="2400" dirty="0" err="1" smtClean="0">
                <a:solidFill>
                  <a:schemeClr val="tx1"/>
                </a:solidFill>
              </a:rPr>
              <a:t>All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matrices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covered</a:t>
            </a:r>
            <a:r>
              <a:rPr lang="it-IT" sz="2400" dirty="0" smtClean="0">
                <a:solidFill>
                  <a:schemeClr val="tx1"/>
                </a:solidFill>
              </a:rPr>
              <a:t> with </a:t>
            </a:r>
            <a:r>
              <a:rPr lang="it-IT" sz="2400" dirty="0" err="1" smtClean="0">
                <a:solidFill>
                  <a:schemeClr val="tx1"/>
                </a:solidFill>
              </a:rPr>
              <a:t>epoxy</a:t>
            </a:r>
            <a:endParaRPr lang="it-IT" sz="2400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7" t="4220"/>
          <a:stretch/>
        </p:blipFill>
        <p:spPr bwMode="auto">
          <a:xfrm>
            <a:off x="6051984" y="3571597"/>
            <a:ext cx="2011680" cy="1781604"/>
          </a:xfrm>
          <a:prstGeom prst="rect">
            <a:avLst/>
          </a:prstGeom>
        </p:spPr>
      </p:pic>
      <p:pic>
        <p:nvPicPr>
          <p:cNvPr id="8" name="Immagine 6"/>
          <p:cNvPicPr>
            <a:picLocks noChangeAspect="1"/>
          </p:cNvPicPr>
          <p:nvPr/>
        </p:nvPicPr>
        <p:blipFill rotWithShape="1">
          <a:blip r:embed="rId3"/>
          <a:srcRect t="5265" r="5808"/>
          <a:stretch/>
        </p:blipFill>
        <p:spPr>
          <a:xfrm>
            <a:off x="5238984" y="847834"/>
            <a:ext cx="2842818" cy="2564234"/>
          </a:xfrm>
          <a:prstGeom prst="rect">
            <a:avLst/>
          </a:prstGeom>
        </p:spPr>
      </p:pic>
      <p:pic>
        <p:nvPicPr>
          <p:cNvPr id="9" name="Picture 13" descr="Pages from 20160701 Dummy board assembl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r="8561"/>
          <a:stretch/>
        </p:blipFill>
        <p:spPr>
          <a:xfrm rot="5400000">
            <a:off x="8845313" y="671386"/>
            <a:ext cx="2826040" cy="2713514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8910535" y="1330556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PCB bonding pad</a:t>
            </a:r>
          </a:p>
        </p:txBody>
      </p:sp>
      <p:cxnSp>
        <p:nvCxnSpPr>
          <p:cNvPr id="11" name="Straight Arrow Connector 15"/>
          <p:cNvCxnSpPr/>
          <p:nvPr/>
        </p:nvCxnSpPr>
        <p:spPr bwMode="auto">
          <a:xfrm>
            <a:off x="10822248" y="1730203"/>
            <a:ext cx="0" cy="400021"/>
          </a:xfrm>
          <a:prstGeom prst="straightConnector1">
            <a:avLst/>
          </a:prstGeom>
          <a:solidFill>
            <a:srgbClr val="00B8FF"/>
          </a:solidFill>
          <a:ln w="6350" cap="flat" cmpd="sng" algn="ctr">
            <a:solidFill>
              <a:srgbClr val="00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6"/>
          <p:cNvSpPr txBox="1"/>
          <p:nvPr/>
        </p:nvSpPr>
        <p:spPr>
          <a:xfrm>
            <a:off x="10822248" y="17866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</a:rPr>
              <a:t>500 </a:t>
            </a:r>
            <a:r>
              <a:rPr lang="el-GR" sz="1200" dirty="0">
                <a:solidFill>
                  <a:srgbClr val="00FF00"/>
                </a:solidFill>
              </a:rPr>
              <a:t>μ</a:t>
            </a:r>
            <a:r>
              <a:rPr lang="en-US" sz="1200" dirty="0">
                <a:solidFill>
                  <a:srgbClr val="00FF00"/>
                </a:solidFill>
              </a:rPr>
              <a:t>m</a:t>
            </a:r>
          </a:p>
        </p:txBody>
      </p:sp>
      <p:sp>
        <p:nvSpPr>
          <p:cNvPr id="13" name="Rectangle 17"/>
          <p:cNvSpPr/>
          <p:nvPr/>
        </p:nvSpPr>
        <p:spPr bwMode="auto">
          <a:xfrm>
            <a:off x="6932692" y="1391530"/>
            <a:ext cx="360040" cy="360040"/>
          </a:xfrm>
          <a:prstGeom prst="rect">
            <a:avLst/>
          </a:prstGeom>
          <a:noFill/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  <p:cxnSp>
        <p:nvCxnSpPr>
          <p:cNvPr id="14" name="Straight Connector 18"/>
          <p:cNvCxnSpPr/>
          <p:nvPr/>
        </p:nvCxnSpPr>
        <p:spPr bwMode="auto">
          <a:xfrm flipH="1" flipV="1">
            <a:off x="7292734" y="1734557"/>
            <a:ext cx="1608843" cy="1706606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9"/>
          <p:cNvCxnSpPr/>
          <p:nvPr/>
        </p:nvCxnSpPr>
        <p:spPr bwMode="auto">
          <a:xfrm flipH="1">
            <a:off x="7292734" y="615124"/>
            <a:ext cx="1608842" cy="77640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20"/>
          <p:cNvCxnSpPr/>
          <p:nvPr/>
        </p:nvCxnSpPr>
        <p:spPr bwMode="auto">
          <a:xfrm flipV="1">
            <a:off x="9983536" y="959482"/>
            <a:ext cx="367158" cy="35898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21"/>
          <p:cNvSpPr txBox="1"/>
          <p:nvPr/>
        </p:nvSpPr>
        <p:spPr>
          <a:xfrm>
            <a:off x="9016369" y="1800584"/>
            <a:ext cx="131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FFFF"/>
                </a:solidFill>
              </a:rPr>
              <a:t>SiPM</a:t>
            </a:r>
            <a:r>
              <a:rPr lang="en-US" sz="1200" dirty="0">
                <a:solidFill>
                  <a:srgbClr val="00FFFF"/>
                </a:solidFill>
              </a:rPr>
              <a:t> bonding pad</a:t>
            </a:r>
          </a:p>
        </p:txBody>
      </p:sp>
      <p:sp>
        <p:nvSpPr>
          <p:cNvPr id="18" name="Oval 22"/>
          <p:cNvSpPr/>
          <p:nvPr/>
        </p:nvSpPr>
        <p:spPr bwMode="auto">
          <a:xfrm>
            <a:off x="9626461" y="2119916"/>
            <a:ext cx="576064" cy="288032"/>
          </a:xfrm>
          <a:prstGeom prst="ellipse">
            <a:avLst/>
          </a:prstGeom>
          <a:noFill/>
          <a:ln>
            <a:solidFill>
              <a:srgbClr val="00FF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3894256" y="5551560"/>
            <a:ext cx="4656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 Neue"/>
                <a:cs typeface="Helvetica Neue"/>
              </a:rPr>
              <a:t>27x27mm</a:t>
            </a:r>
            <a:r>
              <a:rPr lang="en-US" sz="1600" b="1" baseline="30000" dirty="0">
                <a:latin typeface="Helvetica Neue"/>
                <a:cs typeface="Helvetica Neue"/>
              </a:rPr>
              <a:t>2</a:t>
            </a:r>
            <a:r>
              <a:rPr lang="en-US" sz="1600" b="1" dirty="0">
                <a:latin typeface="Helvetica Neue"/>
                <a:cs typeface="Helvetica Neue"/>
              </a:rPr>
              <a:t> PCBs are equipped with 16 </a:t>
            </a:r>
            <a:r>
              <a:rPr lang="en-US" sz="1600" b="1" dirty="0" err="1">
                <a:latin typeface="Helvetica Neue"/>
                <a:cs typeface="Helvetica Neue"/>
              </a:rPr>
              <a:t>SiPMs</a:t>
            </a:r>
            <a:r>
              <a:rPr lang="en-US" sz="1600" b="1" dirty="0">
                <a:latin typeface="Helvetica Neue"/>
                <a:cs typeface="Helvetica Neue"/>
              </a:rPr>
              <a:t> to cover uniformly the exposed area</a:t>
            </a:r>
          </a:p>
          <a:p>
            <a:pPr algn="just"/>
            <a:endParaRPr lang="en-US" sz="1600" dirty="0">
              <a:latin typeface="Helvetica Neue"/>
              <a:cs typeface="Helvetica Neue"/>
            </a:endParaRPr>
          </a:p>
          <a:p>
            <a:pPr algn="just"/>
            <a:endParaRPr lang="en-US" sz="1600" dirty="0">
              <a:latin typeface="Helvetica Neue"/>
              <a:cs typeface="Helvetica Neue"/>
            </a:endParaRPr>
          </a:p>
        </p:txBody>
      </p:sp>
      <p:pic>
        <p:nvPicPr>
          <p:cNvPr id="20" name="Picture 24" descr="20161102_11402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980" r="16993"/>
          <a:stretch/>
        </p:blipFill>
        <p:spPr>
          <a:xfrm>
            <a:off x="8836601" y="4156596"/>
            <a:ext cx="2843463" cy="2146277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91950" y="8963841"/>
            <a:ext cx="2133600" cy="365125"/>
          </a:xfrm>
        </p:spPr>
        <p:txBody>
          <a:bodyPr/>
          <a:lstStyle/>
          <a:p>
            <a:fld id="{384C1FE1-0859-584C-8DEB-CB4590975F2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42" y="1188896"/>
            <a:ext cx="8446737" cy="44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10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198984"/>
            <a:ext cx="10770561" cy="1507067"/>
          </a:xfrm>
        </p:spPr>
        <p:txBody>
          <a:bodyPr/>
          <a:lstStyle/>
          <a:p>
            <a:r>
              <a:rPr lang="it-IT" dirty="0" smtClean="0"/>
              <a:t>IV </a:t>
            </a:r>
            <a:r>
              <a:rPr lang="it-IT" dirty="0" err="1" smtClean="0"/>
              <a:t>measurements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17" y="2537230"/>
            <a:ext cx="4099679" cy="3721291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92" y="1276883"/>
            <a:ext cx="3475232" cy="3375259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294748" y="1176784"/>
            <a:ext cx="10006770" cy="4183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/>
                </a:solidFill>
              </a:rPr>
              <a:t>IV </a:t>
            </a:r>
            <a:r>
              <a:rPr lang="it-IT" dirty="0" err="1" smtClean="0">
                <a:solidFill>
                  <a:schemeClr val="tx1"/>
                </a:solidFill>
              </a:rPr>
              <a:t>measured</a:t>
            </a:r>
            <a:r>
              <a:rPr lang="it-IT" dirty="0" smtClean="0">
                <a:solidFill>
                  <a:schemeClr val="tx1"/>
                </a:solidFill>
              </a:rPr>
              <a:t> on </a:t>
            </a:r>
            <a:r>
              <a:rPr lang="it-IT" dirty="0" err="1" smtClean="0">
                <a:solidFill>
                  <a:schemeClr val="tx1"/>
                </a:solidFill>
              </a:rPr>
              <a:t>all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channels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after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assembly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Breakdown </a:t>
            </a:r>
            <a:r>
              <a:rPr lang="it-IT" dirty="0" err="1" smtClean="0">
                <a:solidFill>
                  <a:schemeClr val="tx1"/>
                </a:solidFill>
              </a:rPr>
              <a:t>voltage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evaluated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1"/>
                </a:solidFill>
              </a:rPr>
              <a:t>Uniform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V</a:t>
            </a:r>
            <a:r>
              <a:rPr lang="it-IT" baseline="-25000" dirty="0" err="1">
                <a:solidFill>
                  <a:schemeClr val="tx1"/>
                </a:solidFill>
              </a:rPr>
              <a:t>bd</a:t>
            </a:r>
            <a:r>
              <a:rPr lang="it-IT" dirty="0" smtClean="0">
                <a:solidFill>
                  <a:schemeClr val="tx1"/>
                </a:solidFill>
              </a:rPr>
              <a:t> for </a:t>
            </a:r>
            <a:r>
              <a:rPr lang="it-IT" dirty="0" err="1" smtClean="0">
                <a:solidFill>
                  <a:schemeClr val="tx1"/>
                </a:solidFill>
              </a:rPr>
              <a:t>each</a:t>
            </a:r>
            <a:r>
              <a:rPr lang="it-IT" dirty="0" smtClean="0">
                <a:solidFill>
                  <a:schemeClr val="tx1"/>
                </a:solidFill>
              </a:rPr>
              <a:t> of the </a:t>
            </a:r>
            <a:r>
              <a:rPr lang="it-IT" dirty="0" err="1" smtClean="0">
                <a:solidFill>
                  <a:schemeClr val="tx1"/>
                </a:solidFill>
              </a:rPr>
              <a:t>two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SiPM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types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dirty="0" smtClean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it-IT" dirty="0" smtClean="0">
                <a:solidFill>
                  <a:schemeClr val="tx1"/>
                </a:solidFill>
              </a:rPr>
              <a:t>/</a:t>
            </a:r>
            <a:r>
              <a:rPr lang="it-IT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dirty="0" smtClean="0">
                <a:solidFill>
                  <a:schemeClr val="tx1"/>
                </a:solidFill>
              </a:rPr>
              <a:t> = 0.1% for HD3-2</a:t>
            </a:r>
          </a:p>
          <a:p>
            <a:pPr lvl="1"/>
            <a:r>
              <a:rPr lang="it-IT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it-IT" dirty="0">
                <a:solidFill>
                  <a:schemeClr val="tx1"/>
                </a:solidFill>
              </a:rPr>
              <a:t>/</a:t>
            </a:r>
            <a:r>
              <a:rPr lang="it-IT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dirty="0" smtClean="0">
                <a:solidFill>
                  <a:schemeClr val="tx1"/>
                </a:solidFill>
              </a:rPr>
              <a:t> = 0.25% for HD3-3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363942" y="4712825"/>
            <a:ext cx="229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IV </a:t>
            </a:r>
            <a:r>
              <a:rPr lang="it-IT" dirty="0" err="1" smtClean="0"/>
              <a:t>characteristics</a:t>
            </a:r>
            <a:r>
              <a:rPr lang="it-IT" dirty="0" smtClean="0"/>
              <a:t> for </a:t>
            </a:r>
            <a:r>
              <a:rPr lang="it-IT" dirty="0" err="1" smtClean="0"/>
              <a:t>matrix</a:t>
            </a:r>
            <a:r>
              <a:rPr lang="it-IT" dirty="0" smtClean="0"/>
              <a:t> R46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980876" y="6258521"/>
            <a:ext cx="388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V</a:t>
            </a:r>
            <a:r>
              <a:rPr lang="it-IT" baseline="-25000" dirty="0" err="1" smtClean="0"/>
              <a:t>bd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for HD3-2 and HD3-3 </a:t>
            </a:r>
            <a:r>
              <a:rPr lang="it-IT" dirty="0" err="1" smtClean="0"/>
              <a:t>types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55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257233"/>
            <a:ext cx="10770561" cy="1507067"/>
          </a:xfrm>
        </p:spPr>
        <p:txBody>
          <a:bodyPr/>
          <a:lstStyle/>
          <a:p>
            <a:r>
              <a:rPr lang="it-IT" dirty="0" smtClean="0"/>
              <a:t>DCR &amp; Test </a:t>
            </a:r>
            <a:r>
              <a:rPr lang="it-IT" dirty="0" smtClean="0"/>
              <a:t>with </a:t>
            </a:r>
            <a:r>
              <a:rPr lang="it-IT" dirty="0" err="1" smtClean="0"/>
              <a:t>flasher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6329" y="659745"/>
            <a:ext cx="10006770" cy="4183561"/>
          </a:xfrm>
        </p:spPr>
        <p:txBody>
          <a:bodyPr anchor="t"/>
          <a:lstStyle/>
          <a:p>
            <a:r>
              <a:rPr lang="it-IT" dirty="0" err="1" smtClean="0">
                <a:solidFill>
                  <a:schemeClr val="tx1"/>
                </a:solidFill>
              </a:rPr>
              <a:t>Each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matrix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was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illuminated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read</a:t>
            </a:r>
            <a:r>
              <a:rPr lang="it-IT" dirty="0" smtClean="0">
                <a:solidFill>
                  <a:schemeClr val="tx1"/>
                </a:solidFill>
              </a:rPr>
              <a:t>-out </a:t>
            </a:r>
            <a:r>
              <a:rPr lang="it-IT" dirty="0" err="1" smtClean="0">
                <a:solidFill>
                  <a:schemeClr val="tx1"/>
                </a:solidFill>
              </a:rPr>
              <a:t>through</a:t>
            </a:r>
            <a:r>
              <a:rPr lang="it-IT" dirty="0" smtClean="0">
                <a:solidFill>
                  <a:schemeClr val="tx1"/>
                </a:solidFill>
              </a:rPr>
              <a:t> a 16-channel </a:t>
            </a:r>
            <a:r>
              <a:rPr lang="it-IT" dirty="0" err="1" smtClean="0">
                <a:solidFill>
                  <a:schemeClr val="tx1"/>
                </a:solidFill>
              </a:rPr>
              <a:t>amplifier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Caen V792 QDC </a:t>
            </a:r>
            <a:r>
              <a:rPr lang="it-IT" dirty="0" err="1" smtClean="0">
                <a:solidFill>
                  <a:schemeClr val="tx1"/>
                </a:solidFill>
              </a:rPr>
              <a:t>used</a:t>
            </a:r>
            <a:r>
              <a:rPr lang="it-IT" dirty="0" smtClean="0">
                <a:solidFill>
                  <a:schemeClr val="tx1"/>
                </a:solidFill>
              </a:rPr>
              <a:t> to </a:t>
            </a:r>
            <a:r>
              <a:rPr lang="it-IT" dirty="0" err="1" smtClean="0">
                <a:solidFill>
                  <a:schemeClr val="tx1"/>
                </a:solidFill>
              </a:rPr>
              <a:t>acquire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charge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signals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Output </a:t>
            </a:r>
            <a:r>
              <a:rPr lang="it-IT" dirty="0" err="1" smtClean="0">
                <a:solidFill>
                  <a:schemeClr val="tx1"/>
                </a:solidFill>
              </a:rPr>
              <a:t>signal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integrated</a:t>
            </a:r>
            <a:r>
              <a:rPr lang="it-IT" dirty="0" smtClean="0">
                <a:solidFill>
                  <a:schemeClr val="tx1"/>
                </a:solidFill>
              </a:rPr>
              <a:t> in 30 ns</a:t>
            </a:r>
          </a:p>
          <a:p>
            <a:r>
              <a:rPr lang="it-IT" dirty="0" err="1" smtClean="0">
                <a:solidFill>
                  <a:schemeClr val="tx1"/>
                </a:solidFill>
              </a:rPr>
              <a:t>Matrices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tested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V</a:t>
            </a:r>
            <a:r>
              <a:rPr lang="it-IT" baseline="-25000" dirty="0" err="1" smtClean="0">
                <a:solidFill>
                  <a:schemeClr val="tx1"/>
                </a:solidFill>
              </a:rPr>
              <a:t>bias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between</a:t>
            </a:r>
            <a:r>
              <a:rPr lang="it-IT" dirty="0" smtClean="0">
                <a:solidFill>
                  <a:schemeClr val="tx1"/>
                </a:solidFill>
              </a:rPr>
              <a:t> 31 V and 36 V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Gain and </a:t>
            </a:r>
            <a:r>
              <a:rPr lang="it-IT" dirty="0" err="1" smtClean="0">
                <a:solidFill>
                  <a:schemeClr val="tx1"/>
                </a:solidFill>
              </a:rPr>
              <a:t>signal</a:t>
            </a:r>
            <a:r>
              <a:rPr lang="it-IT" dirty="0" smtClean="0">
                <a:solidFill>
                  <a:schemeClr val="tx1"/>
                </a:solidFill>
              </a:rPr>
              <a:t>-to-</a:t>
            </a:r>
            <a:r>
              <a:rPr lang="it-IT" dirty="0" err="1" smtClean="0">
                <a:solidFill>
                  <a:schemeClr val="tx1"/>
                </a:solidFill>
              </a:rPr>
              <a:t>noise</a:t>
            </a:r>
            <a:r>
              <a:rPr lang="it-IT" dirty="0" smtClean="0">
                <a:solidFill>
                  <a:schemeClr val="tx1"/>
                </a:solidFill>
              </a:rPr>
              <a:t> ratio </a:t>
            </a:r>
            <a:r>
              <a:rPr lang="it-IT" dirty="0" err="1" smtClean="0">
                <a:solidFill>
                  <a:schemeClr val="tx1"/>
                </a:solidFill>
              </a:rPr>
              <a:t>studied</a:t>
            </a:r>
            <a:r>
              <a:rPr lang="it-IT" dirty="0" smtClean="0">
                <a:solidFill>
                  <a:schemeClr val="tx1"/>
                </a:solidFill>
              </a:rPr>
              <a:t> from the </a:t>
            </a:r>
            <a:r>
              <a:rPr lang="it-IT" dirty="0" err="1" smtClean="0">
                <a:solidFill>
                  <a:schemeClr val="tx1"/>
                </a:solidFill>
              </a:rPr>
              <a:t>charge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distribution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44" y="2229540"/>
            <a:ext cx="5937581" cy="382392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049196" y="5816764"/>
            <a:ext cx="2422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for </a:t>
            </a:r>
            <a:r>
              <a:rPr lang="it-IT" dirty="0" err="1" smtClean="0"/>
              <a:t>matrix</a:t>
            </a:r>
            <a:r>
              <a:rPr lang="it-IT" dirty="0" smtClean="0"/>
              <a:t> R46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V</a:t>
            </a:r>
            <a:r>
              <a:rPr lang="it-IT" baseline="-25000" dirty="0" err="1" smtClean="0"/>
              <a:t>bias</a:t>
            </a:r>
            <a:r>
              <a:rPr lang="it-IT" dirty="0" smtClean="0"/>
              <a:t>=33 V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383759"/>
            <a:ext cx="4730538" cy="50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275384"/>
            <a:ext cx="10770561" cy="1507067"/>
          </a:xfrm>
        </p:spPr>
        <p:txBody>
          <a:bodyPr/>
          <a:lstStyle/>
          <a:p>
            <a:r>
              <a:rPr lang="it-IT" dirty="0" smtClean="0"/>
              <a:t>Gain and </a:t>
            </a:r>
            <a:r>
              <a:rPr lang="it-IT" dirty="0" err="1" smtClean="0"/>
              <a:t>Signal</a:t>
            </a:r>
            <a:r>
              <a:rPr lang="it-IT" dirty="0" smtClean="0"/>
              <a:t>-to-</a:t>
            </a:r>
            <a:r>
              <a:rPr lang="it-IT" dirty="0" err="1" smtClean="0"/>
              <a:t>noise</a:t>
            </a:r>
            <a:r>
              <a:rPr lang="it-IT" dirty="0" smtClean="0"/>
              <a:t> ratio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04" y="2639370"/>
            <a:ext cx="4831127" cy="3826111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1" y="2639370"/>
            <a:ext cx="4998648" cy="3810098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323001" y="840524"/>
            <a:ext cx="10006770" cy="1531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/>
                </a:solidFill>
              </a:rPr>
              <a:t>Gain and </a:t>
            </a:r>
            <a:r>
              <a:rPr lang="it-IT" dirty="0" err="1" smtClean="0">
                <a:solidFill>
                  <a:schemeClr val="tx1"/>
                </a:solidFill>
              </a:rPr>
              <a:t>signal</a:t>
            </a:r>
            <a:r>
              <a:rPr lang="it-IT" dirty="0" smtClean="0">
                <a:solidFill>
                  <a:schemeClr val="tx1"/>
                </a:solidFill>
              </a:rPr>
              <a:t>-to-</a:t>
            </a:r>
            <a:r>
              <a:rPr lang="it-IT" dirty="0" err="1" smtClean="0">
                <a:solidFill>
                  <a:schemeClr val="tx1"/>
                </a:solidFill>
              </a:rPr>
              <a:t>noise</a:t>
            </a:r>
            <a:r>
              <a:rPr lang="it-IT" dirty="0" smtClean="0">
                <a:solidFill>
                  <a:schemeClr val="tx1"/>
                </a:solidFill>
              </a:rPr>
              <a:t> ratio </a:t>
            </a:r>
            <a:r>
              <a:rPr lang="it-IT" dirty="0" err="1" smtClean="0">
                <a:solidFill>
                  <a:schemeClr val="tx1"/>
                </a:solidFill>
              </a:rPr>
              <a:t>studied</a:t>
            </a:r>
            <a:r>
              <a:rPr lang="it-IT" dirty="0" smtClean="0">
                <a:solidFill>
                  <a:schemeClr val="tx1"/>
                </a:solidFill>
              </a:rPr>
              <a:t> from the </a:t>
            </a:r>
            <a:r>
              <a:rPr lang="it-IT" dirty="0" err="1" smtClean="0">
                <a:solidFill>
                  <a:schemeClr val="tx1"/>
                </a:solidFill>
              </a:rPr>
              <a:t>charge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distribution</a:t>
            </a:r>
            <a:r>
              <a:rPr lang="it-IT" dirty="0" smtClean="0">
                <a:solidFill>
                  <a:schemeClr val="tx1"/>
                </a:solidFill>
              </a:rPr>
              <a:t> for </a:t>
            </a:r>
            <a:r>
              <a:rPr lang="it-IT" dirty="0" err="1" smtClean="0">
                <a:solidFill>
                  <a:schemeClr val="tx1"/>
                </a:solidFill>
              </a:rPr>
              <a:t>each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matrix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err="1" smtClean="0">
                <a:solidFill>
                  <a:schemeClr val="tx1"/>
                </a:solidFill>
              </a:rPr>
              <a:t>Good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uniformity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found</a:t>
            </a:r>
            <a:r>
              <a:rPr lang="it-IT" dirty="0" smtClean="0">
                <a:solidFill>
                  <a:schemeClr val="tx1"/>
                </a:solidFill>
              </a:rPr>
              <a:t> in general on the </a:t>
            </a:r>
            <a:r>
              <a:rPr lang="it-IT" dirty="0" err="1" smtClean="0">
                <a:solidFill>
                  <a:schemeClr val="tx1"/>
                </a:solidFill>
              </a:rPr>
              <a:t>matrices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err="1" smtClean="0">
                <a:solidFill>
                  <a:schemeClr val="tx1"/>
                </a:solidFill>
              </a:rPr>
              <a:t>Channels</a:t>
            </a:r>
            <a:r>
              <a:rPr lang="it-IT" dirty="0" smtClean="0">
                <a:solidFill>
                  <a:schemeClr val="tx1"/>
                </a:solidFill>
              </a:rPr>
              <a:t> with a </a:t>
            </a:r>
            <a:r>
              <a:rPr lang="it-IT" dirty="0" err="1" smtClean="0">
                <a:solidFill>
                  <a:schemeClr val="tx1"/>
                </a:solidFill>
              </a:rPr>
              <a:t>not-resolved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charge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distribution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classified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as</a:t>
            </a:r>
            <a:r>
              <a:rPr lang="it-IT" dirty="0" smtClean="0">
                <a:solidFill>
                  <a:schemeClr val="tx1"/>
                </a:solidFill>
              </a:rPr>
              <a:t> ‘</a:t>
            </a:r>
            <a:r>
              <a:rPr lang="it-IT" dirty="0" err="1" smtClean="0">
                <a:solidFill>
                  <a:schemeClr val="tx1"/>
                </a:solidFill>
              </a:rPr>
              <a:t>noisy</a:t>
            </a:r>
            <a:r>
              <a:rPr lang="it-IT" dirty="0" smtClean="0">
                <a:solidFill>
                  <a:schemeClr val="tx1"/>
                </a:solidFill>
              </a:rPr>
              <a:t>’</a:t>
            </a:r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999881" y="2270038"/>
            <a:ext cx="313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Gain (ADC </a:t>
            </a:r>
            <a:r>
              <a:rPr lang="it-IT" dirty="0" err="1" smtClean="0"/>
              <a:t>channel</a:t>
            </a:r>
            <a:r>
              <a:rPr lang="it-IT" dirty="0" smtClean="0"/>
              <a:t>/p.e.)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558316" y="2223938"/>
            <a:ext cx="255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Signal</a:t>
            </a:r>
            <a:r>
              <a:rPr lang="it-IT" dirty="0" smtClean="0"/>
              <a:t>-to-</a:t>
            </a:r>
            <a:r>
              <a:rPr lang="it-IT" dirty="0" err="1" smtClean="0"/>
              <a:t>noise</a:t>
            </a:r>
            <a:r>
              <a:rPr lang="it-IT" dirty="0" smtClean="0"/>
              <a:t> ratio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9215889" y="4707685"/>
            <a:ext cx="1526981" cy="1315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SMART </a:t>
            </a: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Licciulli, INFN - Section Of Bari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595-2503-43EB-A7FC-D4F6AFD431DF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443464" y="1692595"/>
            <a:ext cx="3538736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Dimensions: 2.1 x 3.9 mm</a:t>
            </a:r>
            <a:r>
              <a:rPr lang="en-US" sz="1800" baseline="30000" dirty="0" smtClean="0"/>
              <a:t>2</a:t>
            </a:r>
          </a:p>
          <a:p>
            <a:r>
              <a:rPr lang="en-US" sz="1800" dirty="0" smtClean="0"/>
              <a:t>Technology node: 0.35um </a:t>
            </a:r>
            <a:r>
              <a:rPr lang="en-US" sz="1800" dirty="0" err="1" smtClean="0"/>
              <a:t>SiGe</a:t>
            </a:r>
            <a:endParaRPr lang="en-US" sz="1800" dirty="0" smtClean="0"/>
          </a:p>
          <a:p>
            <a:r>
              <a:rPr lang="en-US" sz="1800" dirty="0" smtClean="0"/>
              <a:t>16 analog channels</a:t>
            </a:r>
          </a:p>
          <a:p>
            <a:r>
              <a:rPr lang="en-US" sz="1800" dirty="0" smtClean="0"/>
              <a:t>Digital control and readout: LVDS SPI 1Mbps</a:t>
            </a:r>
          </a:p>
          <a:p>
            <a:r>
              <a:rPr lang="en-US" sz="1800" dirty="0" smtClean="0"/>
              <a:t>6 global configuration bits + 8 local bits for each channel</a:t>
            </a:r>
          </a:p>
          <a:p>
            <a:r>
              <a:rPr lang="en-US" sz="1800" dirty="0" smtClean="0"/>
              <a:t> Chip power consumption: from 290mW to 420mW</a:t>
            </a:r>
          </a:p>
          <a:p>
            <a:r>
              <a:rPr lang="en-US" sz="1800" dirty="0" smtClean="0"/>
              <a:t>64 pin CQFP package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magine 6" descr="as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96001" y="2213010"/>
            <a:ext cx="547836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95" y="1272743"/>
            <a:ext cx="7419481" cy="39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80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500"/>
            <a:ext cx="5289358" cy="396701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SMART </a:t>
            </a:r>
            <a:r>
              <a:rPr lang="it-IT" dirty="0" err="1" smtClean="0"/>
              <a:t>measurements</a:t>
            </a:r>
            <a:r>
              <a:rPr lang="it-IT" dirty="0" smtClean="0"/>
              <a:t>: output </a:t>
            </a:r>
            <a:r>
              <a:rPr lang="it-IT" dirty="0" err="1" smtClean="0"/>
              <a:t>pulses</a:t>
            </a:r>
            <a:r>
              <a:rPr lang="it-IT" dirty="0" smtClean="0"/>
              <a:t>  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Licciulli, INFN - Section Of Bari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595-2503-43EB-A7FC-D4F6AFD431DF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150534" y="4728519"/>
            <a:ext cx="498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Single </a:t>
            </a:r>
            <a:r>
              <a:rPr lang="it-IT" dirty="0" err="1" smtClean="0"/>
              <a:t>p.e</a:t>
            </a:r>
            <a:r>
              <a:rPr lang="it-IT" dirty="0" smtClean="0"/>
              <a:t> for </a:t>
            </a:r>
            <a:r>
              <a:rPr lang="it-IT" dirty="0" err="1" smtClean="0"/>
              <a:t>different</a:t>
            </a:r>
            <a:r>
              <a:rPr lang="it-IT" dirty="0" smtClean="0"/>
              <a:t> gain </a:t>
            </a:r>
            <a:r>
              <a:rPr lang="it-IT" dirty="0" err="1" smtClean="0"/>
              <a:t>adj</a:t>
            </a:r>
            <a:r>
              <a:rPr lang="it-IT" dirty="0" smtClean="0"/>
              <a:t>.: Gain ≈ </a:t>
            </a:r>
            <a:r>
              <a:rPr lang="it-IT" dirty="0"/>
              <a:t>2-3 </a:t>
            </a:r>
            <a:r>
              <a:rPr lang="it-IT" dirty="0" err="1"/>
              <a:t>mV</a:t>
            </a:r>
            <a:r>
              <a:rPr lang="it-IT" dirty="0"/>
              <a:t>/p.e.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99" y="761500"/>
            <a:ext cx="5175401" cy="38815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266351" y="4725428"/>
            <a:ext cx="467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Single </a:t>
            </a:r>
            <a:r>
              <a:rPr lang="it-IT" dirty="0" err="1" smtClean="0"/>
              <a:t>p.e</a:t>
            </a:r>
            <a:r>
              <a:rPr lang="it-IT" dirty="0" smtClean="0"/>
              <a:t> for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shaping</a:t>
            </a:r>
            <a:r>
              <a:rPr lang="it-IT" dirty="0" smtClean="0"/>
              <a:t> </a:t>
            </a:r>
            <a:r>
              <a:rPr lang="it-IT" dirty="0" err="1" smtClean="0"/>
              <a:t>adj</a:t>
            </a:r>
            <a:r>
              <a:rPr lang="it-IT" dirty="0" smtClean="0"/>
              <a:t>.: LSB ≈ 0.8ns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192166" y="2133188"/>
            <a:ext cx="2561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Gain </a:t>
            </a:r>
            <a:r>
              <a:rPr lang="it-IT" sz="1400" dirty="0" err="1" smtClean="0"/>
              <a:t>lower</a:t>
            </a:r>
            <a:r>
              <a:rPr lang="it-IT" sz="1400" dirty="0" smtClean="0"/>
              <a:t> </a:t>
            </a:r>
            <a:r>
              <a:rPr lang="it-IT" sz="1400" dirty="0" err="1" smtClean="0"/>
              <a:t>than</a:t>
            </a:r>
            <a:r>
              <a:rPr lang="it-IT" sz="1400" dirty="0" smtClean="0"/>
              <a:t> </a:t>
            </a:r>
            <a:r>
              <a:rPr lang="it-IT" sz="1400" dirty="0" err="1" smtClean="0"/>
              <a:t>expected</a:t>
            </a:r>
            <a:r>
              <a:rPr lang="it-IT" sz="1400" dirty="0" smtClean="0"/>
              <a:t>:</a:t>
            </a:r>
          </a:p>
          <a:p>
            <a:r>
              <a:rPr lang="it-IT" sz="1400" dirty="0"/>
              <a:t> </a:t>
            </a:r>
            <a:r>
              <a:rPr lang="it-IT" sz="1400" dirty="0" smtClean="0"/>
              <a:t>- 50 Ohm </a:t>
            </a:r>
            <a:r>
              <a:rPr lang="it-IT" sz="1400" dirty="0" err="1" smtClean="0"/>
              <a:t>load</a:t>
            </a:r>
            <a:endParaRPr lang="it-IT" sz="1400" dirty="0" smtClean="0"/>
          </a:p>
          <a:p>
            <a:r>
              <a:rPr lang="it-IT" sz="1400" dirty="0" smtClean="0"/>
              <a:t> - </a:t>
            </a:r>
            <a:r>
              <a:rPr lang="it-IT" sz="1400" dirty="0" err="1" smtClean="0"/>
              <a:t>SiPM</a:t>
            </a:r>
            <a:r>
              <a:rPr lang="it-IT" sz="1400" dirty="0"/>
              <a:t>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from </a:t>
            </a:r>
            <a:r>
              <a:rPr lang="it-IT" sz="1400" dirty="0" err="1" smtClean="0"/>
              <a:t>simulation</a:t>
            </a:r>
            <a:endParaRPr lang="en-GB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50534" y="5107857"/>
            <a:ext cx="61709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Setup:</a:t>
            </a:r>
          </a:p>
          <a:p>
            <a:pPr marL="444500" indent="-263525">
              <a:buFont typeface="Arial" panose="020B0604020202020204" pitchFamily="34" charset="0"/>
              <a:buChar char="•"/>
            </a:pPr>
            <a:r>
              <a:rPr lang="it-IT" dirty="0" smtClean="0"/>
              <a:t>4x4 NUV-HD3 </a:t>
            </a:r>
            <a:r>
              <a:rPr lang="it-IT" dirty="0" err="1" smtClean="0"/>
              <a:t>matrix</a:t>
            </a:r>
            <a:endParaRPr lang="it-IT" dirty="0" smtClean="0"/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it-IT" dirty="0" err="1" smtClean="0"/>
              <a:t>Vbias</a:t>
            </a:r>
            <a:r>
              <a:rPr lang="it-IT" dirty="0" smtClean="0"/>
              <a:t> </a:t>
            </a:r>
            <a:r>
              <a:rPr lang="it-IT" dirty="0"/>
              <a:t>= </a:t>
            </a:r>
            <a:r>
              <a:rPr lang="it-IT" dirty="0" smtClean="0"/>
              <a:t>33V </a:t>
            </a:r>
            <a:r>
              <a:rPr lang="it-IT" dirty="0"/>
              <a:t>(</a:t>
            </a:r>
            <a:r>
              <a:rPr lang="it-IT" dirty="0" smtClean="0"/>
              <a:t>Over Voltage = 6V</a:t>
            </a:r>
            <a:r>
              <a:rPr lang="it-IT" dirty="0"/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; light </a:t>
            </a:r>
            <a:r>
              <a:rPr lang="it-IT" dirty="0" err="1"/>
              <a:t>only</a:t>
            </a:r>
            <a:r>
              <a:rPr lang="it-IT" dirty="0"/>
              <a:t> on </a:t>
            </a:r>
            <a:r>
              <a:rPr lang="it-IT" dirty="0" err="1"/>
              <a:t>channel</a:t>
            </a:r>
            <a:r>
              <a:rPr lang="it-IT" dirty="0"/>
              <a:t> 7; </a:t>
            </a:r>
            <a:r>
              <a:rPr lang="it-IT" dirty="0" err="1"/>
              <a:t>channel</a:t>
            </a:r>
            <a:r>
              <a:rPr lang="it-IT" dirty="0"/>
              <a:t> 7 </a:t>
            </a:r>
            <a:r>
              <a:rPr lang="it-IT" dirty="0" err="1"/>
              <a:t>read</a:t>
            </a:r>
            <a:r>
              <a:rPr lang="it-IT" dirty="0" smtClean="0"/>
              <a:t>.</a:t>
            </a:r>
          </a:p>
          <a:p>
            <a:pPr marL="444500" lvl="1" indent="-263525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it-IT" dirty="0" smtClean="0"/>
              <a:t>50ps FWHM laser </a:t>
            </a:r>
            <a:r>
              <a:rPr lang="it-IT" dirty="0" err="1" smtClean="0"/>
              <a:t>pulser</a:t>
            </a:r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1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SMART </a:t>
            </a:r>
            <a:r>
              <a:rPr lang="en-US" dirty="0" smtClean="0"/>
              <a:t>measurements</a:t>
            </a:r>
            <a:r>
              <a:rPr lang="it-IT" dirty="0" smtClean="0"/>
              <a:t>: </a:t>
            </a:r>
            <a:r>
              <a:rPr lang="it-IT" dirty="0" err="1" smtClean="0"/>
              <a:t>Charge</a:t>
            </a:r>
            <a:r>
              <a:rPr lang="it-IT" dirty="0" smtClean="0"/>
              <a:t> Finger Plots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Licciulli, INFN - Section Of Bari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595-2503-43EB-A7FC-D4F6AFD431DF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2" y="880721"/>
            <a:ext cx="4694034" cy="31809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11" y="1045864"/>
            <a:ext cx="4377808" cy="29666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11" y="3890194"/>
            <a:ext cx="4524700" cy="306616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0" y="3970241"/>
            <a:ext cx="4406700" cy="298620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12887" y="2137813"/>
            <a:ext cx="161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Highest Input Z</a:t>
            </a:r>
          </a:p>
          <a:p>
            <a:r>
              <a:rPr lang="en-US" sz="1600" dirty="0" smtClean="0"/>
              <a:t>Lowest gain</a:t>
            </a:r>
          </a:p>
          <a:p>
            <a:r>
              <a:rPr lang="en-US" sz="1600" dirty="0" smtClean="0"/>
              <a:t>Fastest Shaping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12887" y="4982143"/>
            <a:ext cx="161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Highest Input Z</a:t>
            </a:r>
          </a:p>
          <a:p>
            <a:r>
              <a:rPr lang="en-US" sz="1600" dirty="0" smtClean="0"/>
              <a:t>Highest gain</a:t>
            </a:r>
          </a:p>
          <a:p>
            <a:r>
              <a:rPr lang="en-US" sz="1600" dirty="0" smtClean="0"/>
              <a:t>Slowest Shaping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420372" y="2137812"/>
            <a:ext cx="161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Lowest Input Z</a:t>
            </a:r>
          </a:p>
          <a:p>
            <a:r>
              <a:rPr lang="en-US" sz="1600" dirty="0" smtClean="0"/>
              <a:t>Lowest gain</a:t>
            </a:r>
          </a:p>
          <a:p>
            <a:r>
              <a:rPr lang="en-US" sz="1600" dirty="0" smtClean="0"/>
              <a:t>Fastest Shaping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0420372" y="4982142"/>
            <a:ext cx="161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Lowest Input Z</a:t>
            </a:r>
          </a:p>
          <a:p>
            <a:r>
              <a:rPr lang="en-US" sz="1600" dirty="0" smtClean="0"/>
              <a:t>Highest gain</a:t>
            </a:r>
          </a:p>
          <a:p>
            <a:r>
              <a:rPr lang="en-US" sz="1600" dirty="0" smtClean="0"/>
              <a:t>Slowest Shaping</a:t>
            </a:r>
          </a:p>
        </p:txBody>
      </p:sp>
    </p:spTree>
    <p:extLst>
      <p:ext uri="{BB962C8B-B14F-4D97-AF65-F5344CB8AC3E}">
        <p14:creationId xmlns:p14="http://schemas.microsoft.com/office/powerpoint/2010/main" val="24469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8" y="961465"/>
            <a:ext cx="6947647" cy="52107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947" y="1045509"/>
            <a:ext cx="7035053" cy="52762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487856D5-EE37-46DD-9BD0-8240F99CA028}"/>
              </a:ext>
            </a:extLst>
          </p:cNvPr>
          <p:cNvSpPr txBox="1">
            <a:spLocks/>
          </p:cNvSpPr>
          <p:nvPr/>
        </p:nvSpPr>
        <p:spPr>
          <a:xfrm>
            <a:off x="190798" y="66144"/>
            <a:ext cx="10770561" cy="15070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smtClean="0"/>
              <a:t>Camera Assembly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3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1891" y="-336639"/>
            <a:ext cx="9905998" cy="1478570"/>
          </a:xfrm>
        </p:spPr>
        <p:txBody>
          <a:bodyPr/>
          <a:lstStyle/>
          <a:p>
            <a:r>
              <a:rPr lang="it-IT" dirty="0" err="1" smtClean="0"/>
              <a:t>What’s</a:t>
            </a:r>
            <a:r>
              <a:rPr lang="it-IT" dirty="0" smtClean="0"/>
              <a:t> in the future for </a:t>
            </a:r>
            <a:r>
              <a:rPr lang="it-IT" dirty="0" err="1" smtClean="0"/>
              <a:t>SiPM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0166" y="1329772"/>
            <a:ext cx="9905999" cy="3541714"/>
          </a:xfrm>
        </p:spPr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sipm</a:t>
            </a:r>
            <a:r>
              <a:rPr lang="it-IT" dirty="0" smtClean="0"/>
              <a:t> LST </a:t>
            </a:r>
          </a:p>
          <a:p>
            <a:r>
              <a:rPr lang="it-IT" dirty="0" err="1" smtClean="0"/>
              <a:t>Herd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1" y="3354839"/>
            <a:ext cx="4202438" cy="3358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328" y="884226"/>
            <a:ext cx="3917774" cy="23855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116" y="4111256"/>
            <a:ext cx="6657696" cy="223163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00986" y="3171325"/>
            <a:ext cx="1998921" cy="37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20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47" y="3268295"/>
            <a:ext cx="6242626" cy="34408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221" y="99935"/>
            <a:ext cx="6085688" cy="29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81" y="3261484"/>
            <a:ext cx="5372030" cy="3434792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H="1" flipV="1">
            <a:off x="1984178" y="3268295"/>
            <a:ext cx="5977" cy="2409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 flipV="1">
            <a:off x="2064863" y="3420695"/>
            <a:ext cx="5977" cy="2409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 flipV="1">
            <a:off x="1909472" y="3420695"/>
            <a:ext cx="5977" cy="2409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 flipV="1">
            <a:off x="747059" y="3484290"/>
            <a:ext cx="1876599" cy="1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H="1" flipV="1">
            <a:off x="899459" y="3666570"/>
            <a:ext cx="1876599" cy="1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769" y="850870"/>
            <a:ext cx="2855893" cy="3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96501" y="5155212"/>
            <a:ext cx="986117" cy="430306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95422" y="225759"/>
            <a:ext cx="117879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DCR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dark counts are random noise pulses that can be measured at the anode of a PMT even in total</a:t>
            </a:r>
          </a:p>
          <a:p>
            <a:r>
              <a:rPr lang="en-US" dirty="0">
                <a:solidFill>
                  <a:schemeClr val="bg1"/>
                </a:solidFill>
              </a:rPr>
              <a:t>darkness.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most significant source of random noise for a PMT is the spontaneous thermionic</a:t>
            </a:r>
          </a:p>
          <a:p>
            <a:r>
              <a:rPr lang="en-US" dirty="0">
                <a:solidFill>
                  <a:schemeClr val="bg1"/>
                </a:solidFill>
              </a:rPr>
              <a:t>emission of electrons by the </a:t>
            </a:r>
            <a:r>
              <a:rPr lang="en-US" dirty="0" smtClean="0">
                <a:solidFill>
                  <a:schemeClr val="bg1"/>
                </a:solidFill>
              </a:rPr>
              <a:t>photocathode (</a:t>
            </a:r>
            <a:r>
              <a:rPr lang="en-US" dirty="0" err="1" smtClean="0">
                <a:solidFill>
                  <a:schemeClr val="bg1"/>
                </a:solidFill>
              </a:rPr>
              <a:t>spe</a:t>
            </a:r>
            <a:r>
              <a:rPr lang="en-US" dirty="0" smtClean="0">
                <a:solidFill>
                  <a:schemeClr val="bg1"/>
                </a:solidFill>
              </a:rPr>
              <a:t>).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rate at which these pulses are observed is proportional to the photocathode area and</a:t>
            </a:r>
          </a:p>
          <a:p>
            <a:r>
              <a:rPr lang="en-US" dirty="0">
                <a:solidFill>
                  <a:schemeClr val="bg1"/>
                </a:solidFill>
              </a:rPr>
              <a:t>varies considerably depending on the photocathode material. </a:t>
            </a:r>
            <a:r>
              <a:rPr lang="en-US" b="1" dirty="0" err="1">
                <a:solidFill>
                  <a:schemeClr val="bg1"/>
                </a:solidFill>
              </a:rPr>
              <a:t>Bialkali</a:t>
            </a:r>
            <a:r>
              <a:rPr lang="en-US" dirty="0">
                <a:solidFill>
                  <a:schemeClr val="bg1"/>
                </a:solidFill>
              </a:rPr>
              <a:t> photocathodes (as those used</a:t>
            </a:r>
          </a:p>
          <a:p>
            <a:r>
              <a:rPr lang="en-US" dirty="0">
                <a:solidFill>
                  <a:schemeClr val="bg1"/>
                </a:solidFill>
              </a:rPr>
              <a:t>in KM3NeT PMTs) have the lowest ratio per unit area. Another source of dark pulses is the natural</a:t>
            </a:r>
          </a:p>
          <a:p>
            <a:r>
              <a:rPr lang="en-US" dirty="0">
                <a:solidFill>
                  <a:schemeClr val="bg1"/>
                </a:solidFill>
              </a:rPr>
              <a:t>radioactivity in the structure of the PMT itself.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most important components are usually </a:t>
            </a:r>
            <a:r>
              <a:rPr lang="en-US" baseline="30000" dirty="0" smtClean="0">
                <a:solidFill>
                  <a:schemeClr val="bg1"/>
                </a:solidFill>
              </a:rPr>
              <a:t>40</a:t>
            </a:r>
            <a:r>
              <a:rPr lang="en-US" dirty="0" smtClean="0">
                <a:solidFill>
                  <a:schemeClr val="bg1"/>
                </a:solidFill>
              </a:rPr>
              <a:t>K  </a:t>
            </a:r>
            <a:r>
              <a:rPr lang="en-US" dirty="0">
                <a:solidFill>
                  <a:schemeClr val="bg1"/>
                </a:solidFill>
              </a:rPr>
              <a:t>contained in the glass envelope.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Once </a:t>
            </a:r>
            <a:r>
              <a:rPr lang="en-US" dirty="0">
                <a:solidFill>
                  <a:schemeClr val="bg1"/>
                </a:solidFill>
              </a:rPr>
              <a:t>the PMTs are fed with the tuned HV, dark count rates are monitored for </a:t>
            </a:r>
            <a:r>
              <a:rPr lang="en-US" u="sng" dirty="0">
                <a:solidFill>
                  <a:schemeClr val="bg1"/>
                </a:solidFill>
              </a:rPr>
              <a:t>9 hours. </a:t>
            </a:r>
            <a:r>
              <a:rPr lang="en-US" dirty="0">
                <a:solidFill>
                  <a:schemeClr val="bg1"/>
                </a:solidFill>
              </a:rPr>
              <a:t>During</a:t>
            </a:r>
          </a:p>
          <a:p>
            <a:r>
              <a:rPr lang="en-US" dirty="0">
                <a:solidFill>
                  <a:schemeClr val="bg1"/>
                </a:solidFill>
              </a:rPr>
              <a:t>this time, the PMT recover from the initial exposure to the light and the dark count rate becomes</a:t>
            </a:r>
          </a:p>
          <a:p>
            <a:r>
              <a:rPr lang="en-US" dirty="0">
                <a:solidFill>
                  <a:schemeClr val="bg1"/>
                </a:solidFill>
              </a:rPr>
              <a:t>stable. The measured rate is the average over the last 100 s of the run for each PMT. The results are</a:t>
            </a:r>
          </a:p>
          <a:p>
            <a:r>
              <a:rPr lang="en-US" dirty="0">
                <a:solidFill>
                  <a:schemeClr val="bg1"/>
                </a:solidFill>
              </a:rPr>
              <a:t>shown in figure 9. The average dark count rate is about 1300 cps, while the fraction of PMTs above</a:t>
            </a:r>
          </a:p>
          <a:p>
            <a:r>
              <a:rPr lang="en-US" dirty="0">
                <a:solidFill>
                  <a:schemeClr val="bg1"/>
                </a:solidFill>
              </a:rPr>
              <a:t>2000 cps is 7.1%. These PMTs were tested again after a longer darkening (48 hours) reducing the</a:t>
            </a:r>
          </a:p>
          <a:p>
            <a:r>
              <a:rPr lang="en-US" dirty="0">
                <a:solidFill>
                  <a:schemeClr val="bg1"/>
                </a:solidFill>
              </a:rPr>
              <a:t>fraction of PMTs not to be integrated in the KM3NeT DOMs to 3.5%. The average dark count rate</a:t>
            </a:r>
          </a:p>
          <a:p>
            <a:r>
              <a:rPr lang="en-US" dirty="0">
                <a:solidFill>
                  <a:schemeClr val="bg1"/>
                </a:solidFill>
              </a:rPr>
              <a:t>of good PMTs is about 700 cps.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0148" y="405414"/>
            <a:ext cx="9905998" cy="1478570"/>
          </a:xfrm>
        </p:spPr>
        <p:txBody>
          <a:bodyPr/>
          <a:lstStyle/>
          <a:p>
            <a:r>
              <a:rPr lang="it-IT" dirty="0" smtClean="0"/>
              <a:t>Timing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41" y="1864241"/>
            <a:ext cx="5069524" cy="29164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915" y="1883984"/>
            <a:ext cx="5452361" cy="28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K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7" y="1876612"/>
            <a:ext cx="905819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6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8309178" y="2986922"/>
            <a:ext cx="2358822" cy="17708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角丸四角形 49"/>
          <p:cNvSpPr/>
          <p:nvPr/>
        </p:nvSpPr>
        <p:spPr>
          <a:xfrm>
            <a:off x="8014653" y="1427932"/>
            <a:ext cx="2536563" cy="1561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2393" y="-102552"/>
            <a:ext cx="9905998" cy="1008002"/>
          </a:xfrm>
        </p:spPr>
        <p:txBody>
          <a:bodyPr/>
          <a:lstStyle/>
          <a:p>
            <a:r>
              <a:rPr lang="en-US" altLang="ja-JP" dirty="0"/>
              <a:t>50 cm Photo-Detectors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57585" y="677856"/>
            <a:ext cx="8893631" cy="48177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000" i="1" dirty="0">
                <a:solidFill>
                  <a:srgbClr val="4F6228"/>
                </a:solidFill>
              </a:rPr>
              <a:t>Development of large aperture photo-detectors</a:t>
            </a:r>
            <a:r>
              <a:rPr lang="en-US" altLang="ja-JP" sz="2000" i="1" dirty="0">
                <a:solidFill>
                  <a:srgbClr val="4F6228"/>
                </a:solidFill>
              </a:rPr>
              <a:t> </a:t>
            </a:r>
            <a:r>
              <a:rPr kumimoji="1" lang="en-US" altLang="ja-JP" sz="2000" i="1" dirty="0">
                <a:solidFill>
                  <a:srgbClr val="4F6228"/>
                </a:solidFill>
              </a:rPr>
              <a:t>is a key to </a:t>
            </a:r>
            <a:r>
              <a:rPr lang="en-US" altLang="ja-JP" sz="2000" i="1" dirty="0">
                <a:solidFill>
                  <a:srgbClr val="4F6228"/>
                </a:solidFill>
              </a:rPr>
              <a:t>explore</a:t>
            </a:r>
            <a:r>
              <a:rPr kumimoji="1" lang="en-US" altLang="ja-JP" sz="2000" i="1" dirty="0">
                <a:solidFill>
                  <a:srgbClr val="4F6228"/>
                </a:solidFill>
              </a:rPr>
              <a:t> neutrino physics.</a:t>
            </a:r>
            <a:endParaRPr kumimoji="1" lang="ja-JP" altLang="en-US" sz="2000" i="1" dirty="0">
              <a:solidFill>
                <a:srgbClr val="4F6228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03AF1-8BC1-DB4D-834F-B4E7D503EB4D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pic>
        <p:nvPicPr>
          <p:cNvPr id="7" name="図 6" descr="141015_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130" y="1670951"/>
            <a:ext cx="2100614" cy="138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kam2-drawing-color-rot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427" y="1969297"/>
            <a:ext cx="1256721" cy="984281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671522" y="1395575"/>
            <a:ext cx="202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Hamamatsu R1449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20427" y="165635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</a:t>
            </a:r>
            <a:r>
              <a:rPr kumimoji="1" lang="en-US" altLang="ja-JP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Kamiokande</a:t>
            </a:r>
            <a:endParaRPr kumimoji="1" lang="ja-JP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91746" y="2325004"/>
            <a:ext cx="13723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1k</a:t>
            </a:r>
            <a:r>
              <a:rPr kumimoji="1" lang="en-US" altLang="ja-JP" sz="1600" dirty="0"/>
              <a:t> PMTs</a:t>
            </a:r>
          </a:p>
          <a:p>
            <a:r>
              <a:rPr kumimoji="1" lang="en-US" altLang="ja-JP" sz="1600" dirty="0"/>
              <a:t>/ 3 </a:t>
            </a:r>
            <a:r>
              <a:rPr kumimoji="1" lang="en-US" altLang="ja-JP" sz="1600" dirty="0" err="1"/>
              <a:t>kton</a:t>
            </a:r>
            <a:r>
              <a:rPr kumimoji="1" lang="en-US" altLang="ja-JP" sz="1600" dirty="0"/>
              <a:t> water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27360" y="1927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(1983-1996)</a:t>
            </a:r>
            <a:endParaRPr kumimoji="1" lang="ja-JP" altLang="en-US" sz="14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323239" y="1420194"/>
            <a:ext cx="22294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→ IEEE milestone (2014)</a:t>
            </a:r>
            <a:endParaRPr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71893" y="1132010"/>
            <a:ext cx="4963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First 20-inch (50 cm) Photomultiplier Tube (PMT)</a:t>
            </a:r>
            <a:endParaRPr kumimoji="1" lang="ja-JP" altLang="en-US" sz="2000" b="1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411" y="3219106"/>
            <a:ext cx="372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Super-</a:t>
            </a:r>
            <a:r>
              <a:rPr kumimoji="1" lang="en-US" altLang="ja-JP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Kamiokande</a:t>
            </a:r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(Super-K, SK)</a:t>
            </a:r>
            <a:endParaRPr kumimoji="1" lang="ja-JP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図 15" descr="sk-tank-s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4170"/>
          <a:stretch/>
        </p:blipFill>
        <p:spPr>
          <a:xfrm rot="226650">
            <a:off x="3841386" y="3384394"/>
            <a:ext cx="796205" cy="125323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714983" y="3761287"/>
            <a:ext cx="1490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11k PMTs</a:t>
            </a:r>
          </a:p>
          <a:p>
            <a:r>
              <a:rPr kumimoji="1" lang="en-US" altLang="ja-JP" sz="1600" dirty="0"/>
              <a:t>/ 50 </a:t>
            </a:r>
            <a:r>
              <a:rPr kumimoji="1" lang="en-US" altLang="ja-JP" sz="1600" dirty="0" err="1"/>
              <a:t>kton</a:t>
            </a:r>
            <a:r>
              <a:rPr kumimoji="1" lang="en-US" altLang="ja-JP" sz="1600" dirty="0"/>
              <a:t> water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6591" y="3488789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(1996- )</a:t>
            </a:r>
            <a:endParaRPr kumimoji="1" lang="ja-JP" altLang="en-US" sz="1400" dirty="0"/>
          </a:p>
        </p:txBody>
      </p:sp>
      <p:sp>
        <p:nvSpPr>
          <p:cNvPr id="19" name="下矢印 18"/>
          <p:cNvSpPr/>
          <p:nvPr/>
        </p:nvSpPr>
        <p:spPr>
          <a:xfrm>
            <a:off x="1965021" y="3019394"/>
            <a:ext cx="516785" cy="25040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74758" y="299019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R3600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9615" y="3026573"/>
            <a:ext cx="2729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(Venetian blind dynode, improved)</a:t>
            </a:r>
            <a:endParaRPr kumimoji="1" lang="ja-JP" altLang="en-US" sz="1400" dirty="0"/>
          </a:p>
        </p:txBody>
      </p:sp>
      <p:pic>
        <p:nvPicPr>
          <p:cNvPr id="22" name="図 21" descr="a-0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00" y="3250399"/>
            <a:ext cx="1539985" cy="132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391" y="1675659"/>
            <a:ext cx="1065467" cy="131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9013724" y="161095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R7250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094783" y="2467453"/>
            <a:ext cx="154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</a:t>
            </a:r>
            <a:r>
              <a:rPr lang="en-US" altLang="ja-JP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KamLAND</a:t>
            </a:r>
            <a:endParaRPr kumimoji="1" lang="ja-JP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3148529" y="4432901"/>
            <a:ext cx="516785" cy="25040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29925" y="496571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R12850-HQE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30" name="図 29" descr="a-032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453" y="5212402"/>
            <a:ext cx="1514901" cy="127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4407133" y="4714460"/>
            <a:ext cx="397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8064A2"/>
                </a:solidFill>
              </a:rPr>
              <a:t>5</a:t>
            </a:r>
            <a:r>
              <a:rPr kumimoji="1" lang="en-US" altLang="ja-JP" sz="2000" b="1" dirty="0">
                <a:solidFill>
                  <a:srgbClr val="8064A2"/>
                </a:solidFill>
              </a:rPr>
              <a:t>0 cm Hybrid Photo-Detector (HPD)</a:t>
            </a:r>
            <a:endParaRPr kumimoji="1" lang="ja-JP" altLang="en-US" sz="2000" b="1" dirty="0">
              <a:solidFill>
                <a:srgbClr val="8064A2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64166" y="496791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R12860-HQE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07366" y="4718222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8064A2"/>
                </a:solidFill>
              </a:rPr>
              <a:t>5</a:t>
            </a:r>
            <a:r>
              <a:rPr kumimoji="1" lang="en-US" altLang="ja-JP" sz="2000" b="1" dirty="0">
                <a:solidFill>
                  <a:srgbClr val="8064A2"/>
                </a:solidFill>
              </a:rPr>
              <a:t>0 cm </a:t>
            </a:r>
            <a:r>
              <a:rPr kumimoji="1" lang="en-US" altLang="ja-JP" sz="2000" b="1" dirty="0" err="1">
                <a:solidFill>
                  <a:srgbClr val="8064A2"/>
                </a:solidFill>
              </a:rPr>
              <a:t>Box&amp;Line</a:t>
            </a:r>
            <a:r>
              <a:rPr lang="en-US" altLang="ja-JP" sz="2000" b="1" dirty="0">
                <a:solidFill>
                  <a:srgbClr val="8064A2"/>
                </a:solidFill>
              </a:rPr>
              <a:t> PMT</a:t>
            </a:r>
            <a:endParaRPr kumimoji="1" lang="ja-JP" altLang="en-US" sz="2000" b="1" dirty="0">
              <a:solidFill>
                <a:srgbClr val="8064A2"/>
              </a:solidFill>
            </a:endParaRPr>
          </a:p>
        </p:txBody>
      </p:sp>
      <p:pic>
        <p:nvPicPr>
          <p:cNvPr id="34" name="図 33" descr="a-03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549" y="5200989"/>
            <a:ext cx="1494844" cy="125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テキスト ボックス 34"/>
          <p:cNvSpPr txBox="1"/>
          <p:nvPr/>
        </p:nvSpPr>
        <p:spPr>
          <a:xfrm>
            <a:off x="3509615" y="1427933"/>
            <a:ext cx="1943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(Venetian blind dynode)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071939" y="1871796"/>
            <a:ext cx="1575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</a:t>
            </a:r>
            <a:r>
              <a:rPr kumimoji="1" lang="en-US" altLang="ja-JP" sz="1400" dirty="0" err="1"/>
              <a:t>Box&amp;Line</a:t>
            </a:r>
            <a:r>
              <a:rPr kumimoji="1" lang="en-US" altLang="ja-JP" sz="1400" dirty="0"/>
              <a:t> dynode)</a:t>
            </a:r>
            <a:endParaRPr kumimoji="1" lang="ja-JP" altLang="en-US" sz="1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79461" y="4998842"/>
            <a:ext cx="1500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(Avalanche diode)</a:t>
            </a:r>
            <a:endParaRPr kumimoji="1" lang="ja-JP" altLang="en-US" sz="1400" dirty="0"/>
          </a:p>
        </p:txBody>
      </p:sp>
      <p:pic>
        <p:nvPicPr>
          <p:cNvPr id="40" name="图片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97" t="22511" r="23889" b="24805"/>
          <a:stretch/>
        </p:blipFill>
        <p:spPr>
          <a:xfrm>
            <a:off x="8485838" y="3430392"/>
            <a:ext cx="1169371" cy="138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テキスト ボックス 40"/>
          <p:cNvSpPr txBox="1"/>
          <p:nvPr/>
        </p:nvSpPr>
        <p:spPr>
          <a:xfrm>
            <a:off x="9617937" y="3649377"/>
            <a:ext cx="111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</a:t>
            </a:r>
            <a:r>
              <a:rPr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JUNO</a:t>
            </a:r>
            <a:endParaRPr kumimoji="1" lang="ja-JP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485837" y="2922788"/>
            <a:ext cx="174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8064A2"/>
                </a:solidFill>
              </a:rPr>
              <a:t>5</a:t>
            </a:r>
            <a:r>
              <a:rPr kumimoji="1" lang="en-US" altLang="ja-JP" b="1" dirty="0">
                <a:solidFill>
                  <a:srgbClr val="8064A2"/>
                </a:solidFill>
              </a:rPr>
              <a:t>0 cm MCP PMT</a:t>
            </a:r>
            <a:endParaRPr kumimoji="1" lang="ja-JP" altLang="en-US" b="1" dirty="0">
              <a:solidFill>
                <a:srgbClr val="8064A2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106255" y="1394699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8064A2"/>
                </a:solidFill>
              </a:rPr>
              <a:t>42</a:t>
            </a:r>
            <a:r>
              <a:rPr kumimoji="1" lang="en-US" altLang="ja-JP" sz="1600" b="1" dirty="0">
                <a:solidFill>
                  <a:srgbClr val="8064A2"/>
                </a:solidFill>
              </a:rPr>
              <a:t> cm (17”) </a:t>
            </a:r>
            <a:r>
              <a:rPr kumimoji="1" lang="en-US" altLang="ja-JP" sz="1600" b="1" dirty="0" err="1">
                <a:solidFill>
                  <a:srgbClr val="8064A2"/>
                </a:solidFill>
              </a:rPr>
              <a:t>Box&amp;Line</a:t>
            </a:r>
            <a:r>
              <a:rPr lang="en-US" altLang="ja-JP" sz="1600" b="1" dirty="0">
                <a:solidFill>
                  <a:srgbClr val="8064A2"/>
                </a:solidFill>
              </a:rPr>
              <a:t> PMT</a:t>
            </a:r>
            <a:endParaRPr kumimoji="1" lang="ja-JP" altLang="en-US" sz="1600" b="1" dirty="0">
              <a:solidFill>
                <a:srgbClr val="8064A2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544230" y="3134815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By NNVC, IHEP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523827" y="3951951"/>
            <a:ext cx="12380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/>
              <a:t>Recently</a:t>
            </a:r>
            <a:br>
              <a:rPr lang="en-US" altLang="ja-JP" dirty="0"/>
            </a:br>
            <a:r>
              <a:rPr lang="en-US" altLang="ja-JP" dirty="0"/>
              <a:t> developed</a:t>
            </a:r>
            <a:br>
              <a:rPr lang="en-US" altLang="ja-JP" dirty="0"/>
            </a:br>
            <a:r>
              <a:rPr lang="en-US" altLang="ja-JP" dirty="0"/>
              <a:t>   in </a:t>
            </a:r>
            <a:r>
              <a:rPr lang="en-US" altLang="ja-JP" b="1" dirty="0"/>
              <a:t>China</a:t>
            </a:r>
            <a:endParaRPr kumimoji="1" lang="ja-JP" altLang="en-US" b="1" dirty="0"/>
          </a:p>
        </p:txBody>
      </p:sp>
      <p:sp>
        <p:nvSpPr>
          <p:cNvPr id="47" name="角丸四角形 46"/>
          <p:cNvSpPr/>
          <p:nvPr/>
        </p:nvSpPr>
        <p:spPr>
          <a:xfrm>
            <a:off x="1611589" y="4714460"/>
            <a:ext cx="6785178" cy="1770880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391685" y="4947642"/>
            <a:ext cx="238106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Two types of new </a:t>
            </a:r>
            <a:b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</a:br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50 cm photo-detectors have been developed since 2011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 with</a:t>
            </a:r>
            <a:b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 much improvement </a:t>
            </a:r>
            <a:b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for Hyper-</a:t>
            </a:r>
            <a:r>
              <a:rPr lang="en-US" altLang="ja-JP" dirty="0" err="1">
                <a:solidFill>
                  <a:schemeClr val="accent3">
                    <a:lumMod val="50000"/>
                  </a:schemeClr>
                </a:solidFill>
              </a:rPr>
              <a:t>Kamiokande</a:t>
            </a:r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915274" y="5020638"/>
            <a:ext cx="1575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(</a:t>
            </a:r>
            <a:r>
              <a:rPr kumimoji="1" lang="en-US" altLang="ja-JP" sz="1400" dirty="0" err="1"/>
              <a:t>Box&amp;Line</a:t>
            </a:r>
            <a:r>
              <a:rPr kumimoji="1" lang="en-US" altLang="ja-JP" sz="1400" dirty="0"/>
              <a:t> dynode)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71188" y="4354754"/>
            <a:ext cx="382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</a:t>
            </a:r>
            <a:r>
              <a:rPr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</a:t>
            </a:r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per-</a:t>
            </a:r>
            <a:r>
              <a:rPr kumimoji="1" lang="en-US" altLang="ja-JP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Kamiokande</a:t>
            </a:r>
            <a:r>
              <a:rPr kumimoji="1" lang="en-US" altLang="ja-JP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(Hyper-K, HK)</a:t>
            </a:r>
            <a:endParaRPr kumimoji="1" lang="ja-JP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212567" y="1129177"/>
            <a:ext cx="210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For other experiments</a:t>
            </a:r>
            <a:endParaRPr kumimoji="1" lang="ja-JP" altLang="en-US" i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104855" y="5480021"/>
            <a:ext cx="206017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b="1" i="1" dirty="0"/>
              <a:t>Developed</a:t>
            </a:r>
          </a:p>
          <a:p>
            <a:pPr>
              <a:lnSpc>
                <a:spcPct val="80000"/>
              </a:lnSpc>
            </a:pPr>
            <a:r>
              <a:rPr lang="en-US" altLang="ja-JP" dirty="0"/>
              <a:t>→ Photo-detector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      in Hyper-K </a:t>
            </a: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lang="en-US" altLang="ja-JP" dirty="0"/>
              <a:t>  </a:t>
            </a:r>
            <a:r>
              <a:rPr kumimoji="1" lang="en-US" altLang="ja-JP" dirty="0"/>
              <a:t>baseline design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314306" y="5496025"/>
            <a:ext cx="19968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b="1" i="1" dirty="0"/>
              <a:t>Under development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→ Possible further</a:t>
            </a:r>
            <a:br>
              <a:rPr kumimoji="1" lang="en-US" altLang="ja-JP" dirty="0"/>
            </a:br>
            <a:r>
              <a:rPr kumimoji="1" lang="en-US" altLang="ja-JP" dirty="0"/>
              <a:t>     improvement of </a:t>
            </a:r>
            <a:br>
              <a:rPr kumimoji="1" lang="en-US" altLang="ja-JP" dirty="0"/>
            </a:br>
            <a:r>
              <a:rPr kumimoji="1" lang="en-US" altLang="ja-JP" dirty="0"/>
              <a:t>     Hyper-K</a:t>
            </a:r>
            <a:endParaRPr kumimoji="1" lang="ja-JP" altLang="en-US" dirty="0"/>
          </a:p>
        </p:txBody>
      </p:sp>
      <p:sp>
        <p:nvSpPr>
          <p:cNvPr id="56" name="下矢印 55"/>
          <p:cNvSpPr/>
          <p:nvPr/>
        </p:nvSpPr>
        <p:spPr>
          <a:xfrm rot="13346454">
            <a:off x="7678998" y="2894191"/>
            <a:ext cx="516785" cy="25040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569759" y="3401190"/>
            <a:ext cx="110491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ja-JP" sz="1200" dirty="0"/>
              <a:t>(Micro-Channel</a:t>
            </a:r>
            <a:br>
              <a:rPr lang="en-US" altLang="ja-JP" sz="1200" dirty="0"/>
            </a:br>
            <a:r>
              <a:rPr lang="en-US" altLang="ja-JP" sz="1200" dirty="0"/>
              <a:t> Plate)</a:t>
            </a:r>
            <a:endParaRPr kumimoji="1" lang="ja-JP" altLang="en-US" sz="12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225667" y="1980286"/>
            <a:ext cx="1414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4F6228"/>
                </a:solidFill>
              </a:rPr>
              <a:t>Supernova </a:t>
            </a:r>
            <a:r>
              <a:rPr kumimoji="1" lang="en-US" altLang="ja-JP" i="1" dirty="0" err="1">
                <a:solidFill>
                  <a:srgbClr val="4F6228"/>
                </a:solidFill>
              </a:rPr>
              <a:t>ν</a:t>
            </a:r>
            <a:r>
              <a:rPr kumimoji="1" lang="en-US" altLang="ja-JP" i="1" dirty="0">
                <a:solidFill>
                  <a:srgbClr val="4F6228"/>
                </a:solidFill>
              </a:rPr>
              <a:t> </a:t>
            </a:r>
            <a:br>
              <a:rPr kumimoji="1" lang="en-US" altLang="ja-JP" i="1" dirty="0">
                <a:solidFill>
                  <a:srgbClr val="4F6228"/>
                </a:solidFill>
              </a:rPr>
            </a:br>
            <a:r>
              <a:rPr kumimoji="1" lang="en-US" altLang="ja-JP" i="1" dirty="0">
                <a:solidFill>
                  <a:srgbClr val="4F6228"/>
                </a:solidFill>
              </a:rPr>
              <a:t>  observation!</a:t>
            </a:r>
            <a:endParaRPr kumimoji="1" lang="ja-JP" altLang="en-US" i="1" dirty="0">
              <a:solidFill>
                <a:srgbClr val="4F6228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225668" y="3593597"/>
            <a:ext cx="134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kumimoji="1" lang="en-US" altLang="ja-JP" i="1" dirty="0">
                <a:solidFill>
                  <a:schemeClr val="accent3">
                    <a:lumMod val="50000"/>
                  </a:schemeClr>
                </a:solidFill>
              </a:rPr>
              <a:t> oscillation </a:t>
            </a:r>
            <a:br>
              <a:rPr kumimoji="1" lang="en-US" altLang="ja-JP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kumimoji="1" lang="en-US" altLang="ja-JP" i="1" dirty="0">
                <a:solidFill>
                  <a:schemeClr val="accent3">
                    <a:lumMod val="50000"/>
                  </a:schemeClr>
                </a:solidFill>
              </a:rPr>
              <a:t>  discovery!</a:t>
            </a:r>
            <a:endParaRPr kumimoji="1" lang="ja-JP" alt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169609" y="2099288"/>
            <a:ext cx="157177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400" dirty="0"/>
              <a:t>with 50 cm bulb</a:t>
            </a:r>
            <a:br>
              <a:rPr kumimoji="1" lang="en-US" altLang="ja-JP" sz="1400" dirty="0"/>
            </a:br>
            <a:r>
              <a:rPr kumimoji="1" lang="en-US" altLang="ja-JP" sz="1400" dirty="0"/>
              <a:t>              of R3600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823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5565</TotalTime>
  <Words>1699</Words>
  <Application>Microsoft Office PowerPoint</Application>
  <PresentationFormat>Widescreen</PresentationFormat>
  <Paragraphs>372</Paragraphs>
  <Slides>43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6" baseType="lpstr">
      <vt:lpstr>Microsoft YaHei</vt:lpstr>
      <vt:lpstr>ＭＳ Ｐゴシック</vt:lpstr>
      <vt:lpstr>Arial</vt:lpstr>
      <vt:lpstr>Calibri</vt:lpstr>
      <vt:lpstr>Helvetica Neue</vt:lpstr>
      <vt:lpstr>Symbol</vt:lpstr>
      <vt:lpstr>Times New Roman</vt:lpstr>
      <vt:lpstr>Trebuchet MS</vt:lpstr>
      <vt:lpstr>Tw Cen MT</vt:lpstr>
      <vt:lpstr>Tw Cen MT Condensed</vt:lpstr>
      <vt:lpstr>Wingdings</vt:lpstr>
      <vt:lpstr>Wingdings 3</vt:lpstr>
      <vt:lpstr>Circuito</vt:lpstr>
      <vt:lpstr>Recent Development in photosensing for astroparticle applications</vt:lpstr>
      <vt:lpstr>Presentazione standard di PowerPoint</vt:lpstr>
      <vt:lpstr>Let’s start from our host </vt:lpstr>
      <vt:lpstr>Presentazione standard di PowerPoint</vt:lpstr>
      <vt:lpstr>Presentazione standard di PowerPoint</vt:lpstr>
      <vt:lpstr>Presentazione standard di PowerPoint</vt:lpstr>
      <vt:lpstr>Timing</vt:lpstr>
      <vt:lpstr>Presentazione standard di PowerPoint</vt:lpstr>
      <vt:lpstr>50 cm Photo-Detectors</vt:lpstr>
      <vt:lpstr>Hyper - Kamiokande</vt:lpstr>
      <vt:lpstr>Principle of Amplification</vt:lpstr>
      <vt:lpstr>Presentazione standard di PowerPoint</vt:lpstr>
      <vt:lpstr>Detection Efficiency</vt:lpstr>
      <vt:lpstr>Presentazione standard di PowerPoint</vt:lpstr>
      <vt:lpstr>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Schwarzschild-Couder Telescope for CTA</vt:lpstr>
      <vt:lpstr>The SCT: Showers Measured Better</vt:lpstr>
      <vt:lpstr>The SCT prototype for CTA</vt:lpstr>
      <vt:lpstr>Presentazione standard di PowerPoint</vt:lpstr>
      <vt:lpstr>Presentazione standard di PowerPoint</vt:lpstr>
      <vt:lpstr>SiPM 3mmx3mm: THE SIMULATION MODEL</vt:lpstr>
      <vt:lpstr>SiPM 3mmx3mm: Sipm &amp; Electronics</vt:lpstr>
      <vt:lpstr>SiPM 3mmx3mm: Cancellazione polo-zero (2)</vt:lpstr>
      <vt:lpstr>FBK NUV high-density (HD) SiPM sensors</vt:lpstr>
      <vt:lpstr>FBK NUV high-density (HD) SiPM sensors</vt:lpstr>
      <vt:lpstr>Gain depends on SiPM thecnology</vt:lpstr>
      <vt:lpstr>Hamamatsu solutions for cta</vt:lpstr>
      <vt:lpstr>Presentazione standard di PowerPoint</vt:lpstr>
      <vt:lpstr>Production details</vt:lpstr>
      <vt:lpstr>Presentazione standard di PowerPoint</vt:lpstr>
      <vt:lpstr>IV measurements</vt:lpstr>
      <vt:lpstr>DCR &amp; Test with flasher</vt:lpstr>
      <vt:lpstr>Gain and Signal-to-noise ratio</vt:lpstr>
      <vt:lpstr>SMART Specifications</vt:lpstr>
      <vt:lpstr>SMART measurements: output pulses  </vt:lpstr>
      <vt:lpstr>SMART measurements: Charge Finger Plots</vt:lpstr>
      <vt:lpstr>Presentazione standard di PowerPoint</vt:lpstr>
      <vt:lpstr>What’s in the future for SiPM?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Aspetti tecnologici della fisica astroparticellare nello spazio, a terra e sotto il mare</dc:title>
  <dc:creator>francesco giordano</dc:creator>
  <cp:lastModifiedBy>francesco giordano</cp:lastModifiedBy>
  <cp:revision>33</cp:revision>
  <dcterms:created xsi:type="dcterms:W3CDTF">2018-06-01T22:23:51Z</dcterms:created>
  <dcterms:modified xsi:type="dcterms:W3CDTF">2018-06-22T06:51:27Z</dcterms:modified>
</cp:coreProperties>
</file>