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65" r:id="rId3"/>
    <p:sldId id="267" r:id="rId4"/>
    <p:sldId id="270" r:id="rId5"/>
    <p:sldId id="271" r:id="rId6"/>
    <p:sldId id="272" r:id="rId7"/>
    <p:sldId id="273" r:id="rId8"/>
    <p:sldId id="276" r:id="rId9"/>
    <p:sldId id="275" r:id="rId10"/>
    <p:sldId id="274" r:id="rId11"/>
    <p:sldId id="268" r:id="rId12"/>
    <p:sldId id="277" r:id="rId13"/>
    <p:sldId id="278" r:id="rId14"/>
    <p:sldId id="279" r:id="rId15"/>
    <p:sldId id="280" r:id="rId16"/>
    <p:sldId id="263" r:id="rId17"/>
    <p:sldId id="281" r:id="rId18"/>
    <p:sldId id="260" r:id="rId19"/>
    <p:sldId id="264" r:id="rId20"/>
    <p:sldId id="262" r:id="rId21"/>
    <p:sldId id="283" r:id="rId22"/>
    <p:sldId id="284" r:id="rId23"/>
    <p:sldId id="285" r:id="rId24"/>
    <p:sldId id="286"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41902"/>
    <a:srgbClr val="6F3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124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CRIS 2018</a:t>
            </a:r>
            <a:endParaRPr lang="en-US"/>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8EADBE-18E3-4F64-97B2-EDBE811F958F}" type="datetime1">
              <a:rPr lang="en-US" smtClean="0"/>
              <a:t>6/22/2018</a:t>
            </a:fld>
            <a:endParaRPr lang="en-US"/>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CRIS 2018</a:t>
            </a:r>
            <a:endParaRPr lang="en-US"/>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B84441-E276-45D3-B0D5-AEB3875A4D35}" type="slidenum">
              <a:rPr lang="en-US" smtClean="0"/>
              <a:pPr/>
              <a:t>‹#›</a:t>
            </a:fld>
            <a:endParaRPr lang="en-US"/>
          </a:p>
        </p:txBody>
      </p:sp>
    </p:spTree>
    <p:extLst>
      <p:ext uri="{BB962C8B-B14F-4D97-AF65-F5344CB8AC3E}">
        <p14:creationId xmlns:p14="http://schemas.microsoft.com/office/powerpoint/2010/main" val="2315893834"/>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CRIS 2018</a:t>
            </a:r>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F193FC-8A1C-4487-99E3-2766299A8694}" type="datetime1">
              <a:rPr lang="en-US" smtClean="0"/>
              <a:t>6/22/2018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CRIS 2018</a:t>
            </a:r>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4917F-F7A6-4A6C-88E5-7AB3C433E2C9}" type="slidenum">
              <a:rPr lang="en-US" smtClean="0"/>
              <a:pPr/>
              <a:t>‹#›</a:t>
            </a:fld>
            <a:endParaRPr lang="en-US"/>
          </a:p>
        </p:txBody>
      </p:sp>
    </p:spTree>
    <p:extLst>
      <p:ext uri="{BB962C8B-B14F-4D97-AF65-F5344CB8AC3E}">
        <p14:creationId xmlns:p14="http://schemas.microsoft.com/office/powerpoint/2010/main" val="1889132281"/>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6" name="Segnaposto data 5"/>
          <p:cNvSpPr>
            <a:spLocks noGrp="1"/>
          </p:cNvSpPr>
          <p:nvPr>
            <p:ph type="dt" idx="12"/>
          </p:nvPr>
        </p:nvSpPr>
        <p:spPr/>
        <p:txBody>
          <a:bodyPr/>
          <a:lstStyle/>
          <a:p>
            <a:fld id="{91DF044B-47EA-43FA-8C27-F416FEC19944}" type="datetime1">
              <a:rPr lang="en-US" smtClean="0"/>
              <a:t>6/22/2018</a:t>
            </a:fld>
            <a:endParaRPr lang="en-US"/>
          </a:p>
        </p:txBody>
      </p:sp>
      <p:sp>
        <p:nvSpPr>
          <p:cNvPr id="7" name="Segnaposto intestazione 6"/>
          <p:cNvSpPr>
            <a:spLocks noGrp="1"/>
          </p:cNvSpPr>
          <p:nvPr>
            <p:ph type="hdr" sz="quarter" idx="13"/>
          </p:nvPr>
        </p:nvSpPr>
        <p:spPr/>
        <p:txBody>
          <a:bodyPr/>
          <a:lstStyle/>
          <a:p>
            <a:r>
              <a:rPr lang="en-US" smtClean="0"/>
              <a:t>CRIS 2018</a:t>
            </a:r>
            <a:endParaRPr lang="en-US"/>
          </a:p>
        </p:txBody>
      </p:sp>
    </p:spTree>
    <p:extLst>
      <p:ext uri="{BB962C8B-B14F-4D97-AF65-F5344CB8AC3E}">
        <p14:creationId xmlns:p14="http://schemas.microsoft.com/office/powerpoint/2010/main" val="112733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improved angular resolution • enhanced background suppression • lower energy threshold • improved energy </a:t>
            </a:r>
            <a:r>
              <a:rPr lang="en-US" dirty="0" err="1" smtClean="0"/>
              <a:t>resolutio</a:t>
            </a:r>
            <a:endParaRPr lang="en-US" dirty="0"/>
          </a:p>
        </p:txBody>
      </p:sp>
      <p:sp>
        <p:nvSpPr>
          <p:cNvPr id="4" name="Segnaposto intestazione 3"/>
          <p:cNvSpPr>
            <a:spLocks noGrp="1"/>
          </p:cNvSpPr>
          <p:nvPr>
            <p:ph type="hdr" sz="quarter" idx="10"/>
          </p:nvPr>
        </p:nvSpPr>
        <p:spPr/>
        <p:txBody>
          <a:bodyPr/>
          <a:lstStyle/>
          <a:p>
            <a:r>
              <a:rPr lang="en-US" smtClean="0"/>
              <a:t>CRIS 2018</a:t>
            </a:r>
            <a:endParaRPr lang="en-US"/>
          </a:p>
        </p:txBody>
      </p:sp>
      <p:sp>
        <p:nvSpPr>
          <p:cNvPr id="5" name="Segnaposto data 4"/>
          <p:cNvSpPr>
            <a:spLocks noGrp="1"/>
          </p:cNvSpPr>
          <p:nvPr>
            <p:ph type="dt" idx="11"/>
          </p:nvPr>
        </p:nvSpPr>
        <p:spPr/>
        <p:txBody>
          <a:bodyPr/>
          <a:lstStyle/>
          <a:p>
            <a:fld id="{FFC573D9-D063-4027-8976-41CE4EB18FF8}" type="datetime1">
              <a:rPr lang="en-US" smtClean="0"/>
              <a:t>6/22/2018</a:t>
            </a:fld>
            <a:endParaRPr lang="en-US"/>
          </a:p>
        </p:txBody>
      </p:sp>
    </p:spTree>
    <p:extLst>
      <p:ext uri="{BB962C8B-B14F-4D97-AF65-F5344CB8AC3E}">
        <p14:creationId xmlns:p14="http://schemas.microsoft.com/office/powerpoint/2010/main" val="291814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Effective collection area for gamma rays coming from point like source for different</a:t>
            </a:r>
            <a:r>
              <a:rPr lang="en-US" baseline="0" dirty="0" smtClean="0"/>
              <a:t> cuts in observation time</a:t>
            </a:r>
            <a:endParaRPr lang="en-US" dirty="0" smtClean="0"/>
          </a:p>
          <a:p>
            <a:endParaRPr lang="en-US" dirty="0"/>
          </a:p>
        </p:txBody>
      </p:sp>
      <p:sp>
        <p:nvSpPr>
          <p:cNvPr id="4" name="Segnaposto intestazione 3"/>
          <p:cNvSpPr>
            <a:spLocks noGrp="1"/>
          </p:cNvSpPr>
          <p:nvPr>
            <p:ph type="hdr" sz="quarter" idx="10"/>
          </p:nvPr>
        </p:nvSpPr>
        <p:spPr/>
        <p:txBody>
          <a:bodyPr/>
          <a:lstStyle/>
          <a:p>
            <a:r>
              <a:rPr lang="en-US" smtClean="0"/>
              <a:t>CRIS 2018</a:t>
            </a:r>
            <a:endParaRPr lang="en-US"/>
          </a:p>
        </p:txBody>
      </p:sp>
      <p:sp>
        <p:nvSpPr>
          <p:cNvPr id="5" name="Segnaposto data 4"/>
          <p:cNvSpPr>
            <a:spLocks noGrp="1"/>
          </p:cNvSpPr>
          <p:nvPr>
            <p:ph type="dt" idx="11"/>
          </p:nvPr>
        </p:nvSpPr>
        <p:spPr/>
        <p:txBody>
          <a:bodyPr/>
          <a:lstStyle/>
          <a:p>
            <a:fld id="{FDE925FE-3E97-4DD2-A749-DCA8F5B9DF65}" type="datetime1">
              <a:rPr lang="en-US" smtClean="0"/>
              <a:t>6/22/2018</a:t>
            </a:fld>
            <a:endParaRPr lang="en-US"/>
          </a:p>
        </p:txBody>
      </p:sp>
    </p:spTree>
    <p:extLst>
      <p:ext uri="{BB962C8B-B14F-4D97-AF65-F5344CB8AC3E}">
        <p14:creationId xmlns:p14="http://schemas.microsoft.com/office/powerpoint/2010/main" val="49454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dirty="0" smtClean="0"/>
              <a:t>The goal of the prototype is to demonstrate the performance of the novel optical system</a:t>
            </a:r>
          </a:p>
          <a:p>
            <a:r>
              <a:rPr lang="en-US" dirty="0" smtClean="0"/>
              <a:t>the mechanical stability and the mirror alignment</a:t>
            </a:r>
          </a:p>
          <a:p>
            <a:endParaRPr lang="en-US" dirty="0"/>
          </a:p>
        </p:txBody>
      </p:sp>
      <p:sp>
        <p:nvSpPr>
          <p:cNvPr id="6" name="Segnaposto data 5"/>
          <p:cNvSpPr>
            <a:spLocks noGrp="1"/>
          </p:cNvSpPr>
          <p:nvPr>
            <p:ph type="dt" idx="12"/>
          </p:nvPr>
        </p:nvSpPr>
        <p:spPr/>
        <p:txBody>
          <a:bodyPr/>
          <a:lstStyle/>
          <a:p>
            <a:fld id="{FF3262FB-16E0-47B9-BB1A-0F7FB7B68509}" type="datetime1">
              <a:rPr lang="en-US" smtClean="0"/>
              <a:t>6/22/2018</a:t>
            </a:fld>
            <a:endParaRPr lang="en-US"/>
          </a:p>
        </p:txBody>
      </p:sp>
      <p:sp>
        <p:nvSpPr>
          <p:cNvPr id="7" name="Segnaposto intestazione 6"/>
          <p:cNvSpPr>
            <a:spLocks noGrp="1"/>
          </p:cNvSpPr>
          <p:nvPr>
            <p:ph type="hdr" sz="quarter" idx="13"/>
          </p:nvPr>
        </p:nvSpPr>
        <p:spPr/>
        <p:txBody>
          <a:bodyPr/>
          <a:lstStyle/>
          <a:p>
            <a:r>
              <a:rPr lang="en-US" smtClean="0"/>
              <a:t>CRIS 2018</a:t>
            </a:r>
            <a:endParaRPr lang="en-US"/>
          </a:p>
        </p:txBody>
      </p:sp>
    </p:spTree>
    <p:extLst>
      <p:ext uri="{BB962C8B-B14F-4D97-AF65-F5344CB8AC3E}">
        <p14:creationId xmlns:p14="http://schemas.microsoft.com/office/powerpoint/2010/main" val="195234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dirty="0"/>
          </a:p>
        </p:txBody>
      </p:sp>
      <p:sp>
        <p:nvSpPr>
          <p:cNvPr id="6" name="Segnaposto data 5"/>
          <p:cNvSpPr>
            <a:spLocks noGrp="1"/>
          </p:cNvSpPr>
          <p:nvPr>
            <p:ph type="dt" idx="12"/>
          </p:nvPr>
        </p:nvSpPr>
        <p:spPr/>
        <p:txBody>
          <a:bodyPr/>
          <a:lstStyle/>
          <a:p>
            <a:fld id="{96FC7836-5F2D-490A-B027-5AEDB3B51D03}" type="datetime1">
              <a:rPr lang="en-US" smtClean="0"/>
              <a:t>6/22/2018</a:t>
            </a:fld>
            <a:endParaRPr lang="en-US"/>
          </a:p>
        </p:txBody>
      </p:sp>
      <p:sp>
        <p:nvSpPr>
          <p:cNvPr id="7" name="Segnaposto intestazione 6"/>
          <p:cNvSpPr>
            <a:spLocks noGrp="1"/>
          </p:cNvSpPr>
          <p:nvPr>
            <p:ph type="hdr" sz="quarter" idx="13"/>
          </p:nvPr>
        </p:nvSpPr>
        <p:spPr/>
        <p:txBody>
          <a:bodyPr/>
          <a:lstStyle/>
          <a:p>
            <a:r>
              <a:rPr lang="en-US" smtClean="0"/>
              <a:t>CRIS 2018</a:t>
            </a:r>
            <a:endParaRPr lang="en-US"/>
          </a:p>
        </p:txBody>
      </p:sp>
    </p:spTree>
    <p:extLst>
      <p:ext uri="{BB962C8B-B14F-4D97-AF65-F5344CB8AC3E}">
        <p14:creationId xmlns:p14="http://schemas.microsoft.com/office/powerpoint/2010/main" val="94958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trig time which measures the time interval between two different trigger events. Another feature is the Trigger </a:t>
            </a:r>
            <a:r>
              <a:rPr lang="en-US" dirty="0" err="1" smtClean="0"/>
              <a:t>Holdoﬀ</a:t>
            </a:r>
            <a:r>
              <a:rPr lang="en-US" dirty="0" smtClean="0"/>
              <a:t> which makes the oscilloscope ignore a certain number N of trigger events. N can be arbitrarily set between 1 and 109. Its value has been set in order to obtain the mean time between two diﬀerent triggers is v 20ms which is a time the oscilloscope can easily measure. </a:t>
            </a:r>
            <a:endParaRPr lang="it-IT" dirty="0"/>
          </a:p>
        </p:txBody>
      </p:sp>
      <p:sp>
        <p:nvSpPr>
          <p:cNvPr id="4" name="Header Placeholder 3"/>
          <p:cNvSpPr>
            <a:spLocks noGrp="1"/>
          </p:cNvSpPr>
          <p:nvPr>
            <p:ph type="hdr" sz="quarter" idx="10"/>
          </p:nvPr>
        </p:nvSpPr>
        <p:spPr/>
        <p:txBody>
          <a:bodyPr/>
          <a:lstStyle/>
          <a:p>
            <a:r>
              <a:rPr lang="en-US" smtClean="0"/>
              <a:t>CRIS 2018</a:t>
            </a:r>
            <a:endParaRPr lang="en-US"/>
          </a:p>
        </p:txBody>
      </p:sp>
      <p:sp>
        <p:nvSpPr>
          <p:cNvPr id="5" name="Date Placeholder 4"/>
          <p:cNvSpPr>
            <a:spLocks noGrp="1"/>
          </p:cNvSpPr>
          <p:nvPr>
            <p:ph type="dt" idx="11"/>
          </p:nvPr>
        </p:nvSpPr>
        <p:spPr/>
        <p:txBody>
          <a:bodyPr/>
          <a:lstStyle/>
          <a:p>
            <a:fld id="{66B4EFF7-4617-4D93-AC77-7963E558EFF9}" type="datetime1">
              <a:rPr lang="en-US" smtClean="0"/>
              <a:t>6/22/2018</a:t>
            </a:fld>
            <a:endParaRPr lang="en-US"/>
          </a:p>
        </p:txBody>
      </p:sp>
    </p:spTree>
    <p:extLst>
      <p:ext uri="{BB962C8B-B14F-4D97-AF65-F5344CB8AC3E}">
        <p14:creationId xmlns:p14="http://schemas.microsoft.com/office/powerpoint/2010/main" val="315775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6" name="Segnaposto data 5"/>
          <p:cNvSpPr>
            <a:spLocks noGrp="1"/>
          </p:cNvSpPr>
          <p:nvPr>
            <p:ph type="dt" idx="12"/>
          </p:nvPr>
        </p:nvSpPr>
        <p:spPr/>
        <p:txBody>
          <a:bodyPr/>
          <a:lstStyle/>
          <a:p>
            <a:fld id="{6DF8E4CF-964D-4AE1-B9AD-BD0B331E4F87}" type="datetime1">
              <a:rPr lang="en-US" smtClean="0"/>
              <a:t>6/22/2018</a:t>
            </a:fld>
            <a:endParaRPr lang="en-US"/>
          </a:p>
        </p:txBody>
      </p:sp>
      <p:sp>
        <p:nvSpPr>
          <p:cNvPr id="7" name="Segnaposto intestazione 6"/>
          <p:cNvSpPr>
            <a:spLocks noGrp="1"/>
          </p:cNvSpPr>
          <p:nvPr>
            <p:ph type="hdr" sz="quarter" idx="13"/>
          </p:nvPr>
        </p:nvSpPr>
        <p:spPr/>
        <p:txBody>
          <a:bodyPr/>
          <a:lstStyle/>
          <a:p>
            <a:r>
              <a:rPr lang="en-US" smtClean="0"/>
              <a:t>CRIS 2018</a:t>
            </a:r>
            <a:endParaRPr lang="en-US"/>
          </a:p>
        </p:txBody>
      </p:sp>
    </p:spTree>
    <p:extLst>
      <p:ext uri="{BB962C8B-B14F-4D97-AF65-F5344CB8AC3E}">
        <p14:creationId xmlns:p14="http://schemas.microsoft.com/office/powerpoint/2010/main" val="343549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28916A6B-2FAB-492C-BBE5-A2E7BCD06EDB}" type="datetime1">
              <a:rPr lang="en-US" smtClean="0"/>
              <a:t>6/22/2018</a:t>
            </a:fld>
            <a:endParaRPr lang="en-US"/>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94A28905-EF8E-4989-B29B-8FC3C2FA5215}" type="datetime1">
              <a:rPr lang="en-US" smtClean="0"/>
              <a:t>6/22/2018</a:t>
            </a:fld>
            <a:endParaRPr lang="en-US"/>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474103C4-2368-4D66-B30B-E9C95B3587C7}" type="datetime1">
              <a:rPr lang="en-US" smtClean="0"/>
              <a:t>6/22/2018</a:t>
            </a:fld>
            <a:endParaRPr lang="en-US"/>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95184A6-BD43-4A8A-8028-CD513253F462}" type="datetime1">
              <a:rPr lang="en-US" smtClean="0"/>
              <a:t>6/22/2018</a:t>
            </a:fld>
            <a:endParaRPr lang="en-US"/>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CAC474B-BDBB-4D6A-8E07-BB1E36B738DF}" type="datetime1">
              <a:rPr lang="en-US" smtClean="0"/>
              <a:t>6/22/2018</a:t>
            </a:fld>
            <a:endParaRPr lang="en-US"/>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F05244D9-0444-47A4-98DA-4B22DA441985}" type="datetime1">
              <a:rPr lang="en-US" smtClean="0"/>
              <a:t>6/22/2018</a:t>
            </a:fld>
            <a:endParaRPr lang="en-US"/>
          </a:p>
        </p:txBody>
      </p:sp>
      <p:sp>
        <p:nvSpPr>
          <p:cNvPr id="6" name="Segnaposto piè di pagina 5"/>
          <p:cNvSpPr>
            <a:spLocks noGrp="1"/>
          </p:cNvSpPr>
          <p:nvPr>
            <p:ph type="ftr" sz="quarter" idx="11"/>
          </p:nvPr>
        </p:nvSpPr>
        <p:spPr/>
        <p:txBody>
          <a:bodyPr/>
          <a:lstStyle/>
          <a:p>
            <a:r>
              <a:rPr lang="en-US" smtClean="0"/>
              <a:t>CRIS 2018 </a:t>
            </a:r>
            <a:endParaRPr lang="en-US"/>
          </a:p>
        </p:txBody>
      </p:sp>
      <p:sp>
        <p:nvSpPr>
          <p:cNvPr id="7" name="Segnaposto numero diapositiva 6"/>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81A0F98-29E0-4860-B496-D7CBB2A5F1AD}" type="datetime1">
              <a:rPr lang="en-US" smtClean="0"/>
              <a:t>6/22/2018</a:t>
            </a:fld>
            <a:endParaRPr lang="en-US"/>
          </a:p>
        </p:txBody>
      </p:sp>
      <p:sp>
        <p:nvSpPr>
          <p:cNvPr id="8" name="Segnaposto piè di pagina 7"/>
          <p:cNvSpPr>
            <a:spLocks noGrp="1"/>
          </p:cNvSpPr>
          <p:nvPr>
            <p:ph type="ftr" sz="quarter" idx="11"/>
          </p:nvPr>
        </p:nvSpPr>
        <p:spPr/>
        <p:txBody>
          <a:bodyPr/>
          <a:lstStyle/>
          <a:p>
            <a:r>
              <a:rPr lang="en-US" smtClean="0"/>
              <a:t>CRIS 2018 </a:t>
            </a:r>
            <a:endParaRPr lang="en-US"/>
          </a:p>
        </p:txBody>
      </p:sp>
      <p:sp>
        <p:nvSpPr>
          <p:cNvPr id="9" name="Segnaposto numero diapositiva 8"/>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16717587-2DF0-4920-A5EB-CAF4FF771CCF}" type="datetime1">
              <a:rPr lang="en-US" smtClean="0"/>
              <a:t>6/22/2018</a:t>
            </a:fld>
            <a:endParaRPr lang="en-US"/>
          </a:p>
        </p:txBody>
      </p:sp>
      <p:sp>
        <p:nvSpPr>
          <p:cNvPr id="4" name="Segnaposto piè di pagina 3"/>
          <p:cNvSpPr>
            <a:spLocks noGrp="1"/>
          </p:cNvSpPr>
          <p:nvPr>
            <p:ph type="ftr" sz="quarter" idx="11"/>
          </p:nvPr>
        </p:nvSpPr>
        <p:spPr/>
        <p:txBody>
          <a:bodyPr/>
          <a:lstStyle/>
          <a:p>
            <a:r>
              <a:rPr lang="en-US" smtClean="0"/>
              <a:t>CRIS 2018 </a:t>
            </a:r>
            <a:endParaRPr lang="en-US"/>
          </a:p>
        </p:txBody>
      </p:sp>
      <p:sp>
        <p:nvSpPr>
          <p:cNvPr id="5" name="Segnaposto numero diapositiva 4"/>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C632485-8127-454D-905F-AF2B0B070BD6}" type="datetime1">
              <a:rPr lang="en-US" smtClean="0"/>
              <a:t>6/22/2018</a:t>
            </a:fld>
            <a:endParaRPr lang="en-US"/>
          </a:p>
        </p:txBody>
      </p:sp>
      <p:sp>
        <p:nvSpPr>
          <p:cNvPr id="3" name="Segnaposto piè di pagina 2"/>
          <p:cNvSpPr>
            <a:spLocks noGrp="1"/>
          </p:cNvSpPr>
          <p:nvPr>
            <p:ph type="ftr" sz="quarter" idx="11"/>
          </p:nvPr>
        </p:nvSpPr>
        <p:spPr/>
        <p:txBody>
          <a:bodyPr/>
          <a:lstStyle/>
          <a:p>
            <a:r>
              <a:rPr lang="en-US" smtClean="0"/>
              <a:t>CRIS 2018 </a:t>
            </a:r>
            <a:endParaRPr lang="en-US"/>
          </a:p>
        </p:txBody>
      </p:sp>
      <p:sp>
        <p:nvSpPr>
          <p:cNvPr id="4" name="Segnaposto numero diapositiva 3"/>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3788791-871D-4B9E-9516-8E215A994FFA}" type="datetime1">
              <a:rPr lang="en-US" smtClean="0"/>
              <a:t>6/22/2018</a:t>
            </a:fld>
            <a:endParaRPr lang="en-US"/>
          </a:p>
        </p:txBody>
      </p:sp>
      <p:sp>
        <p:nvSpPr>
          <p:cNvPr id="6" name="Segnaposto piè di pagina 5"/>
          <p:cNvSpPr>
            <a:spLocks noGrp="1"/>
          </p:cNvSpPr>
          <p:nvPr>
            <p:ph type="ftr" sz="quarter" idx="11"/>
          </p:nvPr>
        </p:nvSpPr>
        <p:spPr/>
        <p:txBody>
          <a:bodyPr/>
          <a:lstStyle/>
          <a:p>
            <a:r>
              <a:rPr lang="en-US" smtClean="0"/>
              <a:t>CRIS 2018 </a:t>
            </a:r>
            <a:endParaRPr lang="en-US"/>
          </a:p>
        </p:txBody>
      </p:sp>
      <p:sp>
        <p:nvSpPr>
          <p:cNvPr id="7" name="Segnaposto numero diapositiva 6"/>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E8884C5-1D07-4964-8DCA-61A8E7DFA57E}" type="datetime1">
              <a:rPr lang="en-US" smtClean="0"/>
              <a:t>6/22/2018</a:t>
            </a:fld>
            <a:endParaRPr lang="en-US"/>
          </a:p>
        </p:txBody>
      </p:sp>
      <p:sp>
        <p:nvSpPr>
          <p:cNvPr id="6" name="Segnaposto piè di pagina 5"/>
          <p:cNvSpPr>
            <a:spLocks noGrp="1"/>
          </p:cNvSpPr>
          <p:nvPr>
            <p:ph type="ftr" sz="quarter" idx="11"/>
          </p:nvPr>
        </p:nvSpPr>
        <p:spPr/>
        <p:txBody>
          <a:bodyPr/>
          <a:lstStyle/>
          <a:p>
            <a:r>
              <a:rPr lang="en-US" smtClean="0"/>
              <a:t>CRIS 2018 </a:t>
            </a:r>
            <a:endParaRPr lang="en-US"/>
          </a:p>
        </p:txBody>
      </p:sp>
      <p:sp>
        <p:nvSpPr>
          <p:cNvPr id="7" name="Segnaposto numero diapositiva 6"/>
          <p:cNvSpPr>
            <a:spLocks noGrp="1"/>
          </p:cNvSpPr>
          <p:nvPr>
            <p:ph type="sldNum" sz="quarter" idx="12"/>
          </p:nvPr>
        </p:nvSpPr>
        <p:spPr/>
        <p:txBody>
          <a:bodyPr/>
          <a:lstStyle/>
          <a:p>
            <a:fld id="{8AC695ED-DE94-492E-92CF-8E0F4317C7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3A6FD-60C1-468F-8529-D8898165E668}" type="datetime1">
              <a:rPr lang="en-US" smtClean="0"/>
              <a:t>6/22/2018</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CRIS 2018 </a:t>
            </a: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695ED-DE94-492E-92CF-8E0F4317C7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wmf"/><Relationship Id="rId5" Type="http://schemas.openxmlformats.org/officeDocument/2006/relationships/oleObject" Target="../embeddings/oleObject1.bin"/><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8" name="Immagine 17" descr="1200px-Cta_concept.jpg"/>
          <p:cNvPicPr>
            <a:picLocks noChangeAspect="1"/>
          </p:cNvPicPr>
          <p:nvPr/>
        </p:nvPicPr>
        <p:blipFill>
          <a:blip r:embed="rId3" cstate="print"/>
          <a:stretch>
            <a:fillRect/>
          </a:stretch>
        </p:blipFill>
        <p:spPr>
          <a:xfrm>
            <a:off x="0" y="0"/>
            <a:ext cx="9144000" cy="6858000"/>
          </a:xfrm>
          <a:prstGeom prst="rect">
            <a:avLst/>
          </a:prstGeom>
        </p:spPr>
      </p:pic>
      <p:sp>
        <p:nvSpPr>
          <p:cNvPr id="6" name="Segnaposto piè di pagina 5"/>
          <p:cNvSpPr>
            <a:spLocks noGrp="1"/>
          </p:cNvSpPr>
          <p:nvPr>
            <p:ph type="ftr" sz="quarter" idx="11"/>
          </p:nvPr>
        </p:nvSpPr>
        <p:spPr/>
        <p:txBody>
          <a:bodyPr/>
          <a:lstStyle/>
          <a:p>
            <a:r>
              <a:rPr lang="en-US" sz="1400" dirty="0" smtClean="0"/>
              <a:t>CRIS 2018 </a:t>
            </a:r>
            <a:endParaRPr lang="en-US" sz="1400" dirty="0"/>
          </a:p>
        </p:txBody>
      </p:sp>
      <p:sp>
        <p:nvSpPr>
          <p:cNvPr id="9218" name="Rectangle 2"/>
          <p:cNvSpPr>
            <a:spLocks noChangeArrowheads="1"/>
          </p:cNvSpPr>
          <p:nvPr/>
        </p:nvSpPr>
        <p:spPr bwMode="auto">
          <a:xfrm>
            <a:off x="0" y="4392305"/>
            <a:ext cx="91440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G. Ambrosi, M. Ambrosio, C.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Aramo</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B.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Bertucci</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E.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Bissaldi</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Boiano</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C.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Bonavolontà</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M. Caprai , </a:t>
            </a:r>
            <a:r>
              <a:rPr kumimoji="0" lang="it-IT" sz="2400" b="1" i="0" u="sng" strike="noStrike" cap="none" normalizeH="0" baseline="0" dirty="0" err="1" smtClean="0">
                <a:ln>
                  <a:noFill/>
                </a:ln>
                <a:solidFill>
                  <a:srgbClr val="FFFF00"/>
                </a:solidFill>
                <a:effectLst/>
                <a:latin typeface="Calibri" pitchFamily="34" charset="0"/>
                <a:ea typeface="Calibri" pitchFamily="34" charset="0"/>
                <a:cs typeface="Times New Roman" pitchFamily="18" charset="0"/>
              </a:rPr>
              <a:t>L.Consiglio</a:t>
            </a:r>
            <a:r>
              <a:rPr kumimoji="0" lang="it-IT" sz="24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a:t>
            </a:r>
            <a:r>
              <a:rPr kumimoji="0" lang="it-IT" sz="24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  </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L. Di Venere, E.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Fiandrini</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N.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Giglietto</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F. Giordano, M. Ionica, F.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Licciulli</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S.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Loporchio</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V.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Masone</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R.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Paoletti</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A.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Rugliancich</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L. Tosti, V. Vagelli, M. Valentino</a:t>
            </a:r>
            <a:r>
              <a:rPr kumimoji="0" lang="it-IT" b="0" i="0" u="none" strike="noStrike" cap="none" normalizeH="0" dirty="0" smtClean="0">
                <a:ln>
                  <a:noFill/>
                </a:ln>
                <a:solidFill>
                  <a:schemeClr val="bg1"/>
                </a:solidFill>
                <a:effectLst/>
                <a:latin typeface="Calibri" pitchFamily="34" charset="0"/>
                <a:ea typeface="Calibri" pitchFamily="34" charset="0"/>
                <a:cs typeface="Times New Roman" pitchFamily="18" charset="0"/>
              </a:rPr>
              <a:t> </a:t>
            </a:r>
            <a:r>
              <a:rPr kumimoji="0" lang="it-IT" b="0"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for</a:t>
            </a:r>
            <a:r>
              <a:rPr kumimoji="0" lang="it-IT"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CTA </a:t>
            </a:r>
            <a:r>
              <a:rPr kumimoji="0" lang="it-IT"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Consortium</a:t>
            </a:r>
            <a:endParaRPr kumimoji="0" lang="it-IT" sz="3200" b="1" i="0" u="none" strike="noStrike" cap="none" normalizeH="0" baseline="0" dirty="0" smtClean="0">
              <a:ln>
                <a:noFill/>
              </a:ln>
              <a:solidFill>
                <a:schemeClr val="bg1"/>
              </a:solidFill>
              <a:effectLst/>
              <a:latin typeface="Arial" pitchFamily="34" charset="0"/>
              <a:cs typeface="Arial" pitchFamily="34" charset="0"/>
            </a:endParaRPr>
          </a:p>
        </p:txBody>
      </p:sp>
      <p:sp>
        <p:nvSpPr>
          <p:cNvPr id="2" name="Titolo 1"/>
          <p:cNvSpPr>
            <a:spLocks noGrp="1"/>
          </p:cNvSpPr>
          <p:nvPr>
            <p:ph type="ctrTitle"/>
          </p:nvPr>
        </p:nvSpPr>
        <p:spPr>
          <a:xfrm>
            <a:off x="457200" y="1273175"/>
            <a:ext cx="8077200" cy="3451225"/>
          </a:xfrm>
        </p:spPr>
        <p:txBody>
          <a:bodyPr>
            <a:normAutofit fontScale="90000"/>
          </a:bodyPr>
          <a:lstStyle/>
          <a:p>
            <a:r>
              <a:rPr lang="en-US" b="1" dirty="0" smtClean="0">
                <a:solidFill>
                  <a:schemeClr val="bg1"/>
                </a:solidFill>
              </a:rPr>
              <a:t>Performance of the FBK  NUV HD technology  for the realization of a camera prototype based on Silicon Photomultipliers for  the </a:t>
            </a:r>
            <a:br>
              <a:rPr lang="en-US" b="1" dirty="0" smtClean="0">
                <a:solidFill>
                  <a:schemeClr val="bg1"/>
                </a:solidFill>
              </a:rPr>
            </a:br>
            <a:r>
              <a:rPr lang="en-US" b="1" dirty="0" smtClean="0">
                <a:solidFill>
                  <a:schemeClr val="bg1"/>
                </a:solidFill>
              </a:rPr>
              <a:t>CTA project</a:t>
            </a:r>
            <a:r>
              <a:rPr lang="en-US" dirty="0" smtClean="0"/>
              <a:t/>
            </a:r>
            <a:br>
              <a:rPr lang="en-US" dirty="0" smtClean="0"/>
            </a:br>
            <a:endParaRPr lang="en-US" dirty="0"/>
          </a:p>
        </p:txBody>
      </p:sp>
      <p:pic>
        <p:nvPicPr>
          <p:cNvPr id="20" name="Immagine 19" descr="infn-napoli.jpg"/>
          <p:cNvPicPr>
            <a:picLocks noChangeAspect="1"/>
          </p:cNvPicPr>
          <p:nvPr/>
        </p:nvPicPr>
        <p:blipFill>
          <a:blip r:embed="rId4" cstate="print"/>
          <a:stretch>
            <a:fillRect/>
          </a:stretch>
        </p:blipFill>
        <p:spPr>
          <a:xfrm>
            <a:off x="7141682" y="0"/>
            <a:ext cx="2002318" cy="1295400"/>
          </a:xfrm>
          <a:prstGeom prst="rect">
            <a:avLst/>
          </a:prstGeom>
        </p:spPr>
      </p:pic>
      <p:sp>
        <p:nvSpPr>
          <p:cNvPr id="25" name="object 5"/>
          <p:cNvSpPr/>
          <p:nvPr/>
        </p:nvSpPr>
        <p:spPr>
          <a:xfrm>
            <a:off x="0" y="0"/>
            <a:ext cx="2514600" cy="990600"/>
          </a:xfrm>
          <a:prstGeom prst="rect">
            <a:avLst/>
          </a:prstGeom>
          <a:blipFill>
            <a:blip r:embed="rId5" cstate="print"/>
            <a:stretch>
              <a:fillRect/>
            </a:stretch>
          </a:blipFill>
        </p:spPr>
        <p:txBody>
          <a:bodyPr wrap="square" lIns="0" tIns="0" rIns="0" bIns="0" rtlCol="0"/>
          <a:lstStyle/>
          <a:p>
            <a:endParaRPr sz="890"/>
          </a:p>
        </p:txBody>
      </p:sp>
      <p:sp>
        <p:nvSpPr>
          <p:cNvPr id="9" name="Segnaposto numero diapositiva 8"/>
          <p:cNvSpPr>
            <a:spLocks noGrp="1"/>
          </p:cNvSpPr>
          <p:nvPr>
            <p:ph type="sldNum" sz="quarter" idx="12"/>
          </p:nvPr>
        </p:nvSpPr>
        <p:spPr/>
        <p:txBody>
          <a:bodyPr/>
          <a:lstStyle/>
          <a:p>
            <a:fld id="{8AC695ED-DE94-492E-92CF-8E0F4317C7B9}"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11162"/>
          </a:xfrm>
        </p:spPr>
        <p:txBody>
          <a:bodyPr>
            <a:noAutofit/>
          </a:bodyPr>
          <a:lstStyle/>
          <a:p>
            <a:r>
              <a:rPr lang="en-US" dirty="0" smtClean="0"/>
              <a:t>SCT prototype </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pic>
        <p:nvPicPr>
          <p:cNvPr id="6" name="Immagine 5" descr="IMG_9253_web-225x300.png"/>
          <p:cNvPicPr>
            <a:picLocks noChangeAspect="1"/>
          </p:cNvPicPr>
          <p:nvPr/>
        </p:nvPicPr>
        <p:blipFill>
          <a:blip r:embed="rId3" cstate="print"/>
          <a:stretch>
            <a:fillRect/>
          </a:stretch>
        </p:blipFill>
        <p:spPr>
          <a:xfrm>
            <a:off x="0" y="762000"/>
            <a:ext cx="2971800" cy="3809999"/>
          </a:xfrm>
          <a:prstGeom prst="rect">
            <a:avLst/>
          </a:prstGeom>
        </p:spPr>
      </p:pic>
      <p:sp>
        <p:nvSpPr>
          <p:cNvPr id="7" name="CasellaDiTesto 6"/>
          <p:cNvSpPr txBox="1"/>
          <p:nvPr/>
        </p:nvSpPr>
        <p:spPr>
          <a:xfrm>
            <a:off x="3048000" y="836474"/>
            <a:ext cx="6096000" cy="1200329"/>
          </a:xfrm>
          <a:prstGeom prst="rect">
            <a:avLst/>
          </a:prstGeom>
          <a:noFill/>
        </p:spPr>
        <p:txBody>
          <a:bodyPr wrap="square" rtlCol="0">
            <a:spAutoFit/>
          </a:bodyPr>
          <a:lstStyle/>
          <a:p>
            <a:r>
              <a:rPr lang="en-US" dirty="0" smtClean="0"/>
              <a:t>The dual mirror prototype  Schwarzschild-</a:t>
            </a:r>
            <a:r>
              <a:rPr lang="en-US" dirty="0" err="1" smtClean="0"/>
              <a:t>Couder</a:t>
            </a:r>
            <a:r>
              <a:rPr lang="en-US" dirty="0" smtClean="0"/>
              <a:t> Telescope under construction at the </a:t>
            </a:r>
            <a:r>
              <a:rPr lang="en-US" dirty="0" err="1" smtClean="0"/>
              <a:t>Veritas</a:t>
            </a:r>
            <a:r>
              <a:rPr lang="en-US" dirty="0" smtClean="0"/>
              <a:t> site completed its primary mirror installation on April 26</a:t>
            </a:r>
            <a:r>
              <a:rPr lang="en-US" baseline="30000" dirty="0" smtClean="0"/>
              <a:t>th</a:t>
            </a:r>
            <a:r>
              <a:rPr lang="en-US" dirty="0" smtClean="0"/>
              <a:t> and the camera installation in the frame on </a:t>
            </a:r>
            <a:r>
              <a:rPr lang="en-US" smtClean="0"/>
              <a:t>May 30</a:t>
            </a:r>
            <a:r>
              <a:rPr lang="en-US" baseline="30000" smtClean="0"/>
              <a:t>th</a:t>
            </a:r>
            <a:r>
              <a:rPr lang="en-US" smtClean="0"/>
              <a:t>.</a:t>
            </a:r>
            <a:endParaRPr lang="en-US" dirty="0" smtClean="0"/>
          </a:p>
        </p:txBody>
      </p:sp>
      <p:sp>
        <p:nvSpPr>
          <p:cNvPr id="12" name="Segnaposto contenuto 2"/>
          <p:cNvSpPr>
            <a:spLocks noGrp="1"/>
          </p:cNvSpPr>
          <p:nvPr>
            <p:ph idx="1"/>
          </p:nvPr>
        </p:nvSpPr>
        <p:spPr>
          <a:xfrm>
            <a:off x="5105400" y="1981200"/>
            <a:ext cx="2514600" cy="2362200"/>
          </a:xfrm>
          <a:prstGeom prst="rect">
            <a:avLst/>
          </a:prstGeo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25 module</a:t>
            </a:r>
            <a:r>
              <a:rPr lang="en-US" sz="1800" kern="0" dirty="0" smtClean="0">
                <a:solidFill>
                  <a:sysClr val="windowText" lastClr="000000"/>
                </a:solidFill>
              </a:rPr>
              <a:t>s each of an </a:t>
            </a:r>
            <a:r>
              <a:rPr kumimoji="0" lang="en-US" sz="1800" b="0" i="0" u="none" strike="noStrike" kern="0" cap="none" spc="0" normalizeH="0" baseline="0" noProof="0" dirty="0" smtClean="0">
                <a:ln>
                  <a:noFill/>
                </a:ln>
                <a:solidFill>
                  <a:sysClr val="windowText" lastClr="000000"/>
                </a:solidFill>
                <a:effectLst/>
                <a:uLnTx/>
                <a:uFillTx/>
              </a:rPr>
              <a:t>area</a:t>
            </a:r>
            <a:r>
              <a:rPr kumimoji="0" lang="en-US" sz="1800" b="0" i="0" u="none" strike="noStrike" kern="0" cap="none" spc="0" normalizeH="0" noProof="0" dirty="0" smtClean="0">
                <a:ln>
                  <a:noFill/>
                </a:ln>
                <a:solidFill>
                  <a:sysClr val="windowText" lastClr="000000"/>
                </a:solidFill>
                <a:effectLst/>
                <a:uLnTx/>
                <a:uFillTx/>
              </a:rPr>
              <a:t> of </a:t>
            </a:r>
            <a:r>
              <a:rPr kumimoji="0" lang="en-US" sz="1800" b="0" i="0" u="none" strike="noStrike" kern="0" cap="none" spc="0" normalizeH="0" baseline="0" noProof="0" dirty="0" smtClean="0">
                <a:ln>
                  <a:noFill/>
                </a:ln>
                <a:solidFill>
                  <a:sysClr val="windowText" lastClr="000000"/>
                </a:solidFill>
                <a:effectLst/>
                <a:uLnTx/>
                <a:uFillTx/>
              </a:rPr>
              <a:t>54x54 mm</a:t>
            </a:r>
            <a:r>
              <a:rPr kumimoji="0" lang="en-US" sz="1800" b="0" i="0" u="none" strike="noStrike" kern="0" cap="none" spc="0" normalizeH="0" baseline="30000" noProof="0" dirty="0" smtClean="0">
                <a:ln>
                  <a:noFill/>
                </a:ln>
                <a:solidFill>
                  <a:sysClr val="windowText" lastClr="000000"/>
                </a:solidFill>
                <a:effectLst/>
                <a:uLnTx/>
                <a:uFillTx/>
              </a:rPr>
              <a:t>2</a:t>
            </a:r>
            <a:r>
              <a:rPr kumimoji="0" lang="en-US" sz="1800" b="0" i="0" u="none" strike="noStrike" kern="0" cap="none" spc="0" normalizeH="0" baseline="0" noProof="0" dirty="0" smtClean="0">
                <a:ln>
                  <a:noFill/>
                </a:ln>
                <a:solidFill>
                  <a:sysClr val="windowText" lastClr="000000"/>
                </a:solidFill>
                <a:effectLst/>
                <a:uLnTx/>
                <a:uFillTx/>
              </a:rPr>
              <a:t>, divided into 4 </a:t>
            </a:r>
            <a:r>
              <a:rPr kumimoji="0" lang="en-US" sz="1800" b="0" i="0" u="none" strike="noStrike" kern="0" cap="none" spc="0" normalizeH="0" baseline="0" noProof="0" dirty="0">
                <a:ln>
                  <a:noFill/>
                </a:ln>
                <a:solidFill>
                  <a:sysClr val="windowText" lastClr="000000"/>
                </a:solidFill>
                <a:effectLst/>
                <a:uLnTx/>
                <a:uFillTx/>
              </a:rPr>
              <a:t>matrices </a:t>
            </a:r>
            <a:r>
              <a:rPr kumimoji="0" lang="en-US" sz="1800" b="0" i="0" u="none" strike="noStrike" kern="0" cap="none" spc="0" normalizeH="0" baseline="0" noProof="0" dirty="0" smtClean="0">
                <a:ln>
                  <a:noFill/>
                </a:ln>
                <a:solidFill>
                  <a:sysClr val="windowText" lastClr="000000"/>
                </a:solidFill>
                <a:effectLst/>
                <a:uLnTx/>
                <a:uFillTx/>
              </a:rPr>
              <a:t>composed </a:t>
            </a:r>
            <a:r>
              <a:rPr kumimoji="0" lang="en-US" sz="1800" b="0" i="0" u="none" strike="noStrike" kern="0" cap="none" spc="0" normalizeH="0" baseline="0" noProof="0" dirty="0">
                <a:ln>
                  <a:noFill/>
                </a:ln>
                <a:solidFill>
                  <a:sysClr val="windowText" lastClr="000000"/>
                </a:solidFill>
                <a:effectLst/>
                <a:uLnTx/>
                <a:uFillTx/>
              </a:rPr>
              <a:t>by 16 </a:t>
            </a:r>
            <a:r>
              <a:rPr kumimoji="0" lang="en-US" sz="1800" b="0" i="0" u="none" strike="noStrike" kern="0" cap="none" spc="0" normalizeH="0" baseline="0" noProof="0" dirty="0" smtClean="0">
                <a:ln>
                  <a:noFill/>
                </a:ln>
                <a:solidFill>
                  <a:sysClr val="windowText" lastClr="000000"/>
                </a:solidFill>
                <a:effectLst/>
                <a:uLnTx/>
                <a:uFillTx/>
              </a:rPr>
              <a:t/>
            </a:r>
            <a:br>
              <a:rPr kumimoji="0" lang="en-US" sz="1800" b="0" i="0" u="none" strike="noStrike" kern="0" cap="none" spc="0" normalizeH="0" baseline="0" noProof="0" dirty="0" smtClean="0">
                <a:ln>
                  <a:noFill/>
                </a:ln>
                <a:solidFill>
                  <a:sysClr val="windowText" lastClr="000000"/>
                </a:solidFill>
                <a:effectLst/>
                <a:uLnTx/>
                <a:uFillTx/>
              </a:rPr>
            </a:br>
            <a:r>
              <a:rPr kumimoji="0" lang="en-US" sz="1800" b="0" i="0" u="none" strike="noStrike" kern="0" cap="none" spc="0" normalizeH="0" baseline="0" noProof="0" dirty="0" smtClean="0">
                <a:ln>
                  <a:noFill/>
                </a:ln>
                <a:solidFill>
                  <a:sysClr val="windowText" lastClr="000000"/>
                </a:solidFill>
                <a:effectLst/>
                <a:uLnTx/>
                <a:uFillTx/>
              </a:rPr>
              <a:t>6 x 6 mm</a:t>
            </a:r>
            <a:r>
              <a:rPr kumimoji="0" lang="en-US" sz="1800" b="0" i="0" u="none" strike="noStrike" kern="0" cap="none" spc="0" normalizeH="0" baseline="30000" noProof="0" dirty="0">
                <a:ln>
                  <a:noFill/>
                </a:ln>
                <a:solidFill>
                  <a:sysClr val="windowText" lastClr="000000"/>
                </a:solidFill>
                <a:effectLst/>
                <a:uLnTx/>
                <a:uFillTx/>
              </a:rPr>
              <a:t>2</a:t>
            </a:r>
            <a:r>
              <a:rPr kumimoji="0" lang="en-US" sz="1800" b="0" i="0" u="none" strike="noStrike" kern="0" cap="none" spc="0" normalizeH="0" baseline="0" noProof="0" dirty="0" smtClean="0">
                <a:ln>
                  <a:noFill/>
                </a:ln>
                <a:solidFill>
                  <a:sysClr val="windowText" lastClr="000000"/>
                </a:solidFill>
                <a:effectLst/>
                <a:uLnTx/>
                <a:uFillTx/>
              </a:rPr>
              <a:t> </a:t>
            </a:r>
            <a:r>
              <a:rPr kumimoji="0" lang="en-US" sz="1800" b="0" i="0" u="none" strike="noStrike" kern="0" cap="none" spc="0" normalizeH="0" baseline="0" noProof="0" dirty="0" err="1" smtClean="0">
                <a:ln>
                  <a:noFill/>
                </a:ln>
                <a:solidFill>
                  <a:sysClr val="windowText" lastClr="000000"/>
                </a:solidFill>
                <a:effectLst/>
                <a:uLnTx/>
                <a:uFillTx/>
              </a:rPr>
              <a:t>SiPMs</a:t>
            </a:r>
            <a:r>
              <a:rPr kumimoji="0" lang="en-US" sz="1800" b="0" i="0" u="none" strike="noStrike" kern="0" cap="none" spc="0" normalizeH="0" baseline="0" noProof="0" dirty="0" smtClean="0">
                <a:ln>
                  <a:noFill/>
                </a:ln>
                <a:solidFill>
                  <a:sysClr val="windowText" lastClr="000000"/>
                </a:solidFill>
                <a:effectLst/>
                <a:uLnTx/>
                <a:uFillTx/>
              </a:rPr>
              <a:t> </a:t>
            </a:r>
          </a:p>
          <a:p>
            <a:pPr marL="0" marR="0" lvl="1"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smtClean="0">
                <a:ln>
                  <a:noFill/>
                </a:ln>
                <a:solidFill>
                  <a:sysClr val="windowText" lastClr="000000"/>
                </a:solidFill>
                <a:effectLst/>
                <a:uLnTx/>
                <a:uFillTx/>
              </a:rPr>
              <a:t>SiPMs</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1" i="0" u="none" strike="noStrike" kern="0" cap="none" spc="0" normalizeH="0" baseline="0" noProof="0" dirty="0" err="1" smtClean="0">
                <a:ln>
                  <a:noFill/>
                </a:ln>
                <a:solidFill>
                  <a:sysClr val="windowText" lastClr="000000"/>
                </a:solidFill>
                <a:effectLst/>
                <a:uLnTx/>
                <a:uFillTx/>
              </a:rPr>
              <a:t>Hamamatsu</a:t>
            </a:r>
            <a:r>
              <a:rPr kumimoji="0" lang="it-IT" sz="1800" b="1" i="0" u="none" strike="noStrike" kern="0" cap="none" spc="0" normalizeH="0" baseline="0" noProof="0" dirty="0" smtClean="0">
                <a:ln>
                  <a:noFill/>
                </a:ln>
                <a:solidFill>
                  <a:sysClr val="windowText" lastClr="000000"/>
                </a:solidFill>
                <a:effectLst/>
                <a:uLnTx/>
                <a:uFillTx/>
              </a:rPr>
              <a:t> </a:t>
            </a:r>
            <a:br>
              <a:rPr kumimoji="0" lang="it-IT" sz="1800" b="1" i="0" u="none" strike="noStrike" kern="0" cap="none" spc="0" normalizeH="0" baseline="0" noProof="0" dirty="0" smtClean="0">
                <a:ln>
                  <a:noFill/>
                </a:ln>
                <a:solidFill>
                  <a:sysClr val="windowText" lastClr="000000"/>
                </a:solidFill>
                <a:effectLst/>
                <a:uLnTx/>
                <a:uFillTx/>
              </a:rPr>
            </a:br>
            <a:r>
              <a:rPr kumimoji="0" lang="it-IT" sz="1800" b="1" i="0" u="none" strike="noStrike" kern="0" cap="none" spc="0" normalizeH="0" baseline="0" noProof="0" dirty="0" smtClean="0">
                <a:ln>
                  <a:noFill/>
                </a:ln>
                <a:solidFill>
                  <a:sysClr val="windowText" lastClr="000000"/>
                </a:solidFill>
                <a:effectLst/>
                <a:uLnTx/>
                <a:uFillTx/>
              </a:rPr>
              <a:t>S12642-0404PA-50(X)</a:t>
            </a:r>
          </a:p>
          <a:p>
            <a:pPr marL="0" marR="0" lvl="1"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smtClean="0">
                <a:ln>
                  <a:noFill/>
                </a:ln>
                <a:solidFill>
                  <a:sysClr val="windowText" lastClr="000000"/>
                </a:solidFill>
                <a:effectLst/>
                <a:uLnTx/>
                <a:uFillTx/>
              </a:rPr>
              <a:t>Readout</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0" i="0" u="none" strike="noStrike" kern="0" cap="none" spc="0" normalizeH="0" baseline="0" noProof="0" dirty="0" err="1" smtClean="0">
                <a:ln>
                  <a:noFill/>
                </a:ln>
                <a:solidFill>
                  <a:sysClr val="windowText" lastClr="000000"/>
                </a:solidFill>
                <a:effectLst/>
                <a:uLnTx/>
                <a:uFillTx/>
              </a:rPr>
              <a:t>directly</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0" i="0" u="none" strike="noStrike" kern="0" cap="none" spc="0" normalizeH="0" baseline="0" noProof="0" dirty="0" err="1" smtClean="0">
                <a:ln>
                  <a:noFill/>
                </a:ln>
                <a:solidFill>
                  <a:sysClr val="windowText" lastClr="000000"/>
                </a:solidFill>
                <a:effectLst/>
                <a:uLnTx/>
                <a:uFillTx/>
              </a:rPr>
              <a:t>behind</a:t>
            </a:r>
            <a:r>
              <a:rPr kumimoji="0" lang="it-IT" sz="1800" b="0" i="0" u="none" strike="noStrike" kern="0" cap="none" spc="0" normalizeH="0" baseline="0" noProof="0" dirty="0" smtClean="0">
                <a:ln>
                  <a:noFill/>
                </a:ln>
                <a:solidFill>
                  <a:sysClr val="windowText" lastClr="000000"/>
                </a:solidFill>
                <a:effectLst/>
                <a:uLnTx/>
                <a:uFillTx/>
              </a:rPr>
              <a:t> </a:t>
            </a:r>
            <a:br>
              <a:rPr kumimoji="0" lang="it-IT" sz="1800" b="0" i="0" u="none" strike="noStrike" kern="0" cap="none" spc="0" normalizeH="0" baseline="0" noProof="0" dirty="0" smtClean="0">
                <a:ln>
                  <a:noFill/>
                </a:ln>
                <a:solidFill>
                  <a:sysClr val="windowText" lastClr="000000"/>
                </a:solidFill>
                <a:effectLst/>
                <a:uLnTx/>
                <a:uFillTx/>
              </a:rPr>
            </a:br>
            <a:r>
              <a:rPr kumimoji="0" lang="it-IT" sz="1800" b="0" i="0" u="none" strike="noStrike" kern="0" cap="none" spc="0" normalizeH="0" baseline="0" noProof="0" dirty="0" smtClean="0">
                <a:ln>
                  <a:noFill/>
                </a:ln>
                <a:solidFill>
                  <a:sysClr val="windowText" lastClr="000000"/>
                </a:solidFill>
                <a:effectLst/>
                <a:uLnTx/>
                <a:uFillTx/>
              </a:rPr>
              <a:t>the </a:t>
            </a:r>
            <a:r>
              <a:rPr kumimoji="0" lang="it-IT" sz="1800" b="0" i="0" u="none" strike="noStrike" kern="0" cap="none" spc="0" normalizeH="0" baseline="0" noProof="0" dirty="0" err="1" smtClean="0">
                <a:ln>
                  <a:noFill/>
                </a:ln>
                <a:solidFill>
                  <a:sysClr val="windowText" lastClr="000000"/>
                </a:solidFill>
                <a:effectLst/>
                <a:uLnTx/>
                <a:uFillTx/>
              </a:rPr>
              <a:t>focal</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0" i="0" u="none" strike="noStrike" kern="0" cap="none" spc="0" normalizeH="0" baseline="0" noProof="0" dirty="0" err="1" smtClean="0">
                <a:ln>
                  <a:noFill/>
                </a:ln>
                <a:solidFill>
                  <a:sysClr val="windowText" lastClr="000000"/>
                </a:solidFill>
                <a:effectLst/>
                <a:uLnTx/>
                <a:uFillTx/>
              </a:rPr>
              <a:t>plane</a:t>
            </a:r>
            <a:r>
              <a:rPr kumimoji="0" lang="it-IT" sz="1800" b="0" i="0" u="none" strike="noStrike" kern="0" cap="none" spc="0" normalizeH="0" baseline="0" noProof="0" dirty="0" smtClean="0">
                <a:ln>
                  <a:noFill/>
                </a:ln>
                <a:solidFill>
                  <a:sysClr val="windowText" lastClr="000000"/>
                </a:solidFill>
                <a:effectLst/>
                <a:uLnTx/>
                <a:uFillTx/>
              </a:rPr>
              <a:t>.</a:t>
            </a:r>
            <a:endParaRPr kumimoji="0" lang="it-IT" sz="1800" b="0" i="0" u="none" strike="noStrike" kern="0" cap="none" spc="0" normalizeH="0" baseline="0" noProof="0" dirty="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smtClean="0">
              <a:ln>
                <a:noFill/>
              </a:ln>
              <a:solidFill>
                <a:sysClr val="windowText" lastClr="000000"/>
              </a:solidFill>
              <a:effectLst/>
              <a:uLnTx/>
              <a:uFillTx/>
            </a:endParaRPr>
          </a:p>
        </p:txBody>
      </p:sp>
      <p:sp>
        <p:nvSpPr>
          <p:cNvPr id="15" name="Rettangolo 14"/>
          <p:cNvSpPr/>
          <p:nvPr/>
        </p:nvSpPr>
        <p:spPr>
          <a:xfrm rot="21591711">
            <a:off x="2653" y="4653899"/>
            <a:ext cx="3502457" cy="2203911"/>
          </a:xfrm>
          <a:prstGeom prst="rect">
            <a:avLst/>
          </a:prstGeom>
          <a:noFill/>
          <a:effectLst>
            <a:outerShdw blurRad="254000" dist="203200" dir="1200000" sx="105000" sy="10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rtlCol="0" anchor="t" anchorCtr="0">
            <a:noAutofit/>
          </a:bodyPr>
          <a:lstStyle/>
          <a:p>
            <a:pPr algn="ctr"/>
            <a:r>
              <a:rPr lang="en-US" sz="1600" dirty="0" smtClean="0">
                <a:solidFill>
                  <a:schemeClr val="tx1"/>
                </a:solidFill>
              </a:rPr>
              <a:t>FBK </a:t>
            </a:r>
            <a:r>
              <a:rPr lang="en-US" sz="1600" dirty="0" err="1" smtClean="0">
                <a:solidFill>
                  <a:schemeClr val="tx1"/>
                </a:solidFill>
              </a:rPr>
              <a:t>SiPMs</a:t>
            </a:r>
            <a:r>
              <a:rPr lang="en-US" sz="1600" dirty="0" smtClean="0">
                <a:solidFill>
                  <a:schemeClr val="tx1"/>
                </a:solidFill>
              </a:rPr>
              <a:t>  intended to replace</a:t>
            </a:r>
            <a:r>
              <a:rPr lang="en-US" sz="1600" b="1" dirty="0" smtClean="0">
                <a:solidFill>
                  <a:schemeClr val="tx1"/>
                </a:solidFill>
              </a:rPr>
              <a:t> </a:t>
            </a:r>
            <a:r>
              <a:rPr lang="en-US" sz="1600" dirty="0">
                <a:solidFill>
                  <a:schemeClr val="tx1"/>
                </a:solidFill>
              </a:rPr>
              <a:t>the original </a:t>
            </a:r>
            <a:r>
              <a:rPr lang="en-US" sz="1600" dirty="0" smtClean="0">
                <a:solidFill>
                  <a:schemeClr val="tx1"/>
                </a:solidFill>
              </a:rPr>
              <a:t>Hamamatsu solution for an </a:t>
            </a:r>
            <a:r>
              <a:rPr lang="en-US" sz="1600" b="1" dirty="0" smtClean="0">
                <a:solidFill>
                  <a:schemeClr val="tx1"/>
                </a:solidFill>
              </a:rPr>
              <a:t>upgrade </a:t>
            </a:r>
            <a:r>
              <a:rPr lang="en-US" sz="1600" dirty="0">
                <a:solidFill>
                  <a:schemeClr val="tx1"/>
                </a:solidFill>
              </a:rPr>
              <a:t>of the </a:t>
            </a:r>
            <a:r>
              <a:rPr lang="en-US" sz="1600" dirty="0" smtClean="0">
                <a:solidFill>
                  <a:schemeClr val="tx1"/>
                </a:solidFill>
              </a:rPr>
              <a:t>SCT camera.</a:t>
            </a:r>
          </a:p>
          <a:p>
            <a:pPr algn="ctr"/>
            <a:endParaRPr lang="en-US" sz="700" dirty="0" smtClean="0">
              <a:solidFill>
                <a:schemeClr val="tx1"/>
              </a:solidFill>
            </a:endParaRPr>
          </a:p>
          <a:p>
            <a:pPr algn="ctr"/>
            <a:r>
              <a:rPr lang="en-US" sz="1600" b="1" dirty="0" smtClean="0">
                <a:solidFill>
                  <a:srgbClr val="FF0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INFN contribution</a:t>
            </a:r>
            <a:r>
              <a:rPr lang="en-US" sz="1600" b="1" dirty="0" smtClean="0">
                <a:solidFill>
                  <a:schemeClr val="tx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t>
            </a:r>
            <a:r>
              <a:rPr lang="en-US" sz="1600" dirty="0" smtClean="0">
                <a:solidFill>
                  <a:schemeClr val="tx1"/>
                </a:solidFill>
                <a:ea typeface="Verdana" panose="020B0604030504040204" pitchFamily="34" charset="0"/>
                <a:cs typeface="Verdana" panose="020B0604030504040204" pitchFamily="34" charset="0"/>
              </a:rPr>
              <a:t> </a:t>
            </a:r>
            <a:r>
              <a:rPr lang="en-US" sz="1600" b="1" dirty="0" smtClean="0">
                <a:solidFill>
                  <a:schemeClr val="tx1"/>
                </a:solidFill>
                <a:ea typeface="Verdana" panose="020B0604030504040204" pitchFamily="34" charset="0"/>
                <a:cs typeface="Verdana" panose="020B0604030504040204" pitchFamily="34" charset="0"/>
              </a:rPr>
              <a:t>9 </a:t>
            </a:r>
            <a:r>
              <a:rPr lang="en-US" sz="1600" b="1" dirty="0">
                <a:solidFill>
                  <a:schemeClr val="tx1"/>
                </a:solidFill>
                <a:ea typeface="Verdana" panose="020B0604030504040204" pitchFamily="34" charset="0"/>
                <a:cs typeface="Verdana" panose="020B0604030504040204" pitchFamily="34" charset="0"/>
              </a:rPr>
              <a:t>of the 25</a:t>
            </a:r>
            <a:r>
              <a:rPr lang="en-US" sz="1600" dirty="0">
                <a:solidFill>
                  <a:schemeClr val="tx1"/>
                </a:solidFill>
                <a:ea typeface="Verdana" panose="020B0604030504040204" pitchFamily="34" charset="0"/>
                <a:cs typeface="Verdana" panose="020B0604030504040204" pitchFamily="34" charset="0"/>
              </a:rPr>
              <a:t> modules (~600 </a:t>
            </a:r>
            <a:r>
              <a:rPr lang="en-US" sz="1600" dirty="0" err="1">
                <a:solidFill>
                  <a:schemeClr val="tx1"/>
                </a:solidFill>
                <a:ea typeface="Verdana" panose="020B0604030504040204" pitchFamily="34" charset="0"/>
                <a:cs typeface="Verdana" panose="020B0604030504040204" pitchFamily="34" charset="0"/>
              </a:rPr>
              <a:t>SiPMs</a:t>
            </a:r>
            <a:r>
              <a:rPr lang="en-US" sz="1600" dirty="0">
                <a:solidFill>
                  <a:schemeClr val="tx1"/>
                </a:solidFill>
                <a:ea typeface="Verdana" panose="020B0604030504040204" pitchFamily="34" charset="0"/>
                <a:cs typeface="Verdana" panose="020B0604030504040204" pitchFamily="34" charset="0"/>
              </a:rPr>
              <a:t>) will be placed </a:t>
            </a:r>
            <a:r>
              <a:rPr lang="en-US" sz="1600" dirty="0" smtClean="0">
                <a:solidFill>
                  <a:schemeClr val="tx1"/>
                </a:solidFill>
                <a:ea typeface="Verdana" panose="020B0604030504040204" pitchFamily="34" charset="0"/>
                <a:cs typeface="Verdana" panose="020B0604030504040204" pitchFamily="34" charset="0"/>
              </a:rPr>
              <a:t>in the </a:t>
            </a:r>
            <a:r>
              <a:rPr lang="en-US" sz="1600" dirty="0" err="1" smtClean="0">
                <a:solidFill>
                  <a:schemeClr val="tx1"/>
                </a:solidFill>
                <a:ea typeface="Verdana" panose="020B0604030504040204" pitchFamily="34" charset="0"/>
                <a:cs typeface="Verdana" panose="020B0604030504040204" pitchFamily="34" charset="0"/>
              </a:rPr>
              <a:t>pSCT</a:t>
            </a:r>
            <a:r>
              <a:rPr lang="en-US" sz="1600" dirty="0" smtClean="0">
                <a:solidFill>
                  <a:schemeClr val="tx1"/>
                </a:solidFill>
                <a:ea typeface="Verdana" panose="020B0604030504040204" pitchFamily="34" charset="0"/>
                <a:cs typeface="Verdana" panose="020B0604030504040204" pitchFamily="34" charset="0"/>
              </a:rPr>
              <a:t> camera. Currently </a:t>
            </a:r>
            <a:r>
              <a:rPr lang="en-US" sz="1600" b="1" dirty="0" smtClean="0">
                <a:solidFill>
                  <a:schemeClr val="tx1"/>
                </a:solidFill>
                <a:ea typeface="Verdana" panose="020B0604030504040204" pitchFamily="34" charset="0"/>
                <a:cs typeface="Verdana" panose="020B0604030504040204" pitchFamily="34" charset="0"/>
              </a:rPr>
              <a:t>6 out of 9 </a:t>
            </a:r>
            <a:r>
              <a:rPr lang="en-US" sz="1600" dirty="0" smtClean="0">
                <a:solidFill>
                  <a:schemeClr val="tx1"/>
                </a:solidFill>
                <a:ea typeface="Verdana" panose="020B0604030504040204" pitchFamily="34" charset="0"/>
                <a:cs typeface="Verdana" panose="020B0604030504040204" pitchFamily="34" charset="0"/>
              </a:rPr>
              <a:t>have been successfully integrated and tested in the camera focal plane. </a:t>
            </a:r>
            <a:r>
              <a:rPr lang="en-US" sz="1600" b="1" dirty="0" smtClean="0">
                <a:solidFill>
                  <a:schemeClr val="tx1"/>
                </a:solidFill>
                <a:ea typeface="Verdana" panose="020B0604030504040204" pitchFamily="34" charset="0"/>
                <a:cs typeface="Verdana" panose="020B0604030504040204" pitchFamily="34" charset="0"/>
              </a:rPr>
              <a:t>(V. </a:t>
            </a:r>
            <a:r>
              <a:rPr lang="en-US" sz="1600" b="1" dirty="0" err="1" smtClean="0">
                <a:solidFill>
                  <a:schemeClr val="tx1"/>
                </a:solidFill>
                <a:ea typeface="Verdana" panose="020B0604030504040204" pitchFamily="34" charset="0"/>
                <a:cs typeface="Verdana" panose="020B0604030504040204" pitchFamily="34" charset="0"/>
              </a:rPr>
              <a:t>Vagelli’s</a:t>
            </a:r>
            <a:r>
              <a:rPr lang="en-US" sz="1600" b="1" dirty="0" smtClean="0">
                <a:solidFill>
                  <a:schemeClr val="tx1"/>
                </a:solidFill>
                <a:ea typeface="Verdana" panose="020B0604030504040204" pitchFamily="34" charset="0"/>
                <a:cs typeface="Verdana" panose="020B0604030504040204" pitchFamily="34" charset="0"/>
              </a:rPr>
              <a:t> talk)</a:t>
            </a:r>
            <a:endParaRPr lang="it-IT" sz="1200" b="1" dirty="0">
              <a:solidFill>
                <a:schemeClr val="tx1"/>
              </a:solidFill>
            </a:endParaRPr>
          </a:p>
        </p:txBody>
      </p:sp>
      <p:pic>
        <p:nvPicPr>
          <p:cNvPr id="16" name="Immagine 15"/>
          <p:cNvPicPr>
            <a:picLocks noChangeAspect="1"/>
          </p:cNvPicPr>
          <p:nvPr/>
        </p:nvPicPr>
        <p:blipFill rotWithShape="1">
          <a:blip r:embed="rId4" cstate="print"/>
          <a:srcRect l="13665" r="4939"/>
          <a:stretch/>
        </p:blipFill>
        <p:spPr>
          <a:xfrm>
            <a:off x="7469283" y="4419600"/>
            <a:ext cx="1598518" cy="1905000"/>
          </a:xfrm>
          <a:prstGeom prst="rect">
            <a:avLst/>
          </a:prstGeom>
          <a:ln>
            <a:solidFill>
              <a:srgbClr val="324666"/>
            </a:solidFill>
          </a:ln>
        </p:spPr>
      </p:pic>
      <p:sp>
        <p:nvSpPr>
          <p:cNvPr id="17" name="CasellaDiTesto 16"/>
          <p:cNvSpPr txBox="1"/>
          <p:nvPr/>
        </p:nvSpPr>
        <p:spPr>
          <a:xfrm>
            <a:off x="8458200" y="4419600"/>
            <a:ext cx="609600" cy="369332"/>
          </a:xfrm>
          <a:prstGeom prst="rect">
            <a:avLst/>
          </a:prstGeom>
          <a:noFill/>
        </p:spPr>
        <p:txBody>
          <a:bodyPr wrap="square" rtlCol="0">
            <a:spAutoFit/>
          </a:bodyPr>
          <a:lstStyle/>
          <a:p>
            <a:r>
              <a:rPr lang="en-US" b="1" dirty="0" smtClean="0"/>
              <a:t>FBK</a:t>
            </a:r>
            <a:endParaRPr lang="en-US" b="1" dirty="0"/>
          </a:p>
        </p:txBody>
      </p:sp>
      <p:pic>
        <p:nvPicPr>
          <p:cNvPr id="18" name="Immagine 17"/>
          <p:cNvPicPr>
            <a:picLocks noChangeAspect="1"/>
          </p:cNvPicPr>
          <p:nvPr/>
        </p:nvPicPr>
        <p:blipFill>
          <a:blip r:embed="rId5" cstate="print"/>
          <a:stretch>
            <a:fillRect/>
          </a:stretch>
        </p:blipFill>
        <p:spPr>
          <a:xfrm>
            <a:off x="2971800" y="2133600"/>
            <a:ext cx="2072525" cy="1981200"/>
          </a:xfrm>
          <a:prstGeom prst="rect">
            <a:avLst/>
          </a:prstGeom>
          <a:ln>
            <a:solidFill>
              <a:srgbClr val="324666"/>
            </a:solidFill>
          </a:ln>
        </p:spPr>
      </p:pic>
      <p:pic>
        <p:nvPicPr>
          <p:cNvPr id="49" name="Immagine 48"/>
          <p:cNvPicPr>
            <a:picLocks noChangeAspect="1"/>
          </p:cNvPicPr>
          <p:nvPr/>
        </p:nvPicPr>
        <p:blipFill rotWithShape="1">
          <a:blip r:embed="rId6" cstate="print"/>
          <a:srcRect l="6528" r="8825"/>
          <a:stretch/>
        </p:blipFill>
        <p:spPr>
          <a:xfrm>
            <a:off x="7448013" y="1828800"/>
            <a:ext cx="1695987" cy="2088000"/>
          </a:xfrm>
          <a:prstGeom prst="rect">
            <a:avLst/>
          </a:prstGeom>
          <a:ln>
            <a:solidFill>
              <a:srgbClr val="324666"/>
            </a:solidFill>
          </a:ln>
        </p:spPr>
      </p:pic>
      <p:sp>
        <p:nvSpPr>
          <p:cNvPr id="50" name="CasellaDiTesto 49"/>
          <p:cNvSpPr txBox="1"/>
          <p:nvPr/>
        </p:nvSpPr>
        <p:spPr>
          <a:xfrm>
            <a:off x="7543800" y="3581400"/>
            <a:ext cx="1600200" cy="369332"/>
          </a:xfrm>
          <a:prstGeom prst="rect">
            <a:avLst/>
          </a:prstGeom>
          <a:noFill/>
        </p:spPr>
        <p:txBody>
          <a:bodyPr wrap="square" rtlCol="0">
            <a:spAutoFit/>
          </a:bodyPr>
          <a:lstStyle/>
          <a:p>
            <a:r>
              <a:rPr lang="en-US" b="1" dirty="0" smtClean="0"/>
              <a:t>Hamamatsu</a:t>
            </a:r>
            <a:endParaRPr lang="en-US" b="1" dirty="0"/>
          </a:p>
        </p:txBody>
      </p:sp>
      <p:pic>
        <p:nvPicPr>
          <p:cNvPr id="9217" name="Picture 1"/>
          <p:cNvPicPr>
            <a:picLocks noChangeAspect="1" noChangeArrowheads="1"/>
          </p:cNvPicPr>
          <p:nvPr/>
        </p:nvPicPr>
        <p:blipFill>
          <a:blip r:embed="rId7" cstate="print"/>
          <a:srcRect/>
          <a:stretch>
            <a:fillRect/>
          </a:stretch>
        </p:blipFill>
        <p:spPr bwMode="auto">
          <a:xfrm>
            <a:off x="5505566" y="4133850"/>
            <a:ext cx="1987299" cy="2647950"/>
          </a:xfrm>
          <a:prstGeom prst="rect">
            <a:avLst/>
          </a:prstGeom>
          <a:noFill/>
          <a:ln w="9525">
            <a:noFill/>
            <a:miter lim="800000"/>
            <a:headEnd/>
            <a:tailEnd/>
          </a:ln>
        </p:spPr>
      </p:pic>
      <p:sp>
        <p:nvSpPr>
          <p:cNvPr id="21" name="Rettangolo 20"/>
          <p:cNvSpPr/>
          <p:nvPr/>
        </p:nvSpPr>
        <p:spPr>
          <a:xfrm rot="5400000">
            <a:off x="6400800" y="3733800"/>
            <a:ext cx="381000" cy="175260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p:cNvSpPr/>
          <p:nvPr/>
        </p:nvSpPr>
        <p:spPr>
          <a:xfrm>
            <a:off x="7038110" y="4419600"/>
            <a:ext cx="381000" cy="167640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p:nvPr/>
        </p:nvCxnSpPr>
        <p:spPr>
          <a:xfrm flipH="1">
            <a:off x="7467600" y="5715000"/>
            <a:ext cx="457200" cy="76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H="1" flipV="1">
            <a:off x="6019800" y="4876800"/>
            <a:ext cx="1905000" cy="838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8" cstate="print"/>
          <a:srcRect/>
          <a:stretch>
            <a:fillRect/>
          </a:stretch>
        </p:blipFill>
        <p:spPr bwMode="auto">
          <a:xfrm>
            <a:off x="3638425" y="4114800"/>
            <a:ext cx="1847975" cy="2667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8AC695ED-DE94-492E-92CF-8E0F4317C7B9}"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2162"/>
          </a:xfrm>
        </p:spPr>
        <p:txBody>
          <a:bodyPr/>
          <a:lstStyle/>
          <a:p>
            <a:r>
              <a:rPr lang="en-US" dirty="0" smtClean="0"/>
              <a:t>Camera </a:t>
            </a:r>
            <a:r>
              <a:rPr lang="en-US" dirty="0" err="1" smtClean="0"/>
              <a:t>photosensors</a:t>
            </a:r>
            <a:endParaRPr lang="en-US" dirty="0"/>
          </a:p>
        </p:txBody>
      </p:sp>
      <p:sp>
        <p:nvSpPr>
          <p:cNvPr id="3" name="Segnaposto contenuto 2"/>
          <p:cNvSpPr>
            <a:spLocks noGrp="1"/>
          </p:cNvSpPr>
          <p:nvPr>
            <p:ph idx="1"/>
          </p:nvPr>
        </p:nvSpPr>
        <p:spPr>
          <a:xfrm>
            <a:off x="228600" y="1295400"/>
            <a:ext cx="8229600" cy="5334000"/>
          </a:xfrm>
        </p:spPr>
        <p:txBody>
          <a:bodyPr>
            <a:normAutofit fontScale="40000" lnSpcReduction="20000"/>
          </a:bodyPr>
          <a:lstStyle/>
          <a:p>
            <a:pPr>
              <a:buNone/>
            </a:pPr>
            <a:r>
              <a:rPr lang="en-US" sz="7000" dirty="0" err="1" smtClean="0"/>
              <a:t>SiPM</a:t>
            </a:r>
            <a:r>
              <a:rPr lang="en-US" sz="7000" dirty="0" smtClean="0"/>
              <a:t> requirements for Cherenkov light detection </a:t>
            </a:r>
          </a:p>
          <a:p>
            <a:r>
              <a:rPr lang="en-US" sz="4400" dirty="0" smtClean="0"/>
              <a:t> </a:t>
            </a:r>
            <a:r>
              <a:rPr lang="en-US" sz="5000" dirty="0" smtClean="0"/>
              <a:t>Small surface (&lt;1 cm</a:t>
            </a:r>
            <a:r>
              <a:rPr lang="en-US" sz="5000" baseline="30000" dirty="0" smtClean="0"/>
              <a:t>2</a:t>
            </a:r>
            <a:r>
              <a:rPr lang="en-US" sz="5000" dirty="0" smtClean="0"/>
              <a:t>)        higher pixel angular resolution</a:t>
            </a:r>
          </a:p>
          <a:p>
            <a:r>
              <a:rPr lang="en-US" sz="5000" dirty="0" smtClean="0"/>
              <a:t> High Photo-Detection Efficiency in the UV range ( 50%) </a:t>
            </a:r>
          </a:p>
          <a:p>
            <a:r>
              <a:rPr lang="en-US" sz="5000" dirty="0" smtClean="0"/>
              <a:t> Fast response O(1-10) ns </a:t>
            </a:r>
          </a:p>
          <a:p>
            <a:pPr>
              <a:buNone/>
            </a:pPr>
            <a:r>
              <a:rPr lang="en-US" sz="7000" dirty="0" smtClean="0"/>
              <a:t>Advantages</a:t>
            </a:r>
          </a:p>
          <a:p>
            <a:r>
              <a:rPr lang="en-US" sz="5000" dirty="0" smtClean="0"/>
              <a:t> Not damaged by Moonlight, can be operated </a:t>
            </a:r>
          </a:p>
          <a:p>
            <a:pPr>
              <a:buNone/>
            </a:pPr>
            <a:r>
              <a:rPr lang="en-US" sz="5000" dirty="0" smtClean="0"/>
              <a:t>       during bright Moon nights increasing the DAQ </a:t>
            </a:r>
          </a:p>
          <a:p>
            <a:pPr>
              <a:buNone/>
            </a:pPr>
            <a:r>
              <a:rPr lang="en-US" sz="5000" dirty="0" smtClean="0"/>
              <a:t>       duty cycles </a:t>
            </a:r>
          </a:p>
          <a:p>
            <a:r>
              <a:rPr lang="en-US" sz="5000" dirty="0" smtClean="0"/>
              <a:t>Can be operated with bias voltages below 100 V</a:t>
            </a:r>
          </a:p>
          <a:p>
            <a:r>
              <a:rPr lang="en-US" sz="5000" dirty="0" smtClean="0"/>
              <a:t>Low power consumption (~µW) </a:t>
            </a:r>
          </a:p>
          <a:p>
            <a:r>
              <a:rPr lang="en-US" sz="5000" dirty="0" smtClean="0"/>
              <a:t> Light-weight </a:t>
            </a:r>
          </a:p>
          <a:p>
            <a:pPr>
              <a:buNone/>
            </a:pPr>
            <a:r>
              <a:rPr lang="en-US" sz="6000" dirty="0" smtClean="0"/>
              <a:t>Drawback</a:t>
            </a:r>
          </a:p>
          <a:p>
            <a:r>
              <a:rPr lang="en-US" sz="5500" dirty="0" smtClean="0"/>
              <a:t> Noisy, dark count rates O(100) KHz/mm</a:t>
            </a:r>
            <a:r>
              <a:rPr lang="en-US" sz="5500" baseline="30000" dirty="0" smtClean="0"/>
              <a:t>2</a:t>
            </a:r>
            <a:r>
              <a:rPr lang="en-US" sz="5500" dirty="0" smtClean="0"/>
              <a:t> at room temperature, but below the expected average night sky background.</a:t>
            </a:r>
          </a:p>
          <a:p>
            <a:pPr>
              <a:buNone/>
            </a:pPr>
            <a:endParaRPr lang="en-US" sz="2900"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7" name="Freccia a destra 6"/>
          <p:cNvSpPr/>
          <p:nvPr/>
        </p:nvSpPr>
        <p:spPr>
          <a:xfrm>
            <a:off x="3124200" y="17526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egnaposto numero diapositiva 7"/>
          <p:cNvSpPr>
            <a:spLocks noGrp="1"/>
          </p:cNvSpPr>
          <p:nvPr>
            <p:ph type="sldNum" sz="quarter" idx="12"/>
          </p:nvPr>
        </p:nvSpPr>
        <p:spPr/>
        <p:txBody>
          <a:bodyPr/>
          <a:lstStyle/>
          <a:p>
            <a:fld id="{8AC695ED-DE94-492E-92CF-8E0F4317C7B9}"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Titolo 5"/>
          <p:cNvSpPr>
            <a:spLocks noGrp="1"/>
          </p:cNvSpPr>
          <p:nvPr>
            <p:ph type="title"/>
          </p:nvPr>
        </p:nvSpPr>
        <p:spPr>
          <a:xfrm>
            <a:off x="457200" y="274638"/>
            <a:ext cx="8229600" cy="868362"/>
          </a:xfrm>
        </p:spPr>
        <p:txBody>
          <a:bodyPr/>
          <a:lstStyle/>
          <a:p>
            <a:r>
              <a:rPr lang="en-US" dirty="0" smtClean="0"/>
              <a:t>FBK NUV-HD  technology </a:t>
            </a:r>
            <a:endParaRPr lang="en-US" dirty="0"/>
          </a:p>
        </p:txBody>
      </p:sp>
      <p:pic>
        <p:nvPicPr>
          <p:cNvPr id="31747" name="Picture 3"/>
          <p:cNvPicPr>
            <a:picLocks noChangeAspect="1" noChangeArrowheads="1"/>
          </p:cNvPicPr>
          <p:nvPr/>
        </p:nvPicPr>
        <p:blipFill>
          <a:blip r:embed="rId2" cstate="print"/>
          <a:srcRect/>
          <a:stretch>
            <a:fillRect/>
          </a:stretch>
        </p:blipFill>
        <p:spPr bwMode="auto">
          <a:xfrm>
            <a:off x="533401" y="1143000"/>
            <a:ext cx="8153400" cy="2419350"/>
          </a:xfrm>
          <a:prstGeom prst="rect">
            <a:avLst/>
          </a:prstGeom>
          <a:noFill/>
          <a:ln w="9525">
            <a:noFill/>
            <a:miter lim="800000"/>
            <a:headEnd/>
            <a:tailEnd/>
          </a:ln>
        </p:spPr>
      </p:pic>
      <p:pic>
        <p:nvPicPr>
          <p:cNvPr id="31748" name="Picture 4"/>
          <p:cNvPicPr>
            <a:picLocks noChangeAspect="1" noChangeArrowheads="1"/>
          </p:cNvPicPr>
          <p:nvPr/>
        </p:nvPicPr>
        <p:blipFill>
          <a:blip r:embed="rId3" cstate="print"/>
          <a:srcRect/>
          <a:stretch>
            <a:fillRect/>
          </a:stretch>
        </p:blipFill>
        <p:spPr bwMode="auto">
          <a:xfrm>
            <a:off x="7162800" y="3276600"/>
            <a:ext cx="1129234" cy="913408"/>
          </a:xfrm>
          <a:prstGeom prst="rect">
            <a:avLst/>
          </a:prstGeom>
          <a:noFill/>
          <a:ln w="9525">
            <a:noFill/>
            <a:miter lim="800000"/>
            <a:headEnd/>
            <a:tailEnd/>
          </a:ln>
        </p:spPr>
      </p:pic>
      <p:sp>
        <p:nvSpPr>
          <p:cNvPr id="9" name="CasellaDiTesto 8"/>
          <p:cNvSpPr txBox="1"/>
          <p:nvPr/>
        </p:nvSpPr>
        <p:spPr>
          <a:xfrm>
            <a:off x="7848600" y="2286000"/>
            <a:ext cx="914400" cy="369332"/>
          </a:xfrm>
          <a:prstGeom prst="rect">
            <a:avLst/>
          </a:prstGeom>
          <a:noFill/>
        </p:spPr>
        <p:txBody>
          <a:bodyPr wrap="square" rtlCol="0">
            <a:spAutoFit/>
          </a:bodyPr>
          <a:lstStyle/>
          <a:p>
            <a:r>
              <a:rPr lang="en-US" b="1" dirty="0" smtClean="0">
                <a:solidFill>
                  <a:srgbClr val="FFFF00"/>
                </a:solidFill>
              </a:rPr>
              <a:t>Trench</a:t>
            </a:r>
            <a:endParaRPr lang="en-US" b="1" dirty="0">
              <a:solidFill>
                <a:srgbClr val="FFFF00"/>
              </a:solidFill>
            </a:endParaRPr>
          </a:p>
        </p:txBody>
      </p:sp>
      <p:sp>
        <p:nvSpPr>
          <p:cNvPr id="11" name="CasellaDiTesto 10"/>
          <p:cNvSpPr txBox="1"/>
          <p:nvPr/>
        </p:nvSpPr>
        <p:spPr>
          <a:xfrm>
            <a:off x="5105400" y="3581400"/>
            <a:ext cx="914400" cy="369332"/>
          </a:xfrm>
          <a:prstGeom prst="rect">
            <a:avLst/>
          </a:prstGeom>
          <a:noFill/>
        </p:spPr>
        <p:txBody>
          <a:bodyPr wrap="square" rtlCol="0">
            <a:spAutoFit/>
          </a:bodyPr>
          <a:lstStyle/>
          <a:p>
            <a:r>
              <a:rPr lang="en-US" b="1" dirty="0" smtClean="0">
                <a:solidFill>
                  <a:srgbClr val="FF0000"/>
                </a:solidFill>
              </a:rPr>
              <a:t>2 µm</a:t>
            </a:r>
            <a:endParaRPr lang="en-US" b="1" dirty="0">
              <a:solidFill>
                <a:srgbClr val="FF0000"/>
              </a:solidFill>
            </a:endParaRPr>
          </a:p>
        </p:txBody>
      </p:sp>
      <p:sp>
        <p:nvSpPr>
          <p:cNvPr id="12" name="CasellaDiTesto 11"/>
          <p:cNvSpPr txBox="1"/>
          <p:nvPr/>
        </p:nvSpPr>
        <p:spPr>
          <a:xfrm>
            <a:off x="3581400" y="3581400"/>
            <a:ext cx="914400" cy="369332"/>
          </a:xfrm>
          <a:prstGeom prst="rect">
            <a:avLst/>
          </a:prstGeom>
          <a:noFill/>
        </p:spPr>
        <p:txBody>
          <a:bodyPr wrap="square" rtlCol="0">
            <a:spAutoFit/>
          </a:bodyPr>
          <a:lstStyle/>
          <a:p>
            <a:r>
              <a:rPr lang="en-US" b="1" dirty="0" smtClean="0">
                <a:solidFill>
                  <a:srgbClr val="FF0000"/>
                </a:solidFill>
              </a:rPr>
              <a:t>4.5 µm</a:t>
            </a:r>
            <a:endParaRPr lang="en-US" b="1" dirty="0">
              <a:solidFill>
                <a:srgbClr val="FF0000"/>
              </a:solidFill>
            </a:endParaRPr>
          </a:p>
        </p:txBody>
      </p:sp>
      <p:sp>
        <p:nvSpPr>
          <p:cNvPr id="13" name="CasellaDiTesto 12"/>
          <p:cNvSpPr txBox="1"/>
          <p:nvPr/>
        </p:nvSpPr>
        <p:spPr>
          <a:xfrm>
            <a:off x="152400" y="5232737"/>
            <a:ext cx="6934200" cy="1015663"/>
          </a:xfrm>
          <a:prstGeom prst="rect">
            <a:avLst/>
          </a:prstGeom>
          <a:noFill/>
        </p:spPr>
        <p:txBody>
          <a:bodyPr wrap="square" rtlCol="0">
            <a:spAutoFit/>
          </a:bodyPr>
          <a:lstStyle/>
          <a:p>
            <a:r>
              <a:rPr lang="en-US" sz="2000" dirty="0" smtClean="0"/>
              <a:t>Higher Fill Factor due to a reduction of the dead border</a:t>
            </a:r>
          </a:p>
          <a:p>
            <a:r>
              <a:rPr lang="en-US" sz="2000" dirty="0" smtClean="0"/>
              <a:t> region.</a:t>
            </a:r>
          </a:p>
          <a:p>
            <a:r>
              <a:rPr lang="en-US" sz="2000" dirty="0" smtClean="0"/>
              <a:t>Lower Cross Talk for inserting trenches between the cells</a:t>
            </a:r>
            <a:endParaRPr lang="en-US" sz="2000" dirty="0"/>
          </a:p>
        </p:txBody>
      </p:sp>
      <p:sp>
        <p:nvSpPr>
          <p:cNvPr id="14" name="Rettangolo 13"/>
          <p:cNvSpPr/>
          <p:nvPr/>
        </p:nvSpPr>
        <p:spPr>
          <a:xfrm>
            <a:off x="152400" y="3856672"/>
            <a:ext cx="6096000" cy="1477328"/>
          </a:xfrm>
          <a:prstGeom prst="rect">
            <a:avLst/>
          </a:prstGeom>
        </p:spPr>
        <p:txBody>
          <a:bodyPr wrap="square">
            <a:spAutoFit/>
          </a:bodyPr>
          <a:lstStyle/>
          <a:p>
            <a:r>
              <a:rPr lang="en-US" dirty="0" smtClean="0">
                <a:sym typeface="Wingdings" panose="05000000000000000000" pitchFamily="2" charset="2"/>
              </a:rPr>
              <a:t>The </a:t>
            </a:r>
            <a:r>
              <a:rPr lang="en-US" b="1" dirty="0" smtClean="0">
                <a:sym typeface="Wingdings" panose="05000000000000000000" pitchFamily="2" charset="2"/>
              </a:rPr>
              <a:t>Italian National Institute for Nuclear Physics (INFN)  </a:t>
            </a:r>
            <a:r>
              <a:rPr lang="en-US" dirty="0" smtClean="0">
                <a:sym typeface="Wingdings" panose="05000000000000000000" pitchFamily="2" charset="2"/>
              </a:rPr>
              <a:t>together with </a:t>
            </a:r>
            <a:r>
              <a:rPr lang="en-US" b="1" dirty="0">
                <a:sym typeface="Wingdings" panose="05000000000000000000" pitchFamily="2" charset="2"/>
              </a:rPr>
              <a:t>Fondazione Bruno Kessler  (FBK)</a:t>
            </a:r>
            <a:r>
              <a:rPr lang="en-US" dirty="0">
                <a:sym typeface="Wingdings" panose="05000000000000000000" pitchFamily="2" charset="2"/>
              </a:rPr>
              <a:t/>
            </a:r>
            <a:br>
              <a:rPr lang="en-US" dirty="0">
                <a:sym typeface="Wingdings" panose="05000000000000000000" pitchFamily="2" charset="2"/>
              </a:rPr>
            </a:br>
            <a:r>
              <a:rPr lang="en-US" dirty="0" smtClean="0">
                <a:sym typeface="Wingdings" panose="05000000000000000000" pitchFamily="2" charset="2"/>
              </a:rPr>
              <a:t> is currently involved in the development and testing of </a:t>
            </a:r>
            <a:r>
              <a:rPr lang="en-US" dirty="0" err="1" smtClean="0">
                <a:sym typeface="Wingdings" panose="05000000000000000000" pitchFamily="2" charset="2"/>
              </a:rPr>
              <a:t>SiPMs</a:t>
            </a:r>
            <a:r>
              <a:rPr lang="en-US" dirty="0" smtClean="0">
                <a:sym typeface="Wingdings" panose="05000000000000000000" pitchFamily="2" charset="2"/>
              </a:rPr>
              <a:t> suitable for Cherenkov light detection in the Near </a:t>
            </a:r>
            <a:r>
              <a:rPr lang="en-US" dirty="0" err="1" smtClean="0">
                <a:sym typeface="Wingdings" panose="05000000000000000000" pitchFamily="2" charset="2"/>
              </a:rPr>
              <a:t>UltraViolet</a:t>
            </a:r>
            <a:r>
              <a:rPr lang="en-US" dirty="0" smtClean="0">
                <a:sym typeface="Wingdings" panose="05000000000000000000" pitchFamily="2" charset="2"/>
              </a:rPr>
              <a:t> (NUV HD)</a:t>
            </a:r>
          </a:p>
        </p:txBody>
      </p:sp>
      <p:sp>
        <p:nvSpPr>
          <p:cNvPr id="15" name="Rettangolo 14"/>
          <p:cNvSpPr/>
          <p:nvPr/>
        </p:nvSpPr>
        <p:spPr>
          <a:xfrm>
            <a:off x="152400" y="6135469"/>
            <a:ext cx="8686800" cy="646331"/>
          </a:xfrm>
          <a:prstGeom prst="rect">
            <a:avLst/>
          </a:prstGeom>
        </p:spPr>
        <p:txBody>
          <a:bodyPr wrap="square">
            <a:spAutoFit/>
          </a:bodyPr>
          <a:lstStyle/>
          <a:p>
            <a:r>
              <a:rPr lang="en-US" b="1" dirty="0" smtClean="0"/>
              <a:t>NUV-HD </a:t>
            </a:r>
            <a:r>
              <a:rPr lang="en-US" dirty="0" smtClean="0"/>
              <a:t>technology proved to be successful, (</a:t>
            </a:r>
            <a:r>
              <a:rPr lang="en-US" b="1" dirty="0" smtClean="0"/>
              <a:t>high PDE</a:t>
            </a:r>
            <a:r>
              <a:rPr lang="en-US" dirty="0" smtClean="0"/>
              <a:t>)</a:t>
            </a:r>
          </a:p>
          <a:p>
            <a:r>
              <a:rPr lang="en-US" dirty="0" smtClean="0"/>
              <a:t>development of</a:t>
            </a:r>
            <a:r>
              <a:rPr lang="en-US" b="1" dirty="0" smtClean="0"/>
              <a:t> improved devices</a:t>
            </a:r>
            <a:r>
              <a:rPr lang="en-US" dirty="0" smtClean="0"/>
              <a:t> has been carried out</a:t>
            </a:r>
            <a:endParaRPr lang="en-US" dirty="0"/>
          </a:p>
        </p:txBody>
      </p:sp>
      <p:pic>
        <p:nvPicPr>
          <p:cNvPr id="16" name="Immagine 15"/>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4167" t="8167" r="6584"/>
          <a:stretch/>
        </p:blipFill>
        <p:spPr>
          <a:xfrm>
            <a:off x="6216023" y="4470067"/>
            <a:ext cx="2699377" cy="2083133"/>
          </a:xfrm>
          <a:prstGeom prst="rect">
            <a:avLst/>
          </a:prstGeom>
          <a:ln w="19050">
            <a:solidFill>
              <a:srgbClr val="324666"/>
            </a:solidFill>
          </a:ln>
        </p:spPr>
      </p:pic>
      <p:sp>
        <p:nvSpPr>
          <p:cNvPr id="17" name="Segnaposto numero diapositiva 16"/>
          <p:cNvSpPr>
            <a:spLocks noGrp="1"/>
          </p:cNvSpPr>
          <p:nvPr>
            <p:ph type="sldNum" sz="quarter" idx="12"/>
          </p:nvPr>
        </p:nvSpPr>
        <p:spPr/>
        <p:txBody>
          <a:bodyPr/>
          <a:lstStyle/>
          <a:p>
            <a:fld id="{8AC695ED-DE94-492E-92CF-8E0F4317C7B9}"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CasellaDiTesto 5"/>
          <p:cNvSpPr txBox="1"/>
          <p:nvPr/>
        </p:nvSpPr>
        <p:spPr>
          <a:xfrm>
            <a:off x="2057400" y="228601"/>
            <a:ext cx="4953000" cy="646331"/>
          </a:xfrm>
          <a:prstGeom prst="rect">
            <a:avLst/>
          </a:prstGeom>
          <a:noFill/>
        </p:spPr>
        <p:txBody>
          <a:bodyPr wrap="square" rtlCol="0">
            <a:spAutoFit/>
          </a:bodyPr>
          <a:lstStyle/>
          <a:p>
            <a:pPr algn="ctr"/>
            <a:r>
              <a:rPr lang="en-US" sz="3600" dirty="0" smtClean="0"/>
              <a:t>FBK sensor productions</a:t>
            </a:r>
            <a:endParaRPr lang="en-US" sz="3600" dirty="0"/>
          </a:p>
        </p:txBody>
      </p:sp>
      <p:pic>
        <p:nvPicPr>
          <p:cNvPr id="8" name="Immagine 7" descr="HD33.png"/>
          <p:cNvPicPr>
            <a:picLocks noChangeAspect="1"/>
          </p:cNvPicPr>
          <p:nvPr/>
        </p:nvPicPr>
        <p:blipFill>
          <a:blip r:embed="rId2" cstate="print"/>
          <a:stretch>
            <a:fillRect/>
          </a:stretch>
        </p:blipFill>
        <p:spPr>
          <a:xfrm>
            <a:off x="3505200" y="1295400"/>
            <a:ext cx="4724400" cy="1482982"/>
          </a:xfrm>
          <a:prstGeom prst="rect">
            <a:avLst/>
          </a:prstGeom>
        </p:spPr>
      </p:pic>
      <p:pic>
        <p:nvPicPr>
          <p:cNvPr id="9" name="Immagine 8" descr="HD2.png"/>
          <p:cNvPicPr>
            <a:picLocks noChangeAspect="1"/>
          </p:cNvPicPr>
          <p:nvPr/>
        </p:nvPicPr>
        <p:blipFill>
          <a:blip r:embed="rId3" cstate="print"/>
          <a:stretch>
            <a:fillRect/>
          </a:stretch>
        </p:blipFill>
        <p:spPr>
          <a:xfrm>
            <a:off x="152400" y="1963486"/>
            <a:ext cx="2819400" cy="2837114"/>
          </a:xfrm>
          <a:prstGeom prst="rect">
            <a:avLst/>
          </a:prstGeom>
        </p:spPr>
      </p:pic>
      <p:pic>
        <p:nvPicPr>
          <p:cNvPr id="10" name="Immagine 9" descr="1x1.png"/>
          <p:cNvPicPr>
            <a:picLocks noChangeAspect="1"/>
          </p:cNvPicPr>
          <p:nvPr/>
        </p:nvPicPr>
        <p:blipFill>
          <a:blip r:embed="rId4" cstate="print"/>
          <a:stretch>
            <a:fillRect/>
          </a:stretch>
        </p:blipFill>
        <p:spPr>
          <a:xfrm>
            <a:off x="3279912" y="3027033"/>
            <a:ext cx="2511288" cy="1773567"/>
          </a:xfrm>
          <a:prstGeom prst="rect">
            <a:avLst/>
          </a:prstGeom>
        </p:spPr>
      </p:pic>
      <p:pic>
        <p:nvPicPr>
          <p:cNvPr id="29" name="Immagine 28" descr="HD3single.png"/>
          <p:cNvPicPr>
            <a:picLocks noChangeAspect="1"/>
          </p:cNvPicPr>
          <p:nvPr/>
        </p:nvPicPr>
        <p:blipFill>
          <a:blip r:embed="rId5" cstate="print"/>
          <a:stretch>
            <a:fillRect/>
          </a:stretch>
        </p:blipFill>
        <p:spPr>
          <a:xfrm>
            <a:off x="6324600" y="2971800"/>
            <a:ext cx="2085952" cy="1914895"/>
          </a:xfrm>
          <a:prstGeom prst="rect">
            <a:avLst/>
          </a:prstGeom>
        </p:spPr>
      </p:pic>
      <p:sp>
        <p:nvSpPr>
          <p:cNvPr id="30" name="CasellaDiTesto 29"/>
          <p:cNvSpPr txBox="1"/>
          <p:nvPr/>
        </p:nvSpPr>
        <p:spPr>
          <a:xfrm>
            <a:off x="3352800" y="914400"/>
            <a:ext cx="2667000" cy="381000"/>
          </a:xfrm>
          <a:prstGeom prst="rect">
            <a:avLst/>
          </a:prstGeom>
          <a:noFill/>
        </p:spPr>
        <p:txBody>
          <a:bodyPr wrap="square" rtlCol="0">
            <a:spAutoFit/>
          </a:bodyPr>
          <a:lstStyle/>
          <a:p>
            <a:r>
              <a:rPr lang="en-US" dirty="0" smtClean="0"/>
              <a:t>NUV HD3-3/2  6 x 6 mm</a:t>
            </a:r>
            <a:r>
              <a:rPr lang="en-US" baseline="30000" dirty="0" smtClean="0"/>
              <a:t>2</a:t>
            </a:r>
            <a:endParaRPr lang="en-US" baseline="30000" dirty="0"/>
          </a:p>
        </p:txBody>
      </p:sp>
      <p:sp>
        <p:nvSpPr>
          <p:cNvPr id="31" name="CasellaDiTesto 30"/>
          <p:cNvSpPr txBox="1"/>
          <p:nvPr/>
        </p:nvSpPr>
        <p:spPr>
          <a:xfrm>
            <a:off x="609600" y="838200"/>
            <a:ext cx="2514600" cy="381000"/>
          </a:xfrm>
          <a:prstGeom prst="rect">
            <a:avLst/>
          </a:prstGeom>
          <a:noFill/>
        </p:spPr>
        <p:txBody>
          <a:bodyPr wrap="square" rtlCol="0">
            <a:spAutoFit/>
          </a:bodyPr>
          <a:lstStyle/>
          <a:p>
            <a:r>
              <a:rPr lang="en-US" dirty="0" smtClean="0"/>
              <a:t>NUV HD-2   6 x 6 mm</a:t>
            </a:r>
            <a:r>
              <a:rPr lang="en-US" baseline="30000" dirty="0" smtClean="0"/>
              <a:t>2</a:t>
            </a:r>
            <a:endParaRPr lang="en-US" baseline="30000" dirty="0"/>
          </a:p>
        </p:txBody>
      </p:sp>
      <p:sp>
        <p:nvSpPr>
          <p:cNvPr id="32" name="CasellaDiTesto 31"/>
          <p:cNvSpPr txBox="1"/>
          <p:nvPr/>
        </p:nvSpPr>
        <p:spPr>
          <a:xfrm>
            <a:off x="3276600" y="2754868"/>
            <a:ext cx="2514600" cy="369332"/>
          </a:xfrm>
          <a:prstGeom prst="rect">
            <a:avLst/>
          </a:prstGeom>
          <a:noFill/>
        </p:spPr>
        <p:txBody>
          <a:bodyPr wrap="square" rtlCol="0">
            <a:spAutoFit/>
          </a:bodyPr>
          <a:lstStyle/>
          <a:p>
            <a:r>
              <a:rPr lang="en-US" dirty="0" smtClean="0"/>
              <a:t>NUV HD3-3   1 x 1 mm</a:t>
            </a:r>
            <a:r>
              <a:rPr lang="en-US" baseline="30000" dirty="0" smtClean="0"/>
              <a:t>2 </a:t>
            </a:r>
            <a:endParaRPr lang="en-US" baseline="30000" dirty="0"/>
          </a:p>
        </p:txBody>
      </p:sp>
      <p:sp>
        <p:nvSpPr>
          <p:cNvPr id="33" name="CasellaDiTesto 32"/>
          <p:cNvSpPr txBox="1"/>
          <p:nvPr/>
        </p:nvSpPr>
        <p:spPr>
          <a:xfrm>
            <a:off x="6324600" y="2722602"/>
            <a:ext cx="2362200" cy="553998"/>
          </a:xfrm>
          <a:prstGeom prst="rect">
            <a:avLst/>
          </a:prstGeom>
          <a:noFill/>
        </p:spPr>
        <p:txBody>
          <a:bodyPr wrap="square" rtlCol="0">
            <a:spAutoFit/>
          </a:bodyPr>
          <a:lstStyle/>
          <a:p>
            <a:r>
              <a:rPr lang="en-US" dirty="0" smtClean="0"/>
              <a:t>NUV HD-3   1 x 1 mm</a:t>
            </a:r>
            <a:r>
              <a:rPr lang="en-US" baseline="30000" dirty="0" smtClean="0"/>
              <a:t>2</a:t>
            </a:r>
          </a:p>
          <a:p>
            <a:r>
              <a:rPr lang="en-US" baseline="30000" dirty="0" smtClean="0"/>
              <a:t>  </a:t>
            </a:r>
            <a:endParaRPr lang="en-US" baseline="30000" dirty="0"/>
          </a:p>
        </p:txBody>
      </p:sp>
      <p:sp>
        <p:nvSpPr>
          <p:cNvPr id="34" name="CasellaDiTesto 33"/>
          <p:cNvSpPr txBox="1"/>
          <p:nvPr/>
        </p:nvSpPr>
        <p:spPr>
          <a:xfrm>
            <a:off x="6477000" y="4840069"/>
            <a:ext cx="2133600" cy="646331"/>
          </a:xfrm>
          <a:prstGeom prst="rect">
            <a:avLst/>
          </a:prstGeom>
          <a:noFill/>
        </p:spPr>
        <p:txBody>
          <a:bodyPr wrap="square" rtlCol="0">
            <a:spAutoFit/>
          </a:bodyPr>
          <a:lstStyle/>
          <a:p>
            <a:r>
              <a:rPr lang="en-US" dirty="0" smtClean="0"/>
              <a:t>Single bond  substrates (HD3 2/3)</a:t>
            </a:r>
            <a:endParaRPr lang="en-US" dirty="0"/>
          </a:p>
        </p:txBody>
      </p:sp>
      <p:sp>
        <p:nvSpPr>
          <p:cNvPr id="35" name="CasellaDiTesto 34"/>
          <p:cNvSpPr txBox="1"/>
          <p:nvPr/>
        </p:nvSpPr>
        <p:spPr>
          <a:xfrm>
            <a:off x="2133600" y="4800600"/>
            <a:ext cx="4038600" cy="646331"/>
          </a:xfrm>
          <a:prstGeom prst="rect">
            <a:avLst/>
          </a:prstGeom>
          <a:noFill/>
        </p:spPr>
        <p:txBody>
          <a:bodyPr wrap="square" rtlCol="0">
            <a:spAutoFit/>
          </a:bodyPr>
          <a:lstStyle/>
          <a:p>
            <a:r>
              <a:rPr lang="en-US" dirty="0" smtClean="0"/>
              <a:t>Test PCB with SPAD and sensors with cells of different pitch (30-35-40-45 µm)</a:t>
            </a:r>
            <a:endParaRPr lang="en-US" dirty="0"/>
          </a:p>
        </p:txBody>
      </p:sp>
      <p:sp>
        <p:nvSpPr>
          <p:cNvPr id="36" name="CasellaDiTesto 35"/>
          <p:cNvSpPr txBox="1"/>
          <p:nvPr/>
        </p:nvSpPr>
        <p:spPr>
          <a:xfrm>
            <a:off x="304800" y="1143000"/>
            <a:ext cx="3276600" cy="707886"/>
          </a:xfrm>
          <a:prstGeom prst="rect">
            <a:avLst/>
          </a:prstGeom>
          <a:noFill/>
        </p:spPr>
        <p:txBody>
          <a:bodyPr wrap="square" rtlCol="0">
            <a:spAutoFit/>
          </a:bodyPr>
          <a:lstStyle/>
          <a:p>
            <a:r>
              <a:rPr lang="en-US" sz="2000" dirty="0" smtClean="0"/>
              <a:t> sensors with different thicknesses of 2 kind of glue</a:t>
            </a:r>
            <a:endParaRPr lang="en-US" dirty="0" smtClean="0"/>
          </a:p>
        </p:txBody>
      </p:sp>
      <p:sp>
        <p:nvSpPr>
          <p:cNvPr id="16" name="Rettangolo 15"/>
          <p:cNvSpPr/>
          <p:nvPr/>
        </p:nvSpPr>
        <p:spPr>
          <a:xfrm>
            <a:off x="5715000" y="914400"/>
            <a:ext cx="3429000" cy="646331"/>
          </a:xfrm>
          <a:prstGeom prst="rect">
            <a:avLst/>
          </a:prstGeom>
        </p:spPr>
        <p:txBody>
          <a:bodyPr wrap="square">
            <a:spAutoFit/>
          </a:bodyPr>
          <a:lstStyle/>
          <a:p>
            <a:r>
              <a:rPr lang="it-IT" dirty="0" smtClean="0"/>
              <a:t>single </a:t>
            </a:r>
            <a:r>
              <a:rPr lang="it-IT" dirty="0" err="1" smtClean="0"/>
              <a:t>sensor</a:t>
            </a:r>
            <a:r>
              <a:rPr lang="it-IT" dirty="0" smtClean="0"/>
              <a:t> </a:t>
            </a:r>
            <a:r>
              <a:rPr lang="it-IT" dirty="0" err="1" smtClean="0">
                <a:solidFill>
                  <a:srgbClr val="BD0E0E"/>
                </a:solidFill>
              </a:rPr>
              <a:t>Cell</a:t>
            </a:r>
            <a:r>
              <a:rPr lang="it-IT" dirty="0" smtClean="0">
                <a:solidFill>
                  <a:srgbClr val="BD0E0E"/>
                </a:solidFill>
              </a:rPr>
              <a:t> </a:t>
            </a:r>
            <a:r>
              <a:rPr lang="it-IT" dirty="0" err="1" smtClean="0">
                <a:solidFill>
                  <a:srgbClr val="BD0E0E"/>
                </a:solidFill>
              </a:rPr>
              <a:t>size</a:t>
            </a:r>
            <a:r>
              <a:rPr lang="it-IT" dirty="0" smtClean="0">
                <a:solidFill>
                  <a:srgbClr val="BD0E0E"/>
                </a:solidFill>
              </a:rPr>
              <a:t>: 40 x 40 </a:t>
            </a:r>
            <a:r>
              <a:rPr lang="it-IT" dirty="0" smtClean="0">
                <a:solidFill>
                  <a:srgbClr val="BD0E0E"/>
                </a:solidFill>
                <a:latin typeface="Symbol" panose="05050102010706020507" pitchFamily="18" charset="2"/>
              </a:rPr>
              <a:t>m</a:t>
            </a:r>
            <a:r>
              <a:rPr lang="it-IT" dirty="0" smtClean="0">
                <a:solidFill>
                  <a:srgbClr val="BD0E0E"/>
                </a:solidFill>
              </a:rPr>
              <a:t>m</a:t>
            </a:r>
            <a:r>
              <a:rPr lang="it-IT" baseline="30000" dirty="0" smtClean="0">
                <a:solidFill>
                  <a:srgbClr val="BD0E0E"/>
                </a:solidFill>
              </a:rPr>
              <a:t>2</a:t>
            </a:r>
          </a:p>
          <a:p>
            <a:r>
              <a:rPr lang="it-IT" dirty="0" smtClean="0"/>
              <a:t> </a:t>
            </a:r>
            <a:endParaRPr lang="en-US" dirty="0"/>
          </a:p>
        </p:txBody>
      </p:sp>
      <p:sp>
        <p:nvSpPr>
          <p:cNvPr id="18" name="CasellaDiTesto 17"/>
          <p:cNvSpPr txBox="1"/>
          <p:nvPr/>
        </p:nvSpPr>
        <p:spPr>
          <a:xfrm>
            <a:off x="0" y="5410200"/>
            <a:ext cx="8991600" cy="1754326"/>
          </a:xfrm>
          <a:prstGeom prst="rect">
            <a:avLst/>
          </a:prstGeom>
          <a:noFill/>
        </p:spPr>
        <p:txBody>
          <a:bodyPr wrap="square" rtlCol="0">
            <a:spAutoFit/>
          </a:bodyPr>
          <a:lstStyle/>
          <a:p>
            <a:r>
              <a:rPr lang="en-US" dirty="0" smtClean="0"/>
              <a:t>PCB sensors and matrices assembly (Perugia) .</a:t>
            </a:r>
          </a:p>
          <a:p>
            <a:r>
              <a:rPr lang="en-US" dirty="0" smtClean="0"/>
              <a:t> Full characterization: test of single devices (Napoli) with different active areas and different readout electronics</a:t>
            </a:r>
          </a:p>
          <a:p>
            <a:r>
              <a:rPr lang="en-US" dirty="0" smtClean="0">
                <a:solidFill>
                  <a:srgbClr val="FF0000"/>
                </a:solidFill>
              </a:rPr>
              <a:t>1 x 1 mm</a:t>
            </a:r>
            <a:r>
              <a:rPr lang="en-US" baseline="30000" dirty="0" smtClean="0">
                <a:solidFill>
                  <a:srgbClr val="FF0000"/>
                </a:solidFill>
              </a:rPr>
              <a:t>2</a:t>
            </a:r>
            <a:r>
              <a:rPr lang="en-US" dirty="0" smtClean="0">
                <a:solidFill>
                  <a:srgbClr val="FF0000"/>
                </a:solidFill>
              </a:rPr>
              <a:t>  </a:t>
            </a:r>
            <a:r>
              <a:rPr lang="en-US" dirty="0" smtClean="0"/>
              <a:t>Gain, and crosstalk ; </a:t>
            </a:r>
            <a:r>
              <a:rPr lang="en-US" dirty="0" smtClean="0">
                <a:solidFill>
                  <a:srgbClr val="FF0000"/>
                </a:solidFill>
              </a:rPr>
              <a:t>6 x 6 mm</a:t>
            </a:r>
            <a:r>
              <a:rPr lang="en-US" baseline="30000" dirty="0" smtClean="0">
                <a:solidFill>
                  <a:srgbClr val="FF0000"/>
                </a:solidFill>
              </a:rPr>
              <a:t>2</a:t>
            </a:r>
            <a:r>
              <a:rPr lang="en-US" dirty="0" smtClean="0">
                <a:solidFill>
                  <a:srgbClr val="FF0000"/>
                </a:solidFill>
              </a:rPr>
              <a:t> </a:t>
            </a:r>
            <a:r>
              <a:rPr lang="en-US" dirty="0" smtClean="0"/>
              <a:t> Dark rate ,PDE </a:t>
            </a:r>
            <a:r>
              <a:rPr lang="en-US" dirty="0" err="1" smtClean="0"/>
              <a:t>vs</a:t>
            </a:r>
            <a:r>
              <a:rPr lang="en-US" dirty="0" smtClean="0"/>
              <a:t> Overvoltage, PDE </a:t>
            </a:r>
            <a:r>
              <a:rPr lang="en-US" dirty="0" err="1" smtClean="0"/>
              <a:t>vs</a:t>
            </a:r>
            <a:r>
              <a:rPr lang="en-US" dirty="0" smtClean="0"/>
              <a:t> wavelength</a:t>
            </a:r>
          </a:p>
          <a:p>
            <a:r>
              <a:rPr lang="en-US" dirty="0" smtClean="0"/>
              <a:t>Test of  </a:t>
            </a:r>
            <a:r>
              <a:rPr lang="en-US" dirty="0" err="1" smtClean="0"/>
              <a:t>SiPM</a:t>
            </a:r>
            <a:r>
              <a:rPr lang="en-US" dirty="0" smtClean="0"/>
              <a:t> matrices (Bari).</a:t>
            </a:r>
          </a:p>
          <a:p>
            <a:endParaRPr lang="en-US" dirty="0"/>
          </a:p>
        </p:txBody>
      </p:sp>
      <p:sp>
        <p:nvSpPr>
          <p:cNvPr id="19" name="Segnaposto numero diapositiva 18"/>
          <p:cNvSpPr>
            <a:spLocks noGrp="1"/>
          </p:cNvSpPr>
          <p:nvPr>
            <p:ph type="sldNum" sz="quarter" idx="12"/>
          </p:nvPr>
        </p:nvSpPr>
        <p:spPr/>
        <p:txBody>
          <a:bodyPr/>
          <a:lstStyle/>
          <a:p>
            <a:fld id="{8AC695ED-DE94-492E-92CF-8E0F4317C7B9}"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400" y="274638"/>
            <a:ext cx="8229600" cy="563562"/>
          </a:xfrm>
        </p:spPr>
        <p:txBody>
          <a:bodyPr>
            <a:normAutofit fontScale="90000"/>
          </a:bodyPr>
          <a:lstStyle/>
          <a:p>
            <a:r>
              <a:rPr lang="en-US" dirty="0" smtClean="0"/>
              <a:t>Readout electronics</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pic>
        <p:nvPicPr>
          <p:cNvPr id="8" name="Immagine 7" descr="SiPM.png"/>
          <p:cNvPicPr>
            <a:picLocks noChangeAspect="1"/>
          </p:cNvPicPr>
          <p:nvPr/>
        </p:nvPicPr>
        <p:blipFill>
          <a:blip r:embed="rId2" cstate="print"/>
          <a:stretch>
            <a:fillRect/>
          </a:stretch>
        </p:blipFill>
        <p:spPr>
          <a:xfrm>
            <a:off x="304800" y="4630882"/>
            <a:ext cx="3505200" cy="2150918"/>
          </a:xfrm>
          <a:prstGeom prst="rect">
            <a:avLst/>
          </a:prstGeom>
        </p:spPr>
      </p:pic>
      <p:sp>
        <p:nvSpPr>
          <p:cNvPr id="9" name="CasellaDiTesto 8"/>
          <p:cNvSpPr txBox="1"/>
          <p:nvPr/>
        </p:nvSpPr>
        <p:spPr>
          <a:xfrm>
            <a:off x="4876800" y="990600"/>
            <a:ext cx="3886200" cy="369332"/>
          </a:xfrm>
          <a:prstGeom prst="rect">
            <a:avLst/>
          </a:prstGeom>
          <a:noFill/>
        </p:spPr>
        <p:txBody>
          <a:bodyPr wrap="square" rtlCol="0">
            <a:spAutoFit/>
          </a:bodyPr>
          <a:lstStyle/>
          <a:p>
            <a:endParaRPr lang="en-US" dirty="0"/>
          </a:p>
        </p:txBody>
      </p:sp>
      <p:grpSp>
        <p:nvGrpSpPr>
          <p:cNvPr id="10" name="Gruppo 9"/>
          <p:cNvGrpSpPr/>
          <p:nvPr/>
        </p:nvGrpSpPr>
        <p:grpSpPr>
          <a:xfrm>
            <a:off x="304800" y="1615899"/>
            <a:ext cx="3429001" cy="2041701"/>
            <a:chOff x="7896751" y="3245225"/>
            <a:chExt cx="3864333" cy="2671521"/>
          </a:xfrm>
        </p:grpSpPr>
        <p:pic>
          <p:nvPicPr>
            <p:cNvPr id="11" name="Immagine 10"/>
            <p:cNvPicPr>
              <a:picLocks noChangeAspect="1"/>
            </p:cNvPicPr>
            <p:nvPr/>
          </p:nvPicPr>
          <p:blipFill rotWithShape="1">
            <a:blip r:embed="rId3" cstate="print">
              <a:extLst>
                <a:ext uri="{28A0092B-C50C-407E-A947-70E740481C1C}">
                  <a14:useLocalDpi xmlns:a14="http://schemas.microsoft.com/office/drawing/2010/main" val="0"/>
                </a:ext>
              </a:extLst>
            </a:blip>
            <a:srcRect l="9126" t="21376" r="5577"/>
            <a:stretch/>
          </p:blipFill>
          <p:spPr>
            <a:xfrm>
              <a:off x="7896751" y="3245225"/>
              <a:ext cx="3864333" cy="2671521"/>
            </a:xfrm>
            <a:prstGeom prst="rect">
              <a:avLst/>
            </a:prstGeom>
          </p:spPr>
        </p:pic>
        <p:cxnSp>
          <p:nvCxnSpPr>
            <p:cNvPr id="12" name="Connettore 2 11"/>
            <p:cNvCxnSpPr/>
            <p:nvPr/>
          </p:nvCxnSpPr>
          <p:spPr>
            <a:xfrm>
              <a:off x="10320793" y="4619708"/>
              <a:ext cx="31805" cy="32600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Connettore 2 12"/>
            <p:cNvCxnSpPr/>
            <p:nvPr/>
          </p:nvCxnSpPr>
          <p:spPr>
            <a:xfrm>
              <a:off x="9855951" y="4520862"/>
              <a:ext cx="15902" cy="9515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Connettore 2 13"/>
            <p:cNvCxnSpPr/>
            <p:nvPr/>
          </p:nvCxnSpPr>
          <p:spPr>
            <a:xfrm>
              <a:off x="9496554" y="4619708"/>
              <a:ext cx="31804" cy="6599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Rettangolo 14"/>
            <p:cNvSpPr/>
            <p:nvPr/>
          </p:nvSpPr>
          <p:spPr>
            <a:xfrm>
              <a:off x="10067854" y="4832619"/>
              <a:ext cx="723211" cy="369332"/>
            </a:xfrm>
            <a:prstGeom prst="rect">
              <a:avLst/>
            </a:prstGeom>
          </p:spPr>
          <p:txBody>
            <a:bodyPr wrap="none">
              <a:spAutoFit/>
            </a:bodyPr>
            <a:lstStyle/>
            <a:p>
              <a:r>
                <a:rPr lang="it-IT" dirty="0"/>
                <a:t>offset</a:t>
              </a:r>
              <a:endParaRPr lang="en-US" dirty="0"/>
            </a:p>
          </p:txBody>
        </p:sp>
        <p:sp>
          <p:nvSpPr>
            <p:cNvPr id="16" name="Rettangolo 15"/>
            <p:cNvSpPr/>
            <p:nvPr/>
          </p:nvSpPr>
          <p:spPr>
            <a:xfrm>
              <a:off x="9714278" y="5318510"/>
              <a:ext cx="1273938" cy="369332"/>
            </a:xfrm>
            <a:prstGeom prst="rect">
              <a:avLst/>
            </a:prstGeom>
          </p:spPr>
          <p:txBody>
            <a:bodyPr wrap="none">
              <a:spAutoFit/>
            </a:bodyPr>
            <a:lstStyle/>
            <a:p>
              <a:r>
                <a:rPr lang="it-IT" dirty="0" err="1"/>
                <a:t>undershoot</a:t>
              </a:r>
              <a:endParaRPr lang="en-US" dirty="0"/>
            </a:p>
          </p:txBody>
        </p:sp>
        <p:sp>
          <p:nvSpPr>
            <p:cNvPr id="17" name="Rettangolo 16"/>
            <p:cNvSpPr/>
            <p:nvPr/>
          </p:nvSpPr>
          <p:spPr>
            <a:xfrm>
              <a:off x="9270736" y="5119098"/>
              <a:ext cx="475194" cy="369332"/>
            </a:xfrm>
            <a:prstGeom prst="rect">
              <a:avLst/>
            </a:prstGeom>
          </p:spPr>
          <p:txBody>
            <a:bodyPr wrap="none">
              <a:spAutoFit/>
            </a:bodyPr>
            <a:lstStyle/>
            <a:p>
              <a:r>
                <a:rPr lang="it-IT" dirty="0" err="1" smtClean="0"/>
                <a:t>tail</a:t>
              </a:r>
              <a:endParaRPr lang="en-US" dirty="0"/>
            </a:p>
          </p:txBody>
        </p:sp>
      </p:grpSp>
      <p:sp>
        <p:nvSpPr>
          <p:cNvPr id="19" name="CasellaDiTesto 18"/>
          <p:cNvSpPr txBox="1"/>
          <p:nvPr/>
        </p:nvSpPr>
        <p:spPr>
          <a:xfrm>
            <a:off x="0" y="3724870"/>
            <a:ext cx="4572000" cy="923330"/>
          </a:xfrm>
          <a:prstGeom prst="rect">
            <a:avLst/>
          </a:prstGeom>
          <a:noFill/>
        </p:spPr>
        <p:txBody>
          <a:bodyPr wrap="square" rtlCol="0">
            <a:spAutoFit/>
          </a:bodyPr>
          <a:lstStyle/>
          <a:p>
            <a:r>
              <a:rPr lang="it-IT" dirty="0" smtClean="0"/>
              <a:t>3 Trimmer: P1, P2, P3 to </a:t>
            </a:r>
            <a:r>
              <a:rPr lang="it-IT" dirty="0" err="1" smtClean="0"/>
              <a:t>change</a:t>
            </a:r>
            <a:r>
              <a:rPr lang="it-IT" dirty="0" smtClean="0"/>
              <a:t> </a:t>
            </a:r>
            <a:r>
              <a:rPr lang="it-IT" dirty="0" err="1" smtClean="0"/>
              <a:t>respectively</a:t>
            </a:r>
            <a:r>
              <a:rPr lang="it-IT" dirty="0" smtClean="0"/>
              <a:t> offset, </a:t>
            </a:r>
            <a:r>
              <a:rPr lang="it-IT" dirty="0" err="1" smtClean="0"/>
              <a:t>undershoot</a:t>
            </a:r>
            <a:r>
              <a:rPr lang="it-IT" dirty="0" smtClean="0"/>
              <a:t> and </a:t>
            </a:r>
            <a:r>
              <a:rPr lang="it-IT" dirty="0" err="1" smtClean="0"/>
              <a:t>tail</a:t>
            </a:r>
            <a:endParaRPr lang="it-IT" dirty="0" smtClean="0"/>
          </a:p>
          <a:p>
            <a:r>
              <a:rPr lang="it-IT" dirty="0" err="1" smtClean="0"/>
              <a:t>Different</a:t>
            </a:r>
            <a:r>
              <a:rPr lang="it-IT" dirty="0" smtClean="0"/>
              <a:t> </a:t>
            </a:r>
            <a:r>
              <a:rPr lang="it-IT" dirty="0" err="1" smtClean="0"/>
              <a:t>resistance</a:t>
            </a:r>
            <a:r>
              <a:rPr lang="it-IT" dirty="0" smtClean="0"/>
              <a:t> R </a:t>
            </a:r>
            <a:r>
              <a:rPr lang="it-IT" dirty="0" err="1" smtClean="0"/>
              <a:t>values</a:t>
            </a:r>
            <a:endParaRPr lang="it-IT" dirty="0" smtClean="0"/>
          </a:p>
        </p:txBody>
      </p:sp>
      <p:sp>
        <p:nvSpPr>
          <p:cNvPr id="20" name="CasellaDiTesto 19"/>
          <p:cNvSpPr txBox="1"/>
          <p:nvPr/>
        </p:nvSpPr>
        <p:spPr>
          <a:xfrm>
            <a:off x="152400" y="914400"/>
            <a:ext cx="4114800" cy="461665"/>
          </a:xfrm>
          <a:prstGeom prst="rect">
            <a:avLst/>
          </a:prstGeom>
          <a:noFill/>
        </p:spPr>
        <p:txBody>
          <a:bodyPr wrap="square" rtlCol="0">
            <a:spAutoFit/>
          </a:bodyPr>
          <a:lstStyle/>
          <a:p>
            <a:r>
              <a:rPr lang="it-IT" sz="2400" b="1" dirty="0" err="1" smtClean="0"/>
              <a:t>INFN_NA</a:t>
            </a:r>
            <a:r>
              <a:rPr lang="it-IT" sz="2400" b="1" dirty="0" smtClean="0"/>
              <a:t>  </a:t>
            </a:r>
            <a:r>
              <a:rPr lang="it-IT" sz="2400" b="1" dirty="0" err="1" smtClean="0"/>
              <a:t>SiPM_PreAmplifier</a:t>
            </a:r>
            <a:endParaRPr lang="en-US" sz="2400" b="1" dirty="0"/>
          </a:p>
        </p:txBody>
      </p:sp>
      <p:sp>
        <p:nvSpPr>
          <p:cNvPr id="21" name="CasellaDiTesto 20"/>
          <p:cNvSpPr txBox="1"/>
          <p:nvPr/>
        </p:nvSpPr>
        <p:spPr>
          <a:xfrm>
            <a:off x="0" y="1295400"/>
            <a:ext cx="3962400" cy="400110"/>
          </a:xfrm>
          <a:prstGeom prst="rect">
            <a:avLst/>
          </a:prstGeom>
          <a:noFill/>
        </p:spPr>
        <p:txBody>
          <a:bodyPr wrap="square" rtlCol="0">
            <a:spAutoFit/>
          </a:bodyPr>
          <a:lstStyle/>
          <a:p>
            <a:r>
              <a:rPr lang="it-IT" sz="2000" dirty="0" err="1" smtClean="0"/>
              <a:t>with</a:t>
            </a:r>
            <a:r>
              <a:rPr lang="it-IT" sz="2000" dirty="0" smtClean="0"/>
              <a:t> ZERO-POLE  COMPENSATION </a:t>
            </a:r>
          </a:p>
        </p:txBody>
      </p:sp>
      <p:pic>
        <p:nvPicPr>
          <p:cNvPr id="22" name="Immagine 21" descr="PreampSimple.jpg"/>
          <p:cNvPicPr>
            <a:picLocks noChangeAspect="1"/>
          </p:cNvPicPr>
          <p:nvPr/>
        </p:nvPicPr>
        <p:blipFill>
          <a:blip r:embed="rId4" cstate="print"/>
          <a:stretch>
            <a:fillRect/>
          </a:stretch>
        </p:blipFill>
        <p:spPr>
          <a:xfrm>
            <a:off x="4648200" y="1371600"/>
            <a:ext cx="4030133" cy="2266950"/>
          </a:xfrm>
          <a:prstGeom prst="rect">
            <a:avLst/>
          </a:prstGeom>
        </p:spPr>
      </p:pic>
      <p:sp>
        <p:nvSpPr>
          <p:cNvPr id="23" name="Rettangolo 22"/>
          <p:cNvSpPr/>
          <p:nvPr/>
        </p:nvSpPr>
        <p:spPr>
          <a:xfrm>
            <a:off x="4953000" y="914400"/>
            <a:ext cx="3539752" cy="400110"/>
          </a:xfrm>
          <a:prstGeom prst="rect">
            <a:avLst/>
          </a:prstGeom>
        </p:spPr>
        <p:txBody>
          <a:bodyPr wrap="none">
            <a:spAutoFit/>
          </a:bodyPr>
          <a:lstStyle/>
          <a:p>
            <a:r>
              <a:rPr lang="en-US" sz="2000" b="1" dirty="0" err="1" smtClean="0"/>
              <a:t>PreAmplifier</a:t>
            </a:r>
            <a:r>
              <a:rPr lang="en-US" sz="2000" b="1" dirty="0" smtClean="0"/>
              <a:t> stage (factor 12X) </a:t>
            </a:r>
            <a:endParaRPr lang="en-US" sz="2000" b="1" dirty="0"/>
          </a:p>
        </p:txBody>
      </p:sp>
      <p:grpSp>
        <p:nvGrpSpPr>
          <p:cNvPr id="24" name="Gruppo 23"/>
          <p:cNvGrpSpPr/>
          <p:nvPr/>
        </p:nvGrpSpPr>
        <p:grpSpPr>
          <a:xfrm>
            <a:off x="4648201" y="3657602"/>
            <a:ext cx="3657600" cy="1560838"/>
            <a:chOff x="962129" y="3849757"/>
            <a:chExt cx="7610475" cy="2307324"/>
          </a:xfrm>
        </p:grpSpPr>
        <p:grpSp>
          <p:nvGrpSpPr>
            <p:cNvPr id="25" name="Gruppo 13"/>
            <p:cNvGrpSpPr/>
            <p:nvPr/>
          </p:nvGrpSpPr>
          <p:grpSpPr>
            <a:xfrm>
              <a:off x="962129" y="3849757"/>
              <a:ext cx="7610475" cy="2307324"/>
              <a:chOff x="962129" y="3849757"/>
              <a:chExt cx="7610475" cy="2307324"/>
            </a:xfrm>
          </p:grpSpPr>
          <p:pic>
            <p:nvPicPr>
              <p:cNvPr id="29" name="Picture 5"/>
              <p:cNvPicPr>
                <a:picLocks noChangeAspect="1" noChangeArrowheads="1"/>
              </p:cNvPicPr>
              <p:nvPr/>
            </p:nvPicPr>
            <p:blipFill>
              <a:blip r:embed="rId5" cstate="print"/>
              <a:srcRect/>
              <a:stretch>
                <a:fillRect/>
              </a:stretch>
            </p:blipFill>
            <p:spPr bwMode="auto">
              <a:xfrm>
                <a:off x="962129" y="3849757"/>
                <a:ext cx="7610475" cy="1828799"/>
              </a:xfrm>
              <a:prstGeom prst="rect">
                <a:avLst/>
              </a:prstGeom>
              <a:noFill/>
              <a:ln w="9525">
                <a:noFill/>
                <a:miter lim="800000"/>
                <a:headEnd/>
                <a:tailEnd/>
              </a:ln>
            </p:spPr>
          </p:pic>
          <p:pic>
            <p:nvPicPr>
              <p:cNvPr id="30" name="Picture 6"/>
              <p:cNvPicPr>
                <a:picLocks noChangeAspect="1" noChangeArrowheads="1"/>
              </p:cNvPicPr>
              <p:nvPr/>
            </p:nvPicPr>
            <p:blipFill>
              <a:blip r:embed="rId6" cstate="print"/>
              <a:srcRect/>
              <a:stretch>
                <a:fillRect/>
              </a:stretch>
            </p:blipFill>
            <p:spPr bwMode="auto">
              <a:xfrm>
                <a:off x="1077141" y="5539405"/>
                <a:ext cx="1689106" cy="617676"/>
              </a:xfrm>
              <a:prstGeom prst="rect">
                <a:avLst/>
              </a:prstGeom>
              <a:noFill/>
              <a:ln w="9525">
                <a:noFill/>
                <a:miter lim="800000"/>
                <a:headEnd/>
                <a:tailEnd/>
              </a:ln>
            </p:spPr>
          </p:pic>
          <p:pic>
            <p:nvPicPr>
              <p:cNvPr id="31" name="Picture 7"/>
              <p:cNvPicPr>
                <a:picLocks noChangeAspect="1" noChangeArrowheads="1"/>
              </p:cNvPicPr>
              <p:nvPr/>
            </p:nvPicPr>
            <p:blipFill>
              <a:blip r:embed="rId7" cstate="print"/>
              <a:srcRect/>
              <a:stretch>
                <a:fillRect/>
              </a:stretch>
            </p:blipFill>
            <p:spPr bwMode="auto">
              <a:xfrm>
                <a:off x="6958117" y="5539407"/>
                <a:ext cx="1614487" cy="533606"/>
              </a:xfrm>
              <a:prstGeom prst="rect">
                <a:avLst/>
              </a:prstGeom>
              <a:noFill/>
              <a:ln w="9525">
                <a:noFill/>
                <a:miter lim="800000"/>
                <a:headEnd/>
                <a:tailEnd/>
              </a:ln>
            </p:spPr>
          </p:pic>
        </p:grpSp>
        <p:sp>
          <p:nvSpPr>
            <p:cNvPr id="26" name="CasellaDiTesto 25"/>
            <p:cNvSpPr txBox="1"/>
            <p:nvPr/>
          </p:nvSpPr>
          <p:spPr>
            <a:xfrm>
              <a:off x="4800599" y="4038600"/>
              <a:ext cx="1447800" cy="454975"/>
            </a:xfrm>
            <a:prstGeom prst="rect">
              <a:avLst/>
            </a:prstGeom>
            <a:noFill/>
          </p:spPr>
          <p:txBody>
            <a:bodyPr wrap="square" rtlCol="0">
              <a:spAutoFit/>
            </a:bodyPr>
            <a:lstStyle/>
            <a:p>
              <a:r>
                <a:rPr lang="en-US" sz="1400" b="1" dirty="0" smtClean="0"/>
                <a:t>2 V</a:t>
              </a:r>
              <a:endParaRPr lang="en-US" sz="1400" b="1" dirty="0"/>
            </a:p>
          </p:txBody>
        </p:sp>
        <p:sp>
          <p:nvSpPr>
            <p:cNvPr id="27" name="CasellaDiTesto 26"/>
            <p:cNvSpPr txBox="1"/>
            <p:nvPr/>
          </p:nvSpPr>
          <p:spPr>
            <a:xfrm>
              <a:off x="5083893" y="4976191"/>
              <a:ext cx="1995647" cy="375354"/>
            </a:xfrm>
            <a:prstGeom prst="rect">
              <a:avLst/>
            </a:prstGeom>
            <a:noFill/>
          </p:spPr>
          <p:txBody>
            <a:bodyPr wrap="square" rtlCol="0">
              <a:spAutoFit/>
            </a:bodyPr>
            <a:lstStyle/>
            <a:p>
              <a:r>
                <a:rPr lang="en-US" sz="1050" b="1" dirty="0" smtClean="0"/>
                <a:t>220 ns</a:t>
              </a:r>
              <a:endParaRPr lang="en-US" sz="1050" b="1" dirty="0"/>
            </a:p>
          </p:txBody>
        </p:sp>
        <p:cxnSp>
          <p:nvCxnSpPr>
            <p:cNvPr id="28" name="Connettore 2 27"/>
            <p:cNvCxnSpPr/>
            <p:nvPr/>
          </p:nvCxnSpPr>
          <p:spPr>
            <a:xfrm>
              <a:off x="4905453" y="49530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32" name="Gruppo 31"/>
          <p:cNvGrpSpPr/>
          <p:nvPr/>
        </p:nvGrpSpPr>
        <p:grpSpPr>
          <a:xfrm>
            <a:off x="4572000" y="5257800"/>
            <a:ext cx="3810000" cy="1447800"/>
            <a:chOff x="533400" y="1600200"/>
            <a:chExt cx="7600950" cy="2124075"/>
          </a:xfrm>
        </p:grpSpPr>
        <p:pic>
          <p:nvPicPr>
            <p:cNvPr id="33" name="Picture 2"/>
            <p:cNvPicPr>
              <a:picLocks noChangeAspect="1" noChangeArrowheads="1"/>
            </p:cNvPicPr>
            <p:nvPr/>
          </p:nvPicPr>
          <p:blipFill>
            <a:blip r:embed="rId8" cstate="print"/>
            <a:srcRect/>
            <a:stretch>
              <a:fillRect/>
            </a:stretch>
          </p:blipFill>
          <p:spPr bwMode="auto">
            <a:xfrm>
              <a:off x="533400" y="1600200"/>
              <a:ext cx="7600950" cy="1352550"/>
            </a:xfrm>
            <a:prstGeom prst="rect">
              <a:avLst/>
            </a:prstGeom>
            <a:noFill/>
            <a:ln w="9525">
              <a:noFill/>
              <a:miter lim="800000"/>
              <a:headEnd/>
              <a:tailEnd/>
            </a:ln>
          </p:spPr>
        </p:pic>
        <p:pic>
          <p:nvPicPr>
            <p:cNvPr id="34" name="Picture 3"/>
            <p:cNvPicPr>
              <a:picLocks noChangeAspect="1" noChangeArrowheads="1"/>
            </p:cNvPicPr>
            <p:nvPr/>
          </p:nvPicPr>
          <p:blipFill>
            <a:blip r:embed="rId9" cstate="print"/>
            <a:srcRect/>
            <a:stretch>
              <a:fillRect/>
            </a:stretch>
          </p:blipFill>
          <p:spPr bwMode="auto">
            <a:xfrm>
              <a:off x="585580" y="2895600"/>
              <a:ext cx="1600200" cy="828675"/>
            </a:xfrm>
            <a:prstGeom prst="rect">
              <a:avLst/>
            </a:prstGeom>
            <a:noFill/>
            <a:ln w="9525">
              <a:noFill/>
              <a:miter lim="800000"/>
              <a:headEnd/>
              <a:tailEnd/>
            </a:ln>
          </p:spPr>
        </p:pic>
        <p:pic>
          <p:nvPicPr>
            <p:cNvPr id="35" name="Picture 4"/>
            <p:cNvPicPr>
              <a:picLocks noChangeAspect="1" noChangeArrowheads="1"/>
            </p:cNvPicPr>
            <p:nvPr/>
          </p:nvPicPr>
          <p:blipFill>
            <a:blip r:embed="rId10" cstate="print"/>
            <a:srcRect/>
            <a:stretch>
              <a:fillRect/>
            </a:stretch>
          </p:blipFill>
          <p:spPr bwMode="auto">
            <a:xfrm>
              <a:off x="6477000" y="2895600"/>
              <a:ext cx="1628775" cy="671513"/>
            </a:xfrm>
            <a:prstGeom prst="rect">
              <a:avLst/>
            </a:prstGeom>
            <a:noFill/>
            <a:ln w="9525">
              <a:noFill/>
              <a:miter lim="800000"/>
              <a:headEnd/>
              <a:tailEnd/>
            </a:ln>
          </p:spPr>
        </p:pic>
      </p:grpSp>
      <p:sp>
        <p:nvSpPr>
          <p:cNvPr id="36" name="CasellaDiTesto 35"/>
          <p:cNvSpPr txBox="1"/>
          <p:nvPr/>
        </p:nvSpPr>
        <p:spPr>
          <a:xfrm>
            <a:off x="6705600" y="5257800"/>
            <a:ext cx="665010" cy="307777"/>
          </a:xfrm>
          <a:prstGeom prst="rect">
            <a:avLst/>
          </a:prstGeom>
          <a:noFill/>
        </p:spPr>
        <p:txBody>
          <a:bodyPr wrap="square" rtlCol="0">
            <a:spAutoFit/>
          </a:bodyPr>
          <a:lstStyle/>
          <a:p>
            <a:r>
              <a:rPr lang="en-US" sz="1400" b="1" dirty="0" smtClean="0"/>
              <a:t>7 mV</a:t>
            </a:r>
            <a:endParaRPr lang="en-US" sz="1400" b="1" dirty="0"/>
          </a:p>
        </p:txBody>
      </p:sp>
      <p:sp>
        <p:nvSpPr>
          <p:cNvPr id="38" name="CasellaDiTesto 37"/>
          <p:cNvSpPr txBox="1"/>
          <p:nvPr/>
        </p:nvSpPr>
        <p:spPr>
          <a:xfrm>
            <a:off x="6553200" y="5842084"/>
            <a:ext cx="916649" cy="253916"/>
          </a:xfrm>
          <a:prstGeom prst="rect">
            <a:avLst/>
          </a:prstGeom>
          <a:noFill/>
        </p:spPr>
        <p:txBody>
          <a:bodyPr wrap="square" rtlCol="0">
            <a:spAutoFit/>
          </a:bodyPr>
          <a:lstStyle/>
          <a:p>
            <a:r>
              <a:rPr lang="en-US" sz="1050" b="1" dirty="0" smtClean="0"/>
              <a:t>70 ns</a:t>
            </a:r>
            <a:endParaRPr lang="en-US" sz="1050" b="1" dirty="0"/>
          </a:p>
        </p:txBody>
      </p:sp>
      <p:cxnSp>
        <p:nvCxnSpPr>
          <p:cNvPr id="39" name="Connettore 2 38"/>
          <p:cNvCxnSpPr/>
          <p:nvPr/>
        </p:nvCxnSpPr>
        <p:spPr>
          <a:xfrm>
            <a:off x="6553200" y="5791200"/>
            <a:ext cx="3810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8305800" y="3962400"/>
            <a:ext cx="838200" cy="1107996"/>
          </a:xfrm>
          <a:prstGeom prst="rect">
            <a:avLst/>
          </a:prstGeom>
          <a:noFill/>
        </p:spPr>
        <p:txBody>
          <a:bodyPr wrap="square" rtlCol="0">
            <a:spAutoFit/>
          </a:bodyPr>
          <a:lstStyle/>
          <a:p>
            <a:r>
              <a:rPr lang="en-US" sz="1600" dirty="0" smtClean="0"/>
              <a:t>Signal from 1 mm</a:t>
            </a:r>
            <a:r>
              <a:rPr lang="en-US" sz="1600" baseline="30000" dirty="0" smtClean="0"/>
              <a:t>2</a:t>
            </a:r>
          </a:p>
          <a:p>
            <a:r>
              <a:rPr lang="en-US" sz="1600" dirty="0" smtClean="0"/>
              <a:t>40 µm</a:t>
            </a:r>
            <a:endParaRPr lang="en-US" sz="1600" dirty="0"/>
          </a:p>
        </p:txBody>
      </p:sp>
      <p:sp>
        <p:nvSpPr>
          <p:cNvPr id="47" name="CasellaDiTesto 46"/>
          <p:cNvSpPr txBox="1"/>
          <p:nvPr/>
        </p:nvSpPr>
        <p:spPr>
          <a:xfrm>
            <a:off x="8305800" y="5257800"/>
            <a:ext cx="838200" cy="1569660"/>
          </a:xfrm>
          <a:prstGeom prst="rect">
            <a:avLst/>
          </a:prstGeom>
          <a:noFill/>
        </p:spPr>
        <p:txBody>
          <a:bodyPr wrap="square" rtlCol="0">
            <a:spAutoFit/>
          </a:bodyPr>
          <a:lstStyle/>
          <a:p>
            <a:r>
              <a:rPr lang="en-US" sz="1600" dirty="0" smtClean="0"/>
              <a:t>Signal from SPAD</a:t>
            </a:r>
          </a:p>
          <a:p>
            <a:r>
              <a:rPr lang="en-US" sz="1600" dirty="0" smtClean="0"/>
              <a:t>40 µm</a:t>
            </a:r>
            <a:endParaRPr lang="en-US" dirty="0" smtClean="0"/>
          </a:p>
          <a:p>
            <a:endParaRPr lang="en-US" dirty="0" smtClean="0"/>
          </a:p>
          <a:p>
            <a:endParaRPr lang="en-US" baseline="30000" dirty="0"/>
          </a:p>
        </p:txBody>
      </p:sp>
      <p:sp>
        <p:nvSpPr>
          <p:cNvPr id="37" name="Segnaposto numero diapositiva 36"/>
          <p:cNvSpPr>
            <a:spLocks noGrp="1"/>
          </p:cNvSpPr>
          <p:nvPr>
            <p:ph type="sldNum" sz="quarter" idx="12"/>
          </p:nvPr>
        </p:nvSpPr>
        <p:spPr/>
        <p:txBody>
          <a:bodyPr/>
          <a:lstStyle/>
          <a:p>
            <a:fld id="{8AC695ED-DE94-492E-92CF-8E0F4317C7B9}"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VHD32.png"/>
          <p:cNvPicPr>
            <a:picLocks noChangeAspect="1"/>
          </p:cNvPicPr>
          <p:nvPr/>
        </p:nvPicPr>
        <p:blipFill>
          <a:blip r:embed="rId3" cstate="print"/>
          <a:stretch>
            <a:fillRect/>
          </a:stretch>
        </p:blipFill>
        <p:spPr>
          <a:xfrm>
            <a:off x="4371564" y="533400"/>
            <a:ext cx="4772436" cy="3200399"/>
          </a:xfrm>
          <a:prstGeom prst="rect">
            <a:avLst/>
          </a:prstGeom>
        </p:spPr>
      </p:pic>
      <p:pic>
        <p:nvPicPr>
          <p:cNvPr id="7" name="Immagine 6" descr="IV_HD33.png"/>
          <p:cNvPicPr>
            <a:picLocks noChangeAspect="1"/>
          </p:cNvPicPr>
          <p:nvPr/>
        </p:nvPicPr>
        <p:blipFill>
          <a:blip r:embed="rId4" cstate="print"/>
          <a:stretch>
            <a:fillRect/>
          </a:stretch>
        </p:blipFill>
        <p:spPr>
          <a:xfrm>
            <a:off x="152400" y="457200"/>
            <a:ext cx="4572000" cy="3214352"/>
          </a:xfrm>
          <a:prstGeom prst="rect">
            <a:avLst/>
          </a:prstGeom>
        </p:spPr>
      </p:pic>
      <p:sp>
        <p:nvSpPr>
          <p:cNvPr id="2" name="Titolo 1"/>
          <p:cNvSpPr>
            <a:spLocks noGrp="1"/>
          </p:cNvSpPr>
          <p:nvPr>
            <p:ph type="title"/>
          </p:nvPr>
        </p:nvSpPr>
        <p:spPr>
          <a:xfrm>
            <a:off x="457200" y="274638"/>
            <a:ext cx="8229600" cy="411162"/>
          </a:xfrm>
        </p:spPr>
        <p:txBody>
          <a:bodyPr>
            <a:normAutofit fontScale="90000"/>
          </a:bodyPr>
          <a:lstStyle/>
          <a:p>
            <a:r>
              <a:rPr lang="en-US" dirty="0" smtClean="0"/>
              <a:t>IV characteristics</a:t>
            </a:r>
            <a:endParaRPr lang="en-US" dirty="0"/>
          </a:p>
        </p:txBody>
      </p:sp>
      <p:sp>
        <p:nvSpPr>
          <p:cNvPr id="13" name="CasellaDiTesto 12"/>
          <p:cNvSpPr txBox="1"/>
          <p:nvPr/>
        </p:nvSpPr>
        <p:spPr>
          <a:xfrm>
            <a:off x="1600200" y="3352801"/>
            <a:ext cx="2514600" cy="307777"/>
          </a:xfrm>
          <a:prstGeom prst="rect">
            <a:avLst/>
          </a:prstGeom>
          <a:solidFill>
            <a:schemeClr val="bg1"/>
          </a:solidFill>
        </p:spPr>
        <p:txBody>
          <a:bodyPr wrap="square" rtlCol="0">
            <a:spAutoFit/>
          </a:bodyPr>
          <a:lstStyle/>
          <a:p>
            <a:r>
              <a:rPr lang="en-US" sz="1400" b="1" dirty="0" smtClean="0">
                <a:latin typeface="Times New Roman" pitchFamily="18" charset="0"/>
                <a:cs typeface="Times New Roman" pitchFamily="18" charset="0"/>
              </a:rPr>
              <a:t>                      Inverse Bias (V)</a:t>
            </a:r>
            <a:endParaRPr lang="en-US" sz="1400" b="1" dirty="0">
              <a:latin typeface="Times New Roman" pitchFamily="18" charset="0"/>
              <a:cs typeface="Times New Roman" pitchFamily="18" charset="0"/>
            </a:endParaRPr>
          </a:p>
        </p:txBody>
      </p:sp>
      <p:sp>
        <p:nvSpPr>
          <p:cNvPr id="15" name="CasellaDiTesto 14"/>
          <p:cNvSpPr txBox="1"/>
          <p:nvPr/>
        </p:nvSpPr>
        <p:spPr>
          <a:xfrm>
            <a:off x="5943600" y="3398313"/>
            <a:ext cx="2514600" cy="307777"/>
          </a:xfrm>
          <a:prstGeom prst="rect">
            <a:avLst/>
          </a:prstGeom>
          <a:solidFill>
            <a:schemeClr val="bg1"/>
          </a:solidFill>
        </p:spPr>
        <p:txBody>
          <a:bodyPr wrap="square" rtlCol="0">
            <a:spAutoFit/>
          </a:bodyPr>
          <a:lstStyle/>
          <a:p>
            <a:r>
              <a:rPr lang="en-US" sz="1400" b="1" dirty="0" smtClean="0">
                <a:latin typeface="Times New Roman" pitchFamily="18" charset="0"/>
                <a:cs typeface="Times New Roman" pitchFamily="18" charset="0"/>
              </a:rPr>
              <a:t>                      Inverse Bias (V)</a:t>
            </a:r>
            <a:endParaRPr lang="en-US" sz="1400" b="1" dirty="0">
              <a:latin typeface="Times New Roman" pitchFamily="18" charset="0"/>
              <a:cs typeface="Times New Roman" pitchFamily="18" charset="0"/>
            </a:endParaRPr>
          </a:p>
        </p:txBody>
      </p:sp>
      <p:sp>
        <p:nvSpPr>
          <p:cNvPr id="16" name="CasellaDiTesto 15"/>
          <p:cNvSpPr txBox="1"/>
          <p:nvPr/>
        </p:nvSpPr>
        <p:spPr>
          <a:xfrm rot="16200000">
            <a:off x="-649189" y="1941612"/>
            <a:ext cx="2514600" cy="307777"/>
          </a:xfrm>
          <a:prstGeom prst="rect">
            <a:avLst/>
          </a:prstGeom>
          <a:solidFill>
            <a:schemeClr val="bg1"/>
          </a:solidFill>
        </p:spPr>
        <p:txBody>
          <a:bodyPr wrap="square" rtlCol="0">
            <a:spAutoFit/>
          </a:bodyPr>
          <a:lstStyle/>
          <a:p>
            <a:r>
              <a:rPr lang="en-US" sz="1400" b="1" dirty="0" smtClean="0">
                <a:latin typeface="Times New Roman" pitchFamily="18" charset="0"/>
                <a:cs typeface="Times New Roman" pitchFamily="18" charset="0"/>
              </a:rPr>
              <a:t>                      Current  (A)</a:t>
            </a:r>
            <a:endParaRPr lang="en-US" sz="1400" b="1" dirty="0">
              <a:latin typeface="Times New Roman" pitchFamily="18" charset="0"/>
              <a:cs typeface="Times New Roman" pitchFamily="18" charset="0"/>
            </a:endParaRPr>
          </a:p>
        </p:txBody>
      </p:sp>
      <p:sp>
        <p:nvSpPr>
          <p:cNvPr id="18" name="CasellaDiTesto 17"/>
          <p:cNvSpPr txBox="1"/>
          <p:nvPr/>
        </p:nvSpPr>
        <p:spPr>
          <a:xfrm rot="16200000">
            <a:off x="3465611" y="1865411"/>
            <a:ext cx="2514600" cy="307777"/>
          </a:xfrm>
          <a:prstGeom prst="rect">
            <a:avLst/>
          </a:prstGeom>
          <a:solidFill>
            <a:schemeClr val="bg1"/>
          </a:solidFill>
        </p:spPr>
        <p:txBody>
          <a:bodyPr wrap="square" rtlCol="0">
            <a:spAutoFit/>
          </a:bodyPr>
          <a:lstStyle/>
          <a:p>
            <a:r>
              <a:rPr lang="en-US" sz="1400" b="1" dirty="0" smtClean="0">
                <a:latin typeface="Times New Roman" pitchFamily="18" charset="0"/>
                <a:cs typeface="Times New Roman" pitchFamily="18" charset="0"/>
              </a:rPr>
              <a:t>                      Current  (A)</a:t>
            </a:r>
            <a:endParaRPr lang="en-US" sz="1400" b="1" dirty="0">
              <a:latin typeface="Times New Roman" pitchFamily="18" charset="0"/>
              <a:cs typeface="Times New Roman" pitchFamily="18" charset="0"/>
            </a:endParaRPr>
          </a:p>
        </p:txBody>
      </p:sp>
      <p:pic>
        <p:nvPicPr>
          <p:cNvPr id="19" name="Immagine 18" descr="Vb_T_HD3_3.jpeg"/>
          <p:cNvPicPr>
            <a:picLocks noChangeAspect="1"/>
          </p:cNvPicPr>
          <p:nvPr/>
        </p:nvPicPr>
        <p:blipFill>
          <a:blip r:embed="rId5" cstate="print"/>
          <a:stretch>
            <a:fillRect/>
          </a:stretch>
        </p:blipFill>
        <p:spPr>
          <a:xfrm>
            <a:off x="381000" y="3733800"/>
            <a:ext cx="4114800" cy="2800187"/>
          </a:xfrm>
          <a:prstGeom prst="rect">
            <a:avLst/>
          </a:prstGeom>
        </p:spPr>
      </p:pic>
      <p:sp>
        <p:nvSpPr>
          <p:cNvPr id="20" name="CasellaDiTesto 19"/>
          <p:cNvSpPr txBox="1"/>
          <p:nvPr/>
        </p:nvSpPr>
        <p:spPr>
          <a:xfrm>
            <a:off x="1219200" y="1371600"/>
            <a:ext cx="1295400" cy="646331"/>
          </a:xfrm>
          <a:prstGeom prst="rect">
            <a:avLst/>
          </a:prstGeom>
          <a:noFill/>
        </p:spPr>
        <p:txBody>
          <a:bodyPr wrap="square" rtlCol="0">
            <a:spAutoFit/>
          </a:bodyPr>
          <a:lstStyle/>
          <a:p>
            <a:r>
              <a:rPr lang="en-US" b="1" dirty="0" smtClean="0"/>
              <a:t>V</a:t>
            </a:r>
            <a:r>
              <a:rPr lang="en-US" sz="1200" b="1" dirty="0" smtClean="0"/>
              <a:t>BD</a:t>
            </a:r>
            <a:r>
              <a:rPr lang="en-US" b="1" dirty="0" smtClean="0"/>
              <a:t> 26.9 V @T=20</a:t>
            </a:r>
            <a:r>
              <a:rPr lang="en-US" b="1" baseline="30000" dirty="0" smtClean="0"/>
              <a:t>o </a:t>
            </a:r>
            <a:r>
              <a:rPr lang="en-US" b="1" dirty="0" smtClean="0"/>
              <a:t>C</a:t>
            </a:r>
            <a:endParaRPr lang="en-US" b="1" dirty="0"/>
          </a:p>
        </p:txBody>
      </p:sp>
      <p:sp>
        <p:nvSpPr>
          <p:cNvPr id="21" name="CasellaDiTesto 20"/>
          <p:cNvSpPr txBox="1"/>
          <p:nvPr/>
        </p:nvSpPr>
        <p:spPr>
          <a:xfrm>
            <a:off x="5562600" y="1371600"/>
            <a:ext cx="1219200" cy="923330"/>
          </a:xfrm>
          <a:prstGeom prst="rect">
            <a:avLst/>
          </a:prstGeom>
          <a:noFill/>
        </p:spPr>
        <p:txBody>
          <a:bodyPr wrap="square" rtlCol="0">
            <a:spAutoFit/>
          </a:bodyPr>
          <a:lstStyle/>
          <a:p>
            <a:r>
              <a:rPr lang="en-US" b="1" dirty="0" smtClean="0"/>
              <a:t>V</a:t>
            </a:r>
            <a:r>
              <a:rPr lang="en-US" sz="1200" b="1" dirty="0" smtClean="0"/>
              <a:t>BD  </a:t>
            </a:r>
            <a:r>
              <a:rPr lang="en-US" b="1" dirty="0" smtClean="0"/>
              <a:t>26.4 V</a:t>
            </a:r>
          </a:p>
          <a:p>
            <a:r>
              <a:rPr lang="en-US" b="1" dirty="0" smtClean="0"/>
              <a:t>@T=20</a:t>
            </a:r>
            <a:r>
              <a:rPr lang="en-US" b="1" baseline="30000" dirty="0" smtClean="0"/>
              <a:t>o </a:t>
            </a:r>
            <a:r>
              <a:rPr lang="en-US" b="1" dirty="0" smtClean="0"/>
              <a:t>C</a:t>
            </a:r>
          </a:p>
          <a:p>
            <a:endParaRPr lang="en-US" b="1" dirty="0"/>
          </a:p>
        </p:txBody>
      </p:sp>
      <p:pic>
        <p:nvPicPr>
          <p:cNvPr id="22" name="Immagine 21" descr="Vb_t_HD3_2.jpg"/>
          <p:cNvPicPr>
            <a:picLocks noChangeAspect="1"/>
          </p:cNvPicPr>
          <p:nvPr/>
        </p:nvPicPr>
        <p:blipFill>
          <a:blip r:embed="rId6" cstate="print"/>
          <a:stretch>
            <a:fillRect/>
          </a:stretch>
        </p:blipFill>
        <p:spPr>
          <a:xfrm>
            <a:off x="4800600" y="3799973"/>
            <a:ext cx="3933824" cy="2677028"/>
          </a:xfrm>
          <a:prstGeom prst="rect">
            <a:avLst/>
          </a:prstGeom>
        </p:spPr>
      </p:pic>
      <p:sp>
        <p:nvSpPr>
          <p:cNvPr id="25" name="CasellaDiTesto 24"/>
          <p:cNvSpPr txBox="1"/>
          <p:nvPr/>
        </p:nvSpPr>
        <p:spPr>
          <a:xfrm rot="16200000">
            <a:off x="-874811" y="4684812"/>
            <a:ext cx="2514600" cy="307777"/>
          </a:xfrm>
          <a:prstGeom prst="rect">
            <a:avLst/>
          </a:prstGeom>
          <a:solidFill>
            <a:schemeClr val="bg1"/>
          </a:solidFill>
        </p:spPr>
        <p:txBody>
          <a:bodyPr wrap="square" rtlCol="0">
            <a:spAutoFit/>
          </a:bodyPr>
          <a:lstStyle/>
          <a:p>
            <a:r>
              <a:rPr lang="en-US" sz="1400" b="1" dirty="0" smtClean="0">
                <a:latin typeface="Times New Roman" pitchFamily="18" charset="0"/>
                <a:cs typeface="Times New Roman" pitchFamily="18" charset="0"/>
              </a:rPr>
              <a:t>      Breakdown Voltage (V)</a:t>
            </a:r>
            <a:endParaRPr lang="en-US" sz="1400" b="1" dirty="0">
              <a:latin typeface="Times New Roman" pitchFamily="18" charset="0"/>
              <a:cs typeface="Times New Roman" pitchFamily="18" charset="0"/>
            </a:endParaRPr>
          </a:p>
        </p:txBody>
      </p:sp>
      <p:sp>
        <p:nvSpPr>
          <p:cNvPr id="24" name="Segnaposto numero diapositiva 23"/>
          <p:cNvSpPr>
            <a:spLocks noGrp="1"/>
          </p:cNvSpPr>
          <p:nvPr>
            <p:ph type="sldNum" sz="quarter" idx="12"/>
          </p:nvPr>
        </p:nvSpPr>
        <p:spPr/>
        <p:txBody>
          <a:bodyPr/>
          <a:lstStyle/>
          <a:p>
            <a:fld id="{8AC695ED-DE94-492E-92CF-8E0F4317C7B9}" type="slidenum">
              <a:rPr lang="en-US" smtClean="0"/>
              <a:pPr/>
              <a:t>15</a:t>
            </a:fld>
            <a:endParaRPr lang="en-US"/>
          </a:p>
        </p:txBody>
      </p:sp>
      <p:sp>
        <p:nvSpPr>
          <p:cNvPr id="5" name="Segnaposto piè di pagina 4"/>
          <p:cNvSpPr>
            <a:spLocks noGrp="1"/>
          </p:cNvSpPr>
          <p:nvPr>
            <p:ph type="ftr" sz="quarter" idx="11"/>
          </p:nvPr>
        </p:nvSpPr>
        <p:spPr>
          <a:xfrm>
            <a:off x="3276600" y="6353373"/>
            <a:ext cx="2895600" cy="365125"/>
          </a:xfrm>
        </p:spPr>
        <p:txBody>
          <a:bodyPr/>
          <a:lstStyle/>
          <a:p>
            <a:r>
              <a:rPr lang="en-US" smtClean="0"/>
              <a:t>CRIS 2018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800" y="0"/>
            <a:ext cx="8229600" cy="639762"/>
          </a:xfrm>
        </p:spPr>
        <p:txBody>
          <a:bodyPr>
            <a:noAutofit/>
          </a:bodyPr>
          <a:lstStyle/>
          <a:p>
            <a:r>
              <a:rPr lang="en-US" dirty="0" smtClean="0"/>
              <a:t>Gain</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109" name="CasellaDiTesto 108"/>
          <p:cNvSpPr txBox="1"/>
          <p:nvPr/>
        </p:nvSpPr>
        <p:spPr>
          <a:xfrm>
            <a:off x="1676400" y="533400"/>
            <a:ext cx="1295400" cy="338554"/>
          </a:xfrm>
          <a:prstGeom prst="rect">
            <a:avLst/>
          </a:prstGeom>
          <a:noFill/>
        </p:spPr>
        <p:txBody>
          <a:bodyPr wrap="square" rtlCol="0">
            <a:spAutoFit/>
          </a:bodyPr>
          <a:lstStyle/>
          <a:p>
            <a:r>
              <a:rPr lang="en-US" sz="1600" dirty="0" smtClean="0"/>
              <a:t>Dark box</a:t>
            </a:r>
            <a:endParaRPr lang="en-US" sz="1600" dirty="0"/>
          </a:p>
        </p:txBody>
      </p:sp>
      <p:grpSp>
        <p:nvGrpSpPr>
          <p:cNvPr id="164" name="Gruppo 163"/>
          <p:cNvGrpSpPr/>
          <p:nvPr/>
        </p:nvGrpSpPr>
        <p:grpSpPr>
          <a:xfrm>
            <a:off x="152400" y="914400"/>
            <a:ext cx="6781800" cy="2960426"/>
            <a:chOff x="1295400" y="1828800"/>
            <a:chExt cx="6781800" cy="2960426"/>
          </a:xfrm>
        </p:grpSpPr>
        <p:sp>
          <p:nvSpPr>
            <p:cNvPr id="108" name="Rettangolo 107"/>
            <p:cNvSpPr/>
            <p:nvPr/>
          </p:nvSpPr>
          <p:spPr>
            <a:xfrm>
              <a:off x="2667000" y="1828800"/>
              <a:ext cx="3810000"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uppo 134"/>
            <p:cNvGrpSpPr/>
            <p:nvPr/>
          </p:nvGrpSpPr>
          <p:grpSpPr>
            <a:xfrm>
              <a:off x="1295400" y="2283023"/>
              <a:ext cx="6781800" cy="2506203"/>
              <a:chOff x="5065592" y="1958889"/>
              <a:chExt cx="6781800" cy="2506203"/>
            </a:xfrm>
          </p:grpSpPr>
          <p:sp>
            <p:nvSpPr>
              <p:cNvPr id="136" name="Ovale 135"/>
              <p:cNvSpPr/>
              <p:nvPr/>
            </p:nvSpPr>
            <p:spPr>
              <a:xfrm>
                <a:off x="7478973" y="2347415"/>
                <a:ext cx="1392072" cy="1269242"/>
              </a:xfrm>
              <a:prstGeom prst="ellipse">
                <a:avLst/>
              </a:prstGeom>
              <a:solidFill>
                <a:sysClr val="window" lastClr="FFFFFF"/>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137" name="Rettangolo 136"/>
              <p:cNvSpPr/>
              <p:nvPr/>
            </p:nvSpPr>
            <p:spPr>
              <a:xfrm>
                <a:off x="8024883" y="2251881"/>
                <a:ext cx="300251" cy="109182"/>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138" name="Rettangolo 137"/>
              <p:cNvSpPr/>
              <p:nvPr/>
            </p:nvSpPr>
            <p:spPr>
              <a:xfrm rot="5400000">
                <a:off x="8776648" y="2921765"/>
                <a:ext cx="257025" cy="95535"/>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cxnSp>
            <p:nvCxnSpPr>
              <p:cNvPr id="139" name="Connettore 1 138"/>
              <p:cNvCxnSpPr/>
              <p:nvPr/>
            </p:nvCxnSpPr>
            <p:spPr>
              <a:xfrm>
                <a:off x="9007514" y="2715920"/>
                <a:ext cx="1" cy="504968"/>
              </a:xfrm>
              <a:prstGeom prst="line">
                <a:avLst/>
              </a:prstGeom>
              <a:noFill/>
              <a:ln w="31750" cap="rnd" cmpd="sng" algn="ctr">
                <a:solidFill>
                  <a:sysClr val="windowText" lastClr="000000"/>
                </a:solidFill>
                <a:prstDash val="lgDash"/>
              </a:ln>
              <a:effectLst/>
            </p:spPr>
          </p:cxnSp>
          <p:sp>
            <p:nvSpPr>
              <p:cNvPr id="140" name="Rettangolo 139"/>
              <p:cNvSpPr/>
              <p:nvPr/>
            </p:nvSpPr>
            <p:spPr>
              <a:xfrm>
                <a:off x="9034818" y="2893325"/>
                <a:ext cx="45719" cy="150126"/>
              </a:xfrm>
              <a:prstGeom prst="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141" name="Connettore 1 140"/>
              <p:cNvCxnSpPr/>
              <p:nvPr/>
            </p:nvCxnSpPr>
            <p:spPr>
              <a:xfrm>
                <a:off x="9107833" y="2952466"/>
                <a:ext cx="1520359" cy="0"/>
              </a:xfrm>
              <a:prstGeom prst="line">
                <a:avLst/>
              </a:prstGeom>
              <a:noFill/>
              <a:ln w="25400" cap="rnd" cmpd="sng" algn="ctr">
                <a:solidFill>
                  <a:srgbClr val="BC451B">
                    <a:shade val="90000"/>
                  </a:srgbClr>
                </a:solidFill>
                <a:prstDash val="solid"/>
              </a:ln>
              <a:effectLst/>
            </p:spPr>
          </p:cxnSp>
          <p:cxnSp>
            <p:nvCxnSpPr>
              <p:cNvPr id="142" name="Connettore 2 141"/>
              <p:cNvCxnSpPr/>
              <p:nvPr/>
            </p:nvCxnSpPr>
            <p:spPr>
              <a:xfrm>
                <a:off x="10628192" y="2952466"/>
                <a:ext cx="0" cy="914400"/>
              </a:xfrm>
              <a:prstGeom prst="straightConnector1">
                <a:avLst/>
              </a:prstGeom>
              <a:noFill/>
              <a:ln w="25400" cap="rnd" cmpd="sng" algn="ctr">
                <a:solidFill>
                  <a:srgbClr val="BC451B">
                    <a:shade val="90000"/>
                  </a:srgbClr>
                </a:solidFill>
                <a:prstDash val="solid"/>
                <a:tailEnd type="arrow"/>
              </a:ln>
              <a:effectLst/>
            </p:spPr>
          </p:cxnSp>
          <p:sp>
            <p:nvSpPr>
              <p:cNvPr id="143" name="Rettangolo arrotondato 142"/>
              <p:cNvSpPr/>
              <p:nvPr/>
            </p:nvSpPr>
            <p:spPr>
              <a:xfrm>
                <a:off x="9982198" y="3875965"/>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144" name="CasellaDiTesto 143"/>
              <p:cNvSpPr txBox="1"/>
              <p:nvPr/>
            </p:nvSpPr>
            <p:spPr>
              <a:xfrm>
                <a:off x="10018592" y="4026089"/>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Oscilloscope</a:t>
                </a:r>
              </a:p>
            </p:txBody>
          </p:sp>
          <p:sp>
            <p:nvSpPr>
              <p:cNvPr id="145" name="Interruzione 144"/>
              <p:cNvSpPr/>
              <p:nvPr/>
            </p:nvSpPr>
            <p:spPr>
              <a:xfrm>
                <a:off x="7478973" y="2879678"/>
                <a:ext cx="95535" cy="204716"/>
              </a:xfrm>
              <a:prstGeom prst="flowChartTerminator">
                <a:avLst/>
              </a:prstGeom>
              <a:no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146" name="Connettore 2 145"/>
              <p:cNvCxnSpPr>
                <a:endCxn id="145" idx="1"/>
              </p:cNvCxnSpPr>
              <p:nvPr/>
            </p:nvCxnSpPr>
            <p:spPr>
              <a:xfrm>
                <a:off x="6346209" y="2975212"/>
                <a:ext cx="1132764" cy="6824"/>
              </a:xfrm>
              <a:prstGeom prst="straightConnector1">
                <a:avLst/>
              </a:prstGeom>
              <a:noFill/>
              <a:ln w="25400" cap="rnd" cmpd="sng" algn="ctr">
                <a:solidFill>
                  <a:srgbClr val="BC451B">
                    <a:shade val="90000"/>
                  </a:srgbClr>
                </a:solidFill>
                <a:prstDash val="solid"/>
                <a:tailEnd type="arrow"/>
              </a:ln>
              <a:effectLst/>
            </p:spPr>
          </p:cxnSp>
          <p:sp>
            <p:nvSpPr>
              <p:cNvPr id="147" name="Rettangolo arrotondato 146"/>
              <p:cNvSpPr/>
              <p:nvPr/>
            </p:nvSpPr>
            <p:spPr>
              <a:xfrm>
                <a:off x="5065592" y="2704532"/>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148" name="CasellaDiTesto 147"/>
              <p:cNvSpPr txBox="1"/>
              <p:nvPr/>
            </p:nvSpPr>
            <p:spPr>
              <a:xfrm>
                <a:off x="5295330" y="2745472"/>
                <a:ext cx="91667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Led Flasher</a:t>
                </a:r>
              </a:p>
            </p:txBody>
          </p:sp>
          <p:sp>
            <p:nvSpPr>
              <p:cNvPr id="149" name="Rettangolo arrotondato 148"/>
              <p:cNvSpPr/>
              <p:nvPr/>
            </p:nvSpPr>
            <p:spPr>
              <a:xfrm>
                <a:off x="5065592" y="3878238"/>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150" name="CasellaDiTesto 149"/>
              <p:cNvSpPr txBox="1"/>
              <p:nvPr/>
            </p:nvSpPr>
            <p:spPr>
              <a:xfrm>
                <a:off x="5092887" y="3891884"/>
                <a:ext cx="125332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Pulse Generator</a:t>
                </a:r>
              </a:p>
            </p:txBody>
          </p:sp>
          <p:cxnSp>
            <p:nvCxnSpPr>
              <p:cNvPr id="151" name="Connettore 2 150"/>
              <p:cNvCxnSpPr>
                <a:stCxn id="149" idx="0"/>
                <a:endCxn id="147" idx="2"/>
              </p:cNvCxnSpPr>
              <p:nvPr/>
            </p:nvCxnSpPr>
            <p:spPr>
              <a:xfrm flipV="1">
                <a:off x="5693389" y="3291386"/>
                <a:ext cx="0" cy="586852"/>
              </a:xfrm>
              <a:prstGeom prst="straightConnector1">
                <a:avLst/>
              </a:prstGeom>
              <a:noFill/>
              <a:ln w="25400" cap="rnd" cmpd="sng" algn="ctr">
                <a:solidFill>
                  <a:srgbClr val="BC451B">
                    <a:shade val="90000"/>
                  </a:srgbClr>
                </a:solidFill>
                <a:prstDash val="solid"/>
                <a:tailEnd type="arrow"/>
              </a:ln>
              <a:effectLst/>
            </p:spPr>
          </p:cxnSp>
          <p:cxnSp>
            <p:nvCxnSpPr>
              <p:cNvPr id="152" name="Connettore 2 151"/>
              <p:cNvCxnSpPr>
                <a:stCxn id="150" idx="3"/>
                <a:endCxn id="143" idx="1"/>
              </p:cNvCxnSpPr>
              <p:nvPr/>
            </p:nvCxnSpPr>
            <p:spPr>
              <a:xfrm>
                <a:off x="6346208" y="4153494"/>
                <a:ext cx="3635990" cy="15898"/>
              </a:xfrm>
              <a:prstGeom prst="straightConnector1">
                <a:avLst/>
              </a:prstGeom>
              <a:noFill/>
              <a:ln w="25400" cap="rnd" cmpd="sng" algn="ctr">
                <a:solidFill>
                  <a:srgbClr val="BC451B">
                    <a:shade val="90000"/>
                  </a:srgbClr>
                </a:solidFill>
                <a:prstDash val="solid"/>
                <a:tailEnd type="arrow"/>
              </a:ln>
              <a:effectLst/>
            </p:spPr>
          </p:cxnSp>
          <p:sp>
            <p:nvSpPr>
              <p:cNvPr id="153" name="CasellaDiTesto 152"/>
              <p:cNvSpPr txBox="1"/>
              <p:nvPr/>
            </p:nvSpPr>
            <p:spPr>
              <a:xfrm>
                <a:off x="7863386" y="1958889"/>
                <a:ext cx="74835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Port 1</a:t>
                </a:r>
              </a:p>
            </p:txBody>
          </p:sp>
          <p:sp>
            <p:nvSpPr>
              <p:cNvPr id="154" name="CasellaDiTesto 153"/>
              <p:cNvSpPr txBox="1"/>
              <p:nvPr/>
            </p:nvSpPr>
            <p:spPr>
              <a:xfrm>
                <a:off x="8799392" y="3181066"/>
                <a:ext cx="74835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Port 2</a:t>
                </a:r>
              </a:p>
            </p:txBody>
          </p:sp>
          <p:sp>
            <p:nvSpPr>
              <p:cNvPr id="155" name="CasellaDiTesto 154"/>
              <p:cNvSpPr txBox="1"/>
              <p:nvPr/>
            </p:nvSpPr>
            <p:spPr>
              <a:xfrm>
                <a:off x="8755036" y="2416089"/>
                <a:ext cx="105770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Aperture</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56" name="CasellaDiTesto 155"/>
              <p:cNvSpPr txBox="1"/>
              <p:nvPr/>
            </p:nvSpPr>
            <p:spPr>
              <a:xfrm>
                <a:off x="7808792" y="4154834"/>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Trigger Line</a:t>
                </a:r>
              </a:p>
            </p:txBody>
          </p:sp>
          <p:sp>
            <p:nvSpPr>
              <p:cNvPr id="157" name="CasellaDiTesto 156"/>
              <p:cNvSpPr txBox="1"/>
              <p:nvPr/>
            </p:nvSpPr>
            <p:spPr>
              <a:xfrm>
                <a:off x="7551759" y="2775043"/>
                <a:ext cx="125332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Integrating Sphere</a:t>
                </a:r>
              </a:p>
            </p:txBody>
          </p:sp>
          <p:sp>
            <p:nvSpPr>
              <p:cNvPr id="158" name="CasellaDiTesto 157"/>
              <p:cNvSpPr txBox="1"/>
              <p:nvPr/>
            </p:nvSpPr>
            <p:spPr>
              <a:xfrm>
                <a:off x="10687332" y="3333466"/>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Signal</a:t>
                </a:r>
              </a:p>
            </p:txBody>
          </p:sp>
          <p:sp>
            <p:nvSpPr>
              <p:cNvPr id="159" name="CasellaDiTesto 158"/>
              <p:cNvSpPr txBox="1"/>
              <p:nvPr/>
            </p:nvSpPr>
            <p:spPr>
              <a:xfrm>
                <a:off x="9021466" y="2647666"/>
                <a:ext cx="155130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ysClr val="windowText" lastClr="000000"/>
                    </a:solidFill>
                    <a:effectLst/>
                    <a:uLnTx/>
                    <a:uFillTx/>
                  </a:rPr>
                  <a:t>SiPM&amp;readout</a:t>
                </a:r>
                <a:endParaRPr kumimoji="0" lang="en-US" sz="1400" b="0" i="0" u="none" strike="noStrike" kern="0" cap="none" spc="0" normalizeH="0" baseline="0" noProof="0" dirty="0" smtClean="0">
                  <a:ln>
                    <a:noFill/>
                  </a:ln>
                  <a:solidFill>
                    <a:sysClr val="windowText" lastClr="000000"/>
                  </a:solidFill>
                  <a:effectLst/>
                  <a:uLnTx/>
                  <a:uFillTx/>
                </a:endParaRPr>
              </a:p>
            </p:txBody>
          </p:sp>
        </p:grpSp>
      </p:grpSp>
      <p:pic>
        <p:nvPicPr>
          <p:cNvPr id="33" name="Immagine 32" descr="Graph2.jpg"/>
          <p:cNvPicPr>
            <a:picLocks noChangeAspect="1"/>
          </p:cNvPicPr>
          <p:nvPr/>
        </p:nvPicPr>
        <p:blipFill>
          <a:blip r:embed="rId3" cstate="print"/>
          <a:stretch>
            <a:fillRect/>
          </a:stretch>
        </p:blipFill>
        <p:spPr>
          <a:xfrm>
            <a:off x="304800" y="3852079"/>
            <a:ext cx="4267200" cy="3005921"/>
          </a:xfrm>
          <a:prstGeom prst="rect">
            <a:avLst/>
          </a:prstGeom>
        </p:spPr>
      </p:pic>
      <p:pic>
        <p:nvPicPr>
          <p:cNvPr id="34" name="Immagine 33" descr="Graph3.jpg"/>
          <p:cNvPicPr>
            <a:picLocks noChangeAspect="1"/>
          </p:cNvPicPr>
          <p:nvPr/>
        </p:nvPicPr>
        <p:blipFill>
          <a:blip r:embed="rId4" cstate="print"/>
          <a:stretch>
            <a:fillRect/>
          </a:stretch>
        </p:blipFill>
        <p:spPr>
          <a:xfrm>
            <a:off x="4876800" y="3886200"/>
            <a:ext cx="4267200" cy="3005921"/>
          </a:xfrm>
          <a:prstGeom prst="rect">
            <a:avLst/>
          </a:prstGeom>
        </p:spPr>
      </p:pic>
      <p:sp>
        <p:nvSpPr>
          <p:cNvPr id="35" name="CasellaDiTesto 34"/>
          <p:cNvSpPr txBox="1"/>
          <p:nvPr/>
        </p:nvSpPr>
        <p:spPr>
          <a:xfrm>
            <a:off x="7696200" y="3974068"/>
            <a:ext cx="1143000" cy="369332"/>
          </a:xfrm>
          <a:prstGeom prst="rect">
            <a:avLst/>
          </a:prstGeom>
          <a:solidFill>
            <a:schemeClr val="bg1"/>
          </a:solidFill>
        </p:spPr>
        <p:txBody>
          <a:bodyPr wrap="square" rtlCol="0">
            <a:spAutoFit/>
          </a:bodyPr>
          <a:lstStyle/>
          <a:p>
            <a:r>
              <a:rPr lang="en-US" b="1" dirty="0" smtClean="0">
                <a:latin typeface="Times New Roman" pitchFamily="18" charset="0"/>
                <a:cs typeface="Times New Roman" pitchFamily="18" charset="0"/>
              </a:rPr>
              <a:t>HD3 2</a:t>
            </a:r>
            <a:endParaRPr lang="en-US" b="1" dirty="0">
              <a:latin typeface="Times New Roman" pitchFamily="18" charset="0"/>
              <a:cs typeface="Times New Roman" pitchFamily="18" charset="0"/>
            </a:endParaRPr>
          </a:p>
        </p:txBody>
      </p:sp>
      <p:sp>
        <p:nvSpPr>
          <p:cNvPr id="36" name="CasellaDiTesto 35"/>
          <p:cNvSpPr txBox="1"/>
          <p:nvPr/>
        </p:nvSpPr>
        <p:spPr>
          <a:xfrm>
            <a:off x="3733800" y="3962400"/>
            <a:ext cx="1143000" cy="369332"/>
          </a:xfrm>
          <a:prstGeom prst="rect">
            <a:avLst/>
          </a:prstGeom>
          <a:solidFill>
            <a:schemeClr val="bg1"/>
          </a:solidFill>
        </p:spPr>
        <p:txBody>
          <a:bodyPr wrap="square" rtlCol="0">
            <a:spAutoFit/>
          </a:bodyPr>
          <a:lstStyle/>
          <a:p>
            <a:r>
              <a:rPr lang="en-US" b="1" dirty="0" smtClean="0">
                <a:latin typeface="Times New Roman" pitchFamily="18" charset="0"/>
                <a:cs typeface="Times New Roman" pitchFamily="18" charset="0"/>
              </a:rPr>
              <a:t>HD3  3</a:t>
            </a:r>
            <a:endParaRPr lang="en-US" b="1" dirty="0">
              <a:latin typeface="Times New Roman" pitchFamily="18" charset="0"/>
              <a:cs typeface="Times New Roman" pitchFamily="18" charset="0"/>
            </a:endParaRPr>
          </a:p>
        </p:txBody>
      </p:sp>
      <p:graphicFrame>
        <p:nvGraphicFramePr>
          <p:cNvPr id="1026" name="Object 2"/>
          <p:cNvGraphicFramePr>
            <a:graphicFrameLocks noChangeAspect="1"/>
          </p:cNvGraphicFramePr>
          <p:nvPr/>
        </p:nvGraphicFramePr>
        <p:xfrm>
          <a:off x="6043563" y="914400"/>
          <a:ext cx="3100437" cy="2197099"/>
        </p:xfrm>
        <a:graphic>
          <a:graphicData uri="http://schemas.openxmlformats.org/presentationml/2006/ole">
            <mc:AlternateContent xmlns:mc="http://schemas.openxmlformats.org/markup-compatibility/2006">
              <mc:Choice xmlns:v="urn:schemas-microsoft-com:vml" Requires="v">
                <p:oleObj spid="_x0000_s1056" name="Graph" r:id="rId5" imgW="4276800" imgH="3025440" progId="Origin50.Graph">
                  <p:embed/>
                </p:oleObj>
              </mc:Choice>
              <mc:Fallback>
                <p:oleObj name="Graph" r:id="rId5" imgW="4276800" imgH="3025440" progId="Origin50.Graph">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563" y="914400"/>
                        <a:ext cx="3100437" cy="21970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CasellaDiTesto 39"/>
          <p:cNvSpPr txBox="1"/>
          <p:nvPr/>
        </p:nvSpPr>
        <p:spPr>
          <a:xfrm>
            <a:off x="7010400" y="838200"/>
            <a:ext cx="1981200" cy="369332"/>
          </a:xfrm>
          <a:prstGeom prst="rect">
            <a:avLst/>
          </a:prstGeom>
          <a:solidFill>
            <a:schemeClr val="bg1"/>
          </a:solidFill>
        </p:spPr>
        <p:txBody>
          <a:bodyPr wrap="square" rtlCol="0">
            <a:spAutoFit/>
          </a:bodyPr>
          <a:lstStyle/>
          <a:p>
            <a:r>
              <a:rPr lang="en-US" b="1" dirty="0" smtClean="0"/>
              <a:t>NUV HD3 3 @ 36 V</a:t>
            </a:r>
            <a:endParaRPr lang="en-US" b="1" dirty="0"/>
          </a:p>
        </p:txBody>
      </p:sp>
      <p:sp>
        <p:nvSpPr>
          <p:cNvPr id="43" name="Segnaposto numero diapositiva 42"/>
          <p:cNvSpPr>
            <a:spLocks noGrp="1"/>
          </p:cNvSpPr>
          <p:nvPr>
            <p:ph type="sldNum" sz="quarter" idx="12"/>
          </p:nvPr>
        </p:nvSpPr>
        <p:spPr/>
        <p:txBody>
          <a:bodyPr/>
          <a:lstStyle/>
          <a:p>
            <a:fld id="{8AC695ED-DE94-492E-92CF-8E0F4317C7B9}"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38200" y="76200"/>
            <a:ext cx="7772400" cy="914400"/>
          </a:xfrm>
        </p:spPr>
        <p:txBody>
          <a:bodyPr/>
          <a:lstStyle/>
          <a:p>
            <a:r>
              <a:rPr lang="en-US" dirty="0" smtClean="0"/>
              <a:t>Dark Count Rate</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10" name="CasellaDiTesto 9"/>
          <p:cNvSpPr txBox="1"/>
          <p:nvPr/>
        </p:nvSpPr>
        <p:spPr>
          <a:xfrm>
            <a:off x="1295400" y="988953"/>
            <a:ext cx="6705600" cy="1405513"/>
          </a:xfrm>
          <a:prstGeom prst="rect">
            <a:avLst/>
          </a:prstGeom>
          <a:noFill/>
        </p:spPr>
        <p:txBody>
          <a:bodyPr wrap="square" rtlCol="0">
            <a:spAutoFit/>
          </a:bodyPr>
          <a:lstStyle/>
          <a:p>
            <a:r>
              <a:rPr lang="en-US" sz="2400" dirty="0" smtClean="0"/>
              <a:t>NUV HD3  6x6  mm</a:t>
            </a:r>
            <a:r>
              <a:rPr lang="en-US" sz="2400" baseline="30000" dirty="0" smtClean="0"/>
              <a:t>2</a:t>
            </a:r>
            <a:r>
              <a:rPr lang="en-US" sz="2400" dirty="0" smtClean="0"/>
              <a:t>:  INFN </a:t>
            </a:r>
            <a:r>
              <a:rPr lang="en-US" sz="2400" dirty="0" err="1" smtClean="0"/>
              <a:t>preamplifer</a:t>
            </a:r>
            <a:r>
              <a:rPr lang="en-US" sz="2400" dirty="0" smtClean="0"/>
              <a:t> + shaper</a:t>
            </a:r>
          </a:p>
          <a:p>
            <a:r>
              <a:rPr lang="en-US" sz="2400" dirty="0" smtClean="0"/>
              <a:t>Trigger oscilloscope  @0.5 </a:t>
            </a:r>
            <a:r>
              <a:rPr lang="en-US" sz="2400" dirty="0" err="1" smtClean="0"/>
              <a:t>p.e</a:t>
            </a:r>
            <a:r>
              <a:rPr lang="en-US" sz="2000" dirty="0" smtClean="0"/>
              <a:t>.</a:t>
            </a:r>
          </a:p>
          <a:p>
            <a:r>
              <a:rPr lang="en-US" sz="2400" dirty="0" smtClean="0"/>
              <a:t>Room temperature 19</a:t>
            </a:r>
            <a:r>
              <a:rPr lang="en-US" sz="2400" baseline="30000" dirty="0" smtClean="0"/>
              <a:t> o </a:t>
            </a:r>
            <a:r>
              <a:rPr lang="en-US" sz="2400" dirty="0" smtClean="0"/>
              <a:t> C</a:t>
            </a:r>
          </a:p>
          <a:p>
            <a:r>
              <a:rPr lang="en-US" sz="2000" baseline="30000" dirty="0" smtClean="0"/>
              <a:t> </a:t>
            </a:r>
          </a:p>
        </p:txBody>
      </p:sp>
      <p:sp>
        <p:nvSpPr>
          <p:cNvPr id="11" name="Segnaposto numero diapositiva 10"/>
          <p:cNvSpPr>
            <a:spLocks noGrp="1"/>
          </p:cNvSpPr>
          <p:nvPr>
            <p:ph type="sldNum" sz="quarter" idx="12"/>
          </p:nvPr>
        </p:nvSpPr>
        <p:spPr/>
        <p:txBody>
          <a:bodyPr/>
          <a:lstStyle/>
          <a:p>
            <a:fld id="{8AC695ED-DE94-492E-92CF-8E0F4317C7B9}" type="slidenum">
              <a:rPr lang="en-US" smtClean="0"/>
              <a:pPr/>
              <a:t>17</a:t>
            </a:fld>
            <a:endParaRPr lang="en-US"/>
          </a:p>
        </p:txBody>
      </p:sp>
      <p:sp>
        <p:nvSpPr>
          <p:cNvPr id="9" name="CasellaDiTesto 8"/>
          <p:cNvSpPr txBox="1"/>
          <p:nvPr/>
        </p:nvSpPr>
        <p:spPr>
          <a:xfrm>
            <a:off x="0" y="2971800"/>
            <a:ext cx="3048000" cy="400110"/>
          </a:xfrm>
          <a:prstGeom prst="rect">
            <a:avLst/>
          </a:prstGeom>
          <a:noFill/>
        </p:spPr>
        <p:txBody>
          <a:bodyPr wrap="square" rtlCol="0">
            <a:spAutoFit/>
          </a:bodyPr>
          <a:lstStyle/>
          <a:p>
            <a:r>
              <a:rPr lang="en-US" sz="2000" dirty="0" smtClean="0"/>
              <a:t>DCR = </a:t>
            </a:r>
            <a:r>
              <a:rPr lang="en-US" sz="2000" dirty="0" err="1" smtClean="0"/>
              <a:t>HOLDoff</a:t>
            </a:r>
            <a:r>
              <a:rPr lang="en-US" sz="2000" dirty="0" smtClean="0"/>
              <a:t>/</a:t>
            </a:r>
            <a:r>
              <a:rPr lang="el-GR" sz="2000" dirty="0" smtClean="0"/>
              <a:t>Δ</a:t>
            </a:r>
            <a:r>
              <a:rPr lang="en-US" sz="2000" dirty="0" err="1" smtClean="0"/>
              <a:t>TrigTime</a:t>
            </a:r>
            <a:endParaRPr lang="en-US" sz="2000" dirty="0"/>
          </a:p>
        </p:txBody>
      </p:sp>
      <p:pic>
        <p:nvPicPr>
          <p:cNvPr id="13" name="Immagine 12" descr="Graph4.jpg"/>
          <p:cNvPicPr>
            <a:picLocks noChangeAspect="1"/>
          </p:cNvPicPr>
          <p:nvPr/>
        </p:nvPicPr>
        <p:blipFill>
          <a:blip r:embed="rId3" cstate="print"/>
          <a:stretch>
            <a:fillRect/>
          </a:stretch>
        </p:blipFill>
        <p:spPr>
          <a:xfrm>
            <a:off x="2971800" y="2200089"/>
            <a:ext cx="5638800" cy="397211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dirty="0"/>
          </a:p>
        </p:txBody>
      </p:sp>
      <p:sp>
        <p:nvSpPr>
          <p:cNvPr id="10" name="CasellaDiTesto 9"/>
          <p:cNvSpPr txBox="1"/>
          <p:nvPr/>
        </p:nvSpPr>
        <p:spPr>
          <a:xfrm>
            <a:off x="1981200" y="3962400"/>
            <a:ext cx="1219200" cy="369332"/>
          </a:xfrm>
          <a:prstGeom prst="rect">
            <a:avLst/>
          </a:prstGeom>
          <a:noFill/>
        </p:spPr>
        <p:txBody>
          <a:bodyPr wrap="square" rtlCol="0">
            <a:spAutoFit/>
          </a:bodyPr>
          <a:lstStyle/>
          <a:p>
            <a:r>
              <a:rPr lang="en-US" b="1" dirty="0" smtClean="0"/>
              <a:t>@33 V</a:t>
            </a:r>
            <a:endParaRPr lang="en-US" b="1" dirty="0"/>
          </a:p>
        </p:txBody>
      </p:sp>
      <p:pic>
        <p:nvPicPr>
          <p:cNvPr id="9" name="Immagine 8" descr="Spettro_33V.gif"/>
          <p:cNvPicPr>
            <a:picLocks noChangeAspect="1"/>
          </p:cNvPicPr>
          <p:nvPr/>
        </p:nvPicPr>
        <p:blipFill>
          <a:blip r:embed="rId2" cstate="print"/>
          <a:stretch>
            <a:fillRect/>
          </a:stretch>
        </p:blipFill>
        <p:spPr>
          <a:xfrm>
            <a:off x="25831" y="2588172"/>
            <a:ext cx="3936569" cy="2669628"/>
          </a:xfrm>
          <a:prstGeom prst="rect">
            <a:avLst/>
          </a:prstGeom>
        </p:spPr>
      </p:pic>
      <p:sp>
        <p:nvSpPr>
          <p:cNvPr id="6" name="CasellaDiTesto 5"/>
          <p:cNvSpPr txBox="1"/>
          <p:nvPr/>
        </p:nvSpPr>
        <p:spPr>
          <a:xfrm>
            <a:off x="533400" y="990600"/>
            <a:ext cx="5334000" cy="830997"/>
          </a:xfrm>
          <a:prstGeom prst="rect">
            <a:avLst/>
          </a:prstGeom>
          <a:noFill/>
        </p:spPr>
        <p:txBody>
          <a:bodyPr wrap="square" rtlCol="0">
            <a:spAutoFit/>
          </a:bodyPr>
          <a:lstStyle/>
          <a:p>
            <a:r>
              <a:rPr lang="en-US" sz="2400" dirty="0" smtClean="0"/>
              <a:t>Same DCR set up  @ </a:t>
            </a:r>
            <a:r>
              <a:rPr lang="en-US" sz="2400" dirty="0" smtClean="0">
                <a:solidFill>
                  <a:srgbClr val="FF0000"/>
                </a:solidFill>
              </a:rPr>
              <a:t>T = 19</a:t>
            </a:r>
            <a:r>
              <a:rPr lang="en-US" sz="2400" baseline="30000" dirty="0" smtClean="0">
                <a:solidFill>
                  <a:srgbClr val="FF0000"/>
                </a:solidFill>
              </a:rPr>
              <a:t>o </a:t>
            </a:r>
            <a:r>
              <a:rPr lang="en-US" sz="2400" dirty="0" smtClean="0">
                <a:solidFill>
                  <a:srgbClr val="FF0000"/>
                </a:solidFill>
              </a:rPr>
              <a:t>C</a:t>
            </a:r>
          </a:p>
          <a:p>
            <a:r>
              <a:rPr lang="en-US" sz="2400" dirty="0"/>
              <a:t>P</a:t>
            </a:r>
            <a:r>
              <a:rPr lang="en-US" sz="2400" baseline="-25000" dirty="0" smtClean="0"/>
              <a:t>CT</a:t>
            </a:r>
            <a:r>
              <a:rPr lang="en-US" sz="2400" dirty="0" smtClean="0"/>
              <a:t> = (#2+#3+…)/(#1+#2+#3+…)</a:t>
            </a:r>
          </a:p>
        </p:txBody>
      </p:sp>
      <p:sp>
        <p:nvSpPr>
          <p:cNvPr id="2" name="Titolo 1"/>
          <p:cNvSpPr>
            <a:spLocks noGrp="1"/>
          </p:cNvSpPr>
          <p:nvPr>
            <p:ph type="title"/>
          </p:nvPr>
        </p:nvSpPr>
        <p:spPr>
          <a:xfrm>
            <a:off x="381000" y="76200"/>
            <a:ext cx="8229600" cy="563562"/>
          </a:xfrm>
        </p:spPr>
        <p:txBody>
          <a:bodyPr>
            <a:normAutofit fontScale="90000"/>
          </a:bodyPr>
          <a:lstStyle/>
          <a:p>
            <a:r>
              <a:rPr lang="en-US" dirty="0" smtClean="0"/>
              <a:t>Cross Talk probability </a:t>
            </a:r>
            <a:endParaRPr lang="en-US" dirty="0"/>
          </a:p>
        </p:txBody>
      </p:sp>
      <p:pic>
        <p:nvPicPr>
          <p:cNvPr id="7" name="Immagine 6" descr="Graph3.jpg"/>
          <p:cNvPicPr>
            <a:picLocks noChangeAspect="1"/>
          </p:cNvPicPr>
          <p:nvPr/>
        </p:nvPicPr>
        <p:blipFill>
          <a:blip r:embed="rId3" cstate="print"/>
          <a:stretch>
            <a:fillRect/>
          </a:stretch>
        </p:blipFill>
        <p:spPr>
          <a:xfrm>
            <a:off x="4267200" y="3581400"/>
            <a:ext cx="4648200" cy="3274308"/>
          </a:xfrm>
          <a:prstGeom prst="rect">
            <a:avLst/>
          </a:prstGeom>
        </p:spPr>
      </p:pic>
      <p:sp>
        <p:nvSpPr>
          <p:cNvPr id="12" name="CasellaDiTesto 11"/>
          <p:cNvSpPr txBox="1"/>
          <p:nvPr/>
        </p:nvSpPr>
        <p:spPr>
          <a:xfrm>
            <a:off x="3810000" y="3733800"/>
            <a:ext cx="1676400" cy="369332"/>
          </a:xfrm>
          <a:prstGeom prst="rect">
            <a:avLst/>
          </a:prstGeom>
          <a:noFill/>
        </p:spPr>
        <p:txBody>
          <a:bodyPr wrap="square" rtlCol="0">
            <a:spAutoFit/>
          </a:bodyPr>
          <a:lstStyle/>
          <a:p>
            <a:endParaRPr lang="en-US" dirty="0"/>
          </a:p>
        </p:txBody>
      </p:sp>
      <p:pic>
        <p:nvPicPr>
          <p:cNvPr id="13" name="Segnaposto contenuto 5"/>
          <p:cNvPicPr>
            <a:picLocks noChangeAspect="1"/>
          </p:cNvPicPr>
          <p:nvPr/>
        </p:nvPicPr>
        <p:blipFill rotWithShape="1">
          <a:blip r:embed="rId4" cstate="print">
            <a:extLst>
              <a:ext uri="{28A0092B-C50C-407E-A947-70E740481C1C}">
                <a14:useLocalDpi xmlns:a14="http://schemas.microsoft.com/office/drawing/2010/main" val="0"/>
              </a:ext>
            </a:extLst>
          </a:blip>
          <a:srcRect l="29501" t="12136" r="28477" b="15241"/>
          <a:stretch/>
        </p:blipFill>
        <p:spPr>
          <a:xfrm>
            <a:off x="263673" y="2743200"/>
            <a:ext cx="4232127" cy="2438400"/>
          </a:xfrm>
          <a:prstGeom prst="rect">
            <a:avLst/>
          </a:prstGeom>
          <a:effectLst>
            <a:outerShdw blurRad="25400" dir="17880000">
              <a:srgbClr val="000000">
                <a:alpha val="46000"/>
              </a:srgbClr>
            </a:outerShdw>
          </a:effectLst>
        </p:spPr>
      </p:pic>
      <p:sp>
        <p:nvSpPr>
          <p:cNvPr id="14" name="CasellaDiTesto 13"/>
          <p:cNvSpPr txBox="1"/>
          <p:nvPr/>
        </p:nvSpPr>
        <p:spPr>
          <a:xfrm>
            <a:off x="5486400" y="4114800"/>
            <a:ext cx="1295400" cy="381000"/>
          </a:xfrm>
          <a:prstGeom prst="rect">
            <a:avLst/>
          </a:prstGeom>
          <a:noFill/>
        </p:spPr>
        <p:txBody>
          <a:bodyPr wrap="square" rtlCol="0">
            <a:spAutoFit/>
          </a:bodyPr>
          <a:lstStyle/>
          <a:p>
            <a:r>
              <a:rPr lang="en-US" b="1" dirty="0" smtClean="0">
                <a:solidFill>
                  <a:srgbClr val="0000FF"/>
                </a:solidFill>
              </a:rPr>
              <a:t>1 x 1  mm</a:t>
            </a:r>
            <a:r>
              <a:rPr lang="en-US" b="1" baseline="30000" dirty="0" smtClean="0">
                <a:solidFill>
                  <a:srgbClr val="0000FF"/>
                </a:solidFill>
              </a:rPr>
              <a:t>2</a:t>
            </a:r>
            <a:r>
              <a:rPr lang="en-US" b="1" dirty="0" smtClean="0">
                <a:solidFill>
                  <a:srgbClr val="0000FF"/>
                </a:solidFill>
              </a:rPr>
              <a:t>   </a:t>
            </a:r>
            <a:endParaRPr lang="en-US" b="1" dirty="0">
              <a:solidFill>
                <a:srgbClr val="0000FF"/>
              </a:solidFill>
            </a:endParaRPr>
          </a:p>
        </p:txBody>
      </p:sp>
      <p:sp>
        <p:nvSpPr>
          <p:cNvPr id="15" name="CasellaDiTesto 14"/>
          <p:cNvSpPr txBox="1"/>
          <p:nvPr/>
        </p:nvSpPr>
        <p:spPr>
          <a:xfrm>
            <a:off x="228600" y="2971800"/>
            <a:ext cx="609600" cy="369332"/>
          </a:xfrm>
          <a:prstGeom prst="rect">
            <a:avLst/>
          </a:prstGeom>
          <a:noFill/>
        </p:spPr>
        <p:txBody>
          <a:bodyPr wrap="square" rtlCol="0">
            <a:spAutoFit/>
          </a:bodyPr>
          <a:lstStyle/>
          <a:p>
            <a:r>
              <a:rPr lang="en-US" b="1" dirty="0" err="1" smtClean="0"/>
              <a:t>Ped</a:t>
            </a:r>
            <a:endParaRPr lang="en-US" b="1" dirty="0"/>
          </a:p>
        </p:txBody>
      </p:sp>
      <p:sp>
        <p:nvSpPr>
          <p:cNvPr id="17" name="CasellaDiTesto 16"/>
          <p:cNvSpPr txBox="1"/>
          <p:nvPr/>
        </p:nvSpPr>
        <p:spPr>
          <a:xfrm>
            <a:off x="838200" y="2819400"/>
            <a:ext cx="609600" cy="369332"/>
          </a:xfrm>
          <a:prstGeom prst="rect">
            <a:avLst/>
          </a:prstGeom>
          <a:noFill/>
        </p:spPr>
        <p:txBody>
          <a:bodyPr wrap="square" rtlCol="0">
            <a:spAutoFit/>
          </a:bodyPr>
          <a:lstStyle/>
          <a:p>
            <a:r>
              <a:rPr lang="en-US" b="1" dirty="0" smtClean="0"/>
              <a:t>1 PE</a:t>
            </a:r>
            <a:endParaRPr lang="en-US" b="1" dirty="0"/>
          </a:p>
        </p:txBody>
      </p:sp>
      <p:sp>
        <p:nvSpPr>
          <p:cNvPr id="18" name="CasellaDiTesto 17"/>
          <p:cNvSpPr txBox="1"/>
          <p:nvPr/>
        </p:nvSpPr>
        <p:spPr>
          <a:xfrm>
            <a:off x="1143000" y="3352800"/>
            <a:ext cx="609600" cy="369332"/>
          </a:xfrm>
          <a:prstGeom prst="rect">
            <a:avLst/>
          </a:prstGeom>
          <a:noFill/>
        </p:spPr>
        <p:txBody>
          <a:bodyPr wrap="square" rtlCol="0">
            <a:spAutoFit/>
          </a:bodyPr>
          <a:lstStyle/>
          <a:p>
            <a:r>
              <a:rPr lang="en-US" b="1" dirty="0" smtClean="0"/>
              <a:t>2 PE</a:t>
            </a:r>
            <a:endParaRPr lang="en-US" b="1" dirty="0"/>
          </a:p>
        </p:txBody>
      </p:sp>
      <p:sp>
        <p:nvSpPr>
          <p:cNvPr id="19" name="CasellaDiTesto 18"/>
          <p:cNvSpPr txBox="1"/>
          <p:nvPr/>
        </p:nvSpPr>
        <p:spPr>
          <a:xfrm>
            <a:off x="1447800" y="3886200"/>
            <a:ext cx="609600" cy="369332"/>
          </a:xfrm>
          <a:prstGeom prst="rect">
            <a:avLst/>
          </a:prstGeom>
          <a:noFill/>
        </p:spPr>
        <p:txBody>
          <a:bodyPr wrap="square" rtlCol="0">
            <a:spAutoFit/>
          </a:bodyPr>
          <a:lstStyle/>
          <a:p>
            <a:r>
              <a:rPr lang="en-US" b="1" dirty="0" smtClean="0"/>
              <a:t>3 PE</a:t>
            </a:r>
            <a:endParaRPr lang="en-US" b="1" dirty="0"/>
          </a:p>
        </p:txBody>
      </p:sp>
      <p:pic>
        <p:nvPicPr>
          <p:cNvPr id="20" name="Immagine 19" descr="34Vb.jpg"/>
          <p:cNvPicPr>
            <a:picLocks noChangeAspect="1"/>
          </p:cNvPicPr>
          <p:nvPr/>
        </p:nvPicPr>
        <p:blipFill>
          <a:blip r:embed="rId5" cstate="print"/>
          <a:stretch>
            <a:fillRect/>
          </a:stretch>
        </p:blipFill>
        <p:spPr>
          <a:xfrm>
            <a:off x="4724400" y="990600"/>
            <a:ext cx="4389485" cy="1832610"/>
          </a:xfrm>
          <a:prstGeom prst="rect">
            <a:avLst/>
          </a:prstGeom>
        </p:spPr>
      </p:pic>
      <p:sp>
        <p:nvSpPr>
          <p:cNvPr id="21" name="Segnaposto numero diapositiva 20"/>
          <p:cNvSpPr>
            <a:spLocks noGrp="1"/>
          </p:cNvSpPr>
          <p:nvPr>
            <p:ph type="sldNum" sz="quarter" idx="12"/>
          </p:nvPr>
        </p:nvSpPr>
        <p:spPr/>
        <p:txBody>
          <a:bodyPr/>
          <a:lstStyle/>
          <a:p>
            <a:fld id="{8AC695ED-DE94-492E-92CF-8E0F4317C7B9}" type="slidenum">
              <a:rPr lang="en-US" smtClean="0"/>
              <a:pPr/>
              <a:t>18</a:t>
            </a:fld>
            <a:endParaRPr lang="en-US"/>
          </a:p>
        </p:txBody>
      </p:sp>
      <p:sp>
        <p:nvSpPr>
          <p:cNvPr id="22" name="CasellaDiTesto 21"/>
          <p:cNvSpPr txBox="1"/>
          <p:nvPr/>
        </p:nvSpPr>
        <p:spPr>
          <a:xfrm rot="16200000">
            <a:off x="-364123" y="3183523"/>
            <a:ext cx="1066800" cy="338554"/>
          </a:xfrm>
          <a:prstGeom prst="rect">
            <a:avLst/>
          </a:prstGeom>
          <a:noFill/>
        </p:spPr>
        <p:txBody>
          <a:bodyPr wrap="square" rtlCol="0">
            <a:spAutoFit/>
          </a:bodyPr>
          <a:lstStyle/>
          <a:p>
            <a:r>
              <a:rPr lang="en-US" sz="1600" b="1" dirty="0" smtClean="0"/>
              <a:t>Counts</a:t>
            </a:r>
            <a:endParaRPr lang="en-US" sz="16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magine 65" descr="PDE_OV_modified.jpg"/>
          <p:cNvPicPr>
            <a:picLocks noChangeAspect="1"/>
          </p:cNvPicPr>
          <p:nvPr/>
        </p:nvPicPr>
        <p:blipFill>
          <a:blip r:embed="rId2" cstate="print"/>
          <a:stretch>
            <a:fillRect/>
          </a:stretch>
        </p:blipFill>
        <p:spPr>
          <a:xfrm>
            <a:off x="3944200" y="3195132"/>
            <a:ext cx="5199799" cy="3662867"/>
          </a:xfrm>
          <a:prstGeom prst="rect">
            <a:avLst/>
          </a:prstGeom>
        </p:spPr>
      </p:pic>
      <p:sp>
        <p:nvSpPr>
          <p:cNvPr id="2" name="Titolo 1"/>
          <p:cNvSpPr>
            <a:spLocks noGrp="1"/>
          </p:cNvSpPr>
          <p:nvPr>
            <p:ph type="title"/>
          </p:nvPr>
        </p:nvSpPr>
        <p:spPr>
          <a:xfrm>
            <a:off x="533400" y="228600"/>
            <a:ext cx="8229600" cy="533400"/>
          </a:xfrm>
        </p:spPr>
        <p:txBody>
          <a:bodyPr>
            <a:normAutofit fontScale="90000"/>
          </a:bodyPr>
          <a:lstStyle/>
          <a:p>
            <a:r>
              <a:rPr lang="en-US" dirty="0" smtClean="0"/>
              <a:t>PDE </a:t>
            </a:r>
            <a:r>
              <a:rPr lang="en-US" dirty="0" err="1" smtClean="0"/>
              <a:t>vs</a:t>
            </a:r>
            <a:r>
              <a:rPr lang="en-US" dirty="0" smtClean="0"/>
              <a:t> Overvoltage</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grpSp>
        <p:nvGrpSpPr>
          <p:cNvPr id="34" name="Gruppo 33"/>
          <p:cNvGrpSpPr/>
          <p:nvPr/>
        </p:nvGrpSpPr>
        <p:grpSpPr>
          <a:xfrm>
            <a:off x="152400" y="1078174"/>
            <a:ext cx="6781800" cy="2960426"/>
            <a:chOff x="1295400" y="1828800"/>
            <a:chExt cx="6781800" cy="2960426"/>
          </a:xfrm>
        </p:grpSpPr>
        <p:sp>
          <p:nvSpPr>
            <p:cNvPr id="36" name="Rettangolo 35"/>
            <p:cNvSpPr/>
            <p:nvPr/>
          </p:nvSpPr>
          <p:spPr>
            <a:xfrm>
              <a:off x="2667000" y="1828800"/>
              <a:ext cx="3810000"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uppo 134"/>
            <p:cNvGrpSpPr/>
            <p:nvPr/>
          </p:nvGrpSpPr>
          <p:grpSpPr>
            <a:xfrm>
              <a:off x="1295400" y="2283023"/>
              <a:ext cx="6781800" cy="2506203"/>
              <a:chOff x="5065592" y="1958889"/>
              <a:chExt cx="6781800" cy="2506203"/>
            </a:xfrm>
          </p:grpSpPr>
          <p:sp>
            <p:nvSpPr>
              <p:cNvPr id="38" name="Ovale 37"/>
              <p:cNvSpPr/>
              <p:nvPr/>
            </p:nvSpPr>
            <p:spPr>
              <a:xfrm>
                <a:off x="7478973" y="2347415"/>
                <a:ext cx="1392072" cy="1269242"/>
              </a:xfrm>
              <a:prstGeom prst="ellipse">
                <a:avLst/>
              </a:prstGeom>
              <a:solidFill>
                <a:sysClr val="window" lastClr="FFFFFF"/>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39" name="Rettangolo 38"/>
              <p:cNvSpPr/>
              <p:nvPr/>
            </p:nvSpPr>
            <p:spPr>
              <a:xfrm>
                <a:off x="8024883" y="2251881"/>
                <a:ext cx="300251" cy="109182"/>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40" name="Rettangolo 39"/>
              <p:cNvSpPr/>
              <p:nvPr/>
            </p:nvSpPr>
            <p:spPr>
              <a:xfrm rot="5400000">
                <a:off x="8776648" y="2921765"/>
                <a:ext cx="257025" cy="95535"/>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cxnSp>
            <p:nvCxnSpPr>
              <p:cNvPr id="42" name="Connettore 1 41"/>
              <p:cNvCxnSpPr/>
              <p:nvPr/>
            </p:nvCxnSpPr>
            <p:spPr>
              <a:xfrm>
                <a:off x="9007514" y="2715920"/>
                <a:ext cx="1" cy="504968"/>
              </a:xfrm>
              <a:prstGeom prst="line">
                <a:avLst/>
              </a:prstGeom>
              <a:noFill/>
              <a:ln w="31750" cap="rnd" cmpd="sng" algn="ctr">
                <a:solidFill>
                  <a:sysClr val="windowText" lastClr="000000"/>
                </a:solidFill>
                <a:prstDash val="lgDash"/>
              </a:ln>
              <a:effectLst/>
            </p:spPr>
          </p:cxnSp>
          <p:sp>
            <p:nvSpPr>
              <p:cNvPr id="43" name="Rettangolo 42"/>
              <p:cNvSpPr/>
              <p:nvPr/>
            </p:nvSpPr>
            <p:spPr>
              <a:xfrm>
                <a:off x="9034818" y="2893325"/>
                <a:ext cx="45719" cy="150126"/>
              </a:xfrm>
              <a:prstGeom prst="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44" name="Connettore 1 43"/>
              <p:cNvCxnSpPr/>
              <p:nvPr/>
            </p:nvCxnSpPr>
            <p:spPr>
              <a:xfrm>
                <a:off x="9107833" y="2952466"/>
                <a:ext cx="1520359" cy="0"/>
              </a:xfrm>
              <a:prstGeom prst="line">
                <a:avLst/>
              </a:prstGeom>
              <a:noFill/>
              <a:ln w="25400" cap="rnd" cmpd="sng" algn="ctr">
                <a:solidFill>
                  <a:srgbClr val="BC451B">
                    <a:shade val="90000"/>
                  </a:srgbClr>
                </a:solidFill>
                <a:prstDash val="solid"/>
              </a:ln>
              <a:effectLst/>
            </p:spPr>
          </p:cxnSp>
          <p:cxnSp>
            <p:nvCxnSpPr>
              <p:cNvPr id="45" name="Connettore 2 44"/>
              <p:cNvCxnSpPr/>
              <p:nvPr/>
            </p:nvCxnSpPr>
            <p:spPr>
              <a:xfrm>
                <a:off x="10628192" y="2952466"/>
                <a:ext cx="0" cy="914400"/>
              </a:xfrm>
              <a:prstGeom prst="straightConnector1">
                <a:avLst/>
              </a:prstGeom>
              <a:noFill/>
              <a:ln w="25400" cap="rnd" cmpd="sng" algn="ctr">
                <a:solidFill>
                  <a:srgbClr val="BC451B">
                    <a:shade val="90000"/>
                  </a:srgbClr>
                </a:solidFill>
                <a:prstDash val="solid"/>
                <a:tailEnd type="arrow"/>
              </a:ln>
              <a:effectLst/>
            </p:spPr>
          </p:cxnSp>
          <p:sp>
            <p:nvSpPr>
              <p:cNvPr id="46" name="Rettangolo arrotondato 45"/>
              <p:cNvSpPr/>
              <p:nvPr/>
            </p:nvSpPr>
            <p:spPr>
              <a:xfrm>
                <a:off x="9982198" y="3875965"/>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47" name="CasellaDiTesto 46"/>
              <p:cNvSpPr txBox="1"/>
              <p:nvPr/>
            </p:nvSpPr>
            <p:spPr>
              <a:xfrm>
                <a:off x="10018592" y="4026089"/>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Oscilloscope</a:t>
                </a:r>
              </a:p>
            </p:txBody>
          </p:sp>
          <p:sp>
            <p:nvSpPr>
              <p:cNvPr id="48" name="Interruzione 47"/>
              <p:cNvSpPr/>
              <p:nvPr/>
            </p:nvSpPr>
            <p:spPr>
              <a:xfrm>
                <a:off x="7478973" y="2879678"/>
                <a:ext cx="95535" cy="204716"/>
              </a:xfrm>
              <a:prstGeom prst="flowChartTerminator">
                <a:avLst/>
              </a:prstGeom>
              <a:no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49" name="Connettore 2 48"/>
              <p:cNvCxnSpPr>
                <a:endCxn id="48" idx="1"/>
              </p:cNvCxnSpPr>
              <p:nvPr/>
            </p:nvCxnSpPr>
            <p:spPr>
              <a:xfrm>
                <a:off x="6346209" y="2975212"/>
                <a:ext cx="1132764" cy="6824"/>
              </a:xfrm>
              <a:prstGeom prst="straightConnector1">
                <a:avLst/>
              </a:prstGeom>
              <a:noFill/>
              <a:ln w="25400" cap="rnd" cmpd="sng" algn="ctr">
                <a:solidFill>
                  <a:srgbClr val="BC451B">
                    <a:shade val="90000"/>
                  </a:srgbClr>
                </a:solidFill>
                <a:prstDash val="solid"/>
                <a:tailEnd type="arrow"/>
              </a:ln>
              <a:effectLst/>
            </p:spPr>
          </p:cxnSp>
          <p:sp>
            <p:nvSpPr>
              <p:cNvPr id="50" name="Rettangolo arrotondato 49"/>
              <p:cNvSpPr/>
              <p:nvPr/>
            </p:nvSpPr>
            <p:spPr>
              <a:xfrm>
                <a:off x="5065592" y="2704532"/>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51" name="CasellaDiTesto 50"/>
              <p:cNvSpPr txBox="1"/>
              <p:nvPr/>
            </p:nvSpPr>
            <p:spPr>
              <a:xfrm>
                <a:off x="5295330" y="2745472"/>
                <a:ext cx="91667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Led Flasher</a:t>
                </a:r>
              </a:p>
            </p:txBody>
          </p:sp>
          <p:sp>
            <p:nvSpPr>
              <p:cNvPr id="52" name="Rettangolo arrotondato 51"/>
              <p:cNvSpPr/>
              <p:nvPr/>
            </p:nvSpPr>
            <p:spPr>
              <a:xfrm>
                <a:off x="5065592" y="3878238"/>
                <a:ext cx="1255594" cy="586854"/>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53" name="CasellaDiTesto 52"/>
              <p:cNvSpPr txBox="1"/>
              <p:nvPr/>
            </p:nvSpPr>
            <p:spPr>
              <a:xfrm>
                <a:off x="5092887" y="3891884"/>
                <a:ext cx="125332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Pulse Generator</a:t>
                </a:r>
              </a:p>
            </p:txBody>
          </p:sp>
          <p:cxnSp>
            <p:nvCxnSpPr>
              <p:cNvPr id="54" name="Connettore 2 53"/>
              <p:cNvCxnSpPr>
                <a:stCxn id="52" idx="0"/>
                <a:endCxn id="50" idx="2"/>
              </p:cNvCxnSpPr>
              <p:nvPr/>
            </p:nvCxnSpPr>
            <p:spPr>
              <a:xfrm flipV="1">
                <a:off x="5693389" y="3291386"/>
                <a:ext cx="0" cy="586852"/>
              </a:xfrm>
              <a:prstGeom prst="straightConnector1">
                <a:avLst/>
              </a:prstGeom>
              <a:noFill/>
              <a:ln w="25400" cap="rnd" cmpd="sng" algn="ctr">
                <a:solidFill>
                  <a:srgbClr val="BC451B">
                    <a:shade val="90000"/>
                  </a:srgbClr>
                </a:solidFill>
                <a:prstDash val="solid"/>
                <a:tailEnd type="arrow"/>
              </a:ln>
              <a:effectLst/>
            </p:spPr>
          </p:cxnSp>
          <p:cxnSp>
            <p:nvCxnSpPr>
              <p:cNvPr id="55" name="Connettore 2 54"/>
              <p:cNvCxnSpPr>
                <a:stCxn id="53" idx="3"/>
                <a:endCxn id="46" idx="1"/>
              </p:cNvCxnSpPr>
              <p:nvPr/>
            </p:nvCxnSpPr>
            <p:spPr>
              <a:xfrm>
                <a:off x="6346208" y="4153494"/>
                <a:ext cx="3635990" cy="15898"/>
              </a:xfrm>
              <a:prstGeom prst="straightConnector1">
                <a:avLst/>
              </a:prstGeom>
              <a:noFill/>
              <a:ln w="25400" cap="rnd" cmpd="sng" algn="ctr">
                <a:solidFill>
                  <a:srgbClr val="BC451B">
                    <a:shade val="90000"/>
                  </a:srgbClr>
                </a:solidFill>
                <a:prstDash val="solid"/>
                <a:tailEnd type="arrow"/>
              </a:ln>
              <a:effectLst/>
            </p:spPr>
          </p:cxnSp>
          <p:sp>
            <p:nvSpPr>
              <p:cNvPr id="56" name="CasellaDiTesto 55"/>
              <p:cNvSpPr txBox="1"/>
              <p:nvPr/>
            </p:nvSpPr>
            <p:spPr>
              <a:xfrm>
                <a:off x="7863386" y="1958889"/>
                <a:ext cx="74835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Port 1</a:t>
                </a:r>
              </a:p>
            </p:txBody>
          </p:sp>
          <p:sp>
            <p:nvSpPr>
              <p:cNvPr id="57" name="CasellaDiTesto 56"/>
              <p:cNvSpPr txBox="1"/>
              <p:nvPr/>
            </p:nvSpPr>
            <p:spPr>
              <a:xfrm>
                <a:off x="8799392" y="3181066"/>
                <a:ext cx="74835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Port 2</a:t>
                </a:r>
              </a:p>
            </p:txBody>
          </p:sp>
          <p:sp>
            <p:nvSpPr>
              <p:cNvPr id="58" name="CasellaDiTesto 57"/>
              <p:cNvSpPr txBox="1"/>
              <p:nvPr/>
            </p:nvSpPr>
            <p:spPr>
              <a:xfrm>
                <a:off x="8755036" y="2416089"/>
                <a:ext cx="105770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Aperture</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59" name="CasellaDiTesto 58"/>
              <p:cNvSpPr txBox="1"/>
              <p:nvPr/>
            </p:nvSpPr>
            <p:spPr>
              <a:xfrm>
                <a:off x="7808792" y="4154834"/>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Trigger Line</a:t>
                </a:r>
              </a:p>
            </p:txBody>
          </p:sp>
          <p:sp>
            <p:nvSpPr>
              <p:cNvPr id="60" name="CasellaDiTesto 59"/>
              <p:cNvSpPr txBox="1"/>
              <p:nvPr/>
            </p:nvSpPr>
            <p:spPr>
              <a:xfrm>
                <a:off x="7551759" y="2775043"/>
                <a:ext cx="125332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Integrating Sphere</a:t>
                </a:r>
              </a:p>
            </p:txBody>
          </p:sp>
          <p:sp>
            <p:nvSpPr>
              <p:cNvPr id="61" name="CasellaDiTesto 60"/>
              <p:cNvSpPr txBox="1"/>
              <p:nvPr/>
            </p:nvSpPr>
            <p:spPr>
              <a:xfrm>
                <a:off x="10687332" y="3333466"/>
                <a:ext cx="116006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Signal</a:t>
                </a:r>
              </a:p>
            </p:txBody>
          </p:sp>
          <p:sp>
            <p:nvSpPr>
              <p:cNvPr id="62" name="CasellaDiTesto 61"/>
              <p:cNvSpPr txBox="1"/>
              <p:nvPr/>
            </p:nvSpPr>
            <p:spPr>
              <a:xfrm>
                <a:off x="9021466" y="2647666"/>
                <a:ext cx="155130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ysClr val="windowText" lastClr="000000"/>
                    </a:solidFill>
                    <a:effectLst/>
                    <a:uLnTx/>
                    <a:uFillTx/>
                  </a:rPr>
                  <a:t>SiPM&amp;readout</a:t>
                </a:r>
                <a:endParaRPr kumimoji="0" lang="en-US" sz="1400" b="0" i="0" u="none" strike="noStrike" kern="0" cap="none" spc="0" normalizeH="0" baseline="0" noProof="0" dirty="0" smtClean="0">
                  <a:ln>
                    <a:noFill/>
                  </a:ln>
                  <a:solidFill>
                    <a:sysClr val="windowText" lastClr="000000"/>
                  </a:solidFill>
                  <a:effectLst/>
                  <a:uLnTx/>
                  <a:uFillTx/>
                </a:endParaRPr>
              </a:p>
            </p:txBody>
          </p:sp>
        </p:grpSp>
      </p:grpSp>
      <p:sp>
        <p:nvSpPr>
          <p:cNvPr id="63" name="CasellaDiTesto 62"/>
          <p:cNvSpPr txBox="1"/>
          <p:nvPr/>
        </p:nvSpPr>
        <p:spPr>
          <a:xfrm>
            <a:off x="6400800" y="914400"/>
            <a:ext cx="243840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LED flasher @400 nm</a:t>
            </a:r>
          </a:p>
          <a:p>
            <a:r>
              <a:rPr lang="en-US" b="1" dirty="0" smtClean="0">
                <a:latin typeface="Times New Roman" pitchFamily="18" charset="0"/>
                <a:cs typeface="Times New Roman" pitchFamily="18" charset="0"/>
              </a:rPr>
              <a:t>Pulse width 40 ns</a:t>
            </a:r>
            <a:endParaRPr lang="en-US" b="1" dirty="0">
              <a:latin typeface="Times New Roman" pitchFamily="18" charset="0"/>
              <a:cs typeface="Times New Roman" pitchFamily="18" charset="0"/>
            </a:endParaRPr>
          </a:p>
        </p:txBody>
      </p:sp>
      <p:sp>
        <p:nvSpPr>
          <p:cNvPr id="65" name="CasellaDiTesto 64"/>
          <p:cNvSpPr txBox="1"/>
          <p:nvPr/>
        </p:nvSpPr>
        <p:spPr>
          <a:xfrm>
            <a:off x="304800" y="990600"/>
            <a:ext cx="1295400" cy="338554"/>
          </a:xfrm>
          <a:prstGeom prst="rect">
            <a:avLst/>
          </a:prstGeom>
          <a:noFill/>
        </p:spPr>
        <p:txBody>
          <a:bodyPr wrap="square" rtlCol="0">
            <a:spAutoFit/>
          </a:bodyPr>
          <a:lstStyle/>
          <a:p>
            <a:r>
              <a:rPr lang="en-US" sz="1600" dirty="0" smtClean="0"/>
              <a:t>Dark box</a:t>
            </a:r>
            <a:endParaRPr lang="en-US" sz="1600" dirty="0"/>
          </a:p>
        </p:txBody>
      </p:sp>
      <p:pic>
        <p:nvPicPr>
          <p:cNvPr id="2052" name="Picture 4"/>
          <p:cNvPicPr>
            <a:picLocks noChangeAspect="1" noChangeArrowheads="1"/>
          </p:cNvPicPr>
          <p:nvPr/>
        </p:nvPicPr>
        <p:blipFill>
          <a:blip r:embed="rId3" cstate="print"/>
          <a:srcRect/>
          <a:stretch>
            <a:fillRect/>
          </a:stretch>
        </p:blipFill>
        <p:spPr bwMode="auto">
          <a:xfrm>
            <a:off x="1066800" y="4876800"/>
            <a:ext cx="2249425" cy="914400"/>
          </a:xfrm>
          <a:prstGeom prst="rect">
            <a:avLst/>
          </a:prstGeom>
          <a:noFill/>
          <a:ln w="9525">
            <a:noFill/>
            <a:miter lim="800000"/>
            <a:headEnd/>
            <a:tailEnd/>
          </a:ln>
        </p:spPr>
      </p:pic>
      <p:sp>
        <p:nvSpPr>
          <p:cNvPr id="68" name="Segnaposto numero diapositiva 67"/>
          <p:cNvSpPr>
            <a:spLocks noGrp="1"/>
          </p:cNvSpPr>
          <p:nvPr>
            <p:ph type="sldNum" sz="quarter" idx="12"/>
          </p:nvPr>
        </p:nvSpPr>
        <p:spPr/>
        <p:txBody>
          <a:bodyPr/>
          <a:lstStyle/>
          <a:p>
            <a:fld id="{8AC695ED-DE94-492E-92CF-8E0F4317C7B9}" type="slidenum">
              <a:rPr lang="en-US" smtClean="0"/>
              <a:pPr/>
              <a:t>19</a:t>
            </a:fld>
            <a:endParaRPr lang="en-US"/>
          </a:p>
        </p:txBody>
      </p:sp>
      <p:sp>
        <p:nvSpPr>
          <p:cNvPr id="3" name="Rectangle 2"/>
          <p:cNvSpPr/>
          <p:nvPr/>
        </p:nvSpPr>
        <p:spPr>
          <a:xfrm>
            <a:off x="5711607" y="1591270"/>
            <a:ext cx="3279993" cy="923330"/>
          </a:xfrm>
          <a:prstGeom prst="rect">
            <a:avLst/>
          </a:prstGeom>
        </p:spPr>
        <p:txBody>
          <a:bodyPr wrap="square">
            <a:spAutoFit/>
          </a:bodyPr>
          <a:lstStyle/>
          <a:p>
            <a:r>
              <a:rPr lang="en-US" dirty="0"/>
              <a:t>A calibrated PMT  has been used as reference device.</a:t>
            </a:r>
          </a:p>
          <a:p>
            <a:r>
              <a:rPr lang="en-US" b="1" dirty="0"/>
              <a:t>HV PMT =700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1200px-Cta_concept.jpg"/>
          <p:cNvPicPr>
            <a:picLocks noChangeAspect="1"/>
          </p:cNvPicPr>
          <p:nvPr/>
        </p:nvPicPr>
        <p:blipFill>
          <a:blip r:embed="rId2" cstate="print"/>
          <a:stretch>
            <a:fillRect/>
          </a:stretch>
        </p:blipFill>
        <p:spPr>
          <a:xfrm>
            <a:off x="0" y="0"/>
            <a:ext cx="9144000" cy="6858000"/>
          </a:xfrm>
          <a:prstGeom prst="rect">
            <a:avLst/>
          </a:prstGeom>
        </p:spPr>
      </p:pic>
      <p:sp>
        <p:nvSpPr>
          <p:cNvPr id="2" name="Titolo 1"/>
          <p:cNvSpPr>
            <a:spLocks noGrp="1"/>
          </p:cNvSpPr>
          <p:nvPr>
            <p:ph type="title"/>
          </p:nvPr>
        </p:nvSpPr>
        <p:spPr/>
        <p:txBody>
          <a:bodyPr/>
          <a:lstStyle/>
          <a:p>
            <a:r>
              <a:rPr lang="en-US" dirty="0" smtClean="0">
                <a:solidFill>
                  <a:schemeClr val="bg1"/>
                </a:solidFill>
              </a:rPr>
              <a:t>Overview</a:t>
            </a:r>
            <a:r>
              <a:rPr lang="en-US" dirty="0" smtClean="0"/>
              <a:t> </a:t>
            </a:r>
            <a:endParaRPr lang="en-US" dirty="0"/>
          </a:p>
        </p:txBody>
      </p:sp>
      <p:sp>
        <p:nvSpPr>
          <p:cNvPr id="3" name="Segnaposto contenuto 2"/>
          <p:cNvSpPr>
            <a:spLocks noGrp="1"/>
          </p:cNvSpPr>
          <p:nvPr>
            <p:ph idx="1"/>
          </p:nvPr>
        </p:nvSpPr>
        <p:spPr/>
        <p:txBody>
          <a:bodyPr/>
          <a:lstStyle/>
          <a:p>
            <a:r>
              <a:rPr lang="en-US" dirty="0" smtClean="0">
                <a:solidFill>
                  <a:schemeClr val="bg1"/>
                </a:solidFill>
              </a:rPr>
              <a:t>Cherenkov Telescope Array project</a:t>
            </a:r>
          </a:p>
          <a:p>
            <a:r>
              <a:rPr lang="en-US" dirty="0" err="1" smtClean="0">
                <a:solidFill>
                  <a:schemeClr val="bg1"/>
                </a:solidFill>
              </a:rPr>
              <a:t>SiPM</a:t>
            </a:r>
            <a:r>
              <a:rPr lang="en-US" dirty="0" smtClean="0">
                <a:solidFill>
                  <a:schemeClr val="bg1"/>
                </a:solidFill>
              </a:rPr>
              <a:t> single device characterization</a:t>
            </a:r>
          </a:p>
          <a:p>
            <a:r>
              <a:rPr lang="en-US" dirty="0" err="1" smtClean="0">
                <a:solidFill>
                  <a:schemeClr val="bg1"/>
                </a:solidFill>
              </a:rPr>
              <a:t>SiPM</a:t>
            </a:r>
            <a:r>
              <a:rPr lang="en-US" dirty="0" smtClean="0">
                <a:solidFill>
                  <a:schemeClr val="bg1"/>
                </a:solidFill>
              </a:rPr>
              <a:t> matrices quality test and performance</a:t>
            </a:r>
            <a:endParaRPr lang="en-US" dirty="0">
              <a:solidFill>
                <a:schemeClr val="bg1"/>
              </a:solidFill>
            </a:endParaRPr>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7" name="Segnaposto numero diapositiva 6"/>
          <p:cNvSpPr>
            <a:spLocks noGrp="1"/>
          </p:cNvSpPr>
          <p:nvPr>
            <p:ph type="sldNum" sz="quarter" idx="12"/>
          </p:nvPr>
        </p:nvSpPr>
        <p:spPr/>
        <p:txBody>
          <a:bodyPr/>
          <a:lstStyle/>
          <a:p>
            <a:fld id="{8AC695ED-DE94-492E-92CF-8E0F4317C7B9}"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descr="PDE.jpg"/>
          <p:cNvPicPr>
            <a:picLocks noChangeAspect="1"/>
          </p:cNvPicPr>
          <p:nvPr/>
        </p:nvPicPr>
        <p:blipFill>
          <a:blip r:embed="rId2" cstate="print"/>
          <a:stretch>
            <a:fillRect/>
          </a:stretch>
        </p:blipFill>
        <p:spPr>
          <a:xfrm>
            <a:off x="4208380" y="3505201"/>
            <a:ext cx="4783220" cy="3369419"/>
          </a:xfrm>
          <a:prstGeom prst="rect">
            <a:avLst/>
          </a:prstGeom>
        </p:spPr>
      </p:pic>
      <p:sp>
        <p:nvSpPr>
          <p:cNvPr id="2" name="Titolo 1"/>
          <p:cNvSpPr>
            <a:spLocks noGrp="1"/>
          </p:cNvSpPr>
          <p:nvPr>
            <p:ph type="title"/>
          </p:nvPr>
        </p:nvSpPr>
        <p:spPr>
          <a:xfrm>
            <a:off x="457200" y="274638"/>
            <a:ext cx="8229600" cy="447040"/>
          </a:xfrm>
        </p:spPr>
        <p:txBody>
          <a:bodyPr>
            <a:normAutofit fontScale="90000"/>
          </a:bodyPr>
          <a:lstStyle/>
          <a:p>
            <a:r>
              <a:rPr lang="en-US" dirty="0" smtClean="0"/>
              <a:t>PDE </a:t>
            </a:r>
            <a:r>
              <a:rPr lang="en-US" dirty="0" err="1" smtClean="0"/>
              <a:t>vs</a:t>
            </a:r>
            <a:r>
              <a:rPr lang="en-US" dirty="0" smtClean="0"/>
              <a:t> wavelength</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7" name="Rettangolo 6"/>
          <p:cNvSpPr/>
          <p:nvPr/>
        </p:nvSpPr>
        <p:spPr>
          <a:xfrm>
            <a:off x="1554783" y="838200"/>
            <a:ext cx="4124655" cy="2566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2765094" y="1740674"/>
            <a:ext cx="1507038" cy="1473923"/>
          </a:xfrm>
          <a:prstGeom prst="ellipse">
            <a:avLst/>
          </a:prstGeom>
          <a:solidFill>
            <a:sysClr val="window" lastClr="FFFFFF"/>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13" name="Rettangolo 12"/>
          <p:cNvSpPr/>
          <p:nvPr/>
        </p:nvSpPr>
        <p:spPr>
          <a:xfrm>
            <a:off x="3356089" y="1629734"/>
            <a:ext cx="325048" cy="126789"/>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sp>
        <p:nvSpPr>
          <p:cNvPr id="14" name="Rettangolo 13"/>
          <p:cNvSpPr/>
          <p:nvPr/>
        </p:nvSpPr>
        <p:spPr>
          <a:xfrm rot="5400000">
            <a:off x="4159829" y="2411403"/>
            <a:ext cx="298473" cy="103425"/>
          </a:xfrm>
          <a:prstGeom prst="rect">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sto MT"/>
              <a:ea typeface="+mn-ea"/>
              <a:cs typeface="+mn-cs"/>
            </a:endParaRPr>
          </a:p>
        </p:txBody>
      </p:sp>
      <p:cxnSp>
        <p:nvCxnSpPr>
          <p:cNvPr id="15" name="Connettore 1 14"/>
          <p:cNvCxnSpPr/>
          <p:nvPr/>
        </p:nvCxnSpPr>
        <p:spPr>
          <a:xfrm>
            <a:off x="4419872" y="2168605"/>
            <a:ext cx="1" cy="586400"/>
          </a:xfrm>
          <a:prstGeom prst="line">
            <a:avLst/>
          </a:prstGeom>
          <a:noFill/>
          <a:ln w="31750" cap="rnd" cmpd="sng" algn="ctr">
            <a:solidFill>
              <a:sysClr val="windowText" lastClr="000000"/>
            </a:solidFill>
            <a:prstDash val="lgDash"/>
          </a:ln>
          <a:effectLst/>
        </p:spPr>
      </p:cxnSp>
      <p:sp>
        <p:nvSpPr>
          <p:cNvPr id="16" name="Rettangolo 15"/>
          <p:cNvSpPr/>
          <p:nvPr/>
        </p:nvSpPr>
        <p:spPr>
          <a:xfrm>
            <a:off x="4449431" y="2374618"/>
            <a:ext cx="49495" cy="174336"/>
          </a:xfrm>
          <a:prstGeom prst="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17" name="Connettore 1 16"/>
          <p:cNvCxnSpPr/>
          <p:nvPr/>
        </p:nvCxnSpPr>
        <p:spPr>
          <a:xfrm>
            <a:off x="4528476" y="2443296"/>
            <a:ext cx="2361273" cy="12949"/>
          </a:xfrm>
          <a:prstGeom prst="line">
            <a:avLst/>
          </a:prstGeom>
          <a:noFill/>
          <a:ln w="25400" cap="rnd" cmpd="sng" algn="ctr">
            <a:solidFill>
              <a:srgbClr val="BC451B">
                <a:shade val="90000"/>
              </a:srgbClr>
            </a:solidFill>
            <a:prstDash val="solid"/>
          </a:ln>
          <a:effectLst/>
        </p:spPr>
      </p:cxnSp>
      <p:sp>
        <p:nvSpPr>
          <p:cNvPr id="19" name="Rettangolo arrotondato 18"/>
          <p:cNvSpPr/>
          <p:nvPr/>
        </p:nvSpPr>
        <p:spPr>
          <a:xfrm>
            <a:off x="6251089" y="2971800"/>
            <a:ext cx="1445111" cy="681491"/>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20" name="CasellaDiTesto 19"/>
          <p:cNvSpPr txBox="1"/>
          <p:nvPr/>
        </p:nvSpPr>
        <p:spPr>
          <a:xfrm>
            <a:off x="6442888" y="3124200"/>
            <a:ext cx="1405712" cy="3983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Oscilloscope</a:t>
            </a:r>
          </a:p>
        </p:txBody>
      </p:sp>
      <p:sp>
        <p:nvSpPr>
          <p:cNvPr id="21" name="Interruzione 20"/>
          <p:cNvSpPr/>
          <p:nvPr/>
        </p:nvSpPr>
        <p:spPr>
          <a:xfrm>
            <a:off x="2765094" y="2358770"/>
            <a:ext cx="103425" cy="237729"/>
          </a:xfrm>
          <a:prstGeom prst="flowChartTerminator">
            <a:avLst/>
          </a:prstGeom>
          <a:no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cxnSp>
        <p:nvCxnSpPr>
          <p:cNvPr id="22" name="Connettore 2 21"/>
          <p:cNvCxnSpPr>
            <a:endCxn id="21" idx="1"/>
          </p:cNvCxnSpPr>
          <p:nvPr/>
        </p:nvCxnSpPr>
        <p:spPr>
          <a:xfrm>
            <a:off x="1538779" y="2469711"/>
            <a:ext cx="1226315" cy="7924"/>
          </a:xfrm>
          <a:prstGeom prst="straightConnector1">
            <a:avLst/>
          </a:prstGeom>
          <a:noFill/>
          <a:ln w="25400" cap="rnd" cmpd="sng" algn="ctr">
            <a:solidFill>
              <a:srgbClr val="BC451B">
                <a:shade val="90000"/>
              </a:srgbClr>
            </a:solidFill>
            <a:prstDash val="solid"/>
            <a:tailEnd type="arrow"/>
          </a:ln>
          <a:effectLst/>
        </p:spPr>
      </p:cxnSp>
      <p:sp>
        <p:nvSpPr>
          <p:cNvPr id="23" name="Rettangolo arrotondato 22"/>
          <p:cNvSpPr/>
          <p:nvPr/>
        </p:nvSpPr>
        <p:spPr>
          <a:xfrm>
            <a:off x="152400" y="2085887"/>
            <a:ext cx="1359289" cy="818846"/>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24" name="CasellaDiTesto 23"/>
          <p:cNvSpPr txBox="1"/>
          <p:nvPr/>
        </p:nvSpPr>
        <p:spPr>
          <a:xfrm>
            <a:off x="242637" y="2040587"/>
            <a:ext cx="1097126" cy="9559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Optical </a:t>
            </a:r>
            <a:r>
              <a:rPr lang="en-US" sz="1400" kern="0" dirty="0" err="1" smtClean="0">
                <a:solidFill>
                  <a:sysClr val="windowText" lastClr="000000"/>
                </a:solidFill>
              </a:rPr>
              <a:t>Passband</a:t>
            </a:r>
            <a:r>
              <a:rPr lang="en-US" sz="1400" kern="0" dirty="0" smtClean="0">
                <a:solidFill>
                  <a:sysClr val="windowText" lastClr="000000"/>
                </a:solidFill>
              </a:rPr>
              <a:t> Filters</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25" name="Rettangolo arrotondato 24"/>
          <p:cNvSpPr/>
          <p:nvPr/>
        </p:nvSpPr>
        <p:spPr>
          <a:xfrm>
            <a:off x="220207" y="3518361"/>
            <a:ext cx="1359289" cy="681491"/>
          </a:xfrm>
          <a:prstGeom prst="roundRect">
            <a:avLst/>
          </a:prstGeom>
          <a:solidFill>
            <a:srgbClr val="BC451B"/>
          </a:solidFill>
          <a:ln w="15875" cap="rnd" cmpd="sng" algn="ctr">
            <a:solidFill>
              <a:srgbClr val="BC451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sto MT"/>
              <a:ea typeface="+mn-ea"/>
              <a:cs typeface="+mn-cs"/>
            </a:endParaRPr>
          </a:p>
        </p:txBody>
      </p:sp>
      <p:sp>
        <p:nvSpPr>
          <p:cNvPr id="26" name="CasellaDiTesto 25"/>
          <p:cNvSpPr txBox="1"/>
          <p:nvPr/>
        </p:nvSpPr>
        <p:spPr>
          <a:xfrm>
            <a:off x="181949" y="3534207"/>
            <a:ext cx="1356829" cy="3574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ysClr val="windowText" lastClr="000000"/>
              </a:solidFill>
              <a:effectLst/>
              <a:uLnTx/>
              <a:uFillTx/>
            </a:endParaRPr>
          </a:p>
        </p:txBody>
      </p:sp>
      <p:cxnSp>
        <p:nvCxnSpPr>
          <p:cNvPr id="27" name="Connettore 2 26"/>
          <p:cNvCxnSpPr/>
          <p:nvPr/>
        </p:nvCxnSpPr>
        <p:spPr>
          <a:xfrm flipV="1">
            <a:off x="894838" y="2882280"/>
            <a:ext cx="0" cy="659722"/>
          </a:xfrm>
          <a:prstGeom prst="straightConnector1">
            <a:avLst/>
          </a:prstGeom>
          <a:noFill/>
          <a:ln w="25400" cap="rnd" cmpd="sng" algn="ctr">
            <a:solidFill>
              <a:srgbClr val="BC451B">
                <a:shade val="90000"/>
              </a:srgbClr>
            </a:solidFill>
            <a:prstDash val="solid"/>
            <a:tailEnd type="arrow"/>
          </a:ln>
          <a:effectLst/>
        </p:spPr>
      </p:cxnSp>
      <p:sp>
        <p:nvSpPr>
          <p:cNvPr id="29" name="CasellaDiTesto 28"/>
          <p:cNvSpPr txBox="1"/>
          <p:nvPr/>
        </p:nvSpPr>
        <p:spPr>
          <a:xfrm>
            <a:off x="2792179" y="1044275"/>
            <a:ext cx="1425773" cy="3574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Calibrated PMT</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30" name="CasellaDiTesto 29"/>
          <p:cNvSpPr txBox="1"/>
          <p:nvPr/>
        </p:nvSpPr>
        <p:spPr>
          <a:xfrm>
            <a:off x="4194562" y="2708761"/>
            <a:ext cx="810158" cy="3574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Port 2</a:t>
            </a:r>
          </a:p>
        </p:txBody>
      </p:sp>
      <p:sp>
        <p:nvSpPr>
          <p:cNvPr id="31" name="CasellaDiTesto 30"/>
          <p:cNvSpPr txBox="1"/>
          <p:nvPr/>
        </p:nvSpPr>
        <p:spPr>
          <a:xfrm>
            <a:off x="4146543" y="1820422"/>
            <a:ext cx="1145053" cy="3574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Aperture</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32" name="CasellaDiTesto 31"/>
          <p:cNvSpPr txBox="1"/>
          <p:nvPr/>
        </p:nvSpPr>
        <p:spPr>
          <a:xfrm>
            <a:off x="2895600" y="3581400"/>
            <a:ext cx="1255865" cy="3574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Trigger Line</a:t>
            </a:r>
          </a:p>
        </p:txBody>
      </p:sp>
      <p:sp>
        <p:nvSpPr>
          <p:cNvPr id="33" name="CasellaDiTesto 32"/>
          <p:cNvSpPr txBox="1"/>
          <p:nvPr/>
        </p:nvSpPr>
        <p:spPr>
          <a:xfrm>
            <a:off x="2807109" y="2237262"/>
            <a:ext cx="1437967" cy="8526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Integrating Sphere</a:t>
            </a:r>
          </a:p>
        </p:txBody>
      </p:sp>
      <p:sp>
        <p:nvSpPr>
          <p:cNvPr id="34" name="CasellaDiTesto 33"/>
          <p:cNvSpPr txBox="1"/>
          <p:nvPr/>
        </p:nvSpPr>
        <p:spPr>
          <a:xfrm>
            <a:off x="7028647" y="2576290"/>
            <a:ext cx="1255865" cy="3574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Signal</a:t>
            </a:r>
          </a:p>
        </p:txBody>
      </p:sp>
      <p:sp>
        <p:nvSpPr>
          <p:cNvPr id="35" name="CasellaDiTesto 34"/>
          <p:cNvSpPr txBox="1"/>
          <p:nvPr/>
        </p:nvSpPr>
        <p:spPr>
          <a:xfrm>
            <a:off x="4434976" y="2089344"/>
            <a:ext cx="1679423" cy="3574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ysClr val="windowText" lastClr="000000"/>
                </a:solidFill>
                <a:effectLst/>
                <a:uLnTx/>
                <a:uFillTx/>
              </a:rPr>
              <a:t>SiPM</a:t>
            </a:r>
            <a:r>
              <a:rPr lang="en-US" sz="1400" kern="0" noProof="0" dirty="0" smtClean="0">
                <a:solidFill>
                  <a:sysClr val="windowText" lastClr="000000"/>
                </a:solidFill>
              </a:rPr>
              <a:t>/PMT</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0" name="CasellaDiTesto 9"/>
          <p:cNvSpPr txBox="1"/>
          <p:nvPr/>
        </p:nvSpPr>
        <p:spPr>
          <a:xfrm>
            <a:off x="399879" y="3581334"/>
            <a:ext cx="992378" cy="6075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sysClr val="windowText" lastClr="000000"/>
                </a:solidFill>
              </a:rPr>
              <a:t>LOT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smtClean="0">
                <a:solidFill>
                  <a:sysClr val="windowText" lastClr="000000"/>
                </a:solidFill>
              </a:rPr>
              <a:t> Lamp</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1" name="Rettangolo 10"/>
          <p:cNvSpPr/>
          <p:nvPr/>
        </p:nvSpPr>
        <p:spPr>
          <a:xfrm>
            <a:off x="3204645" y="1723082"/>
            <a:ext cx="635500" cy="357410"/>
          </a:xfrm>
          <a:prstGeom prst="rect">
            <a:avLst/>
          </a:prstGeom>
        </p:spPr>
        <p:txBody>
          <a:bodyPr wrap="none">
            <a:spAutoFit/>
          </a:bodyPr>
          <a:lstStyle/>
          <a:p>
            <a:pPr lvl="0" algn="ctr">
              <a:defRPr/>
            </a:pPr>
            <a:r>
              <a:rPr lang="en-US" sz="1400" kern="0" dirty="0" smtClean="0">
                <a:solidFill>
                  <a:sysClr val="windowText" lastClr="000000"/>
                </a:solidFill>
              </a:rPr>
              <a:t>Port1</a:t>
            </a:r>
          </a:p>
        </p:txBody>
      </p:sp>
      <p:sp>
        <p:nvSpPr>
          <p:cNvPr id="40" name="CasellaDiTesto 39"/>
          <p:cNvSpPr txBox="1"/>
          <p:nvPr/>
        </p:nvSpPr>
        <p:spPr>
          <a:xfrm>
            <a:off x="744557" y="576434"/>
            <a:ext cx="1295400" cy="338554"/>
          </a:xfrm>
          <a:prstGeom prst="rect">
            <a:avLst/>
          </a:prstGeom>
          <a:noFill/>
        </p:spPr>
        <p:txBody>
          <a:bodyPr wrap="square" rtlCol="0">
            <a:spAutoFit/>
          </a:bodyPr>
          <a:lstStyle/>
          <a:p>
            <a:r>
              <a:rPr lang="en-US" sz="1600" dirty="0" smtClean="0"/>
              <a:t>Dark box</a:t>
            </a:r>
            <a:endParaRPr lang="en-US" sz="1600" dirty="0"/>
          </a:p>
        </p:txBody>
      </p:sp>
      <p:sp>
        <p:nvSpPr>
          <p:cNvPr id="41" name="CasellaDiTesto 40"/>
          <p:cNvSpPr txBox="1"/>
          <p:nvPr/>
        </p:nvSpPr>
        <p:spPr>
          <a:xfrm>
            <a:off x="5791200" y="764220"/>
            <a:ext cx="3352800" cy="1754326"/>
          </a:xfrm>
          <a:prstGeom prst="rect">
            <a:avLst/>
          </a:prstGeom>
          <a:noFill/>
        </p:spPr>
        <p:txBody>
          <a:bodyPr wrap="square" rtlCol="0">
            <a:spAutoFit/>
          </a:bodyPr>
          <a:lstStyle/>
          <a:p>
            <a:r>
              <a:rPr lang="en-US" dirty="0" smtClean="0"/>
              <a:t>A calibrated PMT  has been used as reference device.</a:t>
            </a:r>
          </a:p>
          <a:p>
            <a:r>
              <a:rPr lang="en-US" b="1" dirty="0" smtClean="0"/>
              <a:t>HV PMT =700 V</a:t>
            </a:r>
          </a:p>
          <a:p>
            <a:r>
              <a:rPr lang="en-US" b="1" dirty="0" smtClean="0"/>
              <a:t>OV </a:t>
            </a:r>
            <a:r>
              <a:rPr lang="en-US" b="1" dirty="0" err="1" smtClean="0"/>
              <a:t>SiPM</a:t>
            </a:r>
            <a:r>
              <a:rPr lang="en-US" b="1" dirty="0" smtClean="0"/>
              <a:t>= +6 V</a:t>
            </a:r>
          </a:p>
          <a:p>
            <a:r>
              <a:rPr lang="en-US" dirty="0" smtClean="0">
                <a:solidFill>
                  <a:srgbClr val="FF0000"/>
                </a:solidFill>
              </a:rPr>
              <a:t> </a:t>
            </a:r>
            <a:r>
              <a:rPr lang="en-US" b="1" dirty="0" smtClean="0"/>
              <a:t>T = 19</a:t>
            </a:r>
            <a:r>
              <a:rPr lang="en-US" b="1" baseline="30000" dirty="0" smtClean="0"/>
              <a:t>o </a:t>
            </a:r>
            <a:r>
              <a:rPr lang="en-US" b="1" dirty="0" smtClean="0"/>
              <a:t>C</a:t>
            </a:r>
          </a:p>
          <a:p>
            <a:endParaRPr lang="en-US" dirty="0"/>
          </a:p>
        </p:txBody>
      </p:sp>
      <p:sp>
        <p:nvSpPr>
          <p:cNvPr id="43" name="Segnaposto numero diapositiva 42"/>
          <p:cNvSpPr>
            <a:spLocks noGrp="1"/>
          </p:cNvSpPr>
          <p:nvPr>
            <p:ph type="sldNum" sz="quarter" idx="12"/>
          </p:nvPr>
        </p:nvSpPr>
        <p:spPr/>
        <p:txBody>
          <a:bodyPr/>
          <a:lstStyle/>
          <a:p>
            <a:fld id="{8AC695ED-DE94-492E-92CF-8E0F4317C7B9}" type="slidenum">
              <a:rPr lang="en-US" smtClean="0"/>
              <a:pPr/>
              <a:t>20</a:t>
            </a:fld>
            <a:endParaRPr lang="en-US"/>
          </a:p>
        </p:txBody>
      </p:sp>
      <p:pic>
        <p:nvPicPr>
          <p:cNvPr id="42" name="Picture 2"/>
          <p:cNvPicPr>
            <a:picLocks noChangeAspect="1" noChangeArrowheads="1"/>
          </p:cNvPicPr>
          <p:nvPr/>
        </p:nvPicPr>
        <p:blipFill>
          <a:blip r:embed="rId3" cstate="print"/>
          <a:srcRect/>
          <a:stretch>
            <a:fillRect/>
          </a:stretch>
        </p:blipFill>
        <p:spPr bwMode="auto">
          <a:xfrm>
            <a:off x="0" y="4999512"/>
            <a:ext cx="3505200" cy="867888"/>
          </a:xfrm>
          <a:prstGeom prst="rect">
            <a:avLst/>
          </a:prstGeom>
          <a:noFill/>
          <a:ln w="9525">
            <a:noFill/>
            <a:miter lim="800000"/>
            <a:headEnd/>
            <a:tailEnd/>
          </a:ln>
        </p:spPr>
      </p:pic>
      <p:cxnSp>
        <p:nvCxnSpPr>
          <p:cNvPr id="37" name="Elbow Connector 36"/>
          <p:cNvCxnSpPr/>
          <p:nvPr/>
        </p:nvCxnSpPr>
        <p:spPr>
          <a:xfrm flipV="1">
            <a:off x="1600200" y="3480061"/>
            <a:ext cx="4696307" cy="46605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889749" y="2456245"/>
            <a:ext cx="0" cy="5155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2000" fill="hold"/>
                                        <p:tgtEl>
                                          <p:spTgt spid="44"/>
                                        </p:tgtEl>
                                        <p:attrNameLst>
                                          <p:attrName>ppt_w</p:attrName>
                                        </p:attrNameLst>
                                      </p:cBhvr>
                                      <p:tavLst>
                                        <p:tav tm="0">
                                          <p:val>
                                            <p:strVal val="#ppt_w*0.70"/>
                                          </p:val>
                                        </p:tav>
                                        <p:tav tm="100000">
                                          <p:val>
                                            <p:strVal val="#ppt_w"/>
                                          </p:val>
                                        </p:tav>
                                      </p:tavLst>
                                    </p:anim>
                                    <p:anim calcmode="lin" valueType="num">
                                      <p:cBhvr>
                                        <p:cTn id="8" dur="2000" fill="hold"/>
                                        <p:tgtEl>
                                          <p:spTgt spid="44"/>
                                        </p:tgtEl>
                                        <p:attrNameLst>
                                          <p:attrName>ppt_h</p:attrName>
                                        </p:attrNameLst>
                                      </p:cBhvr>
                                      <p:tavLst>
                                        <p:tav tm="0">
                                          <p:val>
                                            <p:strVal val="#ppt_h"/>
                                          </p:val>
                                        </p:tav>
                                        <p:tav tm="100000">
                                          <p:val>
                                            <p:strVal val="#ppt_h"/>
                                          </p:val>
                                        </p:tav>
                                      </p:tavLst>
                                    </p:anim>
                                    <p:animEffect transition="in" filter="fade">
                                      <p:cBhvr>
                                        <p:cTn id="9" dur="20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2162"/>
          </a:xfrm>
        </p:spPr>
        <p:txBody>
          <a:bodyPr/>
          <a:lstStyle/>
          <a:p>
            <a:r>
              <a:rPr lang="en-US" dirty="0" smtClean="0"/>
              <a:t>FBK matrices characterization</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pic>
        <p:nvPicPr>
          <p:cNvPr id="6" name="Segnaposto contenuto 5">
            <a:extLst>
              <a:ext uri="{FF2B5EF4-FFF2-40B4-BE49-F238E27FC236}">
                <a16:creationId xmlns="" xmlns:a16="http://schemas.microsoft.com/office/drawing/2014/main" id="{2AC1A9E8-3AAB-42ED-A6F1-A663B148A684}"/>
              </a:ext>
            </a:extLst>
          </p:cNvPr>
          <p:cNvPicPr>
            <a:picLocks noGrp="1" noChangeAspect="1"/>
          </p:cNvPicPr>
          <p:nvPr>
            <p:ph idx="1"/>
          </p:nvPr>
        </p:nvPicPr>
        <p:blipFill rotWithShape="1">
          <a:blip r:embed="rId2" cstate="print"/>
          <a:srcRect l="14142" t="4524" r="10988" b="185"/>
          <a:stretch/>
        </p:blipFill>
        <p:spPr>
          <a:xfrm>
            <a:off x="3923361" y="2530619"/>
            <a:ext cx="2248839" cy="2041381"/>
          </a:xfrm>
          <a:prstGeom prst="rect">
            <a:avLst/>
          </a:prstGeom>
          <a:ln>
            <a:noFill/>
          </a:ln>
        </p:spPr>
      </p:pic>
      <p:sp>
        <p:nvSpPr>
          <p:cNvPr id="7" name="Rettangolo 6"/>
          <p:cNvSpPr/>
          <p:nvPr/>
        </p:nvSpPr>
        <p:spPr>
          <a:xfrm>
            <a:off x="0" y="1169075"/>
            <a:ext cx="8991600" cy="2031325"/>
          </a:xfrm>
          <a:prstGeom prst="rect">
            <a:avLst/>
          </a:prstGeom>
        </p:spPr>
        <p:txBody>
          <a:bodyPr wrap="square">
            <a:spAutoFit/>
          </a:bodyPr>
          <a:lstStyle/>
          <a:p>
            <a:r>
              <a:rPr lang="en-US" b="1" dirty="0" smtClean="0">
                <a:solidFill>
                  <a:srgbClr val="06112D"/>
                </a:solidFill>
                <a:cs typeface="Arial" charset="0"/>
              </a:rPr>
              <a:t>A section of the </a:t>
            </a:r>
            <a:r>
              <a:rPr lang="en-US" b="1" dirty="0" err="1" smtClean="0">
                <a:solidFill>
                  <a:srgbClr val="06112D"/>
                </a:solidFill>
                <a:cs typeface="Arial" charset="0"/>
              </a:rPr>
              <a:t>pSCT</a:t>
            </a:r>
            <a:r>
              <a:rPr lang="en-US" b="1" dirty="0" smtClean="0">
                <a:solidFill>
                  <a:srgbClr val="06112D"/>
                </a:solidFill>
                <a:cs typeface="Arial" charset="0"/>
              </a:rPr>
              <a:t> focal plane will be equipped with 9 INFN optical modules each one made of 64 6 X 6 mm</a:t>
            </a:r>
            <a:r>
              <a:rPr lang="en-US" b="1" baseline="30000" dirty="0" smtClean="0">
                <a:solidFill>
                  <a:srgbClr val="06112D"/>
                </a:solidFill>
                <a:cs typeface="Arial" charset="0"/>
              </a:rPr>
              <a:t>2</a:t>
            </a:r>
            <a:r>
              <a:rPr lang="en-US" b="1" dirty="0" smtClean="0">
                <a:solidFill>
                  <a:srgbClr val="06112D"/>
                </a:solidFill>
                <a:cs typeface="Arial" charset="0"/>
              </a:rPr>
              <a:t> FBK NUV–HD3 (both substrates 2-3) </a:t>
            </a:r>
            <a:r>
              <a:rPr lang="en-US" b="1" dirty="0" err="1" smtClean="0">
                <a:solidFill>
                  <a:srgbClr val="06112D"/>
                </a:solidFill>
                <a:cs typeface="Arial" charset="0"/>
              </a:rPr>
              <a:t>SiPMs</a:t>
            </a:r>
            <a:r>
              <a:rPr lang="en-US" b="1" dirty="0" smtClean="0">
                <a:solidFill>
                  <a:srgbClr val="06112D"/>
                </a:solidFill>
                <a:cs typeface="Arial" charset="0"/>
              </a:rPr>
              <a:t>  arranged into 4x4 matrices. The electronics readout has been performed by means of a trans-impedance preamplifier + a gain stage with 16 channels</a:t>
            </a:r>
            <a:r>
              <a:rPr lang="en-US" dirty="0" smtClean="0"/>
              <a:t>. </a:t>
            </a:r>
            <a:r>
              <a:rPr lang="en-US" b="1" dirty="0" smtClean="0"/>
              <a:t>Since the devices have a long recovery time a also a shaping stage was added in order </a:t>
            </a:r>
          </a:p>
          <a:p>
            <a:r>
              <a:rPr lang="en-US" b="1" dirty="0" smtClean="0"/>
              <a:t>to get rid of the long tail of the output</a:t>
            </a:r>
          </a:p>
          <a:p>
            <a:r>
              <a:rPr lang="en-US" b="1" dirty="0" smtClean="0"/>
              <a:t> signal.</a:t>
            </a:r>
            <a:endParaRPr lang="en-US" dirty="0"/>
          </a:p>
        </p:txBody>
      </p:sp>
      <p:pic>
        <p:nvPicPr>
          <p:cNvPr id="9" name="Immagine 8" descr="BD_distribution.png"/>
          <p:cNvPicPr>
            <a:picLocks noChangeAspect="1"/>
          </p:cNvPicPr>
          <p:nvPr/>
        </p:nvPicPr>
        <p:blipFill>
          <a:blip r:embed="rId3" cstate="print"/>
          <a:stretch>
            <a:fillRect/>
          </a:stretch>
        </p:blipFill>
        <p:spPr>
          <a:xfrm>
            <a:off x="228600" y="3276600"/>
            <a:ext cx="3476495" cy="3048000"/>
          </a:xfrm>
          <a:prstGeom prst="rect">
            <a:avLst/>
          </a:prstGeom>
        </p:spPr>
      </p:pic>
      <p:sp>
        <p:nvSpPr>
          <p:cNvPr id="11" name="CasellaDiTesto 10"/>
          <p:cNvSpPr txBox="1"/>
          <p:nvPr/>
        </p:nvSpPr>
        <p:spPr>
          <a:xfrm>
            <a:off x="4267200" y="4724400"/>
            <a:ext cx="4114800" cy="1754326"/>
          </a:xfrm>
          <a:prstGeom prst="rect">
            <a:avLst/>
          </a:prstGeom>
          <a:noFill/>
        </p:spPr>
        <p:txBody>
          <a:bodyPr wrap="square" rtlCol="0">
            <a:spAutoFit/>
          </a:bodyPr>
          <a:lstStyle/>
          <a:p>
            <a:r>
              <a:rPr lang="en-US" dirty="0" smtClean="0"/>
              <a:t>Over 50 matrices have been tested to verify the uniformity in terms of gain and SNR. For each channel we measured the VBD finding the mean value of 25.9 and 26.6 V respectively for HD3 2 </a:t>
            </a:r>
          </a:p>
          <a:p>
            <a:r>
              <a:rPr lang="en-US" dirty="0" smtClean="0"/>
              <a:t>and HD3 3</a:t>
            </a:r>
            <a:endParaRPr lang="en-US" dirty="0"/>
          </a:p>
        </p:txBody>
      </p:sp>
      <p:sp>
        <p:nvSpPr>
          <p:cNvPr id="15" name="Segnaposto numero diapositiva 14"/>
          <p:cNvSpPr>
            <a:spLocks noGrp="1"/>
          </p:cNvSpPr>
          <p:nvPr>
            <p:ph type="sldNum" sz="quarter" idx="12"/>
          </p:nvPr>
        </p:nvSpPr>
        <p:spPr/>
        <p:txBody>
          <a:bodyPr/>
          <a:lstStyle/>
          <a:p>
            <a:fld id="{8AC695ED-DE94-492E-92CF-8E0F4317C7B9}" type="slidenum">
              <a:rPr lang="en-US" smtClean="0"/>
              <a:pPr/>
              <a:t>21</a:t>
            </a:fld>
            <a:endParaRPr lang="en-US"/>
          </a:p>
        </p:txBody>
      </p:sp>
      <p:pic>
        <p:nvPicPr>
          <p:cNvPr id="10" name="Immagine 9" descr="IMG_20170531_072113.jpg"/>
          <p:cNvPicPr>
            <a:picLocks noChangeAspect="1"/>
          </p:cNvPicPr>
          <p:nvPr/>
        </p:nvPicPr>
        <p:blipFill>
          <a:blip r:embed="rId4" cstate="print"/>
          <a:stretch>
            <a:fillRect/>
          </a:stretch>
        </p:blipFill>
        <p:spPr>
          <a:xfrm>
            <a:off x="6477000" y="2895600"/>
            <a:ext cx="2133600" cy="166174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GainMAtrices.png"/>
          <p:cNvPicPr>
            <a:picLocks noChangeAspect="1"/>
          </p:cNvPicPr>
          <p:nvPr/>
        </p:nvPicPr>
        <p:blipFill>
          <a:blip r:embed="rId2" cstate="print"/>
          <a:stretch>
            <a:fillRect/>
          </a:stretch>
        </p:blipFill>
        <p:spPr>
          <a:xfrm>
            <a:off x="76200" y="2209800"/>
            <a:ext cx="8687642" cy="4351836"/>
          </a:xfrm>
          <a:prstGeom prst="rect">
            <a:avLst/>
          </a:prstGeom>
        </p:spPr>
      </p:pic>
      <p:sp>
        <p:nvSpPr>
          <p:cNvPr id="5" name="Segnaposto piè di pagina 4"/>
          <p:cNvSpPr>
            <a:spLocks noGrp="1"/>
          </p:cNvSpPr>
          <p:nvPr>
            <p:ph type="ftr" sz="quarter" idx="11"/>
          </p:nvPr>
        </p:nvSpPr>
        <p:spPr/>
        <p:txBody>
          <a:bodyPr/>
          <a:lstStyle/>
          <a:p>
            <a:r>
              <a:rPr lang="en-US" smtClean="0"/>
              <a:t>CRIS 2018 </a:t>
            </a:r>
            <a:endParaRPr lang="en-US"/>
          </a:p>
        </p:txBody>
      </p:sp>
      <p:sp>
        <p:nvSpPr>
          <p:cNvPr id="18" name="CasellaDiTesto 17"/>
          <p:cNvSpPr txBox="1"/>
          <p:nvPr/>
        </p:nvSpPr>
        <p:spPr>
          <a:xfrm>
            <a:off x="2286000" y="0"/>
            <a:ext cx="5029200" cy="584775"/>
          </a:xfrm>
          <a:prstGeom prst="rect">
            <a:avLst/>
          </a:prstGeom>
          <a:noFill/>
        </p:spPr>
        <p:txBody>
          <a:bodyPr wrap="square" rtlCol="0">
            <a:spAutoFit/>
          </a:bodyPr>
          <a:lstStyle/>
          <a:p>
            <a:r>
              <a:rPr lang="en-US" sz="3200" dirty="0" smtClean="0"/>
              <a:t>       Gain uniformity</a:t>
            </a:r>
            <a:endParaRPr lang="en-US" sz="3200" dirty="0"/>
          </a:p>
        </p:txBody>
      </p:sp>
      <p:sp>
        <p:nvSpPr>
          <p:cNvPr id="19" name="Segnaposto numero diapositiva 18"/>
          <p:cNvSpPr>
            <a:spLocks noGrp="1"/>
          </p:cNvSpPr>
          <p:nvPr>
            <p:ph type="sldNum" sz="quarter" idx="12"/>
          </p:nvPr>
        </p:nvSpPr>
        <p:spPr/>
        <p:txBody>
          <a:bodyPr/>
          <a:lstStyle/>
          <a:p>
            <a:fld id="{8AC695ED-DE94-492E-92CF-8E0F4317C7B9}" type="slidenum">
              <a:rPr lang="en-US" smtClean="0"/>
              <a:pPr/>
              <a:t>22</a:t>
            </a:fld>
            <a:endParaRPr lang="en-US"/>
          </a:p>
        </p:txBody>
      </p:sp>
      <p:sp>
        <p:nvSpPr>
          <p:cNvPr id="8" name="CasellaDiTesto 7"/>
          <p:cNvSpPr txBox="1"/>
          <p:nvPr/>
        </p:nvSpPr>
        <p:spPr>
          <a:xfrm>
            <a:off x="762000" y="6400800"/>
            <a:ext cx="8229600" cy="369332"/>
          </a:xfrm>
          <a:prstGeom prst="rect">
            <a:avLst/>
          </a:prstGeom>
          <a:noFill/>
        </p:spPr>
        <p:txBody>
          <a:bodyPr wrap="square" rtlCol="0">
            <a:spAutoFit/>
          </a:bodyPr>
          <a:lstStyle/>
          <a:p>
            <a:r>
              <a:rPr lang="en-US" dirty="0" smtClean="0"/>
              <a:t>Distributions follow a </a:t>
            </a:r>
            <a:r>
              <a:rPr lang="en-US" dirty="0" err="1" smtClean="0"/>
              <a:t>gaussian</a:t>
            </a:r>
            <a:r>
              <a:rPr lang="en-US" dirty="0" smtClean="0"/>
              <a:t> shape with a </a:t>
            </a:r>
            <a:r>
              <a:rPr lang="el-GR" dirty="0" smtClean="0"/>
              <a:t>σ</a:t>
            </a:r>
            <a:r>
              <a:rPr lang="en-US" dirty="0" smtClean="0"/>
              <a:t>/µ ratio between 10% and 15%</a:t>
            </a:r>
            <a:endParaRPr lang="en-US" dirty="0"/>
          </a:p>
        </p:txBody>
      </p:sp>
      <p:sp>
        <p:nvSpPr>
          <p:cNvPr id="2" name="Titolo 1"/>
          <p:cNvSpPr>
            <a:spLocks noGrp="1"/>
          </p:cNvSpPr>
          <p:nvPr>
            <p:ph type="title"/>
          </p:nvPr>
        </p:nvSpPr>
        <p:spPr>
          <a:xfrm>
            <a:off x="0" y="609600"/>
            <a:ext cx="9144000" cy="1905000"/>
          </a:xfrm>
        </p:spPr>
        <p:txBody>
          <a:bodyPr>
            <a:normAutofit fontScale="90000"/>
          </a:bodyPr>
          <a:lstStyle/>
          <a:p>
            <a:pPr algn="l"/>
            <a:r>
              <a:rPr lang="en-US" sz="2000" dirty="0" smtClean="0"/>
              <a:t>Measurements with a laser@380 nm. </a:t>
            </a:r>
            <a:r>
              <a:rPr lang="en-US" sz="2000" dirty="0" err="1" smtClean="0"/>
              <a:t>Vbias</a:t>
            </a:r>
            <a:r>
              <a:rPr lang="en-US" sz="2000" dirty="0" smtClean="0"/>
              <a:t> between 31 and 36 V </a:t>
            </a:r>
            <a:br>
              <a:rPr lang="en-US" sz="2000" dirty="0" smtClean="0"/>
            </a:br>
            <a:r>
              <a:rPr lang="en-US" sz="2000" dirty="0" smtClean="0"/>
              <a:t>DAQ: CAEN V792 QDC to measure the charge of the 16 devices with a fixed integration time of 30 ns. FEE 16 channels for signal readout.</a:t>
            </a:r>
            <a:br>
              <a:rPr lang="en-US" sz="2000" dirty="0" smtClean="0"/>
            </a:br>
            <a:r>
              <a:rPr lang="en-US" sz="2000" dirty="0" smtClean="0"/>
              <a:t> Charge distributions have been fitted to derive the integrated charge and the SNR for each channel at different </a:t>
            </a:r>
            <a:r>
              <a:rPr lang="en-US" sz="2000" dirty="0" err="1" smtClean="0"/>
              <a:t>Vbias</a:t>
            </a:r>
            <a:r>
              <a:rPr lang="en-US" sz="2000" dirty="0" smtClean="0"/>
              <a:t>.</a:t>
            </a:r>
            <a:br>
              <a:rPr lang="en-US" sz="2000" dirty="0" smtClean="0"/>
            </a:br>
            <a:r>
              <a:rPr lang="en-US" sz="2000" dirty="0" smtClean="0"/>
              <a:t>Gain distribution of HD3 2 matrices at different </a:t>
            </a:r>
            <a:r>
              <a:rPr lang="en-US" sz="2000" dirty="0" err="1" smtClean="0"/>
              <a:t>Vbias</a:t>
            </a:r>
            <a:r>
              <a:rPr lang="en-US" sz="2000" dirty="0" smtClean="0"/>
              <a:t> expressed in ADC channels</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dirty="0"/>
          </a:p>
        </p:txBody>
      </p:sp>
      <p:pic>
        <p:nvPicPr>
          <p:cNvPr id="10" name="Immagine 9" descr="SNR.png"/>
          <p:cNvPicPr>
            <a:picLocks noChangeAspect="1"/>
          </p:cNvPicPr>
          <p:nvPr/>
        </p:nvPicPr>
        <p:blipFill>
          <a:blip r:embed="rId2" cstate="print"/>
          <a:stretch>
            <a:fillRect/>
          </a:stretch>
        </p:blipFill>
        <p:spPr>
          <a:xfrm>
            <a:off x="4495800" y="3259058"/>
            <a:ext cx="4648200" cy="3544670"/>
          </a:xfrm>
          <a:prstGeom prst="rect">
            <a:avLst/>
          </a:prstGeom>
        </p:spPr>
      </p:pic>
      <p:pic>
        <p:nvPicPr>
          <p:cNvPr id="11" name="Immagine 10" descr="GainAll.png"/>
          <p:cNvPicPr>
            <a:picLocks noChangeAspect="1"/>
          </p:cNvPicPr>
          <p:nvPr/>
        </p:nvPicPr>
        <p:blipFill>
          <a:blip r:embed="rId3" cstate="print"/>
          <a:stretch>
            <a:fillRect/>
          </a:stretch>
        </p:blipFill>
        <p:spPr>
          <a:xfrm>
            <a:off x="76200" y="910876"/>
            <a:ext cx="4648200" cy="3536906"/>
          </a:xfrm>
          <a:prstGeom prst="rect">
            <a:avLst/>
          </a:prstGeom>
        </p:spPr>
      </p:pic>
      <p:sp>
        <p:nvSpPr>
          <p:cNvPr id="12" name="CasellaDiTesto 11"/>
          <p:cNvSpPr txBox="1"/>
          <p:nvPr/>
        </p:nvSpPr>
        <p:spPr>
          <a:xfrm>
            <a:off x="1371600" y="228600"/>
            <a:ext cx="6553200" cy="646331"/>
          </a:xfrm>
          <a:prstGeom prst="rect">
            <a:avLst/>
          </a:prstGeom>
          <a:noFill/>
        </p:spPr>
        <p:txBody>
          <a:bodyPr wrap="square" rtlCol="0">
            <a:spAutoFit/>
          </a:bodyPr>
          <a:lstStyle/>
          <a:p>
            <a:pPr algn="ctr"/>
            <a:r>
              <a:rPr lang="en-US" sz="3600" dirty="0" smtClean="0"/>
              <a:t>GAIN and SNR of the matrices</a:t>
            </a:r>
            <a:endParaRPr lang="en-US" sz="3600" dirty="0"/>
          </a:p>
        </p:txBody>
      </p:sp>
      <p:sp>
        <p:nvSpPr>
          <p:cNvPr id="15" name="CasellaDiTesto 14"/>
          <p:cNvSpPr txBox="1"/>
          <p:nvPr/>
        </p:nvSpPr>
        <p:spPr>
          <a:xfrm>
            <a:off x="457200" y="4343400"/>
            <a:ext cx="3886200" cy="2308324"/>
          </a:xfrm>
          <a:prstGeom prst="rect">
            <a:avLst/>
          </a:prstGeom>
          <a:noFill/>
        </p:spPr>
        <p:txBody>
          <a:bodyPr wrap="square" rtlCol="0">
            <a:spAutoFit/>
          </a:bodyPr>
          <a:lstStyle/>
          <a:p>
            <a:r>
              <a:rPr lang="en-US" sz="2400" dirty="0" smtClean="0"/>
              <a:t>Uniform behavior of  the channels.</a:t>
            </a:r>
          </a:p>
          <a:p>
            <a:r>
              <a:rPr lang="en-US" sz="2400" dirty="0" smtClean="0"/>
              <a:t>Similar behavior of the HD3 3 and HD3 2 matrices taking into account the different breakdown voltage. </a:t>
            </a:r>
            <a:endParaRPr lang="en-US" sz="2400" dirty="0"/>
          </a:p>
        </p:txBody>
      </p:sp>
      <p:sp>
        <p:nvSpPr>
          <p:cNvPr id="16" name="Segnaposto numero diapositiva 15"/>
          <p:cNvSpPr>
            <a:spLocks noGrp="1"/>
          </p:cNvSpPr>
          <p:nvPr>
            <p:ph type="sldNum" sz="quarter" idx="12"/>
          </p:nvPr>
        </p:nvSpPr>
        <p:spPr/>
        <p:txBody>
          <a:bodyPr/>
          <a:lstStyle/>
          <a:p>
            <a:fld id="{8AC695ED-DE94-492E-92CF-8E0F4317C7B9}" type="slidenum">
              <a:rPr lang="en-US" smtClean="0"/>
              <a:pPr/>
              <a:t>23</a:t>
            </a:fld>
            <a:endParaRPr lang="en-US"/>
          </a:p>
        </p:txBody>
      </p:sp>
      <p:sp>
        <p:nvSpPr>
          <p:cNvPr id="8" name="Rettangolo 7"/>
          <p:cNvSpPr/>
          <p:nvPr/>
        </p:nvSpPr>
        <p:spPr>
          <a:xfrm>
            <a:off x="4419600" y="1371600"/>
            <a:ext cx="4572000" cy="1200329"/>
          </a:xfrm>
          <a:prstGeom prst="rect">
            <a:avLst/>
          </a:prstGeom>
        </p:spPr>
        <p:txBody>
          <a:bodyPr>
            <a:spAutoFit/>
          </a:bodyPr>
          <a:lstStyle/>
          <a:p>
            <a:r>
              <a:rPr lang="en-US" sz="2400" dirty="0" smtClean="0"/>
              <a:t>Average values of Gain and SNR as a function of over-voltage for both types of matrices</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2162"/>
          </a:xfrm>
        </p:spPr>
        <p:txBody>
          <a:bodyPr/>
          <a:lstStyle/>
          <a:p>
            <a:r>
              <a:rPr lang="en-US" dirty="0" smtClean="0"/>
              <a:t>Conclusions </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dirty="0"/>
          </a:p>
        </p:txBody>
      </p:sp>
      <p:sp>
        <p:nvSpPr>
          <p:cNvPr id="6" name="Rettangolo 5"/>
          <p:cNvSpPr/>
          <p:nvPr/>
        </p:nvSpPr>
        <p:spPr>
          <a:xfrm>
            <a:off x="457200" y="1219200"/>
            <a:ext cx="8686800" cy="3539430"/>
          </a:xfrm>
          <a:prstGeom prst="rect">
            <a:avLst/>
          </a:prstGeom>
        </p:spPr>
        <p:txBody>
          <a:bodyPr wrap="square">
            <a:spAutoFit/>
          </a:bodyPr>
          <a:lstStyle/>
          <a:p>
            <a:r>
              <a:rPr lang="en-US" sz="2800" dirty="0" smtClean="0"/>
              <a:t> </a:t>
            </a:r>
            <a:r>
              <a:rPr lang="en-US" sz="2400" dirty="0" smtClean="0"/>
              <a:t>The results of the test and characterization of the </a:t>
            </a:r>
            <a:r>
              <a:rPr lang="en-US" sz="2400" b="1" dirty="0" smtClean="0"/>
              <a:t>FBK NUV–HD3 (3-2) </a:t>
            </a:r>
            <a:r>
              <a:rPr lang="en-US" sz="2400" b="1" dirty="0" err="1" smtClean="0"/>
              <a:t>SiPM</a:t>
            </a:r>
            <a:r>
              <a:rPr lang="en-US" sz="2400" b="1" dirty="0" smtClean="0"/>
              <a:t> </a:t>
            </a:r>
            <a:r>
              <a:rPr lang="en-US" sz="2400" dirty="0" smtClean="0"/>
              <a:t>technology allow to conclude that  the performances are compatible with the requirements of the camera focal-plane of </a:t>
            </a:r>
            <a:r>
              <a:rPr lang="en-US" sz="2400" b="1" dirty="0" smtClean="0"/>
              <a:t>the SCT prototype</a:t>
            </a:r>
            <a:endParaRPr lang="en-US" sz="2800" b="1" dirty="0" smtClean="0"/>
          </a:p>
          <a:p>
            <a:pPr>
              <a:buFont typeface="Arial" pitchFamily="34" charset="0"/>
              <a:buChar char="•"/>
            </a:pPr>
            <a:r>
              <a:rPr lang="en-US" sz="2800" b="1" dirty="0" smtClean="0"/>
              <a:t>  </a:t>
            </a:r>
            <a:r>
              <a:rPr lang="en-US" dirty="0" smtClean="0"/>
              <a:t> </a:t>
            </a:r>
            <a:r>
              <a:rPr lang="en-US" sz="2400" dirty="0" smtClean="0"/>
              <a:t>Low–bias Voltage </a:t>
            </a:r>
          </a:p>
          <a:p>
            <a:pPr>
              <a:buFont typeface="Arial" pitchFamily="34" charset="0"/>
              <a:buChar char="•"/>
            </a:pPr>
            <a:r>
              <a:rPr lang="en-US" sz="2400" dirty="0" smtClean="0"/>
              <a:t>  High Gain </a:t>
            </a:r>
            <a:r>
              <a:rPr lang="it-IT" sz="2400" dirty="0" smtClean="0"/>
              <a:t>~4.5∙10</a:t>
            </a:r>
            <a:r>
              <a:rPr lang="it-IT" sz="2400" baseline="30000" dirty="0" smtClean="0"/>
              <a:t>6</a:t>
            </a:r>
            <a:endParaRPr lang="en-US" sz="2400" dirty="0" smtClean="0"/>
          </a:p>
          <a:p>
            <a:pPr>
              <a:buFont typeface="Arial" pitchFamily="34" charset="0"/>
              <a:buChar char="•"/>
            </a:pPr>
            <a:r>
              <a:rPr lang="en-US" sz="2400" dirty="0" smtClean="0"/>
              <a:t>   CT</a:t>
            </a:r>
            <a:r>
              <a:rPr lang="it-IT" sz="2400" dirty="0" smtClean="0"/>
              <a:t> </a:t>
            </a:r>
            <a:r>
              <a:rPr lang="it-IT" sz="2400" dirty="0" err="1" smtClean="0"/>
              <a:t>less</a:t>
            </a:r>
            <a:r>
              <a:rPr lang="it-IT" sz="2400" dirty="0" smtClean="0"/>
              <a:t> </a:t>
            </a:r>
            <a:r>
              <a:rPr lang="it-IT" sz="2400" dirty="0" err="1" smtClean="0"/>
              <a:t>than</a:t>
            </a:r>
            <a:r>
              <a:rPr lang="it-IT" sz="2400" dirty="0" smtClean="0"/>
              <a:t> 20%</a:t>
            </a:r>
          </a:p>
          <a:p>
            <a:pPr>
              <a:buFont typeface="Arial" pitchFamily="34" charset="0"/>
              <a:buChar char="•"/>
            </a:pPr>
            <a:r>
              <a:rPr lang="it-IT" sz="2400" dirty="0" smtClean="0"/>
              <a:t>   PDE &gt;50% in UV </a:t>
            </a:r>
            <a:r>
              <a:rPr lang="it-IT" sz="2400" dirty="0" err="1" smtClean="0"/>
              <a:t>range</a:t>
            </a:r>
            <a:endParaRPr lang="it-IT" sz="2400" dirty="0" smtClean="0"/>
          </a:p>
          <a:p>
            <a:pPr>
              <a:buFont typeface="Arial" pitchFamily="34" charset="0"/>
              <a:buChar char="•"/>
            </a:pPr>
            <a:r>
              <a:rPr lang="it-IT" sz="2400" dirty="0" smtClean="0"/>
              <a:t>   </a:t>
            </a:r>
            <a:r>
              <a:rPr lang="en-US" sz="2400" dirty="0" smtClean="0"/>
              <a:t>DCR</a:t>
            </a:r>
            <a:r>
              <a:rPr lang="it-IT" sz="2400" dirty="0" smtClean="0"/>
              <a:t> </a:t>
            </a:r>
            <a:r>
              <a:rPr lang="it-IT" sz="2400" dirty="0" err="1" smtClean="0"/>
              <a:t>around</a:t>
            </a:r>
            <a:r>
              <a:rPr lang="it-IT" sz="2400" dirty="0" smtClean="0"/>
              <a:t> 250 kHz/mm</a:t>
            </a:r>
            <a:r>
              <a:rPr lang="it-IT" sz="2400" baseline="30000" dirty="0" smtClean="0"/>
              <a:t>2  </a:t>
            </a:r>
            <a:r>
              <a:rPr lang="it-IT" sz="2400" dirty="0" smtClean="0"/>
              <a:t>@+6V OV </a:t>
            </a:r>
            <a:endParaRPr lang="en-US" sz="2400" dirty="0" smtClean="0"/>
          </a:p>
        </p:txBody>
      </p:sp>
      <p:sp>
        <p:nvSpPr>
          <p:cNvPr id="7" name="Rettangolo 6"/>
          <p:cNvSpPr/>
          <p:nvPr/>
        </p:nvSpPr>
        <p:spPr>
          <a:xfrm>
            <a:off x="228600" y="4754940"/>
            <a:ext cx="8610600" cy="1938992"/>
          </a:xfrm>
          <a:prstGeom prst="rect">
            <a:avLst/>
          </a:prstGeom>
        </p:spPr>
        <p:txBody>
          <a:bodyPr wrap="square">
            <a:spAutoFit/>
          </a:bodyPr>
          <a:lstStyle/>
          <a:p>
            <a:pPr>
              <a:buFont typeface="Wingdings" pitchFamily="2" charset="2"/>
              <a:buChar char="ü"/>
            </a:pPr>
            <a:r>
              <a:rPr lang="en-US" b="1" dirty="0" smtClean="0"/>
              <a:t> </a:t>
            </a:r>
            <a:r>
              <a:rPr lang="en-US" sz="2400" dirty="0" smtClean="0"/>
              <a:t>Good uniformity  in Gain and SNR of the assembled matrices. </a:t>
            </a:r>
          </a:p>
          <a:p>
            <a:pPr>
              <a:buFont typeface="Wingdings" pitchFamily="2" charset="2"/>
              <a:buChar char="ü"/>
            </a:pPr>
            <a:r>
              <a:rPr lang="en-US" sz="2400" dirty="0" smtClean="0"/>
              <a:t>36 matrices selected for the coupling to the front-end electronics of the </a:t>
            </a:r>
            <a:r>
              <a:rPr lang="en-US" sz="2400" dirty="0" err="1" smtClean="0"/>
              <a:t>pSCT</a:t>
            </a:r>
            <a:r>
              <a:rPr lang="en-US" sz="2400" dirty="0" smtClean="0"/>
              <a:t> based on the TARGET-7 ASIC </a:t>
            </a:r>
          </a:p>
          <a:p>
            <a:pPr>
              <a:buFont typeface="Wingdings" pitchFamily="2" charset="2"/>
              <a:buChar char="ü"/>
            </a:pPr>
            <a:r>
              <a:rPr lang="en-US" sz="2400" dirty="0" smtClean="0"/>
              <a:t>6 INFN FBK modules integrated in the camera focal-plane and 3 in preparation.</a:t>
            </a:r>
            <a:endParaRPr lang="en-US" sz="2400" dirty="0"/>
          </a:p>
        </p:txBody>
      </p:sp>
      <p:sp>
        <p:nvSpPr>
          <p:cNvPr id="3" name="Slide Number Placeholder 2"/>
          <p:cNvSpPr>
            <a:spLocks noGrp="1"/>
          </p:cNvSpPr>
          <p:nvPr>
            <p:ph type="sldNum" sz="quarter" idx="12"/>
          </p:nvPr>
        </p:nvSpPr>
        <p:spPr/>
        <p:txBody>
          <a:bodyPr/>
          <a:lstStyle/>
          <a:p>
            <a:fld id="{8AC695ED-DE94-492E-92CF-8E0F4317C7B9}"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2162"/>
          </a:xfrm>
        </p:spPr>
        <p:txBody>
          <a:bodyPr/>
          <a:lstStyle/>
          <a:p>
            <a:r>
              <a:rPr lang="en-US" dirty="0" smtClean="0"/>
              <a:t>Conclusions </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12" name="Segnaposto numero diapositiva 11"/>
          <p:cNvSpPr>
            <a:spLocks noGrp="1"/>
          </p:cNvSpPr>
          <p:nvPr>
            <p:ph type="sldNum" sz="quarter" idx="12"/>
          </p:nvPr>
        </p:nvSpPr>
        <p:spPr/>
        <p:txBody>
          <a:bodyPr/>
          <a:lstStyle/>
          <a:p>
            <a:fld id="{8AC695ED-DE94-492E-92CF-8E0F4317C7B9}" type="slidenum">
              <a:rPr lang="en-US" smtClean="0"/>
              <a:pPr/>
              <a:t>25</a:t>
            </a:fld>
            <a:endParaRPr lang="en-US"/>
          </a:p>
        </p:txBody>
      </p:sp>
      <p:pic>
        <p:nvPicPr>
          <p:cNvPr id="13" name="Immagine 12" descr="Portopalo.jpg"/>
          <p:cNvPicPr>
            <a:picLocks noChangeAspect="1"/>
          </p:cNvPicPr>
          <p:nvPr/>
        </p:nvPicPr>
        <p:blipFill>
          <a:blip r:embed="rId3" cstate="print"/>
          <a:stretch>
            <a:fillRect/>
          </a:stretch>
        </p:blipFill>
        <p:spPr>
          <a:xfrm>
            <a:off x="0" y="0"/>
            <a:ext cx="9144941" cy="6858000"/>
          </a:xfrm>
          <a:prstGeom prst="rect">
            <a:avLst/>
          </a:prstGeom>
        </p:spPr>
      </p:pic>
      <p:sp>
        <p:nvSpPr>
          <p:cNvPr id="11" name="CasellaDiTesto 10"/>
          <p:cNvSpPr txBox="1"/>
          <p:nvPr/>
        </p:nvSpPr>
        <p:spPr>
          <a:xfrm>
            <a:off x="1066800" y="1066800"/>
            <a:ext cx="6934200" cy="830997"/>
          </a:xfrm>
          <a:prstGeom prst="rect">
            <a:avLst/>
          </a:prstGeom>
          <a:noFill/>
        </p:spPr>
        <p:txBody>
          <a:bodyPr wrap="square" rtlCol="0">
            <a:spAutoFit/>
          </a:bodyPr>
          <a:lstStyle/>
          <a:p>
            <a:r>
              <a:rPr lang="en-US" sz="4800" dirty="0" smtClean="0"/>
              <a:t>Thank you!</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a:p>
        </p:txBody>
      </p:sp>
      <p:sp>
        <p:nvSpPr>
          <p:cNvPr id="6" name="Segnaposto numero diapositiva 5"/>
          <p:cNvSpPr>
            <a:spLocks noGrp="1"/>
          </p:cNvSpPr>
          <p:nvPr>
            <p:ph type="sldNum" sz="quarter" idx="12"/>
          </p:nvPr>
        </p:nvSpPr>
        <p:spPr/>
        <p:txBody>
          <a:bodyPr/>
          <a:lstStyle/>
          <a:p>
            <a:fld id="{8AC695ED-DE94-492E-92CF-8E0F4317C7B9}" type="slidenum">
              <a:rPr lang="en-US" smtClean="0"/>
              <a:pPr/>
              <a:t>3</a:t>
            </a:fld>
            <a:endParaRPr lang="en-US"/>
          </a:p>
        </p:txBody>
      </p:sp>
      <p:sp>
        <p:nvSpPr>
          <p:cNvPr id="7" name="CasellaDiTesto 6"/>
          <p:cNvSpPr txBox="1"/>
          <p:nvPr/>
        </p:nvSpPr>
        <p:spPr>
          <a:xfrm>
            <a:off x="4419600" y="0"/>
            <a:ext cx="4724400" cy="461665"/>
          </a:xfrm>
          <a:prstGeom prst="rect">
            <a:avLst/>
          </a:prstGeom>
          <a:solidFill>
            <a:schemeClr val="tx1"/>
          </a:solidFill>
        </p:spPr>
        <p:txBody>
          <a:bodyPr wrap="square" rtlCol="0">
            <a:spAutoFit/>
          </a:bodyPr>
          <a:lstStyle/>
          <a:p>
            <a:r>
              <a:rPr lang="en-US" sz="2400" b="1" dirty="0" smtClean="0">
                <a:solidFill>
                  <a:srgbClr val="FFFF00"/>
                </a:solidFill>
              </a:rPr>
              <a:t>  Imaging Air Cherenkov Technique</a:t>
            </a:r>
            <a:endParaRPr lang="en-US" sz="2400" b="1" dirty="0">
              <a:solidFill>
                <a:srgbClr val="FFFF00"/>
              </a:solidFill>
            </a:endParaRPr>
          </a:p>
        </p:txBody>
      </p:sp>
      <p:pic>
        <p:nvPicPr>
          <p:cNvPr id="10" name="Immagine 9" descr="cherenkov_technique.jpg"/>
          <p:cNvPicPr>
            <a:picLocks noChangeAspect="1"/>
          </p:cNvPicPr>
          <p:nvPr/>
        </p:nvPicPr>
        <p:blipFill>
          <a:blip r:embed="rId2" cstate="print"/>
          <a:stretch>
            <a:fillRect/>
          </a:stretch>
        </p:blipFill>
        <p:spPr>
          <a:xfrm>
            <a:off x="2879" y="0"/>
            <a:ext cx="9138242" cy="6858000"/>
          </a:xfrm>
          <a:prstGeom prst="rect">
            <a:avLst/>
          </a:prstGeom>
        </p:spPr>
      </p:pic>
      <p:sp>
        <p:nvSpPr>
          <p:cNvPr id="11" name="CasellaDiTesto 10"/>
          <p:cNvSpPr txBox="1"/>
          <p:nvPr/>
        </p:nvSpPr>
        <p:spPr>
          <a:xfrm>
            <a:off x="5791200" y="3810000"/>
            <a:ext cx="2362200" cy="1754326"/>
          </a:xfrm>
          <a:prstGeom prst="rect">
            <a:avLst/>
          </a:prstGeom>
          <a:solidFill>
            <a:schemeClr val="bg1"/>
          </a:solidFill>
        </p:spPr>
        <p:txBody>
          <a:bodyPr wrap="square" rtlCol="0">
            <a:spAutoFit/>
          </a:bodyPr>
          <a:lstStyle/>
          <a:p>
            <a:r>
              <a:rPr lang="en-US" dirty="0" smtClean="0"/>
              <a:t>UV optical reflecting mirrors focusing flashes of Cherenkov light produced by air-showers onto ns sensitive cameras</a:t>
            </a:r>
            <a:endParaRPr lang="en-US" dirty="0"/>
          </a:p>
        </p:txBody>
      </p:sp>
      <p:cxnSp>
        <p:nvCxnSpPr>
          <p:cNvPr id="13" name="Connettore 2 12"/>
          <p:cNvCxnSpPr/>
          <p:nvPr/>
        </p:nvCxnSpPr>
        <p:spPr>
          <a:xfrm>
            <a:off x="2805545" y="5562600"/>
            <a:ext cx="1981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505200" y="5562600"/>
            <a:ext cx="914400" cy="369332"/>
          </a:xfrm>
          <a:prstGeom prst="rect">
            <a:avLst/>
          </a:prstGeom>
          <a:noFill/>
        </p:spPr>
        <p:txBody>
          <a:bodyPr wrap="square" rtlCol="0">
            <a:spAutoFit/>
          </a:bodyPr>
          <a:lstStyle/>
          <a:p>
            <a:r>
              <a:rPr lang="en-US" b="1" dirty="0" smtClean="0">
                <a:solidFill>
                  <a:schemeClr val="bg1"/>
                </a:solidFill>
              </a:rPr>
              <a:t>140 m</a:t>
            </a:r>
            <a:endParaRPr lang="en-US" b="1" dirty="0">
              <a:solidFill>
                <a:schemeClr val="bg1"/>
              </a:solidFill>
            </a:endParaRPr>
          </a:p>
        </p:txBody>
      </p:sp>
      <p:sp>
        <p:nvSpPr>
          <p:cNvPr id="16" name="CasellaDiTesto 15"/>
          <p:cNvSpPr txBox="1"/>
          <p:nvPr/>
        </p:nvSpPr>
        <p:spPr>
          <a:xfrm>
            <a:off x="457200" y="0"/>
            <a:ext cx="8001000" cy="584775"/>
          </a:xfrm>
          <a:prstGeom prst="rect">
            <a:avLst/>
          </a:prstGeom>
          <a:noFill/>
        </p:spPr>
        <p:txBody>
          <a:bodyPr wrap="square" rtlCol="0">
            <a:spAutoFit/>
          </a:bodyPr>
          <a:lstStyle/>
          <a:p>
            <a:pPr algn="ctr"/>
            <a:r>
              <a:rPr lang="en-US" sz="3200" dirty="0" smtClean="0"/>
              <a:t>Imaging Air Cherenkov Technique</a:t>
            </a:r>
            <a:endParaRPr lang="en-US" sz="3200" dirty="0"/>
          </a:p>
        </p:txBody>
      </p:sp>
      <p:pic>
        <p:nvPicPr>
          <p:cNvPr id="17" name="Picture 2"/>
          <p:cNvPicPr>
            <a:picLocks noChangeAspect="1" noChangeArrowheads="1"/>
          </p:cNvPicPr>
          <p:nvPr/>
        </p:nvPicPr>
        <p:blipFill>
          <a:blip r:embed="rId3" cstate="print"/>
          <a:srcRect/>
          <a:stretch>
            <a:fillRect/>
          </a:stretch>
        </p:blipFill>
        <p:spPr bwMode="auto">
          <a:xfrm>
            <a:off x="5853545" y="609600"/>
            <a:ext cx="2934780" cy="3119712"/>
          </a:xfrm>
          <a:prstGeom prst="rect">
            <a:avLst/>
          </a:prstGeom>
          <a:noFill/>
          <a:ln w="9525">
            <a:noFill/>
            <a:miter lim="800000"/>
            <a:headEnd/>
            <a:tailEnd/>
          </a:ln>
        </p:spPr>
      </p:pic>
      <p:sp>
        <p:nvSpPr>
          <p:cNvPr id="18" name="CasellaDiTesto 17"/>
          <p:cNvSpPr txBox="1"/>
          <p:nvPr/>
        </p:nvSpPr>
        <p:spPr>
          <a:xfrm>
            <a:off x="5084620" y="3364468"/>
            <a:ext cx="762000" cy="369332"/>
          </a:xfrm>
          <a:prstGeom prst="rect">
            <a:avLst/>
          </a:prstGeom>
          <a:solidFill>
            <a:schemeClr val="tx1"/>
          </a:solidFill>
        </p:spPr>
        <p:txBody>
          <a:bodyPr wrap="square" rtlCol="0">
            <a:spAutoFit/>
          </a:bodyPr>
          <a:lstStyle/>
          <a:p>
            <a:endParaRPr lang="en-US" dirty="0"/>
          </a:p>
        </p:txBody>
      </p:sp>
      <p:cxnSp>
        <p:nvCxnSpPr>
          <p:cNvPr id="20" name="Connettore 2 19"/>
          <p:cNvCxnSpPr>
            <a:endCxn id="18" idx="3"/>
          </p:cNvCxnSpPr>
          <p:nvPr/>
        </p:nvCxnSpPr>
        <p:spPr>
          <a:xfrm flipV="1">
            <a:off x="3581400" y="3549134"/>
            <a:ext cx="2265220" cy="125146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a:xfrm>
            <a:off x="2971800" y="6356350"/>
            <a:ext cx="2895600" cy="365125"/>
          </a:xfrm>
        </p:spPr>
        <p:txBody>
          <a:bodyPr/>
          <a:lstStyle/>
          <a:p>
            <a:r>
              <a:rPr lang="en-US" smtClean="0"/>
              <a:t>CRIS 2018 </a:t>
            </a:r>
            <a:endParaRPr lang="en-US" dirty="0"/>
          </a:p>
        </p:txBody>
      </p:sp>
      <p:pic>
        <p:nvPicPr>
          <p:cNvPr id="25603" name="Picture 3"/>
          <p:cNvPicPr>
            <a:picLocks noChangeAspect="1" noChangeArrowheads="1"/>
          </p:cNvPicPr>
          <p:nvPr/>
        </p:nvPicPr>
        <p:blipFill>
          <a:blip r:embed="rId3" cstate="print"/>
          <a:srcRect/>
          <a:stretch>
            <a:fillRect/>
          </a:stretch>
        </p:blipFill>
        <p:spPr bwMode="auto">
          <a:xfrm>
            <a:off x="4648200" y="990600"/>
            <a:ext cx="4126089" cy="3276600"/>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304800" y="4343400"/>
            <a:ext cx="3733800" cy="1066800"/>
          </a:xfrm>
          <a:prstGeom prst="rect">
            <a:avLst/>
          </a:prstGeom>
          <a:noFill/>
          <a:ln w="9525">
            <a:noFill/>
            <a:miter lim="800000"/>
            <a:headEnd/>
            <a:tailEnd/>
          </a:ln>
        </p:spPr>
      </p:pic>
      <p:sp>
        <p:nvSpPr>
          <p:cNvPr id="9" name="CasellaDiTesto 8"/>
          <p:cNvSpPr txBox="1"/>
          <p:nvPr/>
        </p:nvSpPr>
        <p:spPr>
          <a:xfrm>
            <a:off x="304800" y="5486400"/>
            <a:ext cx="4267200" cy="1200329"/>
          </a:xfrm>
          <a:prstGeom prst="rect">
            <a:avLst/>
          </a:prstGeom>
          <a:noFill/>
        </p:spPr>
        <p:txBody>
          <a:bodyPr wrap="square" rtlCol="0">
            <a:spAutoFit/>
          </a:bodyPr>
          <a:lstStyle/>
          <a:p>
            <a:r>
              <a:rPr lang="en-US" dirty="0" smtClean="0">
                <a:solidFill>
                  <a:srgbClr val="FF0000"/>
                </a:solidFill>
              </a:rPr>
              <a:t>Stereoscopic detection: </a:t>
            </a:r>
          </a:p>
          <a:p>
            <a:r>
              <a:rPr lang="en-US" dirty="0" smtClean="0"/>
              <a:t>better background rejection</a:t>
            </a:r>
          </a:p>
          <a:p>
            <a:r>
              <a:rPr lang="en-US" dirty="0" smtClean="0"/>
              <a:t>Better angular resolution</a:t>
            </a:r>
          </a:p>
          <a:p>
            <a:r>
              <a:rPr lang="en-US" dirty="0" smtClean="0"/>
              <a:t>Better energy resolution  </a:t>
            </a:r>
            <a:endParaRPr lang="en-US" dirty="0"/>
          </a:p>
        </p:txBody>
      </p:sp>
      <p:sp>
        <p:nvSpPr>
          <p:cNvPr id="2" name="Titolo 1"/>
          <p:cNvSpPr>
            <a:spLocks noGrp="1"/>
          </p:cNvSpPr>
          <p:nvPr>
            <p:ph type="title"/>
          </p:nvPr>
        </p:nvSpPr>
        <p:spPr>
          <a:xfrm>
            <a:off x="457200" y="0"/>
            <a:ext cx="8229600" cy="685800"/>
          </a:xfrm>
        </p:spPr>
        <p:txBody>
          <a:bodyPr>
            <a:normAutofit fontScale="90000"/>
          </a:bodyPr>
          <a:lstStyle/>
          <a:p>
            <a:r>
              <a:rPr lang="en-US" dirty="0" smtClean="0"/>
              <a:t>Reconstruction method</a:t>
            </a:r>
            <a:endParaRPr lang="en-US" dirty="0"/>
          </a:p>
        </p:txBody>
      </p:sp>
      <p:sp>
        <p:nvSpPr>
          <p:cNvPr id="10" name="CasellaDiTesto 9"/>
          <p:cNvSpPr txBox="1"/>
          <p:nvPr/>
        </p:nvSpPr>
        <p:spPr>
          <a:xfrm>
            <a:off x="4648200" y="990600"/>
            <a:ext cx="762000" cy="307777"/>
          </a:xfrm>
          <a:prstGeom prst="rect">
            <a:avLst/>
          </a:prstGeom>
          <a:solidFill>
            <a:schemeClr val="bg1"/>
          </a:solidFill>
        </p:spPr>
        <p:txBody>
          <a:bodyPr wrap="square" rtlCol="0">
            <a:spAutoFit/>
          </a:bodyPr>
          <a:lstStyle/>
          <a:p>
            <a:r>
              <a:rPr lang="en-US" sz="1400" b="1" dirty="0" smtClean="0"/>
              <a:t>Gamma</a:t>
            </a:r>
            <a:endParaRPr lang="en-US" sz="1400" b="1" dirty="0"/>
          </a:p>
        </p:txBody>
      </p:sp>
      <p:sp>
        <p:nvSpPr>
          <p:cNvPr id="11" name="CasellaDiTesto 10"/>
          <p:cNvSpPr txBox="1"/>
          <p:nvPr/>
        </p:nvSpPr>
        <p:spPr>
          <a:xfrm>
            <a:off x="6934200" y="990600"/>
            <a:ext cx="762000" cy="307777"/>
          </a:xfrm>
          <a:prstGeom prst="rect">
            <a:avLst/>
          </a:prstGeom>
          <a:solidFill>
            <a:schemeClr val="bg1"/>
          </a:solidFill>
        </p:spPr>
        <p:txBody>
          <a:bodyPr wrap="square" rtlCol="0">
            <a:spAutoFit/>
          </a:bodyPr>
          <a:lstStyle/>
          <a:p>
            <a:r>
              <a:rPr lang="en-US" sz="1400" b="1" dirty="0" smtClean="0"/>
              <a:t>Proton</a:t>
            </a:r>
            <a:endParaRPr lang="en-US" sz="1400" b="1" dirty="0"/>
          </a:p>
        </p:txBody>
      </p:sp>
      <p:sp>
        <p:nvSpPr>
          <p:cNvPr id="13" name="Segnaposto numero diapositiva 12"/>
          <p:cNvSpPr>
            <a:spLocks noGrp="1"/>
          </p:cNvSpPr>
          <p:nvPr>
            <p:ph type="sldNum" sz="quarter" idx="12"/>
          </p:nvPr>
        </p:nvSpPr>
        <p:spPr/>
        <p:txBody>
          <a:bodyPr/>
          <a:lstStyle/>
          <a:p>
            <a:fld id="{8AC695ED-DE94-492E-92CF-8E0F4317C7B9}" type="slidenum">
              <a:rPr lang="en-US" smtClean="0"/>
              <a:pPr/>
              <a:t>4</a:t>
            </a:fld>
            <a:endParaRPr lang="en-US"/>
          </a:p>
        </p:txBody>
      </p:sp>
      <p:pic>
        <p:nvPicPr>
          <p:cNvPr id="15362" name="Picture 2"/>
          <p:cNvPicPr>
            <a:picLocks noChangeAspect="1" noChangeArrowheads="1"/>
          </p:cNvPicPr>
          <p:nvPr/>
        </p:nvPicPr>
        <p:blipFill>
          <a:blip r:embed="rId5" cstate="print"/>
          <a:srcRect/>
          <a:stretch>
            <a:fillRect/>
          </a:stretch>
        </p:blipFill>
        <p:spPr bwMode="auto">
          <a:xfrm>
            <a:off x="6934200" y="4419600"/>
            <a:ext cx="1937672" cy="2266950"/>
          </a:xfrm>
          <a:prstGeom prst="rect">
            <a:avLst/>
          </a:prstGeom>
          <a:noFill/>
          <a:ln w="9525">
            <a:noFill/>
            <a:miter lim="800000"/>
            <a:headEnd/>
            <a:tailEnd/>
          </a:ln>
        </p:spPr>
      </p:pic>
      <p:pic>
        <p:nvPicPr>
          <p:cNvPr id="15363" name="Picture 3"/>
          <p:cNvPicPr>
            <a:picLocks noChangeAspect="1" noChangeArrowheads="1"/>
          </p:cNvPicPr>
          <p:nvPr/>
        </p:nvPicPr>
        <p:blipFill>
          <a:blip r:embed="rId6" cstate="print"/>
          <a:srcRect/>
          <a:stretch>
            <a:fillRect/>
          </a:stretch>
        </p:blipFill>
        <p:spPr bwMode="auto">
          <a:xfrm>
            <a:off x="4800600" y="4251960"/>
            <a:ext cx="2044700" cy="2453640"/>
          </a:xfrm>
          <a:prstGeom prst="rect">
            <a:avLst/>
          </a:prstGeom>
          <a:noFill/>
          <a:ln w="9525">
            <a:noFill/>
            <a:miter lim="800000"/>
            <a:headEnd/>
            <a:tailEnd/>
          </a:ln>
        </p:spPr>
      </p:pic>
      <p:pic>
        <p:nvPicPr>
          <p:cNvPr id="17" name="Immagine 16" descr="stereo.png"/>
          <p:cNvPicPr>
            <a:picLocks noChangeAspect="1"/>
          </p:cNvPicPr>
          <p:nvPr/>
        </p:nvPicPr>
        <p:blipFill>
          <a:blip r:embed="rId7" cstate="print"/>
          <a:stretch>
            <a:fillRect/>
          </a:stretch>
        </p:blipFill>
        <p:spPr>
          <a:xfrm>
            <a:off x="304800" y="838200"/>
            <a:ext cx="3991532" cy="34009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9762"/>
          </a:xfrm>
        </p:spPr>
        <p:txBody>
          <a:bodyPr>
            <a:normAutofit fontScale="90000"/>
          </a:bodyPr>
          <a:lstStyle/>
          <a:p>
            <a:r>
              <a:rPr lang="en-US" dirty="0" smtClean="0"/>
              <a:t>Major IACT instruments</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pic>
        <p:nvPicPr>
          <p:cNvPr id="26626" name="Picture 2"/>
          <p:cNvPicPr>
            <a:picLocks noChangeAspect="1" noChangeArrowheads="1"/>
          </p:cNvPicPr>
          <p:nvPr/>
        </p:nvPicPr>
        <p:blipFill>
          <a:blip r:embed="rId2" cstate="print"/>
          <a:srcRect/>
          <a:stretch>
            <a:fillRect/>
          </a:stretch>
        </p:blipFill>
        <p:spPr bwMode="auto">
          <a:xfrm>
            <a:off x="0" y="1143001"/>
            <a:ext cx="9144000" cy="5257800"/>
          </a:xfrm>
          <a:prstGeom prst="rect">
            <a:avLst/>
          </a:prstGeom>
          <a:noFill/>
          <a:ln w="9525">
            <a:noFill/>
            <a:miter lim="800000"/>
            <a:headEnd/>
            <a:tailEnd/>
          </a:ln>
        </p:spPr>
      </p:pic>
      <p:sp>
        <p:nvSpPr>
          <p:cNvPr id="6" name="Segnaposto numero diapositiva 5"/>
          <p:cNvSpPr>
            <a:spLocks noGrp="1"/>
          </p:cNvSpPr>
          <p:nvPr>
            <p:ph type="sldNum" sz="quarter" idx="12"/>
          </p:nvPr>
        </p:nvSpPr>
        <p:spPr/>
        <p:txBody>
          <a:bodyPr/>
          <a:lstStyle/>
          <a:p>
            <a:fld id="{8AC695ED-DE94-492E-92CF-8E0F4317C7B9}"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US" smtClean="0"/>
              <a:t>CRIS 2018 </a:t>
            </a:r>
            <a:endParaRPr lang="en-US"/>
          </a:p>
        </p:txBody>
      </p:sp>
      <p:sp>
        <p:nvSpPr>
          <p:cNvPr id="9" name="Titolo 8"/>
          <p:cNvSpPr>
            <a:spLocks noGrp="1"/>
          </p:cNvSpPr>
          <p:nvPr>
            <p:ph type="title"/>
          </p:nvPr>
        </p:nvSpPr>
        <p:spPr>
          <a:xfrm>
            <a:off x="457200" y="152400"/>
            <a:ext cx="8229600" cy="411162"/>
          </a:xfrm>
        </p:spPr>
        <p:txBody>
          <a:bodyPr>
            <a:normAutofit fontScale="90000"/>
          </a:bodyPr>
          <a:lstStyle/>
          <a:p>
            <a:r>
              <a:rPr lang="en-US" dirty="0" smtClean="0"/>
              <a:t>Goals of the CTA project</a:t>
            </a:r>
            <a:endParaRPr lang="en-US" dirty="0"/>
          </a:p>
        </p:txBody>
      </p:sp>
      <p:sp>
        <p:nvSpPr>
          <p:cNvPr id="11" name="CasellaDiTesto 10"/>
          <p:cNvSpPr txBox="1"/>
          <p:nvPr/>
        </p:nvSpPr>
        <p:spPr>
          <a:xfrm>
            <a:off x="0" y="609600"/>
            <a:ext cx="9144000" cy="6370975"/>
          </a:xfrm>
          <a:prstGeom prst="rect">
            <a:avLst/>
          </a:prstGeom>
          <a:noFill/>
        </p:spPr>
        <p:txBody>
          <a:bodyPr wrap="square" rtlCol="0">
            <a:spAutoFit/>
          </a:bodyPr>
          <a:lstStyle/>
          <a:p>
            <a:r>
              <a:rPr lang="en-US" sz="2400" dirty="0" smtClean="0">
                <a:solidFill>
                  <a:srgbClr val="C00000"/>
                </a:solidFill>
              </a:rPr>
              <a:t>Respect to the current instruments:</a:t>
            </a:r>
          </a:p>
          <a:p>
            <a:pPr>
              <a:buFont typeface="Arial" pitchFamily="34" charset="0"/>
              <a:buChar char="•"/>
            </a:pPr>
            <a:r>
              <a:rPr lang="en-US" sz="2400" dirty="0" smtClean="0"/>
              <a:t>Improve  sensitivity by a factor 5 to 20, depending on the energy, </a:t>
            </a:r>
            <a:r>
              <a:rPr lang="en-US" sz="2400" dirty="0" err="1" smtClean="0"/>
              <a:t>w.r.t</a:t>
            </a:r>
            <a:r>
              <a:rPr lang="en-US" sz="2400" dirty="0" smtClean="0"/>
              <a:t>. current  IACTs</a:t>
            </a:r>
          </a:p>
          <a:p>
            <a:pPr>
              <a:buFont typeface="Arial" pitchFamily="34" charset="0"/>
              <a:buChar char="•"/>
            </a:pPr>
            <a:r>
              <a:rPr lang="en-US" sz="2400" dirty="0" smtClean="0"/>
              <a:t>Extend energy range : 20 </a:t>
            </a:r>
            <a:r>
              <a:rPr lang="en-US" sz="2400" dirty="0" err="1" smtClean="0"/>
              <a:t>GeV</a:t>
            </a:r>
            <a:r>
              <a:rPr lang="en-US" sz="2400" dirty="0" smtClean="0"/>
              <a:t> to 300 </a:t>
            </a:r>
            <a:r>
              <a:rPr lang="en-US" sz="2400" dirty="0" err="1" smtClean="0"/>
              <a:t>TeV</a:t>
            </a:r>
            <a:endParaRPr lang="en-US" sz="2400" dirty="0" smtClean="0"/>
          </a:p>
          <a:p>
            <a:pPr>
              <a:buFont typeface="Arial" pitchFamily="34" charset="0"/>
              <a:buChar char="•"/>
            </a:pPr>
            <a:r>
              <a:rPr lang="en-US" sz="2400" dirty="0" smtClean="0"/>
              <a:t>Improve energy and angular resolution (factor 2-3)</a:t>
            </a:r>
          </a:p>
          <a:p>
            <a:pPr>
              <a:buFont typeface="Arial" pitchFamily="34" charset="0"/>
              <a:buChar char="•"/>
            </a:pPr>
            <a:r>
              <a:rPr lang="en-US" sz="2400" dirty="0" smtClean="0"/>
              <a:t>Wider telescope </a:t>
            </a:r>
            <a:r>
              <a:rPr lang="en-US" sz="2400" dirty="0" err="1" smtClean="0"/>
              <a:t>FoV</a:t>
            </a:r>
            <a:endParaRPr lang="en-US" sz="2400" dirty="0" smtClean="0"/>
          </a:p>
          <a:p>
            <a:pPr>
              <a:buFont typeface="Arial" pitchFamily="34" charset="0"/>
              <a:buChar char="•"/>
            </a:pPr>
            <a:r>
              <a:rPr lang="en-US" sz="2400" dirty="0" smtClean="0"/>
              <a:t>Survey full sky in the higher energy photons: galactic plane, galactic centre, CR </a:t>
            </a:r>
            <a:r>
              <a:rPr lang="en-US" sz="2400" dirty="0" err="1" smtClean="0"/>
              <a:t>pevatrons</a:t>
            </a:r>
            <a:r>
              <a:rPr lang="en-US" sz="2400" dirty="0" smtClean="0"/>
              <a:t>, AGN, clusters of galaxies, fast  transient phenomena…</a:t>
            </a:r>
          </a:p>
          <a:p>
            <a:r>
              <a:rPr lang="en-US" sz="2400" dirty="0" smtClean="0"/>
              <a:t>Allow VHE gamma ray astronomy to transit   from source discovery to detailed source investigation</a:t>
            </a:r>
          </a:p>
          <a:p>
            <a:endParaRPr lang="en-US" sz="2400" dirty="0" smtClean="0">
              <a:solidFill>
                <a:srgbClr val="C00000"/>
              </a:solidFill>
            </a:endParaRPr>
          </a:p>
          <a:p>
            <a:r>
              <a:rPr lang="en-US" sz="2400" dirty="0" smtClean="0">
                <a:solidFill>
                  <a:srgbClr val="C00000"/>
                </a:solidFill>
              </a:rPr>
              <a:t>Concept implementation</a:t>
            </a:r>
          </a:p>
          <a:p>
            <a:pPr>
              <a:buFont typeface="Wingdings" pitchFamily="2" charset="2"/>
              <a:buChar char="ü"/>
            </a:pPr>
            <a:r>
              <a:rPr lang="en-US" sz="2400" dirty="0" smtClean="0"/>
              <a:t>Construction of array of telescopes</a:t>
            </a:r>
          </a:p>
          <a:p>
            <a:pPr>
              <a:buFont typeface="Wingdings" pitchFamily="2" charset="2"/>
              <a:buChar char="ü"/>
            </a:pPr>
            <a:r>
              <a:rPr lang="en-US" sz="2400" dirty="0" smtClean="0"/>
              <a:t>Use different telescope sizes</a:t>
            </a:r>
          </a:p>
          <a:p>
            <a:pPr>
              <a:buFont typeface="Wingdings" pitchFamily="2" charset="2"/>
              <a:buChar char="ü"/>
            </a:pPr>
            <a:r>
              <a:rPr lang="en-US" sz="2400" dirty="0" smtClean="0"/>
              <a:t>Operation on  site in both hemispheres</a:t>
            </a:r>
          </a:p>
          <a:p>
            <a:pPr>
              <a:buFont typeface="Wingdings" pitchFamily="2" charset="2"/>
              <a:buChar char="ü"/>
            </a:pPr>
            <a:r>
              <a:rPr lang="en-US" sz="2400" dirty="0" smtClean="0"/>
              <a:t>Improve collection area</a:t>
            </a:r>
          </a:p>
        </p:txBody>
      </p:sp>
      <p:sp>
        <p:nvSpPr>
          <p:cNvPr id="6" name="Segnaposto numero diapositiva 5"/>
          <p:cNvSpPr>
            <a:spLocks noGrp="1"/>
          </p:cNvSpPr>
          <p:nvPr>
            <p:ph type="sldNum" sz="quarter" idx="12"/>
          </p:nvPr>
        </p:nvSpPr>
        <p:spPr/>
        <p:txBody>
          <a:bodyPr/>
          <a:lstStyle/>
          <a:p>
            <a:fld id="{8AC695ED-DE94-492E-92CF-8E0F4317C7B9}"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CTA_telescopes_scales_4K_02_trans_preview.png"/>
          <p:cNvPicPr>
            <a:picLocks noChangeAspect="1"/>
          </p:cNvPicPr>
          <p:nvPr/>
        </p:nvPicPr>
        <p:blipFill>
          <a:blip r:embed="rId2" cstate="print"/>
          <a:stretch>
            <a:fillRect/>
          </a:stretch>
        </p:blipFill>
        <p:spPr>
          <a:xfrm>
            <a:off x="0" y="1447800"/>
            <a:ext cx="9144000" cy="5143500"/>
          </a:xfrm>
          <a:prstGeom prst="rect">
            <a:avLst/>
          </a:prstGeom>
        </p:spPr>
      </p:pic>
      <p:sp>
        <p:nvSpPr>
          <p:cNvPr id="2" name="Titolo 1"/>
          <p:cNvSpPr>
            <a:spLocks noGrp="1"/>
          </p:cNvSpPr>
          <p:nvPr>
            <p:ph type="title"/>
          </p:nvPr>
        </p:nvSpPr>
        <p:spPr>
          <a:xfrm>
            <a:off x="152400" y="152400"/>
            <a:ext cx="8229600" cy="487362"/>
          </a:xfrm>
        </p:spPr>
        <p:txBody>
          <a:bodyPr>
            <a:normAutofit fontScale="90000"/>
          </a:bodyPr>
          <a:lstStyle/>
          <a:p>
            <a:r>
              <a:rPr lang="en-US" dirty="0" smtClean="0"/>
              <a:t>The CTA concept</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7" name="CasellaDiTesto 6"/>
          <p:cNvSpPr txBox="1"/>
          <p:nvPr/>
        </p:nvSpPr>
        <p:spPr>
          <a:xfrm>
            <a:off x="304800" y="4114800"/>
            <a:ext cx="2362200" cy="369332"/>
          </a:xfrm>
          <a:prstGeom prst="rect">
            <a:avLst/>
          </a:prstGeom>
          <a:noFill/>
        </p:spPr>
        <p:txBody>
          <a:bodyPr wrap="square" rtlCol="0">
            <a:spAutoFit/>
          </a:bodyPr>
          <a:lstStyle/>
          <a:p>
            <a:r>
              <a:rPr lang="en-US" b="1" dirty="0" smtClean="0"/>
              <a:t>70  SST  4m </a:t>
            </a:r>
            <a:r>
              <a:rPr lang="en-US" dirty="0" smtClean="0">
                <a:solidFill>
                  <a:schemeClr val="bg1"/>
                </a:solidFill>
              </a:rPr>
              <a:t>(S)</a:t>
            </a:r>
          </a:p>
        </p:txBody>
      </p:sp>
      <p:sp>
        <p:nvSpPr>
          <p:cNvPr id="8" name="CasellaDiTesto 7"/>
          <p:cNvSpPr txBox="1"/>
          <p:nvPr/>
        </p:nvSpPr>
        <p:spPr>
          <a:xfrm>
            <a:off x="5943600" y="381000"/>
            <a:ext cx="2667000" cy="923330"/>
          </a:xfrm>
          <a:prstGeom prst="rect">
            <a:avLst/>
          </a:prstGeom>
          <a:noFill/>
        </p:spPr>
        <p:txBody>
          <a:bodyPr wrap="square" rtlCol="0">
            <a:spAutoFit/>
          </a:bodyPr>
          <a:lstStyle/>
          <a:p>
            <a:pPr marL="342900" indent="-342900">
              <a:buAutoNum type="arabicPlain" startAt="25"/>
            </a:pPr>
            <a:r>
              <a:rPr lang="en-US" dirty="0" smtClean="0">
                <a:solidFill>
                  <a:schemeClr val="bg1"/>
                </a:solidFill>
              </a:rPr>
              <a:t>MSTs 12m (S)</a:t>
            </a:r>
          </a:p>
          <a:p>
            <a:pPr marL="342900" indent="-342900">
              <a:buAutoNum type="arabicPlain" startAt="24"/>
            </a:pPr>
            <a:r>
              <a:rPr lang="en-US" dirty="0" smtClean="0">
                <a:solidFill>
                  <a:schemeClr val="bg1"/>
                </a:solidFill>
              </a:rPr>
              <a:t>SCT s 10 m  (S)</a:t>
            </a:r>
          </a:p>
          <a:p>
            <a:pPr marL="342900" indent="-342900"/>
            <a:r>
              <a:rPr lang="en-US" dirty="0" smtClean="0">
                <a:solidFill>
                  <a:schemeClr val="bg1"/>
                </a:solidFill>
              </a:rPr>
              <a:t>15  MSTs (N)</a:t>
            </a:r>
          </a:p>
        </p:txBody>
      </p:sp>
      <p:sp>
        <p:nvSpPr>
          <p:cNvPr id="11" name="Rettangolo 10"/>
          <p:cNvSpPr/>
          <p:nvPr/>
        </p:nvSpPr>
        <p:spPr>
          <a:xfrm>
            <a:off x="2133600" y="3505200"/>
            <a:ext cx="1701428" cy="369332"/>
          </a:xfrm>
          <a:prstGeom prst="rect">
            <a:avLst/>
          </a:prstGeom>
        </p:spPr>
        <p:txBody>
          <a:bodyPr wrap="none">
            <a:spAutoFit/>
          </a:bodyPr>
          <a:lstStyle/>
          <a:p>
            <a:r>
              <a:rPr lang="en-US" b="1" dirty="0" smtClean="0"/>
              <a:t>(150 GeV-5 </a:t>
            </a:r>
            <a:r>
              <a:rPr lang="en-US" b="1" dirty="0" err="1" smtClean="0"/>
              <a:t>TeV</a:t>
            </a:r>
            <a:r>
              <a:rPr lang="en-US" b="1" dirty="0" smtClean="0"/>
              <a:t>)</a:t>
            </a:r>
            <a:endParaRPr lang="en-US" b="1" dirty="0"/>
          </a:p>
        </p:txBody>
      </p:sp>
      <p:sp>
        <p:nvSpPr>
          <p:cNvPr id="12" name="Rettangolo 11"/>
          <p:cNvSpPr/>
          <p:nvPr/>
        </p:nvSpPr>
        <p:spPr>
          <a:xfrm>
            <a:off x="7717006" y="3581400"/>
            <a:ext cx="1426994" cy="369332"/>
          </a:xfrm>
          <a:prstGeom prst="rect">
            <a:avLst/>
          </a:prstGeom>
        </p:spPr>
        <p:txBody>
          <a:bodyPr wrap="none">
            <a:spAutoFit/>
          </a:bodyPr>
          <a:lstStyle/>
          <a:p>
            <a:r>
              <a:rPr lang="en-US" b="1" dirty="0" smtClean="0"/>
              <a:t>(20-150 </a:t>
            </a:r>
            <a:r>
              <a:rPr lang="en-US" b="1" dirty="0" err="1" smtClean="0"/>
              <a:t>GeV</a:t>
            </a:r>
            <a:r>
              <a:rPr lang="en-US" b="1" dirty="0" smtClean="0"/>
              <a:t>)</a:t>
            </a:r>
            <a:endParaRPr lang="en-US" b="1" dirty="0"/>
          </a:p>
        </p:txBody>
      </p:sp>
      <p:sp>
        <p:nvSpPr>
          <p:cNvPr id="13" name="Rettangolo 12"/>
          <p:cNvSpPr/>
          <p:nvPr/>
        </p:nvSpPr>
        <p:spPr>
          <a:xfrm>
            <a:off x="3733800" y="609600"/>
            <a:ext cx="2286000" cy="646331"/>
          </a:xfrm>
          <a:prstGeom prst="rect">
            <a:avLst/>
          </a:prstGeom>
        </p:spPr>
        <p:txBody>
          <a:bodyPr wrap="square">
            <a:spAutoFit/>
          </a:bodyPr>
          <a:lstStyle/>
          <a:p>
            <a:pPr marL="342900" indent="-342900" algn="ctr"/>
            <a:r>
              <a:rPr lang="en-US" dirty="0" smtClean="0">
                <a:solidFill>
                  <a:schemeClr val="bg1"/>
                </a:solidFill>
              </a:rPr>
              <a:t>4 LSTs 23 m </a:t>
            </a:r>
          </a:p>
          <a:p>
            <a:pPr marL="342900" indent="-342900" algn="ctr"/>
            <a:r>
              <a:rPr lang="en-US" dirty="0" smtClean="0">
                <a:solidFill>
                  <a:schemeClr val="bg1"/>
                </a:solidFill>
              </a:rPr>
              <a:t>(N &amp; S)</a:t>
            </a:r>
          </a:p>
        </p:txBody>
      </p:sp>
      <p:sp>
        <p:nvSpPr>
          <p:cNvPr id="14" name="CasellaDiTesto 13"/>
          <p:cNvSpPr txBox="1"/>
          <p:nvPr/>
        </p:nvSpPr>
        <p:spPr>
          <a:xfrm>
            <a:off x="76200" y="676870"/>
            <a:ext cx="9144000" cy="923330"/>
          </a:xfrm>
          <a:prstGeom prst="rect">
            <a:avLst/>
          </a:prstGeom>
          <a:noFill/>
        </p:spPr>
        <p:txBody>
          <a:bodyPr wrap="square" rtlCol="0">
            <a:spAutoFit/>
          </a:bodyPr>
          <a:lstStyle/>
          <a:p>
            <a:r>
              <a:rPr lang="en-US" b="1" dirty="0" smtClean="0"/>
              <a:t>A user facility/proposal-driven observatory on a Northern and </a:t>
            </a:r>
          </a:p>
          <a:p>
            <a:r>
              <a:rPr lang="en-US" b="1" dirty="0" smtClean="0"/>
              <a:t>Southern site  with more 100 telescopes in total</a:t>
            </a:r>
          </a:p>
          <a:p>
            <a:endParaRPr lang="en-US" dirty="0"/>
          </a:p>
        </p:txBody>
      </p:sp>
      <p:pic>
        <p:nvPicPr>
          <p:cNvPr id="28677" name="Picture 5"/>
          <p:cNvPicPr>
            <a:picLocks noChangeAspect="1" noChangeArrowheads="1"/>
          </p:cNvPicPr>
          <p:nvPr/>
        </p:nvPicPr>
        <p:blipFill>
          <a:blip r:embed="rId3" cstate="print"/>
          <a:srcRect/>
          <a:stretch>
            <a:fillRect/>
          </a:stretch>
        </p:blipFill>
        <p:spPr bwMode="auto">
          <a:xfrm>
            <a:off x="6281738" y="0"/>
            <a:ext cx="2862262" cy="1296473"/>
          </a:xfrm>
          <a:prstGeom prst="rect">
            <a:avLst/>
          </a:prstGeom>
          <a:noFill/>
          <a:ln w="9525">
            <a:noFill/>
            <a:miter lim="800000"/>
            <a:headEnd/>
            <a:tailEnd/>
          </a:ln>
        </p:spPr>
      </p:pic>
      <p:sp>
        <p:nvSpPr>
          <p:cNvPr id="20" name="Segnaposto numero diapositiva 19"/>
          <p:cNvSpPr>
            <a:spLocks noGrp="1"/>
          </p:cNvSpPr>
          <p:nvPr>
            <p:ph type="sldNum" sz="quarter" idx="12"/>
          </p:nvPr>
        </p:nvSpPr>
        <p:spPr/>
        <p:txBody>
          <a:bodyPr/>
          <a:lstStyle/>
          <a:p>
            <a:fld id="{8AC695ED-DE94-492E-92CF-8E0F4317C7B9}" type="slidenum">
              <a:rPr lang="en-US" smtClean="0"/>
              <a:pPr/>
              <a:t>7</a:t>
            </a:fld>
            <a:endParaRPr lang="en-US"/>
          </a:p>
        </p:txBody>
      </p:sp>
      <p:pic>
        <p:nvPicPr>
          <p:cNvPr id="21" name="Immagine 20" descr="Array-Layouts.png"/>
          <p:cNvPicPr>
            <a:picLocks noChangeAspect="1"/>
          </p:cNvPicPr>
          <p:nvPr/>
        </p:nvPicPr>
        <p:blipFill>
          <a:blip r:embed="rId4" cstate="print"/>
          <a:stretch>
            <a:fillRect/>
          </a:stretch>
        </p:blipFill>
        <p:spPr>
          <a:xfrm>
            <a:off x="-1" y="1295400"/>
            <a:ext cx="4832195" cy="2133600"/>
          </a:xfrm>
          <a:prstGeom prst="rect">
            <a:avLst/>
          </a:prstGeom>
        </p:spPr>
      </p:pic>
      <p:sp>
        <p:nvSpPr>
          <p:cNvPr id="16" name="CasellaDiTesto 15"/>
          <p:cNvSpPr txBox="1"/>
          <p:nvPr/>
        </p:nvSpPr>
        <p:spPr>
          <a:xfrm>
            <a:off x="7772400" y="2057400"/>
            <a:ext cx="1371600" cy="646331"/>
          </a:xfrm>
          <a:prstGeom prst="rect">
            <a:avLst/>
          </a:prstGeom>
          <a:noFill/>
        </p:spPr>
        <p:txBody>
          <a:bodyPr wrap="square" rtlCol="0">
            <a:spAutoFit/>
          </a:bodyPr>
          <a:lstStyle/>
          <a:p>
            <a:r>
              <a:rPr lang="en-US" b="1" dirty="0" smtClean="0"/>
              <a:t>4 LST 23 m </a:t>
            </a:r>
          </a:p>
          <a:p>
            <a:r>
              <a:rPr lang="en-US" b="1" dirty="0" smtClean="0"/>
              <a:t>     (N&amp;S)</a:t>
            </a:r>
            <a:endParaRPr lang="en-US" b="1" dirty="0"/>
          </a:p>
        </p:txBody>
      </p:sp>
      <p:sp>
        <p:nvSpPr>
          <p:cNvPr id="18" name="Rettangolo 17"/>
          <p:cNvSpPr/>
          <p:nvPr/>
        </p:nvSpPr>
        <p:spPr>
          <a:xfrm>
            <a:off x="4343400" y="2286000"/>
            <a:ext cx="1752600" cy="923330"/>
          </a:xfrm>
          <a:prstGeom prst="rect">
            <a:avLst/>
          </a:prstGeom>
        </p:spPr>
        <p:txBody>
          <a:bodyPr wrap="square">
            <a:spAutoFit/>
          </a:bodyPr>
          <a:lstStyle/>
          <a:p>
            <a:r>
              <a:rPr lang="en-US" b="1" dirty="0" smtClean="0"/>
              <a:t>25MST 12m (S) </a:t>
            </a:r>
          </a:p>
          <a:p>
            <a:r>
              <a:rPr lang="en-US" b="1" dirty="0" smtClean="0"/>
              <a:t>24SCT   10 m (S) </a:t>
            </a:r>
          </a:p>
          <a:p>
            <a:r>
              <a:rPr lang="en-US" b="1" dirty="0" smtClean="0"/>
              <a:t>15 MST   (N) </a:t>
            </a:r>
          </a:p>
        </p:txBody>
      </p:sp>
      <p:sp>
        <p:nvSpPr>
          <p:cNvPr id="19" name="Rettangolo 18"/>
          <p:cNvSpPr/>
          <p:nvPr/>
        </p:nvSpPr>
        <p:spPr>
          <a:xfrm>
            <a:off x="304800" y="4648200"/>
            <a:ext cx="1318887" cy="369332"/>
          </a:xfrm>
          <a:prstGeom prst="rect">
            <a:avLst/>
          </a:prstGeom>
        </p:spPr>
        <p:txBody>
          <a:bodyPr wrap="none">
            <a:spAutoFit/>
          </a:bodyPr>
          <a:lstStyle/>
          <a:p>
            <a:r>
              <a:rPr lang="en-US" b="1" dirty="0" smtClean="0"/>
              <a:t>(5 -300 </a:t>
            </a:r>
            <a:r>
              <a:rPr lang="en-US" b="1" dirty="0" err="1" smtClean="0"/>
              <a:t>TeV</a:t>
            </a:r>
            <a:r>
              <a:rPr lang="en-US" b="1" dirty="0" smtClean="0"/>
              <a:t>)</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9762"/>
          </a:xfrm>
        </p:spPr>
        <p:txBody>
          <a:bodyPr>
            <a:normAutofit fontScale="90000"/>
          </a:bodyPr>
          <a:lstStyle/>
          <a:p>
            <a:r>
              <a:rPr lang="en-US" dirty="0" smtClean="0"/>
              <a:t>Collection area</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dirty="0"/>
          </a:p>
        </p:txBody>
      </p:sp>
      <p:sp>
        <p:nvSpPr>
          <p:cNvPr id="8" name="CasellaDiTesto 7"/>
          <p:cNvSpPr txBox="1"/>
          <p:nvPr/>
        </p:nvSpPr>
        <p:spPr>
          <a:xfrm>
            <a:off x="0" y="1066800"/>
            <a:ext cx="8991600" cy="646331"/>
          </a:xfrm>
          <a:prstGeom prst="rect">
            <a:avLst/>
          </a:prstGeom>
          <a:noFill/>
        </p:spPr>
        <p:txBody>
          <a:bodyPr wrap="square" rtlCol="0">
            <a:spAutoFit/>
          </a:bodyPr>
          <a:lstStyle/>
          <a:p>
            <a:r>
              <a:rPr lang="en-US" dirty="0" smtClean="0"/>
              <a:t>Low energy gamma-rays: high rate, low light yield. Small ground surface, large mirror area</a:t>
            </a:r>
          </a:p>
          <a:p>
            <a:r>
              <a:rPr lang="en-US" dirty="0" smtClean="0"/>
              <a:t>High energy gamma-rays:  low rate, high light yield. Large ground surface, small mirror area</a:t>
            </a:r>
            <a:endParaRPr lang="en-US" dirty="0"/>
          </a:p>
        </p:txBody>
      </p:sp>
      <p:sp>
        <p:nvSpPr>
          <p:cNvPr id="7" name="Segnaposto numero diapositiva 6"/>
          <p:cNvSpPr>
            <a:spLocks noGrp="1"/>
          </p:cNvSpPr>
          <p:nvPr>
            <p:ph type="sldNum" sz="quarter" idx="12"/>
          </p:nvPr>
        </p:nvSpPr>
        <p:spPr/>
        <p:txBody>
          <a:bodyPr/>
          <a:lstStyle/>
          <a:p>
            <a:fld id="{8AC695ED-DE94-492E-92CF-8E0F4317C7B9}" type="slidenum">
              <a:rPr lang="en-US" smtClean="0"/>
              <a:pPr/>
              <a:t>8</a:t>
            </a:fld>
            <a:endParaRPr lang="en-US"/>
          </a:p>
        </p:txBody>
      </p:sp>
      <p:pic>
        <p:nvPicPr>
          <p:cNvPr id="9" name="Immagine 8" descr="CTA-Performance-prod3b-v1-South-20deg-EffectiveArea.png"/>
          <p:cNvPicPr>
            <a:picLocks noChangeAspect="1"/>
          </p:cNvPicPr>
          <p:nvPr/>
        </p:nvPicPr>
        <p:blipFill>
          <a:blip r:embed="rId3" cstate="print"/>
          <a:stretch>
            <a:fillRect/>
          </a:stretch>
        </p:blipFill>
        <p:spPr>
          <a:xfrm>
            <a:off x="4572000" y="2008105"/>
            <a:ext cx="4572000" cy="3764837"/>
          </a:xfrm>
          <a:prstGeom prst="rect">
            <a:avLst/>
          </a:prstGeom>
        </p:spPr>
      </p:pic>
      <p:pic>
        <p:nvPicPr>
          <p:cNvPr id="10" name="Immagine 9" descr="CTA-Performance-prod3b-v1-North-20deg-EffectiveArea.png"/>
          <p:cNvPicPr>
            <a:picLocks noChangeAspect="1"/>
          </p:cNvPicPr>
          <p:nvPr/>
        </p:nvPicPr>
        <p:blipFill>
          <a:blip r:embed="rId4" cstate="print"/>
          <a:stretch>
            <a:fillRect/>
          </a:stretch>
        </p:blipFill>
        <p:spPr>
          <a:xfrm>
            <a:off x="-1" y="1981200"/>
            <a:ext cx="4740737" cy="390378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15962"/>
          </a:xfrm>
        </p:spPr>
        <p:txBody>
          <a:bodyPr>
            <a:normAutofit fontScale="90000"/>
          </a:bodyPr>
          <a:lstStyle/>
          <a:p>
            <a:r>
              <a:rPr lang="en-US" dirty="0" smtClean="0"/>
              <a:t>CTA Sensitivity</a:t>
            </a:r>
            <a:endParaRPr lang="en-US" dirty="0"/>
          </a:p>
        </p:txBody>
      </p:sp>
      <p:sp>
        <p:nvSpPr>
          <p:cNvPr id="5" name="Segnaposto piè di pagina 4"/>
          <p:cNvSpPr>
            <a:spLocks noGrp="1"/>
          </p:cNvSpPr>
          <p:nvPr>
            <p:ph type="ftr" sz="quarter" idx="11"/>
          </p:nvPr>
        </p:nvSpPr>
        <p:spPr/>
        <p:txBody>
          <a:bodyPr/>
          <a:lstStyle/>
          <a:p>
            <a:r>
              <a:rPr lang="en-US" smtClean="0"/>
              <a:t>CRIS 2018 </a:t>
            </a:r>
            <a:endParaRPr lang="en-US"/>
          </a:p>
        </p:txBody>
      </p:sp>
      <p:sp>
        <p:nvSpPr>
          <p:cNvPr id="8" name="CasellaDiTesto 7"/>
          <p:cNvSpPr txBox="1"/>
          <p:nvPr/>
        </p:nvSpPr>
        <p:spPr>
          <a:xfrm>
            <a:off x="381000" y="6019800"/>
            <a:ext cx="8001000" cy="923330"/>
          </a:xfrm>
          <a:prstGeom prst="rect">
            <a:avLst/>
          </a:prstGeom>
          <a:noFill/>
        </p:spPr>
        <p:txBody>
          <a:bodyPr wrap="square" rtlCol="0">
            <a:spAutoFit/>
          </a:bodyPr>
          <a:lstStyle/>
          <a:p>
            <a:r>
              <a:rPr lang="en-US" dirty="0" smtClean="0"/>
              <a:t>Sensitivity improved by a factor 5 to 10 in the core energy range, depending on energy, </a:t>
            </a:r>
            <a:r>
              <a:rPr lang="en-US" dirty="0" err="1" smtClean="0"/>
              <a:t>w.r.t</a:t>
            </a:r>
            <a:r>
              <a:rPr lang="en-US" dirty="0" smtClean="0"/>
              <a:t>. current IACTs</a:t>
            </a:r>
            <a:br>
              <a:rPr lang="en-US" dirty="0" smtClean="0"/>
            </a:br>
            <a:endParaRPr lang="en-US" dirty="0"/>
          </a:p>
        </p:txBody>
      </p:sp>
      <p:sp>
        <p:nvSpPr>
          <p:cNvPr id="7" name="Segnaposto numero diapositiva 6"/>
          <p:cNvSpPr>
            <a:spLocks noGrp="1"/>
          </p:cNvSpPr>
          <p:nvPr>
            <p:ph type="sldNum" sz="quarter" idx="12"/>
          </p:nvPr>
        </p:nvSpPr>
        <p:spPr/>
        <p:txBody>
          <a:bodyPr/>
          <a:lstStyle/>
          <a:p>
            <a:fld id="{8AC695ED-DE94-492E-92CF-8E0F4317C7B9}" type="slidenum">
              <a:rPr lang="en-US" smtClean="0"/>
              <a:pPr/>
              <a:t>9</a:t>
            </a:fld>
            <a:endParaRPr lang="en-US"/>
          </a:p>
        </p:txBody>
      </p:sp>
      <p:pic>
        <p:nvPicPr>
          <p:cNvPr id="9" name="Immagine 8" descr="CTA-Performance-prod3b-v1-Comparison-DifferentialSensitivity-OtherInstruments.png"/>
          <p:cNvPicPr>
            <a:picLocks noChangeAspect="1"/>
          </p:cNvPicPr>
          <p:nvPr/>
        </p:nvPicPr>
        <p:blipFill>
          <a:blip r:embed="rId2" cstate="print"/>
          <a:stretch>
            <a:fillRect/>
          </a:stretch>
        </p:blipFill>
        <p:spPr>
          <a:xfrm>
            <a:off x="685800" y="977857"/>
            <a:ext cx="7638295" cy="488954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25603</TotalTime>
  <Words>1579</Words>
  <Application>Microsoft Office PowerPoint</Application>
  <PresentationFormat>On-screen Show (4:3)</PresentationFormat>
  <Paragraphs>289</Paragraphs>
  <Slides>25</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Calisto MT</vt:lpstr>
      <vt:lpstr>Symbol</vt:lpstr>
      <vt:lpstr>Times New Roman</vt:lpstr>
      <vt:lpstr>Verdana</vt:lpstr>
      <vt:lpstr>Wingdings</vt:lpstr>
      <vt:lpstr>Tema di Office</vt:lpstr>
      <vt:lpstr>Graph</vt:lpstr>
      <vt:lpstr>Performance of the FBK  NUV HD technology  for the realization of a camera prototype based on Silicon Photomultipliers for  the  CTA project </vt:lpstr>
      <vt:lpstr>Overview </vt:lpstr>
      <vt:lpstr>PowerPoint Presentation</vt:lpstr>
      <vt:lpstr>Reconstruction method</vt:lpstr>
      <vt:lpstr>Major IACT instruments</vt:lpstr>
      <vt:lpstr>Goals of the CTA project</vt:lpstr>
      <vt:lpstr>The CTA concept</vt:lpstr>
      <vt:lpstr>Collection area</vt:lpstr>
      <vt:lpstr>CTA Sensitivity</vt:lpstr>
      <vt:lpstr>SCT prototype </vt:lpstr>
      <vt:lpstr>Camera photosensors</vt:lpstr>
      <vt:lpstr>FBK NUV-HD  technology </vt:lpstr>
      <vt:lpstr>PowerPoint Presentation</vt:lpstr>
      <vt:lpstr>Readout electronics</vt:lpstr>
      <vt:lpstr>IV characteristics</vt:lpstr>
      <vt:lpstr>Gain</vt:lpstr>
      <vt:lpstr>Dark Count Rate</vt:lpstr>
      <vt:lpstr>Cross Talk probability </vt:lpstr>
      <vt:lpstr>PDE vs Overvoltage</vt:lpstr>
      <vt:lpstr>PDE vs wavelength</vt:lpstr>
      <vt:lpstr>FBK matrices characterization</vt:lpstr>
      <vt:lpstr>Measurements with a laser@380 nm. Vbias between 31 and 36 V  DAQ: CAEN V792 QDC to measure the charge of the 16 devices with a fixed integration time of 30 ns. FEE 16 channels for signal readout.  Charge distributions have been fitted to derive the integrated charge and the SNR for each channel at different Vbias. Gain distribution of HD3 2 matrices at different Vbias expressed in ADC channels </vt:lpstr>
      <vt:lpstr>PowerPoint Presentation</vt:lpstr>
      <vt:lpstr>Conclusions </vt:lpstr>
      <vt:lpstr>Conclusions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Napoli report 1x1</dc:title>
  <dc:creator>Lucia</dc:creator>
  <cp:lastModifiedBy>Lucua</cp:lastModifiedBy>
  <cp:revision>136</cp:revision>
  <dcterms:created xsi:type="dcterms:W3CDTF">2017-12-05T10:10:40Z</dcterms:created>
  <dcterms:modified xsi:type="dcterms:W3CDTF">2018-06-22T07:39:49Z</dcterms:modified>
</cp:coreProperties>
</file>