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1" r:id="rId5"/>
    <p:sldMasterId id="2147483724" r:id="rId6"/>
    <p:sldMasterId id="2147483737" r:id="rId7"/>
  </p:sldMasterIdLst>
  <p:notesMasterIdLst>
    <p:notesMasterId r:id="rId38"/>
  </p:notesMasterIdLst>
  <p:sldIdLst>
    <p:sldId id="256" r:id="rId8"/>
    <p:sldId id="257" r:id="rId9"/>
    <p:sldId id="278" r:id="rId10"/>
    <p:sldId id="258" r:id="rId11"/>
    <p:sldId id="259" r:id="rId12"/>
    <p:sldId id="271" r:id="rId13"/>
    <p:sldId id="272" r:id="rId14"/>
    <p:sldId id="287" r:id="rId15"/>
    <p:sldId id="286" r:id="rId16"/>
    <p:sldId id="260" r:id="rId17"/>
    <p:sldId id="264" r:id="rId18"/>
    <p:sldId id="261" r:id="rId19"/>
    <p:sldId id="275" r:id="rId20"/>
    <p:sldId id="262" r:id="rId21"/>
    <p:sldId id="263" r:id="rId22"/>
    <p:sldId id="276" r:id="rId23"/>
    <p:sldId id="266" r:id="rId24"/>
    <p:sldId id="288" r:id="rId25"/>
    <p:sldId id="268" r:id="rId26"/>
    <p:sldId id="269" r:id="rId27"/>
    <p:sldId id="273" r:id="rId28"/>
    <p:sldId id="279" r:id="rId29"/>
    <p:sldId id="274" r:id="rId30"/>
    <p:sldId id="289" r:id="rId31"/>
    <p:sldId id="270" r:id="rId32"/>
    <p:sldId id="280" r:id="rId33"/>
    <p:sldId id="281" r:id="rId34"/>
    <p:sldId id="282" r:id="rId35"/>
    <p:sldId id="285" r:id="rId36"/>
    <p:sldId id="284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>
        <p:scale>
          <a:sx n="47" d="100"/>
          <a:sy n="47" d="100"/>
        </p:scale>
        <p:origin x="-127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867E6-F17F-404B-B59E-B6E0CD02E32A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B9A0A-4CF6-4FDA-A7C2-45415D78D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00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B9A0A-4CF6-4FDA-A7C2-45415D78D4D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60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D4FD-BC05-48AC-AEDE-91775FA402B4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C5314-1B17-45EA-B33D-0BD2D043833D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CCE1-DEC8-42DE-AFC0-255D1E40038A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5AE0-69ED-4913-A2CB-B3F3472D83A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8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D219-E85E-46B7-BA2E-08D424CA57B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7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ED33-035A-4DDC-A73B-EE0A38267E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86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377-6DC1-4293-ACB4-FFC183A91DC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41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71D-9E2F-4A3F-8126-3ED27E4715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3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244A-BF6C-4EAF-9094-CA642FAE3FD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B866-8BA5-4A22-9B42-400511B132F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63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7F1D-CAE8-4603-86B6-DA15F435B5A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5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B21F-1375-4FA2-98B3-DC83E92D5459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FABEB-4A3C-4E70-B4B8-CE657FEEEF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6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E6F9-1A75-4624-907F-CF2142F3DC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4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1E6A-D448-44C2-835D-3B77555B4C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7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7D697FAE-1588-43CF-B2D3-8F2BA53728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0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5AE0-69ED-4913-A2CB-B3F3472D83A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14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D219-E85E-46B7-BA2E-08D424CA57B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40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ED33-035A-4DDC-A73B-EE0A38267E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20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377-6DC1-4293-ACB4-FFC183A91DC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09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71D-9E2F-4A3F-8126-3ED27E4715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92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244A-BF6C-4EAF-9094-CA642FAE3FD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1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5C89-0084-4160-85E2-7FC19D0927B8}" type="datetime1">
              <a:rPr lang="it-IT" smtClean="0"/>
              <a:t>21/06/2018</a:t>
            </a:fld>
            <a:endParaRPr lang="it-IT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B866-8BA5-4A22-9B42-400511B132F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64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7F1D-CAE8-4603-86B6-DA15F435B5A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FABEB-4A3C-4E70-B4B8-CE657FEEEF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19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E6F9-1A75-4624-907F-CF2142F3DC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15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1E6A-D448-44C2-835D-3B77555B4C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44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7D697FAE-1588-43CF-B2D3-8F2BA53728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40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5AE0-69ED-4913-A2CB-B3F3472D83A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56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D219-E85E-46B7-BA2E-08D424CA57B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87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ED33-035A-4DDC-A73B-EE0A38267E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95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377-6DC1-4293-ACB4-FFC183A91DC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5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EDB3-4B6A-4A6F-8477-52073E08B1F7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71D-9E2F-4A3F-8126-3ED27E4715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71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244A-BF6C-4EAF-9094-CA642FAE3FD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84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B866-8BA5-4A22-9B42-400511B132F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4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7F1D-CAE8-4603-86B6-DA15F435B5A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38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FABEB-4A3C-4E70-B4B8-CE657FEEEF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5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E6F9-1A75-4624-907F-CF2142F3DC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20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1E6A-D448-44C2-835D-3B77555B4C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32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7D697FAE-1588-43CF-B2D3-8F2BA53728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66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5AE0-69ED-4913-A2CB-B3F3472D83A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15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D219-E85E-46B7-BA2E-08D424CA57B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B7E60-482E-4D5D-B3E4-3811F69C4412}" type="datetime1">
              <a:rPr lang="it-IT" smtClean="0"/>
              <a:t>21/06/2018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ED33-035A-4DDC-A73B-EE0A38267E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530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377-6DC1-4293-ACB4-FFC183A91DC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71D-9E2F-4A3F-8126-3ED27E4715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86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244A-BF6C-4EAF-9094-CA642FAE3FD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184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B866-8BA5-4A22-9B42-400511B132F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13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7F1D-CAE8-4603-86B6-DA15F435B5A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34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FABEB-4A3C-4E70-B4B8-CE657FEEEF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71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E6F9-1A75-4624-907F-CF2142F3DC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35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1E6A-D448-44C2-835D-3B77555B4C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84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7D697FAE-1588-43CF-B2D3-8F2BA53728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4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371B-64D9-4B32-BDF6-F5B1E4AD3486}" type="datetime1">
              <a:rPr lang="it-IT" smtClean="0"/>
              <a:t>21/06/2018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5AE0-69ED-4913-A2CB-B3F3472D83A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21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D219-E85E-46B7-BA2E-08D424CA57B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25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ED33-035A-4DDC-A73B-EE0A38267E3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72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D377-6DC1-4293-ACB4-FFC183A91DC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45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2A71D-9E2F-4A3F-8126-3ED27E4715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76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244A-BF6C-4EAF-9094-CA642FAE3FD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42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B866-8BA5-4A22-9B42-400511B132F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09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7F1D-CAE8-4603-86B6-DA15F435B5A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376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FABEB-4A3C-4E70-B4B8-CE657FEEEFD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61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EE6F9-1A75-4624-907F-CF2142F3DC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0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B854-9928-40A7-8EE4-D47FC6C1B00A}" type="datetime1">
              <a:rPr lang="it-IT" smtClean="0"/>
              <a:t>21/06/2018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1E6A-D448-44C2-835D-3B77555B4C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72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ContentUp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28700"/>
            <a:ext cx="8686800" cy="13716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00300"/>
            <a:ext cx="8686800" cy="4000500"/>
          </a:xfrm>
        </p:spPr>
        <p:txBody>
          <a:bodyPr/>
          <a:lstStyle>
            <a:lvl1pPr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685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5100"/>
            <a:ext cx="2362200" cy="342900"/>
          </a:xfrm>
          <a:prstGeom prst="rect">
            <a:avLst/>
          </a:prstGeom>
        </p:spPr>
        <p:txBody>
          <a:bodyPr/>
          <a:lstStyle/>
          <a:p>
            <a:fld id="{7D697FAE-1588-43CF-B2D3-8F2BA53728E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5100"/>
            <a:ext cx="28956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15100"/>
            <a:ext cx="990600" cy="3429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589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9925D-FF55-49F7-8C70-BDA1F4479C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704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7383-2367-424E-B8A1-F0527A9D2E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3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73FC-4E2C-4125-A5CB-FC1C710962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44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6304F-949D-4FB3-B25A-7D8E217287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521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BC867-0459-4F8B-B0CE-05EE4CD901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64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3430D-3B13-47D9-B454-6B145F6DC3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63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1276-D3F6-4EC6-87AE-F5737DD27F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27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E018-AEF5-4706-AD76-D68E3D31FF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973A3-4289-4BA4-B36A-413B921A842D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9252-80EF-4DD0-8A30-C13ADCAF14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19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1CCE-4A48-4EA0-997F-12F25B7C21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987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A9D2-B9FA-4446-ADDE-497141B305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DF92-52A0-4527-A2D4-2D134B40095A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5A6166B-6A40-4C4F-898F-7E11F606EEEE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1EC3067-AD91-4DD4-B773-F7BC54F43AFD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1F1B-1C2B-4874-8227-CD26F22640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9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1F1B-1C2B-4874-8227-CD26F22640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1F1B-1C2B-4874-8227-CD26F22640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5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1F1B-1C2B-4874-8227-CD26F22640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E1F1B-1C2B-4874-8227-CD26F22640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6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607CE-78C5-4AFF-B4FE-2DCC51AD98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04D66-ED25-4C50-8856-7D58A5B1669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3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496" y="2130425"/>
            <a:ext cx="4991472" cy="1600327"/>
          </a:xfrm>
        </p:spPr>
        <p:txBody>
          <a:bodyPr>
            <a:noAutofit/>
          </a:bodyPr>
          <a:lstStyle/>
          <a:p>
            <a: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: </a:t>
            </a:r>
            <a:r>
              <a:rPr lang="it-IT" sz="5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5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from?</a:t>
            </a:r>
            <a:endParaRPr lang="it-IT" sz="5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 err="1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arXiv:submit</a:t>
            </a:r>
            <a:r>
              <a:rPr lang="en-US" b="1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/2269349 , </a:t>
            </a:r>
          </a:p>
          <a:p>
            <a:r>
              <a:rPr lang="en-US" b="1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May 2018</a:t>
            </a:r>
          </a:p>
          <a:p>
            <a:r>
              <a:rPr lang="en-US" b="1" i="1" dirty="0" err="1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US" b="1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</a:t>
            </a:fld>
            <a:endParaRPr lang="it-IT"/>
          </a:p>
        </p:txBody>
      </p:sp>
      <p:pic>
        <p:nvPicPr>
          <p:cNvPr id="6" name="Picture 2" descr="CRIS 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3225" y="0"/>
            <a:ext cx="2390775" cy="1447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34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1850"/>
            <a:ext cx="8147248" cy="796950"/>
          </a:xfrm>
        </p:spPr>
        <p:txBody>
          <a:bodyPr>
            <a:noAutofit/>
          </a:bodyPr>
          <a:lstStyle/>
          <a:p>
            <a:r>
              <a:rPr lang="it-IT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UHECR </a:t>
            </a:r>
            <a:r>
              <a:rPr lang="it-IT" sz="4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it-IT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</a:t>
            </a:r>
            <a:r>
              <a:rPr lang="it-IT" sz="4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it-IT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hot </a:t>
            </a:r>
            <a:r>
              <a:rPr lang="it-IT" sz="4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spots</a:t>
            </a:r>
            <a:endParaRPr lang="it-IT" sz="4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10469"/>
            <a:ext cx="84677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 rot="10563035">
            <a:off x="8072828" y="4449541"/>
            <a:ext cx="936104" cy="432048"/>
          </a:xfrm>
          <a:prstGeom prst="rightArrow">
            <a:avLst/>
          </a:prstGeom>
          <a:solidFill>
            <a:srgbClr val="00B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10563035">
            <a:off x="4759330" y="4719886"/>
            <a:ext cx="936104" cy="432048"/>
          </a:xfrm>
          <a:prstGeom prst="rightArrow">
            <a:avLst/>
          </a:prstGeom>
          <a:solidFill>
            <a:srgbClr val="00B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 rot="10563035">
            <a:off x="5283612" y="2164580"/>
            <a:ext cx="936104" cy="432048"/>
          </a:xfrm>
          <a:prstGeom prst="rightArrow">
            <a:avLst/>
          </a:prstGeom>
          <a:solidFill>
            <a:srgbClr val="00B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7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2616" y="26064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sz="5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</a:t>
            </a:r>
            <a: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5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Deflection</a:t>
            </a:r>
            <a:r>
              <a:rPr lang="it-IT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Clustering</a:t>
            </a:r>
            <a:endParaRPr lang="it-IT" sz="5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1617"/>
            <a:ext cx="8208912" cy="43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2627784" y="1851617"/>
            <a:ext cx="648072" cy="929311"/>
          </a:xfrm>
          <a:prstGeom prst="downArrow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2780184" y="3212976"/>
            <a:ext cx="648072" cy="929311"/>
          </a:xfrm>
          <a:prstGeom prst="downArrow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4716016" y="4044464"/>
            <a:ext cx="648072" cy="929311"/>
          </a:xfrm>
          <a:prstGeom prst="downArrow">
            <a:avLst/>
          </a:prstGeom>
          <a:solidFill>
            <a:srgbClr val="00B050">
              <a:alpha val="4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9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051" y="269776"/>
            <a:ext cx="8801437" cy="1143000"/>
          </a:xfrm>
        </p:spPr>
        <p:txBody>
          <a:bodyPr>
            <a:noAutofit/>
          </a:bodyPr>
          <a:lstStyle/>
          <a:p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5 sigma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UHECR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wider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 90-100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6 % </a:t>
            </a:r>
            <a:r>
              <a:rPr lang="it-IT" i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endParaRPr lang="it-IT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0987"/>
            <a:ext cx="8694662" cy="414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1" y="1421656"/>
            <a:ext cx="8834687" cy="85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>
            <a:off x="1979712" y="1484784"/>
            <a:ext cx="864096" cy="711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88" y="4382161"/>
            <a:ext cx="13223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4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13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6386"/>
            <a:ext cx="6528445" cy="494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44216" y="332656"/>
            <a:ext cx="7066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from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edges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Isotropy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millipercent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guaranteed</a:t>
            </a:r>
            <a:endParaRPr lang="it-IT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8849">
            <a:off x="2938169" y="3170738"/>
            <a:ext cx="710536" cy="4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4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918102"/>
          </a:xfrm>
        </p:spPr>
        <p:txBody>
          <a:bodyPr>
            <a:noAutofit/>
          </a:bodyPr>
          <a:lstStyle/>
          <a:p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Hawc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talk on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TeVs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ANISOTROPY 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0.1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millipercent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</a:t>
            </a:r>
            <a:r>
              <a:rPr lang="it-IT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4546"/>
            <a:ext cx="7416824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 rot="5400000">
            <a:off x="5148064" y="2492896"/>
            <a:ext cx="864096" cy="1296144"/>
          </a:xfrm>
          <a:prstGeom prst="downArrow">
            <a:avLst/>
          </a:prstGeom>
          <a:solidFill>
            <a:srgbClr val="FFC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6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10 </a:t>
            </a:r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Coordinate: 6 </a:t>
            </a:r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</a:t>
            </a:r>
            <a:endParaRPr lang="it-IT" sz="48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34" y="1855152"/>
            <a:ext cx="6027420" cy="419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 rot="5400000">
            <a:off x="6444208" y="4149080"/>
            <a:ext cx="864096" cy="1296144"/>
          </a:xfrm>
          <a:prstGeom prst="downArrow">
            <a:avLst/>
          </a:prstGeom>
          <a:solidFill>
            <a:srgbClr val="FFC0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7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err="1" smtClean="0"/>
              <a:t>Forced</a:t>
            </a:r>
            <a:r>
              <a:rPr lang="it-IT" sz="6000" dirty="0" smtClean="0"/>
              <a:t> </a:t>
            </a:r>
            <a:r>
              <a:rPr lang="it-IT" sz="6000" dirty="0" err="1" smtClean="0"/>
              <a:t>Consequences</a:t>
            </a:r>
            <a:r>
              <a:rPr lang="it-IT" sz="6000" dirty="0" smtClean="0"/>
              <a:t>:</a:t>
            </a:r>
            <a:endParaRPr lang="it-IT" sz="6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in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gigaparsec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volumes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least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galaxies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more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0.01%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9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39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it-IT" sz="32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5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r>
              <a:rPr lang="it-IT" sz="5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UHECR 6 % </a:t>
            </a:r>
            <a:r>
              <a:rPr lang="it-IT" sz="5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endParaRPr lang="it-IT" sz="5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it-IT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must be a </a:t>
            </a:r>
            <a:r>
              <a:rPr lang="it-IT" sz="3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it-IT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  <a:r>
              <a:rPr lang="it-IT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4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</a:t>
            </a:r>
            <a:r>
              <a:rPr lang="it-IT" sz="4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4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</a:t>
            </a:r>
            <a:r>
              <a:rPr lang="it-IT" sz="4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it-IT" sz="4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LMC, Vela, </a:t>
            </a:r>
            <a:r>
              <a:rPr lang="it-IT" sz="47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it-IT" sz="4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NGC 253</a:t>
            </a:r>
          </a:p>
          <a:p>
            <a:pPr marL="0" indent="0">
              <a:buNone/>
            </a:pPr>
            <a:r>
              <a:rPr lang="it-IT" sz="4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the best </a:t>
            </a:r>
            <a:r>
              <a:rPr lang="it-IT" sz="47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candiates</a:t>
            </a:r>
            <a:endParaRPr lang="it-IT" sz="47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0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i="1" dirty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000" i="1" dirty="0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  <a:r>
              <a:rPr lang="en-US" sz="4000" i="1" dirty="0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recent </a:t>
            </a:r>
            <a:r>
              <a:rPr lang="en-US" sz="4000" i="1" dirty="0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Nuclei photo-dissociation </a:t>
            </a:r>
            <a:r>
              <a:rPr lang="en-US" sz="4000" i="1" dirty="0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 and 20 </a:t>
            </a:r>
            <a:r>
              <a:rPr lang="en-US" sz="4000" i="1" dirty="0" err="1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4000" i="1" dirty="0" smtClean="0">
                <a:solidFill>
                  <a:srgbClr val="F9F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traces</a:t>
            </a:r>
            <a:endParaRPr lang="it-IT" sz="4000" i="1" dirty="0">
              <a:solidFill>
                <a:srgbClr val="F9F5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408712" cy="522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 rot="10800000">
            <a:off x="7812360" y="3429000"/>
            <a:ext cx="1080120" cy="504056"/>
          </a:xfrm>
          <a:prstGeom prst="rightArrow">
            <a:avLst/>
          </a:prstGeom>
          <a:solidFill>
            <a:srgbClr val="00B050">
              <a:alpha val="53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0800000">
            <a:off x="7740352" y="1916832"/>
            <a:ext cx="1152128" cy="432048"/>
          </a:xfrm>
          <a:prstGeom prst="rightArrow">
            <a:avLst/>
          </a:prstGeom>
          <a:solidFill>
            <a:srgbClr val="FF0000">
              <a:alpha val="53000"/>
            </a:srgbClr>
          </a:solidFill>
          <a:ln>
            <a:solidFill>
              <a:srgbClr val="FFFF00">
                <a:alpha val="7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 rot="10800000">
            <a:off x="7740352" y="2708920"/>
            <a:ext cx="1080120" cy="504056"/>
          </a:xfrm>
          <a:prstGeom prst="rightArrow">
            <a:avLst/>
          </a:prstGeom>
          <a:solidFill>
            <a:srgbClr val="00B050">
              <a:alpha val="53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0800000">
            <a:off x="7740352" y="4149080"/>
            <a:ext cx="1152128" cy="432048"/>
          </a:xfrm>
          <a:prstGeom prst="rightArrow">
            <a:avLst/>
          </a:prstGeom>
          <a:solidFill>
            <a:srgbClr val="FF0000">
              <a:alpha val="53000"/>
            </a:srgbClr>
          </a:solidFill>
          <a:ln>
            <a:solidFill>
              <a:srgbClr val="FFFF00">
                <a:alpha val="7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4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38321" cy="64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1A10-6BF8-4A69-A7EE-9F3E2EAE53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D.Fargion_CERN_11_10_2016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725" y="908720"/>
            <a:ext cx="8229600" cy="1143000"/>
          </a:xfrm>
        </p:spPr>
        <p:txBody>
          <a:bodyPr>
            <a:noAutofit/>
          </a:bodyPr>
          <a:lstStyle/>
          <a:p>
            <a:r>
              <a:rPr lang="it-IT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it-IT" sz="32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Multiplet</a:t>
            </a:r>
            <a:r>
              <a:rPr lang="it-IT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</a:t>
            </a:r>
            <a:r>
              <a:rPr lang="it-IT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Hot Spot </a:t>
            </a:r>
            <a:r>
              <a:rPr lang="it-IT" sz="32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</a:t>
            </a:r>
            <a: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2009, </a:t>
            </a:r>
            <a:r>
              <a:rPr lang="it-IT" sz="40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2011….</a:t>
            </a:r>
            <a:br>
              <a:rPr lang="it-IT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</a:t>
            </a:r>
            <a:r>
              <a:rPr lang="it-IT" sz="3200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</a:t>
            </a:r>
            <a:r>
              <a:rPr lang="it-IT" sz="32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 2018 </a:t>
            </a:r>
            <a:r>
              <a:rPr lang="it-IT" sz="3200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</a:t>
            </a:r>
            <a:r>
              <a:rPr lang="it-IT" sz="32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 </a:t>
            </a:r>
            <a:r>
              <a:rPr lang="it-IT" sz="3200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200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endParaRPr lang="it-IT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0" y="2492896"/>
            <a:ext cx="855391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8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6635080" cy="648072"/>
          </a:xfrm>
        </p:spPr>
        <p:txBody>
          <a:bodyPr>
            <a:noAutofit/>
          </a:bodyPr>
          <a:lstStyle/>
          <a:p>
            <a:r>
              <a:rPr lang="it-IT" sz="4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48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  <a:endParaRPr lang="it-IT" sz="48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6471"/>
            <a:ext cx="91231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393632" y="2174325"/>
            <a:ext cx="347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Arxiv</a:t>
            </a:r>
            <a:r>
              <a:rPr lang="en-US" sz="2400" dirty="0" smtClean="0">
                <a:solidFill>
                  <a:schemeClr val="bg1"/>
                </a:solidFill>
              </a:rPr>
              <a:t>, POS,  </a:t>
            </a:r>
            <a:r>
              <a:rPr lang="en-US" sz="2400" dirty="0">
                <a:solidFill>
                  <a:schemeClr val="bg1"/>
                </a:solidFill>
              </a:rPr>
              <a:t>21 May 2018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9248" y="692696"/>
            <a:ext cx="7355160" cy="576064"/>
          </a:xfrm>
        </p:spPr>
        <p:txBody>
          <a:bodyPr>
            <a:noAutofit/>
          </a:bodyPr>
          <a:lstStyle/>
          <a:p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names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nearer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</a:t>
            </a:r>
            <a:r>
              <a:rPr lang="it-IT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A, M82, NG 253, Vela, LMC, SS433</a:t>
            </a:r>
            <a:endParaRPr lang="it-IT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9" y="1268685"/>
            <a:ext cx="8010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0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59216" cy="634082"/>
          </a:xfrm>
        </p:spPr>
        <p:txBody>
          <a:bodyPr>
            <a:noAutofit/>
          </a:bodyPr>
          <a:lstStyle/>
          <a:p>
            <a:r>
              <a:rPr lang="it-IT" sz="4400" dirty="0" err="1" smtClean="0">
                <a:solidFill>
                  <a:srgbClr val="FFFF00"/>
                </a:solidFill>
              </a:rPr>
              <a:t>Conclusions</a:t>
            </a:r>
            <a:endParaRPr lang="it-IT" sz="4400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5145435"/>
          </a:xfrm>
        </p:spPr>
        <p:txBody>
          <a:bodyPr>
            <a:noAutofit/>
          </a:bodyPr>
          <a:lstStyle/>
          <a:p>
            <a:r>
              <a:rPr lang="it-IT" sz="32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Lightest</a:t>
            </a:r>
            <a:r>
              <a:rPr lang="it-IT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Nuclei 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it-IT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currier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UHECR</a:t>
            </a:r>
          </a:p>
          <a:p>
            <a:r>
              <a:rPr lang="it-IT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Probable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overlapping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sz="28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Hawc</a:t>
            </a:r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ARGO,</a:t>
            </a:r>
          </a:p>
          <a:p>
            <a:r>
              <a:rPr lang="it-IT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TeVs</a:t>
            </a:r>
            <a:r>
              <a:rPr lang="it-IT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it-IT" sz="32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it-IT" sz="32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2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  </a:t>
            </a:r>
            <a:r>
              <a:rPr lang="it-IT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 </a:t>
            </a:r>
            <a:r>
              <a:rPr lang="it-IT" sz="28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endParaRPr lang="it-IT" sz="2800" b="1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2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  <a:r>
              <a:rPr lang="it-IT" sz="3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Vela, LMC,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Crab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</a:t>
            </a:r>
            <a:r>
              <a:rPr lang="it-IT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Extragalactic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Fornax</a:t>
            </a:r>
            <a:r>
              <a:rPr lang="it-IT" sz="3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D,  NGC 253 </a:t>
            </a:r>
          </a:p>
          <a:p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3C454 made by Z-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to UHE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relic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(sterile?)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hot dark </a:t>
            </a:r>
            <a:r>
              <a:rPr lang="it-IT" sz="32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halos</a:t>
            </a:r>
            <a:r>
              <a:rPr lang="it-IT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0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err="1" smtClean="0"/>
              <a:t>Suggestion</a:t>
            </a:r>
            <a:endParaRPr lang="it-IT" sz="4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22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30323" y="2132856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UHECR are mostly LIGHTEST NUCLEI by Cen A, M82, NGC 253, but some cases </a:t>
            </a:r>
            <a:r>
              <a:rPr lang="en-US" sz="40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might be  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NUCLEONS: </a:t>
            </a:r>
            <a:endParaRPr lang="en-US" sz="4000" b="1" i="1" u="sng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4000" b="1" i="1" u="sng" dirty="0" smtClean="0"/>
              <a:t>TO </a:t>
            </a:r>
            <a:r>
              <a:rPr lang="en-US" sz="4000" b="1" i="1" u="sng" dirty="0"/>
              <a:t>DISENTANGLE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WE NEED A </a:t>
            </a:r>
            <a:r>
              <a:rPr lang="en-US" sz="40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LOCAL</a:t>
            </a:r>
          </a:p>
          <a:p>
            <a:r>
              <a:rPr lang="en-US" sz="40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UHECR </a:t>
            </a:r>
            <a:r>
              <a:rPr lang="en-US" sz="4000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SPECTROSCOPY: </a:t>
            </a:r>
            <a:endParaRPr lang="en-US" sz="4000" b="1" i="1" u="sng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4000" b="1" i="1" u="sng" dirty="0" smtClean="0"/>
              <a:t>Composition </a:t>
            </a:r>
            <a:r>
              <a:rPr lang="en-US" sz="4000" b="1" i="1" u="sng" dirty="0"/>
              <a:t>for each </a:t>
            </a:r>
            <a:r>
              <a:rPr lang="en-US" sz="4000" b="1" i="1" u="sng" dirty="0" smtClean="0"/>
              <a:t>group.</a:t>
            </a:r>
            <a:endParaRPr lang="en-US" sz="4000" b="1" i="1" u="sng" dirty="0"/>
          </a:p>
        </p:txBody>
      </p:sp>
    </p:spTree>
    <p:extLst>
      <p:ext uri="{BB962C8B-B14F-4D97-AF65-F5344CB8AC3E}">
        <p14:creationId xmlns:p14="http://schemas.microsoft.com/office/powerpoint/2010/main" val="40757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Thank</a:t>
            </a:r>
            <a:r>
              <a:rPr lang="it-IT" sz="9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You</a:t>
            </a:r>
            <a:r>
              <a:rPr lang="it-IT" sz="96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</a:t>
            </a:r>
            <a:r>
              <a:rPr lang="it-IT" sz="9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it-IT" sz="96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kind</a:t>
            </a:r>
            <a:r>
              <a:rPr lang="it-IT" sz="9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96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attention</a:t>
            </a:r>
            <a:endParaRPr lang="it-IT" sz="96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0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UHECR: </a:t>
            </a:r>
            <a:r>
              <a:rPr lang="it-IT" sz="49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sz="49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9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49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it-IT" sz="49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sz="49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9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49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sz="49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comment also on the possible partial role of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remarkable galactic</a:t>
            </a:r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</a:t>
            </a:r>
            <a:r>
              <a:rPr lang="en-US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at 10 </a:t>
            </a:r>
            <a:r>
              <a:rPr lang="en-US" sz="4000" b="1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4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energies.</a:t>
            </a:r>
            <a:endParaRPr lang="en-US" sz="4000" b="1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 we revive the eventual role of a relic neutrino eV mass in dark hot halo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(hit by </a:t>
            </a:r>
            <a:r>
              <a:rPr lang="en-US" sz="4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neutrinos) </a:t>
            </a:r>
            <a:r>
              <a:rPr lang="en-US" sz="40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explain the new UHECR clustering events  centered around a very far cosmic AGN sources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3C 454.</a:t>
            </a:r>
          </a:p>
          <a:p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73542"/>
            <a:ext cx="8507288" cy="1371282"/>
          </a:xfrm>
        </p:spPr>
        <p:txBody>
          <a:bodyPr>
            <a:noAutofit/>
          </a:bodyPr>
          <a:lstStyle/>
          <a:p>
            <a:r>
              <a:rPr lang="it-IT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Lightest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Nuclei</a:t>
            </a:r>
            <a:r>
              <a:rPr lang="it-IT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r>
              <a:rPr lang="it-IT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it-IT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apparent</a:t>
            </a:r>
            <a: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3c 454 </a:t>
            </a:r>
            <a:r>
              <a:rPr lang="it-IT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redshift</a:t>
            </a:r>
            <a:r>
              <a:rPr lang="it-IT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z=1 !</a:t>
            </a:r>
            <a:endParaRPr lang="it-IT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3993307"/>
          </a:xfrm>
        </p:spPr>
        <p:txBody>
          <a:bodyPr>
            <a:noAutofit/>
          </a:bodyPr>
          <a:lstStyle/>
          <a:p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Burst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solution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based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on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ZeV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neutrino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scattering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on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relic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ones</a:t>
            </a:r>
            <a:r>
              <a:rPr lang="it-IT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it-IT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UHECR by NUCLEONS and </a:t>
            </a:r>
            <a:r>
              <a:rPr lang="it-IT" sz="4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NUCLEI</a:t>
            </a:r>
            <a:endParaRPr lang="it-IT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2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9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25517"/>
            <a:ext cx="10689600" cy="608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C:\Users\win\Desktop\ICRC_JULY_2017\cloudstream_h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97076"/>
            <a:ext cx="777686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much</a:t>
            </a:r>
            <a:r>
              <a:rPr lang="it-IT" dirty="0" smtClean="0"/>
              <a:t> </a:t>
            </a:r>
            <a:r>
              <a:rPr lang="it-IT" dirty="0" err="1" smtClean="0"/>
              <a:t>local</a:t>
            </a:r>
            <a:r>
              <a:rPr lang="it-IT" dirty="0" smtClean="0"/>
              <a:t> trace?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904559" cy="731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828243"/>
            <a:ext cx="6406480" cy="146447"/>
          </a:xfrm>
        </p:spPr>
        <p:txBody>
          <a:bodyPr>
            <a:normAutofit fontScale="90000"/>
          </a:bodyPr>
          <a:lstStyle/>
          <a:p>
            <a:r>
              <a:rPr lang="it-IT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2-2-2018—AUGER _ANISOTROPY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88840"/>
            <a:ext cx="9147236" cy="317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1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2" y="44624"/>
            <a:ext cx="77597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2" y="3645024"/>
            <a:ext cx="693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-387424"/>
            <a:ext cx="8229600" cy="1143000"/>
          </a:xfrm>
        </p:spPr>
        <p:txBody>
          <a:bodyPr/>
          <a:lstStyle/>
          <a:p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</a:t>
            </a:r>
            <a:r>
              <a:rPr lang="it-IT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631229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consider the recent results on UHECR (Ultra High Energy Cosmic Ray) composition and  their distribution in the sky from ten 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(the dipole anisotropy) up to the highest UHECR energies and their clustering maps:  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have been found mostly made by light and lightest nuclei.</a:t>
            </a:r>
          </a:p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considered  a few localized nearby extragalactic sources for most UHECR  clustering as </a:t>
            </a:r>
            <a:r>
              <a:rPr lang="en-US" sz="36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  <a:r>
              <a:rPr lang="en-US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NG 253, M82.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14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8156" y="917848"/>
            <a:ext cx="8970348" cy="1143000"/>
          </a:xfrm>
        </p:spPr>
        <p:txBody>
          <a:bodyPr>
            <a:noAutofit/>
          </a:bodyPr>
          <a:lstStyle/>
          <a:p>
            <a:r>
              <a:rPr lang="en-US" sz="6000" i="1" dirty="0" smtClean="0"/>
              <a:t>1) </a:t>
            </a:r>
            <a:r>
              <a:rPr lang="en-US" sz="6000" i="1" dirty="0" smtClean="0">
                <a:solidFill>
                  <a:srgbClr val="FFFF00"/>
                </a:solidFill>
              </a:rPr>
              <a:t>The </a:t>
            </a:r>
            <a:r>
              <a:rPr lang="en-US" sz="6000" i="1" dirty="0">
                <a:solidFill>
                  <a:srgbClr val="FFFF00"/>
                </a:solidFill>
              </a:rPr>
              <a:t>Virgo Absence and the two Hot Spot</a:t>
            </a:r>
            <a:endParaRPr lang="it-IT" sz="6000" i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0998"/>
            <a:ext cx="8369562" cy="404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5</a:t>
            </a:fld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1187624" y="4005064"/>
            <a:ext cx="2232248" cy="432048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solidFill>
              <a:srgbClr val="FFC000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7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</p:spPr>
        <p:txBody>
          <a:bodyPr>
            <a:noAutofit/>
          </a:bodyPr>
          <a:lstStyle/>
          <a:p>
            <a:r>
              <a:rPr lang="it-IT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</a:t>
            </a:r>
            <a:r>
              <a:rPr lang="it-IT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Message by AUGER 2007</a:t>
            </a:r>
            <a:br>
              <a:rPr lang="it-IT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6000" dirty="0" smtClean="0">
                <a:solidFill>
                  <a:srgbClr val="FFFF00"/>
                </a:solidFill>
              </a:rPr>
              <a:t>NO</a:t>
            </a:r>
            <a:r>
              <a:rPr lang="it-IT" sz="6000" dirty="0" smtClean="0"/>
              <a:t> </a:t>
            </a:r>
            <a:r>
              <a:rPr lang="it-IT" sz="5400" dirty="0" smtClean="0"/>
              <a:t>VIRGO CLUSTERING</a:t>
            </a:r>
            <a:endParaRPr lang="it-IT" sz="6000" dirty="0" smtClean="0"/>
          </a:p>
          <a:p>
            <a:r>
              <a:rPr lang="it-IT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</a:t>
            </a:r>
            <a:r>
              <a:rPr lang="it-IT" sz="4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Nearest</a:t>
            </a:r>
            <a:r>
              <a:rPr lang="it-IT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</a:t>
            </a:r>
            <a:r>
              <a:rPr lang="it-IT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</a:t>
            </a:r>
            <a:r>
              <a:rPr lang="it-IT" sz="4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Galaxy</a:t>
            </a:r>
            <a:r>
              <a:rPr lang="it-IT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Cluster in GZK volume</a:t>
            </a:r>
            <a:endParaRPr lang="it-IT" sz="6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6000" dirty="0" smtClean="0">
                <a:solidFill>
                  <a:srgbClr val="FFFF00"/>
                </a:solidFill>
              </a:rPr>
              <a:t>NO </a:t>
            </a:r>
            <a:r>
              <a:rPr lang="it-IT" sz="5400" dirty="0" smtClean="0"/>
              <a:t>NARROW CLUSTERING</a:t>
            </a:r>
          </a:p>
          <a:p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(3-6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UHECR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protons</a:t>
            </a:r>
            <a:endParaRPr lang="it-IT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4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</a:t>
            </a:r>
            <a:r>
              <a:rPr lang="it-IT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  <a:r>
              <a:rPr lang="it-IT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  <a:r>
              <a:rPr lang="it-IT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AUGER 2007</a:t>
            </a:r>
            <a:endParaRPr lang="it-IT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9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Yes</a:t>
            </a:r>
            <a:r>
              <a:rPr lang="it-IT" sz="5400" i="1" dirty="0" smtClean="0"/>
              <a:t> Wide </a:t>
            </a:r>
            <a:r>
              <a:rPr lang="it-IT" sz="5400" i="1" dirty="0" err="1" smtClean="0"/>
              <a:t>Smeared</a:t>
            </a:r>
            <a:r>
              <a:rPr lang="it-IT" sz="5400" i="1" dirty="0" smtClean="0"/>
              <a:t> Hot spot (18 </a:t>
            </a:r>
            <a:r>
              <a:rPr lang="it-IT" sz="5400" i="1" dirty="0" err="1" smtClean="0"/>
              <a:t>degrees</a:t>
            </a:r>
            <a:r>
              <a:rPr lang="it-IT" sz="5400" i="1" dirty="0" smtClean="0"/>
              <a:t> </a:t>
            </a:r>
            <a:r>
              <a:rPr lang="it-IT" sz="5400" i="1" dirty="0" err="1" smtClean="0"/>
              <a:t>size</a:t>
            </a:r>
            <a:r>
              <a:rPr lang="it-IT" sz="5400" i="1" dirty="0" smtClean="0"/>
              <a:t>) </a:t>
            </a:r>
            <a:r>
              <a:rPr lang="it-IT" sz="5400" i="1" dirty="0" err="1" smtClean="0"/>
              <a:t>at</a:t>
            </a:r>
            <a:r>
              <a:rPr lang="it-IT" sz="5400" i="1" dirty="0" smtClean="0"/>
              <a:t> </a:t>
            </a:r>
            <a:r>
              <a:rPr lang="it-IT" sz="5400" i="1" dirty="0" err="1" smtClean="0"/>
              <a:t>Cen</a:t>
            </a:r>
            <a:r>
              <a:rPr lang="it-IT" sz="5400" i="1" dirty="0" smtClean="0"/>
              <a:t> A, </a:t>
            </a:r>
            <a:r>
              <a:rPr lang="it-IT" sz="5400" i="1" dirty="0" err="1" smtClean="0"/>
              <a:t>as</a:t>
            </a:r>
            <a:r>
              <a:rPr lang="it-IT" sz="5400" i="1" dirty="0" smtClean="0"/>
              <a:t> for </a:t>
            </a:r>
            <a:r>
              <a:rPr lang="it-IT" sz="5400" i="1" dirty="0" err="1" smtClean="0"/>
              <a:t>lightest</a:t>
            </a:r>
            <a:r>
              <a:rPr lang="it-IT" sz="5400" i="1" dirty="0" smtClean="0"/>
              <a:t> nuclei</a:t>
            </a:r>
          </a:p>
          <a:p>
            <a:endParaRPr lang="it-IT" sz="5400" dirty="0" smtClean="0"/>
          </a:p>
          <a:p>
            <a:r>
              <a:rPr lang="it-IT" sz="9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Yes </a:t>
            </a:r>
            <a:r>
              <a:rPr lang="it-IT" sz="9300" i="1" dirty="0" smtClean="0">
                <a:solidFill>
                  <a:schemeClr val="tx1"/>
                </a:solidFill>
              </a:rPr>
              <a:t>From</a:t>
            </a:r>
            <a:r>
              <a:rPr lang="it-IT" sz="9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i="1" dirty="0" smtClean="0"/>
              <a:t> </a:t>
            </a:r>
            <a:r>
              <a:rPr lang="it-IT" sz="5400" i="1" dirty="0" err="1" smtClean="0"/>
              <a:t>Nucleon</a:t>
            </a:r>
            <a:r>
              <a:rPr lang="it-IT" sz="5400" i="1" dirty="0" smtClean="0"/>
              <a:t>-</a:t>
            </a:r>
            <a:r>
              <a:rPr lang="it-IT" sz="5400" i="1" dirty="0" smtClean="0">
                <a:sym typeface="Wingdings" panose="05000000000000000000" pitchFamily="2" charset="2"/>
              </a:rPr>
              <a:t> Nuclei COMPOSITION </a:t>
            </a:r>
            <a:r>
              <a:rPr lang="it-IT" sz="5400" i="1" dirty="0" err="1" smtClean="0">
                <a:sym typeface="Wingdings" panose="05000000000000000000" pitchFamily="2" charset="2"/>
              </a:rPr>
              <a:t>hinted</a:t>
            </a:r>
            <a:r>
              <a:rPr lang="it-IT" sz="5400" i="1" dirty="0" smtClean="0">
                <a:sym typeface="Wingdings" panose="05000000000000000000" pitchFamily="2" charset="2"/>
              </a:rPr>
              <a:t> in </a:t>
            </a:r>
            <a:r>
              <a:rPr lang="it-IT" sz="5400" i="1" dirty="0" err="1" smtClean="0">
                <a:sym typeface="Wingdings" panose="05000000000000000000" pitchFamily="2" charset="2"/>
              </a:rPr>
              <a:t>slant</a:t>
            </a:r>
            <a:r>
              <a:rPr lang="it-IT" sz="5400" i="1" dirty="0" smtClean="0">
                <a:sym typeface="Wingdings" panose="05000000000000000000" pitchFamily="2" charset="2"/>
              </a:rPr>
              <a:t> </a:t>
            </a:r>
            <a:r>
              <a:rPr lang="it-IT" sz="5400" i="1" dirty="0" err="1" smtClean="0">
                <a:sym typeface="Wingdings" panose="05000000000000000000" pitchFamily="2" charset="2"/>
              </a:rPr>
              <a:t>depth</a:t>
            </a:r>
            <a:endParaRPr lang="it-IT" sz="5400" i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4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91264" cy="2650306"/>
          </a:xfrm>
        </p:spPr>
        <p:txBody>
          <a:bodyPr>
            <a:noAutofit/>
          </a:bodyPr>
          <a:lstStyle/>
          <a:p>
            <a:r>
              <a:rPr lang="it-IT" sz="6000" i="1" dirty="0" err="1" smtClean="0"/>
              <a:t>Lightest</a:t>
            </a:r>
            <a:r>
              <a:rPr lang="it-IT" sz="6000" i="1" dirty="0" smtClean="0"/>
              <a:t> Nuclei </a:t>
            </a:r>
            <a:br>
              <a:rPr lang="it-IT" sz="6000" i="1" dirty="0" smtClean="0"/>
            </a:br>
            <a:r>
              <a:rPr lang="it-IT" sz="6000" i="1" dirty="0" smtClean="0"/>
              <a:t>are </a:t>
            </a:r>
            <a:r>
              <a:rPr lang="it-IT" sz="6000" i="1" dirty="0" err="1" smtClean="0"/>
              <a:t>filtered</a:t>
            </a:r>
            <a:r>
              <a:rPr lang="it-IT" sz="6000" i="1" dirty="0" smtClean="0"/>
              <a:t> from 20 </a:t>
            </a:r>
            <a:r>
              <a:rPr lang="it-IT" sz="6000" i="1" dirty="0" err="1" smtClean="0"/>
              <a:t>Mpc</a:t>
            </a:r>
            <a:endParaRPr lang="it-IT" sz="6000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429000"/>
            <a:ext cx="7355160" cy="2697163"/>
          </a:xfrm>
        </p:spPr>
        <p:txBody>
          <a:bodyPr>
            <a:normAutofit/>
          </a:bodyPr>
          <a:lstStyle/>
          <a:p>
            <a:r>
              <a:rPr lang="it-IT" sz="5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 </a:t>
            </a:r>
            <a:r>
              <a:rPr lang="it-IT" sz="54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5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it-IT" sz="54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</a:t>
            </a:r>
            <a:endParaRPr lang="it-IT" sz="54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Fargion_UHECR_CRIS_2018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7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418058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</a:rPr>
              <a:t>Lightest</a:t>
            </a:r>
            <a:r>
              <a:rPr lang="it-IT" b="1" i="1" dirty="0" smtClean="0">
                <a:solidFill>
                  <a:srgbClr val="FF0000"/>
                </a:solidFill>
              </a:rPr>
              <a:t> nuclei </a:t>
            </a:r>
            <a:r>
              <a:rPr lang="it-IT" b="1" i="1" dirty="0" err="1" smtClean="0">
                <a:solidFill>
                  <a:srgbClr val="FF0000"/>
                </a:solidFill>
              </a:rPr>
              <a:t>nearby</a:t>
            </a:r>
            <a:r>
              <a:rPr lang="it-IT" b="1" i="1" dirty="0" smtClean="0">
                <a:solidFill>
                  <a:srgbClr val="FF0000"/>
                </a:solidFill>
              </a:rPr>
              <a:t> GZK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8A28-9653-4BC4-994B-45B8A3C80A4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64704"/>
            <a:ext cx="77057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 rot="10951730">
            <a:off x="5439609" y="4080876"/>
            <a:ext cx="30963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2555776" y="3104964"/>
            <a:ext cx="900534" cy="648072"/>
          </a:xfrm>
          <a:prstGeom prst="rightArrow">
            <a:avLst/>
          </a:prstGeom>
          <a:solidFill>
            <a:schemeClr val="accent3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resentazione standard2b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323</TotalTime>
  <Words>599</Words>
  <Application>Microsoft Office PowerPoint</Application>
  <PresentationFormat>Presentazione su schermo (4:3)</PresentationFormat>
  <Paragraphs>117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Intreccio</vt:lpstr>
      <vt:lpstr>Presentazione standard2bis</vt:lpstr>
      <vt:lpstr>1_Presentazione standard2bis</vt:lpstr>
      <vt:lpstr>2_Presentazione standard2bis</vt:lpstr>
      <vt:lpstr>3_Presentazione standard2bis</vt:lpstr>
      <vt:lpstr>4_Presentazione standard2bis</vt:lpstr>
      <vt:lpstr>Tema di Office</vt:lpstr>
      <vt:lpstr>UHECR : where they come from?</vt:lpstr>
      <vt:lpstr>May 2018</vt:lpstr>
      <vt:lpstr>2-2-2018—AUGER _ANISOTROPY </vt:lpstr>
      <vt:lpstr>UHECR Anisotropy Summary</vt:lpstr>
      <vt:lpstr>1) The Virgo Absence and the two Hot Spot</vt:lpstr>
      <vt:lpstr>Main NON Message by AUGER 2007 </vt:lpstr>
      <vt:lpstr>Main YES message by AUGER 2007</vt:lpstr>
      <vt:lpstr>Lightest Nuclei  are filtered from 20 Mpc</vt:lpstr>
      <vt:lpstr>Lightest nuclei nearby GZK</vt:lpstr>
      <vt:lpstr>2015 UHECR events  and the two hot spots</vt:lpstr>
      <vt:lpstr>Composition, Deflection, Clustering</vt:lpstr>
      <vt:lpstr>A 5 sigma Dipole 10 EeV  UHECR anisotropy:  6 times  wider :  90-100 degrees; 6 % value</vt:lpstr>
      <vt:lpstr>Presentazione standard di PowerPoint</vt:lpstr>
      <vt:lpstr>Hawc talk on Dipole Anisotropy at TeVs SAME ANISOTROPY  as UHECR one but at 0.1 millipercent!  A secondary tail?</vt:lpstr>
      <vt:lpstr>UHECR 10 EeV Dipole anisotropy in Galactic Coordinate: 6 percent</vt:lpstr>
      <vt:lpstr>Forced Consequences:</vt:lpstr>
      <vt:lpstr>The early recent  Light Nuclei photo-dissociation confirm and 20 EeV traces</vt:lpstr>
      <vt:lpstr>Presentazione standard di PowerPoint</vt:lpstr>
      <vt:lpstr>20 EeV Multiplet at Cen A Hot Spot anisotropy  foreseen 2009, observed 2011…. Here overlap on  2018 Auger 39 EeV  anisotropy</vt:lpstr>
      <vt:lpstr>Source names and nearer sources: Cen A, M82, NG 253, Vela, LMC, SS433</vt:lpstr>
      <vt:lpstr>Conclusions</vt:lpstr>
      <vt:lpstr>Suggestion</vt:lpstr>
      <vt:lpstr>Presentazione standard di PowerPoint</vt:lpstr>
      <vt:lpstr>UHECR: Also Galactic? Also Cosmic?</vt:lpstr>
      <vt:lpstr>Most Lightest Nuclei..but an apparent clustering to 3c 454 at redshift z=1 !</vt:lpstr>
      <vt:lpstr>Presentazione standard di PowerPoint</vt:lpstr>
      <vt:lpstr>Presentazione standard di PowerPoint</vt:lpstr>
      <vt:lpstr>A much local trace?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UHECR : where from?</dc:title>
  <dc:creator>win</dc:creator>
  <cp:lastModifiedBy>win</cp:lastModifiedBy>
  <cp:revision>98</cp:revision>
  <dcterms:created xsi:type="dcterms:W3CDTF">2018-06-18T11:51:51Z</dcterms:created>
  <dcterms:modified xsi:type="dcterms:W3CDTF">2018-06-21T07:47:34Z</dcterms:modified>
</cp:coreProperties>
</file>