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9" r:id="rId6"/>
    <p:sldId id="258" r:id="rId7"/>
    <p:sldId id="264" r:id="rId8"/>
    <p:sldId id="268" r:id="rId9"/>
    <p:sldId id="262" r:id="rId10"/>
    <p:sldId id="265" r:id="rId11"/>
    <p:sldId id="266" r:id="rId12"/>
    <p:sldId id="267" r:id="rId13"/>
    <p:sldId id="269" r:id="rId14"/>
    <p:sldId id="277" r:id="rId15"/>
    <p:sldId id="276" r:id="rId16"/>
    <p:sldId id="263" r:id="rId17"/>
    <p:sldId id="280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2"/>
    <p:restoredTop sz="94630"/>
  </p:normalViewPr>
  <p:slideViewPr>
    <p:cSldViewPr snapToGrid="0" snapToObjects="1">
      <p:cViewPr varScale="1">
        <p:scale>
          <a:sx n="95" d="100"/>
          <a:sy n="95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52048-F7C5-CA42-97FA-2ADE2E0B9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293D32-E913-3A44-A138-1F5E7F447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B36A06-A2E3-0943-851B-43BD6E9C7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82422-E7E7-114A-95D9-8B63FB906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4D27E-77D1-CA47-9456-11BFBEA0D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820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AED64-61FF-C744-BF18-DE14502B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45CF9-9AC0-F64F-896A-B961035B5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ABB6D-3B4D-414D-ABBF-691C97849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A3ABA-A7C7-C64B-8849-2BF7A9A57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2C5E7-7E43-974D-821B-749F84561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261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D37D36-9268-2B41-8AD0-B5D0B4701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7EBAF-F350-1440-A5F0-8E942B793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EEEC7-604B-D543-A8F7-BBF56211A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BA97F-61CC-024B-8768-62F0EFDA4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AA5D9-BAB2-CB42-B1F3-ADD59C2A0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0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FEA3-61F6-9C40-BDE2-4FC4AD01E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F219F-788F-F743-88AB-7754894B03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BE467-2949-E64A-AD2F-EE7C80D9E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90F30-C414-A743-912E-C893046E6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2CC0A-1018-7B47-A912-7AAA5721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8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951AE-0B06-FA41-8146-EE4EAE02F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2D312-73D7-F241-AEFB-304BBC35E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9DD2-4843-DA4E-BAB3-C2149BDEE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C76DD-4FA7-974D-8C8D-15D6E58C2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126C5-704C-CA43-B385-40A6DD583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7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21D10-AA97-7B46-9EEC-05145208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D352D-14EF-3F48-A9A4-DEA6CA538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3C4CC-12DC-3D4F-B299-A6DEC6F3E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09E4C7-1C4C-1347-AF0C-8C83B6395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C2546-DD58-2440-B9E9-2AE738C37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99420-7687-5249-B320-7FB7CCCE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58EE0-B507-ED49-8BAC-B3AB99E7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F1B1D-F1AC-C240-9F84-BE02C056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42E23-F54F-E24B-9CB2-C0D0BACC5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537359-9D24-4245-B9A1-6EEF5A4A8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7AE8C4-5863-6146-BE88-204111C931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668492-E0D1-CC4C-B5BD-39E2AC28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1B0F5-8899-204F-B6F4-43C10F941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005A13-CEC2-9446-8418-AB3B7974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13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7788-8BB5-244F-B075-77494B786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3FAFDE-9B4D-734A-A44D-8FE224D04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245AEC-01BC-9247-8491-917619D5F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65DFC-E58C-B246-B483-FD8DFB122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04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59AF80-2775-8840-8EBE-956E67B9D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FF521-F18D-5045-B4B6-1B029CC55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C0163-38A4-FE46-8503-3960AF467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82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90C24-E08C-DB48-A300-263715EE0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EF45D-9E7A-644A-8D95-58BBEFBE82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5F556-5D6F-D74F-B56F-600AE3D3F4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9D6666-C7D3-EA40-B8E7-CDD4B43A1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DB7B9-5EAE-1443-BE67-7C2DFDCC7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0D10C-56C7-784C-A732-601B07E05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10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DA9F9-CBA0-C645-8B4A-E9DE80A0D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FB8BA2-78D2-1645-8249-7AC1E12A1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C6C2F-BD63-0F4C-952A-7AD8A3FCD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0A3F-D48D-3545-AD3A-B3910AC6E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EA2EB-8B1A-6742-BF77-52FB476F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45CDF-61E1-A345-921C-6E273866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25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1932B-001E-C642-AFC1-617A7A33B1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D72AD-31E4-0646-88FE-7DD041EFB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F967-6CC1-C844-AE58-7A801ECF63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FBC00-A285-4446-94F7-EB7AD810EA00}" type="datetimeFigureOut">
              <a:rPr lang="en-US" smtClean="0"/>
              <a:t>7/20/18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ED803-FB0A-4742-B166-2B627A210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BEA94-D7CF-B24D-BC9C-004DE8928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6E44B-6328-5D4E-AE5D-4DCB4ABD6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74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9A0CF9-13BE-9347-84FD-FB5627A1E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4890" y="5876010"/>
            <a:ext cx="2877110" cy="921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23DF6-A423-0C42-8DF6-9A741A31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31850"/>
            <a:ext cx="10934700" cy="5194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271C90-43C4-124E-9158-A04D0963D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831850"/>
            <a:ext cx="10934700" cy="5194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27043F-B69F-8546-A058-4E7880F282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Education and public outreach of the Pierre Auger Observatory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C82BB-7E38-C546-919A-7DADB2C56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00119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Charles Timmermans, on behalf of the collaboration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748947-ED96-B045-A5DD-C024CD4F54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95" y="157163"/>
            <a:ext cx="2111365" cy="128371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68D2103-2AF2-6548-8893-F194BBF86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08130" y="0"/>
            <a:ext cx="151755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5D180-9385-8E42-AF2B-8A4BA6F7E6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807" y="5876009"/>
            <a:ext cx="2349948" cy="92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64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EF8F-74BC-5347-ABEC-CAE2BC681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Event Display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E7AE3C-8A32-084D-A4EC-C30C8CBE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184"/>
            <a:ext cx="8047181" cy="4425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3DF7E1-77A6-EF4F-A2B0-5ED8B2EB1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0874" y="1027906"/>
            <a:ext cx="3430059" cy="2572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1A2EDB-9C5D-CE4F-8967-ECFBA414C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181" y="3595159"/>
            <a:ext cx="4203151" cy="271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17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ADFFA-8EF6-A542-90C5-4254CB0F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Analysis: VISPA </a:t>
            </a: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vispa.physik.rwth-aachen.de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FB85B-504E-5C4D-A278-A837929C08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357" y="1690688"/>
            <a:ext cx="9463844" cy="45908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FC62E-EA45-8042-831F-87F185C956D7}"/>
              </a:ext>
            </a:extLst>
          </p:cNvPr>
          <p:cNvSpPr txBox="1"/>
          <p:nvPr/>
        </p:nvSpPr>
        <p:spPr>
          <a:xfrm>
            <a:off x="278295" y="3664747"/>
            <a:ext cx="3352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guest login</a:t>
            </a:r>
          </a:p>
        </p:txBody>
      </p:sp>
    </p:spTree>
    <p:extLst>
      <p:ext uri="{BB962C8B-B14F-4D97-AF65-F5344CB8AC3E}">
        <p14:creationId xmlns:p14="http://schemas.microsoft.com/office/powerpoint/2010/main" val="739811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4EF7-7663-294B-A7F2-DFE8CEC9B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VISPA: Auger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4F5F22-5924-7D48-8D94-009CD5C9C442}"/>
              </a:ext>
            </a:extLst>
          </p:cNvPr>
          <p:cNvSpPr/>
          <p:nvPr/>
        </p:nvSpPr>
        <p:spPr>
          <a:xfrm>
            <a:off x="7609607" y="240804"/>
            <a:ext cx="6096000" cy="66171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latin typeface="Times" pitchFamily="2" charset="0"/>
              </a:rPr>
              <a:t>import </a:t>
            </a:r>
            <a:r>
              <a:rPr lang="en-US" sz="800" dirty="0" err="1">
                <a:latin typeface="Times" pitchFamily="2" charset="0"/>
              </a:rPr>
              <a:t>numpy</a:t>
            </a:r>
            <a:r>
              <a:rPr lang="en-US" sz="800" dirty="0">
                <a:latin typeface="Times" pitchFamily="2" charset="0"/>
              </a:rPr>
              <a:t> as np</a:t>
            </a:r>
          </a:p>
          <a:p>
            <a:r>
              <a:rPr lang="en-US" sz="800" dirty="0">
                <a:latin typeface="Times" pitchFamily="2" charset="0"/>
              </a:rPr>
              <a:t>import </a:t>
            </a:r>
            <a:r>
              <a:rPr lang="en-US" sz="800" dirty="0" err="1">
                <a:latin typeface="Times" pitchFamily="2" charset="0"/>
              </a:rPr>
              <a:t>pylab</a:t>
            </a:r>
            <a:endParaRPr lang="en-US" sz="800" dirty="0">
              <a:latin typeface="Times" pitchFamily="2" charset="0"/>
            </a:endParaRP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read in public auger data</a:t>
            </a:r>
          </a:p>
          <a:p>
            <a:r>
              <a:rPr lang="en-US" sz="800" dirty="0">
                <a:latin typeface="Times" pitchFamily="2" charset="0"/>
              </a:rPr>
              <a:t>ids, </a:t>
            </a:r>
            <a:r>
              <a:rPr lang="en-US" sz="800" dirty="0" err="1">
                <a:latin typeface="Times" pitchFamily="2" charset="0"/>
              </a:rPr>
              <a:t>n_stations</a:t>
            </a:r>
            <a:r>
              <a:rPr lang="en-US" sz="800" dirty="0">
                <a:latin typeface="Times" pitchFamily="2" charset="0"/>
              </a:rPr>
              <a:t>, zeniths, azimuths, energies, timestamps, </a:t>
            </a:r>
            <a:r>
              <a:rPr lang="en-US" sz="800" dirty="0" err="1">
                <a:latin typeface="Times" pitchFamily="2" charset="0"/>
              </a:rPr>
              <a:t>gal_lons</a:t>
            </a:r>
            <a:r>
              <a:rPr lang="en-US" sz="800" dirty="0">
                <a:latin typeface="Times" pitchFamily="2" charset="0"/>
              </a:rPr>
              <a:t>, </a:t>
            </a:r>
            <a:r>
              <a:rPr lang="en-US" sz="800" dirty="0" err="1">
                <a:latin typeface="Times" pitchFamily="2" charset="0"/>
              </a:rPr>
              <a:t>gal_lats</a:t>
            </a:r>
            <a:r>
              <a:rPr lang="en-US" sz="800" dirty="0">
                <a:latin typeface="Times" pitchFamily="2" charset="0"/>
              </a:rPr>
              <a:t> = </a:t>
            </a:r>
            <a:r>
              <a:rPr lang="en-US" sz="800" dirty="0" err="1">
                <a:latin typeface="Times" pitchFamily="2" charset="0"/>
              </a:rPr>
              <a:t>np.genfromtxt</a:t>
            </a:r>
            <a:r>
              <a:rPr lang="en-US" sz="800" dirty="0">
                <a:latin typeface="Times" pitchFamily="2" charset="0"/>
              </a:rPr>
              <a:t>("/home/public/auger/examples/data/auger_public_2014_04_17.txt", unpack=True)</a:t>
            </a:r>
          </a:p>
          <a:p>
            <a:r>
              <a:rPr lang="en-US" sz="800" dirty="0" err="1">
                <a:latin typeface="Times" pitchFamily="2" charset="0"/>
              </a:rPr>
              <a:t>log_energies</a:t>
            </a:r>
            <a:r>
              <a:rPr lang="en-US" sz="800" dirty="0">
                <a:latin typeface="Times" pitchFamily="2" charset="0"/>
              </a:rPr>
              <a:t> = np.log10(energies * 1.e18)  # calculate logarithm of energy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create a figure with a larger-than default size as it will hold four subplots</a:t>
            </a:r>
          </a:p>
          <a:p>
            <a:r>
              <a:rPr lang="en-US" sz="800" dirty="0">
                <a:latin typeface="Times" pitchFamily="2" charset="0"/>
              </a:rPr>
              <a:t>fig = </a:t>
            </a:r>
            <a:r>
              <a:rPr lang="en-US" sz="800" dirty="0" err="1">
                <a:latin typeface="Times" pitchFamily="2" charset="0"/>
              </a:rPr>
              <a:t>pylab.figure</a:t>
            </a:r>
            <a:r>
              <a:rPr lang="en-US" sz="800" dirty="0">
                <a:latin typeface="Times" pitchFamily="2" charset="0"/>
              </a:rPr>
              <a:t>(</a:t>
            </a:r>
            <a:r>
              <a:rPr lang="en-US" sz="800" dirty="0" err="1">
                <a:latin typeface="Times" pitchFamily="2" charset="0"/>
              </a:rPr>
              <a:t>figsize</a:t>
            </a:r>
            <a:r>
              <a:rPr lang="en-US" sz="800" dirty="0">
                <a:latin typeface="Times" pitchFamily="2" charset="0"/>
              </a:rPr>
              <a:t>=[12.4, 8.2])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create a histogram containing the cosmic ray energies</a:t>
            </a:r>
          </a:p>
          <a:p>
            <a:r>
              <a:rPr lang="en-US" sz="800" dirty="0">
                <a:latin typeface="Times" pitchFamily="2" charset="0"/>
              </a:rPr>
              <a:t>ax1 = </a:t>
            </a:r>
            <a:r>
              <a:rPr lang="en-US" sz="800" dirty="0" err="1">
                <a:latin typeface="Times" pitchFamily="2" charset="0"/>
              </a:rPr>
              <a:t>fig.add_subplot</a:t>
            </a:r>
            <a:r>
              <a:rPr lang="en-US" sz="800" dirty="0">
                <a:latin typeface="Times" pitchFamily="2" charset="0"/>
              </a:rPr>
              <a:t>(221)</a:t>
            </a:r>
          </a:p>
          <a:p>
            <a:r>
              <a:rPr lang="en-US" sz="800" dirty="0">
                <a:latin typeface="Times" pitchFamily="2" charset="0"/>
              </a:rPr>
              <a:t>ax1.hist(</a:t>
            </a:r>
            <a:r>
              <a:rPr lang="en-US" sz="800" dirty="0" err="1">
                <a:latin typeface="Times" pitchFamily="2" charset="0"/>
              </a:rPr>
              <a:t>log_energies</a:t>
            </a:r>
            <a:r>
              <a:rPr lang="en-US" sz="800" dirty="0">
                <a:latin typeface="Times" pitchFamily="2" charset="0"/>
              </a:rPr>
              <a:t>, bins=40, range=(16.5, 20), </a:t>
            </a:r>
            <a:r>
              <a:rPr lang="en-US" sz="800" dirty="0" err="1">
                <a:latin typeface="Times" pitchFamily="2" charset="0"/>
              </a:rPr>
              <a:t>histtype</a:t>
            </a:r>
            <a:r>
              <a:rPr lang="en-US" sz="800" dirty="0">
                <a:latin typeface="Times" pitchFamily="2" charset="0"/>
              </a:rPr>
              <a:t>='</a:t>
            </a:r>
            <a:r>
              <a:rPr lang="en-US" sz="800" dirty="0" err="1">
                <a:latin typeface="Times" pitchFamily="2" charset="0"/>
              </a:rPr>
              <a:t>stepfilled</a:t>
            </a:r>
            <a:r>
              <a:rPr lang="en-US" sz="800" dirty="0">
                <a:latin typeface="Times" pitchFamily="2" charset="0"/>
              </a:rPr>
              <a:t>')</a:t>
            </a:r>
          </a:p>
          <a:p>
            <a:r>
              <a:rPr lang="en-US" sz="800" dirty="0">
                <a:latin typeface="Times" pitchFamily="2" charset="0"/>
              </a:rPr>
              <a:t>ax1.set_xlabel('log10(Energy [eV])')</a:t>
            </a:r>
          </a:p>
          <a:p>
            <a:r>
              <a:rPr lang="en-US" sz="800" dirty="0">
                <a:latin typeface="Times" pitchFamily="2" charset="0"/>
              </a:rPr>
              <a:t>ax1.set_ylabel('Events')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naive '</a:t>
            </a:r>
            <a:r>
              <a:rPr lang="en-US" sz="800" dirty="0" err="1">
                <a:latin typeface="Times" pitchFamily="2" charset="0"/>
              </a:rPr>
              <a:t>unprojected</a:t>
            </a:r>
            <a:r>
              <a:rPr lang="en-US" sz="800" dirty="0">
                <a:latin typeface="Times" pitchFamily="2" charset="0"/>
              </a:rPr>
              <a:t>' map of data</a:t>
            </a:r>
          </a:p>
          <a:p>
            <a:r>
              <a:rPr lang="en-US" sz="800" dirty="0">
                <a:latin typeface="Times" pitchFamily="2" charset="0"/>
              </a:rPr>
              <a:t>ax3 = </a:t>
            </a:r>
            <a:r>
              <a:rPr lang="en-US" sz="800" dirty="0" err="1">
                <a:latin typeface="Times" pitchFamily="2" charset="0"/>
              </a:rPr>
              <a:t>fig.add_subplot</a:t>
            </a:r>
            <a:r>
              <a:rPr lang="en-US" sz="800" dirty="0">
                <a:latin typeface="Times" pitchFamily="2" charset="0"/>
              </a:rPr>
              <a:t>(222)</a:t>
            </a:r>
          </a:p>
          <a:p>
            <a:r>
              <a:rPr lang="en-US" sz="800" dirty="0">
                <a:latin typeface="Times" pitchFamily="2" charset="0"/>
              </a:rPr>
              <a:t>ax3.scatter(</a:t>
            </a:r>
            <a:r>
              <a:rPr lang="en-US" sz="800" dirty="0" err="1">
                <a:latin typeface="Times" pitchFamily="2" charset="0"/>
              </a:rPr>
              <a:t>gal_lons</a:t>
            </a:r>
            <a:r>
              <a:rPr lang="en-US" sz="800" dirty="0">
                <a:latin typeface="Times" pitchFamily="2" charset="0"/>
              </a:rPr>
              <a:t>, </a:t>
            </a:r>
            <a:r>
              <a:rPr lang="en-US" sz="800" dirty="0" err="1">
                <a:latin typeface="Times" pitchFamily="2" charset="0"/>
              </a:rPr>
              <a:t>gal_lats</a:t>
            </a:r>
            <a:r>
              <a:rPr lang="en-US" sz="800" dirty="0">
                <a:latin typeface="Times" pitchFamily="2" charset="0"/>
              </a:rPr>
              <a:t>, c=</a:t>
            </a:r>
            <a:r>
              <a:rPr lang="en-US" sz="800" dirty="0" err="1">
                <a:latin typeface="Times" pitchFamily="2" charset="0"/>
              </a:rPr>
              <a:t>log_energies</a:t>
            </a:r>
            <a:r>
              <a:rPr lang="en-US" sz="800" dirty="0">
                <a:latin typeface="Times" pitchFamily="2" charset="0"/>
              </a:rPr>
              <a:t>, linewidth=0)</a:t>
            </a:r>
          </a:p>
          <a:p>
            <a:r>
              <a:rPr lang="en-US" sz="800" dirty="0">
                <a:latin typeface="Times" pitchFamily="2" charset="0"/>
              </a:rPr>
              <a:t>ax3.set_xlabel('Longitude [rad]')</a:t>
            </a:r>
          </a:p>
          <a:p>
            <a:r>
              <a:rPr lang="en-US" sz="800" dirty="0">
                <a:latin typeface="Times" pitchFamily="2" charset="0"/>
              </a:rPr>
              <a:t>ax3.set_ylabel('Latitude [rad]')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convert degrees to radian</a:t>
            </a:r>
          </a:p>
          <a:p>
            <a:r>
              <a:rPr lang="en-US" sz="800" dirty="0">
                <a:latin typeface="Times" pitchFamily="2" charset="0"/>
              </a:rPr>
              <a:t>l = np.deg2rad(</a:t>
            </a:r>
            <a:r>
              <a:rPr lang="en-US" sz="800" dirty="0" err="1">
                <a:latin typeface="Times" pitchFamily="2" charset="0"/>
              </a:rPr>
              <a:t>gal_lons</a:t>
            </a:r>
            <a:r>
              <a:rPr lang="en-US" sz="800" dirty="0">
                <a:latin typeface="Times" pitchFamily="2" charset="0"/>
              </a:rPr>
              <a:t>)</a:t>
            </a:r>
          </a:p>
          <a:p>
            <a:r>
              <a:rPr lang="en-US" sz="800" dirty="0">
                <a:latin typeface="Times" pitchFamily="2" charset="0"/>
              </a:rPr>
              <a:t>b = np.deg2rad(</a:t>
            </a:r>
            <a:r>
              <a:rPr lang="en-US" sz="800" dirty="0" err="1">
                <a:latin typeface="Times" pitchFamily="2" charset="0"/>
              </a:rPr>
              <a:t>gal_lats</a:t>
            </a:r>
            <a:r>
              <a:rPr lang="en-US" sz="800" dirty="0">
                <a:latin typeface="Times" pitchFamily="2" charset="0"/>
              </a:rPr>
              <a:t>)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Hammer projected map of data</a:t>
            </a:r>
          </a:p>
          <a:p>
            <a:r>
              <a:rPr lang="en-US" sz="800" dirty="0">
                <a:latin typeface="Times" pitchFamily="2" charset="0"/>
              </a:rPr>
              <a:t>ax4 = </a:t>
            </a:r>
            <a:r>
              <a:rPr lang="en-US" sz="800" dirty="0" err="1">
                <a:latin typeface="Times" pitchFamily="2" charset="0"/>
              </a:rPr>
              <a:t>fig.add_subplot</a:t>
            </a:r>
            <a:r>
              <a:rPr lang="en-US" sz="800" dirty="0">
                <a:latin typeface="Times" pitchFamily="2" charset="0"/>
              </a:rPr>
              <a:t>(223, projection='hammer')</a:t>
            </a:r>
          </a:p>
          <a:p>
            <a:r>
              <a:rPr lang="en-US" sz="800" dirty="0">
                <a:latin typeface="Times" pitchFamily="2" charset="0"/>
              </a:rPr>
              <a:t>events = ax4.scatter(l, b, c=</a:t>
            </a:r>
            <a:r>
              <a:rPr lang="en-US" sz="800" dirty="0" err="1">
                <a:latin typeface="Times" pitchFamily="2" charset="0"/>
              </a:rPr>
              <a:t>log_energies</a:t>
            </a:r>
            <a:r>
              <a:rPr lang="en-US" sz="800" dirty="0">
                <a:latin typeface="Times" pitchFamily="2" charset="0"/>
              </a:rPr>
              <a:t>, linewidth=0)</a:t>
            </a:r>
          </a:p>
          <a:p>
            <a:r>
              <a:rPr lang="en-US" sz="800" dirty="0">
                <a:latin typeface="Times" pitchFamily="2" charset="0"/>
              </a:rPr>
              <a:t>ax4.set_ylabel("Latitude [</a:t>
            </a:r>
            <a:r>
              <a:rPr lang="en-US" sz="800" dirty="0" err="1">
                <a:latin typeface="Times" pitchFamily="2" charset="0"/>
              </a:rPr>
              <a:t>deg</a:t>
            </a:r>
            <a:r>
              <a:rPr lang="en-US" sz="800" dirty="0">
                <a:latin typeface="Times" pitchFamily="2" charset="0"/>
              </a:rPr>
              <a:t>]")  # set y-axis label, x-axis label will not be set as it will not be visible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 err="1">
                <a:latin typeface="Times" pitchFamily="2" charset="0"/>
              </a:rPr>
              <a:t>fig.tight_layout</a:t>
            </a:r>
            <a:r>
              <a:rPr lang="en-US" sz="800" dirty="0">
                <a:latin typeface="Times" pitchFamily="2" charset="0"/>
              </a:rPr>
              <a:t>()  # improve plot layout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plot color bar</a:t>
            </a:r>
          </a:p>
          <a:p>
            <a:r>
              <a:rPr lang="en-US" sz="800" dirty="0">
                <a:latin typeface="Times" pitchFamily="2" charset="0"/>
              </a:rPr>
              <a:t>cbar4 = </a:t>
            </a:r>
            <a:r>
              <a:rPr lang="en-US" sz="800" dirty="0" err="1">
                <a:latin typeface="Times" pitchFamily="2" charset="0"/>
              </a:rPr>
              <a:t>pylab.colorbar</a:t>
            </a:r>
            <a:r>
              <a:rPr lang="en-US" sz="800" dirty="0">
                <a:latin typeface="Times" pitchFamily="2" charset="0"/>
              </a:rPr>
              <a:t>(events, orientation='horizontal', pad=0.05, aspect=40)</a:t>
            </a:r>
          </a:p>
          <a:p>
            <a:r>
              <a:rPr lang="en-US" sz="800" dirty="0">
                <a:latin typeface="Times" pitchFamily="2" charset="0"/>
              </a:rPr>
              <a:t>cbar4.set_label("$\log_{10}$(Energy/[eV])")</a:t>
            </a:r>
          </a:p>
          <a:p>
            <a:r>
              <a:rPr lang="en-US" sz="800" dirty="0">
                <a:latin typeface="Times" pitchFamily="2" charset="0"/>
              </a:rPr>
              <a:t>cbar4.set_ticks(</a:t>
            </a:r>
            <a:r>
              <a:rPr lang="en-US" sz="800" dirty="0" err="1">
                <a:latin typeface="Times" pitchFamily="2" charset="0"/>
              </a:rPr>
              <a:t>np.arange</a:t>
            </a:r>
            <a:r>
              <a:rPr lang="en-US" sz="800" dirty="0">
                <a:latin typeface="Times" pitchFamily="2" charset="0"/>
              </a:rPr>
              <a:t>(17.0, 20.5, 0.5))</a:t>
            </a: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Hammer projected map of events with highest energy</a:t>
            </a:r>
          </a:p>
          <a:p>
            <a:r>
              <a:rPr lang="en-US" sz="800" dirty="0">
                <a:latin typeface="Times" pitchFamily="2" charset="0"/>
              </a:rPr>
              <a:t>selection = energies &gt; 19  # select only cosmic rays with energy &gt; 10EeV</a:t>
            </a:r>
          </a:p>
          <a:p>
            <a:r>
              <a:rPr lang="en-US" sz="800" dirty="0">
                <a:latin typeface="Times" pitchFamily="2" charset="0"/>
              </a:rPr>
              <a:t>ax1 = </a:t>
            </a:r>
            <a:r>
              <a:rPr lang="en-US" sz="800" dirty="0" err="1">
                <a:latin typeface="Times" pitchFamily="2" charset="0"/>
              </a:rPr>
              <a:t>fig.add_subplot</a:t>
            </a:r>
            <a:r>
              <a:rPr lang="en-US" sz="800" dirty="0">
                <a:latin typeface="Times" pitchFamily="2" charset="0"/>
              </a:rPr>
              <a:t>(224, projection='hammer')</a:t>
            </a:r>
          </a:p>
          <a:p>
            <a:r>
              <a:rPr lang="en-US" sz="800" dirty="0">
                <a:latin typeface="Times" pitchFamily="2" charset="0"/>
              </a:rPr>
              <a:t>events2 = ax1.scatter(l[selection], b[selection], c=</a:t>
            </a:r>
            <a:r>
              <a:rPr lang="en-US" sz="800" dirty="0" err="1">
                <a:latin typeface="Times" pitchFamily="2" charset="0"/>
              </a:rPr>
              <a:t>log_energies</a:t>
            </a:r>
            <a:r>
              <a:rPr lang="en-US" sz="800" dirty="0">
                <a:latin typeface="Times" pitchFamily="2" charset="0"/>
              </a:rPr>
              <a:t>[selection], linewidth=0)</a:t>
            </a:r>
          </a:p>
          <a:p>
            <a:r>
              <a:rPr lang="en-US" sz="800" dirty="0">
                <a:latin typeface="Times" pitchFamily="2" charset="0"/>
              </a:rPr>
              <a:t>ax1.set_ylabel("Latitude [</a:t>
            </a:r>
            <a:r>
              <a:rPr lang="en-US" sz="800" dirty="0" err="1">
                <a:latin typeface="Times" pitchFamily="2" charset="0"/>
              </a:rPr>
              <a:t>deg</a:t>
            </a:r>
            <a:r>
              <a:rPr lang="en-US" sz="800" dirty="0">
                <a:latin typeface="Times" pitchFamily="2" charset="0"/>
              </a:rPr>
              <a:t>]")  # set y-axis label, x-axis label will not be set as it will not be visible</a:t>
            </a:r>
          </a:p>
          <a:p>
            <a:endParaRPr lang="en-US" sz="800" dirty="0">
              <a:latin typeface="Times" pitchFamily="2" charset="0"/>
            </a:endParaRP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>
                <a:latin typeface="Times" pitchFamily="2" charset="0"/>
              </a:rPr>
              <a:t># plot color bar</a:t>
            </a:r>
          </a:p>
          <a:p>
            <a:r>
              <a:rPr lang="en-US" sz="800" dirty="0">
                <a:latin typeface="Times" pitchFamily="2" charset="0"/>
              </a:rPr>
              <a:t>cbar1 = </a:t>
            </a:r>
            <a:r>
              <a:rPr lang="en-US" sz="800" dirty="0" err="1">
                <a:latin typeface="Times" pitchFamily="2" charset="0"/>
              </a:rPr>
              <a:t>pylab.colorbar</a:t>
            </a:r>
            <a:r>
              <a:rPr lang="en-US" sz="800" dirty="0">
                <a:latin typeface="Times" pitchFamily="2" charset="0"/>
              </a:rPr>
              <a:t>(events2, orientation='horizontal', pad=0.05, aspect=40)</a:t>
            </a:r>
          </a:p>
          <a:p>
            <a:r>
              <a:rPr lang="en-US" sz="800" dirty="0">
                <a:latin typeface="Times" pitchFamily="2" charset="0"/>
              </a:rPr>
              <a:t>cbar1.set_label("$\log_{10}$(Energy/[eV])")</a:t>
            </a:r>
          </a:p>
          <a:p>
            <a:r>
              <a:rPr lang="en-US" sz="800" dirty="0">
                <a:latin typeface="Times" pitchFamily="2" charset="0"/>
              </a:rPr>
              <a:t>cbar1.set_ticks(</a:t>
            </a:r>
            <a:r>
              <a:rPr lang="en-US" sz="800" dirty="0" err="1">
                <a:latin typeface="Times" pitchFamily="2" charset="0"/>
              </a:rPr>
              <a:t>np.arange</a:t>
            </a:r>
            <a:r>
              <a:rPr lang="en-US" sz="800" dirty="0">
                <a:latin typeface="Times" pitchFamily="2" charset="0"/>
              </a:rPr>
              <a:t>(19.0, 20.5, 0.1))</a:t>
            </a:r>
          </a:p>
          <a:p>
            <a:endParaRPr lang="en-US" sz="800" dirty="0">
              <a:latin typeface="Times" pitchFamily="2" charset="0"/>
            </a:endParaRPr>
          </a:p>
          <a:p>
            <a:endParaRPr lang="en-US" sz="800" dirty="0">
              <a:latin typeface="Times" pitchFamily="2" charset="0"/>
            </a:endParaRPr>
          </a:p>
          <a:p>
            <a:r>
              <a:rPr lang="en-US" sz="800" dirty="0" err="1">
                <a:latin typeface="Times" pitchFamily="2" charset="0"/>
              </a:rPr>
              <a:t>fig.savefig</a:t>
            </a:r>
            <a:r>
              <a:rPr lang="en-US" sz="800" dirty="0">
                <a:latin typeface="Times" pitchFamily="2" charset="0"/>
              </a:rPr>
              <a:t>('</a:t>
            </a:r>
            <a:r>
              <a:rPr lang="en-US" sz="800" dirty="0" err="1">
                <a:latin typeface="Times" pitchFamily="2" charset="0"/>
              </a:rPr>
              <a:t>auger_skymap.png</a:t>
            </a:r>
            <a:r>
              <a:rPr lang="en-US" sz="800" dirty="0">
                <a:latin typeface="Times" pitchFamily="2" charset="0"/>
              </a:rPr>
              <a:t>')  # save plot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FBABA5-41CB-CA4F-9591-11AA3FA2AC4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30" y="1358900"/>
            <a:ext cx="7462177" cy="49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56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EEF4F-C15E-B848-BEA5-D39B98854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20" y="11333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Web based projects</a:t>
            </a:r>
            <a:br>
              <a:rPr lang="en-US" dirty="0"/>
            </a:br>
            <a:r>
              <a:rPr lang="en-US" sz="1600" dirty="0"/>
              <a:t>http://</a:t>
            </a:r>
            <a:r>
              <a:rPr lang="en-US" sz="1600" dirty="0" err="1"/>
              <a:t>auger.org</a:t>
            </a:r>
            <a:r>
              <a:rPr lang="en-US" sz="1600" dirty="0"/>
              <a:t>/education/</a:t>
            </a:r>
            <a:r>
              <a:rPr lang="en-US" sz="1600" dirty="0" err="1"/>
              <a:t>Auger_Education</a:t>
            </a:r>
            <a:r>
              <a:rPr lang="en-US" sz="1600" dirty="0"/>
              <a:t>/</a:t>
            </a:r>
            <a:r>
              <a:rPr lang="en-US" sz="1600" dirty="0" err="1"/>
              <a:t>examples.html</a:t>
            </a:r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DD7CFA-3DAB-C045-BA36-32F19448F8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0" t="30486" r="-1770" b="18069"/>
          <a:stretch/>
        </p:blipFill>
        <p:spPr>
          <a:xfrm>
            <a:off x="5329920" y="1090047"/>
            <a:ext cx="7185469" cy="5231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C6118E-9EC6-0D47-93F4-4A67BF7762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3" t="-386" r="273" b="68888"/>
          <a:stretch/>
        </p:blipFill>
        <p:spPr>
          <a:xfrm>
            <a:off x="0" y="1995488"/>
            <a:ext cx="6553442" cy="292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19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B14DD-CE1B-FD44-AB1A-DA43B96C8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42400" cy="6819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DE02FD-345C-3345-96DE-61EEFA3C498A}"/>
              </a:ext>
            </a:extLst>
          </p:cNvPr>
          <p:cNvSpPr txBox="1"/>
          <p:nvPr/>
        </p:nvSpPr>
        <p:spPr>
          <a:xfrm>
            <a:off x="9618133" y="2641600"/>
            <a:ext cx="19635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</a:rPr>
              <a:t>facebook</a:t>
            </a:r>
            <a:endParaRPr lang="en-US" sz="2800" b="1" i="1" dirty="0">
              <a:solidFill>
                <a:srgbClr val="FF0000"/>
              </a:solidFill>
            </a:endParaRPr>
          </a:p>
          <a:p>
            <a:r>
              <a:rPr lang="en-US" sz="2800" b="1" i="1" dirty="0">
                <a:solidFill>
                  <a:srgbClr val="FF0000"/>
                </a:solidFill>
              </a:rPr>
              <a:t>+ twitter</a:t>
            </a:r>
          </a:p>
          <a:p>
            <a:r>
              <a:rPr lang="en-US" sz="2800" b="1" i="1" dirty="0">
                <a:solidFill>
                  <a:srgbClr val="FF0000"/>
                </a:solidFill>
              </a:rPr>
              <a:t>+ </a:t>
            </a:r>
            <a:r>
              <a:rPr lang="en-US" sz="2800" b="1" i="1" dirty="0" err="1">
                <a:solidFill>
                  <a:srgbClr val="FF0000"/>
                </a:solidFill>
              </a:rPr>
              <a:t>instagram</a:t>
            </a:r>
            <a:endParaRPr lang="en-US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978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TPH0213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25036" y="2898974"/>
            <a:ext cx="2928958" cy="2136279"/>
          </a:xfrm>
        </p:spPr>
      </p:pic>
      <p:pic>
        <p:nvPicPr>
          <p:cNvPr id="5" name="Picture 4" descr="GGUO61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2919" y="1406977"/>
            <a:ext cx="3229025" cy="1857388"/>
          </a:xfrm>
          <a:prstGeom prst="rect">
            <a:avLst/>
          </a:prstGeom>
        </p:spPr>
      </p:pic>
      <p:pic>
        <p:nvPicPr>
          <p:cNvPr id="7" name="Picture 6" descr="WZSO8452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24" y="4892216"/>
            <a:ext cx="2801926" cy="1576083"/>
          </a:xfrm>
          <a:prstGeom prst="rect">
            <a:avLst/>
          </a:prstGeom>
        </p:spPr>
      </p:pic>
      <p:pic>
        <p:nvPicPr>
          <p:cNvPr id="8" name="Picture 7" descr="LBPK5076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8959" y="67280"/>
            <a:ext cx="2412985" cy="1357304"/>
          </a:xfrm>
          <a:prstGeom prst="rect">
            <a:avLst/>
          </a:prstGeom>
        </p:spPr>
      </p:pic>
      <p:pic>
        <p:nvPicPr>
          <p:cNvPr id="9" name="Picture 8" descr="XHEJ4441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9369" y="432300"/>
            <a:ext cx="3267700" cy="2195485"/>
          </a:xfrm>
          <a:prstGeom prst="rect">
            <a:avLst/>
          </a:prstGeom>
        </p:spPr>
      </p:pic>
      <p:pic>
        <p:nvPicPr>
          <p:cNvPr id="10" name="Picture 9" descr="IMG_2022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40588" y="1697999"/>
            <a:ext cx="2952771" cy="2214578"/>
          </a:xfrm>
          <a:prstGeom prst="rect">
            <a:avLst/>
          </a:prstGeom>
        </p:spPr>
      </p:pic>
      <p:pic>
        <p:nvPicPr>
          <p:cNvPr id="11" name="Picture 10" descr="IMG_2133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56" y="1690688"/>
            <a:ext cx="2666986" cy="2000240"/>
          </a:xfrm>
          <a:prstGeom prst="rect">
            <a:avLst/>
          </a:prstGeom>
        </p:spPr>
      </p:pic>
      <p:pic>
        <p:nvPicPr>
          <p:cNvPr id="12" name="Picture 11" descr="IMG_1969.JP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1843" y="4552080"/>
            <a:ext cx="6433751" cy="219631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A2BE1AF0-5B29-AA4D-97A1-96EB0256A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Remote:</a:t>
            </a:r>
            <a:br>
              <a:rPr lang="en-US" dirty="0"/>
            </a:br>
            <a:r>
              <a:rPr lang="en-US" dirty="0"/>
              <a:t>Build an SSD</a:t>
            </a:r>
          </a:p>
        </p:txBody>
      </p:sp>
      <p:pic>
        <p:nvPicPr>
          <p:cNvPr id="6" name="Picture 5" descr="JPYA1471.JPG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76" y="3375169"/>
            <a:ext cx="2928958" cy="16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41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2818DF-DC50-5145-B433-0F0764DBD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31" y="398991"/>
            <a:ext cx="10515600" cy="1325563"/>
          </a:xfrm>
        </p:spPr>
        <p:txBody>
          <a:bodyPr/>
          <a:lstStyle/>
          <a:p>
            <a:r>
              <a:rPr lang="en-US" dirty="0"/>
              <a:t>Remote</a:t>
            </a:r>
            <a:br>
              <a:rPr lang="en-US" dirty="0"/>
            </a:br>
            <a:r>
              <a:rPr lang="en-US" dirty="0"/>
              <a:t>Outreach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C7C59D-D926-B04E-9BCF-89AC8EB6F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078" y="0"/>
            <a:ext cx="9155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73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3853-C8D5-1F4F-A51A-09BFD19DE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73" y="-39686"/>
            <a:ext cx="10515600" cy="1325563"/>
          </a:xfrm>
        </p:spPr>
        <p:txBody>
          <a:bodyPr/>
          <a:lstStyle/>
          <a:p>
            <a:r>
              <a:rPr lang="en-US" dirty="0" err="1"/>
              <a:t>RemoteOutreach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43E174-4EC7-314A-A3C3-DE3EE5C9060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52" y="4336256"/>
            <a:ext cx="4402667" cy="2476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C631C3-47E2-D44D-A817-C95C249F7A5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8123"/>
            <a:ext cx="5810014" cy="3268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CE61FF-5B47-D04A-A4E8-3B056A2D7A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6766" y="3741209"/>
            <a:ext cx="5543786" cy="31183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53BEF0-24F6-5C4A-B08D-59C2665768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9526" y="173567"/>
            <a:ext cx="6342474" cy="35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039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8A7D3-819D-B840-BB6C-133DCE315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Remote:            Together with DLR Bremen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B75E76-1C95-DE47-ADFF-A53430F064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942" y="1690687"/>
            <a:ext cx="5108621" cy="3405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D6902B-EDD4-3D47-AA8F-4299ADC2CE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362" y="2496873"/>
            <a:ext cx="4578753" cy="343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7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380A-C474-7C47-A302-5335F24F9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319C0-73EC-BF4C-BB4C-8312CC4C3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Local Outreach</a:t>
            </a:r>
          </a:p>
          <a:p>
            <a:r>
              <a:rPr lang="en-US" dirty="0"/>
              <a:t>Web-based outreach</a:t>
            </a:r>
          </a:p>
          <a:p>
            <a:r>
              <a:rPr lang="en-US" dirty="0"/>
              <a:t>Remote events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5CB74-A9C3-8A44-BEFC-23A81E31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21" y="4482954"/>
            <a:ext cx="5204792" cy="23746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3EB2CA-0B18-634E-A3BC-BDCE3B59B2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8347" y="-43428"/>
            <a:ext cx="6967332" cy="69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3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AFFA-FF3B-D84A-A31A-597185C24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Center –pre 2016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B3C7A8F-407C-714F-9F2E-E54294C47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5275" y="3095625"/>
            <a:ext cx="5313362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D07FF92-EEDF-A946-BE81-4ECA078D4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5400"/>
            <a:ext cx="5375275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FE319-F267-5C44-AFF8-77B3DFBED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875" y="0"/>
            <a:ext cx="48101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7828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7A831-22AF-D140-A51A-1CD625E26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Visitor Center Now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EA9E23-3199-E746-ABAE-55ABA4989F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837" y="4072626"/>
            <a:ext cx="4169190" cy="2785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13C44F-70B1-E445-84D1-E15AA8B59D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826" y="1597922"/>
            <a:ext cx="3079750" cy="23098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52867-DB91-1B4B-BE8E-EB9208810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027" y="1306088"/>
            <a:ext cx="7282831" cy="54589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A16E27-E983-3E4F-8334-B2ACE4FF81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149850" y="229165"/>
            <a:ext cx="1892300" cy="1663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3BFB31-3ABC-4E48-A87A-D96E7EAAD7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494" y="48646"/>
            <a:ext cx="3123364" cy="19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3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6366C-EB59-9248-8470-F23667705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782" y="365125"/>
            <a:ext cx="9631018" cy="6335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74655-97A4-794D-9110-B6D87AFC2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87" y="775942"/>
            <a:ext cx="10515600" cy="1325563"/>
          </a:xfrm>
        </p:spPr>
        <p:txBody>
          <a:bodyPr/>
          <a:lstStyle/>
          <a:p>
            <a:r>
              <a:rPr lang="en-US" dirty="0"/>
              <a:t>Local Outreach</a:t>
            </a:r>
          </a:p>
        </p:txBody>
      </p:sp>
    </p:spTree>
    <p:extLst>
      <p:ext uri="{BB962C8B-B14F-4D97-AF65-F5344CB8AC3E}">
        <p14:creationId xmlns:p14="http://schemas.microsoft.com/office/powerpoint/2010/main" val="242907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ED9F1-D1FF-C243-8E29-C3778FA93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13185" cy="1325563"/>
          </a:xfrm>
        </p:spPr>
        <p:txBody>
          <a:bodyPr/>
          <a:lstStyle/>
          <a:p>
            <a:r>
              <a:rPr lang="en-US" dirty="0"/>
              <a:t>Local Outreach Science Fair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0F659B-CAE2-C747-BC4C-F150A141FF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773" y="3405809"/>
            <a:ext cx="4756970" cy="31713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BE4065-EE55-B049-BB70-B8FC5A835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1385" y="0"/>
            <a:ext cx="6202019" cy="413467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41568-A2FB-3840-A183-0EE5D4B7F4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105" y="2120348"/>
            <a:ext cx="6681898" cy="445677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706499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5C437-A58D-DB48-89F3-4BA83190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Outreach</a:t>
            </a:r>
            <a:br>
              <a:rPr lang="en-US" dirty="0"/>
            </a:br>
            <a:r>
              <a:rPr lang="en-US" dirty="0"/>
              <a:t>Rural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94FF9-4296-EE45-92A3-DE556CF65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41548" y="-822827"/>
            <a:ext cx="5866017" cy="926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BAAF1-D60D-1E41-BE5F-60804247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83157" cy="1325563"/>
          </a:xfrm>
        </p:spPr>
        <p:txBody>
          <a:bodyPr/>
          <a:lstStyle/>
          <a:p>
            <a:r>
              <a:rPr lang="en-US" dirty="0" err="1"/>
              <a:t>Malargüe</a:t>
            </a:r>
            <a:r>
              <a:rPr lang="en-US" dirty="0"/>
              <a:t> Day Parade</a:t>
            </a:r>
          </a:p>
        </p:txBody>
      </p:sp>
      <p:pic>
        <p:nvPicPr>
          <p:cNvPr id="7" name="Picture 2" descr="IMG_8548.JPG">
            <a:extLst>
              <a:ext uri="{FF2B5EF4-FFF2-40B4-BE49-F238E27FC236}">
                <a16:creationId xmlns:a16="http://schemas.microsoft.com/office/drawing/2014/main" id="{AC99213D-B55A-9B4B-B199-E56E516BAA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0663" y="6053"/>
            <a:ext cx="7910916" cy="5612869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998F21-AFD0-904E-9B6B-B633BE066B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23" y="3539365"/>
            <a:ext cx="4982818" cy="3318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1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6B2C-D517-5349-92A8-CD0EBFD49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33" y="2805848"/>
            <a:ext cx="6155267" cy="1325563"/>
          </a:xfrm>
        </p:spPr>
        <p:txBody>
          <a:bodyPr/>
          <a:lstStyle/>
          <a:p>
            <a:r>
              <a:rPr lang="en-US" dirty="0"/>
              <a:t>Web based: </a:t>
            </a:r>
            <a:r>
              <a:rPr lang="en-US" dirty="0" err="1"/>
              <a:t>www.auger.org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24A00-F768-D846-8976-438AA562B5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790"/>
          <a:stretch/>
        </p:blipFill>
        <p:spPr>
          <a:xfrm>
            <a:off x="4436533" y="0"/>
            <a:ext cx="7755467" cy="69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57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619</Words>
  <Application>Microsoft Macintosh PowerPoint</Application>
  <PresentationFormat>Widescreen</PresentationFormat>
  <Paragraphs>77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</vt:lpstr>
      <vt:lpstr>Office Theme</vt:lpstr>
      <vt:lpstr>Education and public outreach of the Pierre Auger Observatory</vt:lpstr>
      <vt:lpstr>Outline</vt:lpstr>
      <vt:lpstr>Visitor Center –pre 2016</vt:lpstr>
      <vt:lpstr>Visitor Center Now</vt:lpstr>
      <vt:lpstr>Local Outreach</vt:lpstr>
      <vt:lpstr>Local Outreach Science Fair</vt:lpstr>
      <vt:lpstr>Local Outreach Rural Schools</vt:lpstr>
      <vt:lpstr>Malargüe Day Parade</vt:lpstr>
      <vt:lpstr>Web based: www.auger.org </vt:lpstr>
      <vt:lpstr>Event Display</vt:lpstr>
      <vt:lpstr>Analysis: VISPA  https://vispa.physik.rwth-aachen.de</vt:lpstr>
      <vt:lpstr>VISPA: Auger</vt:lpstr>
      <vt:lpstr>Web based projects http://auger.org/education/Auger_Education/examples.html</vt:lpstr>
      <vt:lpstr>PowerPoint Presentation</vt:lpstr>
      <vt:lpstr>Remote: Build an SSD</vt:lpstr>
      <vt:lpstr>Remote Outreach</vt:lpstr>
      <vt:lpstr>RemoteOutreach</vt:lpstr>
      <vt:lpstr>Remote:            Together with DLR Bremen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Education and public outreach of the Pierre Auger Observatory</dc:title>
  <dc:creator>Charles Timmermans</dc:creator>
  <cp:lastModifiedBy>Microsoft Office User</cp:lastModifiedBy>
  <cp:revision>26</cp:revision>
  <dcterms:created xsi:type="dcterms:W3CDTF">2018-06-19T12:49:43Z</dcterms:created>
  <dcterms:modified xsi:type="dcterms:W3CDTF">2018-07-20T10:41:26Z</dcterms:modified>
</cp:coreProperties>
</file>