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3"/>
  </p:notesMasterIdLst>
  <p:sldIdLst>
    <p:sldId id="256" r:id="rId2"/>
    <p:sldId id="454" r:id="rId3"/>
    <p:sldId id="359" r:id="rId4"/>
    <p:sldId id="414" r:id="rId5"/>
    <p:sldId id="500" r:id="rId6"/>
    <p:sldId id="496" r:id="rId7"/>
    <p:sldId id="495" r:id="rId8"/>
    <p:sldId id="498" r:id="rId9"/>
    <p:sldId id="517" r:id="rId10"/>
    <p:sldId id="519" r:id="rId11"/>
    <p:sldId id="512" r:id="rId12"/>
    <p:sldId id="513" r:id="rId13"/>
    <p:sldId id="559" r:id="rId14"/>
    <p:sldId id="520" r:id="rId15"/>
    <p:sldId id="560" r:id="rId16"/>
    <p:sldId id="561" r:id="rId17"/>
    <p:sldId id="521" r:id="rId18"/>
    <p:sldId id="555" r:id="rId19"/>
    <p:sldId id="523" r:id="rId20"/>
    <p:sldId id="557" r:id="rId21"/>
    <p:sldId id="558" r:id="rId22"/>
    <p:sldId id="528" r:id="rId23"/>
    <p:sldId id="529" r:id="rId24"/>
    <p:sldId id="537" r:id="rId25"/>
    <p:sldId id="551" r:id="rId26"/>
    <p:sldId id="547" r:id="rId27"/>
    <p:sldId id="538" r:id="rId28"/>
    <p:sldId id="533" r:id="rId29"/>
    <p:sldId id="535" r:id="rId30"/>
    <p:sldId id="434" r:id="rId31"/>
    <p:sldId id="4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2BE"/>
    <a:srgbClr val="69F179"/>
    <a:srgbClr val="00FFFF"/>
    <a:srgbClr val="C850C8"/>
    <a:srgbClr val="3E203F"/>
    <a:srgbClr val="2E1A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6395" autoAdjust="0"/>
  </p:normalViewPr>
  <p:slideViewPr>
    <p:cSldViewPr>
      <p:cViewPr varScale="1">
        <p:scale>
          <a:sx n="115" d="100"/>
          <a:sy n="115" d="100"/>
        </p:scale>
        <p:origin x="3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EBC94-334B-4619-8BA9-589E73E48861}" type="datetimeFigureOut">
              <a:rPr lang="en-US" smtClean="0"/>
              <a:t>6/20/2018</a:t>
            </a:fld>
            <a:endParaRPr lang="en-US"/>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2E015-F967-45E2-AC18-24B22E298976}" type="slidenum">
              <a:rPr lang="en-US" smtClean="0"/>
              <a:t>‹N›</a:t>
            </a:fld>
            <a:endParaRPr lang="en-US"/>
          </a:p>
        </p:txBody>
      </p:sp>
    </p:spTree>
    <p:extLst>
      <p:ext uri="{BB962C8B-B14F-4D97-AF65-F5344CB8AC3E}">
        <p14:creationId xmlns:p14="http://schemas.microsoft.com/office/powerpoint/2010/main" val="146827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4</a:t>
            </a:fld>
            <a:endParaRPr lang="en-US"/>
          </a:p>
        </p:txBody>
      </p:sp>
    </p:spTree>
    <p:extLst>
      <p:ext uri="{BB962C8B-B14F-4D97-AF65-F5344CB8AC3E}">
        <p14:creationId xmlns:p14="http://schemas.microsoft.com/office/powerpoint/2010/main" val="290011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smtClean="0"/>
              <a:t>GAMMA400?</a:t>
            </a:r>
            <a:endParaRPr lang="it-IT"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18</a:t>
            </a:fld>
            <a:endParaRPr lang="en-US"/>
          </a:p>
        </p:txBody>
      </p:sp>
    </p:spTree>
    <p:extLst>
      <p:ext uri="{BB962C8B-B14F-4D97-AF65-F5344CB8AC3E}">
        <p14:creationId xmlns:p14="http://schemas.microsoft.com/office/powerpoint/2010/main" val="290112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defTabSz="990478">
              <a:defRPr/>
            </a:pPr>
            <a:r>
              <a:rPr lang="en-GB" sz="1300" dirty="0">
                <a:solidFill>
                  <a:srgbClr val="0F2FFF"/>
                </a:solidFill>
              </a:rPr>
              <a:t>This method has the advantage to be applicable in the whole photon energy range, except for the extreme limit where </a:t>
            </a:r>
            <a:r>
              <a:rPr lang="en-GB" sz="1300" dirty="0" err="1">
                <a:solidFill>
                  <a:srgbClr val="0F2FFF"/>
                </a:solidFill>
              </a:rPr>
              <a:t>ℏω</a:t>
            </a:r>
            <a:r>
              <a:rPr lang="en-GB" sz="1300" dirty="0">
                <a:solidFill>
                  <a:srgbClr val="0F2FFF"/>
                </a:solidFill>
              </a:rPr>
              <a:t> ∼ ε.</a:t>
            </a:r>
          </a:p>
          <a:p>
            <a:r>
              <a:rPr lang="en-US" dirty="0" err="1" smtClean="0"/>
              <a:t>Aggiungi</a:t>
            </a:r>
            <a:r>
              <a:rPr lang="en-US" dirty="0" smtClean="0"/>
              <a:t> parte </a:t>
            </a:r>
            <a:r>
              <a:rPr lang="en-US" dirty="0" err="1" smtClean="0"/>
              <a:t>sulla</a:t>
            </a:r>
            <a:r>
              <a:rPr lang="en-US" dirty="0" smtClean="0"/>
              <a:t> formula.</a:t>
            </a:r>
          </a:p>
          <a:p>
            <a:endParaRPr lang="en-US" dirty="0"/>
          </a:p>
        </p:txBody>
      </p:sp>
      <p:sp>
        <p:nvSpPr>
          <p:cNvPr id="4" name="Segnaposto numero diapositiva 3"/>
          <p:cNvSpPr>
            <a:spLocks noGrp="1"/>
          </p:cNvSpPr>
          <p:nvPr>
            <p:ph type="sldNum" sz="quarter" idx="10"/>
          </p:nvPr>
        </p:nvSpPr>
        <p:spPr/>
        <p:txBody>
          <a:bodyPr/>
          <a:lstStyle/>
          <a:p>
            <a:pPr>
              <a:defRPr/>
            </a:pPr>
            <a:fld id="{2C48E28C-07BD-4048-A663-DE1F43726AE5}" type="slidenum">
              <a:rPr lang="en-US" smtClean="0"/>
              <a:pPr>
                <a:defRPr/>
              </a:pPr>
              <a:t>28</a:t>
            </a:fld>
            <a:endParaRPr lang="en-US"/>
          </a:p>
        </p:txBody>
      </p:sp>
    </p:spTree>
    <p:extLst>
      <p:ext uri="{BB962C8B-B14F-4D97-AF65-F5344CB8AC3E}">
        <p14:creationId xmlns:p14="http://schemas.microsoft.com/office/powerpoint/2010/main" val="6219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Crystal quality </a:t>
            </a:r>
            <a:r>
              <a:rPr lang="en-GB" sz="1200" b="1" dirty="0" err="1" smtClean="0"/>
              <a:t>unkhown</a:t>
            </a:r>
            <a:r>
              <a:rPr lang="en-GB" sz="1200" b="1" dirty="0" smtClean="0"/>
              <a:t>.</a:t>
            </a:r>
            <a:endParaRPr lang="en-US" sz="1200" b="1" dirty="0" smtClean="0"/>
          </a:p>
          <a:p>
            <a:endParaRPr lang="en-US" dirty="0"/>
          </a:p>
        </p:txBody>
      </p:sp>
      <p:sp>
        <p:nvSpPr>
          <p:cNvPr id="4" name="Segnaposto numero diapositiva 3"/>
          <p:cNvSpPr>
            <a:spLocks noGrp="1"/>
          </p:cNvSpPr>
          <p:nvPr>
            <p:ph type="sldNum" sz="quarter" idx="10"/>
          </p:nvPr>
        </p:nvSpPr>
        <p:spPr/>
        <p:txBody>
          <a:bodyPr/>
          <a:lstStyle/>
          <a:p>
            <a:pPr>
              <a:defRPr/>
            </a:pPr>
            <a:fld id="{121E7152-0006-422A-858A-B2FF4FEBC094}" type="slidenum">
              <a:rPr lang="en-US" smtClean="0"/>
              <a:pPr>
                <a:defRPr/>
              </a:pPr>
              <a:t>30</a:t>
            </a:fld>
            <a:endParaRPr lang="en-US"/>
          </a:p>
        </p:txBody>
      </p:sp>
    </p:spTree>
    <p:extLst>
      <p:ext uri="{BB962C8B-B14F-4D97-AF65-F5344CB8AC3E}">
        <p14:creationId xmlns:p14="http://schemas.microsoft.com/office/powerpoint/2010/main" val="109653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457200" indent="-457200" algn="just" eaLnBrk="0" hangingPunct="0">
              <a:buAutoNum type="alphaLcParenR"/>
            </a:pPr>
            <a:endParaRPr lang="en-US" sz="1200" kern="1200" dirty="0" smtClean="0">
              <a:solidFill>
                <a:srgbClr val="151C66"/>
              </a:solidFill>
              <a:latin typeface="Helvetica" charset="0"/>
              <a:ea typeface="Tahoma" pitchFamily="34" charset="0"/>
              <a:cs typeface="Tahoma" pitchFamily="34" charset="0"/>
            </a:endParaRPr>
          </a:p>
          <a:p>
            <a:pPr marL="457200" indent="-457200" algn="just" eaLnBrk="0" hangingPunct="0">
              <a:buFontTx/>
              <a:buAutoNum type="alphaLcParenR"/>
            </a:pPr>
            <a:r>
              <a:rPr lang="en-US" sz="1200" kern="1200" dirty="0" smtClean="0">
                <a:solidFill>
                  <a:srgbClr val="151C66"/>
                </a:solidFill>
                <a:latin typeface="Helvetica" charset="0"/>
                <a:ea typeface="Tahoma" pitchFamily="34" charset="0"/>
                <a:cs typeface="Tahoma" pitchFamily="34" charset="0"/>
              </a:rPr>
              <a:t>Crystal-assisted collimation: a curved crystal deviates the halo directly to the primary absorber.</a:t>
            </a: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6</a:t>
            </a:fld>
            <a:endParaRPr dirty="0"/>
          </a:p>
        </p:txBody>
      </p:sp>
    </p:spTree>
    <p:extLst>
      <p:ext uri="{BB962C8B-B14F-4D97-AF65-F5344CB8AC3E}">
        <p14:creationId xmlns:p14="http://schemas.microsoft.com/office/powerpoint/2010/main" val="173519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457200" indent="-457200" algn="just" eaLnBrk="0" hangingPunct="0">
              <a:buAutoNum type="alphaLcParenR"/>
            </a:pPr>
            <a:endParaRPr lang="en-US" sz="1200" kern="1200" dirty="0" smtClean="0">
              <a:solidFill>
                <a:srgbClr val="151C66"/>
              </a:solidFill>
              <a:latin typeface="Helvetica" charset="0"/>
              <a:ea typeface="Tahoma" pitchFamily="34" charset="0"/>
              <a:cs typeface="Tahoma" pitchFamily="34" charset="0"/>
            </a:endParaRPr>
          </a:p>
          <a:p>
            <a:pPr marL="457200" indent="-457200" algn="just" eaLnBrk="0" hangingPunct="0">
              <a:buFontTx/>
              <a:buAutoNum type="alphaLcParenR"/>
            </a:pPr>
            <a:r>
              <a:rPr lang="en-US" sz="1200" kern="1200" dirty="0" smtClean="0">
                <a:solidFill>
                  <a:srgbClr val="151C66"/>
                </a:solidFill>
                <a:latin typeface="Helvetica" charset="0"/>
                <a:ea typeface="Tahoma" pitchFamily="34" charset="0"/>
                <a:cs typeface="Tahoma" pitchFamily="34" charset="0"/>
              </a:rPr>
              <a:t>Crystal-assisted collimation: a curved crystal deviates the halo directly to the primary absorber.</a:t>
            </a: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7</a:t>
            </a:fld>
            <a:endParaRPr dirty="0"/>
          </a:p>
        </p:txBody>
      </p:sp>
    </p:spTree>
    <p:extLst>
      <p:ext uri="{BB962C8B-B14F-4D97-AF65-F5344CB8AC3E}">
        <p14:creationId xmlns:p14="http://schemas.microsoft.com/office/powerpoint/2010/main" val="342590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smtClean="0"/>
              <a:t>B0= 4.41 x 10^9 Tesla</a:t>
            </a:r>
            <a:endParaRPr lang="it-IT"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8</a:t>
            </a:fld>
            <a:endParaRPr lang="en-US"/>
          </a:p>
        </p:txBody>
      </p:sp>
    </p:spTree>
    <p:extLst>
      <p:ext uri="{BB962C8B-B14F-4D97-AF65-F5344CB8AC3E}">
        <p14:creationId xmlns:p14="http://schemas.microsoft.com/office/powerpoint/2010/main" val="336608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smtClean="0"/>
              <a:t>B0= 4.41 x 10^9 Tesla</a:t>
            </a:r>
            <a:endParaRPr lang="it-IT"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9</a:t>
            </a:fld>
            <a:endParaRPr lang="en-US"/>
          </a:p>
        </p:txBody>
      </p:sp>
    </p:spTree>
    <p:extLst>
      <p:ext uri="{BB962C8B-B14F-4D97-AF65-F5344CB8AC3E}">
        <p14:creationId xmlns:p14="http://schemas.microsoft.com/office/powerpoint/2010/main" val="101693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21E7152-0006-422A-858A-B2FF4FEBC094}" type="slidenum">
              <a:rPr lang="en-US" smtClean="0"/>
              <a:pPr>
                <a:defRPr/>
              </a:pPr>
              <a:t>10</a:t>
            </a:fld>
            <a:endParaRPr lang="en-US"/>
          </a:p>
        </p:txBody>
      </p:sp>
    </p:spTree>
    <p:extLst>
      <p:ext uri="{BB962C8B-B14F-4D97-AF65-F5344CB8AC3E}">
        <p14:creationId xmlns:p14="http://schemas.microsoft.com/office/powerpoint/2010/main" val="417181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smtClean="0"/>
              <a:t>– The tungsten converter foils are divided into two sections. The 12 upper (front) layers are each 0.03 radiation lengths thick (to minimize Coulomb scattering effects that are important at lower energies), while four lower (back) layers have 0.18 radiation length thickness (to provide more converter for high-energy γ rays that are less affected by scattering)</a:t>
            </a:r>
            <a:endParaRPr lang="it-IT"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12</a:t>
            </a:fld>
            <a:endParaRPr lang="en-US"/>
          </a:p>
        </p:txBody>
      </p:sp>
    </p:spTree>
    <p:extLst>
      <p:ext uri="{BB962C8B-B14F-4D97-AF65-F5344CB8AC3E}">
        <p14:creationId xmlns:p14="http://schemas.microsoft.com/office/powerpoint/2010/main" val="114817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smtClean="0"/>
              <a:t>– The tungsten converter foils are divided into two sections. The 12 upper (front) layers are each 0.03 radiation lengths thick (to minimize Coulomb scattering effects that are important at lower energies), while four lower (back) layers have 0.18 radiation length thickness (to provide more converter for high-energy γ rays that are less affected by scattering)</a:t>
            </a:r>
            <a:endParaRPr lang="it-IT"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13</a:t>
            </a:fld>
            <a:endParaRPr lang="en-US"/>
          </a:p>
        </p:txBody>
      </p:sp>
    </p:spTree>
    <p:extLst>
      <p:ext uri="{BB962C8B-B14F-4D97-AF65-F5344CB8AC3E}">
        <p14:creationId xmlns:p14="http://schemas.microsoft.com/office/powerpoint/2010/main" val="162489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smtClean="0"/>
              <a:t>GAMMA400?</a:t>
            </a:r>
            <a:endParaRPr lang="it-IT"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17</a:t>
            </a:fld>
            <a:endParaRPr lang="en-US"/>
          </a:p>
        </p:txBody>
      </p:sp>
    </p:spTree>
    <p:extLst>
      <p:ext uri="{BB962C8B-B14F-4D97-AF65-F5344CB8AC3E}">
        <p14:creationId xmlns:p14="http://schemas.microsoft.com/office/powerpoint/2010/main" val="371424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it-IT" smtClean="0"/>
              <a:t>06/22/2018</a:t>
            </a:r>
            <a:endParaRPr lang="en-US"/>
          </a:p>
        </p:txBody>
      </p:sp>
      <p:sp>
        <p:nvSpPr>
          <p:cNvPr id="5" name="Footer Placeholder 4"/>
          <p:cNvSpPr>
            <a:spLocks noGrp="1"/>
          </p:cNvSpPr>
          <p:nvPr>
            <p:ph type="ftr" sz="quarter" idx="11"/>
          </p:nvPr>
        </p:nvSpPr>
        <p:spPr/>
        <p:txBody>
          <a:bodyPr/>
          <a:lstStyle/>
          <a:p>
            <a:pPr algn="r"/>
            <a:r>
              <a:rPr lang="it-IT" smtClean="0"/>
              <a:t>L. Bandiera, INFN Ferrara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t>06/22/2018</a:t>
            </a:r>
            <a:endParaRPr lang="en-US"/>
          </a:p>
        </p:txBody>
      </p:sp>
      <p:sp>
        <p:nvSpPr>
          <p:cNvPr id="5" name="Footer Placeholder 4"/>
          <p:cNvSpPr>
            <a:spLocks noGrp="1"/>
          </p:cNvSpPr>
          <p:nvPr>
            <p:ph type="ftr" sz="quarter" idx="11"/>
          </p:nvPr>
        </p:nvSpPr>
        <p:spPr/>
        <p:txBody>
          <a:bodyPr/>
          <a:lstStyle/>
          <a:p>
            <a:pPr algn="r"/>
            <a:r>
              <a:rPr lang="it-IT" smtClean="0"/>
              <a:t>L. Bandiera, INFN Ferrara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it-IT" smtClean="0"/>
              <a:t>06/22/2018</a:t>
            </a:r>
            <a:endParaRPr lang="en-US"/>
          </a:p>
        </p:txBody>
      </p:sp>
      <p:sp>
        <p:nvSpPr>
          <p:cNvPr id="5" name="Footer Placeholder 4"/>
          <p:cNvSpPr>
            <a:spLocks noGrp="1"/>
          </p:cNvSpPr>
          <p:nvPr>
            <p:ph type="ftr" sz="quarter" idx="11"/>
          </p:nvPr>
        </p:nvSpPr>
        <p:spPr/>
        <p:txBody>
          <a:bodyPr/>
          <a:lstStyle/>
          <a:p>
            <a:pPr algn="r"/>
            <a:r>
              <a:rPr lang="it-IT" smtClean="0"/>
              <a:t>L. Bandiera, INFN Ferrara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t>06/22/2018</a:t>
            </a:r>
            <a:endParaRPr lang="en-US"/>
          </a:p>
        </p:txBody>
      </p:sp>
      <p:sp>
        <p:nvSpPr>
          <p:cNvPr id="5" name="Footer Placeholder 4"/>
          <p:cNvSpPr>
            <a:spLocks noGrp="1"/>
          </p:cNvSpPr>
          <p:nvPr>
            <p:ph type="ftr" sz="quarter" idx="11"/>
          </p:nvPr>
        </p:nvSpPr>
        <p:spPr/>
        <p:txBody>
          <a:bodyPr/>
          <a:lstStyle/>
          <a:p>
            <a:pPr algn="r"/>
            <a:r>
              <a:rPr lang="it-IT" smtClean="0"/>
              <a:t>L. Bandiera, INFN Ferrara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r>
              <a:rPr lang="it-IT" smtClean="0"/>
              <a:t>06/22/2018</a:t>
            </a:r>
            <a:endParaRPr lang="en-US"/>
          </a:p>
        </p:txBody>
      </p:sp>
      <p:sp>
        <p:nvSpPr>
          <p:cNvPr id="5" name="Footer Placeholder 4"/>
          <p:cNvSpPr>
            <a:spLocks noGrp="1"/>
          </p:cNvSpPr>
          <p:nvPr>
            <p:ph type="ftr" sz="quarter" idx="11"/>
          </p:nvPr>
        </p:nvSpPr>
        <p:spPr/>
        <p:txBody>
          <a:bodyPr/>
          <a:lstStyle/>
          <a:p>
            <a:pPr algn="r"/>
            <a:r>
              <a:rPr lang="it-IT" smtClean="0"/>
              <a:t>L. Bandiera, INFN Ferrara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r>
              <a:rPr lang="it-IT" smtClean="0"/>
              <a:t>06/22/2018</a:t>
            </a:r>
            <a:endParaRPr lang="en-US"/>
          </a:p>
        </p:txBody>
      </p:sp>
      <p:sp>
        <p:nvSpPr>
          <p:cNvPr id="6" name="Footer Placeholder 5"/>
          <p:cNvSpPr>
            <a:spLocks noGrp="1"/>
          </p:cNvSpPr>
          <p:nvPr>
            <p:ph type="ftr" sz="quarter" idx="11"/>
          </p:nvPr>
        </p:nvSpPr>
        <p:spPr/>
        <p:txBody>
          <a:bodyPr/>
          <a:lstStyle/>
          <a:p>
            <a:pPr algn="r"/>
            <a:r>
              <a:rPr lang="it-IT" smtClean="0"/>
              <a:t>L. Bandiera, INFN Ferrara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r>
              <a:rPr lang="it-IT" smtClean="0"/>
              <a:t>06/22/2018</a:t>
            </a:r>
            <a:endParaRPr lang="en-US"/>
          </a:p>
        </p:txBody>
      </p:sp>
      <p:sp>
        <p:nvSpPr>
          <p:cNvPr id="8" name="Footer Placeholder 7"/>
          <p:cNvSpPr>
            <a:spLocks noGrp="1"/>
          </p:cNvSpPr>
          <p:nvPr>
            <p:ph type="ftr" sz="quarter" idx="11"/>
          </p:nvPr>
        </p:nvSpPr>
        <p:spPr/>
        <p:txBody>
          <a:bodyPr/>
          <a:lstStyle/>
          <a:p>
            <a:pPr algn="r"/>
            <a:r>
              <a:rPr lang="it-IT" smtClean="0"/>
              <a:t>L. Bandiera, INFN Ferrara</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r>
              <a:rPr lang="it-IT" smtClean="0"/>
              <a:t>06/22/2018</a:t>
            </a:r>
            <a:endParaRPr lang="en-US"/>
          </a:p>
        </p:txBody>
      </p:sp>
      <p:sp>
        <p:nvSpPr>
          <p:cNvPr id="4" name="Footer Placeholder 3"/>
          <p:cNvSpPr>
            <a:spLocks noGrp="1"/>
          </p:cNvSpPr>
          <p:nvPr>
            <p:ph type="ftr" sz="quarter" idx="11"/>
          </p:nvPr>
        </p:nvSpPr>
        <p:spPr/>
        <p:txBody>
          <a:bodyPr/>
          <a:lstStyle/>
          <a:p>
            <a:pPr algn="r"/>
            <a:r>
              <a:rPr lang="it-IT" smtClean="0"/>
              <a:t>L. Bandiera, INFN Ferrara</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06/22/2018</a:t>
            </a:r>
            <a:endParaRPr lang="en-US"/>
          </a:p>
        </p:txBody>
      </p:sp>
      <p:sp>
        <p:nvSpPr>
          <p:cNvPr id="3" name="Footer Placeholder 2"/>
          <p:cNvSpPr>
            <a:spLocks noGrp="1"/>
          </p:cNvSpPr>
          <p:nvPr>
            <p:ph type="ftr" sz="quarter" idx="11"/>
          </p:nvPr>
        </p:nvSpPr>
        <p:spPr/>
        <p:txBody>
          <a:bodyPr/>
          <a:lstStyle/>
          <a:p>
            <a:pPr algn="r"/>
            <a:r>
              <a:rPr lang="it-IT" smtClean="0"/>
              <a:t>L. Bandiera, INFN Ferrara</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06/22/2018</a:t>
            </a:r>
            <a:endParaRPr lang="en-US"/>
          </a:p>
        </p:txBody>
      </p:sp>
      <p:sp>
        <p:nvSpPr>
          <p:cNvPr id="6" name="Footer Placeholder 5"/>
          <p:cNvSpPr>
            <a:spLocks noGrp="1"/>
          </p:cNvSpPr>
          <p:nvPr>
            <p:ph type="ftr" sz="quarter" idx="11"/>
          </p:nvPr>
        </p:nvSpPr>
        <p:spPr/>
        <p:txBody>
          <a:bodyPr/>
          <a:lstStyle/>
          <a:p>
            <a:pPr algn="r"/>
            <a:r>
              <a:rPr lang="it-IT" smtClean="0"/>
              <a:t>L. Bandiera, INFN Ferrara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06/22/2018</a:t>
            </a:r>
            <a:endParaRPr lang="en-US"/>
          </a:p>
        </p:txBody>
      </p:sp>
      <p:sp>
        <p:nvSpPr>
          <p:cNvPr id="6" name="Footer Placeholder 5"/>
          <p:cNvSpPr>
            <a:spLocks noGrp="1"/>
          </p:cNvSpPr>
          <p:nvPr>
            <p:ph type="ftr" sz="quarter" idx="11"/>
          </p:nvPr>
        </p:nvSpPr>
        <p:spPr/>
        <p:txBody>
          <a:bodyPr/>
          <a:lstStyle/>
          <a:p>
            <a:pPr algn="r"/>
            <a:r>
              <a:rPr lang="it-IT" smtClean="0"/>
              <a:t>L. Bandiera, INFN Ferrara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r>
              <a:rPr lang="it-IT" smtClean="0"/>
              <a:t>06/22/2018</a:t>
            </a:r>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r>
              <a:rPr lang="it-IT" smtClean="0"/>
              <a:t>L. Bandiera, INFN Ferrara</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ttore 2 12"/>
          <p:cNvCxnSpPr/>
          <p:nvPr/>
        </p:nvCxnSpPr>
        <p:spPr>
          <a:xfrm>
            <a:off x="12413467" y="178247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8544272" y="4747709"/>
            <a:ext cx="3231974" cy="707886"/>
          </a:xfrm>
          <a:prstGeom prst="rect">
            <a:avLst/>
          </a:prstGeom>
          <a:noFill/>
        </p:spPr>
        <p:txBody>
          <a:bodyPr wrap="none" rtlCol="0">
            <a:spAutoFit/>
          </a:bodyPr>
          <a:lstStyle/>
          <a:p>
            <a:pPr algn="r"/>
            <a:r>
              <a:rPr lang="it-IT" sz="2000" b="1" dirty="0"/>
              <a:t>L. Bandiera </a:t>
            </a:r>
            <a:r>
              <a:rPr lang="it-IT" sz="2000" dirty="0"/>
              <a:t>INFN Ferrara </a:t>
            </a:r>
          </a:p>
          <a:p>
            <a:pPr algn="r"/>
            <a:r>
              <a:rPr lang="it-IT" sz="2000" i="1" dirty="0"/>
              <a:t>bandiera@fe.infn.it</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968" y="5470706"/>
            <a:ext cx="1844897" cy="1135698"/>
          </a:xfrm>
          <a:prstGeom prst="rect">
            <a:avLst/>
          </a:prstGeom>
        </p:spPr>
      </p:pic>
      <p:sp>
        <p:nvSpPr>
          <p:cNvPr id="8" name="Titolo 7"/>
          <p:cNvSpPr>
            <a:spLocks noGrp="1"/>
          </p:cNvSpPr>
          <p:nvPr>
            <p:ph type="ctrTitle"/>
          </p:nvPr>
        </p:nvSpPr>
        <p:spPr/>
        <p:txBody>
          <a:bodyPr/>
          <a:lstStyle/>
          <a:p>
            <a:pPr algn="ctr"/>
            <a:r>
              <a:rPr lang="en-US" sz="3600" dirty="0">
                <a:solidFill>
                  <a:srgbClr val="C00000"/>
                </a:solidFill>
              </a:rPr>
              <a:t/>
            </a:r>
            <a:br>
              <a:rPr lang="en-US" sz="3600" dirty="0">
                <a:solidFill>
                  <a:srgbClr val="C00000"/>
                </a:solidFill>
              </a:rPr>
            </a:br>
            <a:r>
              <a:rPr lang="en-US" sz="3600" b="1" dirty="0">
                <a:solidFill>
                  <a:srgbClr val="C00000"/>
                </a:solidFill>
              </a:rPr>
              <a:t>Novel type of compact satellite borne gamma-ray telescope based on oriented crystals</a:t>
            </a:r>
          </a:p>
        </p:txBody>
      </p:sp>
      <p:pic>
        <p:nvPicPr>
          <p:cNvPr id="12" name="Picture 2"/>
          <p:cNvPicPr>
            <a:picLocks noChangeAspect="1"/>
          </p:cNvPicPr>
          <p:nvPr/>
        </p:nvPicPr>
        <p:blipFill>
          <a:blip r:embed="rId3"/>
          <a:stretch>
            <a:fillRect/>
          </a:stretch>
        </p:blipFill>
        <p:spPr>
          <a:xfrm>
            <a:off x="10657160" y="5500928"/>
            <a:ext cx="1191889" cy="1105477"/>
          </a:xfrm>
          <a:prstGeom prst="rect">
            <a:avLst/>
          </a:prstGeom>
        </p:spPr>
      </p:pic>
      <p:sp>
        <p:nvSpPr>
          <p:cNvPr id="9" name="CasellaDiTesto 8"/>
          <p:cNvSpPr txBox="1"/>
          <p:nvPr/>
        </p:nvSpPr>
        <p:spPr>
          <a:xfrm>
            <a:off x="839416" y="5601153"/>
            <a:ext cx="2941831" cy="1015663"/>
          </a:xfrm>
          <a:prstGeom prst="rect">
            <a:avLst/>
          </a:prstGeom>
          <a:noFill/>
        </p:spPr>
        <p:txBody>
          <a:bodyPr wrap="none" rtlCol="0">
            <a:spAutoFit/>
          </a:bodyPr>
          <a:lstStyle/>
          <a:p>
            <a:r>
              <a:rPr lang="it-IT" sz="2400" b="1" dirty="0"/>
              <a:t>CRIS 2018</a:t>
            </a:r>
          </a:p>
          <a:p>
            <a:r>
              <a:rPr lang="it-IT" dirty="0"/>
              <a:t>Portopalo di Capo Passero</a:t>
            </a:r>
          </a:p>
          <a:p>
            <a:r>
              <a:rPr lang="it-IT" dirty="0"/>
              <a:t>Rome, 06/22/2018</a:t>
            </a:r>
          </a:p>
        </p:txBody>
      </p:sp>
    </p:spTree>
    <p:extLst>
      <p:ext uri="{BB962C8B-B14F-4D97-AF65-F5344CB8AC3E}">
        <p14:creationId xmlns:p14="http://schemas.microsoft.com/office/powerpoint/2010/main" val="74009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r>
              <a:rPr lang="en-US" sz="4400" dirty="0">
                <a:solidFill>
                  <a:srgbClr val="C00000"/>
                </a:solidFill>
              </a:rPr>
              <a:t>… and also for Pair Production</a:t>
            </a:r>
            <a:r>
              <a:rPr lang="en-US" dirty="0">
                <a:solidFill>
                  <a:srgbClr val="C00000"/>
                </a:solidFill>
              </a:rPr>
              <a:t/>
            </a:r>
            <a:br>
              <a:rPr lang="en-US" dirty="0">
                <a:solidFill>
                  <a:srgbClr val="C00000"/>
                </a:solidFill>
              </a:rPr>
            </a:br>
            <a:r>
              <a:rPr lang="en-US" sz="3100" dirty="0">
                <a:solidFill>
                  <a:srgbClr val="C00000"/>
                </a:solidFill>
              </a:rPr>
              <a:t>NA43 and NA48 experiments @ CERN</a:t>
            </a:r>
            <a:endParaRPr lang="it-IT" sz="3100" dirty="0"/>
          </a:p>
        </p:txBody>
      </p:sp>
      <p:sp>
        <p:nvSpPr>
          <p:cNvPr id="2" name="Segnaposto data 1"/>
          <p:cNvSpPr>
            <a:spLocks noGrp="1"/>
          </p:cNvSpPr>
          <p:nvPr>
            <p:ph type="dt" sz="half" idx="10"/>
          </p:nvPr>
        </p:nvSpPr>
        <p:spPr/>
        <p:txBody>
          <a:bodyPr/>
          <a:lstStyle/>
          <a:p>
            <a:pPr>
              <a:defRPr/>
            </a:pPr>
            <a:r>
              <a:rPr lang="it-IT" smtClean="0"/>
              <a:t>06/11/2018</a:t>
            </a:r>
            <a:endParaRPr lang="en-US"/>
          </a:p>
        </p:txBody>
      </p:sp>
      <p:sp>
        <p:nvSpPr>
          <p:cNvPr id="3" name="Segnaposto piè di pagina 2"/>
          <p:cNvSpPr>
            <a:spLocks noGrp="1"/>
          </p:cNvSpPr>
          <p:nvPr>
            <p:ph type="ftr" sz="quarter" idx="11"/>
          </p:nvPr>
        </p:nvSpPr>
        <p:spPr/>
        <p:txBody>
          <a:bodyPr/>
          <a:lstStyle/>
          <a:p>
            <a:pPr>
              <a:defRPr/>
            </a:pPr>
            <a:r>
              <a:rPr lang="it-IT" smtClean="0"/>
              <a:t>L. Bandiera, INFN Ferrara</a:t>
            </a:r>
            <a:endParaRPr lang="en-US"/>
          </a:p>
        </p:txBody>
      </p:sp>
      <p:pic>
        <p:nvPicPr>
          <p:cNvPr id="5" name="Picture 5" descr="Ir PP enhanc2"/>
          <p:cNvPicPr/>
          <p:nvPr/>
        </p:nvPicPr>
        <p:blipFill rotWithShape="1">
          <a:blip r:embed="rId3" cstate="print">
            <a:extLst>
              <a:ext uri="{28A0092B-C50C-407E-A947-70E740481C1C}">
                <a14:useLocalDpi xmlns:a14="http://schemas.microsoft.com/office/drawing/2010/main" val="0"/>
              </a:ext>
            </a:extLst>
          </a:blip>
          <a:srcRect t="-1" b="70418"/>
          <a:stretch/>
        </p:blipFill>
        <p:spPr bwMode="auto">
          <a:xfrm>
            <a:off x="551384" y="1755357"/>
            <a:ext cx="5184576" cy="3185811"/>
          </a:xfrm>
          <a:prstGeom prst="rect">
            <a:avLst/>
          </a:prstGeom>
          <a:noFill/>
          <a:ln>
            <a:solidFill>
              <a:schemeClr val="bg1"/>
            </a:solidFill>
            <a:miter lim="800000"/>
            <a:headEnd/>
            <a:tailEnd/>
          </a:ln>
          <a:effectLst/>
          <a:extLst/>
        </p:spPr>
      </p:pic>
      <p:pic>
        <p:nvPicPr>
          <p:cNvPr id="6" name="Picture 4" descr="Ir PP enhanc"/>
          <p:cNvPicPr/>
          <p:nvPr/>
        </p:nvPicPr>
        <p:blipFill rotWithShape="1">
          <a:blip r:embed="rId4" cstate="print">
            <a:extLst>
              <a:ext uri="{28A0092B-C50C-407E-A947-70E740481C1C}">
                <a14:useLocalDpi xmlns:a14="http://schemas.microsoft.com/office/drawing/2010/main" val="0"/>
              </a:ext>
            </a:extLst>
          </a:blip>
          <a:srcRect l="7516" b="69024"/>
          <a:stretch/>
        </p:blipFill>
        <p:spPr bwMode="auto">
          <a:xfrm>
            <a:off x="5922724" y="1916833"/>
            <a:ext cx="6077932" cy="2891553"/>
          </a:xfrm>
          <a:prstGeom prst="rect">
            <a:avLst/>
          </a:prstGeom>
          <a:noFill/>
          <a:ln>
            <a:solidFill>
              <a:schemeClr val="bg1"/>
            </a:solidFill>
            <a:miter lim="800000"/>
            <a:headEnd/>
            <a:tailEnd/>
          </a:ln>
          <a:effectLst/>
          <a:extLst/>
        </p:spPr>
      </p:pic>
      <p:sp>
        <p:nvSpPr>
          <p:cNvPr id="7" name="CasellaDiTesto 6"/>
          <p:cNvSpPr txBox="1"/>
          <p:nvPr/>
        </p:nvSpPr>
        <p:spPr>
          <a:xfrm>
            <a:off x="191344" y="4987042"/>
            <a:ext cx="11809312" cy="1877437"/>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t>The NA48 experiment at CERN used </a:t>
            </a:r>
            <a:r>
              <a:rPr lang="en-US" sz="2000" b="1" dirty="0" err="1"/>
              <a:t>Ir</a:t>
            </a:r>
            <a:r>
              <a:rPr lang="en-US" sz="2000" b="1" dirty="0"/>
              <a:t> crystal of 3mm thickness, corresponding to 0.98 X0 which became 1.79 X0 for the aligned crystal</a:t>
            </a:r>
            <a:r>
              <a:rPr lang="en-US" sz="2000" dirty="0"/>
              <a:t>, as a high energy photon converter. </a:t>
            </a:r>
          </a:p>
          <a:p>
            <a:pPr marL="285750" indent="-285750" algn="just">
              <a:buFont typeface="Wingdings" panose="05000000000000000000" pitchFamily="2" charset="2"/>
              <a:buChar char="Ø"/>
            </a:pPr>
            <a:r>
              <a:rPr lang="en-US" sz="2000" dirty="0"/>
              <a:t>A </a:t>
            </a:r>
            <a:r>
              <a:rPr lang="en-US" sz="2000" b="1" dirty="0"/>
              <a:t>30% reduction of multiple scattering occurred</a:t>
            </a:r>
            <a:r>
              <a:rPr lang="en-US" sz="2000" dirty="0"/>
              <a:t>, when </a:t>
            </a:r>
            <a:r>
              <a:rPr lang="en-US" sz="2000" b="1" dirty="0"/>
              <a:t>compared to </a:t>
            </a:r>
            <a:r>
              <a:rPr lang="en-US" sz="2000" dirty="0"/>
              <a:t>a lead converter with a thickness of </a:t>
            </a:r>
            <a:r>
              <a:rPr lang="en-US" sz="2000" b="1" dirty="0"/>
              <a:t>1.33 X0</a:t>
            </a:r>
            <a:r>
              <a:rPr lang="en-US" sz="2000" dirty="0"/>
              <a:t>. </a:t>
            </a:r>
          </a:p>
          <a:p>
            <a:pPr algn="just"/>
            <a:endParaRPr lang="en-US" dirty="0"/>
          </a:p>
          <a:p>
            <a:pPr algn="just"/>
            <a:r>
              <a:rPr lang="en-US" dirty="0">
                <a:solidFill>
                  <a:srgbClr val="C00000"/>
                </a:solidFill>
              </a:rPr>
              <a:t>From C. </a:t>
            </a:r>
            <a:r>
              <a:rPr lang="en-US" dirty="0" err="1">
                <a:solidFill>
                  <a:srgbClr val="C00000"/>
                </a:solidFill>
              </a:rPr>
              <a:t>Biino</a:t>
            </a:r>
            <a:r>
              <a:rPr lang="en-US" dirty="0">
                <a:solidFill>
                  <a:srgbClr val="C00000"/>
                </a:solidFill>
              </a:rPr>
              <a:t>, </a:t>
            </a:r>
            <a:r>
              <a:rPr lang="en-US" dirty="0" err="1">
                <a:solidFill>
                  <a:srgbClr val="C00000"/>
                </a:solidFill>
              </a:rPr>
              <a:t>MiniWorkshop</a:t>
            </a:r>
            <a:r>
              <a:rPr lang="en-US" dirty="0">
                <a:solidFill>
                  <a:srgbClr val="C00000"/>
                </a:solidFill>
              </a:rPr>
              <a:t> on Crystal Collimation @CERN, 2005</a:t>
            </a:r>
            <a:endParaRPr lang="it-IT" dirty="0">
              <a:solidFill>
                <a:srgbClr val="C00000"/>
              </a:solidFill>
            </a:endParaRPr>
          </a:p>
        </p:txBody>
      </p:sp>
      <p:sp>
        <p:nvSpPr>
          <p:cNvPr id="9" name="CasellaDiTesto 8"/>
          <p:cNvSpPr txBox="1"/>
          <p:nvPr/>
        </p:nvSpPr>
        <p:spPr>
          <a:xfrm>
            <a:off x="2666618" y="1556792"/>
            <a:ext cx="954107" cy="369332"/>
          </a:xfrm>
          <a:prstGeom prst="rect">
            <a:avLst/>
          </a:prstGeom>
          <a:noFill/>
        </p:spPr>
        <p:txBody>
          <a:bodyPr wrap="none" rtlCol="0">
            <a:spAutoFit/>
          </a:bodyPr>
          <a:lstStyle/>
          <a:p>
            <a:r>
              <a:rPr lang="it-IT" b="1" dirty="0" err="1">
                <a:solidFill>
                  <a:srgbClr val="FF0000"/>
                </a:solidFill>
              </a:rPr>
              <a:t>Iridium</a:t>
            </a:r>
            <a:endParaRPr lang="it-IT" b="1" dirty="0">
              <a:solidFill>
                <a:srgbClr val="FF0000"/>
              </a:solidFill>
            </a:endParaRPr>
          </a:p>
        </p:txBody>
      </p:sp>
      <p:sp>
        <p:nvSpPr>
          <p:cNvPr id="10" name="CasellaDiTesto 9"/>
          <p:cNvSpPr txBox="1"/>
          <p:nvPr/>
        </p:nvSpPr>
        <p:spPr>
          <a:xfrm>
            <a:off x="7824192" y="1625374"/>
            <a:ext cx="1206292" cy="369332"/>
          </a:xfrm>
          <a:prstGeom prst="rect">
            <a:avLst/>
          </a:prstGeom>
          <a:noFill/>
        </p:spPr>
        <p:txBody>
          <a:bodyPr wrap="none" rtlCol="0">
            <a:spAutoFit/>
          </a:bodyPr>
          <a:lstStyle/>
          <a:p>
            <a:r>
              <a:rPr lang="it-IT" b="1" dirty="0" err="1">
                <a:solidFill>
                  <a:srgbClr val="FF0000"/>
                </a:solidFill>
              </a:rPr>
              <a:t>Tungsten</a:t>
            </a:r>
            <a:endParaRPr lang="it-IT" b="1" dirty="0">
              <a:solidFill>
                <a:srgbClr val="FF0000"/>
              </a:solidFill>
            </a:endParaRPr>
          </a:p>
        </p:txBody>
      </p:sp>
    </p:spTree>
    <p:extLst>
      <p:ext uri="{BB962C8B-B14F-4D97-AF65-F5344CB8AC3E}">
        <p14:creationId xmlns:p14="http://schemas.microsoft.com/office/powerpoint/2010/main" val="3634012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Autofit/>
          </a:bodyPr>
          <a:lstStyle/>
          <a:p>
            <a:pPr algn="ctr"/>
            <a:r>
              <a:rPr lang="it-IT" sz="6600" dirty="0" smtClean="0"/>
              <a:t>New idea….</a:t>
            </a:r>
            <a:r>
              <a:rPr lang="it-IT" sz="2800" dirty="0" smtClean="0"/>
              <a:t/>
            </a:r>
            <a:br>
              <a:rPr lang="it-IT" sz="2800" dirty="0" smtClean="0"/>
            </a:br>
            <a:r>
              <a:rPr lang="it-IT" sz="2800" dirty="0"/>
              <a:t/>
            </a:r>
            <a:br>
              <a:rPr lang="it-IT" sz="2800" dirty="0"/>
            </a:br>
            <a:r>
              <a:rPr lang="it-IT" sz="2800" dirty="0" smtClean="0"/>
              <a:t/>
            </a:r>
            <a:br>
              <a:rPr lang="it-IT" sz="2800" dirty="0" smtClean="0"/>
            </a:br>
            <a:r>
              <a:rPr lang="en-US" sz="2800" b="1" dirty="0" smtClean="0"/>
              <a:t>If we point </a:t>
            </a:r>
            <a:r>
              <a:rPr lang="en-US" sz="2800" b="1" dirty="0" smtClean="0"/>
              <a:t>A </a:t>
            </a:r>
            <a:r>
              <a:rPr lang="en-US" sz="2800" b="1" dirty="0"/>
              <a:t>telescope towards </a:t>
            </a:r>
            <a:r>
              <a:rPr lang="en-US" sz="2800" b="1" dirty="0" smtClean="0"/>
              <a:t>a gamma-ray </a:t>
            </a:r>
            <a:r>
              <a:rPr lang="en-US" sz="2800" b="1" dirty="0"/>
              <a:t>source </a:t>
            </a:r>
            <a:r>
              <a:rPr lang="en-US" sz="2800" b="1" dirty="0" smtClean="0"/>
              <a:t>(with 1° or less </a:t>
            </a:r>
            <a:r>
              <a:rPr lang="en-US" sz="2800" b="1" dirty="0" smtClean="0"/>
              <a:t>Precision)</a:t>
            </a:r>
            <a:r>
              <a:rPr lang="en-US" sz="2800" b="1" dirty="0" smtClean="0"/>
              <a:t>, </a:t>
            </a:r>
            <a:r>
              <a:rPr lang="en-US" sz="2800" b="1" dirty="0" smtClean="0"/>
              <a:t>we could exploit </a:t>
            </a:r>
            <a:r>
              <a:rPr lang="en-US" sz="2800" b="1" dirty="0"/>
              <a:t>the X0 reduction in oriented </a:t>
            </a:r>
            <a:r>
              <a:rPr lang="en-US" sz="2800" b="1" dirty="0" smtClean="0"/>
              <a:t>crystals to enhance the sensitivity to photons &gt; GeV</a:t>
            </a:r>
            <a:endParaRPr lang="it-IT" sz="2800" dirty="0"/>
          </a:p>
        </p:txBody>
      </p:sp>
      <p:sp>
        <p:nvSpPr>
          <p:cNvPr id="7" name="Segnaposto contenuto 6"/>
          <p:cNvSpPr>
            <a:spLocks noGrp="1"/>
          </p:cNvSpPr>
          <p:nvPr>
            <p:ph type="body" idx="1"/>
          </p:nvPr>
        </p:nvSpPr>
        <p:spPr/>
        <p:txBody>
          <a:bodyPr>
            <a:noAutofit/>
          </a:bodyPr>
          <a:lstStyle/>
          <a:p>
            <a:pPr algn="ctr"/>
            <a:r>
              <a:rPr lang="en-US" sz="3200" b="1" dirty="0" smtClean="0"/>
              <a:t> </a:t>
            </a:r>
            <a:endParaRPr lang="en-US" sz="3200" b="1" dirty="0"/>
          </a:p>
          <a:p>
            <a:pPr algn="ctr"/>
            <a:endParaRPr lang="it-IT" sz="3200" dirty="0"/>
          </a:p>
        </p:txBody>
      </p:sp>
      <p:sp>
        <p:nvSpPr>
          <p:cNvPr id="4" name="Segnaposto data 3"/>
          <p:cNvSpPr>
            <a:spLocks noGrp="1"/>
          </p:cNvSpPr>
          <p:nvPr>
            <p:ph type="dt" sz="half" idx="10"/>
          </p:nvPr>
        </p:nvSpPr>
        <p:spPr/>
        <p:txBody>
          <a:bodyPr/>
          <a:lstStyle/>
          <a:p>
            <a:pPr>
              <a:defRPr/>
            </a:pPr>
            <a:r>
              <a:rPr lang="it-IT" smtClean="0"/>
              <a:t>06/22/2018</a:t>
            </a:r>
            <a:endParaRPr lang="en-US"/>
          </a:p>
        </p:txBody>
      </p:sp>
      <p:sp>
        <p:nvSpPr>
          <p:cNvPr id="5" name="Segnaposto piè di pagina 4"/>
          <p:cNvSpPr>
            <a:spLocks noGrp="1"/>
          </p:cNvSpPr>
          <p:nvPr>
            <p:ph type="ftr" sz="quarter" idx="11"/>
          </p:nvPr>
        </p:nvSpPr>
        <p:spPr/>
        <p:txBody>
          <a:bodyPr/>
          <a:lstStyle/>
          <a:p>
            <a:pPr>
              <a:defRPr/>
            </a:pPr>
            <a:r>
              <a:rPr lang="it-IT" smtClean="0"/>
              <a:t>L. Bandiera, INFN Ferrara</a:t>
            </a:r>
            <a:endParaRPr lang="en-US"/>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424" y="476673"/>
            <a:ext cx="2085462" cy="1821140"/>
          </a:xfrm>
          <a:prstGeom prst="rect">
            <a:avLst/>
          </a:prstGeom>
        </p:spPr>
      </p:pic>
      <p:sp>
        <p:nvSpPr>
          <p:cNvPr id="3" name="CasellaDiTesto 2"/>
          <p:cNvSpPr txBox="1"/>
          <p:nvPr/>
        </p:nvSpPr>
        <p:spPr>
          <a:xfrm>
            <a:off x="839417" y="5397023"/>
            <a:ext cx="10486868" cy="1200329"/>
          </a:xfrm>
          <a:prstGeom prst="rect">
            <a:avLst/>
          </a:prstGeom>
          <a:noFill/>
        </p:spPr>
        <p:txBody>
          <a:bodyPr wrap="square" rtlCol="0">
            <a:spAutoFit/>
          </a:bodyPr>
          <a:lstStyle/>
          <a:p>
            <a:pPr algn="ctr"/>
            <a:endParaRPr lang="it-IT" sz="2400" b="1" dirty="0" smtClean="0"/>
          </a:p>
          <a:p>
            <a:pPr algn="ctr"/>
            <a:r>
              <a:rPr lang="it-IT" sz="2400" b="1" dirty="0" smtClean="0"/>
              <a:t>In </a:t>
            </a:r>
            <a:r>
              <a:rPr lang="it-IT" sz="2400" b="1" dirty="0" err="1" smtClean="0"/>
              <a:t>collaboration</a:t>
            </a:r>
            <a:r>
              <a:rPr lang="it-IT" sz="2400" b="1" dirty="0" smtClean="0"/>
              <a:t> </a:t>
            </a:r>
            <a:r>
              <a:rPr lang="it-IT" sz="2400" b="1" dirty="0"/>
              <a:t>with S. </a:t>
            </a:r>
            <a:r>
              <a:rPr lang="it-IT" sz="2400" b="1" dirty="0" err="1"/>
              <a:t>Cutini</a:t>
            </a:r>
            <a:r>
              <a:rPr lang="it-IT" sz="2400" b="1" dirty="0"/>
              <a:t> (INFN </a:t>
            </a:r>
            <a:r>
              <a:rPr lang="it-IT" sz="2400" b="1" dirty="0" smtClean="0"/>
              <a:t>Perugia </a:t>
            </a:r>
            <a:r>
              <a:rPr lang="it-IT" sz="2400" b="1" dirty="0" smtClean="0"/>
              <a:t>and FERMI </a:t>
            </a:r>
            <a:r>
              <a:rPr lang="it-IT" sz="2400" b="1" dirty="0" err="1" smtClean="0"/>
              <a:t>collaboration</a:t>
            </a:r>
            <a:r>
              <a:rPr lang="it-IT" sz="2400" b="1" dirty="0" smtClean="0"/>
              <a:t>) and with V. </a:t>
            </a:r>
            <a:r>
              <a:rPr lang="it-IT" sz="2400" b="1" dirty="0" err="1" smtClean="0"/>
              <a:t>Tikhomirov</a:t>
            </a:r>
            <a:r>
              <a:rPr lang="it-IT" sz="2400" b="1" dirty="0"/>
              <a:t> (INP </a:t>
            </a:r>
            <a:r>
              <a:rPr lang="it-IT" sz="2400" b="1" dirty="0" smtClean="0"/>
              <a:t>Minsk).</a:t>
            </a:r>
            <a:endParaRPr lang="it-IT" sz="2400" b="1" dirty="0"/>
          </a:p>
        </p:txBody>
      </p:sp>
      <p:sp>
        <p:nvSpPr>
          <p:cNvPr id="11" name="CasellaDiTesto 10"/>
          <p:cNvSpPr txBox="1"/>
          <p:nvPr/>
        </p:nvSpPr>
        <p:spPr>
          <a:xfrm>
            <a:off x="276031" y="5295398"/>
            <a:ext cx="11737306" cy="461665"/>
          </a:xfrm>
          <a:prstGeom prst="rect">
            <a:avLst/>
          </a:prstGeom>
          <a:noFill/>
        </p:spPr>
        <p:txBody>
          <a:bodyPr wrap="square" rtlCol="0">
            <a:spAutoFit/>
          </a:bodyPr>
          <a:lstStyle/>
          <a:p>
            <a:pPr algn="ctr"/>
            <a:r>
              <a:rPr lang="it-IT" sz="2400" b="1" dirty="0" err="1"/>
              <a:t>Proposal</a:t>
            </a:r>
            <a:r>
              <a:rPr lang="it-IT" sz="2400" b="1" dirty="0"/>
              <a:t> under </a:t>
            </a:r>
            <a:r>
              <a:rPr lang="it-IT" sz="2400" b="1" dirty="0" err="1"/>
              <a:t>evaluation</a:t>
            </a:r>
            <a:r>
              <a:rPr lang="it-IT" sz="2400" b="1" dirty="0"/>
              <a:t> </a:t>
            </a:r>
            <a:r>
              <a:rPr lang="it-IT" sz="2400" b="1" dirty="0" err="1"/>
              <a:t>at</a:t>
            </a:r>
            <a:r>
              <a:rPr lang="it-IT" sz="2400" b="1" dirty="0"/>
              <a:t> </a:t>
            </a:r>
            <a:r>
              <a:rPr lang="it-IT" sz="2400" b="1" dirty="0" err="1"/>
              <a:t>italian</a:t>
            </a:r>
            <a:r>
              <a:rPr lang="it-IT" sz="2400" b="1" dirty="0"/>
              <a:t> </a:t>
            </a:r>
            <a:r>
              <a:rPr lang="it-IT" sz="2400" b="1" dirty="0" err="1"/>
              <a:t>competition</a:t>
            </a:r>
            <a:r>
              <a:rPr lang="it-IT" sz="2400" b="1" dirty="0"/>
              <a:t> PRIN2017</a:t>
            </a:r>
          </a:p>
        </p:txBody>
      </p:sp>
    </p:spTree>
    <p:extLst>
      <p:ext uri="{BB962C8B-B14F-4D97-AF65-F5344CB8AC3E}">
        <p14:creationId xmlns:p14="http://schemas.microsoft.com/office/powerpoint/2010/main" val="2932554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isultati immagini per fermi lat tungsten scintil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 y="1187654"/>
            <a:ext cx="8918186" cy="569773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63352" y="533400"/>
            <a:ext cx="11521279" cy="1005468"/>
          </a:xfrm>
        </p:spPr>
        <p:txBody>
          <a:bodyPr>
            <a:normAutofit/>
          </a:bodyPr>
          <a:lstStyle/>
          <a:p>
            <a:r>
              <a:rPr lang="it-IT" dirty="0" smtClean="0">
                <a:solidFill>
                  <a:srgbClr val="C00000"/>
                </a:solidFill>
              </a:rPr>
              <a:t>Take the FERMI-LAT </a:t>
            </a:r>
            <a:r>
              <a:rPr lang="it-IT" dirty="0" err="1" smtClean="0">
                <a:solidFill>
                  <a:srgbClr val="C00000"/>
                </a:solidFill>
              </a:rPr>
              <a:t>tower</a:t>
            </a:r>
            <a:r>
              <a:rPr lang="it-IT" dirty="0" smtClean="0">
                <a:solidFill>
                  <a:srgbClr val="C00000"/>
                </a:solidFill>
              </a:rPr>
              <a:t> </a:t>
            </a:r>
            <a:r>
              <a:rPr lang="it-IT" dirty="0" err="1" smtClean="0">
                <a:solidFill>
                  <a:srgbClr val="C00000"/>
                </a:solidFill>
              </a:rPr>
              <a:t>as</a:t>
            </a:r>
            <a:r>
              <a:rPr lang="it-IT" dirty="0" smtClean="0">
                <a:solidFill>
                  <a:srgbClr val="C00000"/>
                </a:solidFill>
              </a:rPr>
              <a:t> an </a:t>
            </a:r>
            <a:r>
              <a:rPr lang="it-IT" dirty="0" err="1" smtClean="0">
                <a:solidFill>
                  <a:srgbClr val="C00000"/>
                </a:solidFill>
              </a:rPr>
              <a:t>example</a:t>
            </a:r>
            <a:r>
              <a:rPr lang="it-IT" dirty="0" smtClean="0">
                <a:solidFill>
                  <a:srgbClr val="C00000"/>
                </a:solidFill>
              </a:rPr>
              <a:t>…</a:t>
            </a:r>
            <a:endParaRPr lang="it-IT" dirty="0"/>
          </a:p>
        </p:txBody>
      </p:sp>
      <p:sp>
        <p:nvSpPr>
          <p:cNvPr id="4" name="Segnaposto data 3"/>
          <p:cNvSpPr>
            <a:spLocks noGrp="1"/>
          </p:cNvSpPr>
          <p:nvPr>
            <p:ph type="dt" sz="half" idx="10"/>
          </p:nvPr>
        </p:nvSpPr>
        <p:spPr/>
        <p:txBody>
          <a:bodyPr/>
          <a:lstStyle/>
          <a:p>
            <a:pPr>
              <a:defRPr/>
            </a:pPr>
            <a:r>
              <a:rPr lang="it-IT" smtClean="0"/>
              <a:t>06/22/2018</a:t>
            </a:r>
            <a:endParaRPr lang="en-US"/>
          </a:p>
        </p:txBody>
      </p:sp>
      <p:sp>
        <p:nvSpPr>
          <p:cNvPr id="5" name="Segnaposto piè di pagina 4"/>
          <p:cNvSpPr>
            <a:spLocks noGrp="1"/>
          </p:cNvSpPr>
          <p:nvPr>
            <p:ph type="ftr" sz="quarter" idx="11"/>
          </p:nvPr>
        </p:nvSpPr>
        <p:spPr/>
        <p:txBody>
          <a:bodyPr/>
          <a:lstStyle/>
          <a:p>
            <a:pPr>
              <a:defRPr/>
            </a:pPr>
            <a:r>
              <a:rPr lang="it-IT" smtClean="0"/>
              <a:t>L. Bandiera, INFN Ferrara</a:t>
            </a:r>
            <a:endParaRPr lang="en-US"/>
          </a:p>
        </p:txBody>
      </p:sp>
      <p:sp>
        <p:nvSpPr>
          <p:cNvPr id="8" name="CasellaDiTesto 7"/>
          <p:cNvSpPr txBox="1"/>
          <p:nvPr/>
        </p:nvSpPr>
        <p:spPr>
          <a:xfrm>
            <a:off x="7411888" y="3282293"/>
            <a:ext cx="3285438" cy="400110"/>
          </a:xfrm>
          <a:prstGeom prst="rect">
            <a:avLst/>
          </a:prstGeom>
          <a:noFill/>
        </p:spPr>
        <p:txBody>
          <a:bodyPr wrap="square" rtlCol="0">
            <a:spAutoFit/>
          </a:bodyPr>
          <a:lstStyle/>
          <a:p>
            <a:r>
              <a:rPr lang="it-IT" sz="2000" b="1" dirty="0">
                <a:solidFill>
                  <a:srgbClr val="FF0000"/>
                </a:solidFill>
              </a:rPr>
              <a:t>Made of </a:t>
            </a:r>
            <a:r>
              <a:rPr lang="it-IT" sz="2000" b="1" dirty="0" err="1">
                <a:solidFill>
                  <a:srgbClr val="FF0000"/>
                </a:solidFill>
              </a:rPr>
              <a:t>Tungsten</a:t>
            </a:r>
            <a:endParaRPr lang="it-IT" sz="2000" b="1" dirty="0">
              <a:solidFill>
                <a:srgbClr val="FF0000"/>
              </a:solidFill>
            </a:endParaRPr>
          </a:p>
        </p:txBody>
      </p:sp>
      <p:sp>
        <p:nvSpPr>
          <p:cNvPr id="9" name="CasellaDiTesto 8"/>
          <p:cNvSpPr txBox="1"/>
          <p:nvPr/>
        </p:nvSpPr>
        <p:spPr>
          <a:xfrm>
            <a:off x="8040216" y="5949280"/>
            <a:ext cx="4151784" cy="400110"/>
          </a:xfrm>
          <a:prstGeom prst="rect">
            <a:avLst/>
          </a:prstGeom>
          <a:noFill/>
        </p:spPr>
        <p:txBody>
          <a:bodyPr wrap="square" rtlCol="0">
            <a:spAutoFit/>
          </a:bodyPr>
          <a:lstStyle/>
          <a:p>
            <a:r>
              <a:rPr lang="it-IT" sz="2000" b="1" dirty="0">
                <a:solidFill>
                  <a:srgbClr val="FF0000"/>
                </a:solidFill>
              </a:rPr>
              <a:t>Made of </a:t>
            </a:r>
            <a:r>
              <a:rPr lang="it-IT" sz="2000" b="1" dirty="0" err="1" smtClean="0">
                <a:solidFill>
                  <a:srgbClr val="FF0000"/>
                </a:solidFill>
              </a:rPr>
              <a:t>CsI</a:t>
            </a:r>
            <a:r>
              <a:rPr lang="it-IT" sz="2000" b="1" dirty="0" smtClean="0">
                <a:solidFill>
                  <a:srgbClr val="FF0000"/>
                </a:solidFill>
              </a:rPr>
              <a:t> </a:t>
            </a:r>
            <a:r>
              <a:rPr lang="it-IT" sz="2000" b="1" dirty="0" err="1" smtClean="0">
                <a:solidFill>
                  <a:srgbClr val="FF0000"/>
                </a:solidFill>
              </a:rPr>
              <a:t>scintillator</a:t>
            </a:r>
            <a:r>
              <a:rPr lang="it-IT" sz="2000" b="1" dirty="0" smtClean="0">
                <a:solidFill>
                  <a:srgbClr val="FF0000"/>
                </a:solidFill>
              </a:rPr>
              <a:t> </a:t>
            </a:r>
            <a:r>
              <a:rPr lang="it-IT" sz="2000" b="1" dirty="0" err="1">
                <a:solidFill>
                  <a:srgbClr val="FF0000"/>
                </a:solidFill>
              </a:rPr>
              <a:t>crystals</a:t>
            </a:r>
            <a:endParaRPr lang="it-IT" sz="2000" b="1" dirty="0">
              <a:solidFill>
                <a:srgbClr val="FF0000"/>
              </a:solidFill>
            </a:endParaRPr>
          </a:p>
        </p:txBody>
      </p:sp>
      <p:sp>
        <p:nvSpPr>
          <p:cNvPr id="11" name="CasellaDiTesto 10"/>
          <p:cNvSpPr txBox="1"/>
          <p:nvPr/>
        </p:nvSpPr>
        <p:spPr>
          <a:xfrm>
            <a:off x="7498019" y="4278101"/>
            <a:ext cx="3285438" cy="400110"/>
          </a:xfrm>
          <a:prstGeom prst="rect">
            <a:avLst/>
          </a:prstGeom>
          <a:noFill/>
        </p:spPr>
        <p:txBody>
          <a:bodyPr wrap="square" rtlCol="0">
            <a:spAutoFit/>
          </a:bodyPr>
          <a:lstStyle/>
          <a:p>
            <a:r>
              <a:rPr lang="it-IT" sz="2000" b="1" dirty="0">
                <a:solidFill>
                  <a:srgbClr val="FF0000"/>
                </a:solidFill>
              </a:rPr>
              <a:t>Made of </a:t>
            </a:r>
            <a:r>
              <a:rPr lang="it-IT" sz="2000" b="1" dirty="0" err="1">
                <a:solidFill>
                  <a:srgbClr val="FF0000"/>
                </a:solidFill>
              </a:rPr>
              <a:t>Silicon</a:t>
            </a:r>
            <a:endParaRPr lang="it-IT" sz="2000" b="1" dirty="0">
              <a:solidFill>
                <a:srgbClr val="FF0000"/>
              </a:solidFill>
            </a:endParaRPr>
          </a:p>
        </p:txBody>
      </p:sp>
    </p:spTree>
    <p:extLst>
      <p:ext uri="{BB962C8B-B14F-4D97-AF65-F5344CB8AC3E}">
        <p14:creationId xmlns:p14="http://schemas.microsoft.com/office/powerpoint/2010/main" val="3180266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isultati immagini per fermi lat tungsten scintil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 y="1187654"/>
            <a:ext cx="8918186" cy="569773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63352" y="533400"/>
            <a:ext cx="11521279" cy="1005468"/>
          </a:xfrm>
        </p:spPr>
        <p:txBody>
          <a:bodyPr>
            <a:normAutofit/>
          </a:bodyPr>
          <a:lstStyle/>
          <a:p>
            <a:r>
              <a:rPr lang="it-IT" dirty="0" smtClean="0">
                <a:solidFill>
                  <a:srgbClr val="C00000"/>
                </a:solidFill>
              </a:rPr>
              <a:t>Take the FERMI-LAT </a:t>
            </a:r>
            <a:r>
              <a:rPr lang="it-IT" dirty="0" err="1" smtClean="0">
                <a:solidFill>
                  <a:srgbClr val="C00000"/>
                </a:solidFill>
              </a:rPr>
              <a:t>tower</a:t>
            </a:r>
            <a:r>
              <a:rPr lang="it-IT" dirty="0" smtClean="0">
                <a:solidFill>
                  <a:srgbClr val="C00000"/>
                </a:solidFill>
              </a:rPr>
              <a:t> </a:t>
            </a:r>
            <a:r>
              <a:rPr lang="it-IT" dirty="0" err="1" smtClean="0">
                <a:solidFill>
                  <a:srgbClr val="C00000"/>
                </a:solidFill>
              </a:rPr>
              <a:t>as</a:t>
            </a:r>
            <a:r>
              <a:rPr lang="it-IT" dirty="0" smtClean="0">
                <a:solidFill>
                  <a:srgbClr val="C00000"/>
                </a:solidFill>
              </a:rPr>
              <a:t> an </a:t>
            </a:r>
            <a:r>
              <a:rPr lang="it-IT" dirty="0" err="1" smtClean="0">
                <a:solidFill>
                  <a:srgbClr val="C00000"/>
                </a:solidFill>
              </a:rPr>
              <a:t>example</a:t>
            </a:r>
            <a:r>
              <a:rPr lang="it-IT" dirty="0" smtClean="0">
                <a:solidFill>
                  <a:srgbClr val="C00000"/>
                </a:solidFill>
              </a:rPr>
              <a:t>…</a:t>
            </a:r>
            <a:endParaRPr lang="it-IT" dirty="0"/>
          </a:p>
        </p:txBody>
      </p:sp>
      <p:sp>
        <p:nvSpPr>
          <p:cNvPr id="4" name="Segnaposto data 3"/>
          <p:cNvSpPr>
            <a:spLocks noGrp="1"/>
          </p:cNvSpPr>
          <p:nvPr>
            <p:ph type="dt" sz="half" idx="10"/>
          </p:nvPr>
        </p:nvSpPr>
        <p:spPr/>
        <p:txBody>
          <a:bodyPr/>
          <a:lstStyle/>
          <a:p>
            <a:pPr>
              <a:defRPr/>
            </a:pPr>
            <a:r>
              <a:rPr lang="it-IT" smtClean="0"/>
              <a:t>06/22/2018</a:t>
            </a:r>
            <a:endParaRPr lang="en-US"/>
          </a:p>
        </p:txBody>
      </p:sp>
      <p:sp>
        <p:nvSpPr>
          <p:cNvPr id="5" name="Segnaposto piè di pagina 4"/>
          <p:cNvSpPr>
            <a:spLocks noGrp="1"/>
          </p:cNvSpPr>
          <p:nvPr>
            <p:ph type="ftr" sz="quarter" idx="11"/>
          </p:nvPr>
        </p:nvSpPr>
        <p:spPr/>
        <p:txBody>
          <a:bodyPr/>
          <a:lstStyle/>
          <a:p>
            <a:pPr>
              <a:defRPr/>
            </a:pPr>
            <a:r>
              <a:rPr lang="it-IT" smtClean="0"/>
              <a:t>L. Bandiera, INFN Ferrara</a:t>
            </a:r>
            <a:endParaRPr lang="en-US"/>
          </a:p>
        </p:txBody>
      </p:sp>
      <p:sp>
        <p:nvSpPr>
          <p:cNvPr id="8" name="CasellaDiTesto 7"/>
          <p:cNvSpPr txBox="1"/>
          <p:nvPr/>
        </p:nvSpPr>
        <p:spPr>
          <a:xfrm>
            <a:off x="7411888" y="3282293"/>
            <a:ext cx="3285438" cy="400110"/>
          </a:xfrm>
          <a:prstGeom prst="rect">
            <a:avLst/>
          </a:prstGeom>
          <a:noFill/>
        </p:spPr>
        <p:txBody>
          <a:bodyPr wrap="square" rtlCol="0">
            <a:spAutoFit/>
          </a:bodyPr>
          <a:lstStyle/>
          <a:p>
            <a:r>
              <a:rPr lang="it-IT" sz="2000" b="1" dirty="0">
                <a:solidFill>
                  <a:srgbClr val="FF0000"/>
                </a:solidFill>
              </a:rPr>
              <a:t>Made of </a:t>
            </a:r>
            <a:r>
              <a:rPr lang="it-IT" sz="2000" b="1" dirty="0" err="1">
                <a:solidFill>
                  <a:srgbClr val="FF0000"/>
                </a:solidFill>
              </a:rPr>
              <a:t>Tungsten</a:t>
            </a:r>
            <a:endParaRPr lang="it-IT" sz="2000" b="1" dirty="0">
              <a:solidFill>
                <a:srgbClr val="FF0000"/>
              </a:solidFill>
            </a:endParaRPr>
          </a:p>
        </p:txBody>
      </p:sp>
      <p:sp>
        <p:nvSpPr>
          <p:cNvPr id="9" name="CasellaDiTesto 8"/>
          <p:cNvSpPr txBox="1"/>
          <p:nvPr/>
        </p:nvSpPr>
        <p:spPr>
          <a:xfrm>
            <a:off x="7982508" y="5983167"/>
            <a:ext cx="4151784" cy="400110"/>
          </a:xfrm>
          <a:prstGeom prst="rect">
            <a:avLst/>
          </a:prstGeom>
          <a:noFill/>
        </p:spPr>
        <p:txBody>
          <a:bodyPr wrap="square" rtlCol="0">
            <a:spAutoFit/>
          </a:bodyPr>
          <a:lstStyle/>
          <a:p>
            <a:r>
              <a:rPr lang="it-IT" sz="2000" b="1" dirty="0">
                <a:solidFill>
                  <a:srgbClr val="FF0000"/>
                </a:solidFill>
              </a:rPr>
              <a:t>Made of </a:t>
            </a:r>
            <a:r>
              <a:rPr lang="it-IT" sz="2000" b="1" dirty="0" err="1" smtClean="0">
                <a:solidFill>
                  <a:srgbClr val="FF0000"/>
                </a:solidFill>
              </a:rPr>
              <a:t>CsI</a:t>
            </a:r>
            <a:r>
              <a:rPr lang="it-IT" sz="2000" b="1" dirty="0" smtClean="0">
                <a:solidFill>
                  <a:srgbClr val="FF0000"/>
                </a:solidFill>
              </a:rPr>
              <a:t> </a:t>
            </a:r>
            <a:r>
              <a:rPr lang="it-IT" sz="2000" b="1" dirty="0" err="1" smtClean="0">
                <a:solidFill>
                  <a:srgbClr val="FF0000"/>
                </a:solidFill>
              </a:rPr>
              <a:t>scintillator</a:t>
            </a:r>
            <a:r>
              <a:rPr lang="it-IT" sz="2000" b="1" dirty="0" smtClean="0">
                <a:solidFill>
                  <a:srgbClr val="FF0000"/>
                </a:solidFill>
              </a:rPr>
              <a:t> </a:t>
            </a:r>
            <a:r>
              <a:rPr lang="it-IT" sz="2000" b="1" dirty="0" err="1">
                <a:solidFill>
                  <a:srgbClr val="FF0000"/>
                </a:solidFill>
              </a:rPr>
              <a:t>crystals</a:t>
            </a:r>
            <a:endParaRPr lang="it-IT" sz="2000" b="1" dirty="0">
              <a:solidFill>
                <a:srgbClr val="FF0000"/>
              </a:solidFill>
            </a:endParaRPr>
          </a:p>
        </p:txBody>
      </p:sp>
      <p:sp>
        <p:nvSpPr>
          <p:cNvPr id="11" name="CasellaDiTesto 10"/>
          <p:cNvSpPr txBox="1"/>
          <p:nvPr/>
        </p:nvSpPr>
        <p:spPr>
          <a:xfrm>
            <a:off x="7498019" y="4278101"/>
            <a:ext cx="3285438" cy="400110"/>
          </a:xfrm>
          <a:prstGeom prst="rect">
            <a:avLst/>
          </a:prstGeom>
          <a:noFill/>
        </p:spPr>
        <p:txBody>
          <a:bodyPr wrap="square" rtlCol="0">
            <a:spAutoFit/>
          </a:bodyPr>
          <a:lstStyle/>
          <a:p>
            <a:r>
              <a:rPr lang="it-IT" sz="2000" b="1" dirty="0">
                <a:solidFill>
                  <a:srgbClr val="FF0000"/>
                </a:solidFill>
              </a:rPr>
              <a:t>Made of </a:t>
            </a:r>
            <a:r>
              <a:rPr lang="it-IT" sz="2000" b="1" dirty="0" err="1">
                <a:solidFill>
                  <a:srgbClr val="FF0000"/>
                </a:solidFill>
              </a:rPr>
              <a:t>Silicon</a:t>
            </a:r>
            <a:endParaRPr lang="it-IT" sz="2000" b="1" dirty="0">
              <a:solidFill>
                <a:srgbClr val="FF0000"/>
              </a:solidFill>
            </a:endParaRPr>
          </a:p>
        </p:txBody>
      </p:sp>
      <p:sp>
        <p:nvSpPr>
          <p:cNvPr id="10" name="CasellaDiTesto 9"/>
          <p:cNvSpPr txBox="1"/>
          <p:nvPr/>
        </p:nvSpPr>
        <p:spPr>
          <a:xfrm>
            <a:off x="5087888" y="1772816"/>
            <a:ext cx="6552728" cy="1200329"/>
          </a:xfrm>
          <a:prstGeom prst="rect">
            <a:avLst/>
          </a:prstGeom>
          <a:solidFill>
            <a:srgbClr val="FFFF00"/>
          </a:solidFill>
          <a:ln w="57150">
            <a:solidFill>
              <a:schemeClr val="tx1"/>
            </a:solidFill>
          </a:ln>
        </p:spPr>
        <p:txBody>
          <a:bodyPr wrap="square" rtlCol="0">
            <a:spAutoFit/>
          </a:bodyPr>
          <a:lstStyle/>
          <a:p>
            <a:pPr algn="ctr"/>
            <a:r>
              <a:rPr lang="it-IT" sz="2400" b="1" dirty="0" err="1"/>
              <a:t>All</a:t>
            </a:r>
            <a:r>
              <a:rPr lang="it-IT" sz="2400" b="1" dirty="0"/>
              <a:t> of </a:t>
            </a:r>
            <a:r>
              <a:rPr lang="it-IT" sz="2400" b="1" dirty="0" err="1"/>
              <a:t>these</a:t>
            </a:r>
            <a:r>
              <a:rPr lang="it-IT" sz="2400" b="1" dirty="0"/>
              <a:t> </a:t>
            </a:r>
            <a:r>
              <a:rPr lang="it-IT" sz="2400" b="1" dirty="0" err="1"/>
              <a:t>materials</a:t>
            </a:r>
            <a:r>
              <a:rPr lang="it-IT" sz="2400" b="1" dirty="0"/>
              <a:t> </a:t>
            </a:r>
            <a:r>
              <a:rPr lang="it-IT" sz="2400" b="1" dirty="0" err="1"/>
              <a:t>have</a:t>
            </a:r>
            <a:r>
              <a:rPr lang="it-IT" sz="2400" b="1" dirty="0"/>
              <a:t> a </a:t>
            </a:r>
            <a:r>
              <a:rPr lang="it-IT" sz="2400" b="1" dirty="0" err="1"/>
              <a:t>crystalline</a:t>
            </a:r>
            <a:r>
              <a:rPr lang="it-IT" sz="2400" b="1" dirty="0"/>
              <a:t> </a:t>
            </a:r>
            <a:r>
              <a:rPr lang="it-IT" sz="2400" b="1" dirty="0" err="1"/>
              <a:t>structure</a:t>
            </a:r>
            <a:r>
              <a:rPr lang="it-IT" sz="2400" b="1" dirty="0"/>
              <a:t> and can be </a:t>
            </a:r>
            <a:r>
              <a:rPr lang="it-IT" sz="2400" b="1" dirty="0" err="1" smtClean="0"/>
              <a:t>oriented</a:t>
            </a:r>
            <a:r>
              <a:rPr lang="it-IT" sz="2400" b="1" dirty="0" smtClean="0"/>
              <a:t> </a:t>
            </a:r>
            <a:r>
              <a:rPr lang="it-IT" sz="2400" b="1" dirty="0" err="1"/>
              <a:t>along</a:t>
            </a:r>
            <a:r>
              <a:rPr lang="it-IT" sz="2400" b="1" dirty="0"/>
              <a:t> some </a:t>
            </a:r>
            <a:r>
              <a:rPr lang="it-IT" sz="2400" b="1" dirty="0" err="1"/>
              <a:t>preferred</a:t>
            </a:r>
            <a:r>
              <a:rPr lang="it-IT" sz="2400" b="1" dirty="0"/>
              <a:t> lattice </a:t>
            </a:r>
            <a:r>
              <a:rPr lang="it-IT" sz="2400" b="1" dirty="0" err="1" smtClean="0"/>
              <a:t>direction</a:t>
            </a:r>
            <a:endParaRPr lang="it-IT" sz="2400" b="1" dirty="0"/>
          </a:p>
        </p:txBody>
      </p:sp>
    </p:spTree>
    <p:extLst>
      <p:ext uri="{BB962C8B-B14F-4D97-AF65-F5344CB8AC3E}">
        <p14:creationId xmlns:p14="http://schemas.microsoft.com/office/powerpoint/2010/main" val="340402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343" y="358521"/>
            <a:ext cx="11953329" cy="990600"/>
          </a:xfrm>
        </p:spPr>
        <p:txBody>
          <a:bodyPr/>
          <a:lstStyle/>
          <a:p>
            <a:pPr algn="ctr"/>
            <a:r>
              <a:rPr lang="it-IT" dirty="0" err="1" smtClean="0">
                <a:solidFill>
                  <a:srgbClr val="C00000"/>
                </a:solidFill>
              </a:rPr>
              <a:t>What</a:t>
            </a:r>
            <a:r>
              <a:rPr lang="it-IT" dirty="0" smtClean="0">
                <a:solidFill>
                  <a:srgbClr val="C00000"/>
                </a:solidFill>
              </a:rPr>
              <a:t> </a:t>
            </a:r>
            <a:r>
              <a:rPr lang="it-IT" dirty="0" err="1" smtClean="0">
                <a:solidFill>
                  <a:srgbClr val="C00000"/>
                </a:solidFill>
              </a:rPr>
              <a:t>happen</a:t>
            </a:r>
            <a:r>
              <a:rPr lang="it-IT" dirty="0" smtClean="0">
                <a:solidFill>
                  <a:srgbClr val="C00000"/>
                </a:solidFill>
              </a:rPr>
              <a:t> </a:t>
            </a:r>
            <a:r>
              <a:rPr lang="it-IT" dirty="0" err="1" smtClean="0">
                <a:solidFill>
                  <a:srgbClr val="C00000"/>
                </a:solidFill>
              </a:rPr>
              <a:t>if</a:t>
            </a:r>
            <a:r>
              <a:rPr lang="it-IT" dirty="0" smtClean="0">
                <a:solidFill>
                  <a:srgbClr val="C00000"/>
                </a:solidFill>
              </a:rPr>
              <a:t> the </a:t>
            </a:r>
            <a:r>
              <a:rPr lang="it-IT" dirty="0" err="1" smtClean="0">
                <a:solidFill>
                  <a:srgbClr val="C00000"/>
                </a:solidFill>
              </a:rPr>
              <a:t>tracker-converter</a:t>
            </a:r>
            <a:r>
              <a:rPr lang="it-IT" dirty="0" smtClean="0">
                <a:solidFill>
                  <a:srgbClr val="C00000"/>
                </a:solidFill>
              </a:rPr>
              <a:t> </a:t>
            </a:r>
            <a:r>
              <a:rPr lang="it-IT" dirty="0" err="1" smtClean="0">
                <a:solidFill>
                  <a:srgbClr val="C00000"/>
                </a:solidFill>
              </a:rPr>
              <a:t>is</a:t>
            </a:r>
            <a:r>
              <a:rPr lang="it-IT" dirty="0" smtClean="0">
                <a:solidFill>
                  <a:srgbClr val="C00000"/>
                </a:solidFill>
              </a:rPr>
              <a:t> </a:t>
            </a:r>
            <a:r>
              <a:rPr lang="it-IT" dirty="0" err="1" smtClean="0">
                <a:solidFill>
                  <a:srgbClr val="C00000"/>
                </a:solidFill>
              </a:rPr>
              <a:t>oriented</a:t>
            </a:r>
            <a:r>
              <a:rPr lang="it-IT" dirty="0" smtClean="0">
                <a:solidFill>
                  <a:srgbClr val="C00000"/>
                </a:solidFill>
              </a:rPr>
              <a:t>?</a:t>
            </a:r>
            <a:endParaRPr lang="it-IT" dirty="0">
              <a:solidFill>
                <a:srgbClr val="C00000"/>
              </a:solidFill>
            </a:endParaRPr>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pic>
        <p:nvPicPr>
          <p:cNvPr id="6" name="Picture 4" descr="Ir PP enhanc"/>
          <p:cNvPicPr>
            <a:picLocks noGrp="1"/>
          </p:cNvPicPr>
          <p:nvPr>
            <p:ph idx="1"/>
          </p:nvPr>
        </p:nvPicPr>
        <p:blipFill rotWithShape="1">
          <a:blip r:embed="rId2" cstate="print">
            <a:extLst>
              <a:ext uri="{28A0092B-C50C-407E-A947-70E740481C1C}">
                <a14:useLocalDpi xmlns:a14="http://schemas.microsoft.com/office/drawing/2010/main" val="0"/>
              </a:ext>
            </a:extLst>
          </a:blip>
          <a:srcRect l="5267"/>
          <a:stretch/>
        </p:blipFill>
        <p:spPr bwMode="auto">
          <a:xfrm>
            <a:off x="191343" y="1196752"/>
            <a:ext cx="6048673" cy="5445224"/>
          </a:xfrm>
          <a:prstGeom prst="rect">
            <a:avLst/>
          </a:prstGeom>
          <a:noFill/>
          <a:ln>
            <a:solidFill>
              <a:schemeClr val="bg1"/>
            </a:solidFill>
            <a:miter lim="800000"/>
            <a:headEnd/>
            <a:tailEnd/>
          </a:ln>
          <a:effectLst/>
          <a:extLst/>
        </p:spPr>
      </p:pic>
      <p:sp>
        <p:nvSpPr>
          <p:cNvPr id="7" name="CasellaDiTesto 6"/>
          <p:cNvSpPr txBox="1"/>
          <p:nvPr/>
        </p:nvSpPr>
        <p:spPr>
          <a:xfrm>
            <a:off x="6240017" y="1556792"/>
            <a:ext cx="5328591" cy="4493538"/>
          </a:xfrm>
          <a:prstGeom prst="rect">
            <a:avLst/>
          </a:prstGeom>
          <a:noFill/>
        </p:spPr>
        <p:txBody>
          <a:bodyPr wrap="square" rtlCol="0">
            <a:spAutoFit/>
          </a:bodyPr>
          <a:lstStyle/>
          <a:p>
            <a:pPr marL="285750" indent="-285750">
              <a:buFont typeface="Wingdings" panose="05000000000000000000" pitchFamily="2" charset="2"/>
              <a:buChar char="Ø"/>
            </a:pPr>
            <a:r>
              <a:rPr lang="it-IT" sz="2200" b="1" dirty="0"/>
              <a:t>The gamma </a:t>
            </a:r>
            <a:r>
              <a:rPr lang="it-IT" sz="2200" b="1" dirty="0" err="1"/>
              <a:t>conversion</a:t>
            </a:r>
            <a:r>
              <a:rPr lang="it-IT" sz="2200" b="1" dirty="0"/>
              <a:t> in </a:t>
            </a:r>
            <a:r>
              <a:rPr lang="it-IT" sz="2200" b="1" dirty="0" err="1"/>
              <a:t>pairs</a:t>
            </a:r>
            <a:r>
              <a:rPr lang="it-IT" sz="2200" b="1" dirty="0"/>
              <a:t> in an </a:t>
            </a:r>
            <a:r>
              <a:rPr lang="it-IT" sz="2200" b="1" dirty="0" err="1"/>
              <a:t>aligned</a:t>
            </a:r>
            <a:r>
              <a:rPr lang="it-IT" sz="2200" b="1" dirty="0"/>
              <a:t> W </a:t>
            </a:r>
            <a:r>
              <a:rPr lang="it-IT" sz="2200" b="1" dirty="0" err="1"/>
              <a:t>crystal</a:t>
            </a:r>
            <a:r>
              <a:rPr lang="it-IT" sz="2200" b="1" dirty="0"/>
              <a:t> </a:t>
            </a:r>
            <a:r>
              <a:rPr lang="it-IT" sz="2200" b="1" dirty="0" err="1"/>
              <a:t>increases</a:t>
            </a:r>
            <a:r>
              <a:rPr lang="it-IT" sz="2200" b="1" dirty="0"/>
              <a:t> with </a:t>
            </a:r>
            <a:r>
              <a:rPr lang="it-IT" sz="2200" b="1" dirty="0" err="1"/>
              <a:t>photon</a:t>
            </a:r>
            <a:r>
              <a:rPr lang="it-IT" sz="2200" b="1" dirty="0"/>
              <a:t> </a:t>
            </a:r>
            <a:r>
              <a:rPr lang="it-IT" sz="2200" b="1" dirty="0" err="1"/>
              <a:t>energy</a:t>
            </a:r>
            <a:r>
              <a:rPr lang="it-IT" sz="2200" b="1" dirty="0"/>
              <a:t> in a </a:t>
            </a:r>
            <a:r>
              <a:rPr lang="it-IT" sz="2200" b="1" dirty="0" err="1" smtClean="0"/>
              <a:t>range</a:t>
            </a:r>
            <a:r>
              <a:rPr lang="it-IT" sz="2200" b="1" dirty="0" smtClean="0"/>
              <a:t> </a:t>
            </a:r>
            <a:r>
              <a:rPr lang="it-IT" sz="2200" b="1" dirty="0"/>
              <a:t>from 10 </a:t>
            </a:r>
            <a:r>
              <a:rPr lang="it-IT" sz="2200" b="1" dirty="0" smtClean="0"/>
              <a:t>to 150 </a:t>
            </a:r>
            <a:r>
              <a:rPr lang="it-IT" sz="2200" b="1" dirty="0" err="1"/>
              <a:t>GeV</a:t>
            </a:r>
            <a:r>
              <a:rPr lang="it-IT" sz="2200" b="1" dirty="0"/>
              <a:t>.</a:t>
            </a:r>
          </a:p>
          <a:p>
            <a:pPr marL="285750" indent="-285750">
              <a:buFont typeface="Wingdings" panose="05000000000000000000" pitchFamily="2" charset="2"/>
              <a:buChar char="Ø"/>
            </a:pPr>
            <a:endParaRPr lang="it-IT" sz="2200" dirty="0"/>
          </a:p>
          <a:p>
            <a:pPr marL="285750" indent="-285750">
              <a:buFont typeface="Wingdings" panose="05000000000000000000" pitchFamily="2" charset="2"/>
              <a:buChar char="Ø"/>
            </a:pPr>
            <a:r>
              <a:rPr lang="it-IT" sz="2200" dirty="0"/>
              <a:t>The </a:t>
            </a:r>
            <a:r>
              <a:rPr lang="it-IT" sz="2200" dirty="0" err="1"/>
              <a:t>enhancement</a:t>
            </a:r>
            <a:r>
              <a:rPr lang="it-IT" sz="2200" dirty="0"/>
              <a:t> </a:t>
            </a:r>
            <a:r>
              <a:rPr lang="it-IT" sz="2200" dirty="0" err="1"/>
              <a:t>is</a:t>
            </a:r>
            <a:r>
              <a:rPr lang="it-IT" sz="2200" dirty="0"/>
              <a:t> </a:t>
            </a:r>
            <a:r>
              <a:rPr lang="it-IT" sz="2200" dirty="0" err="1"/>
              <a:t>maxial</a:t>
            </a:r>
            <a:r>
              <a:rPr lang="it-IT" sz="2200" dirty="0"/>
              <a:t> in the case of </a:t>
            </a:r>
            <a:r>
              <a:rPr lang="it-IT" sz="2200" dirty="0" err="1"/>
              <a:t>axial</a:t>
            </a:r>
            <a:r>
              <a:rPr lang="it-IT" sz="2200" dirty="0"/>
              <a:t> </a:t>
            </a:r>
            <a:r>
              <a:rPr lang="it-IT" sz="2200" dirty="0" err="1"/>
              <a:t>alignment</a:t>
            </a:r>
            <a:r>
              <a:rPr lang="it-IT" sz="2200" dirty="0"/>
              <a:t> and </a:t>
            </a:r>
            <a:r>
              <a:rPr lang="it-IT" sz="2200" dirty="0" err="1"/>
              <a:t>diminishes</a:t>
            </a:r>
            <a:r>
              <a:rPr lang="it-IT" sz="2200" dirty="0"/>
              <a:t> </a:t>
            </a:r>
            <a:r>
              <a:rPr lang="it-IT" sz="2200" dirty="0" err="1"/>
              <a:t>slowly</a:t>
            </a:r>
            <a:r>
              <a:rPr lang="it-IT" sz="2200" dirty="0"/>
              <a:t> </a:t>
            </a:r>
            <a:r>
              <a:rPr lang="it-IT" sz="2200" dirty="0" err="1"/>
              <a:t>as</a:t>
            </a:r>
            <a:r>
              <a:rPr lang="it-IT" sz="2200" dirty="0"/>
              <a:t> the </a:t>
            </a:r>
            <a:r>
              <a:rPr lang="it-IT" sz="2200" dirty="0" err="1"/>
              <a:t>misalignement</a:t>
            </a:r>
            <a:r>
              <a:rPr lang="it-IT" sz="2200" dirty="0"/>
              <a:t> </a:t>
            </a:r>
            <a:r>
              <a:rPr lang="it-IT" sz="2200" dirty="0" err="1"/>
              <a:t>between</a:t>
            </a:r>
            <a:r>
              <a:rPr lang="it-IT" sz="2200" dirty="0"/>
              <a:t> the gamma </a:t>
            </a:r>
            <a:r>
              <a:rPr lang="it-IT" sz="2200" dirty="0" err="1"/>
              <a:t>direction</a:t>
            </a:r>
            <a:r>
              <a:rPr lang="it-IT" sz="2200" dirty="0"/>
              <a:t> and </a:t>
            </a:r>
            <a:r>
              <a:rPr lang="it-IT" sz="2200" dirty="0" err="1"/>
              <a:t>crystal</a:t>
            </a:r>
            <a:r>
              <a:rPr lang="it-IT" sz="2200" dirty="0"/>
              <a:t> </a:t>
            </a:r>
            <a:r>
              <a:rPr lang="it-IT" sz="2200" dirty="0" err="1"/>
              <a:t>axes</a:t>
            </a:r>
            <a:r>
              <a:rPr lang="it-IT" sz="2200" dirty="0"/>
              <a:t> </a:t>
            </a:r>
            <a:r>
              <a:rPr lang="it-IT" sz="2200" dirty="0" err="1"/>
              <a:t>increases</a:t>
            </a:r>
            <a:r>
              <a:rPr lang="it-IT" sz="2200" dirty="0"/>
              <a:t>. </a:t>
            </a:r>
          </a:p>
          <a:p>
            <a:pPr marL="285750" indent="-285750">
              <a:buFont typeface="Wingdings" panose="05000000000000000000" pitchFamily="2" charset="2"/>
              <a:buChar char="Ø"/>
            </a:pPr>
            <a:endParaRPr lang="it-IT" sz="2200" u="sng" dirty="0"/>
          </a:p>
          <a:p>
            <a:pPr marL="285750" indent="-285750">
              <a:buFont typeface="Wingdings" panose="05000000000000000000" pitchFamily="2" charset="2"/>
              <a:buChar char="Ø"/>
            </a:pPr>
            <a:r>
              <a:rPr lang="it-IT" sz="2200" b="1" dirty="0"/>
              <a:t>A </a:t>
            </a:r>
            <a:r>
              <a:rPr lang="it-IT" sz="2200" b="1" dirty="0" err="1"/>
              <a:t>measurable</a:t>
            </a:r>
            <a:r>
              <a:rPr lang="it-IT" sz="2200" b="1" dirty="0"/>
              <a:t> </a:t>
            </a:r>
            <a:r>
              <a:rPr lang="it-IT" sz="2200" b="1" dirty="0" err="1"/>
              <a:t>enanchement</a:t>
            </a:r>
            <a:r>
              <a:rPr lang="it-IT" sz="2200" b="1" dirty="0"/>
              <a:t> </a:t>
            </a:r>
            <a:r>
              <a:rPr lang="it-IT" sz="2200" b="1" dirty="0" err="1"/>
              <a:t>is</a:t>
            </a:r>
            <a:r>
              <a:rPr lang="it-IT" sz="2200" b="1" dirty="0"/>
              <a:t> </a:t>
            </a:r>
            <a:r>
              <a:rPr lang="it-IT" sz="2200" b="1" dirty="0" err="1"/>
              <a:t>visible</a:t>
            </a:r>
            <a:r>
              <a:rPr lang="it-IT" sz="2200" b="1" dirty="0"/>
              <a:t> </a:t>
            </a:r>
            <a:r>
              <a:rPr lang="it-IT" sz="2200" b="1" dirty="0" smtClean="0"/>
              <a:t>up </a:t>
            </a:r>
            <a:r>
              <a:rPr lang="it-IT" sz="2200" b="1" dirty="0"/>
              <a:t>to 10 </a:t>
            </a:r>
            <a:r>
              <a:rPr lang="it-IT" sz="2200" b="1" dirty="0" err="1"/>
              <a:t>mrad</a:t>
            </a:r>
            <a:r>
              <a:rPr lang="it-IT" sz="2200" b="1" dirty="0"/>
              <a:t> (circa 0.6°).</a:t>
            </a:r>
          </a:p>
        </p:txBody>
      </p:sp>
      <p:sp>
        <p:nvSpPr>
          <p:cNvPr id="8" name="CasellaDiTesto 7"/>
          <p:cNvSpPr txBox="1"/>
          <p:nvPr/>
        </p:nvSpPr>
        <p:spPr>
          <a:xfrm>
            <a:off x="191342" y="6457310"/>
            <a:ext cx="11737306" cy="369332"/>
          </a:xfrm>
          <a:prstGeom prst="rect">
            <a:avLst/>
          </a:prstGeom>
          <a:noFill/>
        </p:spPr>
        <p:txBody>
          <a:bodyPr wrap="square" rtlCol="0">
            <a:spAutoFit/>
          </a:bodyPr>
          <a:lstStyle/>
          <a:p>
            <a:pPr algn="ctr"/>
            <a:r>
              <a:rPr lang="en-US" b="1" dirty="0">
                <a:solidFill>
                  <a:srgbClr val="C00000"/>
                </a:solidFill>
              </a:rPr>
              <a:t>From C. </a:t>
            </a:r>
            <a:r>
              <a:rPr lang="en-US" b="1" dirty="0" err="1">
                <a:solidFill>
                  <a:srgbClr val="C00000"/>
                </a:solidFill>
              </a:rPr>
              <a:t>Biino</a:t>
            </a:r>
            <a:r>
              <a:rPr lang="en-US" b="1" dirty="0">
                <a:solidFill>
                  <a:srgbClr val="C00000"/>
                </a:solidFill>
              </a:rPr>
              <a:t>, </a:t>
            </a:r>
            <a:r>
              <a:rPr lang="en-US" b="1" dirty="0" err="1">
                <a:solidFill>
                  <a:srgbClr val="C00000"/>
                </a:solidFill>
              </a:rPr>
              <a:t>MiniWorkshop</a:t>
            </a:r>
            <a:r>
              <a:rPr lang="en-US" b="1" dirty="0">
                <a:solidFill>
                  <a:srgbClr val="C00000"/>
                </a:solidFill>
              </a:rPr>
              <a:t> on Crystal Collimation @CERN, 2005</a:t>
            </a:r>
            <a:endParaRPr lang="it-IT" b="1" dirty="0">
              <a:solidFill>
                <a:srgbClr val="C00000"/>
              </a:solidFill>
            </a:endParaRPr>
          </a:p>
        </p:txBody>
      </p:sp>
    </p:spTree>
    <p:extLst>
      <p:ext uri="{BB962C8B-B14F-4D97-AF65-F5344CB8AC3E}">
        <p14:creationId xmlns:p14="http://schemas.microsoft.com/office/powerpoint/2010/main" val="2228345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343" y="358521"/>
            <a:ext cx="11953329" cy="990600"/>
          </a:xfrm>
        </p:spPr>
        <p:txBody>
          <a:bodyPr/>
          <a:lstStyle/>
          <a:p>
            <a:pPr algn="ctr"/>
            <a:r>
              <a:rPr lang="it-IT" dirty="0" err="1" smtClean="0">
                <a:solidFill>
                  <a:srgbClr val="C00000"/>
                </a:solidFill>
              </a:rPr>
              <a:t>What</a:t>
            </a:r>
            <a:r>
              <a:rPr lang="it-IT" dirty="0" smtClean="0">
                <a:solidFill>
                  <a:srgbClr val="C00000"/>
                </a:solidFill>
              </a:rPr>
              <a:t> </a:t>
            </a:r>
            <a:r>
              <a:rPr lang="it-IT" dirty="0" err="1" smtClean="0">
                <a:solidFill>
                  <a:srgbClr val="C00000"/>
                </a:solidFill>
              </a:rPr>
              <a:t>happen</a:t>
            </a:r>
            <a:r>
              <a:rPr lang="it-IT" dirty="0" smtClean="0">
                <a:solidFill>
                  <a:srgbClr val="C00000"/>
                </a:solidFill>
              </a:rPr>
              <a:t> </a:t>
            </a:r>
            <a:r>
              <a:rPr lang="it-IT" dirty="0" err="1" smtClean="0">
                <a:solidFill>
                  <a:srgbClr val="C00000"/>
                </a:solidFill>
              </a:rPr>
              <a:t>if</a:t>
            </a:r>
            <a:r>
              <a:rPr lang="it-IT" dirty="0" smtClean="0">
                <a:solidFill>
                  <a:srgbClr val="C00000"/>
                </a:solidFill>
              </a:rPr>
              <a:t> the </a:t>
            </a:r>
            <a:r>
              <a:rPr lang="it-IT" dirty="0" err="1" smtClean="0">
                <a:solidFill>
                  <a:srgbClr val="C00000"/>
                </a:solidFill>
              </a:rPr>
              <a:t>tracker-converter</a:t>
            </a:r>
            <a:r>
              <a:rPr lang="it-IT" dirty="0" smtClean="0">
                <a:solidFill>
                  <a:srgbClr val="C00000"/>
                </a:solidFill>
              </a:rPr>
              <a:t> </a:t>
            </a:r>
            <a:r>
              <a:rPr lang="it-IT" dirty="0" err="1" smtClean="0">
                <a:solidFill>
                  <a:srgbClr val="C00000"/>
                </a:solidFill>
              </a:rPr>
              <a:t>is</a:t>
            </a:r>
            <a:r>
              <a:rPr lang="it-IT" dirty="0" smtClean="0">
                <a:solidFill>
                  <a:srgbClr val="C00000"/>
                </a:solidFill>
              </a:rPr>
              <a:t> </a:t>
            </a:r>
            <a:r>
              <a:rPr lang="it-IT" dirty="0" err="1" smtClean="0">
                <a:solidFill>
                  <a:srgbClr val="C00000"/>
                </a:solidFill>
              </a:rPr>
              <a:t>oriented</a:t>
            </a:r>
            <a:r>
              <a:rPr lang="it-IT" dirty="0" smtClean="0">
                <a:solidFill>
                  <a:srgbClr val="C00000"/>
                </a:solidFill>
              </a:rPr>
              <a:t>?</a:t>
            </a:r>
            <a:endParaRPr lang="it-IT" dirty="0">
              <a:solidFill>
                <a:srgbClr val="C00000"/>
              </a:solidFill>
            </a:endParaRPr>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pic>
        <p:nvPicPr>
          <p:cNvPr id="6" name="Picture 4" descr="Ir PP enhanc"/>
          <p:cNvPicPr>
            <a:picLocks noGrp="1"/>
          </p:cNvPicPr>
          <p:nvPr>
            <p:ph idx="1"/>
          </p:nvPr>
        </p:nvPicPr>
        <p:blipFill rotWithShape="1">
          <a:blip r:embed="rId2" cstate="print">
            <a:extLst>
              <a:ext uri="{28A0092B-C50C-407E-A947-70E740481C1C}">
                <a14:useLocalDpi xmlns:a14="http://schemas.microsoft.com/office/drawing/2010/main" val="0"/>
              </a:ext>
            </a:extLst>
          </a:blip>
          <a:srcRect l="5267"/>
          <a:stretch/>
        </p:blipFill>
        <p:spPr bwMode="auto">
          <a:xfrm>
            <a:off x="191343" y="1196752"/>
            <a:ext cx="6048673" cy="5445224"/>
          </a:xfrm>
          <a:prstGeom prst="rect">
            <a:avLst/>
          </a:prstGeom>
          <a:noFill/>
          <a:ln>
            <a:solidFill>
              <a:schemeClr val="bg1"/>
            </a:solidFill>
            <a:miter lim="800000"/>
            <a:headEnd/>
            <a:tailEnd/>
          </a:ln>
          <a:effectLst/>
          <a:extLst/>
        </p:spPr>
      </p:pic>
      <p:sp>
        <p:nvSpPr>
          <p:cNvPr id="7" name="CasellaDiTesto 6"/>
          <p:cNvSpPr txBox="1"/>
          <p:nvPr/>
        </p:nvSpPr>
        <p:spPr>
          <a:xfrm>
            <a:off x="6168008" y="1206103"/>
            <a:ext cx="5400599" cy="4832092"/>
          </a:xfrm>
          <a:prstGeom prst="rect">
            <a:avLst/>
          </a:prstGeom>
          <a:noFill/>
        </p:spPr>
        <p:txBody>
          <a:bodyPr wrap="square" rtlCol="0">
            <a:spAutoFit/>
          </a:bodyPr>
          <a:lstStyle/>
          <a:p>
            <a:pPr algn="just"/>
            <a:r>
              <a:rPr lang="en-US" sz="2200" b="1" dirty="0" smtClean="0"/>
              <a:t>In case of pointing </a:t>
            </a:r>
            <a:r>
              <a:rPr lang="en-US" sz="2200" b="1" dirty="0"/>
              <a:t>gamma sources within 1°, </a:t>
            </a:r>
            <a:r>
              <a:rPr lang="en-US" sz="2200" dirty="0"/>
              <a:t>one may </a:t>
            </a:r>
            <a:r>
              <a:rPr lang="en-US" sz="2200" b="1" dirty="0"/>
              <a:t>substitute the W amorphous foils with crystalline W</a:t>
            </a:r>
            <a:r>
              <a:rPr lang="en-US" sz="2200" dirty="0"/>
              <a:t>, leading to:</a:t>
            </a:r>
          </a:p>
          <a:p>
            <a:pPr algn="just"/>
            <a:endParaRPr lang="en-US" sz="2200" dirty="0"/>
          </a:p>
          <a:p>
            <a:pPr marL="285750" indent="-285750" algn="just">
              <a:buFont typeface="Wingdings" panose="05000000000000000000" pitchFamily="2" charset="2"/>
              <a:buChar char="ü"/>
            </a:pPr>
            <a:r>
              <a:rPr lang="en-US" sz="2200" dirty="0"/>
              <a:t>Possible reduction of tracker length and thereby of multiple scattering, with an </a:t>
            </a:r>
            <a:r>
              <a:rPr lang="en-US" sz="2200" b="1" dirty="0"/>
              <a:t>improvement of the spatial resolution -&gt; </a:t>
            </a:r>
            <a:r>
              <a:rPr lang="en-US" sz="2200" dirty="0"/>
              <a:t>better localization of the </a:t>
            </a:r>
            <a:r>
              <a:rPr lang="en-US" sz="2200" dirty="0" smtClean="0"/>
              <a:t>source;</a:t>
            </a:r>
            <a:endParaRPr lang="en-US" sz="2200" dirty="0"/>
          </a:p>
          <a:p>
            <a:pPr algn="just"/>
            <a:endParaRPr lang="en-US" sz="2200" dirty="0"/>
          </a:p>
          <a:p>
            <a:pPr marL="285750" indent="-285750" algn="just">
              <a:buFont typeface="Wingdings" panose="05000000000000000000" pitchFamily="2" charset="2"/>
              <a:buChar char="ü"/>
            </a:pPr>
            <a:r>
              <a:rPr lang="en-US" sz="2200" dirty="0"/>
              <a:t>Maintaining the same tracker length, it </a:t>
            </a:r>
            <a:r>
              <a:rPr lang="en-US" sz="2200" b="1" dirty="0"/>
              <a:t>increases the </a:t>
            </a:r>
            <a:r>
              <a:rPr lang="en-US" sz="2200" b="1" dirty="0" smtClean="0"/>
              <a:t>sensitivity to gamma </a:t>
            </a:r>
            <a:r>
              <a:rPr lang="en-US" sz="2200" b="1" dirty="0"/>
              <a:t>with </a:t>
            </a:r>
            <a:r>
              <a:rPr lang="en-US" sz="2200" b="1" dirty="0" smtClean="0"/>
              <a:t>E &gt; </a:t>
            </a:r>
            <a:r>
              <a:rPr lang="en-US" sz="2200" b="1" dirty="0"/>
              <a:t>5-10 GeV.</a:t>
            </a:r>
          </a:p>
        </p:txBody>
      </p:sp>
      <p:sp>
        <p:nvSpPr>
          <p:cNvPr id="8" name="CasellaDiTesto 7"/>
          <p:cNvSpPr txBox="1"/>
          <p:nvPr/>
        </p:nvSpPr>
        <p:spPr>
          <a:xfrm>
            <a:off x="191342" y="6457310"/>
            <a:ext cx="11737306" cy="369332"/>
          </a:xfrm>
          <a:prstGeom prst="rect">
            <a:avLst/>
          </a:prstGeom>
          <a:noFill/>
        </p:spPr>
        <p:txBody>
          <a:bodyPr wrap="square" rtlCol="0">
            <a:spAutoFit/>
          </a:bodyPr>
          <a:lstStyle/>
          <a:p>
            <a:pPr algn="ctr"/>
            <a:r>
              <a:rPr lang="it-IT" b="1" dirty="0" err="1">
                <a:solidFill>
                  <a:srgbClr val="FF0000"/>
                </a:solidFill>
              </a:rPr>
              <a:t>Proposal</a:t>
            </a:r>
            <a:r>
              <a:rPr lang="it-IT" b="1" dirty="0">
                <a:solidFill>
                  <a:srgbClr val="FF0000"/>
                </a:solidFill>
              </a:rPr>
              <a:t> under </a:t>
            </a:r>
            <a:r>
              <a:rPr lang="it-IT" b="1" dirty="0" err="1">
                <a:solidFill>
                  <a:srgbClr val="FF0000"/>
                </a:solidFill>
              </a:rPr>
              <a:t>evaluation</a:t>
            </a:r>
            <a:r>
              <a:rPr lang="it-IT" b="1" dirty="0">
                <a:solidFill>
                  <a:srgbClr val="FF0000"/>
                </a:solidFill>
              </a:rPr>
              <a:t> </a:t>
            </a:r>
            <a:r>
              <a:rPr lang="it-IT" b="1" dirty="0" err="1">
                <a:solidFill>
                  <a:srgbClr val="FF0000"/>
                </a:solidFill>
              </a:rPr>
              <a:t>at</a:t>
            </a:r>
            <a:r>
              <a:rPr lang="it-IT" b="1" dirty="0">
                <a:solidFill>
                  <a:srgbClr val="FF0000"/>
                </a:solidFill>
              </a:rPr>
              <a:t> </a:t>
            </a:r>
            <a:r>
              <a:rPr lang="it-IT" b="1" dirty="0" err="1">
                <a:solidFill>
                  <a:srgbClr val="FF0000"/>
                </a:solidFill>
              </a:rPr>
              <a:t>italian</a:t>
            </a:r>
            <a:r>
              <a:rPr lang="it-IT" b="1" dirty="0">
                <a:solidFill>
                  <a:srgbClr val="FF0000"/>
                </a:solidFill>
              </a:rPr>
              <a:t> </a:t>
            </a:r>
            <a:r>
              <a:rPr lang="it-IT" b="1" dirty="0" err="1">
                <a:solidFill>
                  <a:srgbClr val="FF0000"/>
                </a:solidFill>
              </a:rPr>
              <a:t>competition</a:t>
            </a:r>
            <a:r>
              <a:rPr lang="it-IT" b="1" dirty="0">
                <a:solidFill>
                  <a:srgbClr val="FF0000"/>
                </a:solidFill>
              </a:rPr>
              <a:t> PRIN2017</a:t>
            </a:r>
          </a:p>
        </p:txBody>
      </p:sp>
    </p:spTree>
    <p:extLst>
      <p:ext uri="{BB962C8B-B14F-4D97-AF65-F5344CB8AC3E}">
        <p14:creationId xmlns:p14="http://schemas.microsoft.com/office/powerpoint/2010/main" val="2364132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343" y="358521"/>
            <a:ext cx="11953329" cy="990600"/>
          </a:xfrm>
        </p:spPr>
        <p:txBody>
          <a:bodyPr/>
          <a:lstStyle/>
          <a:p>
            <a:pPr algn="ctr"/>
            <a:r>
              <a:rPr lang="it-IT" dirty="0" err="1" smtClean="0">
                <a:solidFill>
                  <a:srgbClr val="C00000"/>
                </a:solidFill>
              </a:rPr>
              <a:t>What</a:t>
            </a:r>
            <a:r>
              <a:rPr lang="it-IT" dirty="0" smtClean="0">
                <a:solidFill>
                  <a:srgbClr val="C00000"/>
                </a:solidFill>
              </a:rPr>
              <a:t> </a:t>
            </a:r>
            <a:r>
              <a:rPr lang="it-IT" dirty="0" err="1" smtClean="0">
                <a:solidFill>
                  <a:srgbClr val="C00000"/>
                </a:solidFill>
              </a:rPr>
              <a:t>happen</a:t>
            </a:r>
            <a:r>
              <a:rPr lang="it-IT" dirty="0" smtClean="0">
                <a:solidFill>
                  <a:srgbClr val="C00000"/>
                </a:solidFill>
              </a:rPr>
              <a:t> </a:t>
            </a:r>
            <a:r>
              <a:rPr lang="it-IT" dirty="0" err="1" smtClean="0">
                <a:solidFill>
                  <a:srgbClr val="C00000"/>
                </a:solidFill>
              </a:rPr>
              <a:t>if</a:t>
            </a:r>
            <a:r>
              <a:rPr lang="it-IT" dirty="0" smtClean="0">
                <a:solidFill>
                  <a:srgbClr val="C00000"/>
                </a:solidFill>
              </a:rPr>
              <a:t> the </a:t>
            </a:r>
            <a:r>
              <a:rPr lang="it-IT" dirty="0" err="1" smtClean="0">
                <a:solidFill>
                  <a:srgbClr val="C00000"/>
                </a:solidFill>
              </a:rPr>
              <a:t>tracker-converter</a:t>
            </a:r>
            <a:r>
              <a:rPr lang="it-IT" dirty="0" smtClean="0">
                <a:solidFill>
                  <a:srgbClr val="C00000"/>
                </a:solidFill>
              </a:rPr>
              <a:t> </a:t>
            </a:r>
            <a:r>
              <a:rPr lang="it-IT" dirty="0" err="1" smtClean="0">
                <a:solidFill>
                  <a:srgbClr val="C00000"/>
                </a:solidFill>
              </a:rPr>
              <a:t>is</a:t>
            </a:r>
            <a:r>
              <a:rPr lang="it-IT" dirty="0" smtClean="0">
                <a:solidFill>
                  <a:srgbClr val="C00000"/>
                </a:solidFill>
              </a:rPr>
              <a:t> </a:t>
            </a:r>
            <a:r>
              <a:rPr lang="it-IT" dirty="0" err="1" smtClean="0">
                <a:solidFill>
                  <a:srgbClr val="C00000"/>
                </a:solidFill>
              </a:rPr>
              <a:t>oriented</a:t>
            </a:r>
            <a:r>
              <a:rPr lang="it-IT" dirty="0" smtClean="0">
                <a:solidFill>
                  <a:srgbClr val="C00000"/>
                </a:solidFill>
              </a:rPr>
              <a:t>?</a:t>
            </a:r>
            <a:endParaRPr lang="it-IT" dirty="0">
              <a:solidFill>
                <a:srgbClr val="C00000"/>
              </a:solidFill>
            </a:endParaRPr>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pic>
        <p:nvPicPr>
          <p:cNvPr id="6" name="Picture 4" descr="Ir PP enhanc"/>
          <p:cNvPicPr>
            <a:picLocks noGrp="1"/>
          </p:cNvPicPr>
          <p:nvPr>
            <p:ph idx="1"/>
          </p:nvPr>
        </p:nvPicPr>
        <p:blipFill rotWithShape="1">
          <a:blip r:embed="rId2" cstate="print">
            <a:extLst>
              <a:ext uri="{28A0092B-C50C-407E-A947-70E740481C1C}">
                <a14:useLocalDpi xmlns:a14="http://schemas.microsoft.com/office/drawing/2010/main" val="0"/>
              </a:ext>
            </a:extLst>
          </a:blip>
          <a:srcRect l="5267"/>
          <a:stretch/>
        </p:blipFill>
        <p:spPr bwMode="auto">
          <a:xfrm>
            <a:off x="191343" y="1196752"/>
            <a:ext cx="6048673" cy="5445224"/>
          </a:xfrm>
          <a:prstGeom prst="rect">
            <a:avLst/>
          </a:prstGeom>
          <a:noFill/>
          <a:ln>
            <a:solidFill>
              <a:schemeClr val="bg1"/>
            </a:solidFill>
            <a:miter lim="800000"/>
            <a:headEnd/>
            <a:tailEnd/>
          </a:ln>
          <a:effectLst/>
          <a:extLst/>
        </p:spPr>
      </p:pic>
      <p:sp>
        <p:nvSpPr>
          <p:cNvPr id="7" name="CasellaDiTesto 6"/>
          <p:cNvSpPr txBox="1"/>
          <p:nvPr/>
        </p:nvSpPr>
        <p:spPr>
          <a:xfrm>
            <a:off x="6168008" y="1206103"/>
            <a:ext cx="5400599" cy="4893647"/>
          </a:xfrm>
          <a:prstGeom prst="rect">
            <a:avLst/>
          </a:prstGeom>
          <a:noFill/>
        </p:spPr>
        <p:txBody>
          <a:bodyPr wrap="square" rtlCol="0">
            <a:spAutoFit/>
          </a:bodyPr>
          <a:lstStyle/>
          <a:p>
            <a:pPr algn="just"/>
            <a:r>
              <a:rPr lang="en-US" sz="2400" b="1" dirty="0" smtClean="0">
                <a:solidFill>
                  <a:srgbClr val="FF0000"/>
                </a:solidFill>
              </a:rPr>
              <a:t>N.B.</a:t>
            </a:r>
          </a:p>
          <a:p>
            <a:pPr algn="just"/>
            <a:endParaRPr lang="en-US" sz="2400" b="1" dirty="0" smtClean="0">
              <a:solidFill>
                <a:srgbClr val="FF0000"/>
              </a:solidFill>
            </a:endParaRPr>
          </a:p>
          <a:p>
            <a:pPr marL="285750" indent="-285750" algn="just">
              <a:buFont typeface="Wingdings" panose="05000000000000000000" pitchFamily="2" charset="2"/>
              <a:buChar char="ü"/>
            </a:pPr>
            <a:r>
              <a:rPr lang="en-US" sz="2400" b="1" dirty="0" smtClean="0">
                <a:solidFill>
                  <a:srgbClr val="FF0000"/>
                </a:solidFill>
              </a:rPr>
              <a:t>The </a:t>
            </a:r>
            <a:r>
              <a:rPr lang="en-US" sz="2400" b="1" dirty="0">
                <a:solidFill>
                  <a:srgbClr val="FF0000"/>
                </a:solidFill>
              </a:rPr>
              <a:t>tracker would continue to operate in a standard way in the absence of </a:t>
            </a:r>
            <a:r>
              <a:rPr lang="en-US" sz="2400" b="1" dirty="0" smtClean="0">
                <a:solidFill>
                  <a:srgbClr val="FF0000"/>
                </a:solidFill>
              </a:rPr>
              <a:t>pointing.</a:t>
            </a:r>
          </a:p>
          <a:p>
            <a:pPr marL="285750" indent="-285750" algn="just">
              <a:buFont typeface="Wingdings" panose="05000000000000000000" pitchFamily="2" charset="2"/>
              <a:buChar char="ü"/>
            </a:pPr>
            <a:endParaRPr lang="en-US" sz="2400" b="1" dirty="0">
              <a:solidFill>
                <a:srgbClr val="FF0000"/>
              </a:solidFill>
            </a:endParaRPr>
          </a:p>
          <a:p>
            <a:pPr marL="285750" indent="-285750" algn="just">
              <a:buFont typeface="Wingdings" panose="05000000000000000000" pitchFamily="2" charset="2"/>
              <a:buChar char="ü"/>
            </a:pPr>
            <a:r>
              <a:rPr lang="it-IT" sz="2400" b="1" dirty="0" err="1" smtClean="0">
                <a:solidFill>
                  <a:srgbClr val="1D02BE"/>
                </a:solidFill>
              </a:rPr>
              <a:t>Pair</a:t>
            </a:r>
            <a:r>
              <a:rPr lang="it-IT" sz="2400" b="1" dirty="0" smtClean="0">
                <a:solidFill>
                  <a:srgbClr val="1D02BE"/>
                </a:solidFill>
              </a:rPr>
              <a:t> </a:t>
            </a:r>
            <a:r>
              <a:rPr lang="it-IT" sz="2400" b="1" dirty="0">
                <a:solidFill>
                  <a:srgbClr val="1D02BE"/>
                </a:solidFill>
              </a:rPr>
              <a:t>production </a:t>
            </a:r>
            <a:r>
              <a:rPr lang="it-IT" sz="2400" b="1" dirty="0" err="1">
                <a:solidFill>
                  <a:srgbClr val="1D02BE"/>
                </a:solidFill>
              </a:rPr>
              <a:t>enhancement</a:t>
            </a:r>
            <a:r>
              <a:rPr lang="it-IT" sz="2400" b="1" dirty="0">
                <a:solidFill>
                  <a:srgbClr val="1D02BE"/>
                </a:solidFill>
              </a:rPr>
              <a:t> </a:t>
            </a:r>
            <a:r>
              <a:rPr lang="it-IT" sz="2400" b="1" dirty="0" err="1">
                <a:solidFill>
                  <a:srgbClr val="1D02BE"/>
                </a:solidFill>
              </a:rPr>
              <a:t>possible</a:t>
            </a:r>
            <a:r>
              <a:rPr lang="it-IT" sz="2400" b="1" dirty="0">
                <a:solidFill>
                  <a:srgbClr val="1D02BE"/>
                </a:solidFill>
              </a:rPr>
              <a:t> </a:t>
            </a:r>
            <a:r>
              <a:rPr lang="it-IT" sz="2400" b="1" dirty="0" err="1">
                <a:solidFill>
                  <a:srgbClr val="1D02BE"/>
                </a:solidFill>
              </a:rPr>
              <a:t>also</a:t>
            </a:r>
            <a:r>
              <a:rPr lang="it-IT" sz="2400" b="1" dirty="0">
                <a:solidFill>
                  <a:srgbClr val="1D02BE"/>
                </a:solidFill>
              </a:rPr>
              <a:t> for </a:t>
            </a:r>
            <a:r>
              <a:rPr lang="it-IT" sz="2400" b="1" dirty="0" err="1">
                <a:solidFill>
                  <a:srgbClr val="1D02BE"/>
                </a:solidFill>
              </a:rPr>
              <a:t>Silicon</a:t>
            </a:r>
            <a:r>
              <a:rPr lang="it-IT" sz="2400" b="1" dirty="0">
                <a:solidFill>
                  <a:srgbClr val="1D02BE"/>
                </a:solidFill>
              </a:rPr>
              <a:t> and for </a:t>
            </a:r>
            <a:r>
              <a:rPr lang="it-IT" sz="2400" b="1" dirty="0" err="1">
                <a:solidFill>
                  <a:srgbClr val="1D02BE"/>
                </a:solidFill>
              </a:rPr>
              <a:t>lower</a:t>
            </a:r>
            <a:r>
              <a:rPr lang="it-IT" sz="2400" b="1" dirty="0">
                <a:solidFill>
                  <a:srgbClr val="1D02BE"/>
                </a:solidFill>
              </a:rPr>
              <a:t> </a:t>
            </a:r>
            <a:r>
              <a:rPr lang="it-IT" sz="2400" b="1" dirty="0" err="1">
                <a:solidFill>
                  <a:srgbClr val="1D02BE"/>
                </a:solidFill>
              </a:rPr>
              <a:t>energy</a:t>
            </a:r>
            <a:r>
              <a:rPr lang="it-IT" sz="2400" b="1" dirty="0">
                <a:solidFill>
                  <a:srgbClr val="1D02BE"/>
                </a:solidFill>
              </a:rPr>
              <a:t> </a:t>
            </a:r>
            <a:r>
              <a:rPr lang="it-IT" sz="2400" b="1" dirty="0" err="1">
                <a:solidFill>
                  <a:srgbClr val="1D02BE"/>
                </a:solidFill>
              </a:rPr>
              <a:t>photons</a:t>
            </a:r>
            <a:r>
              <a:rPr lang="it-IT" sz="2400" b="1" dirty="0">
                <a:solidFill>
                  <a:srgbClr val="1D02BE"/>
                </a:solidFill>
              </a:rPr>
              <a:t> (</a:t>
            </a:r>
            <a:r>
              <a:rPr lang="it-IT" sz="2400" b="1" dirty="0" err="1">
                <a:solidFill>
                  <a:srgbClr val="1D02BE"/>
                </a:solidFill>
              </a:rPr>
              <a:t>hundreds</a:t>
            </a:r>
            <a:r>
              <a:rPr lang="it-IT" sz="2400" b="1" dirty="0">
                <a:solidFill>
                  <a:srgbClr val="1D02BE"/>
                </a:solidFill>
              </a:rPr>
              <a:t> of </a:t>
            </a:r>
            <a:r>
              <a:rPr lang="it-IT" sz="2400" b="1" dirty="0" err="1">
                <a:solidFill>
                  <a:srgbClr val="1D02BE"/>
                </a:solidFill>
              </a:rPr>
              <a:t>MeV</a:t>
            </a:r>
            <a:r>
              <a:rPr lang="it-IT" sz="2400" b="1" dirty="0">
                <a:solidFill>
                  <a:srgbClr val="1D02BE"/>
                </a:solidFill>
              </a:rPr>
              <a:t>) in case of off-</a:t>
            </a:r>
            <a:r>
              <a:rPr lang="it-IT" sz="2400" b="1" dirty="0" err="1">
                <a:solidFill>
                  <a:srgbClr val="1D02BE"/>
                </a:solidFill>
              </a:rPr>
              <a:t>axes</a:t>
            </a:r>
            <a:r>
              <a:rPr lang="it-IT" sz="2400" b="1" dirty="0">
                <a:solidFill>
                  <a:srgbClr val="1D02BE"/>
                </a:solidFill>
              </a:rPr>
              <a:t> </a:t>
            </a:r>
            <a:r>
              <a:rPr lang="it-IT" sz="2400" b="1" dirty="0" err="1" smtClean="0">
                <a:solidFill>
                  <a:srgbClr val="1D02BE"/>
                </a:solidFill>
              </a:rPr>
              <a:t>orientation</a:t>
            </a:r>
            <a:r>
              <a:rPr lang="it-IT" sz="2400" b="1" dirty="0" smtClean="0">
                <a:solidFill>
                  <a:srgbClr val="1D02BE"/>
                </a:solidFill>
              </a:rPr>
              <a:t> due to </a:t>
            </a:r>
            <a:r>
              <a:rPr lang="it-IT" sz="2400" b="1" dirty="0" err="1" smtClean="0">
                <a:solidFill>
                  <a:srgbClr val="1D02BE"/>
                </a:solidFill>
              </a:rPr>
              <a:t>Coherent</a:t>
            </a:r>
            <a:r>
              <a:rPr lang="it-IT" sz="2400" b="1" dirty="0" smtClean="0">
                <a:solidFill>
                  <a:srgbClr val="1D02BE"/>
                </a:solidFill>
              </a:rPr>
              <a:t> </a:t>
            </a:r>
            <a:r>
              <a:rPr lang="it-IT" sz="2400" b="1" dirty="0" err="1" smtClean="0">
                <a:solidFill>
                  <a:srgbClr val="1D02BE"/>
                </a:solidFill>
              </a:rPr>
              <a:t>Pair</a:t>
            </a:r>
            <a:r>
              <a:rPr lang="it-IT" sz="2400" b="1" dirty="0" smtClean="0">
                <a:solidFill>
                  <a:srgbClr val="1D02BE"/>
                </a:solidFill>
              </a:rPr>
              <a:t> Production</a:t>
            </a:r>
            <a:endParaRPr lang="it-IT" sz="2400" b="1" dirty="0">
              <a:solidFill>
                <a:srgbClr val="1D02BE"/>
              </a:solidFill>
            </a:endParaRPr>
          </a:p>
          <a:p>
            <a:pPr marL="285750" indent="-285750" algn="just">
              <a:buFont typeface="Wingdings" panose="05000000000000000000" pitchFamily="2" charset="2"/>
              <a:buChar char="ü"/>
            </a:pPr>
            <a:endParaRPr lang="en-US" sz="2400" b="1" dirty="0"/>
          </a:p>
        </p:txBody>
      </p:sp>
      <p:sp>
        <p:nvSpPr>
          <p:cNvPr id="8" name="CasellaDiTesto 7"/>
          <p:cNvSpPr txBox="1"/>
          <p:nvPr/>
        </p:nvSpPr>
        <p:spPr>
          <a:xfrm>
            <a:off x="191342" y="6457310"/>
            <a:ext cx="11737306" cy="369332"/>
          </a:xfrm>
          <a:prstGeom prst="rect">
            <a:avLst/>
          </a:prstGeom>
          <a:noFill/>
        </p:spPr>
        <p:txBody>
          <a:bodyPr wrap="square" rtlCol="0">
            <a:spAutoFit/>
          </a:bodyPr>
          <a:lstStyle/>
          <a:p>
            <a:pPr algn="ctr"/>
            <a:r>
              <a:rPr lang="it-IT" b="1" dirty="0" err="1">
                <a:solidFill>
                  <a:srgbClr val="FF0000"/>
                </a:solidFill>
              </a:rPr>
              <a:t>Proposal</a:t>
            </a:r>
            <a:r>
              <a:rPr lang="it-IT" b="1" dirty="0">
                <a:solidFill>
                  <a:srgbClr val="FF0000"/>
                </a:solidFill>
              </a:rPr>
              <a:t> under </a:t>
            </a:r>
            <a:r>
              <a:rPr lang="it-IT" b="1" dirty="0" err="1">
                <a:solidFill>
                  <a:srgbClr val="FF0000"/>
                </a:solidFill>
              </a:rPr>
              <a:t>evaluation</a:t>
            </a:r>
            <a:r>
              <a:rPr lang="it-IT" b="1" dirty="0">
                <a:solidFill>
                  <a:srgbClr val="FF0000"/>
                </a:solidFill>
              </a:rPr>
              <a:t> </a:t>
            </a:r>
            <a:r>
              <a:rPr lang="it-IT" b="1" dirty="0" err="1">
                <a:solidFill>
                  <a:srgbClr val="FF0000"/>
                </a:solidFill>
              </a:rPr>
              <a:t>at</a:t>
            </a:r>
            <a:r>
              <a:rPr lang="it-IT" b="1" dirty="0">
                <a:solidFill>
                  <a:srgbClr val="FF0000"/>
                </a:solidFill>
              </a:rPr>
              <a:t> </a:t>
            </a:r>
            <a:r>
              <a:rPr lang="it-IT" b="1" dirty="0" err="1">
                <a:solidFill>
                  <a:srgbClr val="FF0000"/>
                </a:solidFill>
              </a:rPr>
              <a:t>italian</a:t>
            </a:r>
            <a:r>
              <a:rPr lang="it-IT" b="1" dirty="0">
                <a:solidFill>
                  <a:srgbClr val="FF0000"/>
                </a:solidFill>
              </a:rPr>
              <a:t> </a:t>
            </a:r>
            <a:r>
              <a:rPr lang="it-IT" b="1" dirty="0" err="1">
                <a:solidFill>
                  <a:srgbClr val="FF0000"/>
                </a:solidFill>
              </a:rPr>
              <a:t>competition</a:t>
            </a:r>
            <a:r>
              <a:rPr lang="it-IT" b="1" dirty="0">
                <a:solidFill>
                  <a:srgbClr val="FF0000"/>
                </a:solidFill>
              </a:rPr>
              <a:t> PRIN2017</a:t>
            </a:r>
          </a:p>
        </p:txBody>
      </p:sp>
    </p:spTree>
    <p:extLst>
      <p:ext uri="{BB962C8B-B14F-4D97-AF65-F5344CB8AC3E}">
        <p14:creationId xmlns:p14="http://schemas.microsoft.com/office/powerpoint/2010/main" val="3860091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solidFill>
                  <a:srgbClr val="C00000"/>
                </a:solidFill>
              </a:rPr>
              <a:t>And </a:t>
            </a:r>
            <a:r>
              <a:rPr lang="it-IT" dirty="0" err="1" smtClean="0">
                <a:solidFill>
                  <a:srgbClr val="C00000"/>
                </a:solidFill>
              </a:rPr>
              <a:t>if</a:t>
            </a:r>
            <a:r>
              <a:rPr lang="it-IT" dirty="0" smtClean="0">
                <a:solidFill>
                  <a:srgbClr val="C00000"/>
                </a:solidFill>
              </a:rPr>
              <a:t> the </a:t>
            </a:r>
            <a:r>
              <a:rPr lang="it-IT" dirty="0" err="1" smtClean="0">
                <a:solidFill>
                  <a:srgbClr val="C00000"/>
                </a:solidFill>
              </a:rPr>
              <a:t>electromagnetic</a:t>
            </a:r>
            <a:r>
              <a:rPr lang="it-IT" dirty="0" smtClean="0">
                <a:solidFill>
                  <a:srgbClr val="C00000"/>
                </a:solidFill>
              </a:rPr>
              <a:t> </a:t>
            </a:r>
            <a:r>
              <a:rPr lang="it-IT" dirty="0" err="1" smtClean="0">
                <a:solidFill>
                  <a:srgbClr val="C00000"/>
                </a:solidFill>
              </a:rPr>
              <a:t>calorimeter</a:t>
            </a:r>
            <a:r>
              <a:rPr lang="it-IT" dirty="0" smtClean="0">
                <a:solidFill>
                  <a:srgbClr val="C00000"/>
                </a:solidFill>
              </a:rPr>
              <a:t> </a:t>
            </a:r>
            <a:r>
              <a:rPr lang="it-IT" dirty="0" err="1" smtClean="0">
                <a:solidFill>
                  <a:srgbClr val="C00000"/>
                </a:solidFill>
              </a:rPr>
              <a:t>is</a:t>
            </a:r>
            <a:r>
              <a:rPr lang="it-IT" dirty="0" smtClean="0">
                <a:solidFill>
                  <a:srgbClr val="C00000"/>
                </a:solidFill>
              </a:rPr>
              <a:t> made of </a:t>
            </a:r>
            <a:r>
              <a:rPr lang="it-IT" dirty="0" err="1" smtClean="0">
                <a:solidFill>
                  <a:srgbClr val="C00000"/>
                </a:solidFill>
              </a:rPr>
              <a:t>oriented</a:t>
            </a:r>
            <a:r>
              <a:rPr lang="it-IT" dirty="0" smtClean="0">
                <a:solidFill>
                  <a:srgbClr val="C00000"/>
                </a:solidFill>
              </a:rPr>
              <a:t> </a:t>
            </a:r>
            <a:r>
              <a:rPr lang="it-IT" dirty="0" err="1" smtClean="0">
                <a:solidFill>
                  <a:srgbClr val="C00000"/>
                </a:solidFill>
              </a:rPr>
              <a:t>crystals</a:t>
            </a:r>
            <a:r>
              <a:rPr lang="it-IT" dirty="0" smtClean="0">
                <a:solidFill>
                  <a:srgbClr val="C00000"/>
                </a:solidFill>
              </a:rPr>
              <a:t>?</a:t>
            </a:r>
            <a:endParaRPr lang="it-IT" dirty="0">
              <a:solidFill>
                <a:srgbClr val="C00000"/>
              </a:solidFill>
            </a:endParaRPr>
          </a:p>
        </p:txBody>
      </p:sp>
      <p:sp>
        <p:nvSpPr>
          <p:cNvPr id="6" name="Segnaposto contenuto 5"/>
          <p:cNvSpPr>
            <a:spLocks noGrp="1"/>
          </p:cNvSpPr>
          <p:nvPr>
            <p:ph sz="half" idx="1"/>
          </p:nvPr>
        </p:nvSpPr>
        <p:spPr/>
        <p:txBody>
          <a:bodyPr>
            <a:noAutofit/>
          </a:bodyPr>
          <a:lstStyle/>
          <a:p>
            <a:pPr algn="just" fontAlgn="base">
              <a:buFont typeface="Wingdings" panose="05000000000000000000" pitchFamily="2" charset="2"/>
              <a:buChar char="Ø"/>
            </a:pPr>
            <a:r>
              <a:rPr lang="en-US" sz="2400" dirty="0" smtClean="0"/>
              <a:t>Using oriented scintillator crystal one may </a:t>
            </a:r>
            <a:r>
              <a:rPr lang="en-US" sz="2400" b="1" dirty="0" smtClean="0"/>
              <a:t>enhance the  sensitivity of the telescope above few GeV</a:t>
            </a:r>
            <a:r>
              <a:rPr lang="en-US" sz="2400" dirty="0" smtClean="0"/>
              <a:t>, with the capability of </a:t>
            </a:r>
            <a:r>
              <a:rPr lang="en-US" sz="2400" b="1" dirty="0" smtClean="0"/>
              <a:t>containing </a:t>
            </a:r>
            <a:r>
              <a:rPr lang="en-US" sz="2400" b="1" dirty="0" err="1" smtClean="0"/>
              <a:t>e.m</a:t>
            </a:r>
            <a:r>
              <a:rPr lang="en-US" sz="2400" b="1" dirty="0" smtClean="0"/>
              <a:t>. showers at energies &gt; 100 GeV in a reduced volume/weight;</a:t>
            </a:r>
          </a:p>
          <a:p>
            <a:pPr algn="just" fontAlgn="base">
              <a:buFont typeface="Wingdings" panose="05000000000000000000" pitchFamily="2" charset="2"/>
              <a:buChar char="Ø"/>
            </a:pPr>
            <a:endParaRPr lang="en-US" sz="2400" b="1" dirty="0" smtClean="0"/>
          </a:p>
          <a:p>
            <a:pPr algn="just" fontAlgn="base">
              <a:buFont typeface="Wingdings" panose="05000000000000000000" pitchFamily="2" charset="2"/>
              <a:buChar char="Ø"/>
            </a:pPr>
            <a:r>
              <a:rPr lang="en-US" sz="2400" b="1" dirty="0" smtClean="0"/>
              <a:t>Cost reduction!!!</a:t>
            </a:r>
          </a:p>
          <a:p>
            <a:pPr algn="just" fontAlgn="base">
              <a:buFont typeface="Wingdings" panose="05000000000000000000" pitchFamily="2" charset="2"/>
              <a:buChar char="Ø"/>
            </a:pPr>
            <a:endParaRPr lang="en-US" sz="2400" b="1" dirty="0" smtClean="0"/>
          </a:p>
          <a:p>
            <a:pPr algn="just" fontAlgn="base">
              <a:buFont typeface="Wingdings" panose="05000000000000000000" pitchFamily="2" charset="2"/>
              <a:buChar char="Ø"/>
            </a:pPr>
            <a:r>
              <a:rPr lang="en-US" sz="2400" dirty="0" smtClean="0"/>
              <a:t>The calorimeter would continue to operate in a standard way in the absence of pointing.</a:t>
            </a:r>
            <a:endParaRPr lang="en-US" sz="1600" b="1" dirty="0" smtClean="0"/>
          </a:p>
          <a:p>
            <a:pPr marL="0" indent="0" algn="just" fontAlgn="base">
              <a:buNone/>
            </a:pPr>
            <a:endParaRPr lang="en-US" sz="2400" dirty="0"/>
          </a:p>
          <a:p>
            <a:pPr marL="0" indent="0">
              <a:buNone/>
            </a:pPr>
            <a:endParaRPr lang="it-IT" sz="2400" dirty="0"/>
          </a:p>
        </p:txBody>
      </p:sp>
      <p:pic>
        <p:nvPicPr>
          <p:cNvPr id="3" name="Segnaposto contenuto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6040" y="2348880"/>
            <a:ext cx="5413353" cy="3331294"/>
          </a:xfrm>
        </p:spPr>
      </p:pic>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
        <p:nvSpPr>
          <p:cNvPr id="7" name="CasellaDiTesto 6"/>
          <p:cNvSpPr txBox="1"/>
          <p:nvPr/>
        </p:nvSpPr>
        <p:spPr>
          <a:xfrm>
            <a:off x="191342" y="6457310"/>
            <a:ext cx="11737306" cy="369332"/>
          </a:xfrm>
          <a:prstGeom prst="rect">
            <a:avLst/>
          </a:prstGeom>
          <a:noFill/>
        </p:spPr>
        <p:txBody>
          <a:bodyPr wrap="square" rtlCol="0">
            <a:spAutoFit/>
          </a:bodyPr>
          <a:lstStyle/>
          <a:p>
            <a:pPr algn="ctr"/>
            <a:r>
              <a:rPr lang="it-IT" b="1" dirty="0" err="1">
                <a:solidFill>
                  <a:srgbClr val="FF0000"/>
                </a:solidFill>
              </a:rPr>
              <a:t>Proposal</a:t>
            </a:r>
            <a:r>
              <a:rPr lang="it-IT" b="1" dirty="0">
                <a:solidFill>
                  <a:srgbClr val="FF0000"/>
                </a:solidFill>
              </a:rPr>
              <a:t> under </a:t>
            </a:r>
            <a:r>
              <a:rPr lang="it-IT" b="1" dirty="0" err="1">
                <a:solidFill>
                  <a:srgbClr val="FF0000"/>
                </a:solidFill>
              </a:rPr>
              <a:t>evaluation</a:t>
            </a:r>
            <a:r>
              <a:rPr lang="it-IT" b="1" dirty="0">
                <a:solidFill>
                  <a:srgbClr val="FF0000"/>
                </a:solidFill>
              </a:rPr>
              <a:t> </a:t>
            </a:r>
            <a:r>
              <a:rPr lang="it-IT" b="1" dirty="0" err="1">
                <a:solidFill>
                  <a:srgbClr val="FF0000"/>
                </a:solidFill>
              </a:rPr>
              <a:t>at</a:t>
            </a:r>
            <a:r>
              <a:rPr lang="it-IT" b="1" dirty="0">
                <a:solidFill>
                  <a:srgbClr val="FF0000"/>
                </a:solidFill>
              </a:rPr>
              <a:t> </a:t>
            </a:r>
            <a:r>
              <a:rPr lang="it-IT" b="1" dirty="0" err="1">
                <a:solidFill>
                  <a:srgbClr val="FF0000"/>
                </a:solidFill>
              </a:rPr>
              <a:t>italian</a:t>
            </a:r>
            <a:r>
              <a:rPr lang="it-IT" b="1" dirty="0">
                <a:solidFill>
                  <a:srgbClr val="FF0000"/>
                </a:solidFill>
              </a:rPr>
              <a:t> </a:t>
            </a:r>
            <a:r>
              <a:rPr lang="it-IT" b="1" dirty="0" err="1">
                <a:solidFill>
                  <a:srgbClr val="FF0000"/>
                </a:solidFill>
              </a:rPr>
              <a:t>competition</a:t>
            </a:r>
            <a:r>
              <a:rPr lang="it-IT" b="1" dirty="0">
                <a:solidFill>
                  <a:srgbClr val="FF0000"/>
                </a:solidFill>
              </a:rPr>
              <a:t> PRIN2017</a:t>
            </a:r>
          </a:p>
        </p:txBody>
      </p:sp>
    </p:spTree>
    <p:extLst>
      <p:ext uri="{BB962C8B-B14F-4D97-AF65-F5344CB8AC3E}">
        <p14:creationId xmlns:p14="http://schemas.microsoft.com/office/powerpoint/2010/main" val="3979570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solidFill>
                  <a:srgbClr val="C00000"/>
                </a:solidFill>
              </a:rPr>
              <a:t>And </a:t>
            </a:r>
            <a:r>
              <a:rPr lang="it-IT" dirty="0" err="1">
                <a:solidFill>
                  <a:srgbClr val="C00000"/>
                </a:solidFill>
              </a:rPr>
              <a:t>if</a:t>
            </a:r>
            <a:r>
              <a:rPr lang="it-IT" dirty="0">
                <a:solidFill>
                  <a:srgbClr val="C00000"/>
                </a:solidFill>
              </a:rPr>
              <a:t> the </a:t>
            </a:r>
            <a:r>
              <a:rPr lang="it-IT" dirty="0" err="1">
                <a:solidFill>
                  <a:srgbClr val="C00000"/>
                </a:solidFill>
              </a:rPr>
              <a:t>electromagnetic</a:t>
            </a:r>
            <a:r>
              <a:rPr lang="it-IT" dirty="0">
                <a:solidFill>
                  <a:srgbClr val="C00000"/>
                </a:solidFill>
              </a:rPr>
              <a:t> </a:t>
            </a:r>
            <a:r>
              <a:rPr lang="it-IT" dirty="0" err="1">
                <a:solidFill>
                  <a:srgbClr val="C00000"/>
                </a:solidFill>
              </a:rPr>
              <a:t>calorimeter</a:t>
            </a:r>
            <a:r>
              <a:rPr lang="it-IT" dirty="0">
                <a:solidFill>
                  <a:srgbClr val="C00000"/>
                </a:solidFill>
              </a:rPr>
              <a:t> </a:t>
            </a:r>
            <a:r>
              <a:rPr lang="it-IT" dirty="0" err="1">
                <a:solidFill>
                  <a:srgbClr val="C00000"/>
                </a:solidFill>
              </a:rPr>
              <a:t>is</a:t>
            </a:r>
            <a:r>
              <a:rPr lang="it-IT" dirty="0">
                <a:solidFill>
                  <a:srgbClr val="C00000"/>
                </a:solidFill>
              </a:rPr>
              <a:t> made of </a:t>
            </a:r>
            <a:r>
              <a:rPr lang="it-IT" dirty="0" err="1">
                <a:solidFill>
                  <a:srgbClr val="C00000"/>
                </a:solidFill>
              </a:rPr>
              <a:t>oriented</a:t>
            </a:r>
            <a:r>
              <a:rPr lang="it-IT" dirty="0">
                <a:solidFill>
                  <a:srgbClr val="C00000"/>
                </a:solidFill>
              </a:rPr>
              <a:t> </a:t>
            </a:r>
            <a:r>
              <a:rPr lang="it-IT" dirty="0" err="1">
                <a:solidFill>
                  <a:srgbClr val="C00000"/>
                </a:solidFill>
              </a:rPr>
              <a:t>crystals</a:t>
            </a:r>
            <a:r>
              <a:rPr lang="it-IT" dirty="0">
                <a:solidFill>
                  <a:srgbClr val="C00000"/>
                </a:solidFill>
              </a:rPr>
              <a:t>?</a:t>
            </a:r>
          </a:p>
        </p:txBody>
      </p:sp>
      <p:sp>
        <p:nvSpPr>
          <p:cNvPr id="6" name="Segnaposto contenuto 5"/>
          <p:cNvSpPr>
            <a:spLocks noGrp="1"/>
          </p:cNvSpPr>
          <p:nvPr>
            <p:ph sz="half" idx="1"/>
          </p:nvPr>
        </p:nvSpPr>
        <p:spPr/>
        <p:txBody>
          <a:bodyPr>
            <a:noAutofit/>
          </a:bodyPr>
          <a:lstStyle/>
          <a:p>
            <a:pPr algn="just" fontAlgn="base">
              <a:buFont typeface="Wingdings" panose="05000000000000000000" pitchFamily="2" charset="2"/>
              <a:buChar char="Ø"/>
            </a:pPr>
            <a:r>
              <a:rPr lang="en-US" sz="2400" dirty="0"/>
              <a:t>Using oriented scintillator crystal one may </a:t>
            </a:r>
            <a:r>
              <a:rPr lang="en-US" sz="2400" b="1" dirty="0"/>
              <a:t>enhance the  sensitivity of the telescope above few GeV</a:t>
            </a:r>
            <a:r>
              <a:rPr lang="en-US" sz="2400" dirty="0"/>
              <a:t>, with the capability of </a:t>
            </a:r>
            <a:r>
              <a:rPr lang="en-US" sz="2400" b="1" dirty="0"/>
              <a:t>containing </a:t>
            </a:r>
            <a:r>
              <a:rPr lang="en-US" sz="2400" b="1" dirty="0" err="1"/>
              <a:t>e.m</a:t>
            </a:r>
            <a:r>
              <a:rPr lang="en-US" sz="2400" b="1" dirty="0"/>
              <a:t>. showers at energies &gt; 100 GeV in a reduced volume/weight;</a:t>
            </a:r>
          </a:p>
          <a:p>
            <a:pPr algn="just" fontAlgn="base">
              <a:buFont typeface="Wingdings" panose="05000000000000000000" pitchFamily="2" charset="2"/>
              <a:buChar char="Ø"/>
            </a:pPr>
            <a:endParaRPr lang="en-US" sz="2400" b="1" dirty="0"/>
          </a:p>
          <a:p>
            <a:pPr algn="just" fontAlgn="base">
              <a:buFont typeface="Wingdings" panose="05000000000000000000" pitchFamily="2" charset="2"/>
              <a:buChar char="Ø"/>
            </a:pPr>
            <a:r>
              <a:rPr lang="en-US" sz="2400" b="1" dirty="0"/>
              <a:t>Cost reduction!!!</a:t>
            </a:r>
          </a:p>
          <a:p>
            <a:pPr algn="just" fontAlgn="base">
              <a:buFont typeface="Wingdings" panose="05000000000000000000" pitchFamily="2" charset="2"/>
              <a:buChar char="Ø"/>
            </a:pPr>
            <a:endParaRPr lang="en-US" sz="2400" b="1" dirty="0"/>
          </a:p>
          <a:p>
            <a:pPr algn="just" fontAlgn="base">
              <a:buFont typeface="Wingdings" panose="05000000000000000000" pitchFamily="2" charset="2"/>
              <a:buChar char="Ø"/>
            </a:pPr>
            <a:r>
              <a:rPr lang="en-US" sz="2400" dirty="0"/>
              <a:t>The calorimeter would continue to operate in a standard way in the absence of pointing.</a:t>
            </a:r>
            <a:endParaRPr lang="en-US" sz="1600" b="1" dirty="0"/>
          </a:p>
          <a:p>
            <a:pPr marL="0" indent="0" algn="just" fontAlgn="base">
              <a:buNone/>
            </a:pPr>
            <a:r>
              <a:rPr lang="en-US" sz="2400" dirty="0" smtClean="0"/>
              <a:t>.</a:t>
            </a:r>
            <a:endParaRPr lang="en-US" sz="1400" b="1" dirty="0"/>
          </a:p>
          <a:p>
            <a:pPr marL="0" indent="0" algn="just" fontAlgn="base">
              <a:buNone/>
            </a:pPr>
            <a:endParaRPr lang="en-US" sz="2400" dirty="0"/>
          </a:p>
          <a:p>
            <a:pPr marL="0" indent="0">
              <a:buNone/>
            </a:pPr>
            <a:endParaRPr lang="it-IT" sz="2400" dirty="0"/>
          </a:p>
        </p:txBody>
      </p:sp>
      <p:sp>
        <p:nvSpPr>
          <p:cNvPr id="7" name="Segnaposto contenuto 6"/>
          <p:cNvSpPr>
            <a:spLocks noGrp="1"/>
          </p:cNvSpPr>
          <p:nvPr>
            <p:ph sz="half" idx="2"/>
          </p:nvPr>
        </p:nvSpPr>
        <p:spPr>
          <a:xfrm>
            <a:off x="6172200" y="1992040"/>
            <a:ext cx="5324400" cy="4718304"/>
          </a:xfrm>
        </p:spPr>
        <p:txBody>
          <a:bodyPr>
            <a:normAutofit fontScale="77500" lnSpcReduction="20000"/>
          </a:bodyPr>
          <a:lstStyle/>
          <a:p>
            <a:pPr algn="just" fontAlgn="base">
              <a:buFont typeface="Wingdings" panose="05000000000000000000" pitchFamily="2" charset="2"/>
              <a:buChar char="Ø"/>
            </a:pPr>
            <a:endParaRPr lang="en-US" dirty="0" smtClean="0"/>
          </a:p>
          <a:p>
            <a:pPr algn="just" fontAlgn="base">
              <a:buFont typeface="Wingdings" panose="05000000000000000000" pitchFamily="2" charset="2"/>
              <a:buChar char="Ø"/>
            </a:pPr>
            <a:endParaRPr lang="en-US" dirty="0"/>
          </a:p>
          <a:p>
            <a:pPr algn="just" fontAlgn="base">
              <a:buFont typeface="Wingdings" panose="05000000000000000000" pitchFamily="2" charset="2"/>
              <a:buChar char="Ø"/>
            </a:pPr>
            <a:endParaRPr lang="en-US" dirty="0" smtClean="0"/>
          </a:p>
          <a:p>
            <a:pPr algn="just" fontAlgn="base">
              <a:buFont typeface="Wingdings" panose="05000000000000000000" pitchFamily="2" charset="2"/>
              <a:buChar char="Ø"/>
            </a:pPr>
            <a:endParaRPr lang="en-US" dirty="0"/>
          </a:p>
          <a:p>
            <a:pPr marL="0" indent="0" algn="just" fontAlgn="base">
              <a:buNone/>
            </a:pPr>
            <a:endParaRPr lang="en-US" dirty="0"/>
          </a:p>
          <a:p>
            <a:pPr marL="0" indent="0" algn="just" fontAlgn="base">
              <a:buNone/>
            </a:pPr>
            <a:endParaRPr lang="en-US" dirty="0" smtClean="0"/>
          </a:p>
          <a:p>
            <a:pPr marL="0" indent="0" algn="just" fontAlgn="base">
              <a:buNone/>
            </a:pPr>
            <a:endParaRPr lang="en-US" dirty="0"/>
          </a:p>
          <a:p>
            <a:pPr algn="just" fontAlgn="base">
              <a:buFont typeface="Wingdings" panose="05000000000000000000" pitchFamily="2" charset="2"/>
              <a:buChar char="Ø"/>
            </a:pPr>
            <a:r>
              <a:rPr lang="en-US" sz="2600" dirty="0" smtClean="0"/>
              <a:t>Up </a:t>
            </a:r>
            <a:r>
              <a:rPr lang="en-US" sz="2600" dirty="0"/>
              <a:t>to now the </a:t>
            </a:r>
            <a:r>
              <a:rPr lang="en-US" sz="2600" dirty="0" smtClean="0"/>
              <a:t>experiments </a:t>
            </a:r>
            <a:r>
              <a:rPr lang="en-US" sz="2600" dirty="0"/>
              <a:t>have been done only with single-element </a:t>
            </a:r>
            <a:r>
              <a:rPr lang="en-US" sz="2600" dirty="0" smtClean="0"/>
              <a:t>crystals;</a:t>
            </a:r>
            <a:endParaRPr lang="en-US" sz="2600" dirty="0"/>
          </a:p>
          <a:p>
            <a:pPr algn="just" fontAlgn="base">
              <a:buFont typeface="Wingdings" panose="05000000000000000000" pitchFamily="2" charset="2"/>
              <a:buChar char="Ø"/>
            </a:pPr>
            <a:r>
              <a:rPr lang="it-IT" sz="2600" dirty="0" err="1"/>
              <a:t>We</a:t>
            </a:r>
            <a:r>
              <a:rPr lang="it-IT" sz="2600" dirty="0"/>
              <a:t> </a:t>
            </a:r>
            <a:r>
              <a:rPr lang="it-IT" sz="2600" dirty="0" err="1"/>
              <a:t>performed</a:t>
            </a:r>
            <a:r>
              <a:rPr lang="it-IT" sz="2600" dirty="0"/>
              <a:t> an </a:t>
            </a:r>
            <a:r>
              <a:rPr lang="it-IT" sz="2600" dirty="0" err="1"/>
              <a:t>experiment</a:t>
            </a:r>
            <a:r>
              <a:rPr lang="it-IT" sz="2600" dirty="0"/>
              <a:t> with a </a:t>
            </a:r>
            <a:r>
              <a:rPr lang="it-IT" sz="2600" dirty="0" err="1"/>
              <a:t>scintillator</a:t>
            </a:r>
            <a:r>
              <a:rPr lang="it-IT" sz="2600" dirty="0"/>
              <a:t> </a:t>
            </a:r>
            <a:r>
              <a:rPr lang="it-IT" sz="2600" dirty="0" err="1"/>
              <a:t>crystal</a:t>
            </a:r>
            <a:r>
              <a:rPr lang="it-IT" sz="2600" dirty="0"/>
              <a:t>: a </a:t>
            </a:r>
            <a:r>
              <a:rPr lang="it-IT" sz="2600" dirty="0" err="1"/>
              <a:t>lead</a:t>
            </a:r>
            <a:r>
              <a:rPr lang="it-IT" sz="2600" dirty="0"/>
              <a:t> </a:t>
            </a:r>
            <a:r>
              <a:rPr lang="it-IT" sz="2600" dirty="0" err="1"/>
              <a:t>tungstate</a:t>
            </a:r>
            <a:r>
              <a:rPr lang="it-IT" sz="2600" dirty="0"/>
              <a:t> (PWO) </a:t>
            </a:r>
            <a:r>
              <a:rPr lang="it-IT" sz="2600" dirty="0" err="1"/>
              <a:t>used</a:t>
            </a:r>
            <a:r>
              <a:rPr lang="it-IT" sz="2600" dirty="0"/>
              <a:t> in HEP </a:t>
            </a:r>
            <a:r>
              <a:rPr lang="it-IT" sz="2600" dirty="0" err="1"/>
              <a:t>calorimeters</a:t>
            </a:r>
            <a:r>
              <a:rPr lang="it-IT" sz="2600" dirty="0"/>
              <a:t>, </a:t>
            </a:r>
            <a:r>
              <a:rPr lang="it-IT" sz="2600" dirty="0" err="1"/>
              <a:t>such</a:t>
            </a:r>
            <a:r>
              <a:rPr lang="it-IT" sz="2600" dirty="0"/>
              <a:t> </a:t>
            </a:r>
            <a:r>
              <a:rPr lang="it-IT" sz="2600" dirty="0" err="1"/>
              <a:t>as</a:t>
            </a:r>
            <a:r>
              <a:rPr lang="it-IT" sz="2600" dirty="0"/>
              <a:t> </a:t>
            </a:r>
            <a:r>
              <a:rPr lang="it-IT" sz="2600" dirty="0" smtClean="0"/>
              <a:t>CMS; </a:t>
            </a:r>
            <a:endParaRPr lang="it-IT" sz="2600" dirty="0"/>
          </a:p>
          <a:p>
            <a:pPr algn="just" fontAlgn="base">
              <a:buFont typeface="Wingdings" panose="05000000000000000000" pitchFamily="2" charset="2"/>
              <a:buChar char="Ø"/>
            </a:pPr>
            <a:r>
              <a:rPr lang="it-IT" sz="2600" dirty="0" err="1"/>
              <a:t>We</a:t>
            </a:r>
            <a:r>
              <a:rPr lang="it-IT" sz="2600" dirty="0"/>
              <a:t> </a:t>
            </a:r>
            <a:r>
              <a:rPr lang="it-IT" sz="2600" dirty="0" err="1"/>
              <a:t>expect</a:t>
            </a:r>
            <a:r>
              <a:rPr lang="it-IT" sz="2600" dirty="0"/>
              <a:t> a </a:t>
            </a:r>
            <a:r>
              <a:rPr lang="it-IT" sz="2600" dirty="0" err="1"/>
              <a:t>similar</a:t>
            </a:r>
            <a:r>
              <a:rPr lang="it-IT" sz="2600" dirty="0"/>
              <a:t> </a:t>
            </a:r>
            <a:r>
              <a:rPr lang="it-IT" sz="2600" dirty="0" err="1"/>
              <a:t>behaviour</a:t>
            </a:r>
            <a:r>
              <a:rPr lang="it-IT" sz="2600" dirty="0"/>
              <a:t> </a:t>
            </a:r>
            <a:r>
              <a:rPr lang="it-IT" sz="2600" dirty="0" err="1"/>
              <a:t>aslo</a:t>
            </a:r>
            <a:r>
              <a:rPr lang="it-IT" sz="2600" dirty="0"/>
              <a:t> for </a:t>
            </a:r>
            <a:r>
              <a:rPr lang="it-IT" sz="2600" dirty="0" err="1"/>
              <a:t>other</a:t>
            </a:r>
            <a:r>
              <a:rPr lang="it-IT" sz="2600" dirty="0"/>
              <a:t> </a:t>
            </a:r>
            <a:r>
              <a:rPr lang="it-IT" sz="2600" dirty="0" err="1"/>
              <a:t>scintillators</a:t>
            </a:r>
            <a:r>
              <a:rPr lang="it-IT" sz="2600" dirty="0" smtClean="0"/>
              <a:t>.</a:t>
            </a:r>
            <a:endParaRPr lang="it-IT" sz="2600" dirty="0"/>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339" y="1530020"/>
            <a:ext cx="2437139" cy="2547052"/>
          </a:xfrm>
          <a:prstGeom prst="rect">
            <a:avLst/>
          </a:prstGeom>
        </p:spPr>
      </p:pic>
      <p:pic>
        <p:nvPicPr>
          <p:cNvPr id="10" name="Immagine 9"/>
          <p:cNvPicPr>
            <a:picLocks noChangeAspect="1"/>
          </p:cNvPicPr>
          <p:nvPr/>
        </p:nvPicPr>
        <p:blipFill rotWithShape="1">
          <a:blip r:embed="rId4">
            <a:extLst>
              <a:ext uri="{28A0092B-C50C-407E-A947-70E740481C1C}">
                <a14:useLocalDpi xmlns:a14="http://schemas.microsoft.com/office/drawing/2010/main" val="0"/>
              </a:ext>
            </a:extLst>
          </a:blip>
          <a:srcRect l="12818" t="3970" r="25865"/>
          <a:stretch/>
        </p:blipFill>
        <p:spPr>
          <a:xfrm>
            <a:off x="9408368" y="1688597"/>
            <a:ext cx="1368152" cy="2286826"/>
          </a:xfrm>
          <a:prstGeom prst="rect">
            <a:avLst/>
          </a:prstGeom>
        </p:spPr>
      </p:pic>
      <p:sp>
        <p:nvSpPr>
          <p:cNvPr id="11" name="CasellaDiTesto 10"/>
          <p:cNvSpPr txBox="1"/>
          <p:nvPr/>
        </p:nvSpPr>
        <p:spPr>
          <a:xfrm>
            <a:off x="6782573" y="1890060"/>
            <a:ext cx="325730" cy="230832"/>
          </a:xfrm>
          <a:prstGeom prst="rect">
            <a:avLst/>
          </a:prstGeom>
          <a:solidFill>
            <a:schemeClr val="bg1"/>
          </a:solidFill>
        </p:spPr>
        <p:txBody>
          <a:bodyPr wrap="none" rtlCol="0">
            <a:spAutoFit/>
          </a:bodyPr>
          <a:lstStyle/>
          <a:p>
            <a:r>
              <a:rPr lang="it-IT" sz="900" dirty="0">
                <a:solidFill>
                  <a:srgbClr val="FF0000"/>
                </a:solidFill>
              </a:rPr>
              <a:t>Pb</a:t>
            </a:r>
          </a:p>
        </p:txBody>
      </p:sp>
    </p:spTree>
    <p:extLst>
      <p:ext uri="{BB962C8B-B14F-4D97-AF65-F5344CB8AC3E}">
        <p14:creationId xmlns:p14="http://schemas.microsoft.com/office/powerpoint/2010/main" val="503464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79376" y="344294"/>
            <a:ext cx="11387814" cy="990600"/>
          </a:xfrm>
        </p:spPr>
        <p:txBody>
          <a:bodyPr>
            <a:normAutofit/>
          </a:bodyPr>
          <a:lstStyle/>
          <a:p>
            <a:pPr algn="ctr"/>
            <a:r>
              <a:rPr lang="en-US" dirty="0">
                <a:solidFill>
                  <a:srgbClr val="C00000"/>
                </a:solidFill>
              </a:rPr>
              <a:t>Experiment </a:t>
            </a:r>
            <a:r>
              <a:rPr lang="en-US" dirty="0" smtClean="0">
                <a:solidFill>
                  <a:srgbClr val="C00000"/>
                </a:solidFill>
              </a:rPr>
              <a:t>@CERN with 120 </a:t>
            </a:r>
            <a:r>
              <a:rPr lang="en-US" dirty="0">
                <a:solidFill>
                  <a:srgbClr val="C00000"/>
                </a:solidFill>
              </a:rPr>
              <a:t>GeV electrons</a:t>
            </a:r>
            <a:endParaRPr lang="it-IT" dirty="0">
              <a:solidFill>
                <a:srgbClr val="C00000"/>
              </a:solidFill>
            </a:endParaRPr>
          </a:p>
        </p:txBody>
      </p:sp>
      <p:sp>
        <p:nvSpPr>
          <p:cNvPr id="8" name="CasellaDiTesto 7"/>
          <p:cNvSpPr txBox="1"/>
          <p:nvPr/>
        </p:nvSpPr>
        <p:spPr>
          <a:xfrm>
            <a:off x="911424" y="2924944"/>
            <a:ext cx="10172881" cy="369332"/>
          </a:xfrm>
          <a:prstGeom prst="rect">
            <a:avLst/>
          </a:prstGeom>
          <a:noFill/>
        </p:spPr>
        <p:txBody>
          <a:bodyPr wrap="square" rtlCol="0">
            <a:spAutoFit/>
          </a:bodyPr>
          <a:lstStyle/>
          <a:p>
            <a:pPr algn="ctr"/>
            <a:r>
              <a:rPr lang="en-US" dirty="0"/>
              <a:t>We selected single events on SD1-2 and collected the emitted photons at the gamma-calorimeter.</a:t>
            </a:r>
          </a:p>
        </p:txBody>
      </p:sp>
      <p:grpSp>
        <p:nvGrpSpPr>
          <p:cNvPr id="62" name="Gruppo 61"/>
          <p:cNvGrpSpPr/>
          <p:nvPr/>
        </p:nvGrpSpPr>
        <p:grpSpPr>
          <a:xfrm>
            <a:off x="1546556" y="1181943"/>
            <a:ext cx="8797917" cy="1773189"/>
            <a:chOff x="22555" y="1181943"/>
            <a:chExt cx="8797917" cy="1773189"/>
          </a:xfrm>
        </p:grpSpPr>
        <p:grpSp>
          <p:nvGrpSpPr>
            <p:cNvPr id="54" name="Gruppo 53"/>
            <p:cNvGrpSpPr/>
            <p:nvPr/>
          </p:nvGrpSpPr>
          <p:grpSpPr>
            <a:xfrm>
              <a:off x="395536" y="1301762"/>
              <a:ext cx="8424936" cy="1560685"/>
              <a:chOff x="395536" y="1301762"/>
              <a:chExt cx="8424936" cy="1560685"/>
            </a:xfrm>
          </p:grpSpPr>
          <p:sp>
            <p:nvSpPr>
              <p:cNvPr id="13" name="Rettangolo 12"/>
              <p:cNvSpPr/>
              <p:nvPr/>
            </p:nvSpPr>
            <p:spPr>
              <a:xfrm>
                <a:off x="827584"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ttangolo 15"/>
              <p:cNvSpPr/>
              <p:nvPr/>
            </p:nvSpPr>
            <p:spPr>
              <a:xfrm>
                <a:off x="2555776"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ttangolo 16"/>
              <p:cNvSpPr/>
              <p:nvPr/>
            </p:nvSpPr>
            <p:spPr>
              <a:xfrm>
                <a:off x="4565648"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ttangolo 18"/>
              <p:cNvSpPr/>
              <p:nvPr/>
            </p:nvSpPr>
            <p:spPr>
              <a:xfrm>
                <a:off x="2843808" y="1934834"/>
                <a:ext cx="360040" cy="180020"/>
              </a:xfrm>
              <a:prstGeom prst="rect">
                <a:avLst/>
              </a:prstGeom>
              <a:solidFill>
                <a:srgbClr val="B4FA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ttangolo 19"/>
              <p:cNvSpPr/>
              <p:nvPr/>
            </p:nvSpPr>
            <p:spPr>
              <a:xfrm>
                <a:off x="731985" y="1873996"/>
                <a:ext cx="45719" cy="258860"/>
              </a:xfrm>
              <a:prstGeom prst="rect">
                <a:avLst/>
              </a:prstGeom>
              <a:solidFill>
                <a:srgbClr val="AE3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ttangolo 20"/>
              <p:cNvSpPr/>
              <p:nvPr/>
            </p:nvSpPr>
            <p:spPr>
              <a:xfrm>
                <a:off x="781865" y="1869333"/>
                <a:ext cx="45719" cy="258860"/>
              </a:xfrm>
              <a:prstGeom prst="rect">
                <a:avLst/>
              </a:prstGeom>
              <a:solidFill>
                <a:srgbClr val="AE3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riangolo isoscele 21"/>
              <p:cNvSpPr/>
              <p:nvPr/>
            </p:nvSpPr>
            <p:spPr>
              <a:xfrm>
                <a:off x="4997151" y="1412776"/>
                <a:ext cx="845128" cy="12601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 name="Connettore 1 23"/>
              <p:cNvCxnSpPr>
                <a:endCxn id="19" idx="1"/>
              </p:cNvCxnSpPr>
              <p:nvPr/>
            </p:nvCxnSpPr>
            <p:spPr>
              <a:xfrm>
                <a:off x="395536" y="1998763"/>
                <a:ext cx="2448272" cy="26081"/>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stCxn id="19" idx="3"/>
              </p:cNvCxnSpPr>
              <p:nvPr/>
            </p:nvCxnSpPr>
            <p:spPr>
              <a:xfrm flipV="1">
                <a:off x="3203848" y="1934834"/>
                <a:ext cx="2215867" cy="900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a:stCxn id="19" idx="3"/>
              </p:cNvCxnSpPr>
              <p:nvPr/>
            </p:nvCxnSpPr>
            <p:spPr>
              <a:xfrm>
                <a:off x="3203848" y="2024844"/>
                <a:ext cx="2184506" cy="36004"/>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a:stCxn id="19" idx="3"/>
              </p:cNvCxnSpPr>
              <p:nvPr/>
            </p:nvCxnSpPr>
            <p:spPr>
              <a:xfrm flipV="1">
                <a:off x="3203848" y="2011803"/>
                <a:ext cx="4259240" cy="13041"/>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5388354" y="2065348"/>
                <a:ext cx="2928062" cy="715580"/>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5388354" y="1412776"/>
                <a:ext cx="2928062" cy="5220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ttangolo 41"/>
              <p:cNvSpPr/>
              <p:nvPr/>
            </p:nvSpPr>
            <p:spPr>
              <a:xfrm>
                <a:off x="7463088" y="1673805"/>
                <a:ext cx="1357384" cy="78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CasellaDiTesto 42"/>
              <p:cNvSpPr txBox="1"/>
              <p:nvPr/>
            </p:nvSpPr>
            <p:spPr>
              <a:xfrm>
                <a:off x="7668344" y="1700808"/>
                <a:ext cx="1050288" cy="584775"/>
              </a:xfrm>
              <a:prstGeom prst="rect">
                <a:avLst/>
              </a:prstGeom>
              <a:noFill/>
            </p:spPr>
            <p:txBody>
              <a:bodyPr wrap="none" rtlCol="0">
                <a:spAutoFit/>
              </a:bodyPr>
              <a:lstStyle/>
              <a:p>
                <a:r>
                  <a:rPr lang="el-GR" sz="3200" dirty="0"/>
                  <a:t>γ</a:t>
                </a:r>
                <a:r>
                  <a:rPr lang="it-IT" sz="3200" dirty="0"/>
                  <a:t>-</a:t>
                </a:r>
                <a:r>
                  <a:rPr lang="en-US" sz="3200" dirty="0" err="1"/>
                  <a:t>cal</a:t>
                </a:r>
                <a:endParaRPr lang="en-US" sz="3200" dirty="0"/>
              </a:p>
            </p:txBody>
          </p:sp>
          <p:cxnSp>
            <p:nvCxnSpPr>
              <p:cNvPr id="45" name="Connettore 1 44"/>
              <p:cNvCxnSpPr>
                <a:stCxn id="19" idx="3"/>
              </p:cNvCxnSpPr>
              <p:nvPr/>
            </p:nvCxnSpPr>
            <p:spPr>
              <a:xfrm>
                <a:off x="3203848" y="2024844"/>
                <a:ext cx="2184506" cy="163039"/>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5388354" y="2187883"/>
                <a:ext cx="2279990" cy="674564"/>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1390282" y="1546837"/>
                <a:ext cx="385042" cy="400110"/>
              </a:xfrm>
              <a:prstGeom prst="rect">
                <a:avLst/>
              </a:prstGeom>
              <a:noFill/>
            </p:spPr>
            <p:txBody>
              <a:bodyPr wrap="none" rtlCol="0">
                <a:spAutoFit/>
              </a:bodyPr>
              <a:lstStyle/>
              <a:p>
                <a:r>
                  <a:rPr lang="en-US" sz="2000" dirty="0">
                    <a:solidFill>
                      <a:srgbClr val="0F2FFF"/>
                    </a:solidFill>
                  </a:rPr>
                  <a:t>e</a:t>
                </a:r>
                <a:r>
                  <a:rPr lang="en-US" sz="2000" baseline="30000" dirty="0">
                    <a:solidFill>
                      <a:srgbClr val="0F2FFF"/>
                    </a:solidFill>
                  </a:rPr>
                  <a:t>-</a:t>
                </a:r>
              </a:p>
            </p:txBody>
          </p:sp>
          <p:sp>
            <p:nvSpPr>
              <p:cNvPr id="52" name="CasellaDiTesto 51"/>
              <p:cNvSpPr txBox="1"/>
              <p:nvPr/>
            </p:nvSpPr>
            <p:spPr>
              <a:xfrm>
                <a:off x="6148802" y="1301762"/>
                <a:ext cx="426720" cy="400110"/>
              </a:xfrm>
              <a:prstGeom prst="rect">
                <a:avLst/>
              </a:prstGeom>
              <a:noFill/>
            </p:spPr>
            <p:txBody>
              <a:bodyPr wrap="none" rtlCol="0">
                <a:spAutoFit/>
              </a:bodyPr>
              <a:lstStyle/>
              <a:p>
                <a:r>
                  <a:rPr lang="en-US" sz="2000" dirty="0">
                    <a:solidFill>
                      <a:srgbClr val="FF0000"/>
                    </a:solidFill>
                  </a:rPr>
                  <a:t>e</a:t>
                </a:r>
                <a:r>
                  <a:rPr lang="en-US" sz="2000" baseline="30000" dirty="0">
                    <a:solidFill>
                      <a:srgbClr val="FF0000"/>
                    </a:solidFill>
                  </a:rPr>
                  <a:t>+</a:t>
                </a:r>
              </a:p>
            </p:txBody>
          </p:sp>
          <p:sp>
            <p:nvSpPr>
              <p:cNvPr id="53" name="CasellaDiTesto 52"/>
              <p:cNvSpPr txBox="1"/>
              <p:nvPr/>
            </p:nvSpPr>
            <p:spPr>
              <a:xfrm>
                <a:off x="6852385" y="1564591"/>
                <a:ext cx="312906" cy="400110"/>
              </a:xfrm>
              <a:prstGeom prst="rect">
                <a:avLst/>
              </a:prstGeom>
              <a:noFill/>
            </p:spPr>
            <p:txBody>
              <a:bodyPr wrap="none" rtlCol="0">
                <a:spAutoFit/>
              </a:bodyPr>
              <a:lstStyle/>
              <a:p>
                <a:r>
                  <a:rPr lang="en-US" sz="2000" dirty="0">
                    <a:solidFill>
                      <a:srgbClr val="00B050"/>
                    </a:solidFill>
                  </a:rPr>
                  <a:t>γ</a:t>
                </a:r>
                <a:endParaRPr lang="en-US" sz="2000" baseline="30000" dirty="0">
                  <a:solidFill>
                    <a:srgbClr val="00B050"/>
                  </a:solidFill>
                </a:endParaRPr>
              </a:p>
            </p:txBody>
          </p:sp>
        </p:grpSp>
        <p:sp>
          <p:nvSpPr>
            <p:cNvPr id="55" name="CasellaDiTesto 54"/>
            <p:cNvSpPr txBox="1"/>
            <p:nvPr/>
          </p:nvSpPr>
          <p:spPr>
            <a:xfrm>
              <a:off x="22555" y="1181943"/>
              <a:ext cx="835485" cy="461665"/>
            </a:xfrm>
            <a:prstGeom prst="rect">
              <a:avLst/>
            </a:prstGeom>
            <a:noFill/>
          </p:spPr>
          <p:txBody>
            <a:bodyPr wrap="none" rtlCol="0">
              <a:spAutoFit/>
            </a:bodyPr>
            <a:lstStyle/>
            <a:p>
              <a:r>
                <a:rPr lang="en-US" sz="2400" dirty="0"/>
                <a:t>S1-2</a:t>
              </a:r>
            </a:p>
          </p:txBody>
        </p:sp>
        <p:cxnSp>
          <p:nvCxnSpPr>
            <p:cNvPr id="57" name="Connettore 2 56"/>
            <p:cNvCxnSpPr>
              <a:stCxn id="55" idx="2"/>
            </p:cNvCxnSpPr>
            <p:nvPr/>
          </p:nvCxnSpPr>
          <p:spPr>
            <a:xfrm>
              <a:off x="440298" y="1643608"/>
              <a:ext cx="171262" cy="230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49977" y="2452826"/>
              <a:ext cx="784189" cy="461665"/>
            </a:xfrm>
            <a:prstGeom prst="rect">
              <a:avLst/>
            </a:prstGeom>
            <a:noFill/>
          </p:spPr>
          <p:txBody>
            <a:bodyPr wrap="none" rtlCol="0">
              <a:spAutoFit/>
            </a:bodyPr>
            <a:lstStyle/>
            <a:p>
              <a:r>
                <a:rPr lang="en-US" sz="2400" dirty="0"/>
                <a:t>SD1</a:t>
              </a:r>
            </a:p>
          </p:txBody>
        </p:sp>
        <p:sp>
          <p:nvSpPr>
            <p:cNvPr id="60" name="CasellaDiTesto 59"/>
            <p:cNvSpPr txBox="1"/>
            <p:nvPr/>
          </p:nvSpPr>
          <p:spPr>
            <a:xfrm>
              <a:off x="2235015" y="2493467"/>
              <a:ext cx="784189" cy="461665"/>
            </a:xfrm>
            <a:prstGeom prst="rect">
              <a:avLst/>
            </a:prstGeom>
            <a:noFill/>
          </p:spPr>
          <p:txBody>
            <a:bodyPr wrap="none" rtlCol="0">
              <a:spAutoFit/>
            </a:bodyPr>
            <a:lstStyle/>
            <a:p>
              <a:r>
                <a:rPr lang="en-US" sz="2400" dirty="0"/>
                <a:t>SD2</a:t>
              </a:r>
            </a:p>
          </p:txBody>
        </p:sp>
        <p:sp>
          <p:nvSpPr>
            <p:cNvPr id="61" name="CasellaDiTesto 60"/>
            <p:cNvSpPr txBox="1"/>
            <p:nvPr/>
          </p:nvSpPr>
          <p:spPr>
            <a:xfrm>
              <a:off x="4290518" y="2492896"/>
              <a:ext cx="784189" cy="461665"/>
            </a:xfrm>
            <a:prstGeom prst="rect">
              <a:avLst/>
            </a:prstGeom>
            <a:noFill/>
          </p:spPr>
          <p:txBody>
            <a:bodyPr wrap="none" rtlCol="0">
              <a:spAutoFit/>
            </a:bodyPr>
            <a:lstStyle/>
            <a:p>
              <a:r>
                <a:rPr lang="en-US" sz="2400" dirty="0"/>
                <a:t>SD3</a:t>
              </a:r>
            </a:p>
          </p:txBody>
        </p:sp>
      </p:grpSp>
      <p:sp>
        <p:nvSpPr>
          <p:cNvPr id="5" name="CasellaDiTesto 4"/>
          <p:cNvSpPr txBox="1"/>
          <p:nvPr/>
        </p:nvSpPr>
        <p:spPr>
          <a:xfrm>
            <a:off x="8458810" y="2626748"/>
            <a:ext cx="1609736" cy="400110"/>
          </a:xfrm>
          <a:prstGeom prst="rect">
            <a:avLst/>
          </a:prstGeom>
          <a:solidFill>
            <a:schemeClr val="bg1"/>
          </a:solidFill>
        </p:spPr>
        <p:txBody>
          <a:bodyPr wrap="none" rtlCol="0">
            <a:spAutoFit/>
          </a:bodyPr>
          <a:lstStyle/>
          <a:p>
            <a:r>
              <a:rPr lang="it-IT" sz="2000" i="1" dirty="0">
                <a:solidFill>
                  <a:srgbClr val="FF0000"/>
                </a:solidFill>
              </a:rPr>
              <a:t>Setup on H4</a:t>
            </a:r>
          </a:p>
        </p:txBody>
      </p:sp>
      <p:sp>
        <p:nvSpPr>
          <p:cNvPr id="11" name="Segnaposto data 10"/>
          <p:cNvSpPr>
            <a:spLocks noGrp="1"/>
          </p:cNvSpPr>
          <p:nvPr>
            <p:ph type="dt" sz="half" idx="10"/>
          </p:nvPr>
        </p:nvSpPr>
        <p:spPr/>
        <p:txBody>
          <a:bodyPr/>
          <a:lstStyle/>
          <a:p>
            <a:pPr>
              <a:defRPr/>
            </a:pPr>
            <a:r>
              <a:rPr lang="it-IT" smtClean="0"/>
              <a:t>06/22/2018</a:t>
            </a:r>
            <a:endParaRPr lang="en-US"/>
          </a:p>
        </p:txBody>
      </p:sp>
      <p:sp>
        <p:nvSpPr>
          <p:cNvPr id="14" name="Segnaposto piè di pagina 13"/>
          <p:cNvSpPr>
            <a:spLocks noGrp="1"/>
          </p:cNvSpPr>
          <p:nvPr>
            <p:ph type="ftr" sz="quarter" idx="11"/>
          </p:nvPr>
        </p:nvSpPr>
        <p:spPr/>
        <p:txBody>
          <a:bodyPr/>
          <a:lstStyle/>
          <a:p>
            <a:pPr>
              <a:defRPr/>
            </a:pPr>
            <a:r>
              <a:rPr lang="it-IT" smtClean="0"/>
              <a:t>L. Bandiera, INFN Ferrara</a:t>
            </a:r>
            <a:endParaRPr lang="en-US"/>
          </a:p>
        </p:txBody>
      </p:sp>
      <p:sp>
        <p:nvSpPr>
          <p:cNvPr id="3" name="CasellaDiTesto 2"/>
          <p:cNvSpPr txBox="1"/>
          <p:nvPr/>
        </p:nvSpPr>
        <p:spPr>
          <a:xfrm>
            <a:off x="4027756" y="1179770"/>
            <a:ext cx="1266738" cy="707886"/>
          </a:xfrm>
          <a:prstGeom prst="rect">
            <a:avLst/>
          </a:prstGeom>
          <a:noFill/>
        </p:spPr>
        <p:txBody>
          <a:bodyPr wrap="square" rtlCol="0">
            <a:spAutoFit/>
          </a:bodyPr>
          <a:lstStyle/>
          <a:p>
            <a:pPr algn="ctr"/>
            <a:r>
              <a:rPr lang="it-IT" sz="2000" b="1" dirty="0"/>
              <a:t>PWO </a:t>
            </a:r>
          </a:p>
          <a:p>
            <a:pPr algn="ctr"/>
            <a:r>
              <a:rPr lang="en-GB" sz="2000" b="1" dirty="0"/>
              <a:t>0.45 X</a:t>
            </a:r>
            <a:r>
              <a:rPr lang="en-GB" sz="2000" b="1" baseline="-25000" dirty="0"/>
              <a:t>0</a:t>
            </a:r>
            <a:endParaRPr lang="it-IT" sz="2000" b="1" dirty="0"/>
          </a:p>
        </p:txBody>
      </p:sp>
    </p:spTree>
    <p:extLst>
      <p:ext uri="{BB962C8B-B14F-4D97-AF65-F5344CB8AC3E}">
        <p14:creationId xmlns:p14="http://schemas.microsoft.com/office/powerpoint/2010/main" val="1762094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Outlook</a:t>
            </a:r>
            <a:endParaRPr lang="it-IT" dirty="0">
              <a:solidFill>
                <a:srgbClr val="C00000"/>
              </a:solidFill>
            </a:endParaRPr>
          </a:p>
        </p:txBody>
      </p:sp>
      <p:sp>
        <p:nvSpPr>
          <p:cNvPr id="3" name="Segnaposto contenuto 2"/>
          <p:cNvSpPr>
            <a:spLocks noGrp="1"/>
          </p:cNvSpPr>
          <p:nvPr>
            <p:ph idx="1"/>
          </p:nvPr>
        </p:nvSpPr>
        <p:spPr/>
        <p:txBody>
          <a:bodyPr>
            <a:normAutofit/>
          </a:bodyPr>
          <a:lstStyle/>
          <a:p>
            <a:r>
              <a:rPr lang="en-US" dirty="0" smtClean="0"/>
              <a:t>Introduction to </a:t>
            </a:r>
            <a:r>
              <a:rPr lang="en-US" dirty="0" err="1" smtClean="0"/>
              <a:t>e.m</a:t>
            </a:r>
            <a:r>
              <a:rPr lang="en-US" dirty="0" smtClean="0"/>
              <a:t>. processes in oriented crystals;</a:t>
            </a:r>
          </a:p>
          <a:p>
            <a:endParaRPr lang="en-US" dirty="0"/>
          </a:p>
          <a:p>
            <a:r>
              <a:rPr lang="en-US" dirty="0" smtClean="0"/>
              <a:t>Radiation length reduction in oriented high-Z crystals;</a:t>
            </a:r>
          </a:p>
          <a:p>
            <a:pPr marL="274320" lvl="1" indent="0">
              <a:buNone/>
            </a:pPr>
            <a:endParaRPr lang="en-US" dirty="0" smtClean="0"/>
          </a:p>
          <a:p>
            <a:r>
              <a:rPr lang="en-US" dirty="0" smtClean="0"/>
              <a:t>New study </a:t>
            </a:r>
            <a:r>
              <a:rPr lang="en-US" dirty="0" smtClean="0"/>
              <a:t>@CERN with a scintillator crystal;</a:t>
            </a:r>
            <a:endParaRPr lang="en-US" dirty="0" smtClean="0"/>
          </a:p>
          <a:p>
            <a:pPr marL="274320" lvl="1" indent="0">
              <a:buNone/>
            </a:pPr>
            <a:endParaRPr lang="en-US" dirty="0" smtClean="0"/>
          </a:p>
          <a:p>
            <a:r>
              <a:rPr lang="en-US" dirty="0" smtClean="0"/>
              <a:t>Application of </a:t>
            </a:r>
            <a:r>
              <a:rPr lang="en-US" dirty="0" smtClean="0"/>
              <a:t>oriented crystals to satellite </a:t>
            </a:r>
            <a:r>
              <a:rPr lang="en-US" dirty="0" smtClean="0"/>
              <a:t>borne </a:t>
            </a:r>
            <a:r>
              <a:rPr lang="en-US" dirty="0"/>
              <a:t>high-energy gamma </a:t>
            </a:r>
            <a:r>
              <a:rPr lang="en-US" dirty="0" smtClean="0"/>
              <a:t>astronomy;</a:t>
            </a:r>
            <a:endParaRPr lang="en-US" dirty="0" smtClean="0"/>
          </a:p>
          <a:p>
            <a:pPr marL="0" indent="0">
              <a:buNone/>
            </a:pPr>
            <a:endParaRPr lang="en-US" dirty="0" smtClean="0"/>
          </a:p>
          <a:p>
            <a:r>
              <a:rPr lang="en-US" dirty="0" smtClean="0"/>
              <a:t>Summary.</a:t>
            </a:r>
          </a:p>
          <a:p>
            <a:pPr marL="0" indent="0">
              <a:buNone/>
            </a:pPr>
            <a:endParaRPr lang="it-IT" dirty="0" smtClean="0"/>
          </a:p>
          <a:p>
            <a:endParaRPr lang="it-IT" dirty="0" smtClean="0"/>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Tree>
    <p:extLst>
      <p:ext uri="{BB962C8B-B14F-4D97-AF65-F5344CB8AC3E}">
        <p14:creationId xmlns:p14="http://schemas.microsoft.com/office/powerpoint/2010/main" val="3544926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79376" y="344294"/>
            <a:ext cx="11387814" cy="990600"/>
          </a:xfrm>
        </p:spPr>
        <p:txBody>
          <a:bodyPr>
            <a:normAutofit/>
          </a:bodyPr>
          <a:lstStyle/>
          <a:p>
            <a:pPr algn="ctr"/>
            <a:r>
              <a:rPr lang="en-US" dirty="0">
                <a:solidFill>
                  <a:srgbClr val="C00000"/>
                </a:solidFill>
              </a:rPr>
              <a:t>Experiment </a:t>
            </a:r>
            <a:r>
              <a:rPr lang="en-US" dirty="0" smtClean="0">
                <a:solidFill>
                  <a:srgbClr val="C00000"/>
                </a:solidFill>
              </a:rPr>
              <a:t>@CERN with 120 </a:t>
            </a:r>
            <a:r>
              <a:rPr lang="en-US" dirty="0">
                <a:solidFill>
                  <a:srgbClr val="C00000"/>
                </a:solidFill>
              </a:rPr>
              <a:t>GeV electrons</a:t>
            </a:r>
            <a:endParaRPr lang="it-IT" dirty="0">
              <a:solidFill>
                <a:srgbClr val="C00000"/>
              </a:solidFill>
            </a:endParaRPr>
          </a:p>
        </p:txBody>
      </p:sp>
      <p:sp>
        <p:nvSpPr>
          <p:cNvPr id="8" name="CasellaDiTesto 7"/>
          <p:cNvSpPr txBox="1"/>
          <p:nvPr/>
        </p:nvSpPr>
        <p:spPr>
          <a:xfrm>
            <a:off x="911424" y="2915652"/>
            <a:ext cx="10172881" cy="369332"/>
          </a:xfrm>
          <a:prstGeom prst="rect">
            <a:avLst/>
          </a:prstGeom>
          <a:noFill/>
        </p:spPr>
        <p:txBody>
          <a:bodyPr wrap="square" rtlCol="0">
            <a:spAutoFit/>
          </a:bodyPr>
          <a:lstStyle/>
          <a:p>
            <a:pPr algn="ctr"/>
            <a:r>
              <a:rPr lang="en-US" dirty="0"/>
              <a:t>We selected single events on SD1-2 and collected the emitted photons at the gamma-calorimeter.</a:t>
            </a:r>
          </a:p>
        </p:txBody>
      </p:sp>
      <p:grpSp>
        <p:nvGrpSpPr>
          <p:cNvPr id="62" name="Gruppo 61"/>
          <p:cNvGrpSpPr/>
          <p:nvPr/>
        </p:nvGrpSpPr>
        <p:grpSpPr>
          <a:xfrm>
            <a:off x="1546556" y="1181943"/>
            <a:ext cx="8797917" cy="1773189"/>
            <a:chOff x="22555" y="1181943"/>
            <a:chExt cx="8797917" cy="1773189"/>
          </a:xfrm>
        </p:grpSpPr>
        <p:grpSp>
          <p:nvGrpSpPr>
            <p:cNvPr id="54" name="Gruppo 53"/>
            <p:cNvGrpSpPr/>
            <p:nvPr/>
          </p:nvGrpSpPr>
          <p:grpSpPr>
            <a:xfrm>
              <a:off x="395536" y="1301762"/>
              <a:ext cx="8424936" cy="1560685"/>
              <a:chOff x="395536" y="1301762"/>
              <a:chExt cx="8424936" cy="1560685"/>
            </a:xfrm>
          </p:grpSpPr>
          <p:sp>
            <p:nvSpPr>
              <p:cNvPr id="13" name="Rettangolo 12"/>
              <p:cNvSpPr/>
              <p:nvPr/>
            </p:nvSpPr>
            <p:spPr>
              <a:xfrm>
                <a:off x="827584"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ttangolo 15"/>
              <p:cNvSpPr/>
              <p:nvPr/>
            </p:nvSpPr>
            <p:spPr>
              <a:xfrm>
                <a:off x="2555776"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ttangolo 16"/>
              <p:cNvSpPr/>
              <p:nvPr/>
            </p:nvSpPr>
            <p:spPr>
              <a:xfrm>
                <a:off x="4565648"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ttangolo 18"/>
              <p:cNvSpPr/>
              <p:nvPr/>
            </p:nvSpPr>
            <p:spPr>
              <a:xfrm>
                <a:off x="2843808" y="1934834"/>
                <a:ext cx="360040" cy="180020"/>
              </a:xfrm>
              <a:prstGeom prst="rect">
                <a:avLst/>
              </a:prstGeom>
              <a:solidFill>
                <a:srgbClr val="B4FA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ttangolo 19"/>
              <p:cNvSpPr/>
              <p:nvPr/>
            </p:nvSpPr>
            <p:spPr>
              <a:xfrm>
                <a:off x="731985" y="1873996"/>
                <a:ext cx="45719" cy="258860"/>
              </a:xfrm>
              <a:prstGeom prst="rect">
                <a:avLst/>
              </a:prstGeom>
              <a:solidFill>
                <a:srgbClr val="AE3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ttangolo 20"/>
              <p:cNvSpPr/>
              <p:nvPr/>
            </p:nvSpPr>
            <p:spPr>
              <a:xfrm>
                <a:off x="781865" y="1869333"/>
                <a:ext cx="45719" cy="258860"/>
              </a:xfrm>
              <a:prstGeom prst="rect">
                <a:avLst/>
              </a:prstGeom>
              <a:solidFill>
                <a:srgbClr val="AE3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riangolo isoscele 21"/>
              <p:cNvSpPr/>
              <p:nvPr/>
            </p:nvSpPr>
            <p:spPr>
              <a:xfrm>
                <a:off x="4997151" y="1412776"/>
                <a:ext cx="845128" cy="12601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 name="Connettore 1 23"/>
              <p:cNvCxnSpPr>
                <a:endCxn id="19" idx="1"/>
              </p:cNvCxnSpPr>
              <p:nvPr/>
            </p:nvCxnSpPr>
            <p:spPr>
              <a:xfrm>
                <a:off x="395536" y="1998763"/>
                <a:ext cx="2448272" cy="26081"/>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stCxn id="19" idx="3"/>
              </p:cNvCxnSpPr>
              <p:nvPr/>
            </p:nvCxnSpPr>
            <p:spPr>
              <a:xfrm flipV="1">
                <a:off x="3203848" y="1934834"/>
                <a:ext cx="2215867" cy="900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a:stCxn id="19" idx="3"/>
              </p:cNvCxnSpPr>
              <p:nvPr/>
            </p:nvCxnSpPr>
            <p:spPr>
              <a:xfrm>
                <a:off x="3203848" y="2024844"/>
                <a:ext cx="2184506" cy="36004"/>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a:stCxn id="19" idx="3"/>
              </p:cNvCxnSpPr>
              <p:nvPr/>
            </p:nvCxnSpPr>
            <p:spPr>
              <a:xfrm flipV="1">
                <a:off x="3203848" y="2011803"/>
                <a:ext cx="4259240" cy="13041"/>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5388354" y="2065348"/>
                <a:ext cx="2928062" cy="715580"/>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5388354" y="1412776"/>
                <a:ext cx="2928062" cy="5220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ttangolo 41"/>
              <p:cNvSpPr/>
              <p:nvPr/>
            </p:nvSpPr>
            <p:spPr>
              <a:xfrm>
                <a:off x="7463088" y="1673805"/>
                <a:ext cx="1357384" cy="78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CasellaDiTesto 42"/>
              <p:cNvSpPr txBox="1"/>
              <p:nvPr/>
            </p:nvSpPr>
            <p:spPr>
              <a:xfrm>
                <a:off x="7668344" y="1700808"/>
                <a:ext cx="1050288" cy="584775"/>
              </a:xfrm>
              <a:prstGeom prst="rect">
                <a:avLst/>
              </a:prstGeom>
              <a:noFill/>
            </p:spPr>
            <p:txBody>
              <a:bodyPr wrap="none" rtlCol="0">
                <a:spAutoFit/>
              </a:bodyPr>
              <a:lstStyle/>
              <a:p>
                <a:r>
                  <a:rPr lang="el-GR" sz="3200" dirty="0"/>
                  <a:t>γ</a:t>
                </a:r>
                <a:r>
                  <a:rPr lang="it-IT" sz="3200" dirty="0"/>
                  <a:t>-</a:t>
                </a:r>
                <a:r>
                  <a:rPr lang="en-US" sz="3200" dirty="0" err="1"/>
                  <a:t>cal</a:t>
                </a:r>
                <a:endParaRPr lang="en-US" sz="3200" dirty="0"/>
              </a:p>
            </p:txBody>
          </p:sp>
          <p:cxnSp>
            <p:nvCxnSpPr>
              <p:cNvPr id="45" name="Connettore 1 44"/>
              <p:cNvCxnSpPr>
                <a:stCxn id="19" idx="3"/>
              </p:cNvCxnSpPr>
              <p:nvPr/>
            </p:nvCxnSpPr>
            <p:spPr>
              <a:xfrm>
                <a:off x="3203848" y="2024844"/>
                <a:ext cx="2184506" cy="163039"/>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5388354" y="2187883"/>
                <a:ext cx="2279990" cy="674564"/>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1390282" y="1546837"/>
                <a:ext cx="385042" cy="400110"/>
              </a:xfrm>
              <a:prstGeom prst="rect">
                <a:avLst/>
              </a:prstGeom>
              <a:noFill/>
            </p:spPr>
            <p:txBody>
              <a:bodyPr wrap="none" rtlCol="0">
                <a:spAutoFit/>
              </a:bodyPr>
              <a:lstStyle/>
              <a:p>
                <a:r>
                  <a:rPr lang="en-US" sz="2000" dirty="0">
                    <a:solidFill>
                      <a:srgbClr val="0F2FFF"/>
                    </a:solidFill>
                  </a:rPr>
                  <a:t>e</a:t>
                </a:r>
                <a:r>
                  <a:rPr lang="en-US" sz="2000" baseline="30000" dirty="0">
                    <a:solidFill>
                      <a:srgbClr val="0F2FFF"/>
                    </a:solidFill>
                  </a:rPr>
                  <a:t>-</a:t>
                </a:r>
              </a:p>
            </p:txBody>
          </p:sp>
          <p:sp>
            <p:nvSpPr>
              <p:cNvPr id="52" name="CasellaDiTesto 51"/>
              <p:cNvSpPr txBox="1"/>
              <p:nvPr/>
            </p:nvSpPr>
            <p:spPr>
              <a:xfrm>
                <a:off x="6148802" y="1301762"/>
                <a:ext cx="426720" cy="400110"/>
              </a:xfrm>
              <a:prstGeom prst="rect">
                <a:avLst/>
              </a:prstGeom>
              <a:noFill/>
            </p:spPr>
            <p:txBody>
              <a:bodyPr wrap="none" rtlCol="0">
                <a:spAutoFit/>
              </a:bodyPr>
              <a:lstStyle/>
              <a:p>
                <a:r>
                  <a:rPr lang="en-US" sz="2000" dirty="0">
                    <a:solidFill>
                      <a:srgbClr val="FF0000"/>
                    </a:solidFill>
                  </a:rPr>
                  <a:t>e</a:t>
                </a:r>
                <a:r>
                  <a:rPr lang="en-US" sz="2000" baseline="30000" dirty="0">
                    <a:solidFill>
                      <a:srgbClr val="FF0000"/>
                    </a:solidFill>
                  </a:rPr>
                  <a:t>+</a:t>
                </a:r>
              </a:p>
            </p:txBody>
          </p:sp>
          <p:sp>
            <p:nvSpPr>
              <p:cNvPr id="53" name="CasellaDiTesto 52"/>
              <p:cNvSpPr txBox="1"/>
              <p:nvPr/>
            </p:nvSpPr>
            <p:spPr>
              <a:xfrm>
                <a:off x="6852385" y="1564591"/>
                <a:ext cx="312906" cy="400110"/>
              </a:xfrm>
              <a:prstGeom prst="rect">
                <a:avLst/>
              </a:prstGeom>
              <a:noFill/>
            </p:spPr>
            <p:txBody>
              <a:bodyPr wrap="none" rtlCol="0">
                <a:spAutoFit/>
              </a:bodyPr>
              <a:lstStyle/>
              <a:p>
                <a:r>
                  <a:rPr lang="en-US" sz="2000" dirty="0">
                    <a:solidFill>
                      <a:srgbClr val="00B050"/>
                    </a:solidFill>
                  </a:rPr>
                  <a:t>γ</a:t>
                </a:r>
                <a:endParaRPr lang="en-US" sz="2000" baseline="30000" dirty="0">
                  <a:solidFill>
                    <a:srgbClr val="00B050"/>
                  </a:solidFill>
                </a:endParaRPr>
              </a:p>
            </p:txBody>
          </p:sp>
        </p:grpSp>
        <p:sp>
          <p:nvSpPr>
            <p:cNvPr id="55" name="CasellaDiTesto 54"/>
            <p:cNvSpPr txBox="1"/>
            <p:nvPr/>
          </p:nvSpPr>
          <p:spPr>
            <a:xfrm>
              <a:off x="22555" y="1181943"/>
              <a:ext cx="835485" cy="461665"/>
            </a:xfrm>
            <a:prstGeom prst="rect">
              <a:avLst/>
            </a:prstGeom>
            <a:noFill/>
          </p:spPr>
          <p:txBody>
            <a:bodyPr wrap="none" rtlCol="0">
              <a:spAutoFit/>
            </a:bodyPr>
            <a:lstStyle/>
            <a:p>
              <a:r>
                <a:rPr lang="en-US" sz="2400" dirty="0"/>
                <a:t>S1-2</a:t>
              </a:r>
            </a:p>
          </p:txBody>
        </p:sp>
        <p:cxnSp>
          <p:nvCxnSpPr>
            <p:cNvPr id="57" name="Connettore 2 56"/>
            <p:cNvCxnSpPr>
              <a:stCxn id="55" idx="2"/>
            </p:cNvCxnSpPr>
            <p:nvPr/>
          </p:nvCxnSpPr>
          <p:spPr>
            <a:xfrm>
              <a:off x="440298" y="1643608"/>
              <a:ext cx="171262" cy="230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49977" y="2452826"/>
              <a:ext cx="784189" cy="461665"/>
            </a:xfrm>
            <a:prstGeom prst="rect">
              <a:avLst/>
            </a:prstGeom>
            <a:noFill/>
          </p:spPr>
          <p:txBody>
            <a:bodyPr wrap="none" rtlCol="0">
              <a:spAutoFit/>
            </a:bodyPr>
            <a:lstStyle/>
            <a:p>
              <a:r>
                <a:rPr lang="en-US" sz="2400" dirty="0"/>
                <a:t>SD1</a:t>
              </a:r>
            </a:p>
          </p:txBody>
        </p:sp>
        <p:sp>
          <p:nvSpPr>
            <p:cNvPr id="60" name="CasellaDiTesto 59"/>
            <p:cNvSpPr txBox="1"/>
            <p:nvPr/>
          </p:nvSpPr>
          <p:spPr>
            <a:xfrm>
              <a:off x="2235015" y="2493467"/>
              <a:ext cx="784189" cy="461665"/>
            </a:xfrm>
            <a:prstGeom prst="rect">
              <a:avLst/>
            </a:prstGeom>
            <a:noFill/>
          </p:spPr>
          <p:txBody>
            <a:bodyPr wrap="none" rtlCol="0">
              <a:spAutoFit/>
            </a:bodyPr>
            <a:lstStyle/>
            <a:p>
              <a:r>
                <a:rPr lang="en-US" sz="2400" dirty="0"/>
                <a:t>SD2</a:t>
              </a:r>
            </a:p>
          </p:txBody>
        </p:sp>
        <p:sp>
          <p:nvSpPr>
            <p:cNvPr id="61" name="CasellaDiTesto 60"/>
            <p:cNvSpPr txBox="1"/>
            <p:nvPr/>
          </p:nvSpPr>
          <p:spPr>
            <a:xfrm>
              <a:off x="4290518" y="2492896"/>
              <a:ext cx="784189" cy="461665"/>
            </a:xfrm>
            <a:prstGeom prst="rect">
              <a:avLst/>
            </a:prstGeom>
            <a:noFill/>
          </p:spPr>
          <p:txBody>
            <a:bodyPr wrap="none" rtlCol="0">
              <a:spAutoFit/>
            </a:bodyPr>
            <a:lstStyle/>
            <a:p>
              <a:r>
                <a:rPr lang="en-US" sz="2400" dirty="0"/>
                <a:t>SD3</a:t>
              </a:r>
            </a:p>
          </p:txBody>
        </p:sp>
      </p:grpSp>
      <p:sp>
        <p:nvSpPr>
          <p:cNvPr id="5" name="CasellaDiTesto 4"/>
          <p:cNvSpPr txBox="1"/>
          <p:nvPr/>
        </p:nvSpPr>
        <p:spPr>
          <a:xfrm>
            <a:off x="8458810" y="2626748"/>
            <a:ext cx="1609736" cy="400110"/>
          </a:xfrm>
          <a:prstGeom prst="rect">
            <a:avLst/>
          </a:prstGeom>
          <a:solidFill>
            <a:schemeClr val="bg1"/>
          </a:solidFill>
        </p:spPr>
        <p:txBody>
          <a:bodyPr wrap="none" rtlCol="0">
            <a:spAutoFit/>
          </a:bodyPr>
          <a:lstStyle/>
          <a:p>
            <a:r>
              <a:rPr lang="it-IT" sz="2000" i="1" dirty="0">
                <a:solidFill>
                  <a:srgbClr val="FF0000"/>
                </a:solidFill>
              </a:rPr>
              <a:t>Setup on H4</a:t>
            </a:r>
          </a:p>
        </p:txBody>
      </p:sp>
      <p:sp>
        <p:nvSpPr>
          <p:cNvPr id="11" name="Segnaposto data 10"/>
          <p:cNvSpPr>
            <a:spLocks noGrp="1"/>
          </p:cNvSpPr>
          <p:nvPr>
            <p:ph type="dt" sz="half" idx="10"/>
          </p:nvPr>
        </p:nvSpPr>
        <p:spPr/>
        <p:txBody>
          <a:bodyPr/>
          <a:lstStyle/>
          <a:p>
            <a:pPr>
              <a:defRPr/>
            </a:pPr>
            <a:r>
              <a:rPr lang="it-IT" smtClean="0"/>
              <a:t>06/22/2018</a:t>
            </a:r>
            <a:endParaRPr lang="en-US"/>
          </a:p>
        </p:txBody>
      </p:sp>
      <p:sp>
        <p:nvSpPr>
          <p:cNvPr id="14" name="Segnaposto piè di pagina 13"/>
          <p:cNvSpPr>
            <a:spLocks noGrp="1"/>
          </p:cNvSpPr>
          <p:nvPr>
            <p:ph type="ftr" sz="quarter" idx="11"/>
          </p:nvPr>
        </p:nvSpPr>
        <p:spPr/>
        <p:txBody>
          <a:bodyPr/>
          <a:lstStyle/>
          <a:p>
            <a:pPr>
              <a:defRPr/>
            </a:pPr>
            <a:r>
              <a:rPr lang="it-IT" smtClean="0"/>
              <a:t>L. Bandiera, INFN Ferrara</a:t>
            </a:r>
            <a:endParaRPr lang="en-US"/>
          </a:p>
        </p:txBody>
      </p:sp>
      <p:sp>
        <p:nvSpPr>
          <p:cNvPr id="3" name="CasellaDiTesto 2"/>
          <p:cNvSpPr txBox="1"/>
          <p:nvPr/>
        </p:nvSpPr>
        <p:spPr>
          <a:xfrm>
            <a:off x="4027756" y="1179770"/>
            <a:ext cx="1266738" cy="707886"/>
          </a:xfrm>
          <a:prstGeom prst="rect">
            <a:avLst/>
          </a:prstGeom>
          <a:noFill/>
        </p:spPr>
        <p:txBody>
          <a:bodyPr wrap="square" rtlCol="0">
            <a:spAutoFit/>
          </a:bodyPr>
          <a:lstStyle/>
          <a:p>
            <a:pPr algn="ctr"/>
            <a:r>
              <a:rPr lang="it-IT" sz="2000" b="1" dirty="0"/>
              <a:t>PWO </a:t>
            </a:r>
          </a:p>
          <a:p>
            <a:pPr algn="ctr"/>
            <a:r>
              <a:rPr lang="en-GB" sz="2000" b="1" dirty="0"/>
              <a:t>0.45 X</a:t>
            </a:r>
            <a:r>
              <a:rPr lang="en-GB" sz="2000" b="1" baseline="-25000" dirty="0"/>
              <a:t>0</a:t>
            </a:r>
            <a:endParaRPr lang="it-IT" sz="2000" b="1" dirty="0"/>
          </a:p>
        </p:txBody>
      </p:sp>
      <p:grpSp>
        <p:nvGrpSpPr>
          <p:cNvPr id="35" name="Gruppo 34"/>
          <p:cNvGrpSpPr/>
          <p:nvPr/>
        </p:nvGrpSpPr>
        <p:grpSpPr>
          <a:xfrm>
            <a:off x="925849" y="3273841"/>
            <a:ext cx="5819724" cy="3198016"/>
            <a:chOff x="6425725" y="25704700"/>
            <a:chExt cx="6211171" cy="3325664"/>
          </a:xfrm>
        </p:grpSpPr>
        <p:pic>
          <p:nvPicPr>
            <p:cNvPr id="36" name="Immagine 35"/>
            <p:cNvPicPr>
              <a:picLocks noChangeAspect="1"/>
            </p:cNvPicPr>
            <p:nvPr/>
          </p:nvPicPr>
          <p:blipFill rotWithShape="1">
            <a:blip r:embed="rId2"/>
            <a:srcRect b="51687"/>
            <a:stretch/>
          </p:blipFill>
          <p:spPr>
            <a:xfrm>
              <a:off x="6425725" y="25704700"/>
              <a:ext cx="6180579" cy="2855092"/>
            </a:xfrm>
            <a:prstGeom prst="rect">
              <a:avLst/>
            </a:prstGeom>
          </p:spPr>
        </p:pic>
        <p:pic>
          <p:nvPicPr>
            <p:cNvPr id="38" name="Immagine 37"/>
            <p:cNvPicPr>
              <a:picLocks noChangeAspect="1"/>
            </p:cNvPicPr>
            <p:nvPr/>
          </p:nvPicPr>
          <p:blipFill rotWithShape="1">
            <a:blip r:embed="rId2"/>
            <a:srcRect l="10290" t="90819"/>
            <a:stretch/>
          </p:blipFill>
          <p:spPr>
            <a:xfrm>
              <a:off x="7092280" y="28487784"/>
              <a:ext cx="5544616" cy="542580"/>
            </a:xfrm>
            <a:prstGeom prst="rect">
              <a:avLst/>
            </a:prstGeom>
          </p:spPr>
        </p:pic>
      </p:grpSp>
      <p:sp>
        <p:nvSpPr>
          <p:cNvPr id="40" name="CasellaDiTesto 39"/>
          <p:cNvSpPr txBox="1"/>
          <p:nvPr/>
        </p:nvSpPr>
        <p:spPr>
          <a:xfrm>
            <a:off x="7176120" y="3481663"/>
            <a:ext cx="4464496" cy="3170099"/>
          </a:xfrm>
          <a:prstGeom prst="rect">
            <a:avLst/>
          </a:prstGeom>
          <a:noFill/>
        </p:spPr>
        <p:txBody>
          <a:bodyPr wrap="square" rtlCol="0">
            <a:spAutoFit/>
          </a:bodyPr>
          <a:lstStyle/>
          <a:p>
            <a:pPr algn="ctr"/>
            <a:r>
              <a:rPr lang="en-US" sz="3200" b="1" dirty="0"/>
              <a:t>Peak at 100 GeV!</a:t>
            </a:r>
            <a:endParaRPr lang="en-US" sz="3200" b="1" dirty="0">
              <a:solidFill>
                <a:srgbClr val="C00000"/>
              </a:solidFill>
            </a:endParaRPr>
          </a:p>
          <a:p>
            <a:pPr algn="ctr"/>
            <a:endParaRPr lang="en-US" sz="2400" dirty="0">
              <a:solidFill>
                <a:srgbClr val="C00000"/>
              </a:solidFill>
            </a:endParaRPr>
          </a:p>
          <a:p>
            <a:pPr algn="ctr"/>
            <a:endParaRPr lang="en-US" sz="2400" dirty="0">
              <a:solidFill>
                <a:srgbClr val="C00000"/>
              </a:solidFill>
            </a:endParaRPr>
          </a:p>
          <a:p>
            <a:pPr algn="ctr"/>
            <a:r>
              <a:rPr lang="en-US" sz="2400" b="1" dirty="0">
                <a:solidFill>
                  <a:srgbClr val="C00000"/>
                </a:solidFill>
              </a:rPr>
              <a:t>Strong reduction of X</a:t>
            </a:r>
            <a:r>
              <a:rPr lang="en-US" sz="2400" b="1" baseline="-25000" dirty="0">
                <a:solidFill>
                  <a:srgbClr val="C00000"/>
                </a:solidFill>
              </a:rPr>
              <a:t>0 </a:t>
            </a:r>
            <a:r>
              <a:rPr lang="en-US" sz="2400" b="1" dirty="0">
                <a:solidFill>
                  <a:srgbClr val="C00000"/>
                </a:solidFill>
              </a:rPr>
              <a:t>in the oriented cases.</a:t>
            </a:r>
            <a:endParaRPr lang="en-US" sz="2400" b="1" dirty="0"/>
          </a:p>
          <a:p>
            <a:pPr algn="ctr"/>
            <a:endParaRPr lang="en-US" sz="2400" b="1" dirty="0"/>
          </a:p>
          <a:p>
            <a:pPr algn="ctr"/>
            <a:endParaRPr lang="en-US" sz="2400" dirty="0"/>
          </a:p>
          <a:p>
            <a:pPr algn="ctr"/>
            <a:r>
              <a:rPr lang="en-US" sz="2400" dirty="0"/>
              <a:t>    </a:t>
            </a:r>
            <a:endParaRPr lang="en-US" sz="2400" dirty="0">
              <a:solidFill>
                <a:schemeClr val="bg1">
                  <a:lumMod val="65000"/>
                </a:schemeClr>
              </a:solidFill>
            </a:endParaRPr>
          </a:p>
        </p:txBody>
      </p:sp>
      <p:sp>
        <p:nvSpPr>
          <p:cNvPr id="41" name="CasellaDiTesto 40"/>
          <p:cNvSpPr txBox="1"/>
          <p:nvPr/>
        </p:nvSpPr>
        <p:spPr>
          <a:xfrm>
            <a:off x="1271464" y="6165304"/>
            <a:ext cx="9895915" cy="707886"/>
          </a:xfrm>
          <a:prstGeom prst="rect">
            <a:avLst/>
          </a:prstGeom>
          <a:noFill/>
        </p:spPr>
        <p:txBody>
          <a:bodyPr wrap="none" rtlCol="0">
            <a:spAutoFit/>
          </a:bodyPr>
          <a:lstStyle/>
          <a:p>
            <a:endParaRPr lang="en-US" sz="2000" b="1" dirty="0">
              <a:solidFill>
                <a:srgbClr val="FF0000"/>
              </a:solidFill>
            </a:endParaRPr>
          </a:p>
          <a:p>
            <a:pPr algn="ctr"/>
            <a:r>
              <a:rPr lang="it-IT" sz="2000" b="1" i="1" dirty="0">
                <a:solidFill>
                  <a:srgbClr val="FF0000"/>
                </a:solidFill>
                <a:latin typeface="Arial Nova" panose="020B0504020202020204" pitchFamily="34" charset="0"/>
              </a:rPr>
              <a:t>L. Bandiera et al, </a:t>
            </a:r>
            <a:r>
              <a:rPr lang="it-IT" sz="2000" b="1" i="1" dirty="0" err="1">
                <a:solidFill>
                  <a:srgbClr val="FF0000"/>
                </a:solidFill>
                <a:latin typeface="Arial Nova" panose="020B0504020202020204" pitchFamily="34" charset="0"/>
              </a:rPr>
              <a:t>ArXiv</a:t>
            </a:r>
            <a:r>
              <a:rPr lang="it-IT" sz="2000" b="1" i="1" dirty="0">
                <a:solidFill>
                  <a:srgbClr val="FF0000"/>
                </a:solidFill>
                <a:latin typeface="Arial Nova" panose="020B0504020202020204" pitchFamily="34" charset="0"/>
              </a:rPr>
              <a:t>: 1803.10005, </a:t>
            </a:r>
            <a:r>
              <a:rPr lang="it-IT" sz="2000" b="1" i="1" dirty="0" err="1" smtClean="0">
                <a:solidFill>
                  <a:srgbClr val="FF0000"/>
                </a:solidFill>
                <a:latin typeface="Arial Nova" panose="020B0504020202020204" pitchFamily="34" charset="0"/>
              </a:rPr>
              <a:t>accepted</a:t>
            </a:r>
            <a:r>
              <a:rPr lang="it-IT" sz="2000" b="1" i="1" dirty="0" smtClean="0">
                <a:solidFill>
                  <a:srgbClr val="FF0000"/>
                </a:solidFill>
                <a:latin typeface="Arial Nova" panose="020B0504020202020204" pitchFamily="34" charset="0"/>
              </a:rPr>
              <a:t> to be </a:t>
            </a:r>
            <a:r>
              <a:rPr lang="it-IT" sz="2000" b="1" i="1" dirty="0" err="1" smtClean="0">
                <a:solidFill>
                  <a:srgbClr val="FF0000"/>
                </a:solidFill>
                <a:latin typeface="Arial Nova" panose="020B0504020202020204" pitchFamily="34" charset="0"/>
              </a:rPr>
              <a:t>published</a:t>
            </a:r>
            <a:r>
              <a:rPr lang="it-IT" sz="2000" b="1" i="1" dirty="0" smtClean="0">
                <a:solidFill>
                  <a:srgbClr val="FF0000"/>
                </a:solidFill>
                <a:latin typeface="Arial Nova" panose="020B0504020202020204" pitchFamily="34" charset="0"/>
              </a:rPr>
              <a:t> </a:t>
            </a:r>
            <a:r>
              <a:rPr lang="it-IT" sz="2000" b="1" i="1" dirty="0" smtClean="0">
                <a:solidFill>
                  <a:srgbClr val="FF0000"/>
                </a:solidFill>
                <a:latin typeface="Arial Nova" panose="020B0504020202020204" pitchFamily="34" charset="0"/>
              </a:rPr>
              <a:t>on </a:t>
            </a:r>
            <a:r>
              <a:rPr lang="it-IT" sz="2000" b="1" i="1" dirty="0" err="1">
                <a:solidFill>
                  <a:srgbClr val="FF0000"/>
                </a:solidFill>
                <a:latin typeface="Arial Nova" panose="020B0504020202020204" pitchFamily="34" charset="0"/>
              </a:rPr>
              <a:t>Phys</a:t>
            </a:r>
            <a:r>
              <a:rPr lang="it-IT" sz="2000" b="1" i="1" dirty="0">
                <a:solidFill>
                  <a:srgbClr val="FF0000"/>
                </a:solidFill>
                <a:latin typeface="Arial Nova" panose="020B0504020202020204" pitchFamily="34" charset="0"/>
              </a:rPr>
              <a:t>. Rev. </a:t>
            </a:r>
            <a:r>
              <a:rPr lang="it-IT" sz="2000" b="1" i="1" dirty="0" err="1">
                <a:solidFill>
                  <a:srgbClr val="FF0000"/>
                </a:solidFill>
                <a:latin typeface="Arial Nova" panose="020B0504020202020204" pitchFamily="34" charset="0"/>
              </a:rPr>
              <a:t>Lett</a:t>
            </a:r>
            <a:r>
              <a:rPr lang="it-IT" sz="2000" b="1" i="1" dirty="0">
                <a:solidFill>
                  <a:srgbClr val="FF0000"/>
                </a:solidFill>
                <a:latin typeface="Arial Nova" panose="020B0504020202020204" pitchFamily="34" charset="0"/>
              </a:rPr>
              <a:t>.</a:t>
            </a:r>
          </a:p>
        </p:txBody>
      </p:sp>
      <p:sp>
        <p:nvSpPr>
          <p:cNvPr id="44" name="Freccia in giù 43"/>
          <p:cNvSpPr/>
          <p:nvPr/>
        </p:nvSpPr>
        <p:spPr>
          <a:xfrm>
            <a:off x="8988470" y="4157673"/>
            <a:ext cx="629947" cy="451407"/>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806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79376" y="344294"/>
            <a:ext cx="11387814" cy="990600"/>
          </a:xfrm>
        </p:spPr>
        <p:txBody>
          <a:bodyPr>
            <a:normAutofit/>
          </a:bodyPr>
          <a:lstStyle/>
          <a:p>
            <a:pPr algn="ctr"/>
            <a:r>
              <a:rPr lang="en-US" dirty="0">
                <a:solidFill>
                  <a:srgbClr val="C00000"/>
                </a:solidFill>
              </a:rPr>
              <a:t>Experiment </a:t>
            </a:r>
            <a:r>
              <a:rPr lang="en-US" dirty="0" smtClean="0">
                <a:solidFill>
                  <a:srgbClr val="C00000"/>
                </a:solidFill>
              </a:rPr>
              <a:t>@CERN with 120 </a:t>
            </a:r>
            <a:r>
              <a:rPr lang="en-US" dirty="0">
                <a:solidFill>
                  <a:srgbClr val="C00000"/>
                </a:solidFill>
              </a:rPr>
              <a:t>GeV electrons</a:t>
            </a:r>
            <a:endParaRPr lang="it-IT" dirty="0">
              <a:solidFill>
                <a:srgbClr val="C00000"/>
              </a:solidFill>
            </a:endParaRPr>
          </a:p>
        </p:txBody>
      </p:sp>
      <p:sp>
        <p:nvSpPr>
          <p:cNvPr id="8" name="CasellaDiTesto 7"/>
          <p:cNvSpPr txBox="1"/>
          <p:nvPr/>
        </p:nvSpPr>
        <p:spPr>
          <a:xfrm>
            <a:off x="911424" y="2915652"/>
            <a:ext cx="10172881" cy="369332"/>
          </a:xfrm>
          <a:prstGeom prst="rect">
            <a:avLst/>
          </a:prstGeom>
          <a:noFill/>
        </p:spPr>
        <p:txBody>
          <a:bodyPr wrap="square" rtlCol="0">
            <a:spAutoFit/>
          </a:bodyPr>
          <a:lstStyle/>
          <a:p>
            <a:pPr algn="ctr"/>
            <a:r>
              <a:rPr lang="en-US" dirty="0"/>
              <a:t>We selected single events on SD1-2 and collected the emitted photons at the gamma-calorimeter.</a:t>
            </a:r>
          </a:p>
        </p:txBody>
      </p:sp>
      <p:grpSp>
        <p:nvGrpSpPr>
          <p:cNvPr id="62" name="Gruppo 61"/>
          <p:cNvGrpSpPr/>
          <p:nvPr/>
        </p:nvGrpSpPr>
        <p:grpSpPr>
          <a:xfrm>
            <a:off x="1546556" y="1181943"/>
            <a:ext cx="8797917" cy="1773189"/>
            <a:chOff x="22555" y="1181943"/>
            <a:chExt cx="8797917" cy="1773189"/>
          </a:xfrm>
        </p:grpSpPr>
        <p:grpSp>
          <p:nvGrpSpPr>
            <p:cNvPr id="54" name="Gruppo 53"/>
            <p:cNvGrpSpPr/>
            <p:nvPr/>
          </p:nvGrpSpPr>
          <p:grpSpPr>
            <a:xfrm>
              <a:off x="395536" y="1301762"/>
              <a:ext cx="8424936" cy="1560685"/>
              <a:chOff x="395536" y="1301762"/>
              <a:chExt cx="8424936" cy="1560685"/>
            </a:xfrm>
          </p:grpSpPr>
          <p:sp>
            <p:nvSpPr>
              <p:cNvPr id="13" name="Rettangolo 12"/>
              <p:cNvSpPr/>
              <p:nvPr/>
            </p:nvSpPr>
            <p:spPr>
              <a:xfrm>
                <a:off x="827584"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ttangolo 15"/>
              <p:cNvSpPr/>
              <p:nvPr/>
            </p:nvSpPr>
            <p:spPr>
              <a:xfrm>
                <a:off x="2555776"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ttangolo 16"/>
              <p:cNvSpPr/>
              <p:nvPr/>
            </p:nvSpPr>
            <p:spPr>
              <a:xfrm>
                <a:off x="4565648" y="1556792"/>
                <a:ext cx="72008"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ttangolo 18"/>
              <p:cNvSpPr/>
              <p:nvPr/>
            </p:nvSpPr>
            <p:spPr>
              <a:xfrm>
                <a:off x="2843808" y="1934834"/>
                <a:ext cx="360040" cy="180020"/>
              </a:xfrm>
              <a:prstGeom prst="rect">
                <a:avLst/>
              </a:prstGeom>
              <a:solidFill>
                <a:srgbClr val="B4FA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ttangolo 19"/>
              <p:cNvSpPr/>
              <p:nvPr/>
            </p:nvSpPr>
            <p:spPr>
              <a:xfrm>
                <a:off x="731985" y="1873996"/>
                <a:ext cx="45719" cy="258860"/>
              </a:xfrm>
              <a:prstGeom prst="rect">
                <a:avLst/>
              </a:prstGeom>
              <a:solidFill>
                <a:srgbClr val="AE3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ttangolo 20"/>
              <p:cNvSpPr/>
              <p:nvPr/>
            </p:nvSpPr>
            <p:spPr>
              <a:xfrm>
                <a:off x="781865" y="1869333"/>
                <a:ext cx="45719" cy="258860"/>
              </a:xfrm>
              <a:prstGeom prst="rect">
                <a:avLst/>
              </a:prstGeom>
              <a:solidFill>
                <a:srgbClr val="AE3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riangolo isoscele 21"/>
              <p:cNvSpPr/>
              <p:nvPr/>
            </p:nvSpPr>
            <p:spPr>
              <a:xfrm>
                <a:off x="4997151" y="1412776"/>
                <a:ext cx="845128" cy="12601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 name="Connettore 1 23"/>
              <p:cNvCxnSpPr>
                <a:endCxn id="19" idx="1"/>
              </p:cNvCxnSpPr>
              <p:nvPr/>
            </p:nvCxnSpPr>
            <p:spPr>
              <a:xfrm>
                <a:off x="395536" y="1998763"/>
                <a:ext cx="2448272" cy="26081"/>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stCxn id="19" idx="3"/>
              </p:cNvCxnSpPr>
              <p:nvPr/>
            </p:nvCxnSpPr>
            <p:spPr>
              <a:xfrm flipV="1">
                <a:off x="3203848" y="1934834"/>
                <a:ext cx="2215867" cy="900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a:stCxn id="19" idx="3"/>
              </p:cNvCxnSpPr>
              <p:nvPr/>
            </p:nvCxnSpPr>
            <p:spPr>
              <a:xfrm>
                <a:off x="3203848" y="2024844"/>
                <a:ext cx="2184506" cy="36004"/>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a:stCxn id="19" idx="3"/>
              </p:cNvCxnSpPr>
              <p:nvPr/>
            </p:nvCxnSpPr>
            <p:spPr>
              <a:xfrm flipV="1">
                <a:off x="3203848" y="2011803"/>
                <a:ext cx="4259240" cy="13041"/>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5388354" y="2065348"/>
                <a:ext cx="2928062" cy="715580"/>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5388354" y="1412776"/>
                <a:ext cx="2928062" cy="5220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ttangolo 41"/>
              <p:cNvSpPr/>
              <p:nvPr/>
            </p:nvSpPr>
            <p:spPr>
              <a:xfrm>
                <a:off x="7463088" y="1673805"/>
                <a:ext cx="1357384" cy="78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CasellaDiTesto 42"/>
              <p:cNvSpPr txBox="1"/>
              <p:nvPr/>
            </p:nvSpPr>
            <p:spPr>
              <a:xfrm>
                <a:off x="7668344" y="1700808"/>
                <a:ext cx="1050288" cy="584775"/>
              </a:xfrm>
              <a:prstGeom prst="rect">
                <a:avLst/>
              </a:prstGeom>
              <a:noFill/>
            </p:spPr>
            <p:txBody>
              <a:bodyPr wrap="none" rtlCol="0">
                <a:spAutoFit/>
              </a:bodyPr>
              <a:lstStyle/>
              <a:p>
                <a:r>
                  <a:rPr lang="el-GR" sz="3200" dirty="0"/>
                  <a:t>γ</a:t>
                </a:r>
                <a:r>
                  <a:rPr lang="it-IT" sz="3200" dirty="0"/>
                  <a:t>-</a:t>
                </a:r>
                <a:r>
                  <a:rPr lang="en-US" sz="3200" dirty="0" err="1"/>
                  <a:t>cal</a:t>
                </a:r>
                <a:endParaRPr lang="en-US" sz="3200" dirty="0"/>
              </a:p>
            </p:txBody>
          </p:sp>
          <p:cxnSp>
            <p:nvCxnSpPr>
              <p:cNvPr id="45" name="Connettore 1 44"/>
              <p:cNvCxnSpPr>
                <a:stCxn id="19" idx="3"/>
              </p:cNvCxnSpPr>
              <p:nvPr/>
            </p:nvCxnSpPr>
            <p:spPr>
              <a:xfrm>
                <a:off x="3203848" y="2024844"/>
                <a:ext cx="2184506" cy="163039"/>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5388354" y="2187883"/>
                <a:ext cx="2279990" cy="674564"/>
              </a:xfrm>
              <a:prstGeom prst="line">
                <a:avLst/>
              </a:prstGeom>
              <a:ln w="28575">
                <a:solidFill>
                  <a:srgbClr val="0F2FFF"/>
                </a:solidFill>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1390282" y="1546837"/>
                <a:ext cx="385042" cy="400110"/>
              </a:xfrm>
              <a:prstGeom prst="rect">
                <a:avLst/>
              </a:prstGeom>
              <a:noFill/>
            </p:spPr>
            <p:txBody>
              <a:bodyPr wrap="none" rtlCol="0">
                <a:spAutoFit/>
              </a:bodyPr>
              <a:lstStyle/>
              <a:p>
                <a:r>
                  <a:rPr lang="en-US" sz="2000" dirty="0">
                    <a:solidFill>
                      <a:srgbClr val="0F2FFF"/>
                    </a:solidFill>
                  </a:rPr>
                  <a:t>e</a:t>
                </a:r>
                <a:r>
                  <a:rPr lang="en-US" sz="2000" baseline="30000" dirty="0">
                    <a:solidFill>
                      <a:srgbClr val="0F2FFF"/>
                    </a:solidFill>
                  </a:rPr>
                  <a:t>-</a:t>
                </a:r>
              </a:p>
            </p:txBody>
          </p:sp>
          <p:sp>
            <p:nvSpPr>
              <p:cNvPr id="52" name="CasellaDiTesto 51"/>
              <p:cNvSpPr txBox="1"/>
              <p:nvPr/>
            </p:nvSpPr>
            <p:spPr>
              <a:xfrm>
                <a:off x="6148802" y="1301762"/>
                <a:ext cx="426720" cy="400110"/>
              </a:xfrm>
              <a:prstGeom prst="rect">
                <a:avLst/>
              </a:prstGeom>
              <a:noFill/>
            </p:spPr>
            <p:txBody>
              <a:bodyPr wrap="none" rtlCol="0">
                <a:spAutoFit/>
              </a:bodyPr>
              <a:lstStyle/>
              <a:p>
                <a:r>
                  <a:rPr lang="en-US" sz="2000" dirty="0">
                    <a:solidFill>
                      <a:srgbClr val="FF0000"/>
                    </a:solidFill>
                  </a:rPr>
                  <a:t>e</a:t>
                </a:r>
                <a:r>
                  <a:rPr lang="en-US" sz="2000" baseline="30000" dirty="0">
                    <a:solidFill>
                      <a:srgbClr val="FF0000"/>
                    </a:solidFill>
                  </a:rPr>
                  <a:t>+</a:t>
                </a:r>
              </a:p>
            </p:txBody>
          </p:sp>
          <p:sp>
            <p:nvSpPr>
              <p:cNvPr id="53" name="CasellaDiTesto 52"/>
              <p:cNvSpPr txBox="1"/>
              <p:nvPr/>
            </p:nvSpPr>
            <p:spPr>
              <a:xfrm>
                <a:off x="6852385" y="1564591"/>
                <a:ext cx="312906" cy="400110"/>
              </a:xfrm>
              <a:prstGeom prst="rect">
                <a:avLst/>
              </a:prstGeom>
              <a:noFill/>
            </p:spPr>
            <p:txBody>
              <a:bodyPr wrap="none" rtlCol="0">
                <a:spAutoFit/>
              </a:bodyPr>
              <a:lstStyle/>
              <a:p>
                <a:r>
                  <a:rPr lang="en-US" sz="2000" dirty="0">
                    <a:solidFill>
                      <a:srgbClr val="00B050"/>
                    </a:solidFill>
                  </a:rPr>
                  <a:t>γ</a:t>
                </a:r>
                <a:endParaRPr lang="en-US" sz="2000" baseline="30000" dirty="0">
                  <a:solidFill>
                    <a:srgbClr val="00B050"/>
                  </a:solidFill>
                </a:endParaRPr>
              </a:p>
            </p:txBody>
          </p:sp>
        </p:grpSp>
        <p:sp>
          <p:nvSpPr>
            <p:cNvPr id="55" name="CasellaDiTesto 54"/>
            <p:cNvSpPr txBox="1"/>
            <p:nvPr/>
          </p:nvSpPr>
          <p:spPr>
            <a:xfrm>
              <a:off x="22555" y="1181943"/>
              <a:ext cx="835485" cy="461665"/>
            </a:xfrm>
            <a:prstGeom prst="rect">
              <a:avLst/>
            </a:prstGeom>
            <a:noFill/>
          </p:spPr>
          <p:txBody>
            <a:bodyPr wrap="none" rtlCol="0">
              <a:spAutoFit/>
            </a:bodyPr>
            <a:lstStyle/>
            <a:p>
              <a:r>
                <a:rPr lang="en-US" sz="2400" dirty="0"/>
                <a:t>S1-2</a:t>
              </a:r>
            </a:p>
          </p:txBody>
        </p:sp>
        <p:cxnSp>
          <p:nvCxnSpPr>
            <p:cNvPr id="57" name="Connettore 2 56"/>
            <p:cNvCxnSpPr>
              <a:stCxn id="55" idx="2"/>
            </p:cNvCxnSpPr>
            <p:nvPr/>
          </p:nvCxnSpPr>
          <p:spPr>
            <a:xfrm>
              <a:off x="440298" y="1643608"/>
              <a:ext cx="171262" cy="230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49977" y="2452826"/>
              <a:ext cx="784189" cy="461665"/>
            </a:xfrm>
            <a:prstGeom prst="rect">
              <a:avLst/>
            </a:prstGeom>
            <a:noFill/>
          </p:spPr>
          <p:txBody>
            <a:bodyPr wrap="none" rtlCol="0">
              <a:spAutoFit/>
            </a:bodyPr>
            <a:lstStyle/>
            <a:p>
              <a:r>
                <a:rPr lang="en-US" sz="2400" dirty="0"/>
                <a:t>SD1</a:t>
              </a:r>
            </a:p>
          </p:txBody>
        </p:sp>
        <p:sp>
          <p:nvSpPr>
            <p:cNvPr id="60" name="CasellaDiTesto 59"/>
            <p:cNvSpPr txBox="1"/>
            <p:nvPr/>
          </p:nvSpPr>
          <p:spPr>
            <a:xfrm>
              <a:off x="2235015" y="2493467"/>
              <a:ext cx="784189" cy="461665"/>
            </a:xfrm>
            <a:prstGeom prst="rect">
              <a:avLst/>
            </a:prstGeom>
            <a:noFill/>
          </p:spPr>
          <p:txBody>
            <a:bodyPr wrap="none" rtlCol="0">
              <a:spAutoFit/>
            </a:bodyPr>
            <a:lstStyle/>
            <a:p>
              <a:r>
                <a:rPr lang="en-US" sz="2400" dirty="0"/>
                <a:t>SD2</a:t>
              </a:r>
            </a:p>
          </p:txBody>
        </p:sp>
        <p:sp>
          <p:nvSpPr>
            <p:cNvPr id="61" name="CasellaDiTesto 60"/>
            <p:cNvSpPr txBox="1"/>
            <p:nvPr/>
          </p:nvSpPr>
          <p:spPr>
            <a:xfrm>
              <a:off x="4290518" y="2492896"/>
              <a:ext cx="784189" cy="461665"/>
            </a:xfrm>
            <a:prstGeom prst="rect">
              <a:avLst/>
            </a:prstGeom>
            <a:noFill/>
          </p:spPr>
          <p:txBody>
            <a:bodyPr wrap="none" rtlCol="0">
              <a:spAutoFit/>
            </a:bodyPr>
            <a:lstStyle/>
            <a:p>
              <a:r>
                <a:rPr lang="en-US" sz="2400" dirty="0"/>
                <a:t>SD3</a:t>
              </a:r>
            </a:p>
          </p:txBody>
        </p:sp>
      </p:grpSp>
      <p:sp>
        <p:nvSpPr>
          <p:cNvPr id="5" name="CasellaDiTesto 4"/>
          <p:cNvSpPr txBox="1"/>
          <p:nvPr/>
        </p:nvSpPr>
        <p:spPr>
          <a:xfrm>
            <a:off x="8458810" y="2626748"/>
            <a:ext cx="1609736" cy="400110"/>
          </a:xfrm>
          <a:prstGeom prst="rect">
            <a:avLst/>
          </a:prstGeom>
          <a:solidFill>
            <a:schemeClr val="bg1"/>
          </a:solidFill>
        </p:spPr>
        <p:txBody>
          <a:bodyPr wrap="none" rtlCol="0">
            <a:spAutoFit/>
          </a:bodyPr>
          <a:lstStyle/>
          <a:p>
            <a:r>
              <a:rPr lang="it-IT" sz="2000" i="1" dirty="0">
                <a:solidFill>
                  <a:srgbClr val="FF0000"/>
                </a:solidFill>
              </a:rPr>
              <a:t>Setup on H4</a:t>
            </a:r>
          </a:p>
        </p:txBody>
      </p:sp>
      <p:sp>
        <p:nvSpPr>
          <p:cNvPr id="11" name="Segnaposto data 10"/>
          <p:cNvSpPr>
            <a:spLocks noGrp="1"/>
          </p:cNvSpPr>
          <p:nvPr>
            <p:ph type="dt" sz="half" idx="10"/>
          </p:nvPr>
        </p:nvSpPr>
        <p:spPr/>
        <p:txBody>
          <a:bodyPr/>
          <a:lstStyle/>
          <a:p>
            <a:pPr>
              <a:defRPr/>
            </a:pPr>
            <a:r>
              <a:rPr lang="it-IT" smtClean="0"/>
              <a:t>06/22/2018</a:t>
            </a:r>
            <a:endParaRPr lang="en-US"/>
          </a:p>
        </p:txBody>
      </p:sp>
      <p:sp>
        <p:nvSpPr>
          <p:cNvPr id="14" name="Segnaposto piè di pagina 13"/>
          <p:cNvSpPr>
            <a:spLocks noGrp="1"/>
          </p:cNvSpPr>
          <p:nvPr>
            <p:ph type="ftr" sz="quarter" idx="11"/>
          </p:nvPr>
        </p:nvSpPr>
        <p:spPr/>
        <p:txBody>
          <a:bodyPr/>
          <a:lstStyle/>
          <a:p>
            <a:pPr>
              <a:defRPr/>
            </a:pPr>
            <a:r>
              <a:rPr lang="it-IT" smtClean="0"/>
              <a:t>L. Bandiera, INFN Ferrara</a:t>
            </a:r>
            <a:endParaRPr lang="en-US"/>
          </a:p>
        </p:txBody>
      </p:sp>
      <p:sp>
        <p:nvSpPr>
          <p:cNvPr id="3" name="CasellaDiTesto 2"/>
          <p:cNvSpPr txBox="1"/>
          <p:nvPr/>
        </p:nvSpPr>
        <p:spPr>
          <a:xfrm>
            <a:off x="4027756" y="1179770"/>
            <a:ext cx="1266738" cy="707886"/>
          </a:xfrm>
          <a:prstGeom prst="rect">
            <a:avLst/>
          </a:prstGeom>
          <a:noFill/>
        </p:spPr>
        <p:txBody>
          <a:bodyPr wrap="square" rtlCol="0">
            <a:spAutoFit/>
          </a:bodyPr>
          <a:lstStyle/>
          <a:p>
            <a:pPr algn="ctr"/>
            <a:r>
              <a:rPr lang="it-IT" sz="2000" b="1" dirty="0"/>
              <a:t>PWO </a:t>
            </a:r>
          </a:p>
          <a:p>
            <a:pPr algn="ctr"/>
            <a:r>
              <a:rPr lang="en-GB" sz="2000" b="1" dirty="0"/>
              <a:t>0.45 X</a:t>
            </a:r>
            <a:r>
              <a:rPr lang="en-GB" sz="2000" b="1" baseline="-25000" dirty="0"/>
              <a:t>0</a:t>
            </a:r>
            <a:endParaRPr lang="it-IT" sz="2000" b="1" dirty="0"/>
          </a:p>
        </p:txBody>
      </p:sp>
      <p:grpSp>
        <p:nvGrpSpPr>
          <p:cNvPr id="35" name="Gruppo 34"/>
          <p:cNvGrpSpPr/>
          <p:nvPr/>
        </p:nvGrpSpPr>
        <p:grpSpPr>
          <a:xfrm>
            <a:off x="925849" y="3273841"/>
            <a:ext cx="5819724" cy="3198016"/>
            <a:chOff x="6425725" y="25704700"/>
            <a:chExt cx="6211171" cy="3325664"/>
          </a:xfrm>
        </p:grpSpPr>
        <p:pic>
          <p:nvPicPr>
            <p:cNvPr id="36" name="Immagine 35"/>
            <p:cNvPicPr>
              <a:picLocks noChangeAspect="1"/>
            </p:cNvPicPr>
            <p:nvPr/>
          </p:nvPicPr>
          <p:blipFill rotWithShape="1">
            <a:blip r:embed="rId2"/>
            <a:srcRect b="51687"/>
            <a:stretch/>
          </p:blipFill>
          <p:spPr>
            <a:xfrm>
              <a:off x="6425725" y="25704700"/>
              <a:ext cx="6180579" cy="2855092"/>
            </a:xfrm>
            <a:prstGeom prst="rect">
              <a:avLst/>
            </a:prstGeom>
          </p:spPr>
        </p:pic>
        <p:pic>
          <p:nvPicPr>
            <p:cNvPr id="38" name="Immagine 37"/>
            <p:cNvPicPr>
              <a:picLocks noChangeAspect="1"/>
            </p:cNvPicPr>
            <p:nvPr/>
          </p:nvPicPr>
          <p:blipFill rotWithShape="1">
            <a:blip r:embed="rId2"/>
            <a:srcRect l="10290" t="90819"/>
            <a:stretch/>
          </p:blipFill>
          <p:spPr>
            <a:xfrm>
              <a:off x="7092280" y="28487784"/>
              <a:ext cx="5544616" cy="542580"/>
            </a:xfrm>
            <a:prstGeom prst="rect">
              <a:avLst/>
            </a:prstGeom>
          </p:spPr>
        </p:pic>
      </p:grpSp>
      <p:sp>
        <p:nvSpPr>
          <p:cNvPr id="2" name="CasellaDiTesto 1"/>
          <p:cNvSpPr txBox="1"/>
          <p:nvPr/>
        </p:nvSpPr>
        <p:spPr>
          <a:xfrm>
            <a:off x="7320136" y="3573016"/>
            <a:ext cx="4464496" cy="3416320"/>
          </a:xfrm>
          <a:prstGeom prst="rect">
            <a:avLst/>
          </a:prstGeom>
          <a:noFill/>
        </p:spPr>
        <p:txBody>
          <a:bodyPr wrap="square" rtlCol="0">
            <a:spAutoFit/>
          </a:bodyPr>
          <a:lstStyle/>
          <a:p>
            <a:pPr algn="ctr"/>
            <a:r>
              <a:rPr lang="en-US" sz="2400" dirty="0">
                <a:latin typeface="Arial Nova" panose="020B0504020202020204" pitchFamily="34" charset="0"/>
              </a:rPr>
              <a:t>Full Monte Carlo </a:t>
            </a:r>
            <a:r>
              <a:rPr lang="en-US" sz="2400" dirty="0" smtClean="0">
                <a:latin typeface="Arial Nova" panose="020B0504020202020204" pitchFamily="34" charset="0"/>
              </a:rPr>
              <a:t>Simulation </a:t>
            </a:r>
            <a:r>
              <a:rPr lang="en-US" sz="2400" dirty="0">
                <a:latin typeface="Arial Nova" panose="020B0504020202020204" pitchFamily="34" charset="0"/>
              </a:rPr>
              <a:t>for </a:t>
            </a:r>
            <a:r>
              <a:rPr lang="en-US" sz="2400" b="1" dirty="0">
                <a:latin typeface="Arial Nova" panose="020B0504020202020204" pitchFamily="34" charset="0"/>
              </a:rPr>
              <a:t>bremsstrahlung + pair production </a:t>
            </a:r>
            <a:r>
              <a:rPr lang="en-US" sz="2400" dirty="0">
                <a:latin typeface="Arial Nova" panose="020B0504020202020204" pitchFamily="34" charset="0"/>
              </a:rPr>
              <a:t>in agreement with experimental results for:</a:t>
            </a:r>
          </a:p>
          <a:p>
            <a:pPr algn="ctr"/>
            <a:r>
              <a:rPr lang="en-US" sz="2400" b="1" dirty="0">
                <a:solidFill>
                  <a:srgbClr val="C850C8"/>
                </a:solidFill>
                <a:latin typeface="Arial Nova" panose="020B0504020202020204" pitchFamily="34" charset="0"/>
              </a:rPr>
              <a:t>Random orientation</a:t>
            </a:r>
          </a:p>
          <a:p>
            <a:pPr algn="ctr"/>
            <a:r>
              <a:rPr lang="en-US" sz="2400" b="1" dirty="0">
                <a:solidFill>
                  <a:srgbClr val="69F179"/>
                </a:solidFill>
                <a:latin typeface="Arial Nova" panose="020B0504020202020204" pitchFamily="34" charset="0"/>
              </a:rPr>
              <a:t>Axial orientation</a:t>
            </a:r>
          </a:p>
          <a:p>
            <a:pPr algn="ctr"/>
            <a:endParaRPr lang="en-US" sz="2400" b="1" dirty="0">
              <a:solidFill>
                <a:srgbClr val="69F179"/>
              </a:solidFill>
              <a:latin typeface="Arial Nova" panose="020B0504020202020204" pitchFamily="34" charset="0"/>
            </a:endParaRPr>
          </a:p>
          <a:p>
            <a:pPr algn="just"/>
            <a:endParaRPr lang="en-US" sz="2400" dirty="0">
              <a:solidFill>
                <a:schemeClr val="bg1">
                  <a:lumMod val="65000"/>
                </a:schemeClr>
              </a:solidFill>
            </a:endParaRPr>
          </a:p>
          <a:p>
            <a:endParaRPr lang="it-IT" sz="2400" dirty="0"/>
          </a:p>
        </p:txBody>
      </p:sp>
      <p:sp>
        <p:nvSpPr>
          <p:cNvPr id="46" name="Freccia a destra 45"/>
          <p:cNvSpPr/>
          <p:nvPr/>
        </p:nvSpPr>
        <p:spPr>
          <a:xfrm>
            <a:off x="3392000" y="4845906"/>
            <a:ext cx="887749" cy="36450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rgbClr val="C00000"/>
              </a:solidFill>
            </a:endParaRPr>
          </a:p>
        </p:txBody>
      </p:sp>
      <p:sp>
        <p:nvSpPr>
          <p:cNvPr id="47" name="CasellaDiTesto 46"/>
          <p:cNvSpPr txBox="1"/>
          <p:nvPr/>
        </p:nvSpPr>
        <p:spPr>
          <a:xfrm>
            <a:off x="2857563" y="4471415"/>
            <a:ext cx="1823641" cy="461665"/>
          </a:xfrm>
          <a:prstGeom prst="rect">
            <a:avLst/>
          </a:prstGeom>
          <a:noFill/>
        </p:spPr>
        <p:txBody>
          <a:bodyPr wrap="none" rtlCol="0">
            <a:spAutoFit/>
          </a:bodyPr>
          <a:lstStyle/>
          <a:p>
            <a:r>
              <a:rPr lang="en-US" sz="2400" b="1" dirty="0">
                <a:solidFill>
                  <a:srgbClr val="C00000"/>
                </a:solidFill>
                <a:latin typeface="Arial Nova" panose="020B0504020202020204" pitchFamily="34" charset="0"/>
              </a:rPr>
              <a:t>Axial effect</a:t>
            </a:r>
          </a:p>
        </p:txBody>
      </p:sp>
      <p:sp>
        <p:nvSpPr>
          <p:cNvPr id="49" name="CasellaDiTesto 48"/>
          <p:cNvSpPr txBox="1"/>
          <p:nvPr/>
        </p:nvSpPr>
        <p:spPr>
          <a:xfrm>
            <a:off x="1487488" y="4784275"/>
            <a:ext cx="1818126" cy="461665"/>
          </a:xfrm>
          <a:prstGeom prst="rect">
            <a:avLst/>
          </a:prstGeom>
          <a:noFill/>
        </p:spPr>
        <p:txBody>
          <a:bodyPr wrap="none" rtlCol="0">
            <a:spAutoFit/>
          </a:bodyPr>
          <a:lstStyle/>
          <a:p>
            <a:r>
              <a:rPr lang="it-IT" sz="2400" b="1" dirty="0">
                <a:solidFill>
                  <a:srgbClr val="7030A0"/>
                </a:solidFill>
                <a:latin typeface="Arial Nova" panose="020B0504020202020204" pitchFamily="34" charset="0"/>
              </a:rPr>
              <a:t>X</a:t>
            </a:r>
            <a:r>
              <a:rPr lang="it-IT" sz="2400" b="1" baseline="-25000" dirty="0">
                <a:solidFill>
                  <a:srgbClr val="7030A0"/>
                </a:solidFill>
                <a:latin typeface="Arial Nova" panose="020B0504020202020204" pitchFamily="34" charset="0"/>
              </a:rPr>
              <a:t>0</a:t>
            </a:r>
            <a:r>
              <a:rPr lang="it-IT" sz="2400" b="1" dirty="0">
                <a:solidFill>
                  <a:srgbClr val="7030A0"/>
                </a:solidFill>
                <a:latin typeface="Arial Nova" panose="020B0504020202020204" pitchFamily="34" charset="0"/>
              </a:rPr>
              <a:t>= 8.9 mm</a:t>
            </a:r>
          </a:p>
        </p:txBody>
      </p:sp>
      <p:sp>
        <p:nvSpPr>
          <p:cNvPr id="50" name="CasellaDiTesto 49"/>
          <p:cNvSpPr txBox="1"/>
          <p:nvPr/>
        </p:nvSpPr>
        <p:spPr>
          <a:xfrm>
            <a:off x="4428800" y="4781287"/>
            <a:ext cx="1818126" cy="461665"/>
          </a:xfrm>
          <a:prstGeom prst="rect">
            <a:avLst/>
          </a:prstGeom>
          <a:noFill/>
        </p:spPr>
        <p:txBody>
          <a:bodyPr wrap="none" rtlCol="0">
            <a:spAutoFit/>
          </a:bodyPr>
          <a:lstStyle/>
          <a:p>
            <a:r>
              <a:rPr lang="it-IT" sz="2400" b="1" dirty="0">
                <a:solidFill>
                  <a:srgbClr val="69F179"/>
                </a:solidFill>
                <a:latin typeface="Arial Nova" panose="020B0504020202020204" pitchFamily="34" charset="0"/>
              </a:rPr>
              <a:t>X</a:t>
            </a:r>
            <a:r>
              <a:rPr lang="it-IT" sz="2400" b="1" baseline="-25000" dirty="0">
                <a:solidFill>
                  <a:srgbClr val="69F179"/>
                </a:solidFill>
                <a:latin typeface="Arial Nova" panose="020B0504020202020204" pitchFamily="34" charset="0"/>
              </a:rPr>
              <a:t>0</a:t>
            </a:r>
            <a:r>
              <a:rPr lang="it-IT" sz="2400" b="1" dirty="0">
                <a:solidFill>
                  <a:srgbClr val="69F179"/>
                </a:solidFill>
                <a:latin typeface="Arial Nova" panose="020B0504020202020204" pitchFamily="34" charset="0"/>
              </a:rPr>
              <a:t>= 1.6 mm</a:t>
            </a:r>
          </a:p>
        </p:txBody>
      </p:sp>
      <p:sp>
        <p:nvSpPr>
          <p:cNvPr id="44" name="CasellaDiTesto 43"/>
          <p:cNvSpPr txBox="1"/>
          <p:nvPr/>
        </p:nvSpPr>
        <p:spPr>
          <a:xfrm>
            <a:off x="1271464" y="6165304"/>
            <a:ext cx="9895915" cy="707886"/>
          </a:xfrm>
          <a:prstGeom prst="rect">
            <a:avLst/>
          </a:prstGeom>
          <a:noFill/>
        </p:spPr>
        <p:txBody>
          <a:bodyPr wrap="none" rtlCol="0">
            <a:spAutoFit/>
          </a:bodyPr>
          <a:lstStyle/>
          <a:p>
            <a:endParaRPr lang="en-US" sz="2000" b="1" dirty="0">
              <a:solidFill>
                <a:srgbClr val="FF0000"/>
              </a:solidFill>
            </a:endParaRPr>
          </a:p>
          <a:p>
            <a:pPr algn="ctr"/>
            <a:r>
              <a:rPr lang="it-IT" sz="2000" b="1" i="1" dirty="0">
                <a:solidFill>
                  <a:srgbClr val="FF0000"/>
                </a:solidFill>
                <a:latin typeface="Arial Nova" panose="020B0504020202020204" pitchFamily="34" charset="0"/>
              </a:rPr>
              <a:t>L. Bandiera et al, </a:t>
            </a:r>
            <a:r>
              <a:rPr lang="it-IT" sz="2000" b="1" i="1" dirty="0" err="1">
                <a:solidFill>
                  <a:srgbClr val="FF0000"/>
                </a:solidFill>
                <a:latin typeface="Arial Nova" panose="020B0504020202020204" pitchFamily="34" charset="0"/>
              </a:rPr>
              <a:t>ArXiv</a:t>
            </a:r>
            <a:r>
              <a:rPr lang="it-IT" sz="2000" b="1" i="1" dirty="0">
                <a:solidFill>
                  <a:srgbClr val="FF0000"/>
                </a:solidFill>
                <a:latin typeface="Arial Nova" panose="020B0504020202020204" pitchFamily="34" charset="0"/>
              </a:rPr>
              <a:t>: 1803.10005, </a:t>
            </a:r>
            <a:r>
              <a:rPr lang="it-IT" sz="2000" b="1" i="1" dirty="0" err="1" smtClean="0">
                <a:solidFill>
                  <a:srgbClr val="FF0000"/>
                </a:solidFill>
                <a:latin typeface="Arial Nova" panose="020B0504020202020204" pitchFamily="34" charset="0"/>
              </a:rPr>
              <a:t>accepted</a:t>
            </a:r>
            <a:r>
              <a:rPr lang="it-IT" sz="2000" b="1" i="1" dirty="0" smtClean="0">
                <a:solidFill>
                  <a:srgbClr val="FF0000"/>
                </a:solidFill>
                <a:latin typeface="Arial Nova" panose="020B0504020202020204" pitchFamily="34" charset="0"/>
              </a:rPr>
              <a:t> to be </a:t>
            </a:r>
            <a:r>
              <a:rPr lang="it-IT" sz="2000" b="1" i="1" dirty="0" err="1" smtClean="0">
                <a:solidFill>
                  <a:srgbClr val="FF0000"/>
                </a:solidFill>
                <a:latin typeface="Arial Nova" panose="020B0504020202020204" pitchFamily="34" charset="0"/>
              </a:rPr>
              <a:t>published</a:t>
            </a:r>
            <a:r>
              <a:rPr lang="it-IT" sz="2000" b="1" i="1" dirty="0" smtClean="0">
                <a:solidFill>
                  <a:srgbClr val="FF0000"/>
                </a:solidFill>
                <a:latin typeface="Arial Nova" panose="020B0504020202020204" pitchFamily="34" charset="0"/>
              </a:rPr>
              <a:t> </a:t>
            </a:r>
            <a:r>
              <a:rPr lang="it-IT" sz="2000" b="1" i="1" dirty="0" smtClean="0">
                <a:solidFill>
                  <a:srgbClr val="FF0000"/>
                </a:solidFill>
                <a:latin typeface="Arial Nova" panose="020B0504020202020204" pitchFamily="34" charset="0"/>
              </a:rPr>
              <a:t>on </a:t>
            </a:r>
            <a:r>
              <a:rPr lang="it-IT" sz="2000" b="1" i="1" dirty="0" err="1">
                <a:solidFill>
                  <a:srgbClr val="FF0000"/>
                </a:solidFill>
                <a:latin typeface="Arial Nova" panose="020B0504020202020204" pitchFamily="34" charset="0"/>
              </a:rPr>
              <a:t>Phys</a:t>
            </a:r>
            <a:r>
              <a:rPr lang="it-IT" sz="2000" b="1" i="1" dirty="0">
                <a:solidFill>
                  <a:srgbClr val="FF0000"/>
                </a:solidFill>
                <a:latin typeface="Arial Nova" panose="020B0504020202020204" pitchFamily="34" charset="0"/>
              </a:rPr>
              <a:t>. Rev. </a:t>
            </a:r>
            <a:r>
              <a:rPr lang="it-IT" sz="2000" b="1" i="1" dirty="0" err="1">
                <a:solidFill>
                  <a:srgbClr val="FF0000"/>
                </a:solidFill>
                <a:latin typeface="Arial Nova" panose="020B0504020202020204" pitchFamily="34" charset="0"/>
              </a:rPr>
              <a:t>Lett</a:t>
            </a:r>
            <a:r>
              <a:rPr lang="it-IT" sz="2000" b="1" i="1" dirty="0">
                <a:solidFill>
                  <a:srgbClr val="FF0000"/>
                </a:solidFill>
                <a:latin typeface="Arial Nova" panose="020B0504020202020204" pitchFamily="34" charset="0"/>
              </a:rPr>
              <a:t>.</a:t>
            </a:r>
          </a:p>
        </p:txBody>
      </p:sp>
    </p:spTree>
    <p:extLst>
      <p:ext uri="{BB962C8B-B14F-4D97-AF65-F5344CB8AC3E}">
        <p14:creationId xmlns:p14="http://schemas.microsoft.com/office/powerpoint/2010/main" val="1238453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33400"/>
            <a:ext cx="12192000" cy="990600"/>
          </a:xfrm>
        </p:spPr>
        <p:txBody>
          <a:bodyPr>
            <a:noAutofit/>
          </a:bodyPr>
          <a:lstStyle/>
          <a:p>
            <a:pPr algn="ctr"/>
            <a:r>
              <a:rPr lang="en-US" sz="4400" dirty="0">
                <a:solidFill>
                  <a:srgbClr val="C00000"/>
                </a:solidFill>
              </a:rPr>
              <a:t>GEANT4 modified simulation for a PWO crystal with </a:t>
            </a:r>
            <a:r>
              <a:rPr lang="en-US" sz="4400" dirty="0" smtClean="0">
                <a:solidFill>
                  <a:srgbClr val="C00000"/>
                </a:solidFill>
              </a:rPr>
              <a:t>reduced X</a:t>
            </a:r>
            <a:r>
              <a:rPr lang="en-US" sz="4400" baseline="-25000" dirty="0" smtClean="0">
                <a:solidFill>
                  <a:srgbClr val="C00000"/>
                </a:solidFill>
              </a:rPr>
              <a:t>0</a:t>
            </a:r>
            <a:endParaRPr lang="it-IT" sz="4400" dirty="0">
              <a:solidFill>
                <a:srgbClr val="C00000"/>
              </a:solidFill>
            </a:endParaRPr>
          </a:p>
        </p:txBody>
      </p:sp>
      <p:sp>
        <p:nvSpPr>
          <p:cNvPr id="3" name="Segnaposto contenuto 2"/>
          <p:cNvSpPr>
            <a:spLocks noGrp="1"/>
          </p:cNvSpPr>
          <p:nvPr>
            <p:ph idx="1"/>
          </p:nvPr>
        </p:nvSpPr>
        <p:spPr>
          <a:xfrm>
            <a:off x="407368" y="1981200"/>
            <a:ext cx="11665296" cy="4876800"/>
          </a:xfrm>
        </p:spPr>
        <p:txBody>
          <a:bodyPr>
            <a:normAutofit/>
          </a:bodyPr>
          <a:lstStyle/>
          <a:p>
            <a:pPr marL="0" indent="0" algn="ctr">
              <a:buNone/>
            </a:pPr>
            <a:endParaRPr lang="en-US" dirty="0" smtClean="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dirty="0" smtClean="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dirty="0" smtClean="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dirty="0" smtClean="0">
              <a:latin typeface="Arial Nova" panose="020B0504020202020204" pitchFamily="34" charset="0"/>
            </a:endParaRPr>
          </a:p>
          <a:p>
            <a:pPr marL="0" indent="0" algn="ctr">
              <a:buNone/>
            </a:pPr>
            <a:r>
              <a:rPr lang="en-US" dirty="0" smtClean="0">
                <a:latin typeface="Arial Nova" panose="020B0504020202020204" pitchFamily="34" charset="0"/>
              </a:rPr>
              <a:t>The </a:t>
            </a:r>
            <a:r>
              <a:rPr lang="en-US" dirty="0">
                <a:latin typeface="Arial Nova" panose="020B0504020202020204" pitchFamily="34" charset="0"/>
              </a:rPr>
              <a:t>electromagnetic  shower  is simulated using the </a:t>
            </a:r>
            <a:r>
              <a:rPr lang="en-US" b="1" dirty="0">
                <a:latin typeface="Arial Nova" panose="020B0504020202020204" pitchFamily="34" charset="0"/>
              </a:rPr>
              <a:t>Geant4 </a:t>
            </a:r>
            <a:r>
              <a:rPr lang="en-US" dirty="0">
                <a:latin typeface="Arial Nova" panose="020B0504020202020204" pitchFamily="34" charset="0"/>
              </a:rPr>
              <a:t>toolkit</a:t>
            </a:r>
            <a:r>
              <a:rPr lang="en-US" b="1" dirty="0">
                <a:latin typeface="Arial Nova" panose="020B0504020202020204" pitchFamily="34" charset="0"/>
              </a:rPr>
              <a:t> </a:t>
            </a:r>
            <a:r>
              <a:rPr lang="en-US" dirty="0">
                <a:latin typeface="Arial Nova" panose="020B0504020202020204" pitchFamily="34" charset="0"/>
              </a:rPr>
              <a:t>in which the cross sections for </a:t>
            </a:r>
            <a:r>
              <a:rPr lang="en-US" b="1" dirty="0">
                <a:solidFill>
                  <a:srgbClr val="C00000"/>
                </a:solidFill>
                <a:latin typeface="Arial Nova" panose="020B0504020202020204" pitchFamily="34" charset="0"/>
              </a:rPr>
              <a:t>bremsstrahlung and pair production are rescaled</a:t>
            </a:r>
            <a:r>
              <a:rPr lang="en-US" b="1" dirty="0">
                <a:latin typeface="Arial Nova" panose="020B0504020202020204" pitchFamily="34" charset="0"/>
              </a:rPr>
              <a:t> </a:t>
            </a:r>
            <a:r>
              <a:rPr lang="en-US" dirty="0" smtClean="0">
                <a:latin typeface="Arial Nova" panose="020B0504020202020204" pitchFamily="34" charset="0"/>
              </a:rPr>
              <a:t>in </a:t>
            </a:r>
            <a:r>
              <a:rPr lang="en-US" dirty="0">
                <a:latin typeface="Arial Nova" panose="020B0504020202020204" pitchFamily="34" charset="0"/>
              </a:rPr>
              <a:t>agreement with </a:t>
            </a:r>
            <a:r>
              <a:rPr lang="en-US" dirty="0" smtClean="0">
                <a:latin typeface="Arial Nova" panose="020B0504020202020204" pitchFamily="34" charset="0"/>
              </a:rPr>
              <a:t>full Monte </a:t>
            </a:r>
            <a:r>
              <a:rPr lang="en-US" dirty="0" smtClean="0">
                <a:latin typeface="Arial Nova" panose="020B0504020202020204" pitchFamily="34" charset="0"/>
              </a:rPr>
              <a:t>Carlo.</a:t>
            </a:r>
            <a:endParaRPr lang="en-GB" dirty="0">
              <a:latin typeface="Arial Nova" panose="020B0504020202020204" pitchFamily="34" charset="0"/>
            </a:endParaRPr>
          </a:p>
          <a:p>
            <a:pPr algn="ctr"/>
            <a:endParaRPr lang="it-IT" dirty="0"/>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25" y="1664495"/>
            <a:ext cx="6863239" cy="3421814"/>
          </a:xfrm>
          <a:prstGeom prst="rect">
            <a:avLst/>
          </a:prstGeom>
        </p:spPr>
      </p:pic>
      <p:sp>
        <p:nvSpPr>
          <p:cNvPr id="6" name="Rettangolo 5"/>
          <p:cNvSpPr/>
          <p:nvPr/>
        </p:nvSpPr>
        <p:spPr>
          <a:xfrm>
            <a:off x="263352" y="6455077"/>
            <a:ext cx="11665296" cy="369332"/>
          </a:xfrm>
          <a:prstGeom prst="rect">
            <a:avLst/>
          </a:prstGeom>
        </p:spPr>
        <p:txBody>
          <a:bodyPr wrap="square">
            <a:spAutoFit/>
          </a:bodyPr>
          <a:lstStyle/>
          <a:p>
            <a:pPr algn="ctr"/>
            <a:r>
              <a:rPr lang="en-GB" dirty="0" err="1">
                <a:solidFill>
                  <a:srgbClr val="FF0000"/>
                </a:solidFill>
                <a:latin typeface="Arial Nova" panose="020B0504020202020204" pitchFamily="34" charset="0"/>
              </a:rPr>
              <a:t>V.G.Baryshevsky</a:t>
            </a:r>
            <a:r>
              <a:rPr lang="en-GB" dirty="0">
                <a:solidFill>
                  <a:srgbClr val="FF0000"/>
                </a:solidFill>
                <a:latin typeface="Arial Nova" panose="020B0504020202020204" pitchFamily="34" charset="0"/>
              </a:rPr>
              <a:t>, </a:t>
            </a:r>
            <a:r>
              <a:rPr lang="en-GB" b="1" dirty="0" err="1">
                <a:solidFill>
                  <a:srgbClr val="FF0000"/>
                </a:solidFill>
                <a:latin typeface="Arial Nova" panose="020B0504020202020204" pitchFamily="34" charset="0"/>
              </a:rPr>
              <a:t>V.V.Haurylavets</a:t>
            </a:r>
            <a:r>
              <a:rPr lang="en-GB" dirty="0">
                <a:solidFill>
                  <a:srgbClr val="FF0000"/>
                </a:solidFill>
                <a:latin typeface="Arial Nova" panose="020B0504020202020204" pitchFamily="34" charset="0"/>
              </a:rPr>
              <a:t>, et al., </a:t>
            </a:r>
            <a:r>
              <a:rPr lang="en-GB" dirty="0" err="1">
                <a:solidFill>
                  <a:srgbClr val="FF0000"/>
                </a:solidFill>
                <a:latin typeface="Arial Nova" panose="020B0504020202020204" pitchFamily="34" charset="0"/>
              </a:rPr>
              <a:t>Nucl</a:t>
            </a:r>
            <a:r>
              <a:rPr lang="en-GB" dirty="0">
                <a:solidFill>
                  <a:srgbClr val="FF0000"/>
                </a:solidFill>
                <a:latin typeface="Arial Nova" panose="020B0504020202020204" pitchFamily="34" charset="0"/>
              </a:rPr>
              <a:t>. </a:t>
            </a:r>
            <a:r>
              <a:rPr lang="en-GB" dirty="0" err="1">
                <a:solidFill>
                  <a:srgbClr val="FF0000"/>
                </a:solidFill>
                <a:latin typeface="Arial Nova" panose="020B0504020202020204" pitchFamily="34" charset="0"/>
              </a:rPr>
              <a:t>Instrum</a:t>
            </a:r>
            <a:r>
              <a:rPr lang="en-GB" dirty="0">
                <a:solidFill>
                  <a:srgbClr val="FF0000"/>
                </a:solidFill>
                <a:latin typeface="Arial Nova" panose="020B0504020202020204" pitchFamily="34" charset="0"/>
              </a:rPr>
              <a:t>. Methods Phys. Res. B, 402 (2017) 35.</a:t>
            </a:r>
          </a:p>
        </p:txBody>
      </p:sp>
    </p:spTree>
    <p:extLst>
      <p:ext uri="{BB962C8B-B14F-4D97-AF65-F5344CB8AC3E}">
        <p14:creationId xmlns:p14="http://schemas.microsoft.com/office/powerpoint/2010/main" val="875403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1171005"/>
            <a:ext cx="7683283" cy="3924656"/>
          </a:xfrm>
          <a:prstGeom prst="rect">
            <a:avLst/>
          </a:prstGeom>
        </p:spPr>
      </p:pic>
      <p:sp>
        <p:nvSpPr>
          <p:cNvPr id="8" name="Segnaposto contenuto 2"/>
          <p:cNvSpPr txBox="1">
            <a:spLocks/>
          </p:cNvSpPr>
          <p:nvPr/>
        </p:nvSpPr>
        <p:spPr>
          <a:xfrm>
            <a:off x="258360" y="1962543"/>
            <a:ext cx="11675279"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endParaRPr lang="en-US" dirty="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dirty="0">
              <a:latin typeface="Arial Nova" panose="020B0504020202020204" pitchFamily="34" charset="0"/>
            </a:endParaRPr>
          </a:p>
          <a:p>
            <a:pPr marL="0" indent="0" algn="ctr">
              <a:buNone/>
            </a:pPr>
            <a:endParaRPr lang="en-US" b="1" dirty="0">
              <a:solidFill>
                <a:prstClr val="black"/>
              </a:solidFill>
              <a:latin typeface="Arial Nova" panose="020B0504020202020204" pitchFamily="34" charset="0"/>
            </a:endParaRPr>
          </a:p>
          <a:p>
            <a:pPr marL="0" indent="0" algn="ctr">
              <a:buNone/>
            </a:pPr>
            <a:r>
              <a:rPr lang="en-US" b="1" dirty="0">
                <a:solidFill>
                  <a:prstClr val="black"/>
                </a:solidFill>
                <a:latin typeface="Arial Nova" panose="020B0504020202020204" pitchFamily="34" charset="0"/>
              </a:rPr>
              <a:t>Electromagnetic shower length (defined as 90% of energy deposited inside the crystal) vs. beam energy</a:t>
            </a:r>
            <a:r>
              <a:rPr lang="en-US" dirty="0">
                <a:solidFill>
                  <a:prstClr val="black"/>
                </a:solidFill>
                <a:latin typeface="Arial Nova" panose="020B0504020202020204" pitchFamily="34" charset="0"/>
              </a:rPr>
              <a:t>, for primary electrons</a:t>
            </a:r>
            <a:r>
              <a:rPr lang="en-US" b="1" dirty="0">
                <a:solidFill>
                  <a:prstClr val="black"/>
                </a:solidFill>
                <a:latin typeface="Arial Nova" panose="020B0504020202020204" pitchFamily="34" charset="0"/>
              </a:rPr>
              <a:t>. </a:t>
            </a:r>
            <a:r>
              <a:rPr lang="en-US" b="1" dirty="0">
                <a:solidFill>
                  <a:srgbClr val="00B050"/>
                </a:solidFill>
                <a:latin typeface="Arial Nova" panose="020B0504020202020204" pitchFamily="34" charset="0"/>
              </a:rPr>
              <a:t>Since the crystalline strong field effect increases with beam energy with a consequent X</a:t>
            </a:r>
            <a:r>
              <a:rPr lang="en-US" b="1" baseline="-25000" dirty="0">
                <a:solidFill>
                  <a:srgbClr val="00B050"/>
                </a:solidFill>
                <a:latin typeface="Arial Nova" panose="020B0504020202020204" pitchFamily="34" charset="0"/>
              </a:rPr>
              <a:t>0 </a:t>
            </a:r>
            <a:r>
              <a:rPr lang="en-US" b="1" dirty="0">
                <a:solidFill>
                  <a:srgbClr val="00B050"/>
                </a:solidFill>
                <a:latin typeface="Arial Nova" panose="020B0504020202020204" pitchFamily="34" charset="0"/>
              </a:rPr>
              <a:t>decreasing</a:t>
            </a:r>
            <a:r>
              <a:rPr lang="en-US" dirty="0">
                <a:solidFill>
                  <a:prstClr val="black"/>
                </a:solidFill>
                <a:latin typeface="Arial Nova" panose="020B0504020202020204" pitchFamily="34" charset="0"/>
              </a:rPr>
              <a:t>, the </a:t>
            </a:r>
            <a:r>
              <a:rPr lang="en-US" b="1" dirty="0">
                <a:solidFill>
                  <a:srgbClr val="00B050"/>
                </a:solidFill>
                <a:latin typeface="Arial Nova" panose="020B0504020202020204" pitchFamily="34" charset="0"/>
              </a:rPr>
              <a:t>shower length is almost constant with energy.</a:t>
            </a:r>
            <a:endParaRPr lang="en-GB" sz="3599" b="1" dirty="0">
              <a:solidFill>
                <a:srgbClr val="00B050"/>
              </a:solidFill>
              <a:latin typeface="Arial Nova" panose="020B0504020202020204" pitchFamily="34" charset="0"/>
            </a:endParaRPr>
          </a:p>
        </p:txBody>
      </p:sp>
      <p:sp>
        <p:nvSpPr>
          <p:cNvPr id="2" name="Titolo 1"/>
          <p:cNvSpPr>
            <a:spLocks noGrp="1"/>
          </p:cNvSpPr>
          <p:nvPr>
            <p:ph type="title"/>
          </p:nvPr>
        </p:nvSpPr>
        <p:spPr/>
        <p:txBody>
          <a:bodyPr>
            <a:normAutofit/>
          </a:bodyPr>
          <a:lstStyle/>
          <a:p>
            <a:pPr algn="ctr"/>
            <a:r>
              <a:rPr lang="it-IT" sz="5000" dirty="0" err="1" smtClean="0">
                <a:solidFill>
                  <a:srgbClr val="C00000"/>
                </a:solidFill>
              </a:rPr>
              <a:t>E.m</a:t>
            </a:r>
            <a:r>
              <a:rPr lang="it-IT" sz="5000" dirty="0" smtClean="0">
                <a:solidFill>
                  <a:srgbClr val="C00000"/>
                </a:solidFill>
              </a:rPr>
              <a:t>. </a:t>
            </a:r>
            <a:r>
              <a:rPr lang="it-IT" sz="5000" dirty="0" err="1" smtClean="0">
                <a:solidFill>
                  <a:srgbClr val="C00000"/>
                </a:solidFill>
              </a:rPr>
              <a:t>shower</a:t>
            </a:r>
            <a:r>
              <a:rPr lang="it-IT" sz="5000" dirty="0" smtClean="0">
                <a:solidFill>
                  <a:srgbClr val="C00000"/>
                </a:solidFill>
              </a:rPr>
              <a:t> </a:t>
            </a:r>
            <a:r>
              <a:rPr lang="it-IT" sz="5000" dirty="0" err="1" smtClean="0">
                <a:solidFill>
                  <a:srgbClr val="C00000"/>
                </a:solidFill>
              </a:rPr>
              <a:t>length</a:t>
            </a:r>
            <a:r>
              <a:rPr lang="it-IT" sz="5000" dirty="0" smtClean="0">
                <a:solidFill>
                  <a:srgbClr val="C00000"/>
                </a:solidFill>
              </a:rPr>
              <a:t> vs. </a:t>
            </a:r>
            <a:r>
              <a:rPr lang="it-IT" sz="5000" dirty="0" err="1" smtClean="0">
                <a:solidFill>
                  <a:srgbClr val="C00000"/>
                </a:solidFill>
              </a:rPr>
              <a:t>beam</a:t>
            </a:r>
            <a:r>
              <a:rPr lang="it-IT" sz="5000" dirty="0" smtClean="0">
                <a:solidFill>
                  <a:srgbClr val="C00000"/>
                </a:solidFill>
              </a:rPr>
              <a:t> </a:t>
            </a:r>
            <a:r>
              <a:rPr lang="it-IT" sz="5000" dirty="0" err="1" smtClean="0">
                <a:solidFill>
                  <a:srgbClr val="C00000"/>
                </a:solidFill>
              </a:rPr>
              <a:t>energy</a:t>
            </a:r>
            <a:endParaRPr lang="it-IT" sz="5000" dirty="0">
              <a:solidFill>
                <a:srgbClr val="C00000"/>
              </a:solidFill>
            </a:endParaRPr>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
        <p:nvSpPr>
          <p:cNvPr id="9" name="CasellaDiTesto 8"/>
          <p:cNvSpPr txBox="1"/>
          <p:nvPr/>
        </p:nvSpPr>
        <p:spPr>
          <a:xfrm>
            <a:off x="839416" y="6500789"/>
            <a:ext cx="10350269" cy="369332"/>
          </a:xfrm>
          <a:prstGeom prst="rect">
            <a:avLst/>
          </a:prstGeom>
          <a:noFill/>
        </p:spPr>
        <p:txBody>
          <a:bodyPr wrap="none" rtlCol="0">
            <a:spAutoFit/>
          </a:bodyPr>
          <a:lstStyle/>
          <a:p>
            <a:r>
              <a:rPr lang="it-IT" b="1" dirty="0">
                <a:solidFill>
                  <a:srgbClr val="FF0000"/>
                </a:solidFill>
              </a:rPr>
              <a:t>L. Bandiera, </a:t>
            </a:r>
            <a:r>
              <a:rPr lang="it-IT" b="1" dirty="0" err="1">
                <a:solidFill>
                  <a:srgbClr val="FF0000"/>
                </a:solidFill>
              </a:rPr>
              <a:t>V.V.Haurylavets</a:t>
            </a:r>
            <a:r>
              <a:rPr lang="it-IT" b="1" dirty="0">
                <a:solidFill>
                  <a:srgbClr val="FF0000"/>
                </a:solidFill>
              </a:rPr>
              <a:t>, et al. </a:t>
            </a:r>
            <a:r>
              <a:rPr lang="it-IT" b="1" dirty="0" err="1">
                <a:solidFill>
                  <a:srgbClr val="FF0000"/>
                </a:solidFill>
              </a:rPr>
              <a:t>Contribution</a:t>
            </a:r>
            <a:r>
              <a:rPr lang="it-IT" b="1" dirty="0">
                <a:solidFill>
                  <a:srgbClr val="FF0000"/>
                </a:solidFill>
              </a:rPr>
              <a:t> </a:t>
            </a:r>
            <a:r>
              <a:rPr lang="it-IT" b="1" dirty="0" err="1">
                <a:solidFill>
                  <a:srgbClr val="FF0000"/>
                </a:solidFill>
              </a:rPr>
              <a:t>at</a:t>
            </a:r>
            <a:r>
              <a:rPr lang="it-IT" b="1" dirty="0">
                <a:solidFill>
                  <a:srgbClr val="FF0000"/>
                </a:solidFill>
              </a:rPr>
              <a:t> the Pisa Meeting for </a:t>
            </a:r>
            <a:r>
              <a:rPr lang="it-IT" b="1" dirty="0" err="1">
                <a:solidFill>
                  <a:srgbClr val="FF0000"/>
                </a:solidFill>
              </a:rPr>
              <a:t>Frontier</a:t>
            </a:r>
            <a:r>
              <a:rPr lang="it-IT" b="1" dirty="0">
                <a:solidFill>
                  <a:srgbClr val="FF0000"/>
                </a:solidFill>
              </a:rPr>
              <a:t> Detectors ‘18</a:t>
            </a:r>
          </a:p>
        </p:txBody>
      </p:sp>
    </p:spTree>
    <p:extLst>
      <p:ext uri="{BB962C8B-B14F-4D97-AF65-F5344CB8AC3E}">
        <p14:creationId xmlns:p14="http://schemas.microsoft.com/office/powerpoint/2010/main" val="362807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err="1" smtClean="0">
                <a:solidFill>
                  <a:srgbClr val="C00000"/>
                </a:solidFill>
              </a:rPr>
              <a:t>Is</a:t>
            </a:r>
            <a:r>
              <a:rPr lang="it-IT" dirty="0" smtClean="0">
                <a:solidFill>
                  <a:srgbClr val="C00000"/>
                </a:solidFill>
              </a:rPr>
              <a:t> a </a:t>
            </a:r>
            <a:r>
              <a:rPr lang="it-IT" sz="4400" dirty="0" smtClean="0">
                <a:solidFill>
                  <a:srgbClr val="C00000"/>
                </a:solidFill>
              </a:rPr>
              <a:t>gamma-satellite</a:t>
            </a:r>
            <a:r>
              <a:rPr lang="it-IT" dirty="0" smtClean="0">
                <a:solidFill>
                  <a:srgbClr val="C00000"/>
                </a:solidFill>
              </a:rPr>
              <a:t> </a:t>
            </a:r>
            <a:r>
              <a:rPr lang="it-IT" dirty="0" err="1" smtClean="0">
                <a:solidFill>
                  <a:srgbClr val="C00000"/>
                </a:solidFill>
              </a:rPr>
              <a:t>based</a:t>
            </a:r>
            <a:r>
              <a:rPr lang="it-IT" dirty="0" smtClean="0">
                <a:solidFill>
                  <a:srgbClr val="C00000"/>
                </a:solidFill>
              </a:rPr>
              <a:t> on </a:t>
            </a:r>
            <a:r>
              <a:rPr lang="it-IT" dirty="0" err="1" smtClean="0">
                <a:solidFill>
                  <a:srgbClr val="C00000"/>
                </a:solidFill>
              </a:rPr>
              <a:t>oriented</a:t>
            </a:r>
            <a:r>
              <a:rPr lang="it-IT" dirty="0" smtClean="0">
                <a:solidFill>
                  <a:srgbClr val="C00000"/>
                </a:solidFill>
              </a:rPr>
              <a:t> </a:t>
            </a:r>
            <a:r>
              <a:rPr lang="it-IT" dirty="0" err="1" smtClean="0">
                <a:solidFill>
                  <a:srgbClr val="C00000"/>
                </a:solidFill>
              </a:rPr>
              <a:t>crystals</a:t>
            </a:r>
            <a:r>
              <a:rPr lang="it-IT" dirty="0" smtClean="0">
                <a:solidFill>
                  <a:srgbClr val="C00000"/>
                </a:solidFill>
              </a:rPr>
              <a:t> </a:t>
            </a:r>
            <a:r>
              <a:rPr lang="it-IT" dirty="0" err="1" smtClean="0">
                <a:solidFill>
                  <a:srgbClr val="C00000"/>
                </a:solidFill>
              </a:rPr>
              <a:t>feasible</a:t>
            </a:r>
            <a:r>
              <a:rPr lang="it-IT" dirty="0" smtClean="0">
                <a:solidFill>
                  <a:srgbClr val="C00000"/>
                </a:solidFill>
              </a:rPr>
              <a:t>?</a:t>
            </a:r>
            <a:endParaRPr lang="it-IT" dirty="0">
              <a:solidFill>
                <a:srgbClr val="C00000"/>
              </a:solidFill>
            </a:endParaRPr>
          </a:p>
        </p:txBody>
      </p:sp>
      <p:sp>
        <p:nvSpPr>
          <p:cNvPr id="8" name="Segnaposto testo 7"/>
          <p:cNvSpPr>
            <a:spLocks noGrp="1"/>
          </p:cNvSpPr>
          <p:nvPr>
            <p:ph type="body" idx="1"/>
          </p:nvPr>
        </p:nvSpPr>
        <p:spPr/>
        <p:txBody>
          <a:bodyPr>
            <a:noAutofit/>
          </a:bodyPr>
          <a:lstStyle/>
          <a:p>
            <a:r>
              <a:rPr lang="it-IT" sz="4400" b="1" dirty="0"/>
              <a:t>PRO</a:t>
            </a:r>
          </a:p>
        </p:txBody>
      </p:sp>
      <p:sp>
        <p:nvSpPr>
          <p:cNvPr id="9" name="Segnaposto contenuto 8"/>
          <p:cNvSpPr>
            <a:spLocks noGrp="1"/>
          </p:cNvSpPr>
          <p:nvPr>
            <p:ph sz="half" idx="2"/>
          </p:nvPr>
        </p:nvSpPr>
        <p:spPr/>
        <p:txBody>
          <a:bodyPr>
            <a:noAutofit/>
          </a:bodyPr>
          <a:lstStyle/>
          <a:p>
            <a:r>
              <a:rPr lang="it-IT" b="1" dirty="0" err="1" smtClean="0"/>
              <a:t>Higher</a:t>
            </a:r>
            <a:r>
              <a:rPr lang="it-IT" b="1" dirty="0" smtClean="0"/>
              <a:t> </a:t>
            </a:r>
            <a:r>
              <a:rPr lang="it-IT" b="1" dirty="0" err="1" smtClean="0"/>
              <a:t>sensitivity</a:t>
            </a:r>
            <a:r>
              <a:rPr lang="it-IT" b="1" dirty="0" smtClean="0"/>
              <a:t> to </a:t>
            </a:r>
            <a:r>
              <a:rPr lang="el-GR" b="1" dirty="0" smtClean="0"/>
              <a:t>γ</a:t>
            </a:r>
            <a:r>
              <a:rPr lang="it-IT" b="1" dirty="0" smtClean="0"/>
              <a:t>@E &gt; </a:t>
            </a:r>
            <a:r>
              <a:rPr lang="it-IT" b="1" dirty="0" err="1" smtClean="0"/>
              <a:t>GeV</a:t>
            </a:r>
            <a:r>
              <a:rPr lang="it-IT" dirty="0"/>
              <a:t>;</a:t>
            </a:r>
            <a:endParaRPr lang="it-IT" dirty="0" smtClean="0"/>
          </a:p>
          <a:p>
            <a:r>
              <a:rPr lang="it-IT" dirty="0" err="1" smtClean="0"/>
              <a:t>Possibility</a:t>
            </a:r>
            <a:r>
              <a:rPr lang="it-IT" dirty="0" smtClean="0"/>
              <a:t> to reduce the </a:t>
            </a:r>
            <a:r>
              <a:rPr lang="it-IT" dirty="0" err="1" smtClean="0"/>
              <a:t>converter</a:t>
            </a:r>
            <a:r>
              <a:rPr lang="it-IT" dirty="0" smtClean="0"/>
              <a:t> </a:t>
            </a:r>
            <a:r>
              <a:rPr lang="it-IT" dirty="0" err="1" smtClean="0"/>
              <a:t>thickness</a:t>
            </a:r>
            <a:r>
              <a:rPr lang="it-IT" dirty="0" smtClean="0"/>
              <a:t> -&gt; </a:t>
            </a:r>
            <a:r>
              <a:rPr lang="it-IT" b="1" dirty="0" err="1" smtClean="0"/>
              <a:t>increase</a:t>
            </a:r>
            <a:r>
              <a:rPr lang="it-IT" b="1" dirty="0" smtClean="0"/>
              <a:t> of </a:t>
            </a:r>
            <a:r>
              <a:rPr lang="it-IT" b="1" dirty="0" err="1" smtClean="0"/>
              <a:t>spatial</a:t>
            </a:r>
            <a:r>
              <a:rPr lang="it-IT" b="1" dirty="0" smtClean="0"/>
              <a:t> </a:t>
            </a:r>
            <a:r>
              <a:rPr lang="it-IT" b="1" dirty="0" err="1" smtClean="0"/>
              <a:t>resolution</a:t>
            </a:r>
            <a:r>
              <a:rPr lang="it-IT" dirty="0" smtClean="0"/>
              <a:t>;</a:t>
            </a:r>
          </a:p>
          <a:p>
            <a:r>
              <a:rPr lang="it-IT" dirty="0" err="1" smtClean="0"/>
              <a:t>Possibility</a:t>
            </a:r>
            <a:r>
              <a:rPr lang="it-IT" dirty="0" smtClean="0"/>
              <a:t> to </a:t>
            </a:r>
            <a:r>
              <a:rPr lang="it-IT" b="1" dirty="0" smtClean="0"/>
              <a:t>reduce the </a:t>
            </a:r>
            <a:r>
              <a:rPr lang="it-IT" b="1" dirty="0" err="1" smtClean="0"/>
              <a:t>calorimeter</a:t>
            </a:r>
            <a:r>
              <a:rPr lang="it-IT" b="1" dirty="0" smtClean="0"/>
              <a:t> </a:t>
            </a:r>
            <a:r>
              <a:rPr lang="it-IT" b="1" dirty="0" smtClean="0"/>
              <a:t>volume</a:t>
            </a:r>
            <a:r>
              <a:rPr lang="it-IT" dirty="0" smtClean="0"/>
              <a:t> </a:t>
            </a:r>
            <a:r>
              <a:rPr lang="it-IT" dirty="0" smtClean="0"/>
              <a:t>to </a:t>
            </a:r>
            <a:r>
              <a:rPr lang="it-IT" dirty="0" err="1" smtClean="0"/>
              <a:t>fully</a:t>
            </a:r>
            <a:r>
              <a:rPr lang="it-IT" dirty="0" smtClean="0"/>
              <a:t> </a:t>
            </a:r>
            <a:r>
              <a:rPr lang="it-IT" dirty="0" err="1" smtClean="0"/>
              <a:t>contain</a:t>
            </a:r>
            <a:r>
              <a:rPr lang="it-IT" dirty="0" smtClean="0"/>
              <a:t> </a:t>
            </a:r>
            <a:r>
              <a:rPr lang="it-IT" dirty="0" err="1" smtClean="0"/>
              <a:t>shower</a:t>
            </a:r>
            <a:r>
              <a:rPr lang="it-IT" dirty="0" smtClean="0"/>
              <a:t> </a:t>
            </a:r>
            <a:r>
              <a:rPr lang="it-IT" dirty="0" err="1" smtClean="0"/>
              <a:t>initiated</a:t>
            </a:r>
            <a:r>
              <a:rPr lang="it-IT" dirty="0" smtClean="0"/>
              <a:t> by </a:t>
            </a:r>
            <a:r>
              <a:rPr lang="el-GR" dirty="0"/>
              <a:t>γ</a:t>
            </a:r>
            <a:r>
              <a:rPr lang="it-IT" dirty="0"/>
              <a:t>@E 100 </a:t>
            </a:r>
            <a:r>
              <a:rPr lang="it-IT" dirty="0" err="1" smtClean="0"/>
              <a:t>GeV</a:t>
            </a:r>
            <a:r>
              <a:rPr lang="it-IT" dirty="0" smtClean="0"/>
              <a:t> </a:t>
            </a:r>
            <a:endParaRPr lang="it-IT" dirty="0" smtClean="0"/>
          </a:p>
          <a:p>
            <a:pPr marL="274320" lvl="1" indent="0">
              <a:buNone/>
            </a:pPr>
            <a:r>
              <a:rPr lang="it-IT" sz="2400" b="1" dirty="0" smtClean="0"/>
              <a:t>-&gt; </a:t>
            </a:r>
            <a:r>
              <a:rPr lang="it-IT" sz="2400" b="1" dirty="0" err="1" smtClean="0"/>
              <a:t>cost</a:t>
            </a:r>
            <a:r>
              <a:rPr lang="it-IT" sz="2400" b="1" dirty="0" smtClean="0"/>
              <a:t> </a:t>
            </a:r>
            <a:r>
              <a:rPr lang="it-IT" sz="2400" b="1" dirty="0" err="1" smtClean="0"/>
              <a:t>reduction</a:t>
            </a:r>
            <a:r>
              <a:rPr lang="it-IT" sz="2400" b="1" dirty="0"/>
              <a:t>;</a:t>
            </a:r>
            <a:endParaRPr lang="it-IT" sz="2400" b="1" dirty="0" smtClean="0"/>
          </a:p>
          <a:p>
            <a:r>
              <a:rPr lang="it-IT" dirty="0" smtClean="0"/>
              <a:t>… </a:t>
            </a:r>
            <a:endParaRPr lang="it-IT" dirty="0" smtClean="0"/>
          </a:p>
          <a:p>
            <a:endParaRPr lang="it-IT" dirty="0" smtClean="0"/>
          </a:p>
          <a:p>
            <a:pPr marL="0" indent="0">
              <a:buNone/>
            </a:pPr>
            <a:endParaRPr lang="it-IT" dirty="0" smtClean="0"/>
          </a:p>
          <a:p>
            <a:endParaRPr lang="it-IT" dirty="0"/>
          </a:p>
        </p:txBody>
      </p:sp>
      <p:sp>
        <p:nvSpPr>
          <p:cNvPr id="10" name="Segnaposto testo 9"/>
          <p:cNvSpPr>
            <a:spLocks noGrp="1"/>
          </p:cNvSpPr>
          <p:nvPr>
            <p:ph type="body" sz="quarter" idx="3"/>
          </p:nvPr>
        </p:nvSpPr>
        <p:spPr/>
        <p:txBody>
          <a:bodyPr>
            <a:noAutofit/>
          </a:bodyPr>
          <a:lstStyle/>
          <a:p>
            <a:r>
              <a:rPr lang="it-IT" sz="4800" b="1" dirty="0"/>
              <a:t>CON</a:t>
            </a:r>
          </a:p>
        </p:txBody>
      </p:sp>
      <p:sp>
        <p:nvSpPr>
          <p:cNvPr id="11" name="Segnaposto contenuto 10"/>
          <p:cNvSpPr>
            <a:spLocks noGrp="1"/>
          </p:cNvSpPr>
          <p:nvPr>
            <p:ph sz="quarter" idx="4"/>
          </p:nvPr>
        </p:nvSpPr>
        <p:spPr/>
        <p:txBody>
          <a:bodyPr/>
          <a:lstStyle/>
          <a:p>
            <a:r>
              <a:rPr lang="it-IT" dirty="0" err="1" smtClean="0"/>
              <a:t>Check</a:t>
            </a:r>
            <a:r>
              <a:rPr lang="it-IT" dirty="0" smtClean="0"/>
              <a:t> of </a:t>
            </a:r>
            <a:r>
              <a:rPr lang="it-IT" dirty="0" err="1" smtClean="0"/>
              <a:t>crystalline</a:t>
            </a:r>
            <a:r>
              <a:rPr lang="it-IT" dirty="0" smtClean="0"/>
              <a:t> </a:t>
            </a:r>
            <a:r>
              <a:rPr lang="it-IT" dirty="0" err="1" smtClean="0"/>
              <a:t>quality</a:t>
            </a:r>
            <a:r>
              <a:rPr lang="it-IT" dirty="0" smtClean="0"/>
              <a:t> and </a:t>
            </a:r>
            <a:r>
              <a:rPr lang="it-IT" dirty="0" err="1" smtClean="0"/>
              <a:t>orientation</a:t>
            </a:r>
            <a:r>
              <a:rPr lang="it-IT" dirty="0" smtClean="0"/>
              <a:t>;</a:t>
            </a:r>
          </a:p>
          <a:p>
            <a:r>
              <a:rPr lang="it-IT" dirty="0" err="1" smtClean="0"/>
              <a:t>Mechanical</a:t>
            </a:r>
            <a:r>
              <a:rPr lang="it-IT" dirty="0" smtClean="0"/>
              <a:t> </a:t>
            </a:r>
            <a:r>
              <a:rPr lang="it-IT" dirty="0" err="1" smtClean="0"/>
              <a:t>alignment</a:t>
            </a:r>
            <a:r>
              <a:rPr lang="it-IT" dirty="0" smtClean="0"/>
              <a:t> of </a:t>
            </a:r>
            <a:r>
              <a:rPr lang="it-IT" dirty="0" err="1" smtClean="0"/>
              <a:t>crystals</a:t>
            </a:r>
            <a:r>
              <a:rPr lang="it-IT" dirty="0" smtClean="0"/>
              <a:t>;</a:t>
            </a:r>
          </a:p>
          <a:p>
            <a:r>
              <a:rPr lang="it-IT" dirty="0" err="1" smtClean="0"/>
              <a:t>Longitudinal</a:t>
            </a:r>
            <a:r>
              <a:rPr lang="it-IT" dirty="0" smtClean="0"/>
              <a:t> </a:t>
            </a:r>
            <a:r>
              <a:rPr lang="it-IT" dirty="0" err="1"/>
              <a:t>s</a:t>
            </a:r>
            <a:r>
              <a:rPr lang="it-IT" dirty="0" err="1" smtClean="0"/>
              <a:t>hower</a:t>
            </a:r>
            <a:r>
              <a:rPr lang="it-IT" dirty="0" smtClean="0"/>
              <a:t> </a:t>
            </a:r>
            <a:r>
              <a:rPr lang="it-IT" dirty="0" err="1" smtClean="0"/>
              <a:t>development</a:t>
            </a:r>
            <a:r>
              <a:rPr lang="it-IT" dirty="0" smtClean="0"/>
              <a:t> </a:t>
            </a:r>
            <a:r>
              <a:rPr lang="it-IT" dirty="0" err="1" smtClean="0"/>
              <a:t>depends</a:t>
            </a:r>
            <a:r>
              <a:rPr lang="it-IT" dirty="0" smtClean="0"/>
              <a:t> on </a:t>
            </a:r>
            <a:r>
              <a:rPr lang="it-IT" dirty="0" err="1" smtClean="0"/>
              <a:t>crystal</a:t>
            </a:r>
            <a:r>
              <a:rPr lang="it-IT" dirty="0" smtClean="0"/>
              <a:t>-to-</a:t>
            </a:r>
            <a:r>
              <a:rPr lang="it-IT" dirty="0" err="1" smtClean="0"/>
              <a:t>beam</a:t>
            </a:r>
            <a:r>
              <a:rPr lang="it-IT" dirty="0" smtClean="0"/>
              <a:t> </a:t>
            </a:r>
            <a:r>
              <a:rPr lang="it-IT" dirty="0" err="1" smtClean="0"/>
              <a:t>orientation</a:t>
            </a:r>
            <a:r>
              <a:rPr lang="it-IT" dirty="0" smtClean="0"/>
              <a:t>.</a:t>
            </a:r>
          </a:p>
          <a:p>
            <a:r>
              <a:rPr lang="it-IT" dirty="0" err="1" smtClean="0"/>
              <a:t>Etc</a:t>
            </a:r>
            <a:r>
              <a:rPr lang="it-IT" dirty="0" smtClean="0"/>
              <a:t>… </a:t>
            </a:r>
          </a:p>
          <a:p>
            <a:endParaRPr lang="it-IT" dirty="0" smtClean="0"/>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Tree>
    <p:extLst>
      <p:ext uri="{BB962C8B-B14F-4D97-AF65-F5344CB8AC3E}">
        <p14:creationId xmlns:p14="http://schemas.microsoft.com/office/powerpoint/2010/main" val="1697368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C00000"/>
                </a:solidFill>
              </a:rPr>
              <a:t>Possible</a:t>
            </a:r>
            <a:r>
              <a:rPr lang="it-IT" dirty="0" smtClean="0">
                <a:solidFill>
                  <a:srgbClr val="C00000"/>
                </a:solidFill>
              </a:rPr>
              <a:t> </a:t>
            </a:r>
            <a:r>
              <a:rPr lang="it-IT" dirty="0" err="1" smtClean="0">
                <a:solidFill>
                  <a:srgbClr val="C00000"/>
                </a:solidFill>
              </a:rPr>
              <a:t>applications</a:t>
            </a:r>
            <a:endParaRPr lang="it-IT" dirty="0">
              <a:solidFill>
                <a:srgbClr val="C00000"/>
              </a:solidFill>
            </a:endParaRPr>
          </a:p>
        </p:txBody>
      </p:sp>
      <p:sp>
        <p:nvSpPr>
          <p:cNvPr id="3" name="Segnaposto contenuto 2"/>
          <p:cNvSpPr>
            <a:spLocks noGrp="1"/>
          </p:cNvSpPr>
          <p:nvPr>
            <p:ph idx="1"/>
          </p:nvPr>
        </p:nvSpPr>
        <p:spPr/>
        <p:txBody>
          <a:bodyPr>
            <a:normAutofit/>
          </a:bodyPr>
          <a:lstStyle/>
          <a:p>
            <a:pPr algn="just">
              <a:buFont typeface="Wingdings" panose="05000000000000000000" pitchFamily="2" charset="2"/>
              <a:buChar char="Ø"/>
            </a:pPr>
            <a:r>
              <a:rPr lang="en-US" dirty="0"/>
              <a:t>Several fields of the astrophysics could be explored using the pointing strategy, for example: </a:t>
            </a:r>
            <a:endParaRPr lang="en-US" dirty="0" smtClean="0"/>
          </a:p>
          <a:p>
            <a:pPr lvl="1" algn="just">
              <a:buFont typeface="Wingdings" panose="05000000000000000000" pitchFamily="2" charset="2"/>
              <a:buChar char="Ø"/>
            </a:pPr>
            <a:r>
              <a:rPr lang="en-US" dirty="0" smtClean="0"/>
              <a:t> </a:t>
            </a:r>
            <a:r>
              <a:rPr lang="en-US" dirty="0"/>
              <a:t>observation of unidentified Fermi gamma-ray </a:t>
            </a:r>
            <a:r>
              <a:rPr lang="en-US" dirty="0" smtClean="0"/>
              <a:t>sources;</a:t>
            </a:r>
          </a:p>
          <a:p>
            <a:pPr lvl="1" algn="just">
              <a:buFont typeface="Wingdings" panose="05000000000000000000" pitchFamily="2" charset="2"/>
              <a:buChar char="Ø"/>
            </a:pPr>
            <a:r>
              <a:rPr lang="en-US" dirty="0"/>
              <a:t> </a:t>
            </a:r>
            <a:r>
              <a:rPr lang="en-US" dirty="0" smtClean="0"/>
              <a:t>follow-up </a:t>
            </a:r>
            <a:r>
              <a:rPr lang="en-US" dirty="0"/>
              <a:t>of flaring/transient </a:t>
            </a:r>
            <a:r>
              <a:rPr lang="en-US" dirty="0" smtClean="0"/>
              <a:t>and </a:t>
            </a:r>
            <a:r>
              <a:rPr lang="en-US" dirty="0" err="1"/>
              <a:t>multimessenger</a:t>
            </a:r>
            <a:r>
              <a:rPr lang="en-US" dirty="0"/>
              <a:t> </a:t>
            </a:r>
            <a:r>
              <a:rPr lang="en-US" dirty="0" smtClean="0"/>
              <a:t>sources;</a:t>
            </a:r>
          </a:p>
          <a:p>
            <a:pPr lvl="1" algn="just">
              <a:buFont typeface="Wingdings" panose="05000000000000000000" pitchFamily="2" charset="2"/>
              <a:buChar char="Ø"/>
            </a:pPr>
            <a:r>
              <a:rPr lang="en-US" dirty="0" smtClean="0"/>
              <a:t> pointing </a:t>
            </a:r>
            <a:r>
              <a:rPr lang="en-US" dirty="0"/>
              <a:t>of the galactic center for the dark matter decay lines detection. </a:t>
            </a:r>
            <a:endParaRPr lang="en-US" dirty="0" smtClean="0"/>
          </a:p>
          <a:p>
            <a:pPr algn="just">
              <a:buFont typeface="Wingdings" panose="05000000000000000000" pitchFamily="2" charset="2"/>
              <a:buChar char="Ø"/>
            </a:pPr>
            <a:endParaRPr lang="en-US" dirty="0" smtClean="0"/>
          </a:p>
          <a:p>
            <a:pPr algn="just">
              <a:buFont typeface="Wingdings" panose="05000000000000000000" pitchFamily="2" charset="2"/>
              <a:buChar char="Ø"/>
            </a:pPr>
            <a:r>
              <a:rPr lang="en-US" dirty="0"/>
              <a:t> </a:t>
            </a:r>
            <a:r>
              <a:rPr lang="en-US" dirty="0" smtClean="0"/>
              <a:t>Connection with ground-based astrophysics (</a:t>
            </a:r>
            <a:r>
              <a:rPr lang="en-US" b="1" dirty="0" smtClean="0"/>
              <a:t>IACTs observatories): </a:t>
            </a:r>
            <a:r>
              <a:rPr lang="en-US" dirty="0"/>
              <a:t>a more efficient coverage in </a:t>
            </a:r>
            <a:r>
              <a:rPr lang="en-US" dirty="0" smtClean="0"/>
              <a:t>the energy </a:t>
            </a:r>
            <a:r>
              <a:rPr lang="en-US" dirty="0"/>
              <a:t>range </a:t>
            </a:r>
            <a:r>
              <a:rPr lang="en-US" dirty="0" smtClean="0"/>
              <a:t>from 10 to 100 GeV can </a:t>
            </a:r>
            <a:r>
              <a:rPr lang="en-US" dirty="0" smtClean="0"/>
              <a:t>be useful </a:t>
            </a:r>
            <a:r>
              <a:rPr lang="en-US" dirty="0" smtClean="0"/>
              <a:t>for </a:t>
            </a:r>
            <a:r>
              <a:rPr lang="en-US" b="1" dirty="0" smtClean="0"/>
              <a:t>joint strategy of observation. </a:t>
            </a:r>
          </a:p>
          <a:p>
            <a:pPr algn="just">
              <a:buFont typeface="Wingdings" panose="05000000000000000000" pitchFamily="2" charset="2"/>
              <a:buChar char="Ø"/>
            </a:pPr>
            <a:endParaRPr lang="en-US" dirty="0" smtClean="0"/>
          </a:p>
          <a:p>
            <a:pPr algn="just">
              <a:buFont typeface="Wingdings" panose="05000000000000000000" pitchFamily="2" charset="2"/>
              <a:buChar char="Ø"/>
            </a:pPr>
            <a:r>
              <a:rPr lang="en-US" dirty="0" smtClean="0"/>
              <a:t>The </a:t>
            </a:r>
            <a:r>
              <a:rPr lang="en-US" dirty="0"/>
              <a:t>idea of an oriented crystals based satellite may be useful in future </a:t>
            </a:r>
            <a:r>
              <a:rPr lang="en-US" dirty="0" smtClean="0"/>
              <a:t>missions…</a:t>
            </a:r>
            <a:endParaRPr lang="en-US" dirty="0"/>
          </a:p>
          <a:p>
            <a:pPr algn="just">
              <a:buFont typeface="Wingdings" panose="05000000000000000000" pitchFamily="2" charset="2"/>
              <a:buChar char="Ø"/>
            </a:pPr>
            <a:endParaRPr lang="it-IT" dirty="0"/>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Tree>
    <p:extLst>
      <p:ext uri="{BB962C8B-B14F-4D97-AF65-F5344CB8AC3E}">
        <p14:creationId xmlns:p14="http://schemas.microsoft.com/office/powerpoint/2010/main" val="408812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err="1" smtClean="0">
                <a:solidFill>
                  <a:srgbClr val="C00000"/>
                </a:solidFill>
              </a:rPr>
              <a:t>Conclusions</a:t>
            </a:r>
            <a:endParaRPr lang="it-IT" sz="4800" dirty="0">
              <a:solidFill>
                <a:srgbClr val="C00000"/>
              </a:solidFill>
            </a:endParaRPr>
          </a:p>
        </p:txBody>
      </p:sp>
      <p:sp>
        <p:nvSpPr>
          <p:cNvPr id="3" name="Segnaposto contenuto 2"/>
          <p:cNvSpPr>
            <a:spLocks noGrp="1"/>
          </p:cNvSpPr>
          <p:nvPr>
            <p:ph idx="1"/>
          </p:nvPr>
        </p:nvSpPr>
        <p:spPr>
          <a:xfrm>
            <a:off x="479376" y="1600200"/>
            <a:ext cx="11233248" cy="4876800"/>
          </a:xfrm>
        </p:spPr>
        <p:txBody>
          <a:bodyPr>
            <a:normAutofit/>
          </a:bodyPr>
          <a:lstStyle/>
          <a:p>
            <a:pPr algn="just"/>
            <a:r>
              <a:rPr lang="it-IT" dirty="0" err="1" smtClean="0"/>
              <a:t>We</a:t>
            </a:r>
            <a:r>
              <a:rPr lang="it-IT" dirty="0" smtClean="0"/>
              <a:t> </a:t>
            </a:r>
            <a:r>
              <a:rPr lang="it-IT" dirty="0" err="1" smtClean="0"/>
              <a:t>have</a:t>
            </a:r>
            <a:r>
              <a:rPr lang="it-IT" dirty="0" smtClean="0"/>
              <a:t> </a:t>
            </a:r>
            <a:r>
              <a:rPr lang="it-IT" dirty="0" err="1" smtClean="0"/>
              <a:t>seen</a:t>
            </a:r>
            <a:r>
              <a:rPr lang="it-IT" dirty="0" smtClean="0"/>
              <a:t> </a:t>
            </a:r>
            <a:r>
              <a:rPr lang="it-IT" dirty="0" err="1" smtClean="0"/>
              <a:t>that</a:t>
            </a:r>
            <a:r>
              <a:rPr lang="it-IT" dirty="0" smtClean="0"/>
              <a:t> in </a:t>
            </a:r>
            <a:r>
              <a:rPr lang="it-IT" dirty="0" err="1" smtClean="0"/>
              <a:t>oriented</a:t>
            </a:r>
            <a:r>
              <a:rPr lang="it-IT" dirty="0" smtClean="0"/>
              <a:t> </a:t>
            </a:r>
            <a:r>
              <a:rPr lang="it-IT" dirty="0" err="1" smtClean="0"/>
              <a:t>crystals</a:t>
            </a:r>
            <a:r>
              <a:rPr lang="it-IT" dirty="0" smtClean="0"/>
              <a:t> </a:t>
            </a:r>
            <a:r>
              <a:rPr lang="it-IT" dirty="0" smtClean="0"/>
              <a:t>the bremsstrahlung and </a:t>
            </a:r>
            <a:r>
              <a:rPr lang="it-IT" dirty="0" err="1" smtClean="0"/>
              <a:t>pair</a:t>
            </a:r>
            <a:r>
              <a:rPr lang="it-IT" dirty="0" smtClean="0"/>
              <a:t> production </a:t>
            </a:r>
            <a:r>
              <a:rPr lang="it-IT" dirty="0" err="1" smtClean="0"/>
              <a:t>processes</a:t>
            </a:r>
            <a:r>
              <a:rPr lang="it-IT" dirty="0" smtClean="0"/>
              <a:t> are </a:t>
            </a:r>
            <a:r>
              <a:rPr lang="it-IT" dirty="0" err="1" smtClean="0"/>
              <a:t>enhanced</a:t>
            </a:r>
            <a:r>
              <a:rPr lang="it-IT" dirty="0" smtClean="0"/>
              <a:t>;</a:t>
            </a:r>
          </a:p>
          <a:p>
            <a:pPr algn="just"/>
            <a:endParaRPr lang="en-GB" dirty="0"/>
          </a:p>
          <a:p>
            <a:pPr algn="just"/>
            <a:r>
              <a:rPr lang="en-GB" dirty="0"/>
              <a:t>At </a:t>
            </a:r>
            <a:r>
              <a:rPr lang="en-GB" dirty="0" smtClean="0"/>
              <a:t>VHE, </a:t>
            </a:r>
            <a:r>
              <a:rPr lang="en-GB" dirty="0"/>
              <a:t>the strong crystalline </a:t>
            </a:r>
            <a:r>
              <a:rPr lang="en-GB" dirty="0" err="1"/>
              <a:t>e.m</a:t>
            </a:r>
            <a:r>
              <a:rPr lang="en-GB" dirty="0"/>
              <a:t>. field leads to a huge reduction of </a:t>
            </a:r>
            <a:r>
              <a:rPr lang="en-GB" dirty="0" smtClean="0"/>
              <a:t>the X</a:t>
            </a:r>
            <a:r>
              <a:rPr lang="en-GB" baseline="-25000" dirty="0" smtClean="0"/>
              <a:t>0</a:t>
            </a:r>
            <a:r>
              <a:rPr lang="en-GB" dirty="0" smtClean="0"/>
              <a:t>:</a:t>
            </a:r>
          </a:p>
          <a:p>
            <a:pPr lvl="1" algn="just"/>
            <a:r>
              <a:rPr lang="en-GB" dirty="0" smtClean="0"/>
              <a:t>Possibility to realize compact satellite-borne gamma telescope with a reduced volume w.r.t. the state-of-the-art and increase </a:t>
            </a:r>
            <a:r>
              <a:rPr lang="en-GB" dirty="0" smtClean="0"/>
              <a:t>conversion efficiency </a:t>
            </a:r>
            <a:r>
              <a:rPr lang="en-GB" dirty="0" smtClean="0"/>
              <a:t>for </a:t>
            </a:r>
            <a:r>
              <a:rPr lang="en-GB" dirty="0" smtClean="0"/>
              <a:t>photons above</a:t>
            </a:r>
            <a:r>
              <a:rPr lang="en-GB" dirty="0" smtClean="0"/>
              <a:t> </a:t>
            </a:r>
            <a:r>
              <a:rPr lang="en-GB" dirty="0" smtClean="0"/>
              <a:t>few GeV.</a:t>
            </a:r>
          </a:p>
          <a:p>
            <a:pPr algn="just"/>
            <a:endParaRPr lang="en-GB" dirty="0"/>
          </a:p>
          <a:p>
            <a:pPr algn="just"/>
            <a:r>
              <a:rPr lang="en-GB" dirty="0" smtClean="0"/>
              <a:t>Possibility also in an intermediate energy range [@tens of </a:t>
            </a:r>
            <a:r>
              <a:rPr lang="en-GB" dirty="0" smtClean="0"/>
              <a:t>MeV up to GeV</a:t>
            </a:r>
            <a:r>
              <a:rPr lang="en-GB" dirty="0" smtClean="0"/>
              <a:t>] thanks to Coherent Bremsstrahlung and Pair Production increase.</a:t>
            </a:r>
            <a:endParaRPr lang="en-GB" dirty="0"/>
          </a:p>
          <a:p>
            <a:endParaRPr lang="it-IT" dirty="0" smtClean="0"/>
          </a:p>
          <a:p>
            <a:r>
              <a:rPr lang="it-IT" b="1" dirty="0" err="1" smtClean="0"/>
              <a:t>Early</a:t>
            </a:r>
            <a:r>
              <a:rPr lang="it-IT" b="1" dirty="0" smtClean="0"/>
              <a:t> stage idea -&gt; </a:t>
            </a:r>
            <a:r>
              <a:rPr lang="it-IT" b="1" dirty="0" err="1" smtClean="0"/>
              <a:t>need</a:t>
            </a:r>
            <a:r>
              <a:rPr lang="it-IT" b="1" dirty="0" smtClean="0"/>
              <a:t> of a feedback from the </a:t>
            </a:r>
            <a:r>
              <a:rPr lang="it-IT" b="1" dirty="0" err="1" smtClean="0"/>
              <a:t>astrophysics</a:t>
            </a:r>
            <a:r>
              <a:rPr lang="it-IT" b="1" dirty="0" smtClean="0"/>
              <a:t> community!!!</a:t>
            </a:r>
          </a:p>
          <a:p>
            <a:endParaRPr lang="it-IT" dirty="0"/>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Tree>
    <p:extLst>
      <p:ext uri="{BB962C8B-B14F-4D97-AF65-F5344CB8AC3E}">
        <p14:creationId xmlns:p14="http://schemas.microsoft.com/office/powerpoint/2010/main" val="2154101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BACKUP</a:t>
            </a:r>
            <a:endParaRPr lang="it-IT" dirty="0"/>
          </a:p>
        </p:txBody>
      </p:sp>
      <p:sp>
        <p:nvSpPr>
          <p:cNvPr id="7" name="Segnaposto testo 6"/>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Tree>
    <p:extLst>
      <p:ext uri="{BB962C8B-B14F-4D97-AF65-F5344CB8AC3E}">
        <p14:creationId xmlns:p14="http://schemas.microsoft.com/office/powerpoint/2010/main" val="1449193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err="1" smtClean="0">
                <a:solidFill>
                  <a:srgbClr val="C00000"/>
                </a:solidFill>
              </a:rPr>
              <a:t>Baier-Katkov</a:t>
            </a:r>
            <a:r>
              <a:rPr lang="en-US" dirty="0" smtClean="0">
                <a:solidFill>
                  <a:srgbClr val="C00000"/>
                </a:solidFill>
              </a:rPr>
              <a:t> </a:t>
            </a:r>
            <a:r>
              <a:rPr lang="en-US" dirty="0" err="1" smtClean="0">
                <a:solidFill>
                  <a:srgbClr val="C00000"/>
                </a:solidFill>
              </a:rPr>
              <a:t>quasiclassical</a:t>
            </a:r>
            <a:r>
              <a:rPr lang="en-US" dirty="0" smtClean="0">
                <a:solidFill>
                  <a:srgbClr val="C00000"/>
                </a:solidFill>
              </a:rPr>
              <a:t> operator method </a:t>
            </a:r>
            <a:r>
              <a:rPr lang="it-IT" dirty="0" smtClean="0">
                <a:solidFill>
                  <a:srgbClr val="C00000"/>
                </a:solidFill>
              </a:rPr>
              <a:t>(1967-1968)</a:t>
            </a:r>
            <a:endParaRPr lang="en-US" dirty="0">
              <a:solidFill>
                <a:srgbClr val="C00000"/>
              </a:solidFill>
            </a:endParaRPr>
          </a:p>
        </p:txBody>
      </p:sp>
      <p:sp>
        <p:nvSpPr>
          <p:cNvPr id="3" name="Segnaposto contenuto 2"/>
          <p:cNvSpPr>
            <a:spLocks noGrp="1"/>
          </p:cNvSpPr>
          <p:nvPr>
            <p:ph idx="1"/>
          </p:nvPr>
        </p:nvSpPr>
        <p:spPr>
          <a:xfrm>
            <a:off x="1847528" y="2080592"/>
            <a:ext cx="8363272" cy="4876800"/>
          </a:xfrm>
        </p:spPr>
        <p:txBody>
          <a:bodyPr>
            <a:normAutofit/>
          </a:bodyPr>
          <a:lstStyle/>
          <a:p>
            <a:pPr marL="0" indent="0">
              <a:buNone/>
            </a:pPr>
            <a:endParaRPr lang="en-GB" sz="2000" dirty="0"/>
          </a:p>
          <a:p>
            <a:endParaRPr lang="en-US" sz="2000" dirty="0"/>
          </a:p>
        </p:txBody>
      </p:sp>
      <p:sp>
        <p:nvSpPr>
          <p:cNvPr id="8" name="CasellaDiTesto 7"/>
          <p:cNvSpPr txBox="1"/>
          <p:nvPr/>
        </p:nvSpPr>
        <p:spPr>
          <a:xfrm>
            <a:off x="1847530" y="1652608"/>
            <a:ext cx="8496943" cy="954107"/>
          </a:xfrm>
          <a:prstGeom prst="rect">
            <a:avLst/>
          </a:prstGeom>
          <a:noFill/>
        </p:spPr>
        <p:txBody>
          <a:bodyPr wrap="square" rtlCol="0">
            <a:spAutoFit/>
          </a:bodyPr>
          <a:lstStyle/>
          <a:p>
            <a:pPr algn="ctr"/>
            <a:r>
              <a:rPr lang="en-GB" sz="2800" dirty="0">
                <a:solidFill>
                  <a:srgbClr val="0F2FFF"/>
                </a:solidFill>
                <a:latin typeface="+mj-lt"/>
              </a:rPr>
              <a:t>General method for calculation of radiation generated by e</a:t>
            </a:r>
            <a:r>
              <a:rPr lang="en-GB" sz="2800" baseline="30000" dirty="0">
                <a:solidFill>
                  <a:srgbClr val="0F2FFF"/>
                </a:solidFill>
                <a:latin typeface="+mj-lt"/>
              </a:rPr>
              <a:t>± </a:t>
            </a:r>
            <a:r>
              <a:rPr lang="en-GB" sz="2800" dirty="0">
                <a:solidFill>
                  <a:srgbClr val="0F2FFF"/>
                </a:solidFill>
                <a:latin typeface="+mj-lt"/>
              </a:rPr>
              <a:t> in an external field</a:t>
            </a:r>
          </a:p>
        </p:txBody>
      </p:sp>
      <p:sp>
        <p:nvSpPr>
          <p:cNvPr id="13" name="Segnaposto data 12"/>
          <p:cNvSpPr>
            <a:spLocks noGrp="1"/>
          </p:cNvSpPr>
          <p:nvPr>
            <p:ph type="dt" sz="half" idx="10"/>
          </p:nvPr>
        </p:nvSpPr>
        <p:spPr/>
        <p:txBody>
          <a:bodyPr/>
          <a:lstStyle/>
          <a:p>
            <a:pPr>
              <a:defRPr/>
            </a:pPr>
            <a:r>
              <a:rPr lang="it-IT" smtClean="0"/>
              <a:t>06/22/2018</a:t>
            </a:r>
            <a:endParaRPr lang="en-US"/>
          </a:p>
        </p:txBody>
      </p:sp>
      <p:sp>
        <p:nvSpPr>
          <p:cNvPr id="14" name="Segnaposto piè di pagina 13"/>
          <p:cNvSpPr>
            <a:spLocks noGrp="1"/>
          </p:cNvSpPr>
          <p:nvPr>
            <p:ph type="ftr" sz="quarter" idx="11"/>
          </p:nvPr>
        </p:nvSpPr>
        <p:spPr/>
        <p:txBody>
          <a:bodyPr/>
          <a:lstStyle/>
          <a:p>
            <a:pPr>
              <a:defRPr/>
            </a:pPr>
            <a:r>
              <a:rPr lang="en-GB" smtClean="0"/>
              <a:t>L. Bandiera, INFN Ferrara</a:t>
            </a:r>
            <a:endParaRPr lang="en-US"/>
          </a:p>
        </p:txBody>
      </p:sp>
      <mc:AlternateContent xmlns:mc="http://schemas.openxmlformats.org/markup-compatibility/2006" xmlns:a14="http://schemas.microsoft.com/office/drawing/2010/main">
        <mc:Choice Requires="a14">
          <p:sp>
            <p:nvSpPr>
              <p:cNvPr id="15" name="Rettangolo 14"/>
              <p:cNvSpPr/>
              <p:nvPr/>
            </p:nvSpPr>
            <p:spPr>
              <a:xfrm>
                <a:off x="1809090" y="2752039"/>
                <a:ext cx="8496943" cy="1729897"/>
              </a:xfrm>
              <a:prstGeom prst="rect">
                <a:avLst/>
              </a:prstGeom>
            </p:spPr>
            <p:txBody>
              <a:bodyPr wrap="square">
                <a:spAutoFit/>
              </a:bodyPr>
              <a:lstStyle/>
              <a:p>
                <a:r>
                  <a:rPr lang="en-GB" sz="1900" dirty="0"/>
                  <a:t>The electromagnetic radiated energy is evaluated with the BK formula:</a:t>
                </a:r>
              </a:p>
              <a:p>
                <a:endParaRPr lang="en-GB" sz="1900" dirty="0"/>
              </a:p>
              <a:p>
                <a:pPr algn="ctr"/>
                <a14:m>
                  <m:oMath xmlns:m="http://schemas.openxmlformats.org/officeDocument/2006/math">
                    <m:f>
                      <m:fPr>
                        <m:ctrlPr>
                          <a:rPr lang="en-GB" sz="1900" i="1">
                            <a:latin typeface="Cambria Math" panose="02040503050406030204" pitchFamily="18" charset="0"/>
                          </a:rPr>
                        </m:ctrlPr>
                      </m:fPr>
                      <m:num>
                        <m:r>
                          <a:rPr lang="it-IT" sz="1900" i="1">
                            <a:latin typeface="Cambria Math"/>
                          </a:rPr>
                          <m:t>𝑑𝐸</m:t>
                        </m:r>
                      </m:num>
                      <m:den>
                        <m:sSup>
                          <m:sSupPr>
                            <m:ctrlPr>
                              <a:rPr lang="en-GB" sz="1900" i="1">
                                <a:latin typeface="Cambria Math" panose="02040503050406030204" pitchFamily="18" charset="0"/>
                              </a:rPr>
                            </m:ctrlPr>
                          </m:sSupPr>
                          <m:e>
                            <m:r>
                              <a:rPr lang="it-IT" sz="1900" i="1">
                                <a:latin typeface="Cambria Math"/>
                              </a:rPr>
                              <m:t>𝑑</m:t>
                            </m:r>
                          </m:e>
                          <m:sup>
                            <m:r>
                              <a:rPr lang="it-IT" sz="1900" i="1">
                                <a:latin typeface="Cambria Math"/>
                              </a:rPr>
                              <m:t>3</m:t>
                            </m:r>
                          </m:sup>
                        </m:sSup>
                        <m:r>
                          <a:rPr lang="it-IT" sz="1900" i="1">
                            <a:latin typeface="Cambria Math"/>
                          </a:rPr>
                          <m:t>𝑘</m:t>
                        </m:r>
                      </m:den>
                    </m:f>
                  </m:oMath>
                </a14:m>
                <a:r>
                  <a:rPr lang="en-GB" sz="1900" dirty="0"/>
                  <a:t> =</a:t>
                </a:r>
                <a14:m>
                  <m:oMath xmlns:m="http://schemas.openxmlformats.org/officeDocument/2006/math">
                    <m:r>
                      <m:rPr>
                        <m:sty m:val="p"/>
                      </m:rPr>
                      <a:rPr lang="el-GR" sz="1900" i="1" dirty="0">
                        <a:latin typeface="Cambria Math"/>
                      </a:rPr>
                      <m:t>ω</m:t>
                    </m:r>
                    <m:f>
                      <m:fPr>
                        <m:ctrlPr>
                          <a:rPr lang="en-GB" sz="1900" i="1" dirty="0">
                            <a:latin typeface="Cambria Math" panose="02040503050406030204" pitchFamily="18" charset="0"/>
                          </a:rPr>
                        </m:ctrlPr>
                      </m:fPr>
                      <m:num>
                        <m:r>
                          <a:rPr lang="it-IT" sz="1900" i="1" dirty="0">
                            <a:latin typeface="Cambria Math"/>
                          </a:rPr>
                          <m:t>𝑑𝑁</m:t>
                        </m:r>
                        <m:r>
                          <a:rPr lang="it-IT" sz="1900" i="1" dirty="0">
                            <a:latin typeface="Cambria Math"/>
                          </a:rPr>
                          <m:t> </m:t>
                        </m:r>
                      </m:num>
                      <m:den>
                        <m:sSup>
                          <m:sSupPr>
                            <m:ctrlPr>
                              <a:rPr lang="en-GB" sz="1900" i="1" dirty="0">
                                <a:latin typeface="Cambria Math" panose="02040503050406030204" pitchFamily="18" charset="0"/>
                              </a:rPr>
                            </m:ctrlPr>
                          </m:sSupPr>
                          <m:e>
                            <m:r>
                              <a:rPr lang="it-IT" sz="1900" i="1" dirty="0">
                                <a:latin typeface="Cambria Math"/>
                              </a:rPr>
                              <m:t>𝑑</m:t>
                            </m:r>
                          </m:e>
                          <m:sup>
                            <m:r>
                              <a:rPr lang="it-IT" sz="1900" i="1" dirty="0">
                                <a:latin typeface="Cambria Math"/>
                              </a:rPr>
                              <m:t>3</m:t>
                            </m:r>
                          </m:sup>
                        </m:sSup>
                        <m:r>
                          <a:rPr lang="it-IT" sz="1900" i="1" dirty="0">
                            <a:latin typeface="Cambria Math"/>
                          </a:rPr>
                          <m:t>𝑘</m:t>
                        </m:r>
                      </m:den>
                    </m:f>
                  </m:oMath>
                </a14:m>
                <a:r>
                  <a:rPr lang="en-GB" sz="1900" dirty="0"/>
                  <a:t>  </a:t>
                </a:r>
                <a14:m>
                  <m:oMath xmlns:m="http://schemas.openxmlformats.org/officeDocument/2006/math">
                    <m:f>
                      <m:fPr>
                        <m:ctrlPr>
                          <a:rPr lang="en-GB" sz="1900" i="1">
                            <a:latin typeface="Cambria Math" panose="02040503050406030204" pitchFamily="18" charset="0"/>
                          </a:rPr>
                        </m:ctrlPr>
                      </m:fPr>
                      <m:num>
                        <m:r>
                          <m:rPr>
                            <m:sty m:val="p"/>
                          </m:rPr>
                          <a:rPr lang="el-GR" sz="1900" i="1">
                            <a:latin typeface="Cambria Math"/>
                          </a:rPr>
                          <m:t>α</m:t>
                        </m:r>
                      </m:num>
                      <m:den>
                        <m:r>
                          <a:rPr lang="it-IT" sz="1900" i="1">
                            <a:latin typeface="Cambria Math"/>
                          </a:rPr>
                          <m:t>4</m:t>
                        </m:r>
                        <m:sSup>
                          <m:sSupPr>
                            <m:ctrlPr>
                              <a:rPr lang="it-IT" sz="1900" i="1">
                                <a:latin typeface="Cambria Math" panose="02040503050406030204" pitchFamily="18" charset="0"/>
                              </a:rPr>
                            </m:ctrlPr>
                          </m:sSupPr>
                          <m:e>
                            <m:r>
                              <m:rPr>
                                <m:sty m:val="p"/>
                              </m:rPr>
                              <a:rPr lang="el-GR" sz="1900" i="1">
                                <a:latin typeface="Cambria Math"/>
                              </a:rPr>
                              <m:t>π</m:t>
                            </m:r>
                          </m:e>
                          <m:sup>
                            <m:r>
                              <a:rPr lang="it-IT" sz="1900" i="1">
                                <a:latin typeface="Cambria Math"/>
                              </a:rPr>
                              <m:t>2</m:t>
                            </m:r>
                          </m:sup>
                        </m:sSup>
                      </m:den>
                    </m:f>
                    <m:r>
                      <a:rPr lang="it-IT" sz="1900" i="1">
                        <a:latin typeface="Cambria Math"/>
                      </a:rPr>
                      <m:t> </m:t>
                    </m:r>
                    <m:nary>
                      <m:naryPr>
                        <m:chr m:val="∬"/>
                        <m:limLoc m:val="undOvr"/>
                        <m:subHide m:val="on"/>
                        <m:supHide m:val="on"/>
                        <m:ctrlPr>
                          <a:rPr lang="it-IT" sz="1900" i="1">
                            <a:latin typeface="Cambria Math" panose="02040503050406030204" pitchFamily="18" charset="0"/>
                          </a:rPr>
                        </m:ctrlPr>
                      </m:naryPr>
                      <m:sub/>
                      <m:sup/>
                      <m:e>
                        <m:sSub>
                          <m:sSubPr>
                            <m:ctrlPr>
                              <a:rPr lang="it-IT" sz="1900" i="1">
                                <a:latin typeface="Cambria Math" panose="02040503050406030204" pitchFamily="18" charset="0"/>
                              </a:rPr>
                            </m:ctrlPr>
                          </m:sSubPr>
                          <m:e>
                            <m:r>
                              <a:rPr lang="it-IT" sz="1900" i="1">
                                <a:latin typeface="Cambria Math"/>
                              </a:rPr>
                              <m:t>𝑑𝑡</m:t>
                            </m:r>
                          </m:e>
                          <m:sub>
                            <m:r>
                              <a:rPr lang="it-IT" sz="1900" i="1">
                                <a:latin typeface="Cambria Math"/>
                              </a:rPr>
                              <m:t>1</m:t>
                            </m:r>
                          </m:sub>
                        </m:sSub>
                        <m:sSub>
                          <m:sSubPr>
                            <m:ctrlPr>
                              <a:rPr lang="it-IT" sz="1900" i="1">
                                <a:latin typeface="Cambria Math" panose="02040503050406030204" pitchFamily="18" charset="0"/>
                              </a:rPr>
                            </m:ctrlPr>
                          </m:sSubPr>
                          <m:e>
                            <m:r>
                              <a:rPr lang="it-IT" sz="1900" i="1">
                                <a:latin typeface="Cambria Math"/>
                              </a:rPr>
                              <m:t>𝑑𝑡</m:t>
                            </m:r>
                          </m:e>
                          <m:sub>
                            <m:r>
                              <a:rPr lang="it-IT" sz="1900" i="1">
                                <a:latin typeface="Cambria Math"/>
                              </a:rPr>
                              <m:t>2</m:t>
                            </m:r>
                          </m:sub>
                        </m:sSub>
                        <m:r>
                          <a:rPr lang="it-IT" sz="1900" i="1">
                            <a:latin typeface="Cambria Math"/>
                          </a:rPr>
                          <m:t> </m:t>
                        </m:r>
                        <m:f>
                          <m:fPr>
                            <m:ctrlPr>
                              <a:rPr lang="it-IT" sz="1900" i="1">
                                <a:latin typeface="Cambria Math" panose="02040503050406030204" pitchFamily="18" charset="0"/>
                              </a:rPr>
                            </m:ctrlPr>
                          </m:fPr>
                          <m:num>
                            <m:d>
                              <m:dPr>
                                <m:begChr m:val="⌈"/>
                                <m:endChr m:val="⌉"/>
                                <m:ctrlPr>
                                  <a:rPr lang="it-IT" sz="1900" i="1">
                                    <a:latin typeface="Cambria Math" panose="02040503050406030204" pitchFamily="18" charset="0"/>
                                  </a:rPr>
                                </m:ctrlPr>
                              </m:dPr>
                              <m:e>
                                <m:d>
                                  <m:dPr>
                                    <m:ctrlPr>
                                      <a:rPr lang="it-IT" sz="1900" i="1">
                                        <a:latin typeface="Cambria Math" panose="02040503050406030204" pitchFamily="18" charset="0"/>
                                      </a:rPr>
                                    </m:ctrlPr>
                                  </m:dPr>
                                  <m:e>
                                    <m:sSup>
                                      <m:sSupPr>
                                        <m:ctrlPr>
                                          <a:rPr lang="it-IT" sz="1900" i="1">
                                            <a:latin typeface="Cambria Math" panose="02040503050406030204" pitchFamily="18" charset="0"/>
                                          </a:rPr>
                                        </m:ctrlPr>
                                      </m:sSupPr>
                                      <m:e>
                                        <m:r>
                                          <a:rPr lang="it-IT" sz="1900" i="1">
                                            <a:latin typeface="Cambria Math"/>
                                          </a:rPr>
                                          <m:t>𝐸</m:t>
                                        </m:r>
                                      </m:e>
                                      <m:sup>
                                        <m:r>
                                          <a:rPr lang="it-IT" sz="1900" i="1">
                                            <a:latin typeface="Cambria Math"/>
                                          </a:rPr>
                                          <m:t>2</m:t>
                                        </m:r>
                                      </m:sup>
                                    </m:sSup>
                                    <m:r>
                                      <a:rPr lang="it-IT" sz="1900" i="1">
                                        <a:latin typeface="Cambria Math"/>
                                      </a:rPr>
                                      <m:t>+</m:t>
                                    </m:r>
                                    <m:sSup>
                                      <m:sSupPr>
                                        <m:ctrlPr>
                                          <a:rPr lang="it-IT" sz="1900" i="1">
                                            <a:latin typeface="Cambria Math" panose="02040503050406030204" pitchFamily="18" charset="0"/>
                                          </a:rPr>
                                        </m:ctrlPr>
                                      </m:sSupPr>
                                      <m:e>
                                        <m:r>
                                          <a:rPr lang="it-IT" sz="1900" i="1">
                                            <a:latin typeface="Cambria Math"/>
                                          </a:rPr>
                                          <m:t>𝐸</m:t>
                                        </m:r>
                                      </m:e>
                                      <m:sup>
                                        <m:r>
                                          <a:rPr lang="it-IT" sz="1900" i="1">
                                            <a:latin typeface="Cambria Math"/>
                                          </a:rPr>
                                          <m:t>′2</m:t>
                                        </m:r>
                                      </m:sup>
                                    </m:sSup>
                                  </m:e>
                                </m:d>
                                <m:d>
                                  <m:dPr>
                                    <m:ctrlPr>
                                      <a:rPr lang="it-IT" sz="1900" i="1">
                                        <a:latin typeface="Cambria Math" panose="02040503050406030204" pitchFamily="18" charset="0"/>
                                      </a:rPr>
                                    </m:ctrlPr>
                                  </m:dPr>
                                  <m:e>
                                    <m:sSub>
                                      <m:sSubPr>
                                        <m:ctrlPr>
                                          <a:rPr lang="it-IT" sz="1900" i="1">
                                            <a:latin typeface="Cambria Math" panose="02040503050406030204" pitchFamily="18" charset="0"/>
                                          </a:rPr>
                                        </m:ctrlPr>
                                      </m:sSubPr>
                                      <m:e>
                                        <m:r>
                                          <a:rPr lang="it-IT" sz="1900" i="1">
                                            <a:latin typeface="Cambria Math"/>
                                          </a:rPr>
                                          <m:t>𝑣</m:t>
                                        </m:r>
                                      </m:e>
                                      <m:sub>
                                        <m:r>
                                          <a:rPr lang="it-IT" sz="1900" i="1">
                                            <a:latin typeface="Cambria Math"/>
                                          </a:rPr>
                                          <m:t>1</m:t>
                                        </m:r>
                                      </m:sub>
                                    </m:sSub>
                                    <m:sSub>
                                      <m:sSubPr>
                                        <m:ctrlPr>
                                          <a:rPr lang="it-IT" sz="1900" i="1">
                                            <a:latin typeface="Cambria Math" panose="02040503050406030204" pitchFamily="18" charset="0"/>
                                          </a:rPr>
                                        </m:ctrlPr>
                                      </m:sSubPr>
                                      <m:e>
                                        <m:r>
                                          <a:rPr lang="it-IT" sz="1900" i="1">
                                            <a:latin typeface="Cambria Math"/>
                                          </a:rPr>
                                          <m:t>𝑣</m:t>
                                        </m:r>
                                      </m:e>
                                      <m:sub>
                                        <m:r>
                                          <a:rPr lang="it-IT" sz="1900" i="1">
                                            <a:latin typeface="Cambria Math"/>
                                          </a:rPr>
                                          <m:t>2</m:t>
                                        </m:r>
                                      </m:sub>
                                    </m:sSub>
                                    <m:r>
                                      <a:rPr lang="it-IT" sz="1900" i="1">
                                        <a:latin typeface="Cambria Math"/>
                                      </a:rPr>
                                      <m:t>−1</m:t>
                                    </m:r>
                                  </m:e>
                                </m:d>
                                <m:r>
                                  <a:rPr lang="it-IT" sz="1900" i="1">
                                    <a:latin typeface="Cambria Math"/>
                                  </a:rPr>
                                  <m:t>+</m:t>
                                </m:r>
                                <m:f>
                                  <m:fPr>
                                    <m:type m:val="lin"/>
                                    <m:ctrlPr>
                                      <a:rPr lang="it-IT" sz="1900" i="1">
                                        <a:latin typeface="Cambria Math" panose="02040503050406030204" pitchFamily="18" charset="0"/>
                                      </a:rPr>
                                    </m:ctrlPr>
                                  </m:fPr>
                                  <m:num>
                                    <m:sSup>
                                      <m:sSupPr>
                                        <m:ctrlPr>
                                          <a:rPr lang="it-IT" sz="1900" i="1">
                                            <a:latin typeface="Cambria Math" panose="02040503050406030204" pitchFamily="18" charset="0"/>
                                          </a:rPr>
                                        </m:ctrlPr>
                                      </m:sSupPr>
                                      <m:e>
                                        <m:r>
                                          <a:rPr lang="el-GR" sz="1900" i="1">
                                            <a:latin typeface="Cambria Math"/>
                                          </a:rPr>
                                          <m:t>𝜔</m:t>
                                        </m:r>
                                      </m:e>
                                      <m:sup>
                                        <m:r>
                                          <a:rPr lang="it-IT" sz="1900" i="1">
                                            <a:latin typeface="Cambria Math"/>
                                          </a:rPr>
                                          <m:t>2</m:t>
                                        </m:r>
                                      </m:sup>
                                    </m:sSup>
                                  </m:num>
                                  <m:den>
                                    <m:sSup>
                                      <m:sSupPr>
                                        <m:ctrlPr>
                                          <a:rPr lang="it-IT" sz="1900" i="1">
                                            <a:latin typeface="Cambria Math" panose="02040503050406030204" pitchFamily="18" charset="0"/>
                                          </a:rPr>
                                        </m:ctrlPr>
                                      </m:sSupPr>
                                      <m:e>
                                        <m:r>
                                          <a:rPr lang="el-GR" sz="1900" i="1">
                                            <a:latin typeface="Cambria Math"/>
                                          </a:rPr>
                                          <m:t>𝛾</m:t>
                                        </m:r>
                                      </m:e>
                                      <m:sup>
                                        <m:r>
                                          <a:rPr lang="it-IT" sz="1900" i="1">
                                            <a:latin typeface="Cambria Math"/>
                                          </a:rPr>
                                          <m:t>2</m:t>
                                        </m:r>
                                      </m:sup>
                                    </m:sSup>
                                  </m:den>
                                </m:f>
                              </m:e>
                            </m:d>
                          </m:num>
                          <m:den>
                            <m:r>
                              <a:rPr lang="it-IT" sz="1900" i="1">
                                <a:latin typeface="Cambria Math"/>
                              </a:rPr>
                              <m:t>2</m:t>
                            </m:r>
                            <m:sSup>
                              <m:sSupPr>
                                <m:ctrlPr>
                                  <a:rPr lang="it-IT" sz="1900" i="1">
                                    <a:latin typeface="Cambria Math" panose="02040503050406030204" pitchFamily="18" charset="0"/>
                                  </a:rPr>
                                </m:ctrlPr>
                              </m:sSupPr>
                              <m:e>
                                <m:r>
                                  <a:rPr lang="it-IT" sz="1900" i="1">
                                    <a:latin typeface="Cambria Math"/>
                                  </a:rPr>
                                  <m:t>𝐸</m:t>
                                </m:r>
                              </m:e>
                              <m:sup>
                                <m:r>
                                  <a:rPr lang="it-IT" sz="1900" i="1">
                                    <a:latin typeface="Cambria Math"/>
                                  </a:rPr>
                                  <m:t>′2</m:t>
                                </m:r>
                              </m:sup>
                            </m:sSup>
                          </m:den>
                        </m:f>
                        <m:sSup>
                          <m:sSupPr>
                            <m:ctrlPr>
                              <a:rPr lang="it-IT" sz="1900" i="1">
                                <a:latin typeface="Cambria Math" panose="02040503050406030204" pitchFamily="18" charset="0"/>
                              </a:rPr>
                            </m:ctrlPr>
                          </m:sSupPr>
                          <m:e>
                            <m:r>
                              <a:rPr lang="it-IT" sz="1900" i="1">
                                <a:latin typeface="Cambria Math"/>
                              </a:rPr>
                              <m:t>𝑒</m:t>
                            </m:r>
                          </m:e>
                          <m:sup>
                            <m:r>
                              <a:rPr lang="it-IT" sz="1900" i="1">
                                <a:latin typeface="Cambria Math"/>
                              </a:rPr>
                              <m:t>−</m:t>
                            </m:r>
                            <m:r>
                              <a:rPr lang="it-IT" sz="1900" i="1">
                                <a:latin typeface="Cambria Math"/>
                              </a:rPr>
                              <m:t>𝑖</m:t>
                            </m:r>
                            <m:sSup>
                              <m:sSupPr>
                                <m:ctrlPr>
                                  <a:rPr lang="it-IT" sz="1900" i="1">
                                    <a:latin typeface="Cambria Math" panose="02040503050406030204" pitchFamily="18" charset="0"/>
                                  </a:rPr>
                                </m:ctrlPr>
                              </m:sSupPr>
                              <m:e>
                                <m:r>
                                  <a:rPr lang="it-IT" sz="1900" i="1">
                                    <a:latin typeface="Cambria Math"/>
                                  </a:rPr>
                                  <m:t>𝑘</m:t>
                                </m:r>
                              </m:e>
                              <m:sup>
                                <m:r>
                                  <a:rPr lang="it-IT" sz="1900" i="1">
                                    <a:latin typeface="Cambria Math"/>
                                  </a:rPr>
                                  <m:t>′</m:t>
                                </m:r>
                              </m:sup>
                            </m:sSup>
                            <m:d>
                              <m:dPr>
                                <m:ctrlPr>
                                  <a:rPr lang="it-IT" sz="1900" i="1">
                                    <a:latin typeface="Cambria Math" panose="02040503050406030204" pitchFamily="18" charset="0"/>
                                  </a:rPr>
                                </m:ctrlPr>
                              </m:dPr>
                              <m:e>
                                <m:sSub>
                                  <m:sSubPr>
                                    <m:ctrlPr>
                                      <a:rPr lang="it-IT" sz="1900" i="1">
                                        <a:latin typeface="Cambria Math" panose="02040503050406030204" pitchFamily="18" charset="0"/>
                                      </a:rPr>
                                    </m:ctrlPr>
                                  </m:sSubPr>
                                  <m:e>
                                    <m:r>
                                      <a:rPr lang="it-IT" sz="1900" i="1">
                                        <a:latin typeface="Cambria Math"/>
                                      </a:rPr>
                                      <m:t>𝑥</m:t>
                                    </m:r>
                                  </m:e>
                                  <m:sub>
                                    <m:r>
                                      <a:rPr lang="it-IT" sz="1900" i="1">
                                        <a:latin typeface="Cambria Math"/>
                                      </a:rPr>
                                      <m:t>1</m:t>
                                    </m:r>
                                  </m:sub>
                                </m:sSub>
                                <m:r>
                                  <a:rPr lang="it-IT" sz="1900" i="1">
                                    <a:latin typeface="Cambria Math"/>
                                  </a:rPr>
                                  <m:t>−</m:t>
                                </m:r>
                                <m:sSub>
                                  <m:sSubPr>
                                    <m:ctrlPr>
                                      <a:rPr lang="it-IT" sz="1900" i="1">
                                        <a:latin typeface="Cambria Math" panose="02040503050406030204" pitchFamily="18" charset="0"/>
                                      </a:rPr>
                                    </m:ctrlPr>
                                  </m:sSubPr>
                                  <m:e>
                                    <m:r>
                                      <a:rPr lang="it-IT" sz="1900" i="1">
                                        <a:latin typeface="Cambria Math"/>
                                      </a:rPr>
                                      <m:t>𝑥</m:t>
                                    </m:r>
                                  </m:e>
                                  <m:sub>
                                    <m:r>
                                      <a:rPr lang="it-IT" sz="1900" i="1">
                                        <a:latin typeface="Cambria Math"/>
                                      </a:rPr>
                                      <m:t>2</m:t>
                                    </m:r>
                                  </m:sub>
                                </m:sSub>
                              </m:e>
                            </m:d>
                          </m:sup>
                        </m:sSup>
                      </m:e>
                    </m:nary>
                  </m:oMath>
                </a14:m>
                <a:r>
                  <a:rPr lang="en-GB" sz="1900" dirty="0"/>
                  <a:t>    (1)          </a:t>
                </a:r>
                <a:endParaRPr lang="en-US" sz="1900" dirty="0"/>
              </a:p>
              <a:p>
                <a:pPr algn="just"/>
                <a:endParaRPr lang="en-US" sz="1900" dirty="0"/>
              </a:p>
              <a:p>
                <a:pPr algn="just"/>
                <a:r>
                  <a:rPr lang="en-US" sz="1900" dirty="0"/>
                  <a:t>where the integration is made over the </a:t>
                </a:r>
                <a:r>
                  <a:rPr lang="en-US" sz="1900" u="sng" dirty="0"/>
                  <a:t>classical trajectory</a:t>
                </a:r>
                <a:r>
                  <a:rPr lang="en-US" sz="1900" dirty="0"/>
                  <a:t>. </a:t>
                </a:r>
              </a:p>
            </p:txBody>
          </p:sp>
        </mc:Choice>
        <mc:Fallback xmlns="">
          <p:sp>
            <p:nvSpPr>
              <p:cNvPr id="15" name="Rettangolo 14"/>
              <p:cNvSpPr>
                <a:spLocks noRot="1" noChangeAspect="1" noMove="1" noResize="1" noEditPoints="1" noAdjustHandles="1" noChangeArrowheads="1" noChangeShapeType="1" noTextEdit="1"/>
              </p:cNvSpPr>
              <p:nvPr/>
            </p:nvSpPr>
            <p:spPr>
              <a:xfrm>
                <a:off x="1809090" y="2752039"/>
                <a:ext cx="8496943" cy="1729897"/>
              </a:xfrm>
              <a:prstGeom prst="rect">
                <a:avLst/>
              </a:prstGeom>
              <a:blipFill>
                <a:blip r:embed="rId3"/>
                <a:stretch>
                  <a:fillRect l="-717" t="-2113" b="-4930"/>
                </a:stretch>
              </a:blipFill>
            </p:spPr>
            <p:txBody>
              <a:bodyPr/>
              <a:lstStyle/>
              <a:p>
                <a:r>
                  <a:rPr lang="it-IT">
                    <a:noFill/>
                  </a:rPr>
                  <a:t> </a:t>
                </a:r>
              </a:p>
            </p:txBody>
          </p:sp>
        </mc:Fallback>
      </mc:AlternateContent>
      <p:sp>
        <p:nvSpPr>
          <p:cNvPr id="11" name="CasellaDiTesto 10"/>
          <p:cNvSpPr txBox="1"/>
          <p:nvPr/>
        </p:nvSpPr>
        <p:spPr>
          <a:xfrm>
            <a:off x="1830340" y="4581128"/>
            <a:ext cx="8496943" cy="2077492"/>
          </a:xfrm>
          <a:prstGeom prst="rect">
            <a:avLst/>
          </a:prstGeom>
          <a:noFill/>
        </p:spPr>
        <p:txBody>
          <a:bodyPr wrap="square" rtlCol="0">
            <a:spAutoFit/>
          </a:bodyPr>
          <a:lstStyle/>
          <a:p>
            <a:pPr>
              <a:lnSpc>
                <a:spcPct val="150000"/>
              </a:lnSpc>
            </a:pPr>
            <a:r>
              <a:rPr lang="en-US" sz="2000" dirty="0">
                <a:solidFill>
                  <a:srgbClr val="C00000"/>
                </a:solidFill>
                <a:latin typeface="+mj-lt"/>
              </a:rPr>
              <a:t>Why </a:t>
            </a:r>
            <a:r>
              <a:rPr lang="en-US" sz="2000" u="sng" dirty="0">
                <a:solidFill>
                  <a:srgbClr val="C00000"/>
                </a:solidFill>
                <a:latin typeface="+mj-lt"/>
              </a:rPr>
              <a:t>classical trajectory</a:t>
            </a:r>
            <a:r>
              <a:rPr lang="en-US" sz="2000" dirty="0">
                <a:solidFill>
                  <a:srgbClr val="C00000"/>
                </a:solidFill>
                <a:latin typeface="+mj-lt"/>
              </a:rPr>
              <a:t>?</a:t>
            </a:r>
            <a:endParaRPr lang="en-US" sz="2000" dirty="0">
              <a:solidFill>
                <a:srgbClr val="C70E17"/>
              </a:solidFill>
              <a:latin typeface="+mj-lt"/>
            </a:endParaRPr>
          </a:p>
          <a:p>
            <a:pPr>
              <a:lnSpc>
                <a:spcPct val="150000"/>
              </a:lnSpc>
            </a:pPr>
            <a:r>
              <a:rPr lang="en-US" dirty="0">
                <a:latin typeface="+mj-lt"/>
              </a:rPr>
              <a:t>2 types of quantum effects : </a:t>
            </a:r>
          </a:p>
          <a:p>
            <a:pPr marL="342900" indent="-342900">
              <a:buFont typeface="Arial" pitchFamily="34" charset="0"/>
              <a:buChar char="•"/>
            </a:pPr>
            <a:r>
              <a:rPr lang="en-US" dirty="0">
                <a:latin typeface="+mj-lt"/>
              </a:rPr>
              <a:t>the quantization of particle motion ~</a:t>
            </a:r>
            <a:r>
              <a:rPr lang="en-US" dirty="0"/>
              <a:t>ℏ</a:t>
            </a:r>
            <a:r>
              <a:rPr lang="el-GR" dirty="0">
                <a:latin typeface="+mj-lt"/>
              </a:rPr>
              <a:t>ω</a:t>
            </a:r>
            <a:r>
              <a:rPr lang="it-IT" baseline="-25000" dirty="0">
                <a:latin typeface="+mj-lt"/>
              </a:rPr>
              <a:t>0</a:t>
            </a:r>
            <a:r>
              <a:rPr lang="it-IT" dirty="0">
                <a:latin typeface="+mj-lt"/>
              </a:rPr>
              <a:t>/E</a:t>
            </a:r>
            <a:endParaRPr lang="it-IT" dirty="0">
              <a:solidFill>
                <a:srgbClr val="C00000"/>
              </a:solidFill>
              <a:latin typeface="+mj-lt"/>
            </a:endParaRPr>
          </a:p>
          <a:p>
            <a:r>
              <a:rPr lang="it-IT" dirty="0">
                <a:latin typeface="+mj-lt"/>
              </a:rPr>
              <a:t>	In </a:t>
            </a:r>
            <a:r>
              <a:rPr lang="it-IT" dirty="0" err="1">
                <a:latin typeface="+mj-lt"/>
              </a:rPr>
              <a:t>crystals</a:t>
            </a:r>
            <a:r>
              <a:rPr lang="it-IT" dirty="0">
                <a:latin typeface="+mj-lt"/>
              </a:rPr>
              <a:t>: </a:t>
            </a:r>
            <a:r>
              <a:rPr lang="it-IT" dirty="0" err="1">
                <a:solidFill>
                  <a:srgbClr val="C00000"/>
                </a:solidFill>
                <a:latin typeface="+mj-lt"/>
              </a:rPr>
              <a:t>negligible</a:t>
            </a:r>
            <a:r>
              <a:rPr lang="it-IT" dirty="0">
                <a:solidFill>
                  <a:srgbClr val="C00000"/>
                </a:solidFill>
                <a:latin typeface="+mj-lt"/>
              </a:rPr>
              <a:t> for electron/</a:t>
            </a:r>
            <a:r>
              <a:rPr lang="it-IT" dirty="0" err="1">
                <a:solidFill>
                  <a:srgbClr val="C00000"/>
                </a:solidFill>
                <a:latin typeface="+mj-lt"/>
              </a:rPr>
              <a:t>positron</a:t>
            </a:r>
            <a:r>
              <a:rPr lang="it-IT" dirty="0">
                <a:solidFill>
                  <a:srgbClr val="C00000"/>
                </a:solidFill>
                <a:latin typeface="+mj-lt"/>
              </a:rPr>
              <a:t> </a:t>
            </a:r>
            <a:r>
              <a:rPr lang="it-IT" dirty="0" err="1">
                <a:solidFill>
                  <a:srgbClr val="C00000"/>
                </a:solidFill>
                <a:latin typeface="+mj-lt"/>
              </a:rPr>
              <a:t>energy</a:t>
            </a:r>
            <a:r>
              <a:rPr lang="it-IT" dirty="0">
                <a:solidFill>
                  <a:srgbClr val="C00000"/>
                </a:solidFill>
                <a:latin typeface="+mj-lt"/>
              </a:rPr>
              <a:t> &gt;10-100 </a:t>
            </a:r>
            <a:r>
              <a:rPr lang="it-IT" dirty="0" err="1">
                <a:solidFill>
                  <a:srgbClr val="C00000"/>
                </a:solidFill>
                <a:latin typeface="+mj-lt"/>
              </a:rPr>
              <a:t>MeV</a:t>
            </a:r>
            <a:endParaRPr lang="en-US" dirty="0">
              <a:latin typeface="+mj-lt"/>
            </a:endParaRPr>
          </a:p>
          <a:p>
            <a:pPr marL="342900" indent="-342900">
              <a:buFont typeface="Arial" pitchFamily="34" charset="0"/>
              <a:buChar char="•"/>
            </a:pPr>
            <a:r>
              <a:rPr lang="en-US" b="1" dirty="0">
                <a:latin typeface="+mj-lt"/>
              </a:rPr>
              <a:t>the </a:t>
            </a:r>
            <a:r>
              <a:rPr lang="en-US" b="1" dirty="0">
                <a:solidFill>
                  <a:srgbClr val="C00000"/>
                </a:solidFill>
                <a:latin typeface="+mj-lt"/>
              </a:rPr>
              <a:t>quantum recoil </a:t>
            </a:r>
            <a:r>
              <a:rPr lang="en-US" b="1" dirty="0">
                <a:latin typeface="+mj-lt"/>
              </a:rPr>
              <a:t>of the particle when it radiates a</a:t>
            </a:r>
            <a:r>
              <a:rPr lang="it-IT" b="1" dirty="0">
                <a:latin typeface="+mj-lt"/>
              </a:rPr>
              <a:t> </a:t>
            </a:r>
            <a:r>
              <a:rPr lang="it-IT" b="1" dirty="0" err="1">
                <a:latin typeface="+mj-lt"/>
              </a:rPr>
              <a:t>photon</a:t>
            </a:r>
            <a:r>
              <a:rPr lang="it-IT" b="1" dirty="0">
                <a:latin typeface="+mj-lt"/>
              </a:rPr>
              <a:t> with </a:t>
            </a:r>
            <a:r>
              <a:rPr lang="it-IT" b="1" dirty="0" err="1">
                <a:latin typeface="+mj-lt"/>
              </a:rPr>
              <a:t>energy</a:t>
            </a:r>
            <a:r>
              <a:rPr lang="it-IT" b="1" dirty="0">
                <a:latin typeface="+mj-lt"/>
              </a:rPr>
              <a:t> </a:t>
            </a:r>
            <a:r>
              <a:rPr lang="en-US" b="1" dirty="0"/>
              <a:t>ℏ</a:t>
            </a:r>
            <a:r>
              <a:rPr lang="el-GR" b="1" dirty="0">
                <a:latin typeface="+mj-lt"/>
              </a:rPr>
              <a:t>ω</a:t>
            </a:r>
            <a:r>
              <a:rPr lang="it-IT" b="1" dirty="0">
                <a:latin typeface="+mj-lt"/>
              </a:rPr>
              <a:t>~E 	</a:t>
            </a:r>
            <a:r>
              <a:rPr lang="it-IT" b="1" dirty="0">
                <a:solidFill>
                  <a:srgbClr val="C00000"/>
                </a:solidFill>
              </a:rPr>
              <a:t>NOT </a:t>
            </a:r>
            <a:r>
              <a:rPr lang="it-IT" b="1" dirty="0" err="1">
                <a:solidFill>
                  <a:srgbClr val="C00000"/>
                </a:solidFill>
              </a:rPr>
              <a:t>negligible</a:t>
            </a:r>
            <a:r>
              <a:rPr lang="it-IT" b="1" dirty="0">
                <a:solidFill>
                  <a:srgbClr val="C00000"/>
                </a:solidFill>
              </a:rPr>
              <a:t> for electron/</a:t>
            </a:r>
            <a:r>
              <a:rPr lang="it-IT" b="1" dirty="0" err="1">
                <a:solidFill>
                  <a:srgbClr val="C00000"/>
                </a:solidFill>
              </a:rPr>
              <a:t>positron</a:t>
            </a:r>
            <a:r>
              <a:rPr lang="it-IT" b="1" dirty="0">
                <a:solidFill>
                  <a:srgbClr val="C00000"/>
                </a:solidFill>
              </a:rPr>
              <a:t> </a:t>
            </a:r>
            <a:r>
              <a:rPr lang="it-IT" b="1" dirty="0" err="1">
                <a:solidFill>
                  <a:srgbClr val="C00000"/>
                </a:solidFill>
              </a:rPr>
              <a:t>energy</a:t>
            </a:r>
            <a:r>
              <a:rPr lang="it-IT" b="1" dirty="0">
                <a:solidFill>
                  <a:srgbClr val="C00000"/>
                </a:solidFill>
              </a:rPr>
              <a:t> &gt;50 </a:t>
            </a:r>
            <a:r>
              <a:rPr lang="it-IT" b="1" dirty="0" err="1">
                <a:solidFill>
                  <a:srgbClr val="C00000"/>
                </a:solidFill>
              </a:rPr>
              <a:t>GeV</a:t>
            </a:r>
            <a:endParaRPr lang="it-IT" b="1" dirty="0">
              <a:solidFill>
                <a:srgbClr val="C00000"/>
              </a:solidFill>
            </a:endParaRPr>
          </a:p>
        </p:txBody>
      </p:sp>
    </p:spTree>
    <p:extLst>
      <p:ext uri="{BB962C8B-B14F-4D97-AF65-F5344CB8AC3E}">
        <p14:creationId xmlns:p14="http://schemas.microsoft.com/office/powerpoint/2010/main" val="6529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400" dirty="0" err="1">
                <a:solidFill>
                  <a:srgbClr val="C00000"/>
                </a:solidFill>
              </a:rPr>
              <a:t>Simulation</a:t>
            </a:r>
            <a:r>
              <a:rPr lang="it-IT" sz="4400" dirty="0">
                <a:solidFill>
                  <a:srgbClr val="C00000"/>
                </a:solidFill>
              </a:rPr>
              <a:t> </a:t>
            </a:r>
            <a:r>
              <a:rPr lang="it-IT" sz="4400" dirty="0" err="1">
                <a:solidFill>
                  <a:srgbClr val="C00000"/>
                </a:solidFill>
              </a:rPr>
              <a:t>results</a:t>
            </a:r>
            <a:r>
              <a:rPr lang="it-IT" sz="4400" dirty="0">
                <a:solidFill>
                  <a:srgbClr val="C00000"/>
                </a:solidFill>
              </a:rPr>
              <a:t> for PWO</a:t>
            </a:r>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grpSp>
        <p:nvGrpSpPr>
          <p:cNvPr id="15" name="Gruppo 14"/>
          <p:cNvGrpSpPr/>
          <p:nvPr/>
        </p:nvGrpSpPr>
        <p:grpSpPr>
          <a:xfrm>
            <a:off x="1775520" y="1524001"/>
            <a:ext cx="5508104" cy="4993621"/>
            <a:chOff x="0" y="928877"/>
            <a:chExt cx="6180579" cy="5909568"/>
          </a:xfrm>
        </p:grpSpPr>
        <p:pic>
          <p:nvPicPr>
            <p:cNvPr id="10" name="Immagine 9"/>
            <p:cNvPicPr>
              <a:picLocks noChangeAspect="1"/>
            </p:cNvPicPr>
            <p:nvPr/>
          </p:nvPicPr>
          <p:blipFill>
            <a:blip r:embed="rId2"/>
            <a:stretch>
              <a:fillRect/>
            </a:stretch>
          </p:blipFill>
          <p:spPr>
            <a:xfrm>
              <a:off x="0" y="928877"/>
              <a:ext cx="6180579" cy="5909568"/>
            </a:xfrm>
            <a:prstGeom prst="rect">
              <a:avLst/>
            </a:prstGeom>
          </p:spPr>
        </p:pic>
        <p:sp>
          <p:nvSpPr>
            <p:cNvPr id="11" name="Freccia a destra 10"/>
            <p:cNvSpPr/>
            <p:nvPr/>
          </p:nvSpPr>
          <p:spPr>
            <a:xfrm>
              <a:off x="2801436" y="5245584"/>
              <a:ext cx="996133" cy="43136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rgbClr val="C00000"/>
                </a:solidFill>
              </a:endParaRPr>
            </a:p>
          </p:txBody>
        </p:sp>
        <p:sp>
          <p:nvSpPr>
            <p:cNvPr id="12" name="CasellaDiTesto 11"/>
            <p:cNvSpPr txBox="1"/>
            <p:nvPr/>
          </p:nvSpPr>
          <p:spPr>
            <a:xfrm>
              <a:off x="2201750" y="4802402"/>
              <a:ext cx="2046286" cy="546345"/>
            </a:xfrm>
            <a:prstGeom prst="rect">
              <a:avLst/>
            </a:prstGeom>
            <a:noFill/>
          </p:spPr>
          <p:txBody>
            <a:bodyPr wrap="none" rtlCol="0">
              <a:spAutoFit/>
            </a:bodyPr>
            <a:lstStyle/>
            <a:p>
              <a:r>
                <a:rPr lang="en-US" sz="2400" b="1" dirty="0">
                  <a:solidFill>
                    <a:srgbClr val="C00000"/>
                  </a:solidFill>
                  <a:latin typeface="Arial Nova" panose="020B0504020202020204" pitchFamily="34" charset="0"/>
                </a:rPr>
                <a:t>Axial effect</a:t>
              </a:r>
            </a:p>
          </p:txBody>
        </p:sp>
        <p:sp>
          <p:nvSpPr>
            <p:cNvPr id="13" name="CasellaDiTesto 12"/>
            <p:cNvSpPr txBox="1"/>
            <p:nvPr/>
          </p:nvSpPr>
          <p:spPr>
            <a:xfrm>
              <a:off x="664406" y="5172648"/>
              <a:ext cx="2040098" cy="546345"/>
            </a:xfrm>
            <a:prstGeom prst="rect">
              <a:avLst/>
            </a:prstGeom>
            <a:noFill/>
          </p:spPr>
          <p:txBody>
            <a:bodyPr wrap="none" rtlCol="0">
              <a:spAutoFit/>
            </a:bodyPr>
            <a:lstStyle/>
            <a:p>
              <a:r>
                <a:rPr lang="it-IT" sz="2400" b="1" dirty="0">
                  <a:solidFill>
                    <a:srgbClr val="7030A0"/>
                  </a:solidFill>
                  <a:latin typeface="Arial Nova" panose="020B0504020202020204" pitchFamily="34" charset="0"/>
                </a:rPr>
                <a:t>X</a:t>
              </a:r>
              <a:r>
                <a:rPr lang="it-IT" sz="2400" b="1" baseline="-25000" dirty="0">
                  <a:solidFill>
                    <a:srgbClr val="7030A0"/>
                  </a:solidFill>
                  <a:latin typeface="Arial Nova" panose="020B0504020202020204" pitchFamily="34" charset="0"/>
                </a:rPr>
                <a:t>0</a:t>
              </a:r>
              <a:r>
                <a:rPr lang="it-IT" sz="2400" b="1" dirty="0">
                  <a:solidFill>
                    <a:srgbClr val="7030A0"/>
                  </a:solidFill>
                  <a:latin typeface="Arial Nova" panose="020B0504020202020204" pitchFamily="34" charset="0"/>
                </a:rPr>
                <a:t>= 8.9 mm</a:t>
              </a:r>
            </a:p>
          </p:txBody>
        </p:sp>
        <p:sp>
          <p:nvSpPr>
            <p:cNvPr id="14" name="CasellaDiTesto 13"/>
            <p:cNvSpPr txBox="1"/>
            <p:nvPr/>
          </p:nvSpPr>
          <p:spPr>
            <a:xfrm>
              <a:off x="3964818" y="5169111"/>
              <a:ext cx="2040098" cy="546345"/>
            </a:xfrm>
            <a:prstGeom prst="rect">
              <a:avLst/>
            </a:prstGeom>
            <a:noFill/>
          </p:spPr>
          <p:txBody>
            <a:bodyPr wrap="none" rtlCol="0">
              <a:spAutoFit/>
            </a:bodyPr>
            <a:lstStyle/>
            <a:p>
              <a:r>
                <a:rPr lang="it-IT" sz="2400" b="1" dirty="0">
                  <a:solidFill>
                    <a:srgbClr val="00B050"/>
                  </a:solidFill>
                  <a:latin typeface="Arial Nova" panose="020B0504020202020204" pitchFamily="34" charset="0"/>
                </a:rPr>
                <a:t>X</a:t>
              </a:r>
              <a:r>
                <a:rPr lang="it-IT" sz="2400" b="1" baseline="-25000" dirty="0">
                  <a:solidFill>
                    <a:srgbClr val="00B050"/>
                  </a:solidFill>
                  <a:latin typeface="Arial Nova" panose="020B0504020202020204" pitchFamily="34" charset="0"/>
                </a:rPr>
                <a:t>0</a:t>
              </a:r>
              <a:r>
                <a:rPr lang="it-IT" sz="2400" b="1" dirty="0">
                  <a:solidFill>
                    <a:srgbClr val="00B050"/>
                  </a:solidFill>
                  <a:latin typeface="Arial Nova" panose="020B0504020202020204" pitchFamily="34" charset="0"/>
                </a:rPr>
                <a:t>= 1.6 mm</a:t>
              </a:r>
            </a:p>
          </p:txBody>
        </p:sp>
      </p:grpSp>
      <p:sp>
        <p:nvSpPr>
          <p:cNvPr id="16" name="CasellaDiTesto 15"/>
          <p:cNvSpPr txBox="1"/>
          <p:nvPr/>
        </p:nvSpPr>
        <p:spPr>
          <a:xfrm>
            <a:off x="7370009" y="4150821"/>
            <a:ext cx="3168352" cy="1754326"/>
          </a:xfrm>
          <a:prstGeom prst="rect">
            <a:avLst/>
          </a:prstGeom>
          <a:noFill/>
        </p:spPr>
        <p:txBody>
          <a:bodyPr wrap="square" rtlCol="0">
            <a:spAutoFit/>
          </a:bodyPr>
          <a:lstStyle/>
          <a:p>
            <a:pPr algn="ctr"/>
            <a:r>
              <a:rPr lang="en-US" dirty="0">
                <a:latin typeface="Arial Nova" panose="020B0504020202020204" pitchFamily="34" charset="0"/>
              </a:rPr>
              <a:t>Simulation for </a:t>
            </a:r>
            <a:r>
              <a:rPr lang="en-US" b="1" dirty="0">
                <a:latin typeface="Arial Nova" panose="020B0504020202020204" pitchFamily="34" charset="0"/>
              </a:rPr>
              <a:t>pure bremsstrahlung </a:t>
            </a:r>
            <a:r>
              <a:rPr lang="en-US" dirty="0">
                <a:latin typeface="Arial Nova" panose="020B0504020202020204" pitchFamily="34" charset="0"/>
              </a:rPr>
              <a:t>.  </a:t>
            </a:r>
          </a:p>
          <a:p>
            <a:pPr algn="ctr"/>
            <a:r>
              <a:rPr lang="en-US" sz="2400" b="1" dirty="0">
                <a:solidFill>
                  <a:srgbClr val="C00000"/>
                </a:solidFill>
                <a:latin typeface="Arial Nova" panose="020B0504020202020204" pitchFamily="34" charset="0"/>
              </a:rPr>
              <a:t>In axial case, X</a:t>
            </a:r>
            <a:r>
              <a:rPr lang="en-US" sz="2400" b="1" baseline="-25000" dirty="0">
                <a:solidFill>
                  <a:srgbClr val="C00000"/>
                </a:solidFill>
                <a:latin typeface="Arial Nova" panose="020B0504020202020204" pitchFamily="34" charset="0"/>
              </a:rPr>
              <a:t>0</a:t>
            </a:r>
            <a:r>
              <a:rPr lang="en-US" sz="2400" b="1" dirty="0">
                <a:solidFill>
                  <a:srgbClr val="C00000"/>
                </a:solidFill>
                <a:latin typeface="Arial Nova" panose="020B0504020202020204" pitchFamily="34" charset="0"/>
              </a:rPr>
              <a:t> is decreased from 8.9 to 1.6 mm</a:t>
            </a:r>
            <a:endParaRPr lang="it-IT" sz="2400" b="1" dirty="0">
              <a:solidFill>
                <a:srgbClr val="C00000"/>
              </a:solidFill>
            </a:endParaRPr>
          </a:p>
        </p:txBody>
      </p:sp>
      <p:sp>
        <p:nvSpPr>
          <p:cNvPr id="17" name="CasellaDiTesto 16"/>
          <p:cNvSpPr txBox="1"/>
          <p:nvPr/>
        </p:nvSpPr>
        <p:spPr>
          <a:xfrm>
            <a:off x="7370009" y="1960246"/>
            <a:ext cx="3168352" cy="1754326"/>
          </a:xfrm>
          <a:prstGeom prst="rect">
            <a:avLst/>
          </a:prstGeom>
          <a:noFill/>
        </p:spPr>
        <p:txBody>
          <a:bodyPr wrap="square" rtlCol="0">
            <a:spAutoFit/>
          </a:bodyPr>
          <a:lstStyle/>
          <a:p>
            <a:pPr algn="ctr"/>
            <a:r>
              <a:rPr lang="en-US" dirty="0">
                <a:latin typeface="Arial Nova" panose="020B0504020202020204" pitchFamily="34" charset="0"/>
              </a:rPr>
              <a:t>Simulation for </a:t>
            </a:r>
            <a:r>
              <a:rPr lang="en-US" b="1" dirty="0">
                <a:latin typeface="Arial Nova" panose="020B0504020202020204" pitchFamily="34" charset="0"/>
              </a:rPr>
              <a:t>bremsstrahlung + pair production </a:t>
            </a:r>
            <a:r>
              <a:rPr lang="en-US" dirty="0">
                <a:latin typeface="Arial Nova" panose="020B0504020202020204" pitchFamily="34" charset="0"/>
              </a:rPr>
              <a:t>in agreement with experimental results for:</a:t>
            </a:r>
          </a:p>
          <a:p>
            <a:pPr algn="ctr"/>
            <a:r>
              <a:rPr lang="en-US" b="1" dirty="0">
                <a:solidFill>
                  <a:srgbClr val="C850C8"/>
                </a:solidFill>
                <a:latin typeface="Arial Nova" panose="020B0504020202020204" pitchFamily="34" charset="0"/>
              </a:rPr>
              <a:t>Random orientation</a:t>
            </a:r>
          </a:p>
          <a:p>
            <a:pPr algn="ctr"/>
            <a:r>
              <a:rPr lang="en-US" b="1" dirty="0">
                <a:solidFill>
                  <a:srgbClr val="69F179"/>
                </a:solidFill>
                <a:latin typeface="Arial Nova" panose="020B0504020202020204" pitchFamily="34" charset="0"/>
              </a:rPr>
              <a:t>Axial orientation</a:t>
            </a:r>
            <a:endParaRPr lang="it-IT" b="1" dirty="0">
              <a:solidFill>
                <a:srgbClr val="69F179"/>
              </a:solidFill>
            </a:endParaRPr>
          </a:p>
        </p:txBody>
      </p:sp>
      <p:sp>
        <p:nvSpPr>
          <p:cNvPr id="3" name="CasellaDiTesto 2"/>
          <p:cNvSpPr txBox="1"/>
          <p:nvPr/>
        </p:nvSpPr>
        <p:spPr>
          <a:xfrm>
            <a:off x="2309769" y="2693518"/>
            <a:ext cx="1031051" cy="369332"/>
          </a:xfrm>
          <a:prstGeom prst="rect">
            <a:avLst/>
          </a:prstGeom>
          <a:noFill/>
        </p:spPr>
        <p:txBody>
          <a:bodyPr wrap="none" rtlCol="0">
            <a:spAutoFit/>
          </a:bodyPr>
          <a:lstStyle/>
          <a:p>
            <a:r>
              <a:rPr lang="it-IT" b="1" dirty="0"/>
              <a:t>random</a:t>
            </a:r>
          </a:p>
        </p:txBody>
      </p:sp>
      <p:sp>
        <p:nvSpPr>
          <p:cNvPr id="19" name="CasellaDiTesto 18"/>
          <p:cNvSpPr txBox="1"/>
          <p:nvPr/>
        </p:nvSpPr>
        <p:spPr>
          <a:xfrm>
            <a:off x="3756622" y="2375744"/>
            <a:ext cx="877163" cy="369332"/>
          </a:xfrm>
          <a:prstGeom prst="rect">
            <a:avLst/>
          </a:prstGeom>
          <a:noFill/>
        </p:spPr>
        <p:txBody>
          <a:bodyPr wrap="none" rtlCol="0">
            <a:spAutoFit/>
          </a:bodyPr>
          <a:lstStyle/>
          <a:p>
            <a:r>
              <a:rPr lang="it-IT" b="1" dirty="0">
                <a:solidFill>
                  <a:srgbClr val="1D02BE"/>
                </a:solidFill>
              </a:rPr>
              <a:t>planar</a:t>
            </a:r>
          </a:p>
        </p:txBody>
      </p:sp>
      <p:sp>
        <p:nvSpPr>
          <p:cNvPr id="20" name="CasellaDiTesto 19"/>
          <p:cNvSpPr txBox="1"/>
          <p:nvPr/>
        </p:nvSpPr>
        <p:spPr>
          <a:xfrm>
            <a:off x="5869198" y="1894152"/>
            <a:ext cx="697627" cy="369332"/>
          </a:xfrm>
          <a:prstGeom prst="rect">
            <a:avLst/>
          </a:prstGeom>
          <a:noFill/>
        </p:spPr>
        <p:txBody>
          <a:bodyPr wrap="none" rtlCol="0">
            <a:spAutoFit/>
          </a:bodyPr>
          <a:lstStyle/>
          <a:p>
            <a:r>
              <a:rPr lang="it-IT" b="1" dirty="0" err="1">
                <a:solidFill>
                  <a:srgbClr val="FF0000"/>
                </a:solidFill>
              </a:rPr>
              <a:t>axial</a:t>
            </a:r>
            <a:endParaRPr lang="it-IT" b="1" dirty="0">
              <a:solidFill>
                <a:srgbClr val="FF0000"/>
              </a:solidFill>
            </a:endParaRPr>
          </a:p>
        </p:txBody>
      </p:sp>
      <p:sp>
        <p:nvSpPr>
          <p:cNvPr id="23" name="CasellaDiTesto 22"/>
          <p:cNvSpPr txBox="1"/>
          <p:nvPr/>
        </p:nvSpPr>
        <p:spPr>
          <a:xfrm>
            <a:off x="1524002" y="6519446"/>
            <a:ext cx="9143999" cy="677108"/>
          </a:xfrm>
          <a:prstGeom prst="rect">
            <a:avLst/>
          </a:prstGeom>
          <a:noFill/>
        </p:spPr>
        <p:txBody>
          <a:bodyPr wrap="square" rtlCol="0">
            <a:spAutoFit/>
          </a:bodyPr>
          <a:lstStyle/>
          <a:p>
            <a:pPr algn="ctr"/>
            <a:r>
              <a:rPr lang="it-IT" sz="1900" b="1" i="1" dirty="0">
                <a:solidFill>
                  <a:srgbClr val="FF0000"/>
                </a:solidFill>
                <a:latin typeface="Arial Nova" panose="020B0504020202020204" pitchFamily="34" charset="0"/>
              </a:rPr>
              <a:t>L. Bandiera et al, </a:t>
            </a:r>
            <a:r>
              <a:rPr lang="it-IT" sz="1900" b="1" i="1" dirty="0" err="1">
                <a:solidFill>
                  <a:srgbClr val="FF0000"/>
                </a:solidFill>
                <a:latin typeface="Arial Nova" panose="020B0504020202020204" pitchFamily="34" charset="0"/>
              </a:rPr>
              <a:t>ArXiv</a:t>
            </a:r>
            <a:r>
              <a:rPr lang="it-IT" sz="1900" b="1" i="1" dirty="0">
                <a:solidFill>
                  <a:srgbClr val="FF0000"/>
                </a:solidFill>
                <a:latin typeface="Arial Nova" panose="020B0504020202020204" pitchFamily="34" charset="0"/>
              </a:rPr>
              <a:t>: 1803.10005, under minor </a:t>
            </a:r>
            <a:r>
              <a:rPr lang="it-IT" sz="1900" b="1" i="1" dirty="0" err="1">
                <a:solidFill>
                  <a:srgbClr val="FF0000"/>
                </a:solidFill>
                <a:latin typeface="Arial Nova" panose="020B0504020202020204" pitchFamily="34" charset="0"/>
              </a:rPr>
              <a:t>revision</a:t>
            </a:r>
            <a:r>
              <a:rPr lang="it-IT" sz="1900" b="1" i="1" dirty="0">
                <a:solidFill>
                  <a:srgbClr val="FF0000"/>
                </a:solidFill>
                <a:latin typeface="Arial Nova" panose="020B0504020202020204" pitchFamily="34" charset="0"/>
              </a:rPr>
              <a:t> on </a:t>
            </a:r>
            <a:r>
              <a:rPr lang="it-IT" sz="1900" b="1" i="1" dirty="0" err="1">
                <a:solidFill>
                  <a:srgbClr val="FF0000"/>
                </a:solidFill>
                <a:latin typeface="Arial Nova" panose="020B0504020202020204" pitchFamily="34" charset="0"/>
              </a:rPr>
              <a:t>Phys</a:t>
            </a:r>
            <a:r>
              <a:rPr lang="it-IT" sz="1900" b="1" i="1" dirty="0">
                <a:solidFill>
                  <a:srgbClr val="FF0000"/>
                </a:solidFill>
                <a:latin typeface="Arial Nova" panose="020B0504020202020204" pitchFamily="34" charset="0"/>
              </a:rPr>
              <a:t>. Rev. </a:t>
            </a:r>
            <a:r>
              <a:rPr lang="it-IT" sz="1900" b="1" i="1" dirty="0" err="1">
                <a:solidFill>
                  <a:srgbClr val="FF0000"/>
                </a:solidFill>
                <a:latin typeface="Arial Nova" panose="020B0504020202020204" pitchFamily="34" charset="0"/>
              </a:rPr>
              <a:t>Lett</a:t>
            </a:r>
            <a:r>
              <a:rPr lang="it-IT" sz="1900" b="1" i="1" dirty="0">
                <a:solidFill>
                  <a:srgbClr val="FF0000"/>
                </a:solidFill>
                <a:latin typeface="Arial Nova" panose="020B0504020202020204" pitchFamily="34" charset="0"/>
              </a:rPr>
              <a:t>.</a:t>
            </a:r>
          </a:p>
          <a:p>
            <a:pPr algn="ctr"/>
            <a:endParaRPr lang="it-IT" sz="1900" dirty="0">
              <a:solidFill>
                <a:srgbClr val="FF0000"/>
              </a:solidFill>
            </a:endParaRPr>
          </a:p>
        </p:txBody>
      </p:sp>
    </p:spTree>
    <p:extLst>
      <p:ext uri="{BB962C8B-B14F-4D97-AF65-F5344CB8AC3E}">
        <p14:creationId xmlns:p14="http://schemas.microsoft.com/office/powerpoint/2010/main" val="178128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en-US" dirty="0" smtClean="0"/>
              <a:t>Electromagnetic processes in oriented crystals</a:t>
            </a:r>
            <a:endParaRPr lang="en-US" dirty="0"/>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
        <p:nvSpPr>
          <p:cNvPr id="2" name="Segnaposto testo 1"/>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4010555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en-US" dirty="0" smtClean="0">
                <a:solidFill>
                  <a:srgbClr val="C00000"/>
                </a:solidFill>
              </a:rPr>
              <a:t>Experiment @120 GeV electrons</a:t>
            </a:r>
            <a:endParaRPr lang="en-US" dirty="0">
              <a:solidFill>
                <a:srgbClr val="C00000"/>
              </a:solidFill>
            </a:endParaRPr>
          </a:p>
        </p:txBody>
      </p:sp>
      <p:sp>
        <p:nvSpPr>
          <p:cNvPr id="4" name="Segnaposto data 3"/>
          <p:cNvSpPr>
            <a:spLocks noGrp="1"/>
          </p:cNvSpPr>
          <p:nvPr>
            <p:ph type="dt" sz="half" idx="10"/>
          </p:nvPr>
        </p:nvSpPr>
        <p:spPr/>
        <p:txBody>
          <a:bodyPr/>
          <a:lstStyle/>
          <a:p>
            <a:pPr>
              <a:defRPr/>
            </a:pPr>
            <a:r>
              <a:rPr lang="it-IT" smtClean="0"/>
              <a:t>06/22/2018</a:t>
            </a:r>
            <a:endParaRPr lang="en-US"/>
          </a:p>
        </p:txBody>
      </p:sp>
      <p:sp>
        <p:nvSpPr>
          <p:cNvPr id="5" name="Segnaposto piè di pagina 4"/>
          <p:cNvSpPr>
            <a:spLocks noGrp="1"/>
          </p:cNvSpPr>
          <p:nvPr>
            <p:ph type="ftr" sz="quarter" idx="11"/>
          </p:nvPr>
        </p:nvSpPr>
        <p:spPr/>
        <p:txBody>
          <a:bodyPr/>
          <a:lstStyle/>
          <a:p>
            <a:pPr>
              <a:defRPr/>
            </a:pPr>
            <a:r>
              <a:rPr lang="en-GB" smtClean="0"/>
              <a:t>L. Bandiera, INFN Ferrara</a:t>
            </a:r>
            <a:endParaRPr lang="en-US"/>
          </a:p>
        </p:txBody>
      </p:sp>
      <p:sp>
        <p:nvSpPr>
          <p:cNvPr id="33" name="Rectangle 16"/>
          <p:cNvSpPr/>
          <p:nvPr/>
        </p:nvSpPr>
        <p:spPr>
          <a:xfrm>
            <a:off x="1271465" y="2366382"/>
            <a:ext cx="4168453" cy="3416320"/>
          </a:xfrm>
          <a:prstGeom prst="rect">
            <a:avLst/>
          </a:prstGeom>
          <a:noFill/>
        </p:spPr>
        <p:txBody>
          <a:bodyPr wrap="square">
            <a:spAutoFit/>
          </a:bodyPr>
          <a:lstStyle/>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r>
              <a:rPr lang="en-GB" sz="2400" dirty="0"/>
              <a:t>.</a:t>
            </a:r>
            <a:endParaRPr lang="en-US" sz="2400" dirty="0"/>
          </a:p>
        </p:txBody>
      </p:sp>
      <p:sp>
        <p:nvSpPr>
          <p:cNvPr id="37" name="CasellaDiTesto 36"/>
          <p:cNvSpPr txBox="1"/>
          <p:nvPr/>
        </p:nvSpPr>
        <p:spPr>
          <a:xfrm>
            <a:off x="1631504" y="5489938"/>
            <a:ext cx="9036496" cy="1323439"/>
          </a:xfrm>
          <a:prstGeom prst="rect">
            <a:avLst/>
          </a:prstGeom>
          <a:noFill/>
        </p:spPr>
        <p:txBody>
          <a:bodyPr wrap="square" rtlCol="0">
            <a:spAutoFit/>
          </a:bodyPr>
          <a:lstStyle/>
          <a:p>
            <a:pPr algn="just"/>
            <a:r>
              <a:rPr lang="en-GB" sz="2000" dirty="0"/>
              <a:t>A 2x55x4 mm</a:t>
            </a:r>
            <a:r>
              <a:rPr lang="en-GB" sz="2000" baseline="30000" dirty="0"/>
              <a:t>3 </a:t>
            </a:r>
            <a:r>
              <a:rPr lang="en-GB" sz="2000" dirty="0"/>
              <a:t>strip-like PWO crystal with the largest faces oriented parallel to the (100) planes was selected for the experiment. </a:t>
            </a:r>
            <a:r>
              <a:rPr lang="en-GB" sz="2000" b="1" dirty="0">
                <a:solidFill>
                  <a:srgbClr val="C00000"/>
                </a:solidFill>
              </a:rPr>
              <a:t>4 mm length </a:t>
            </a:r>
            <a:r>
              <a:rPr lang="en-GB" sz="2000" dirty="0"/>
              <a:t>along the beam direction corresponds to about </a:t>
            </a:r>
            <a:r>
              <a:rPr lang="en-GB" sz="2000" b="1" dirty="0">
                <a:solidFill>
                  <a:srgbClr val="C00000"/>
                </a:solidFill>
              </a:rPr>
              <a:t>0.45 X</a:t>
            </a:r>
            <a:r>
              <a:rPr lang="en-GB" sz="2000" b="1" baseline="-25000" dirty="0">
                <a:solidFill>
                  <a:srgbClr val="C00000"/>
                </a:solidFill>
              </a:rPr>
              <a:t>0</a:t>
            </a:r>
            <a:r>
              <a:rPr lang="en-GB" sz="2000" dirty="0"/>
              <a:t>.</a:t>
            </a:r>
          </a:p>
          <a:p>
            <a:pPr algn="just"/>
            <a:endParaRPr lang="en-GB" sz="2000" dirty="0"/>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19394" t="31059" r="33881" b="8046"/>
          <a:stretch/>
        </p:blipFill>
        <p:spPr>
          <a:xfrm>
            <a:off x="1703513" y="1795293"/>
            <a:ext cx="1967105" cy="3416320"/>
          </a:xfrm>
          <a:prstGeom prst="rect">
            <a:avLst/>
          </a:prstGeom>
        </p:spPr>
      </p:pic>
      <p:pic>
        <p:nvPicPr>
          <p:cNvPr id="19" name="Immagine 18"/>
          <p:cNvPicPr>
            <a:picLocks noChangeAspect="1"/>
          </p:cNvPicPr>
          <p:nvPr/>
        </p:nvPicPr>
        <p:blipFill rotWithShape="1">
          <a:blip r:embed="rId4"/>
          <a:srcRect l="2737" t="11957"/>
          <a:stretch/>
        </p:blipFill>
        <p:spPr>
          <a:xfrm>
            <a:off x="3773587" y="1928578"/>
            <a:ext cx="6863649" cy="3084899"/>
          </a:xfrm>
          <a:prstGeom prst="rect">
            <a:avLst/>
          </a:prstGeom>
        </p:spPr>
      </p:pic>
    </p:spTree>
    <p:extLst>
      <p:ext uri="{BB962C8B-B14F-4D97-AF65-F5344CB8AC3E}">
        <p14:creationId xmlns:p14="http://schemas.microsoft.com/office/powerpoint/2010/main" val="577380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dirty="0" smtClean="0">
                <a:solidFill>
                  <a:srgbClr val="C00000"/>
                </a:solidFill>
              </a:rPr>
              <a:t>Angular acceptance of radiation enhancement</a:t>
            </a:r>
            <a:endParaRPr lang="en-US" dirty="0">
              <a:solidFill>
                <a:srgbClr val="C00000"/>
              </a:solidFill>
            </a:endParaRPr>
          </a:p>
        </p:txBody>
      </p:sp>
      <p:sp>
        <p:nvSpPr>
          <p:cNvPr id="4" name="Segnaposto data 3"/>
          <p:cNvSpPr>
            <a:spLocks noGrp="1"/>
          </p:cNvSpPr>
          <p:nvPr>
            <p:ph type="dt" sz="half" idx="10"/>
          </p:nvPr>
        </p:nvSpPr>
        <p:spPr/>
        <p:txBody>
          <a:bodyPr/>
          <a:lstStyle/>
          <a:p>
            <a:pPr>
              <a:defRPr/>
            </a:pPr>
            <a:r>
              <a:rPr lang="it-IT" smtClean="0"/>
              <a:t>06/22/2018</a:t>
            </a:r>
            <a:endParaRPr lang="en-US"/>
          </a:p>
        </p:txBody>
      </p:sp>
      <p:sp>
        <p:nvSpPr>
          <p:cNvPr id="5" name="Segnaposto piè di pagina 4"/>
          <p:cNvSpPr>
            <a:spLocks noGrp="1"/>
          </p:cNvSpPr>
          <p:nvPr>
            <p:ph type="ftr" sz="quarter" idx="11"/>
          </p:nvPr>
        </p:nvSpPr>
        <p:spPr/>
        <p:txBody>
          <a:bodyPr/>
          <a:lstStyle/>
          <a:p>
            <a:pPr>
              <a:defRPr/>
            </a:pPr>
            <a:r>
              <a:rPr lang="it-IT" smtClean="0"/>
              <a:t>L. Bandiera, INFN Ferrara</a:t>
            </a:r>
            <a:endParaRPr lang="en-US"/>
          </a:p>
        </p:txBody>
      </p:sp>
      <p:pic>
        <p:nvPicPr>
          <p:cNvPr id="6146" name="Picture 2" descr="C:\Users\leo\Downloads\scan-radiation-multitracks-20septemb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484784"/>
            <a:ext cx="6629400" cy="45148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1 9"/>
          <p:cNvCxnSpPr/>
          <p:nvPr/>
        </p:nvCxnSpPr>
        <p:spPr>
          <a:xfrm>
            <a:off x="4223792" y="1916832"/>
            <a:ext cx="0" cy="36004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7968208" y="1916832"/>
            <a:ext cx="0" cy="36004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559496" y="5999635"/>
            <a:ext cx="9108504" cy="646331"/>
          </a:xfrm>
          <a:prstGeom prst="rect">
            <a:avLst/>
          </a:prstGeom>
          <a:noFill/>
        </p:spPr>
        <p:txBody>
          <a:bodyPr wrap="square" rtlCol="0">
            <a:spAutoFit/>
          </a:bodyPr>
          <a:lstStyle/>
          <a:p>
            <a:r>
              <a:rPr lang="en-US" dirty="0"/>
              <a:t>The axial influence is strong in </a:t>
            </a:r>
            <a:r>
              <a:rPr lang="en-US" b="1" dirty="0">
                <a:solidFill>
                  <a:srgbClr val="FF6B01"/>
                </a:solidFill>
              </a:rPr>
              <a:t>±1 </a:t>
            </a:r>
            <a:r>
              <a:rPr lang="en-US" b="1" dirty="0" err="1">
                <a:solidFill>
                  <a:srgbClr val="FF6B01"/>
                </a:solidFill>
              </a:rPr>
              <a:t>mrad</a:t>
            </a:r>
            <a:r>
              <a:rPr lang="en-US" b="1" dirty="0">
                <a:solidFill>
                  <a:srgbClr val="FF6B01"/>
                </a:solidFill>
              </a:rPr>
              <a:t> </a:t>
            </a:r>
            <a:r>
              <a:rPr lang="en-US" dirty="0"/>
              <a:t>angular range and it is maintained up to almost </a:t>
            </a:r>
            <a:r>
              <a:rPr lang="en-US" b="1" dirty="0"/>
              <a:t>±2</a:t>
            </a:r>
            <a:r>
              <a:rPr lang="en-US" dirty="0"/>
              <a:t> </a:t>
            </a:r>
            <a:r>
              <a:rPr lang="en-US" b="1" dirty="0" err="1"/>
              <a:t>mrad</a:t>
            </a:r>
            <a:r>
              <a:rPr lang="en-US" dirty="0"/>
              <a:t> (±0.1 </a:t>
            </a:r>
            <a:r>
              <a:rPr lang="en-US" dirty="0" err="1"/>
              <a:t>deg</a:t>
            </a:r>
            <a:r>
              <a:rPr lang="en-US" dirty="0"/>
              <a:t>). </a:t>
            </a:r>
            <a:r>
              <a:rPr lang="en-US" i="1" u="sng" dirty="0"/>
              <a:t>Due to Coherent PP, one expects a </a:t>
            </a:r>
            <a:r>
              <a:rPr lang="en-US" b="1" i="1" u="sng" dirty="0">
                <a:solidFill>
                  <a:srgbClr val="C00000"/>
                </a:solidFill>
              </a:rPr>
              <a:t>contribution up to 0.5°-1°.</a:t>
            </a:r>
          </a:p>
        </p:txBody>
      </p:sp>
      <p:cxnSp>
        <p:nvCxnSpPr>
          <p:cNvPr id="11" name="Connettore 1 10"/>
          <p:cNvCxnSpPr/>
          <p:nvPr/>
        </p:nvCxnSpPr>
        <p:spPr>
          <a:xfrm>
            <a:off x="5159896" y="1916832"/>
            <a:ext cx="0" cy="3600400"/>
          </a:xfrm>
          <a:prstGeom prst="line">
            <a:avLst/>
          </a:prstGeom>
          <a:ln w="38100">
            <a:solidFill>
              <a:srgbClr val="FF6B01"/>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7104112" y="1916832"/>
            <a:ext cx="0" cy="3600400"/>
          </a:xfrm>
          <a:prstGeom prst="line">
            <a:avLst/>
          </a:prstGeom>
          <a:ln w="38100">
            <a:solidFill>
              <a:srgbClr val="FF6B0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6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36" y="2479998"/>
            <a:ext cx="3844064" cy="367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en-US" dirty="0" smtClean="0">
                <a:solidFill>
                  <a:srgbClr val="C00000"/>
                </a:solidFill>
              </a:rPr>
              <a:t>Crystalline solids</a:t>
            </a:r>
            <a:endParaRPr lang="en-US" dirty="0">
              <a:solidFill>
                <a:srgbClr val="C00000"/>
              </a:solidFill>
            </a:endParaRPr>
          </a:p>
        </p:txBody>
      </p:sp>
      <p:sp>
        <p:nvSpPr>
          <p:cNvPr id="4" name="Segnaposto data 3"/>
          <p:cNvSpPr>
            <a:spLocks noGrp="1"/>
          </p:cNvSpPr>
          <p:nvPr>
            <p:ph type="dt" sz="half" idx="10"/>
          </p:nvPr>
        </p:nvSpPr>
        <p:spPr/>
        <p:txBody>
          <a:bodyPr/>
          <a:lstStyle/>
          <a:p>
            <a:r>
              <a:rPr lang="it-IT" smtClean="0"/>
              <a:t>06/22/2018</a:t>
            </a:r>
            <a:endParaRPr lang="en-US"/>
          </a:p>
        </p:txBody>
      </p:sp>
      <p:sp>
        <p:nvSpPr>
          <p:cNvPr id="5" name="Segnaposto piè di pagina 4"/>
          <p:cNvSpPr>
            <a:spLocks noGrp="1"/>
          </p:cNvSpPr>
          <p:nvPr>
            <p:ph type="ftr" sz="quarter" idx="11"/>
          </p:nvPr>
        </p:nvSpPr>
        <p:spPr/>
        <p:txBody>
          <a:bodyPr/>
          <a:lstStyle/>
          <a:p>
            <a:pPr algn="r"/>
            <a:r>
              <a:rPr lang="it-IT" smtClean="0"/>
              <a:t>L. Bandiera, INFN Ferrara</a:t>
            </a:r>
            <a:endParaRPr lang="en-US" dirty="0"/>
          </a:p>
        </p:txBody>
      </p:sp>
      <p:sp>
        <p:nvSpPr>
          <p:cNvPr id="3" name="Segnaposto contenuto 2"/>
          <p:cNvSpPr>
            <a:spLocks noGrp="1"/>
          </p:cNvSpPr>
          <p:nvPr>
            <p:ph idx="4294967295"/>
          </p:nvPr>
        </p:nvSpPr>
        <p:spPr>
          <a:xfrm>
            <a:off x="609601" y="1709928"/>
            <a:ext cx="10972800" cy="3657600"/>
          </a:xfrm>
        </p:spPr>
        <p:txBody>
          <a:bodyPr>
            <a:normAutofit/>
          </a:bodyPr>
          <a:lstStyle/>
          <a:p>
            <a:pPr marL="0" indent="0" algn="just">
              <a:buNone/>
            </a:pPr>
            <a:r>
              <a:rPr lang="en-US" sz="2000" dirty="0"/>
              <a:t>A crystal is a solid structure consisting of atoms, molecules or ions having a geometrically regular arrangement, which is repeated indefinitely in the three spatial dimensions, called the </a:t>
            </a:r>
            <a:r>
              <a:rPr lang="en-US" sz="2000" b="1" dirty="0">
                <a:solidFill>
                  <a:srgbClr val="0F2FFF"/>
                </a:solidFill>
              </a:rPr>
              <a:t>crystal lattice</a:t>
            </a:r>
            <a:r>
              <a:rPr lang="en-US" sz="2000" dirty="0"/>
              <a:t>.</a:t>
            </a:r>
          </a:p>
          <a:p>
            <a:pPr algn="just"/>
            <a:endParaRPr lang="it-IT" sz="2000" dirty="0"/>
          </a:p>
          <a:p>
            <a:pPr algn="just"/>
            <a:endParaRPr lang="it-IT" sz="2000" dirty="0"/>
          </a:p>
          <a:p>
            <a:pPr algn="just"/>
            <a:endParaRPr lang="it-IT" sz="2000" dirty="0"/>
          </a:p>
          <a:p>
            <a:pPr algn="just"/>
            <a:endParaRPr lang="it-IT" sz="2000" dirty="0"/>
          </a:p>
          <a:p>
            <a:pPr algn="just"/>
            <a:endParaRPr lang="en-US" sz="2000" dirty="0"/>
          </a:p>
        </p:txBody>
      </p:sp>
      <p:pic>
        <p:nvPicPr>
          <p:cNvPr id="8" name="Picture 2" descr="http://www.sv.vt.edu/classes/ESM4714/Student_Proj/class94/adamzeakes/latti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6" y="4836337"/>
            <a:ext cx="2226582" cy="179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t2.gstatic.com/images?q=tbn:ANd9GcQurJIdmtZju0PK_ehuYhO8VJRGE6DI12oBHTd6eIU0UWFKJSv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864" y="2566846"/>
            <a:ext cx="6120680" cy="214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4500060" y="5586818"/>
            <a:ext cx="4574530" cy="415498"/>
          </a:xfrm>
          <a:prstGeom prst="rect">
            <a:avLst/>
          </a:prstGeom>
          <a:noFill/>
        </p:spPr>
        <p:txBody>
          <a:bodyPr wrap="square" rtlCol="0">
            <a:spAutoFit/>
          </a:bodyPr>
          <a:lstStyle/>
          <a:p>
            <a:r>
              <a:rPr lang="it-IT" sz="2100" dirty="0"/>
              <a:t>Diamond or Si </a:t>
            </a:r>
            <a:r>
              <a:rPr lang="it-IT" sz="2100" dirty="0" err="1"/>
              <a:t>crystal</a:t>
            </a:r>
            <a:endParaRPr lang="en-US" sz="2100" dirty="0"/>
          </a:p>
        </p:txBody>
      </p:sp>
    </p:spTree>
    <p:extLst>
      <p:ext uri="{BB962C8B-B14F-4D97-AF65-F5344CB8AC3E}">
        <p14:creationId xmlns:p14="http://schemas.microsoft.com/office/powerpoint/2010/main" val="242232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62"/>
          <p:cNvSpPr txBox="1"/>
          <p:nvPr/>
        </p:nvSpPr>
        <p:spPr>
          <a:xfrm>
            <a:off x="479376" y="5111314"/>
            <a:ext cx="11161240" cy="2308324"/>
          </a:xfrm>
          <a:prstGeom prst="rect">
            <a:avLst/>
          </a:prstGeom>
          <a:noFill/>
        </p:spPr>
        <p:txBody>
          <a:bodyPr wrap="square" rtlCol="0">
            <a:spAutoFit/>
          </a:bodyPr>
          <a:lstStyle/>
          <a:p>
            <a:pPr algn="ctr"/>
            <a:r>
              <a:rPr lang="en-US" dirty="0">
                <a:solidFill>
                  <a:srgbClr val="000000"/>
                </a:solidFill>
                <a:latin typeface="+mj-lt"/>
              </a:rPr>
              <a:t>Positively-charged particles </a:t>
            </a:r>
            <a:r>
              <a:rPr lang="en-US" u="sng" dirty="0">
                <a:solidFill>
                  <a:srgbClr val="000000"/>
                </a:solidFill>
                <a:latin typeface="+mj-lt"/>
              </a:rPr>
              <a:t>are repulsed from the nuclei of  the axis (plane) </a:t>
            </a:r>
            <a:r>
              <a:rPr lang="en-US" dirty="0">
                <a:solidFill>
                  <a:srgbClr val="000000"/>
                </a:solidFill>
                <a:latin typeface="+mj-lt"/>
              </a:rPr>
              <a:t> and hence  can be captured inside the interaxial (interplanar) potential wells.</a:t>
            </a:r>
          </a:p>
          <a:p>
            <a:pPr algn="ctr"/>
            <a:endParaRPr lang="en-US" dirty="0">
              <a:solidFill>
                <a:srgbClr val="000000"/>
              </a:solidFill>
              <a:latin typeface="+mj-lt"/>
            </a:endParaRPr>
          </a:p>
          <a:p>
            <a:pPr algn="ctr"/>
            <a:r>
              <a:rPr lang="en-US" dirty="0">
                <a:solidFill>
                  <a:srgbClr val="000000"/>
                </a:solidFill>
                <a:latin typeface="+mj-lt"/>
              </a:rPr>
              <a:t>Negatively-charged particles </a:t>
            </a:r>
            <a:r>
              <a:rPr lang="en-US" u="sng" dirty="0">
                <a:solidFill>
                  <a:srgbClr val="000000"/>
                </a:solidFill>
                <a:latin typeface="+mj-lt"/>
              </a:rPr>
              <a:t>are attracted towards the positively-charged nuclei of the axis (plane)</a:t>
            </a:r>
            <a:r>
              <a:rPr lang="en-US" dirty="0">
                <a:solidFill>
                  <a:srgbClr val="000000"/>
                </a:solidFill>
                <a:latin typeface="+mj-lt"/>
              </a:rPr>
              <a:t>, thus oscillate around the atomic axes (or planes). </a:t>
            </a:r>
          </a:p>
          <a:p>
            <a:pPr algn="ctr"/>
            <a:endParaRPr lang="en-US" dirty="0">
              <a:solidFill>
                <a:srgbClr val="000000"/>
              </a:solidFill>
              <a:latin typeface="+mj-lt"/>
            </a:endParaRPr>
          </a:p>
          <a:p>
            <a:pPr algn="ctr"/>
            <a:endParaRPr lang="en-US" dirty="0">
              <a:solidFill>
                <a:srgbClr val="000000"/>
              </a:solidFill>
              <a:latin typeface="+mj-lt"/>
            </a:endParaRPr>
          </a:p>
          <a:p>
            <a:pPr algn="ctr"/>
            <a:endParaRPr lang="en-US" dirty="0">
              <a:solidFill>
                <a:srgbClr val="000000"/>
              </a:solidFill>
              <a:latin typeface="+mj-lt"/>
            </a:endParaRPr>
          </a:p>
        </p:txBody>
      </p:sp>
      <p:sp>
        <p:nvSpPr>
          <p:cNvPr id="2" name="Titolo 1"/>
          <p:cNvSpPr>
            <a:spLocks noGrp="1"/>
          </p:cNvSpPr>
          <p:nvPr>
            <p:ph type="title"/>
          </p:nvPr>
        </p:nvSpPr>
        <p:spPr/>
        <p:txBody>
          <a:bodyPr>
            <a:normAutofit fontScale="90000"/>
          </a:bodyPr>
          <a:lstStyle/>
          <a:p>
            <a:pPr algn="ctr"/>
            <a:r>
              <a:rPr lang="en-US" dirty="0" smtClean="0">
                <a:solidFill>
                  <a:srgbClr val="C00000"/>
                </a:solidFill>
              </a:rPr>
              <a:t>Motion of charged particles in aligned crystals: Channeling</a:t>
            </a:r>
            <a:endParaRPr lang="en-US" dirty="0">
              <a:solidFill>
                <a:srgbClr val="C00000"/>
              </a:solidFill>
            </a:endParaRPr>
          </a:p>
        </p:txBody>
      </p:sp>
      <p:sp>
        <p:nvSpPr>
          <p:cNvPr id="8" name="CustomShape 7"/>
          <p:cNvSpPr/>
          <p:nvPr/>
        </p:nvSpPr>
        <p:spPr>
          <a:xfrm>
            <a:off x="7122263" y="7675239"/>
            <a:ext cx="3362760" cy="1310040"/>
          </a:xfrm>
          <a:prstGeom prst="rect">
            <a:avLst/>
          </a:prstGeom>
        </p:spPr>
        <p:txBody>
          <a:bodyPr lIns="90000" tIns="45000" rIns="90000" bIns="45000"/>
          <a:lstStyle/>
          <a:p>
            <a:pPr algn="ctr">
              <a:lnSpc>
                <a:spcPct val="100000"/>
              </a:lnSpc>
            </a:pPr>
            <a:r>
              <a:rPr lang="en-US" sz="2000" dirty="0">
                <a:solidFill>
                  <a:srgbClr val="C00000"/>
                </a:solidFill>
                <a:latin typeface="+mj-lt"/>
                <a:ea typeface="Tahoma"/>
              </a:rPr>
              <a:t>T</a:t>
            </a:r>
            <a:r>
              <a:rPr lang="en-US" sz="2000" b="1" dirty="0">
                <a:solidFill>
                  <a:srgbClr val="C00000"/>
                </a:solidFill>
                <a:latin typeface="+mj-lt"/>
                <a:ea typeface="Tahoma"/>
              </a:rPr>
              <a:t>hinner bent crystals are required for efficient deflection of </a:t>
            </a:r>
          </a:p>
          <a:p>
            <a:pPr algn="ctr">
              <a:lnSpc>
                <a:spcPct val="100000"/>
              </a:lnSpc>
            </a:pPr>
            <a:r>
              <a:rPr lang="en-US" sz="2000" b="1" dirty="0">
                <a:solidFill>
                  <a:srgbClr val="C00000"/>
                </a:solidFill>
                <a:latin typeface="+mj-lt"/>
                <a:ea typeface="Tahoma"/>
              </a:rPr>
              <a:t>negative particles</a:t>
            </a:r>
            <a:endParaRPr dirty="0">
              <a:solidFill>
                <a:srgbClr val="C00000"/>
              </a:solidFill>
              <a:latin typeface="+mj-lt"/>
            </a:endParaRPr>
          </a:p>
        </p:txBody>
      </p:sp>
      <p:sp>
        <p:nvSpPr>
          <p:cNvPr id="54" name="Text Box 6"/>
          <p:cNvSpPr txBox="1">
            <a:spLocks noChangeArrowheads="1"/>
          </p:cNvSpPr>
          <p:nvPr/>
        </p:nvSpPr>
        <p:spPr bwMode="auto">
          <a:xfrm>
            <a:off x="2416419" y="3186913"/>
            <a:ext cx="18646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mj-lt"/>
              </a:rPr>
              <a:t>Crystalline solid </a:t>
            </a:r>
          </a:p>
          <a:p>
            <a:r>
              <a:rPr lang="en-US" dirty="0">
                <a:solidFill>
                  <a:srgbClr val="000000"/>
                </a:solidFill>
                <a:latin typeface="+mj-lt"/>
              </a:rPr>
              <a:t>(Si, C, Ge, W…)</a:t>
            </a:r>
          </a:p>
        </p:txBody>
      </p:sp>
      <p:sp>
        <p:nvSpPr>
          <p:cNvPr id="55" name="Line 7"/>
          <p:cNvSpPr>
            <a:spLocks noChangeShapeType="1"/>
          </p:cNvSpPr>
          <p:nvPr/>
        </p:nvSpPr>
        <p:spPr bwMode="auto">
          <a:xfrm>
            <a:off x="4702418" y="3544387"/>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56" name="Line 8"/>
          <p:cNvSpPr>
            <a:spLocks noChangeShapeType="1"/>
          </p:cNvSpPr>
          <p:nvPr/>
        </p:nvSpPr>
        <p:spPr bwMode="auto">
          <a:xfrm>
            <a:off x="4702418" y="4153987"/>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57" name="Freeform 16"/>
          <p:cNvSpPr>
            <a:spLocks/>
          </p:cNvSpPr>
          <p:nvPr/>
        </p:nvSpPr>
        <p:spPr bwMode="auto">
          <a:xfrm>
            <a:off x="4778618" y="3696787"/>
            <a:ext cx="5029200" cy="381000"/>
          </a:xfrm>
          <a:custGeom>
            <a:avLst/>
            <a:gdLst>
              <a:gd name="T0" fmla="*/ 0 w 3168"/>
              <a:gd name="T1" fmla="*/ 32 h 416"/>
              <a:gd name="T2" fmla="*/ 528 w 3168"/>
              <a:gd name="T3" fmla="*/ 320 h 416"/>
              <a:gd name="T4" fmla="*/ 1152 w 3168"/>
              <a:gd name="T5" fmla="*/ 32 h 416"/>
              <a:gd name="T6" fmla="*/ 1776 w 3168"/>
              <a:gd name="T7" fmla="*/ 320 h 416"/>
              <a:gd name="T8" fmla="*/ 2352 w 3168"/>
              <a:gd name="T9" fmla="*/ 32 h 416"/>
              <a:gd name="T10" fmla="*/ 2688 w 3168"/>
              <a:gd name="T11" fmla="*/ 128 h 416"/>
              <a:gd name="T12" fmla="*/ 3168 w 3168"/>
              <a:gd name="T13" fmla="*/ 416 h 416"/>
            </a:gdLst>
            <a:ahLst/>
            <a:cxnLst>
              <a:cxn ang="0">
                <a:pos x="T0" y="T1"/>
              </a:cxn>
              <a:cxn ang="0">
                <a:pos x="T2" y="T3"/>
              </a:cxn>
              <a:cxn ang="0">
                <a:pos x="T4" y="T5"/>
              </a:cxn>
              <a:cxn ang="0">
                <a:pos x="T6" y="T7"/>
              </a:cxn>
              <a:cxn ang="0">
                <a:pos x="T8" y="T9"/>
              </a:cxn>
              <a:cxn ang="0">
                <a:pos x="T10" y="T11"/>
              </a:cxn>
              <a:cxn ang="0">
                <a:pos x="T12" y="T13"/>
              </a:cxn>
            </a:cxnLst>
            <a:rect l="0" t="0" r="r" b="b"/>
            <a:pathLst>
              <a:path w="3168" h="416">
                <a:moveTo>
                  <a:pt x="0" y="32"/>
                </a:moveTo>
                <a:cubicBezTo>
                  <a:pt x="168" y="176"/>
                  <a:pt x="336" y="320"/>
                  <a:pt x="528" y="320"/>
                </a:cubicBezTo>
                <a:cubicBezTo>
                  <a:pt x="720" y="320"/>
                  <a:pt x="944" y="32"/>
                  <a:pt x="1152" y="32"/>
                </a:cubicBezTo>
                <a:cubicBezTo>
                  <a:pt x="1360" y="32"/>
                  <a:pt x="1576" y="320"/>
                  <a:pt x="1776" y="320"/>
                </a:cubicBezTo>
                <a:cubicBezTo>
                  <a:pt x="1976" y="320"/>
                  <a:pt x="2200" y="64"/>
                  <a:pt x="2352" y="32"/>
                </a:cubicBezTo>
                <a:cubicBezTo>
                  <a:pt x="2504" y="0"/>
                  <a:pt x="2552" y="64"/>
                  <a:pt x="2688" y="128"/>
                </a:cubicBezTo>
                <a:cubicBezTo>
                  <a:pt x="2824" y="192"/>
                  <a:pt x="3088" y="368"/>
                  <a:pt x="3168" y="416"/>
                </a:cubicBezTo>
              </a:path>
            </a:pathLst>
          </a:custGeom>
          <a:noFill/>
          <a:ln w="254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58" name="Text Box 17"/>
          <p:cNvSpPr txBox="1">
            <a:spLocks noChangeArrowheads="1"/>
          </p:cNvSpPr>
          <p:nvPr/>
        </p:nvSpPr>
        <p:spPr bwMode="auto">
          <a:xfrm>
            <a:off x="4381743" y="3429000"/>
            <a:ext cx="312906" cy="369332"/>
          </a:xfrm>
          <a:prstGeom prst="rect">
            <a:avLst/>
          </a:prstGeom>
          <a:noFill/>
          <a:ln w="9525">
            <a:noFill/>
            <a:miter lim="800000"/>
            <a:headEnd/>
            <a:tailEnd/>
          </a:ln>
          <a:effectLst/>
          <a:extLst/>
        </p:spPr>
        <p:txBody>
          <a:bodyPr wrap="none">
            <a:spAutoFit/>
          </a:bodyPr>
          <a:lstStyle/>
          <a:p>
            <a:r>
              <a:rPr lang="en-US" dirty="0">
                <a:latin typeface="+mj-lt"/>
              </a:rPr>
              <a:t>e</a:t>
            </a:r>
          </a:p>
        </p:txBody>
      </p:sp>
      <p:sp>
        <p:nvSpPr>
          <p:cNvPr id="59" name="Text Box 18"/>
          <p:cNvSpPr txBox="1">
            <a:spLocks noChangeArrowheads="1"/>
          </p:cNvSpPr>
          <p:nvPr/>
        </p:nvSpPr>
        <p:spPr bwMode="auto">
          <a:xfrm>
            <a:off x="4473818" y="3456447"/>
            <a:ext cx="273050" cy="274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latin typeface="+mj-lt"/>
              </a:rPr>
              <a:t>+</a:t>
            </a:r>
          </a:p>
        </p:txBody>
      </p:sp>
      <p:sp>
        <p:nvSpPr>
          <p:cNvPr id="60" name="Text Box 19"/>
          <p:cNvSpPr txBox="1">
            <a:spLocks noChangeArrowheads="1"/>
          </p:cNvSpPr>
          <p:nvPr/>
        </p:nvSpPr>
        <p:spPr bwMode="auto">
          <a:xfrm>
            <a:off x="5981944" y="3174500"/>
            <a:ext cx="20732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dirty="0">
                <a:solidFill>
                  <a:srgbClr val="C00000"/>
                </a:solidFill>
                <a:latin typeface="+mj-lt"/>
              </a:rPr>
              <a:t>Atomic crystal plane</a:t>
            </a:r>
          </a:p>
        </p:txBody>
      </p:sp>
      <p:sp>
        <p:nvSpPr>
          <p:cNvPr id="61" name="Oval 21"/>
          <p:cNvSpPr>
            <a:spLocks noChangeArrowheads="1"/>
          </p:cNvSpPr>
          <p:nvPr/>
        </p:nvSpPr>
        <p:spPr bwMode="auto">
          <a:xfrm>
            <a:off x="5388218" y="34681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2" name="Oval 22"/>
          <p:cNvSpPr>
            <a:spLocks noChangeArrowheads="1"/>
          </p:cNvSpPr>
          <p:nvPr/>
        </p:nvSpPr>
        <p:spPr bwMode="auto">
          <a:xfrm>
            <a:off x="6074018" y="34681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3" name="Oval 23"/>
          <p:cNvSpPr>
            <a:spLocks noChangeArrowheads="1"/>
          </p:cNvSpPr>
          <p:nvPr/>
        </p:nvSpPr>
        <p:spPr bwMode="auto">
          <a:xfrm>
            <a:off x="6759818" y="34681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4" name="Oval 24"/>
          <p:cNvSpPr>
            <a:spLocks noChangeArrowheads="1"/>
          </p:cNvSpPr>
          <p:nvPr/>
        </p:nvSpPr>
        <p:spPr bwMode="auto">
          <a:xfrm>
            <a:off x="7445618" y="34681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5" name="Oval 25"/>
          <p:cNvSpPr>
            <a:spLocks noChangeArrowheads="1"/>
          </p:cNvSpPr>
          <p:nvPr/>
        </p:nvSpPr>
        <p:spPr bwMode="auto">
          <a:xfrm>
            <a:off x="8131418" y="34681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6" name="Oval 26"/>
          <p:cNvSpPr>
            <a:spLocks noChangeArrowheads="1"/>
          </p:cNvSpPr>
          <p:nvPr/>
        </p:nvSpPr>
        <p:spPr bwMode="auto">
          <a:xfrm>
            <a:off x="8817218" y="34681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7" name="Oval 27"/>
          <p:cNvSpPr>
            <a:spLocks noChangeArrowheads="1"/>
          </p:cNvSpPr>
          <p:nvPr/>
        </p:nvSpPr>
        <p:spPr bwMode="auto">
          <a:xfrm>
            <a:off x="4778618" y="34681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8" name="Oval 28"/>
          <p:cNvSpPr>
            <a:spLocks noChangeArrowheads="1"/>
          </p:cNvSpPr>
          <p:nvPr/>
        </p:nvSpPr>
        <p:spPr bwMode="auto">
          <a:xfrm>
            <a:off x="5388218" y="40777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69" name="Oval 29"/>
          <p:cNvSpPr>
            <a:spLocks noChangeArrowheads="1"/>
          </p:cNvSpPr>
          <p:nvPr/>
        </p:nvSpPr>
        <p:spPr bwMode="auto">
          <a:xfrm>
            <a:off x="6074018" y="40777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70" name="Oval 30"/>
          <p:cNvSpPr>
            <a:spLocks noChangeArrowheads="1"/>
          </p:cNvSpPr>
          <p:nvPr/>
        </p:nvSpPr>
        <p:spPr bwMode="auto">
          <a:xfrm>
            <a:off x="6759818" y="40777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71" name="Oval 31"/>
          <p:cNvSpPr>
            <a:spLocks noChangeArrowheads="1"/>
          </p:cNvSpPr>
          <p:nvPr/>
        </p:nvSpPr>
        <p:spPr bwMode="auto">
          <a:xfrm>
            <a:off x="7445618" y="40777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72" name="Oval 32"/>
          <p:cNvSpPr>
            <a:spLocks noChangeArrowheads="1"/>
          </p:cNvSpPr>
          <p:nvPr/>
        </p:nvSpPr>
        <p:spPr bwMode="auto">
          <a:xfrm>
            <a:off x="8131418" y="40777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73" name="Oval 33"/>
          <p:cNvSpPr>
            <a:spLocks noChangeArrowheads="1"/>
          </p:cNvSpPr>
          <p:nvPr/>
        </p:nvSpPr>
        <p:spPr bwMode="auto">
          <a:xfrm>
            <a:off x="8817218" y="40777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74" name="Oval 34"/>
          <p:cNvSpPr>
            <a:spLocks noChangeArrowheads="1"/>
          </p:cNvSpPr>
          <p:nvPr/>
        </p:nvSpPr>
        <p:spPr bwMode="auto">
          <a:xfrm>
            <a:off x="4778618" y="4077787"/>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75" name="Freeform 106"/>
          <p:cNvSpPr>
            <a:spLocks/>
          </p:cNvSpPr>
          <p:nvPr/>
        </p:nvSpPr>
        <p:spPr bwMode="auto">
          <a:xfrm>
            <a:off x="4711943" y="4019051"/>
            <a:ext cx="5105400" cy="268287"/>
          </a:xfrm>
          <a:custGeom>
            <a:avLst/>
            <a:gdLst>
              <a:gd name="T0" fmla="*/ 0 w 3216"/>
              <a:gd name="T1" fmla="*/ 31 h 169"/>
              <a:gd name="T2" fmla="*/ 564 w 3216"/>
              <a:gd name="T3" fmla="*/ 127 h 169"/>
              <a:gd name="T4" fmla="*/ 1194 w 3216"/>
              <a:gd name="T5" fmla="*/ 13 h 169"/>
              <a:gd name="T6" fmla="*/ 1854 w 3216"/>
              <a:gd name="T7" fmla="*/ 139 h 169"/>
              <a:gd name="T8" fmla="*/ 2394 w 3216"/>
              <a:gd name="T9" fmla="*/ 7 h 169"/>
              <a:gd name="T10" fmla="*/ 2760 w 3216"/>
              <a:gd name="T11" fmla="*/ 97 h 169"/>
              <a:gd name="T12" fmla="*/ 3216 w 3216"/>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3216" h="169">
                <a:moveTo>
                  <a:pt x="0" y="31"/>
                </a:moveTo>
                <a:cubicBezTo>
                  <a:pt x="93" y="47"/>
                  <a:pt x="365" y="130"/>
                  <a:pt x="564" y="127"/>
                </a:cubicBezTo>
                <a:cubicBezTo>
                  <a:pt x="763" y="124"/>
                  <a:pt x="979" y="11"/>
                  <a:pt x="1194" y="13"/>
                </a:cubicBezTo>
                <a:cubicBezTo>
                  <a:pt x="1409" y="15"/>
                  <a:pt x="1654" y="140"/>
                  <a:pt x="1854" y="139"/>
                </a:cubicBezTo>
                <a:cubicBezTo>
                  <a:pt x="2054" y="138"/>
                  <a:pt x="2243" y="14"/>
                  <a:pt x="2394" y="7"/>
                </a:cubicBezTo>
                <a:cubicBezTo>
                  <a:pt x="2545" y="0"/>
                  <a:pt x="2623" y="70"/>
                  <a:pt x="2760" y="97"/>
                </a:cubicBezTo>
                <a:cubicBezTo>
                  <a:pt x="2897" y="124"/>
                  <a:pt x="3121" y="154"/>
                  <a:pt x="3216" y="169"/>
                </a:cubicBezTo>
              </a:path>
            </a:pathLst>
          </a:custGeom>
          <a:noFill/>
          <a:ln w="2540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76" name="Text Box 107"/>
          <p:cNvSpPr txBox="1">
            <a:spLocks noChangeArrowheads="1"/>
          </p:cNvSpPr>
          <p:nvPr/>
        </p:nvSpPr>
        <p:spPr bwMode="auto">
          <a:xfrm>
            <a:off x="4321418" y="3834879"/>
            <a:ext cx="364202" cy="369332"/>
          </a:xfrm>
          <a:prstGeom prst="rect">
            <a:avLst/>
          </a:prstGeom>
          <a:noFill/>
          <a:ln w="9525">
            <a:noFill/>
            <a:miter lim="800000"/>
            <a:headEnd/>
            <a:tailEnd/>
          </a:ln>
          <a:effectLst/>
          <a:extLst/>
        </p:spPr>
        <p:txBody>
          <a:bodyPr wrap="none">
            <a:spAutoFit/>
          </a:bodyPr>
          <a:lstStyle/>
          <a:p>
            <a:r>
              <a:rPr lang="en-US" dirty="0">
                <a:latin typeface="+mj-lt"/>
              </a:rPr>
              <a:t>e</a:t>
            </a:r>
            <a:r>
              <a:rPr lang="en-US" baseline="30000" dirty="0">
                <a:latin typeface="+mj-lt"/>
              </a:rPr>
              <a:t>-</a:t>
            </a:r>
          </a:p>
        </p:txBody>
      </p:sp>
      <p:sp>
        <p:nvSpPr>
          <p:cNvPr id="77" name="Text Box 108"/>
          <p:cNvSpPr txBox="1">
            <a:spLocks noChangeArrowheads="1"/>
          </p:cNvSpPr>
          <p:nvPr/>
        </p:nvSpPr>
        <p:spPr bwMode="auto">
          <a:xfrm>
            <a:off x="2416419" y="3861048"/>
            <a:ext cx="20056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mj-lt"/>
              </a:rPr>
              <a:t>planar channeling</a:t>
            </a:r>
          </a:p>
        </p:txBody>
      </p:sp>
      <p:sp>
        <p:nvSpPr>
          <p:cNvPr id="78" name="Text Box 112"/>
          <p:cNvSpPr txBox="1">
            <a:spLocks noChangeArrowheads="1"/>
          </p:cNvSpPr>
          <p:nvPr/>
        </p:nvSpPr>
        <p:spPr bwMode="auto">
          <a:xfrm>
            <a:off x="2110160" y="1983458"/>
            <a:ext cx="42074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dirty="0">
                <a:solidFill>
                  <a:srgbClr val="000000"/>
                </a:solidFill>
                <a:cs typeface="Helvetica" pitchFamily="34" charset="0"/>
              </a:rPr>
              <a:t>Amorphous or non-crystalline solid</a:t>
            </a:r>
          </a:p>
        </p:txBody>
      </p:sp>
      <p:sp>
        <p:nvSpPr>
          <p:cNvPr id="79" name="Oval 113"/>
          <p:cNvSpPr>
            <a:spLocks noChangeArrowheads="1"/>
          </p:cNvSpPr>
          <p:nvPr/>
        </p:nvSpPr>
        <p:spPr bwMode="auto">
          <a:xfrm>
            <a:off x="6912218" y="19410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0" name="Oval 114"/>
          <p:cNvSpPr>
            <a:spLocks noChangeArrowheads="1"/>
          </p:cNvSpPr>
          <p:nvPr/>
        </p:nvSpPr>
        <p:spPr bwMode="auto">
          <a:xfrm>
            <a:off x="7064618" y="23982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1" name="Oval 115"/>
          <p:cNvSpPr>
            <a:spLocks noChangeArrowheads="1"/>
          </p:cNvSpPr>
          <p:nvPr/>
        </p:nvSpPr>
        <p:spPr bwMode="auto">
          <a:xfrm>
            <a:off x="7598018" y="25506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2" name="Oval 116"/>
          <p:cNvSpPr>
            <a:spLocks noChangeArrowheads="1"/>
          </p:cNvSpPr>
          <p:nvPr/>
        </p:nvSpPr>
        <p:spPr bwMode="auto">
          <a:xfrm>
            <a:off x="7598018" y="20172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3" name="Oval 117"/>
          <p:cNvSpPr>
            <a:spLocks noChangeArrowheads="1"/>
          </p:cNvSpPr>
          <p:nvPr/>
        </p:nvSpPr>
        <p:spPr bwMode="auto">
          <a:xfrm>
            <a:off x="7979018" y="22458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4" name="Oval 118"/>
          <p:cNvSpPr>
            <a:spLocks noChangeArrowheads="1"/>
          </p:cNvSpPr>
          <p:nvPr/>
        </p:nvSpPr>
        <p:spPr bwMode="auto">
          <a:xfrm>
            <a:off x="9731618" y="19410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5" name="Oval 119"/>
          <p:cNvSpPr>
            <a:spLocks noChangeArrowheads="1"/>
          </p:cNvSpPr>
          <p:nvPr/>
        </p:nvSpPr>
        <p:spPr bwMode="auto">
          <a:xfrm>
            <a:off x="8360018" y="19410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6" name="Oval 120"/>
          <p:cNvSpPr>
            <a:spLocks noChangeArrowheads="1"/>
          </p:cNvSpPr>
          <p:nvPr/>
        </p:nvSpPr>
        <p:spPr bwMode="auto">
          <a:xfrm>
            <a:off x="8741018" y="22458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7" name="Oval 121"/>
          <p:cNvSpPr>
            <a:spLocks noChangeArrowheads="1"/>
          </p:cNvSpPr>
          <p:nvPr/>
        </p:nvSpPr>
        <p:spPr bwMode="auto">
          <a:xfrm>
            <a:off x="9045818" y="25506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8" name="Oval 122"/>
          <p:cNvSpPr>
            <a:spLocks noChangeArrowheads="1"/>
          </p:cNvSpPr>
          <p:nvPr/>
        </p:nvSpPr>
        <p:spPr bwMode="auto">
          <a:xfrm>
            <a:off x="9198218" y="19410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89" name="Oval 123"/>
          <p:cNvSpPr>
            <a:spLocks noChangeArrowheads="1"/>
          </p:cNvSpPr>
          <p:nvPr/>
        </p:nvSpPr>
        <p:spPr bwMode="auto">
          <a:xfrm>
            <a:off x="9579218" y="22458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90" name="Oval 124"/>
          <p:cNvSpPr>
            <a:spLocks noChangeArrowheads="1"/>
          </p:cNvSpPr>
          <p:nvPr/>
        </p:nvSpPr>
        <p:spPr bwMode="auto">
          <a:xfrm>
            <a:off x="9655418" y="2550612"/>
            <a:ext cx="152400" cy="152400"/>
          </a:xfrm>
          <a:prstGeom prst="ellipse">
            <a:avLst/>
          </a:prstGeom>
          <a:solidFill>
            <a:schemeClr val="accent1"/>
          </a:solidFill>
          <a:ln w="9525">
            <a:solidFill>
              <a:schemeClr val="tx1"/>
            </a:solidFill>
            <a:round/>
            <a:headEnd/>
            <a:tailEnd/>
          </a:ln>
          <a:effectLst/>
          <a:extLst/>
        </p:spPr>
        <p:txBody>
          <a:bodyPr wrap="none" anchor="ctr"/>
          <a:lstStyle/>
          <a:p>
            <a:endParaRPr lang="en-US" dirty="0">
              <a:latin typeface="+mj-lt"/>
            </a:endParaRPr>
          </a:p>
        </p:txBody>
      </p:sp>
      <p:sp>
        <p:nvSpPr>
          <p:cNvPr id="91" name="Freeform 126"/>
          <p:cNvSpPr>
            <a:spLocks/>
          </p:cNvSpPr>
          <p:nvPr/>
        </p:nvSpPr>
        <p:spPr bwMode="auto">
          <a:xfrm>
            <a:off x="6531218" y="1750512"/>
            <a:ext cx="1600200" cy="711200"/>
          </a:xfrm>
          <a:custGeom>
            <a:avLst/>
            <a:gdLst>
              <a:gd name="T0" fmla="*/ 0 w 1008"/>
              <a:gd name="T1" fmla="*/ 264 h 448"/>
              <a:gd name="T2" fmla="*/ 288 w 1008"/>
              <a:gd name="T3" fmla="*/ 264 h 448"/>
              <a:gd name="T4" fmla="*/ 576 w 1008"/>
              <a:gd name="T5" fmla="*/ 408 h 448"/>
              <a:gd name="T6" fmla="*/ 864 w 1008"/>
              <a:gd name="T7" fmla="*/ 408 h 448"/>
              <a:gd name="T8" fmla="*/ 816 w 1008"/>
              <a:gd name="T9" fmla="*/ 168 h 448"/>
              <a:gd name="T10" fmla="*/ 960 w 1008"/>
              <a:gd name="T11" fmla="*/ 24 h 448"/>
              <a:gd name="T12" fmla="*/ 1008 w 1008"/>
              <a:gd name="T13" fmla="*/ 24 h 448"/>
            </a:gdLst>
            <a:ahLst/>
            <a:cxnLst>
              <a:cxn ang="0">
                <a:pos x="T0" y="T1"/>
              </a:cxn>
              <a:cxn ang="0">
                <a:pos x="T2" y="T3"/>
              </a:cxn>
              <a:cxn ang="0">
                <a:pos x="T4" y="T5"/>
              </a:cxn>
              <a:cxn ang="0">
                <a:pos x="T6" y="T7"/>
              </a:cxn>
              <a:cxn ang="0">
                <a:pos x="T8" y="T9"/>
              </a:cxn>
              <a:cxn ang="0">
                <a:pos x="T10" y="T11"/>
              </a:cxn>
              <a:cxn ang="0">
                <a:pos x="T12" y="T13"/>
              </a:cxn>
            </a:cxnLst>
            <a:rect l="0" t="0" r="r" b="b"/>
            <a:pathLst>
              <a:path w="1008" h="448">
                <a:moveTo>
                  <a:pt x="0" y="264"/>
                </a:moveTo>
                <a:cubicBezTo>
                  <a:pt x="96" y="252"/>
                  <a:pt x="192" y="240"/>
                  <a:pt x="288" y="264"/>
                </a:cubicBezTo>
                <a:cubicBezTo>
                  <a:pt x="384" y="288"/>
                  <a:pt x="480" y="384"/>
                  <a:pt x="576" y="408"/>
                </a:cubicBezTo>
                <a:cubicBezTo>
                  <a:pt x="672" y="432"/>
                  <a:pt x="824" y="448"/>
                  <a:pt x="864" y="408"/>
                </a:cubicBezTo>
                <a:cubicBezTo>
                  <a:pt x="904" y="368"/>
                  <a:pt x="800" y="232"/>
                  <a:pt x="816" y="168"/>
                </a:cubicBezTo>
                <a:cubicBezTo>
                  <a:pt x="832" y="104"/>
                  <a:pt x="928" y="48"/>
                  <a:pt x="960" y="24"/>
                </a:cubicBezTo>
                <a:cubicBezTo>
                  <a:pt x="992" y="0"/>
                  <a:pt x="1000" y="12"/>
                  <a:pt x="1008" y="24"/>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92" name="Freeform 127"/>
          <p:cNvSpPr>
            <a:spLocks/>
          </p:cNvSpPr>
          <p:nvPr/>
        </p:nvSpPr>
        <p:spPr bwMode="auto">
          <a:xfrm>
            <a:off x="6302618" y="2029912"/>
            <a:ext cx="2959100" cy="901700"/>
          </a:xfrm>
          <a:custGeom>
            <a:avLst/>
            <a:gdLst>
              <a:gd name="T0" fmla="*/ 0 w 1864"/>
              <a:gd name="T1" fmla="*/ 376 h 568"/>
              <a:gd name="T2" fmla="*/ 912 w 1864"/>
              <a:gd name="T3" fmla="*/ 472 h 568"/>
              <a:gd name="T4" fmla="*/ 1440 w 1864"/>
              <a:gd name="T5" fmla="*/ 136 h 568"/>
              <a:gd name="T6" fmla="*/ 1824 w 1864"/>
              <a:gd name="T7" fmla="*/ 40 h 568"/>
              <a:gd name="T8" fmla="*/ 1680 w 1864"/>
              <a:gd name="T9" fmla="*/ 376 h 568"/>
              <a:gd name="T10" fmla="*/ 1728 w 1864"/>
              <a:gd name="T11" fmla="*/ 568 h 568"/>
            </a:gdLst>
            <a:ahLst/>
            <a:cxnLst>
              <a:cxn ang="0">
                <a:pos x="T0" y="T1"/>
              </a:cxn>
              <a:cxn ang="0">
                <a:pos x="T2" y="T3"/>
              </a:cxn>
              <a:cxn ang="0">
                <a:pos x="T4" y="T5"/>
              </a:cxn>
              <a:cxn ang="0">
                <a:pos x="T6" y="T7"/>
              </a:cxn>
              <a:cxn ang="0">
                <a:pos x="T8" y="T9"/>
              </a:cxn>
              <a:cxn ang="0">
                <a:pos x="T10" y="T11"/>
              </a:cxn>
            </a:cxnLst>
            <a:rect l="0" t="0" r="r" b="b"/>
            <a:pathLst>
              <a:path w="1864" h="568">
                <a:moveTo>
                  <a:pt x="0" y="376"/>
                </a:moveTo>
                <a:cubicBezTo>
                  <a:pt x="336" y="444"/>
                  <a:pt x="672" y="512"/>
                  <a:pt x="912" y="472"/>
                </a:cubicBezTo>
                <a:cubicBezTo>
                  <a:pt x="1152" y="432"/>
                  <a:pt x="1288" y="208"/>
                  <a:pt x="1440" y="136"/>
                </a:cubicBezTo>
                <a:cubicBezTo>
                  <a:pt x="1592" y="64"/>
                  <a:pt x="1784" y="0"/>
                  <a:pt x="1824" y="40"/>
                </a:cubicBezTo>
                <a:cubicBezTo>
                  <a:pt x="1864" y="80"/>
                  <a:pt x="1696" y="288"/>
                  <a:pt x="1680" y="376"/>
                </a:cubicBezTo>
                <a:cubicBezTo>
                  <a:pt x="1664" y="464"/>
                  <a:pt x="1696" y="516"/>
                  <a:pt x="1728" y="568"/>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5" name="Segnaposto data 4"/>
          <p:cNvSpPr>
            <a:spLocks noGrp="1"/>
          </p:cNvSpPr>
          <p:nvPr>
            <p:ph type="dt" sz="half" idx="10"/>
          </p:nvPr>
        </p:nvSpPr>
        <p:spPr/>
        <p:txBody>
          <a:bodyPr/>
          <a:lstStyle/>
          <a:p>
            <a:pPr>
              <a:defRPr/>
            </a:pPr>
            <a:r>
              <a:rPr lang="it-IT" smtClean="0"/>
              <a:t>06/22/2018</a:t>
            </a:r>
            <a:endParaRPr lang="en-US" dirty="0"/>
          </a:p>
        </p:txBody>
      </p:sp>
      <p:sp>
        <p:nvSpPr>
          <p:cNvPr id="6" name="Segnaposto piè di pagina 5"/>
          <p:cNvSpPr>
            <a:spLocks noGrp="1"/>
          </p:cNvSpPr>
          <p:nvPr>
            <p:ph type="ftr" sz="quarter" idx="11"/>
          </p:nvPr>
        </p:nvSpPr>
        <p:spPr/>
        <p:txBody>
          <a:bodyPr/>
          <a:lstStyle/>
          <a:p>
            <a:pPr>
              <a:defRPr/>
            </a:pPr>
            <a:r>
              <a:rPr lang="it-IT" smtClean="0"/>
              <a:t>L. Bandiera, INFN Ferrara</a:t>
            </a:r>
            <a:endParaRPr lang="en-US" dirty="0"/>
          </a:p>
        </p:txBody>
      </p:sp>
    </p:spTree>
    <p:extLst>
      <p:ext uri="{BB962C8B-B14F-4D97-AF65-F5344CB8AC3E}">
        <p14:creationId xmlns:p14="http://schemas.microsoft.com/office/powerpoint/2010/main" val="3970117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Figura a mano libera 170"/>
          <p:cNvSpPr/>
          <p:nvPr/>
        </p:nvSpPr>
        <p:spPr>
          <a:xfrm>
            <a:off x="1200449" y="4934142"/>
            <a:ext cx="3927899" cy="452896"/>
          </a:xfrm>
          <a:custGeom>
            <a:avLst/>
            <a:gdLst>
              <a:gd name="connsiteX0" fmla="*/ 204 w 4535599"/>
              <a:gd name="connsiteY0" fmla="*/ 331419 h 780772"/>
              <a:gd name="connsiteX1" fmla="*/ 3934894 w 4535599"/>
              <a:gd name="connsiteY1" fmla="*/ 12764 h 780772"/>
              <a:gd name="connsiteX2" fmla="*/ 4115004 w 4535599"/>
              <a:gd name="connsiteY2" fmla="*/ 774764 h 780772"/>
              <a:gd name="connsiteX3" fmla="*/ 204 w 4535599"/>
              <a:gd name="connsiteY3" fmla="*/ 331419 h 780772"/>
            </a:gdLst>
            <a:ahLst/>
            <a:cxnLst>
              <a:cxn ang="0">
                <a:pos x="connsiteX0" y="connsiteY0"/>
              </a:cxn>
              <a:cxn ang="0">
                <a:pos x="connsiteX1" y="connsiteY1"/>
              </a:cxn>
              <a:cxn ang="0">
                <a:pos x="connsiteX2" y="connsiteY2"/>
              </a:cxn>
              <a:cxn ang="0">
                <a:pos x="connsiteX3" y="connsiteY3"/>
              </a:cxn>
            </a:cxnLst>
            <a:rect l="l" t="t" r="r" b="b"/>
            <a:pathLst>
              <a:path w="4535599" h="780772">
                <a:moveTo>
                  <a:pt x="204" y="331419"/>
                </a:moveTo>
                <a:cubicBezTo>
                  <a:pt x="-29814" y="204419"/>
                  <a:pt x="3249094" y="-61127"/>
                  <a:pt x="3934894" y="12764"/>
                </a:cubicBezTo>
                <a:cubicBezTo>
                  <a:pt x="4620694" y="86655"/>
                  <a:pt x="4770786" y="717037"/>
                  <a:pt x="4115004" y="774764"/>
                </a:cubicBezTo>
                <a:cubicBezTo>
                  <a:pt x="3459222" y="832491"/>
                  <a:pt x="30222" y="458419"/>
                  <a:pt x="204" y="331419"/>
                </a:cubicBezTo>
                <a:close/>
              </a:path>
            </a:pathLst>
          </a:custGeom>
          <a:gradFill>
            <a:gsLst>
              <a:gs pos="0">
                <a:schemeClr val="accent1">
                  <a:tint val="66000"/>
                  <a:satMod val="160000"/>
                  <a:alpha val="0"/>
                  <a:lumMod val="84000"/>
                  <a:lumOff val="16000"/>
                </a:schemeClr>
              </a:gs>
              <a:gs pos="91000">
                <a:schemeClr val="accent1">
                  <a:tint val="44500"/>
                  <a:satMod val="160000"/>
                </a:schemeClr>
              </a:gs>
              <a:gs pos="100000">
                <a:schemeClr val="accent1">
                  <a:tint val="23500"/>
                  <a:satMod val="16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olo 1"/>
          <p:cNvSpPr>
            <a:spLocks noGrp="1"/>
          </p:cNvSpPr>
          <p:nvPr>
            <p:ph type="title"/>
          </p:nvPr>
        </p:nvSpPr>
        <p:spPr>
          <a:xfrm>
            <a:off x="191344" y="332656"/>
            <a:ext cx="11593288" cy="990600"/>
          </a:xfrm>
        </p:spPr>
        <p:txBody>
          <a:bodyPr>
            <a:noAutofit/>
          </a:bodyPr>
          <a:lstStyle/>
          <a:p>
            <a:pPr algn="ctr"/>
            <a:r>
              <a:rPr lang="en-US" dirty="0" smtClean="0">
                <a:solidFill>
                  <a:srgbClr val="C00000"/>
                </a:solidFill>
              </a:rPr>
              <a:t/>
            </a:r>
            <a:br>
              <a:rPr lang="en-US" dirty="0" smtClean="0">
                <a:solidFill>
                  <a:srgbClr val="C00000"/>
                </a:solidFill>
              </a:rPr>
            </a:br>
            <a:r>
              <a:rPr lang="it-IT" dirty="0">
                <a:solidFill>
                  <a:srgbClr val="C00000"/>
                </a:solidFill>
              </a:rPr>
              <a:t> </a:t>
            </a:r>
            <a:r>
              <a:rPr lang="en-US" dirty="0">
                <a:solidFill>
                  <a:srgbClr val="C00000"/>
                </a:solidFill>
              </a:rPr>
              <a:t>Enhancement of bremsstrahlung in aligned crystals</a:t>
            </a:r>
          </a:p>
        </p:txBody>
      </p:sp>
      <p:sp>
        <p:nvSpPr>
          <p:cNvPr id="5" name="Segnaposto data 4"/>
          <p:cNvSpPr>
            <a:spLocks noGrp="1"/>
          </p:cNvSpPr>
          <p:nvPr>
            <p:ph type="dt" sz="half" idx="10"/>
          </p:nvPr>
        </p:nvSpPr>
        <p:spPr/>
        <p:txBody>
          <a:bodyPr/>
          <a:lstStyle/>
          <a:p>
            <a:pPr>
              <a:defRPr/>
            </a:pPr>
            <a:r>
              <a:rPr lang="it-IT" smtClean="0"/>
              <a:t>06/22/2018</a:t>
            </a:r>
            <a:endParaRPr lang="en-US" dirty="0"/>
          </a:p>
        </p:txBody>
      </p:sp>
      <p:sp>
        <p:nvSpPr>
          <p:cNvPr id="8" name="Segnaposto piè di pagina 7"/>
          <p:cNvSpPr>
            <a:spLocks noGrp="1"/>
          </p:cNvSpPr>
          <p:nvPr>
            <p:ph type="ftr" sz="quarter" idx="11"/>
          </p:nvPr>
        </p:nvSpPr>
        <p:spPr/>
        <p:txBody>
          <a:bodyPr/>
          <a:lstStyle/>
          <a:p>
            <a:pPr>
              <a:defRPr/>
            </a:pPr>
            <a:r>
              <a:rPr lang="it-IT" smtClean="0"/>
              <a:t>L. Bandiera, INFN Ferrara</a:t>
            </a:r>
            <a:endParaRPr lang="en-US" dirty="0"/>
          </a:p>
        </p:txBody>
      </p:sp>
      <p:grpSp>
        <p:nvGrpSpPr>
          <p:cNvPr id="65" name="Gruppo 64"/>
          <p:cNvGrpSpPr/>
          <p:nvPr/>
        </p:nvGrpSpPr>
        <p:grpSpPr>
          <a:xfrm rot="10800000">
            <a:off x="6723043" y="2229081"/>
            <a:ext cx="3616608" cy="211164"/>
            <a:chOff x="1475655" y="2149948"/>
            <a:chExt cx="4110908" cy="234936"/>
          </a:xfrm>
        </p:grpSpPr>
        <p:cxnSp>
          <p:nvCxnSpPr>
            <p:cNvPr id="66" name="Connettore 1 65"/>
            <p:cNvCxnSpPr/>
            <p:nvPr/>
          </p:nvCxnSpPr>
          <p:spPr>
            <a:xfrm>
              <a:off x="1475655" y="2276871"/>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e 6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8" name="Ovale 6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9" name="Ovale 10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0" name="Ovale 10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1" name="Ovale 11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2" name="Ovale 11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3" name="Ovale 11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4" name="Ovale 11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8" name="Gruppo 17"/>
          <p:cNvGrpSpPr/>
          <p:nvPr/>
        </p:nvGrpSpPr>
        <p:grpSpPr>
          <a:xfrm>
            <a:off x="6762790" y="2903555"/>
            <a:ext cx="3684336" cy="166255"/>
            <a:chOff x="769482" y="2783377"/>
            <a:chExt cx="3854537" cy="291825"/>
          </a:xfrm>
        </p:grpSpPr>
        <p:sp>
          <p:nvSpPr>
            <p:cNvPr id="116" name="Figura a mano libera 115"/>
            <p:cNvSpPr/>
            <p:nvPr/>
          </p:nvSpPr>
          <p:spPr>
            <a:xfrm>
              <a:off x="1370892" y="2799501"/>
              <a:ext cx="2570977" cy="248623"/>
            </a:xfrm>
            <a:custGeom>
              <a:avLst/>
              <a:gdLst>
                <a:gd name="connsiteX0" fmla="*/ 0 w 3449782"/>
                <a:gd name="connsiteY0" fmla="*/ 583155 h 583155"/>
                <a:gd name="connsiteX1" fmla="*/ 1648691 w 3449782"/>
                <a:gd name="connsiteY1" fmla="*/ 1264 h 583155"/>
                <a:gd name="connsiteX2" fmla="*/ 3449782 w 3449782"/>
                <a:gd name="connsiteY2" fmla="*/ 458464 h 583155"/>
              </a:gdLst>
              <a:ahLst/>
              <a:cxnLst>
                <a:cxn ang="0">
                  <a:pos x="connsiteX0" y="connsiteY0"/>
                </a:cxn>
                <a:cxn ang="0">
                  <a:pos x="connsiteX1" y="connsiteY1"/>
                </a:cxn>
                <a:cxn ang="0">
                  <a:pos x="connsiteX2" y="connsiteY2"/>
                </a:cxn>
              </a:cxnLst>
              <a:rect l="l" t="t" r="r" b="b"/>
              <a:pathLst>
                <a:path w="3449782" h="583155">
                  <a:moveTo>
                    <a:pt x="0" y="583155"/>
                  </a:moveTo>
                  <a:cubicBezTo>
                    <a:pt x="536863" y="302600"/>
                    <a:pt x="1073727" y="22046"/>
                    <a:pt x="1648691" y="1264"/>
                  </a:cubicBezTo>
                  <a:cubicBezTo>
                    <a:pt x="2223655" y="-19518"/>
                    <a:pt x="2836718" y="219473"/>
                    <a:pt x="3449782" y="4584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Elaborazione 3"/>
            <p:cNvSpPr/>
            <p:nvPr/>
          </p:nvSpPr>
          <p:spPr>
            <a:xfrm>
              <a:off x="798018" y="2786154"/>
              <a:ext cx="3806659" cy="289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e 13"/>
            <p:cNvSpPr/>
            <p:nvPr/>
          </p:nvSpPr>
          <p:spPr>
            <a:xfrm>
              <a:off x="4578300" y="2786153"/>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e 121"/>
            <p:cNvSpPr/>
            <p:nvPr/>
          </p:nvSpPr>
          <p:spPr>
            <a:xfrm>
              <a:off x="769482" y="2783377"/>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igura a mano libera 20"/>
          <p:cNvSpPr/>
          <p:nvPr/>
        </p:nvSpPr>
        <p:spPr>
          <a:xfrm rot="10800000">
            <a:off x="6756102" y="3158240"/>
            <a:ext cx="3616037" cy="184103"/>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igura a mano libera 137"/>
          <p:cNvSpPr/>
          <p:nvPr/>
        </p:nvSpPr>
        <p:spPr>
          <a:xfrm rot="10800000">
            <a:off x="2493800" y="2686547"/>
            <a:ext cx="1808019" cy="184104"/>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e 138"/>
          <p:cNvSpPr/>
          <p:nvPr/>
        </p:nvSpPr>
        <p:spPr>
          <a:xfrm rot="10800000">
            <a:off x="3302784" y="2485599"/>
            <a:ext cx="190049" cy="194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Freccia in giù 29"/>
          <p:cNvSpPr/>
          <p:nvPr/>
        </p:nvSpPr>
        <p:spPr>
          <a:xfrm>
            <a:off x="8459039" y="2510498"/>
            <a:ext cx="381837" cy="334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ccia a destra 31"/>
          <p:cNvSpPr/>
          <p:nvPr/>
        </p:nvSpPr>
        <p:spPr>
          <a:xfrm>
            <a:off x="5151816" y="2343162"/>
            <a:ext cx="990436" cy="52749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sellaDiTesto 32"/>
          <p:cNvSpPr txBox="1"/>
          <p:nvPr/>
        </p:nvSpPr>
        <p:spPr>
          <a:xfrm>
            <a:off x="2484086" y="1916832"/>
            <a:ext cx="1811714" cy="461665"/>
          </a:xfrm>
          <a:prstGeom prst="rect">
            <a:avLst/>
          </a:prstGeom>
          <a:noFill/>
        </p:spPr>
        <p:txBody>
          <a:bodyPr wrap="none" rtlCol="0">
            <a:spAutoFit/>
          </a:bodyPr>
          <a:lstStyle/>
          <a:p>
            <a:r>
              <a:rPr lang="en-US" sz="2400" dirty="0"/>
              <a:t>Single atom</a:t>
            </a:r>
          </a:p>
        </p:txBody>
      </p:sp>
      <p:sp>
        <p:nvSpPr>
          <p:cNvPr id="140" name="CasellaDiTesto 139"/>
          <p:cNvSpPr txBox="1"/>
          <p:nvPr/>
        </p:nvSpPr>
        <p:spPr>
          <a:xfrm>
            <a:off x="7392144" y="1772816"/>
            <a:ext cx="2254143" cy="461665"/>
          </a:xfrm>
          <a:prstGeom prst="rect">
            <a:avLst/>
          </a:prstGeom>
          <a:noFill/>
        </p:spPr>
        <p:txBody>
          <a:bodyPr wrap="none" rtlCol="0">
            <a:spAutoFit/>
          </a:bodyPr>
          <a:lstStyle/>
          <a:p>
            <a:r>
              <a:rPr lang="en-US" sz="2400" dirty="0"/>
              <a:t>String of atoms</a:t>
            </a:r>
          </a:p>
        </p:txBody>
      </p:sp>
      <p:cxnSp>
        <p:nvCxnSpPr>
          <p:cNvPr id="38" name="Connettore 1 37"/>
          <p:cNvCxnSpPr>
            <a:endCxn id="138" idx="0"/>
          </p:cNvCxnSpPr>
          <p:nvPr/>
        </p:nvCxnSpPr>
        <p:spPr>
          <a:xfrm>
            <a:off x="4089122" y="2686547"/>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ttore 1 141"/>
          <p:cNvCxnSpPr>
            <a:endCxn id="138" idx="0"/>
          </p:cNvCxnSpPr>
          <p:nvPr/>
        </p:nvCxnSpPr>
        <p:spPr>
          <a:xfrm flipV="1">
            <a:off x="4195470" y="2686548"/>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nettore 1 142"/>
          <p:cNvCxnSpPr/>
          <p:nvPr/>
        </p:nvCxnSpPr>
        <p:spPr>
          <a:xfrm>
            <a:off x="10149602" y="3141895"/>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nettore 1 143"/>
          <p:cNvCxnSpPr/>
          <p:nvPr/>
        </p:nvCxnSpPr>
        <p:spPr>
          <a:xfrm flipV="1">
            <a:off x="10265790" y="3143573"/>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107"/>
          <p:cNvSpPr txBox="1">
            <a:spLocks noChangeArrowheads="1"/>
          </p:cNvSpPr>
          <p:nvPr/>
        </p:nvSpPr>
        <p:spPr bwMode="auto">
          <a:xfrm>
            <a:off x="2233310" y="2599982"/>
            <a:ext cx="385042" cy="400110"/>
          </a:xfrm>
          <a:prstGeom prst="rect">
            <a:avLst/>
          </a:prstGeom>
          <a:noFill/>
          <a:ln w="9525">
            <a:noFill/>
            <a:miter lim="800000"/>
            <a:headEnd/>
            <a:tailEnd/>
          </a:ln>
          <a:effectLst/>
          <a:extLst/>
        </p:spPr>
        <p:txBody>
          <a:bodyPr wrap="none">
            <a:spAutoFit/>
          </a:bodyPr>
          <a:lstStyle/>
          <a:p>
            <a:r>
              <a:rPr lang="en-US" sz="2000" dirty="0">
                <a:latin typeface="+mj-lt"/>
              </a:rPr>
              <a:t>e</a:t>
            </a:r>
            <a:r>
              <a:rPr lang="en-US" sz="2000" baseline="30000" dirty="0">
                <a:latin typeface="+mj-lt"/>
              </a:rPr>
              <a:t>-</a:t>
            </a:r>
          </a:p>
        </p:txBody>
      </p:sp>
      <p:sp>
        <p:nvSpPr>
          <p:cNvPr id="146" name="Text Box 107"/>
          <p:cNvSpPr txBox="1">
            <a:spLocks noChangeArrowheads="1"/>
          </p:cNvSpPr>
          <p:nvPr/>
        </p:nvSpPr>
        <p:spPr bwMode="auto">
          <a:xfrm>
            <a:off x="6354722" y="2932862"/>
            <a:ext cx="385042" cy="400110"/>
          </a:xfrm>
          <a:prstGeom prst="rect">
            <a:avLst/>
          </a:prstGeom>
          <a:noFill/>
          <a:ln w="9525">
            <a:noFill/>
            <a:miter lim="800000"/>
            <a:headEnd/>
            <a:tailEnd/>
          </a:ln>
          <a:effectLst/>
          <a:extLst/>
        </p:spPr>
        <p:txBody>
          <a:bodyPr wrap="none">
            <a:spAutoFit/>
          </a:bodyPr>
          <a:lstStyle/>
          <a:p>
            <a:r>
              <a:rPr lang="en-US" sz="2000" dirty="0">
                <a:latin typeface="+mj-lt"/>
              </a:rPr>
              <a:t>e</a:t>
            </a:r>
            <a:r>
              <a:rPr lang="en-US" sz="2000" baseline="30000" dirty="0">
                <a:latin typeface="+mj-lt"/>
              </a:rPr>
              <a:t>-</a:t>
            </a:r>
          </a:p>
        </p:txBody>
      </p:sp>
      <p:pic>
        <p:nvPicPr>
          <p:cNvPr id="105" name="Picture 39" descr="e-54MeV_C100_ChR"/>
          <p:cNvPicPr>
            <a:picLocks noChangeAspect="1" noChangeArrowheads="1"/>
          </p:cNvPicPr>
          <p:nvPr/>
        </p:nvPicPr>
        <p:blipFill rotWithShape="1">
          <a:blip r:embed="rId3">
            <a:extLst>
              <a:ext uri="{28A0092B-C50C-407E-A947-70E740481C1C}">
                <a14:useLocalDpi xmlns:a14="http://schemas.microsoft.com/office/drawing/2010/main" val="0"/>
              </a:ext>
            </a:extLst>
          </a:blip>
          <a:srcRect l="7417"/>
          <a:stretch/>
        </p:blipFill>
        <p:spPr bwMode="auto">
          <a:xfrm>
            <a:off x="6882599" y="3978823"/>
            <a:ext cx="4464496" cy="2871962"/>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uppo 114"/>
          <p:cNvGrpSpPr/>
          <p:nvPr/>
        </p:nvGrpSpPr>
        <p:grpSpPr>
          <a:xfrm>
            <a:off x="1204067" y="4295096"/>
            <a:ext cx="4352127" cy="2172063"/>
            <a:chOff x="554854" y="4010297"/>
            <a:chExt cx="4129556" cy="1762316"/>
          </a:xfrm>
        </p:grpSpPr>
        <p:grpSp>
          <p:nvGrpSpPr>
            <p:cNvPr id="117" name="Gruppo 116"/>
            <p:cNvGrpSpPr/>
            <p:nvPr/>
          </p:nvGrpSpPr>
          <p:grpSpPr>
            <a:xfrm>
              <a:off x="554854" y="4142820"/>
              <a:ext cx="3616607" cy="211164"/>
              <a:chOff x="1475656" y="2149948"/>
              <a:chExt cx="4110907" cy="234936"/>
            </a:xfrm>
          </p:grpSpPr>
          <p:cxnSp>
            <p:nvCxnSpPr>
              <p:cNvPr id="161" name="Connettore 1 141"/>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Ovale 161"/>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3" name="Ovale 162"/>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4" name="Ovale 163"/>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5" name="Ovale 164"/>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6" name="Ovale 165"/>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7" name="Ovale 166"/>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8" name="Ovale 167"/>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9" name="Ovale 168"/>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19" name="Gruppo 118"/>
            <p:cNvGrpSpPr/>
            <p:nvPr/>
          </p:nvGrpSpPr>
          <p:grpSpPr>
            <a:xfrm>
              <a:off x="578211" y="4595581"/>
              <a:ext cx="3616607" cy="211164"/>
              <a:chOff x="1475656" y="2149948"/>
              <a:chExt cx="4110907" cy="234936"/>
            </a:xfrm>
          </p:grpSpPr>
          <p:cxnSp>
            <p:nvCxnSpPr>
              <p:cNvPr id="152" name="Connettore 1 13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Ovale 152"/>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4" name="Ovale 153"/>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5" name="Ovale 154"/>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6" name="Ovale 155"/>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7" name="Ovale 156"/>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8" name="Ovale 157"/>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9" name="Ovale 158"/>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0" name="Ovale 159"/>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20" name="Gruppo 119"/>
            <p:cNvGrpSpPr/>
            <p:nvPr/>
          </p:nvGrpSpPr>
          <p:grpSpPr>
            <a:xfrm>
              <a:off x="595629" y="5067666"/>
              <a:ext cx="3616607" cy="211164"/>
              <a:chOff x="1475656" y="2149948"/>
              <a:chExt cx="4110907" cy="234936"/>
            </a:xfrm>
          </p:grpSpPr>
          <p:cxnSp>
            <p:nvCxnSpPr>
              <p:cNvPr id="135" name="Connettore 1 12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36" name="Ovale 135"/>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7" name="Ovale 136"/>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1" name="Ovale 140"/>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7" name="Ovale 146"/>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8" name="Ovale 147"/>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9" name="Ovale 148"/>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0" name="Ovale 149"/>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1" name="Ovale 150"/>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21" name="Gruppo 120"/>
            <p:cNvGrpSpPr/>
            <p:nvPr/>
          </p:nvGrpSpPr>
          <p:grpSpPr>
            <a:xfrm>
              <a:off x="605883" y="5515211"/>
              <a:ext cx="3616607" cy="211164"/>
              <a:chOff x="1475656" y="2149948"/>
              <a:chExt cx="4110907" cy="234936"/>
            </a:xfrm>
          </p:grpSpPr>
          <p:cxnSp>
            <p:nvCxnSpPr>
              <p:cNvPr id="125" name="Connettore 1 11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e 12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8" name="Ovale 12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9" name="Ovale 12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0" name="Ovale 12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1" name="Ovale 13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2" name="Ovale 13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3" name="Ovale 13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4" name="Ovale 13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sp>
          <p:nvSpPr>
            <p:cNvPr id="123" name="Rettangolo 122"/>
            <p:cNvSpPr/>
            <p:nvPr/>
          </p:nvSpPr>
          <p:spPr>
            <a:xfrm>
              <a:off x="4300418" y="4010297"/>
              <a:ext cx="383992" cy="1762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mj-lt"/>
                </a:rPr>
                <a:t>HE</a:t>
              </a:r>
            </a:p>
          </p:txBody>
        </p:sp>
        <p:cxnSp>
          <p:nvCxnSpPr>
            <p:cNvPr id="124" name="Connettore 2 123"/>
            <p:cNvCxnSpPr/>
            <p:nvPr/>
          </p:nvCxnSpPr>
          <p:spPr>
            <a:xfrm flipV="1">
              <a:off x="4533253" y="4471874"/>
              <a:ext cx="151157" cy="1098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0" name="CasellaDiTesto 169"/>
          <p:cNvSpPr txBox="1"/>
          <p:nvPr/>
        </p:nvSpPr>
        <p:spPr>
          <a:xfrm>
            <a:off x="803665" y="4810974"/>
            <a:ext cx="742596" cy="523220"/>
          </a:xfrm>
          <a:prstGeom prst="rect">
            <a:avLst/>
          </a:prstGeom>
          <a:noFill/>
        </p:spPr>
        <p:txBody>
          <a:bodyPr wrap="square" rtlCol="0">
            <a:spAutoFit/>
          </a:bodyPr>
          <a:lstStyle/>
          <a:p>
            <a:r>
              <a:rPr lang="en-US" sz="2800" dirty="0">
                <a:latin typeface="+mj-lt"/>
              </a:rPr>
              <a:t>e</a:t>
            </a:r>
            <a:r>
              <a:rPr lang="en-US" sz="2800" baseline="30000" dirty="0">
                <a:latin typeface="+mj-lt"/>
              </a:rPr>
              <a:t>-</a:t>
            </a:r>
          </a:p>
        </p:txBody>
      </p:sp>
      <p:sp>
        <p:nvSpPr>
          <p:cNvPr id="172" name="Figura a mano libera 171"/>
          <p:cNvSpPr/>
          <p:nvPr/>
        </p:nvSpPr>
        <p:spPr>
          <a:xfrm>
            <a:off x="1265906" y="5020998"/>
            <a:ext cx="4073754" cy="222025"/>
          </a:xfrm>
          <a:custGeom>
            <a:avLst/>
            <a:gdLst>
              <a:gd name="connsiteX0" fmla="*/ 0 w 3865418"/>
              <a:gd name="connsiteY0" fmla="*/ 69273 h 180141"/>
              <a:gd name="connsiteX1" fmla="*/ 429491 w 3865418"/>
              <a:gd name="connsiteY1" fmla="*/ 13855 h 180141"/>
              <a:gd name="connsiteX2" fmla="*/ 831273 w 3865418"/>
              <a:gd name="connsiteY2" fmla="*/ 152400 h 180141"/>
              <a:gd name="connsiteX3" fmla="*/ 1288473 w 3865418"/>
              <a:gd name="connsiteY3" fmla="*/ 41564 h 180141"/>
              <a:gd name="connsiteX4" fmla="*/ 1676400 w 3865418"/>
              <a:gd name="connsiteY4" fmla="*/ 180110 h 180141"/>
              <a:gd name="connsiteX5" fmla="*/ 2022764 w 3865418"/>
              <a:gd name="connsiteY5" fmla="*/ 55419 h 180141"/>
              <a:gd name="connsiteX6" fmla="*/ 2424546 w 3865418"/>
              <a:gd name="connsiteY6" fmla="*/ 166255 h 180141"/>
              <a:gd name="connsiteX7" fmla="*/ 2729346 w 3865418"/>
              <a:gd name="connsiteY7" fmla="*/ 27710 h 180141"/>
              <a:gd name="connsiteX8" fmla="*/ 3103418 w 3865418"/>
              <a:gd name="connsiteY8" fmla="*/ 166255 h 180141"/>
              <a:gd name="connsiteX9" fmla="*/ 3463636 w 3865418"/>
              <a:gd name="connsiteY9" fmla="*/ 110837 h 180141"/>
              <a:gd name="connsiteX10" fmla="*/ 3865418 w 3865418"/>
              <a:gd name="connsiteY10" fmla="*/ 0 h 1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418" h="180141">
                <a:moveTo>
                  <a:pt x="0" y="69273"/>
                </a:moveTo>
                <a:cubicBezTo>
                  <a:pt x="145473" y="34637"/>
                  <a:pt x="290946" y="1"/>
                  <a:pt x="429491" y="13855"/>
                </a:cubicBezTo>
                <a:cubicBezTo>
                  <a:pt x="568036" y="27709"/>
                  <a:pt x="688110" y="147782"/>
                  <a:pt x="831273" y="152400"/>
                </a:cubicBezTo>
                <a:cubicBezTo>
                  <a:pt x="974436" y="157018"/>
                  <a:pt x="1147619" y="36946"/>
                  <a:pt x="1288473" y="41564"/>
                </a:cubicBezTo>
                <a:cubicBezTo>
                  <a:pt x="1429327" y="46182"/>
                  <a:pt x="1554018" y="177801"/>
                  <a:pt x="1676400" y="180110"/>
                </a:cubicBezTo>
                <a:cubicBezTo>
                  <a:pt x="1798782" y="182419"/>
                  <a:pt x="1898073" y="57728"/>
                  <a:pt x="2022764" y="55419"/>
                </a:cubicBezTo>
                <a:cubicBezTo>
                  <a:pt x="2147455" y="53110"/>
                  <a:pt x="2306782" y="170873"/>
                  <a:pt x="2424546" y="166255"/>
                </a:cubicBezTo>
                <a:cubicBezTo>
                  <a:pt x="2542310" y="161637"/>
                  <a:pt x="2616201" y="27710"/>
                  <a:pt x="2729346" y="27710"/>
                </a:cubicBezTo>
                <a:cubicBezTo>
                  <a:pt x="2842491" y="27710"/>
                  <a:pt x="2981036" y="152401"/>
                  <a:pt x="3103418" y="166255"/>
                </a:cubicBezTo>
                <a:cubicBezTo>
                  <a:pt x="3225800" y="180109"/>
                  <a:pt x="3336636" y="138546"/>
                  <a:pt x="3463636" y="110837"/>
                </a:cubicBezTo>
                <a:cubicBezTo>
                  <a:pt x="3590636" y="83128"/>
                  <a:pt x="3728027" y="41564"/>
                  <a:pt x="3865418" y="0"/>
                </a:cubicBezTo>
              </a:path>
            </a:pathLst>
          </a:cu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4" name="CasellaDiTesto 173"/>
          <p:cNvSpPr txBox="1"/>
          <p:nvPr/>
        </p:nvSpPr>
        <p:spPr>
          <a:xfrm>
            <a:off x="1762795" y="3621411"/>
            <a:ext cx="8929758" cy="523220"/>
          </a:xfrm>
          <a:prstGeom prst="rect">
            <a:avLst/>
          </a:prstGeom>
          <a:noFill/>
        </p:spPr>
        <p:txBody>
          <a:bodyPr wrap="square" rtlCol="0">
            <a:spAutoFit/>
          </a:bodyPr>
          <a:lstStyle/>
          <a:p>
            <a:pPr algn="ctr"/>
            <a:r>
              <a:rPr lang="en-US" sz="2800" dirty="0">
                <a:solidFill>
                  <a:srgbClr val="000000"/>
                </a:solidFill>
                <a:latin typeface="+mj-lt"/>
              </a:rPr>
              <a:t> Channeling Radiation (1976, </a:t>
            </a:r>
            <a:r>
              <a:rPr lang="en-US" sz="2800" dirty="0" err="1">
                <a:solidFill>
                  <a:srgbClr val="000000"/>
                </a:solidFill>
                <a:latin typeface="+mj-lt"/>
              </a:rPr>
              <a:t>Kumakhov</a:t>
            </a:r>
            <a:r>
              <a:rPr lang="en-US" sz="2800" dirty="0">
                <a:solidFill>
                  <a:srgbClr val="000000"/>
                </a:solidFill>
                <a:latin typeface="+mj-lt"/>
              </a:rPr>
              <a:t>) </a:t>
            </a:r>
          </a:p>
        </p:txBody>
      </p:sp>
    </p:spTree>
    <p:extLst>
      <p:ext uri="{BB962C8B-B14F-4D97-AF65-F5344CB8AC3E}">
        <p14:creationId xmlns:p14="http://schemas.microsoft.com/office/powerpoint/2010/main" val="2982717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7010044" y="3938793"/>
            <a:ext cx="4414548" cy="2711543"/>
            <a:chOff x="4189045" y="3855771"/>
            <a:chExt cx="5135092" cy="2932844"/>
          </a:xfrm>
        </p:grpSpPr>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045" y="4077072"/>
              <a:ext cx="4954955" cy="2711543"/>
            </a:xfrm>
            <a:prstGeom prst="rect">
              <a:avLst/>
            </a:prstGeom>
          </p:spPr>
        </p:pic>
        <p:sp>
          <p:nvSpPr>
            <p:cNvPr id="126" name="CasellaDiTesto 125"/>
            <p:cNvSpPr txBox="1"/>
            <p:nvPr/>
          </p:nvSpPr>
          <p:spPr>
            <a:xfrm>
              <a:off x="5790656" y="4284586"/>
              <a:ext cx="3168406" cy="299606"/>
            </a:xfrm>
            <a:prstGeom prst="rect">
              <a:avLst/>
            </a:prstGeom>
            <a:noFill/>
          </p:spPr>
          <p:txBody>
            <a:bodyPr wrap="none" rtlCol="0">
              <a:spAutoFit/>
            </a:bodyPr>
            <a:lstStyle/>
            <a:p>
              <a:r>
                <a:rPr lang="en-US" sz="1200" i="1" dirty="0">
                  <a:latin typeface="+mj-lt"/>
                </a:rPr>
                <a:t>Laboratori Nazionali di Frascati, 1960</a:t>
              </a:r>
            </a:p>
          </p:txBody>
        </p:sp>
        <p:cxnSp>
          <p:nvCxnSpPr>
            <p:cNvPr id="6" name="Connettore 1 5"/>
            <p:cNvCxnSpPr/>
            <p:nvPr/>
          </p:nvCxnSpPr>
          <p:spPr>
            <a:xfrm>
              <a:off x="4773251" y="6342558"/>
              <a:ext cx="4329428"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497252" y="5077367"/>
              <a:ext cx="2826885" cy="399475"/>
            </a:xfrm>
            <a:prstGeom prst="rect">
              <a:avLst/>
            </a:prstGeom>
            <a:noFill/>
            <a:ln w="6350">
              <a:noFill/>
            </a:ln>
          </p:spPr>
          <p:txBody>
            <a:bodyPr wrap="square" rtlCol="0">
              <a:spAutoFit/>
            </a:bodyPr>
            <a:lstStyle/>
            <a:p>
              <a:pPr algn="ctr"/>
              <a:r>
                <a:rPr lang="en-US" dirty="0">
                  <a:solidFill>
                    <a:srgbClr val="C70E17"/>
                  </a:solidFill>
                  <a:latin typeface="Arial" pitchFamily="34" charset="0"/>
                  <a:cs typeface="Arial" pitchFamily="34" charset="0"/>
                </a:rPr>
                <a:t>bremsstrahlung</a:t>
              </a:r>
              <a:endParaRPr lang="en-US" dirty="0"/>
            </a:p>
          </p:txBody>
        </p:sp>
        <p:cxnSp>
          <p:nvCxnSpPr>
            <p:cNvPr id="9" name="Connettore 2 8"/>
            <p:cNvCxnSpPr/>
            <p:nvPr/>
          </p:nvCxnSpPr>
          <p:spPr>
            <a:xfrm flipH="1">
              <a:off x="7552664" y="5432843"/>
              <a:ext cx="269900" cy="897663"/>
            </a:xfrm>
            <a:prstGeom prst="straightConnector1">
              <a:avLst/>
            </a:prstGeom>
            <a:ln w="28575">
              <a:solidFill>
                <a:srgbClr val="C70E17"/>
              </a:solidFill>
              <a:tailEnd type="arrow"/>
            </a:ln>
          </p:spPr>
          <p:style>
            <a:lnRef idx="1">
              <a:schemeClr val="accent1"/>
            </a:lnRef>
            <a:fillRef idx="0">
              <a:schemeClr val="accent1"/>
            </a:fillRef>
            <a:effectRef idx="0">
              <a:schemeClr val="accent1"/>
            </a:effectRef>
            <a:fontRef idx="minor">
              <a:schemeClr val="tx1"/>
            </a:fontRef>
          </p:style>
        </p:cxnSp>
        <p:sp>
          <p:nvSpPr>
            <p:cNvPr id="60" name="CasellaDiTesto 59"/>
            <p:cNvSpPr txBox="1"/>
            <p:nvPr/>
          </p:nvSpPr>
          <p:spPr>
            <a:xfrm rot="16200000">
              <a:off x="3024537" y="5054407"/>
              <a:ext cx="2826885" cy="429614"/>
            </a:xfrm>
            <a:prstGeom prst="rect">
              <a:avLst/>
            </a:prstGeom>
            <a:noFill/>
            <a:ln w="6350">
              <a:noFill/>
            </a:ln>
          </p:spPr>
          <p:txBody>
            <a:bodyPr wrap="square" rtlCol="0">
              <a:spAutoFit/>
            </a:bodyPr>
            <a:lstStyle/>
            <a:p>
              <a:pPr algn="ctr"/>
              <a:r>
                <a:rPr lang="en-US" dirty="0">
                  <a:latin typeface="Arial" pitchFamily="34" charset="0"/>
                  <a:cs typeface="Arial" pitchFamily="34" charset="0"/>
                </a:rPr>
                <a:t>Enhancement</a:t>
              </a:r>
              <a:endParaRPr lang="en-US" dirty="0"/>
            </a:p>
          </p:txBody>
        </p:sp>
      </p:grpSp>
      <p:cxnSp>
        <p:nvCxnSpPr>
          <p:cNvPr id="107" name="Connettore 2 106"/>
          <p:cNvCxnSpPr/>
          <p:nvPr/>
        </p:nvCxnSpPr>
        <p:spPr>
          <a:xfrm>
            <a:off x="5245257" y="4415852"/>
            <a:ext cx="153856" cy="3229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CasellaDiTesto 107"/>
              <p:cNvSpPr txBox="1"/>
              <p:nvPr/>
            </p:nvSpPr>
            <p:spPr>
              <a:xfrm>
                <a:off x="5322185" y="4191527"/>
                <a:ext cx="388248" cy="65614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solidFill>
                                <a:srgbClr val="FF0000"/>
                              </a:solidFill>
                              <a:latin typeface="Cambria Math" panose="02040503050406030204" pitchFamily="18" charset="0"/>
                            </a:rPr>
                          </m:ctrlPr>
                        </m:fPr>
                        <m:num>
                          <m:r>
                            <a:rPr lang="it-IT" b="1" i="1">
                              <a:solidFill>
                                <a:srgbClr val="FF0000"/>
                              </a:solidFill>
                              <a:latin typeface="Cambria Math"/>
                            </a:rPr>
                            <m:t>𝟏</m:t>
                          </m:r>
                        </m:num>
                        <m:den>
                          <m:r>
                            <a:rPr lang="en-US" i="1">
                              <a:solidFill>
                                <a:srgbClr val="FF0000"/>
                              </a:solidFill>
                              <a:latin typeface="Cambria Math"/>
                              <a:ea typeface="Cambria Math"/>
                            </a:rPr>
                            <m:t>𝜸</m:t>
                          </m:r>
                        </m:den>
                      </m:f>
                    </m:oMath>
                  </m:oMathPara>
                </a14:m>
                <a:endParaRPr lang="en-US" dirty="0">
                  <a:solidFill>
                    <a:srgbClr val="FF0000"/>
                  </a:solidFill>
                  <a:latin typeface="+mj-lt"/>
                </a:endParaRPr>
              </a:p>
            </p:txBody>
          </p:sp>
        </mc:Choice>
        <mc:Fallback xmlns="">
          <p:sp>
            <p:nvSpPr>
              <p:cNvPr id="108" name="CasellaDiTesto 107"/>
              <p:cNvSpPr txBox="1">
                <a:spLocks noRot="1" noChangeAspect="1" noMove="1" noResize="1" noEditPoints="1" noAdjustHandles="1" noChangeArrowheads="1" noChangeShapeType="1" noTextEdit="1"/>
              </p:cNvSpPr>
              <p:nvPr/>
            </p:nvSpPr>
            <p:spPr>
              <a:xfrm>
                <a:off x="5322185" y="4191527"/>
                <a:ext cx="388248" cy="656142"/>
              </a:xfrm>
              <a:prstGeom prst="rect">
                <a:avLst/>
              </a:prstGeom>
              <a:blipFill>
                <a:blip r:embed="rId4"/>
                <a:stretch>
                  <a:fillRect/>
                </a:stretch>
              </a:blipFill>
              <a:ln>
                <a:noFill/>
              </a:ln>
            </p:spPr>
            <p:txBody>
              <a:bodyPr/>
              <a:lstStyle/>
              <a:p>
                <a:r>
                  <a:rPr lang="it-IT">
                    <a:noFill/>
                  </a:rPr>
                  <a:t> </a:t>
                </a:r>
              </a:p>
            </p:txBody>
          </p:sp>
        </mc:Fallback>
      </mc:AlternateContent>
      <p:sp>
        <p:nvSpPr>
          <p:cNvPr id="12" name="CasellaDiTesto 11"/>
          <p:cNvSpPr txBox="1"/>
          <p:nvPr/>
        </p:nvSpPr>
        <p:spPr>
          <a:xfrm>
            <a:off x="10467682" y="6514396"/>
            <a:ext cx="837089" cy="307777"/>
          </a:xfrm>
          <a:prstGeom prst="rect">
            <a:avLst/>
          </a:prstGeom>
          <a:solidFill>
            <a:schemeClr val="bg1"/>
          </a:solidFill>
        </p:spPr>
        <p:txBody>
          <a:bodyPr wrap="none" rtlCol="0">
            <a:spAutoFit/>
          </a:bodyPr>
          <a:lstStyle/>
          <a:p>
            <a:r>
              <a:rPr lang="en-US" sz="1400" dirty="0">
                <a:latin typeface="+mj-lt"/>
              </a:rPr>
              <a:t>x = </a:t>
            </a:r>
            <a:r>
              <a:rPr lang="el-GR" sz="1400" dirty="0">
                <a:latin typeface="+mj-lt"/>
              </a:rPr>
              <a:t>ω</a:t>
            </a:r>
            <a:r>
              <a:rPr lang="it-IT" sz="1400" dirty="0">
                <a:latin typeface="+mj-lt"/>
              </a:rPr>
              <a:t>/E</a:t>
            </a:r>
            <a:r>
              <a:rPr lang="en-US" sz="1400" dirty="0">
                <a:latin typeface="+mj-lt"/>
              </a:rPr>
              <a:t> </a:t>
            </a:r>
          </a:p>
        </p:txBody>
      </p:sp>
      <p:grpSp>
        <p:nvGrpSpPr>
          <p:cNvPr id="22" name="Gruppo 21"/>
          <p:cNvGrpSpPr/>
          <p:nvPr/>
        </p:nvGrpSpPr>
        <p:grpSpPr>
          <a:xfrm>
            <a:off x="1361476" y="4738824"/>
            <a:ext cx="3616607" cy="211164"/>
            <a:chOff x="1475656" y="2149948"/>
            <a:chExt cx="4110907" cy="234936"/>
          </a:xfrm>
        </p:grpSpPr>
        <p:cxnSp>
          <p:nvCxnSpPr>
            <p:cNvPr id="96" name="Connettore 1 95"/>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e 9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8" name="Ovale 9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9" name="Ovale 9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0" name="Ovale 9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1" name="Ovale 10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2" name="Ovale 10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3" name="Ovale 10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4" name="Ovale 10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3" name="Gruppo 22"/>
          <p:cNvGrpSpPr/>
          <p:nvPr/>
        </p:nvGrpSpPr>
        <p:grpSpPr>
          <a:xfrm>
            <a:off x="1384833" y="5167188"/>
            <a:ext cx="3616607" cy="211164"/>
            <a:chOff x="1475656" y="2149948"/>
            <a:chExt cx="4110907" cy="234936"/>
          </a:xfrm>
        </p:grpSpPr>
        <p:cxnSp>
          <p:nvCxnSpPr>
            <p:cNvPr id="87" name="Connettore 1 86"/>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Ovale 87"/>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9" name="Ovale 88"/>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0" name="Ovale 89"/>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1" name="Ovale 90"/>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2" name="Ovale 91"/>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3" name="Ovale 92"/>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4" name="Ovale 93"/>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5" name="Ovale 94"/>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4" name="Gruppo 23"/>
          <p:cNvGrpSpPr/>
          <p:nvPr/>
        </p:nvGrpSpPr>
        <p:grpSpPr>
          <a:xfrm>
            <a:off x="1392053" y="5633094"/>
            <a:ext cx="3616607" cy="211164"/>
            <a:chOff x="1475656" y="2149948"/>
            <a:chExt cx="4110907" cy="234936"/>
          </a:xfrm>
        </p:grpSpPr>
        <p:cxnSp>
          <p:nvCxnSpPr>
            <p:cNvPr id="78" name="Connettore 1 77"/>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Ovale 78"/>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0" name="Ovale 79"/>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1" name="Ovale 80"/>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2" name="Ovale 81"/>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3" name="Ovale 82"/>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4" name="Ovale 83"/>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Ovale 84"/>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6" name="Ovale 85"/>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5" name="Gruppo 24"/>
          <p:cNvGrpSpPr/>
          <p:nvPr/>
        </p:nvGrpSpPr>
        <p:grpSpPr>
          <a:xfrm>
            <a:off x="1392053" y="6121212"/>
            <a:ext cx="3616607" cy="211164"/>
            <a:chOff x="1475656" y="2149948"/>
            <a:chExt cx="4110907" cy="234936"/>
          </a:xfrm>
        </p:grpSpPr>
        <p:cxnSp>
          <p:nvCxnSpPr>
            <p:cNvPr id="69" name="Connettore 1 68"/>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e 69"/>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1" name="Ovale 70"/>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2" name="Ovale 71"/>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3" name="Ovale 72"/>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4" name="Ovale 73"/>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5" name="Ovale 74"/>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6" name="Ovale 75"/>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7" name="Ovale 76"/>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cxnSp>
        <p:nvCxnSpPr>
          <p:cNvPr id="26" name="Connettore 2 25"/>
          <p:cNvCxnSpPr>
            <a:stCxn id="70" idx="2"/>
          </p:cNvCxnSpPr>
          <p:nvPr/>
        </p:nvCxnSpPr>
        <p:spPr>
          <a:xfrm flipV="1">
            <a:off x="1392053" y="4613537"/>
            <a:ext cx="3887609" cy="162175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874232" y="5960458"/>
            <a:ext cx="468398" cy="461665"/>
          </a:xfrm>
          <a:prstGeom prst="rect">
            <a:avLst/>
          </a:prstGeom>
          <a:noFill/>
        </p:spPr>
        <p:txBody>
          <a:bodyPr wrap="none" rtlCol="0">
            <a:spAutoFit/>
          </a:bodyPr>
          <a:lstStyle/>
          <a:p>
            <a:r>
              <a:rPr lang="en-US" sz="2400" b="1" dirty="0">
                <a:latin typeface="+mj-lt"/>
              </a:rPr>
              <a:t>e</a:t>
            </a:r>
            <a:r>
              <a:rPr lang="en-US" sz="2400" b="1" baseline="30000" dirty="0">
                <a:latin typeface="+mj-lt"/>
              </a:rPr>
              <a:t>±</a:t>
            </a:r>
          </a:p>
        </p:txBody>
      </p:sp>
      <p:sp>
        <p:nvSpPr>
          <p:cNvPr id="106" name="Figura a mano libera 105"/>
          <p:cNvSpPr/>
          <p:nvPr/>
        </p:nvSpPr>
        <p:spPr>
          <a:xfrm>
            <a:off x="1530074" y="4259754"/>
            <a:ext cx="3465772" cy="2292619"/>
          </a:xfrm>
          <a:custGeom>
            <a:avLst/>
            <a:gdLst>
              <a:gd name="connsiteX0" fmla="*/ 197 w 2967971"/>
              <a:gd name="connsiteY0" fmla="*/ 2388485 h 2389738"/>
              <a:gd name="connsiteX1" fmla="*/ 2557660 w 2967971"/>
              <a:gd name="connsiteY1" fmla="*/ 145348 h 2389738"/>
              <a:gd name="connsiteX2" fmla="*/ 2700535 w 2967971"/>
              <a:gd name="connsiteY2" fmla="*/ 459673 h 2389738"/>
              <a:gd name="connsiteX3" fmla="*/ 197 w 2967971"/>
              <a:gd name="connsiteY3" fmla="*/ 2388485 h 2389738"/>
            </a:gdLst>
            <a:ahLst/>
            <a:cxnLst>
              <a:cxn ang="0">
                <a:pos x="connsiteX0" y="connsiteY0"/>
              </a:cxn>
              <a:cxn ang="0">
                <a:pos x="connsiteX1" y="connsiteY1"/>
              </a:cxn>
              <a:cxn ang="0">
                <a:pos x="connsiteX2" y="connsiteY2"/>
              </a:cxn>
              <a:cxn ang="0">
                <a:pos x="connsiteX3" y="connsiteY3"/>
              </a:cxn>
            </a:cxnLst>
            <a:rect l="l" t="t" r="r" b="b"/>
            <a:pathLst>
              <a:path w="2967971" h="2389738">
                <a:moveTo>
                  <a:pt x="197" y="2388485"/>
                </a:moveTo>
                <a:cubicBezTo>
                  <a:pt x="-23615" y="2336098"/>
                  <a:pt x="2107604" y="466817"/>
                  <a:pt x="2557660" y="145348"/>
                </a:cubicBezTo>
                <a:cubicBezTo>
                  <a:pt x="3007716" y="-176121"/>
                  <a:pt x="3133922" y="83436"/>
                  <a:pt x="2700535" y="459673"/>
                </a:cubicBezTo>
                <a:cubicBezTo>
                  <a:pt x="2267148" y="835910"/>
                  <a:pt x="24009" y="2440872"/>
                  <a:pt x="197" y="2388485"/>
                </a:cubicBezTo>
                <a:close/>
              </a:path>
            </a:pathLst>
          </a:custGeom>
          <a:noFill/>
          <a:ln>
            <a:solidFill>
              <a:srgbClr val="FF0000"/>
            </a:solidFill>
          </a:ln>
          <a:scene3d>
            <a:camera prst="orthographicFront">
              <a:rot lat="0" lon="0" rev="210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mc:AlternateContent xmlns:mc="http://schemas.openxmlformats.org/markup-compatibility/2006" xmlns:a14="http://schemas.microsoft.com/office/drawing/2010/main">
        <mc:Choice Requires="a14">
          <p:sp>
            <p:nvSpPr>
              <p:cNvPr id="118" name="CasellaDiTesto 117"/>
              <p:cNvSpPr txBox="1"/>
              <p:nvPr/>
            </p:nvSpPr>
            <p:spPr>
              <a:xfrm>
                <a:off x="3654097" y="5106654"/>
                <a:ext cx="1259538" cy="717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000" b="1" i="1">
                          <a:solidFill>
                            <a:srgbClr val="FF0000"/>
                          </a:solidFill>
                          <a:latin typeface="Cambria Math"/>
                        </a:rPr>
                        <m:t>𝒍𝒄</m:t>
                      </m:r>
                      <m:r>
                        <a:rPr lang="it-IT" sz="2000" b="1" i="1">
                          <a:solidFill>
                            <a:srgbClr val="FF0000"/>
                          </a:solidFill>
                          <a:latin typeface="Cambria Math"/>
                        </a:rPr>
                        <m:t>=</m:t>
                      </m:r>
                      <m:f>
                        <m:fPr>
                          <m:ctrlPr>
                            <a:rPr lang="it-IT" sz="2000" b="1" i="1">
                              <a:solidFill>
                                <a:srgbClr val="FF0000"/>
                              </a:solidFill>
                              <a:latin typeface="Cambria Math" panose="02040503050406030204" pitchFamily="18" charset="0"/>
                            </a:rPr>
                          </m:ctrlPr>
                        </m:fPr>
                        <m:num>
                          <m:r>
                            <a:rPr lang="it-IT" sz="2000" b="1" i="1">
                              <a:solidFill>
                                <a:srgbClr val="FF0000"/>
                              </a:solidFill>
                              <a:latin typeface="Cambria Math"/>
                            </a:rPr>
                            <m:t>𝟐</m:t>
                          </m:r>
                          <m:sSup>
                            <m:sSupPr>
                              <m:ctrlPr>
                                <a:rPr lang="it-IT" sz="2000" b="1" i="1">
                                  <a:solidFill>
                                    <a:srgbClr val="FF0000"/>
                                  </a:solidFill>
                                  <a:latin typeface="Cambria Math" panose="02040503050406030204" pitchFamily="18" charset="0"/>
                                  <a:ea typeface="Cambria Math"/>
                                </a:rPr>
                              </m:ctrlPr>
                            </m:sSupPr>
                            <m:e>
                              <m:r>
                                <a:rPr lang="it-IT" sz="2000" b="1" i="1">
                                  <a:solidFill>
                                    <a:srgbClr val="FF0000"/>
                                  </a:solidFill>
                                  <a:latin typeface="Cambria Math"/>
                                  <a:ea typeface="Cambria Math"/>
                                </a:rPr>
                                <m:t>𝜸</m:t>
                              </m:r>
                            </m:e>
                            <m:sup>
                              <m:r>
                                <a:rPr lang="it-IT" sz="2000" b="1" i="1">
                                  <a:solidFill>
                                    <a:srgbClr val="FF0000"/>
                                  </a:solidFill>
                                  <a:latin typeface="Cambria Math"/>
                                  <a:ea typeface="Cambria Math"/>
                                </a:rPr>
                                <m:t>𝟐</m:t>
                              </m:r>
                            </m:sup>
                          </m:sSup>
                        </m:num>
                        <m:den>
                          <m:r>
                            <a:rPr lang="it-IT" sz="2000" b="1" i="1">
                              <a:solidFill>
                                <a:srgbClr val="FF0000"/>
                              </a:solidFill>
                              <a:latin typeface="Cambria Math"/>
                              <a:ea typeface="Cambria Math"/>
                            </a:rPr>
                            <m:t>𝝎</m:t>
                          </m:r>
                        </m:den>
                      </m:f>
                    </m:oMath>
                  </m:oMathPara>
                </a14:m>
                <a:endParaRPr lang="en-US" sz="2000" dirty="0">
                  <a:solidFill>
                    <a:srgbClr val="FF0000"/>
                  </a:solidFill>
                </a:endParaRPr>
              </a:p>
            </p:txBody>
          </p:sp>
        </mc:Choice>
        <mc:Fallback xmlns="">
          <p:sp>
            <p:nvSpPr>
              <p:cNvPr id="118" name="CasellaDiTesto 117"/>
              <p:cNvSpPr txBox="1">
                <a:spLocks noRot="1" noChangeAspect="1" noMove="1" noResize="1" noEditPoints="1" noAdjustHandles="1" noChangeArrowheads="1" noChangeShapeType="1" noTextEdit="1"/>
              </p:cNvSpPr>
              <p:nvPr/>
            </p:nvSpPr>
            <p:spPr>
              <a:xfrm>
                <a:off x="3654097" y="5106654"/>
                <a:ext cx="1259538" cy="717761"/>
              </a:xfrm>
              <a:prstGeom prst="rect">
                <a:avLst/>
              </a:prstGeom>
              <a:blipFill>
                <a:blip r:embed="rId5"/>
                <a:stretch>
                  <a:fillRect/>
                </a:stretch>
              </a:blipFill>
            </p:spPr>
            <p:txBody>
              <a:bodyPr/>
              <a:lstStyle/>
              <a:p>
                <a:r>
                  <a:rPr lang="it-IT">
                    <a:noFill/>
                  </a:rPr>
                  <a:t> </a:t>
                </a:r>
              </a:p>
            </p:txBody>
          </p:sp>
        </mc:Fallback>
      </mc:AlternateContent>
      <p:sp>
        <p:nvSpPr>
          <p:cNvPr id="5" name="Segnaposto data 4"/>
          <p:cNvSpPr>
            <a:spLocks noGrp="1"/>
          </p:cNvSpPr>
          <p:nvPr>
            <p:ph type="dt" sz="half" idx="10"/>
          </p:nvPr>
        </p:nvSpPr>
        <p:spPr/>
        <p:txBody>
          <a:bodyPr/>
          <a:lstStyle/>
          <a:p>
            <a:pPr>
              <a:defRPr/>
            </a:pPr>
            <a:r>
              <a:rPr lang="it-IT" smtClean="0"/>
              <a:t>06/22/2018</a:t>
            </a:r>
            <a:endParaRPr lang="en-US" dirty="0"/>
          </a:p>
        </p:txBody>
      </p:sp>
      <p:sp>
        <p:nvSpPr>
          <p:cNvPr id="8" name="Segnaposto piè di pagina 7"/>
          <p:cNvSpPr>
            <a:spLocks noGrp="1"/>
          </p:cNvSpPr>
          <p:nvPr>
            <p:ph type="ftr" sz="quarter" idx="11"/>
          </p:nvPr>
        </p:nvSpPr>
        <p:spPr/>
        <p:txBody>
          <a:bodyPr/>
          <a:lstStyle/>
          <a:p>
            <a:pPr>
              <a:defRPr/>
            </a:pPr>
            <a:r>
              <a:rPr lang="it-IT" smtClean="0"/>
              <a:t>L. Bandiera, INFN Ferrara</a:t>
            </a:r>
            <a:endParaRPr lang="en-US" dirty="0"/>
          </a:p>
        </p:txBody>
      </p:sp>
      <p:sp>
        <p:nvSpPr>
          <p:cNvPr id="13" name="Figura a mano libera 12"/>
          <p:cNvSpPr/>
          <p:nvPr/>
        </p:nvSpPr>
        <p:spPr>
          <a:xfrm>
            <a:off x="2243082" y="5861257"/>
            <a:ext cx="171975" cy="392282"/>
          </a:xfrm>
          <a:custGeom>
            <a:avLst/>
            <a:gdLst>
              <a:gd name="connsiteX0" fmla="*/ 0 w 113611"/>
              <a:gd name="connsiteY0" fmla="*/ 0 h 387927"/>
              <a:gd name="connsiteX1" fmla="*/ 110837 w 113611"/>
              <a:gd name="connsiteY1" fmla="*/ 152400 h 387927"/>
              <a:gd name="connsiteX2" fmla="*/ 69273 w 113611"/>
              <a:gd name="connsiteY2" fmla="*/ 387927 h 387927"/>
            </a:gdLst>
            <a:ahLst/>
            <a:cxnLst>
              <a:cxn ang="0">
                <a:pos x="connsiteX0" y="connsiteY0"/>
              </a:cxn>
              <a:cxn ang="0">
                <a:pos x="connsiteX1" y="connsiteY1"/>
              </a:cxn>
              <a:cxn ang="0">
                <a:pos x="connsiteX2" y="connsiteY2"/>
              </a:cxn>
            </a:cxnLst>
            <a:rect l="l" t="t" r="r" b="b"/>
            <a:pathLst>
              <a:path w="113611" h="387927">
                <a:moveTo>
                  <a:pt x="0" y="0"/>
                </a:moveTo>
                <a:cubicBezTo>
                  <a:pt x="49646" y="43873"/>
                  <a:pt x="99292" y="87746"/>
                  <a:pt x="110837" y="152400"/>
                </a:cubicBezTo>
                <a:cubicBezTo>
                  <a:pt x="122382" y="217054"/>
                  <a:pt x="95827" y="302490"/>
                  <a:pt x="69273" y="387927"/>
                </a:cubicBezTo>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Connettore 1 15"/>
          <p:cNvCxnSpPr>
            <a:endCxn id="74" idx="6"/>
          </p:cNvCxnSpPr>
          <p:nvPr/>
        </p:nvCxnSpPr>
        <p:spPr>
          <a:xfrm flipV="1">
            <a:off x="1436848" y="6218295"/>
            <a:ext cx="2109094" cy="1917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2482554" y="5696481"/>
            <a:ext cx="710451" cy="369332"/>
          </a:xfrm>
          <a:prstGeom prst="rect">
            <a:avLst/>
          </a:prstGeom>
          <a:noFill/>
        </p:spPr>
        <p:txBody>
          <a:bodyPr wrap="none" rtlCol="0">
            <a:spAutoFit/>
          </a:bodyPr>
          <a:lstStyle/>
          <a:p>
            <a:r>
              <a:rPr lang="el-GR" dirty="0"/>
              <a:t>θ</a:t>
            </a:r>
            <a:r>
              <a:rPr lang="it-IT" dirty="0"/>
              <a:t>&lt;&lt;1</a:t>
            </a:r>
            <a:endParaRPr lang="en-US" dirty="0"/>
          </a:p>
        </p:txBody>
      </p:sp>
      <p:sp>
        <p:nvSpPr>
          <p:cNvPr id="27" name="CasellaDiTesto 26"/>
          <p:cNvSpPr txBox="1"/>
          <p:nvPr/>
        </p:nvSpPr>
        <p:spPr>
          <a:xfrm>
            <a:off x="9097393" y="4649347"/>
            <a:ext cx="1970411" cy="369332"/>
          </a:xfrm>
          <a:prstGeom prst="rect">
            <a:avLst/>
          </a:prstGeom>
          <a:noFill/>
        </p:spPr>
        <p:txBody>
          <a:bodyPr wrap="none" rtlCol="0">
            <a:spAutoFit/>
          </a:bodyPr>
          <a:lstStyle/>
          <a:p>
            <a:r>
              <a:rPr lang="it-IT" b="1" dirty="0"/>
              <a:t>e</a:t>
            </a:r>
            <a:r>
              <a:rPr lang="it-IT" b="1" baseline="30000" dirty="0"/>
              <a:t>-</a:t>
            </a:r>
            <a:r>
              <a:rPr lang="it-IT" b="1" dirty="0"/>
              <a:t> @ 0.4-1.1 </a:t>
            </a:r>
            <a:r>
              <a:rPr lang="it-IT" b="1" dirty="0" err="1"/>
              <a:t>GeV</a:t>
            </a:r>
            <a:endParaRPr lang="it-IT" b="1" dirty="0"/>
          </a:p>
        </p:txBody>
      </p:sp>
      <p:pic>
        <p:nvPicPr>
          <p:cNvPr id="105" name="Segnaposto contenuto 3"/>
          <p:cNvPicPr>
            <a:picLocks noChangeAspect="1"/>
          </p:cNvPicPr>
          <p:nvPr/>
        </p:nvPicPr>
        <p:blipFill rotWithShape="1">
          <a:blip r:embed="rId6"/>
          <a:srcRect l="49560" b="13399"/>
          <a:stretch/>
        </p:blipFill>
        <p:spPr>
          <a:xfrm>
            <a:off x="3432370" y="1097529"/>
            <a:ext cx="4954551" cy="2852956"/>
          </a:xfrm>
          <a:prstGeom prst="rect">
            <a:avLst/>
          </a:prstGeom>
        </p:spPr>
      </p:pic>
      <p:sp>
        <p:nvSpPr>
          <p:cNvPr id="115" name="CasellaDiTesto 114"/>
          <p:cNvSpPr txBox="1"/>
          <p:nvPr/>
        </p:nvSpPr>
        <p:spPr>
          <a:xfrm>
            <a:off x="7871051" y="3018365"/>
            <a:ext cx="1753341" cy="369332"/>
          </a:xfrm>
          <a:prstGeom prst="rect">
            <a:avLst/>
          </a:prstGeom>
          <a:noFill/>
        </p:spPr>
        <p:txBody>
          <a:bodyPr wrap="square" rtlCol="0">
            <a:spAutoFit/>
          </a:bodyPr>
          <a:lstStyle/>
          <a:p>
            <a:r>
              <a:rPr lang="it-IT" b="1" dirty="0">
                <a:solidFill>
                  <a:srgbClr val="FF0000"/>
                </a:solidFill>
              </a:rPr>
              <a:t>@ </a:t>
            </a:r>
            <a:r>
              <a:rPr lang="it-IT" b="1" dirty="0" err="1">
                <a:solidFill>
                  <a:srgbClr val="FF0000"/>
                </a:solidFill>
              </a:rPr>
              <a:t>Channeling</a:t>
            </a:r>
            <a:endParaRPr lang="it-IT" b="1" dirty="0">
              <a:solidFill>
                <a:srgbClr val="FF0000"/>
              </a:solidFill>
            </a:endParaRPr>
          </a:p>
        </p:txBody>
      </p:sp>
      <p:sp>
        <p:nvSpPr>
          <p:cNvPr id="117" name="CasellaDiTesto 116"/>
          <p:cNvSpPr txBox="1"/>
          <p:nvPr/>
        </p:nvSpPr>
        <p:spPr>
          <a:xfrm>
            <a:off x="5375920" y="1107053"/>
            <a:ext cx="3312368" cy="369332"/>
          </a:xfrm>
          <a:prstGeom prst="rect">
            <a:avLst/>
          </a:prstGeom>
          <a:noFill/>
        </p:spPr>
        <p:txBody>
          <a:bodyPr wrap="square" rtlCol="0">
            <a:spAutoFit/>
          </a:bodyPr>
          <a:lstStyle/>
          <a:p>
            <a:r>
              <a:rPr lang="it-IT" b="1" dirty="0">
                <a:solidFill>
                  <a:srgbClr val="FF0000"/>
                </a:solidFill>
              </a:rPr>
              <a:t>@ </a:t>
            </a:r>
            <a:r>
              <a:rPr lang="it-IT" b="1" dirty="0" err="1">
                <a:solidFill>
                  <a:srgbClr val="FF0000"/>
                </a:solidFill>
              </a:rPr>
              <a:t>Coherent</a:t>
            </a:r>
            <a:r>
              <a:rPr lang="it-IT" b="1" dirty="0">
                <a:solidFill>
                  <a:srgbClr val="FF0000"/>
                </a:solidFill>
              </a:rPr>
              <a:t> Bremsstrahlung</a:t>
            </a:r>
          </a:p>
        </p:txBody>
      </p:sp>
      <p:sp>
        <p:nvSpPr>
          <p:cNvPr id="15" name="CasellaDiTesto 14"/>
          <p:cNvSpPr txBox="1"/>
          <p:nvPr/>
        </p:nvSpPr>
        <p:spPr>
          <a:xfrm>
            <a:off x="263352" y="3742664"/>
            <a:ext cx="11737303" cy="461665"/>
          </a:xfrm>
          <a:prstGeom prst="rect">
            <a:avLst/>
          </a:prstGeom>
          <a:noFill/>
        </p:spPr>
        <p:txBody>
          <a:bodyPr wrap="square" rtlCol="0">
            <a:spAutoFit/>
          </a:bodyPr>
          <a:lstStyle/>
          <a:p>
            <a:pPr algn="ctr"/>
            <a:r>
              <a:rPr lang="en-US" sz="2400" dirty="0">
                <a:latin typeface="+mj-lt"/>
              </a:rPr>
              <a:t> </a:t>
            </a:r>
            <a:r>
              <a:rPr lang="en-US" sz="2400" b="1" dirty="0">
                <a:latin typeface="+mj-lt"/>
              </a:rPr>
              <a:t>Coherent Bremsstrahlung </a:t>
            </a:r>
            <a:r>
              <a:rPr lang="en-US" sz="2400" dirty="0">
                <a:latin typeface="+mj-lt"/>
              </a:rPr>
              <a:t>(1950s) Ter-Mikaelian, Ferretti, Dyson-Uberall</a:t>
            </a:r>
          </a:p>
        </p:txBody>
      </p:sp>
      <p:sp>
        <p:nvSpPr>
          <p:cNvPr id="2" name="Titolo 1"/>
          <p:cNvSpPr>
            <a:spLocks noGrp="1"/>
          </p:cNvSpPr>
          <p:nvPr>
            <p:ph type="title"/>
          </p:nvPr>
        </p:nvSpPr>
        <p:spPr>
          <a:xfrm>
            <a:off x="1530074" y="332656"/>
            <a:ext cx="9137927" cy="990600"/>
          </a:xfrm>
        </p:spPr>
        <p:txBody>
          <a:bodyPr>
            <a:noAutofit/>
          </a:bodyPr>
          <a:lstStyle/>
          <a:p>
            <a:pPr algn="ctr"/>
            <a:r>
              <a:rPr lang="en-US" dirty="0" smtClean="0">
                <a:solidFill>
                  <a:srgbClr val="C00000"/>
                </a:solidFill>
              </a:rPr>
              <a:t>… and in nearly aligned crystals (</a:t>
            </a:r>
            <a:r>
              <a:rPr lang="el-GR" dirty="0" smtClean="0">
                <a:solidFill>
                  <a:srgbClr val="C00000"/>
                </a:solidFill>
              </a:rPr>
              <a:t>θ</a:t>
            </a:r>
            <a:r>
              <a:rPr lang="it-IT" baseline="-25000" dirty="0" smtClean="0">
                <a:solidFill>
                  <a:srgbClr val="C00000"/>
                </a:solidFill>
              </a:rPr>
              <a:t>in</a:t>
            </a:r>
            <a:r>
              <a:rPr lang="it-IT" dirty="0" smtClean="0">
                <a:solidFill>
                  <a:srgbClr val="C00000"/>
                </a:solidFill>
              </a:rPr>
              <a:t> ≤ 1°)</a:t>
            </a:r>
            <a:endParaRPr lang="en-US" dirty="0">
              <a:solidFill>
                <a:srgbClr val="C00000"/>
              </a:solidFill>
            </a:endParaRPr>
          </a:p>
        </p:txBody>
      </p:sp>
    </p:spTree>
    <p:extLst>
      <p:ext uri="{BB962C8B-B14F-4D97-AF65-F5344CB8AC3E}">
        <p14:creationId xmlns:p14="http://schemas.microsoft.com/office/powerpoint/2010/main" val="200565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33400"/>
            <a:ext cx="12000656" cy="990600"/>
          </a:xfrm>
        </p:spPr>
        <p:txBody>
          <a:bodyPr>
            <a:normAutofit/>
          </a:bodyPr>
          <a:lstStyle/>
          <a:p>
            <a:pPr algn="ctr"/>
            <a:r>
              <a:rPr lang="it-IT" dirty="0" smtClean="0">
                <a:solidFill>
                  <a:srgbClr val="C00000"/>
                </a:solidFill>
              </a:rPr>
              <a:t>Strong </a:t>
            </a:r>
            <a:r>
              <a:rPr lang="it-IT" dirty="0" err="1" smtClean="0">
                <a:solidFill>
                  <a:srgbClr val="C00000"/>
                </a:solidFill>
              </a:rPr>
              <a:t>electromagnetic</a:t>
            </a:r>
            <a:r>
              <a:rPr lang="it-IT" dirty="0" smtClean="0">
                <a:solidFill>
                  <a:srgbClr val="C00000"/>
                </a:solidFill>
              </a:rPr>
              <a:t> </a:t>
            </a:r>
            <a:r>
              <a:rPr lang="it-IT" dirty="0" err="1" smtClean="0">
                <a:solidFill>
                  <a:srgbClr val="C00000"/>
                </a:solidFill>
              </a:rPr>
              <a:t>field</a:t>
            </a:r>
            <a:r>
              <a:rPr lang="it-IT" dirty="0" smtClean="0">
                <a:solidFill>
                  <a:srgbClr val="C00000"/>
                </a:solidFill>
              </a:rPr>
              <a:t> in </a:t>
            </a:r>
            <a:r>
              <a:rPr lang="it-IT" dirty="0" err="1" smtClean="0">
                <a:solidFill>
                  <a:srgbClr val="C00000"/>
                </a:solidFill>
              </a:rPr>
              <a:t>oriented</a:t>
            </a:r>
            <a:r>
              <a:rPr lang="it-IT" dirty="0" smtClean="0">
                <a:solidFill>
                  <a:srgbClr val="C00000"/>
                </a:solidFill>
              </a:rPr>
              <a:t> </a:t>
            </a:r>
            <a:r>
              <a:rPr lang="it-IT" dirty="0" err="1" smtClean="0">
                <a:solidFill>
                  <a:srgbClr val="C00000"/>
                </a:solidFill>
              </a:rPr>
              <a:t>crystal</a:t>
            </a:r>
            <a:r>
              <a:rPr lang="it-IT" dirty="0" smtClean="0">
                <a:solidFill>
                  <a:srgbClr val="C00000"/>
                </a:solidFill>
              </a:rPr>
              <a:t> </a:t>
            </a:r>
            <a:endParaRPr lang="it-IT" dirty="0">
              <a:solidFill>
                <a:srgbClr val="C00000"/>
              </a:solidFill>
            </a:endParaRPr>
          </a:p>
        </p:txBody>
      </p:sp>
      <p:sp>
        <p:nvSpPr>
          <p:cNvPr id="3" name="Segnaposto data 2"/>
          <p:cNvSpPr>
            <a:spLocks noGrp="1"/>
          </p:cNvSpPr>
          <p:nvPr>
            <p:ph type="dt" sz="half" idx="10"/>
          </p:nvPr>
        </p:nvSpPr>
        <p:spPr/>
        <p:txBody>
          <a:bodyPr/>
          <a:lstStyle/>
          <a:p>
            <a:pPr>
              <a:defRPr/>
            </a:pPr>
            <a:r>
              <a:rPr lang="it-IT" smtClean="0"/>
              <a:t>06/22/2018</a:t>
            </a:r>
            <a:endParaRPr lang="en-US"/>
          </a:p>
        </p:txBody>
      </p:sp>
      <p:sp>
        <p:nvSpPr>
          <p:cNvPr id="4" name="Segnaposto piè di pagina 3"/>
          <p:cNvSpPr>
            <a:spLocks noGrp="1"/>
          </p:cNvSpPr>
          <p:nvPr>
            <p:ph type="ftr" sz="quarter" idx="11"/>
          </p:nvPr>
        </p:nvSpPr>
        <p:spPr/>
        <p:txBody>
          <a:bodyPr/>
          <a:lstStyle/>
          <a:p>
            <a:pPr>
              <a:defRPr/>
            </a:pPr>
            <a:r>
              <a:rPr lang="it-IT" smtClean="0"/>
              <a:t>L. Bandiera, INFN Ferrara</a:t>
            </a:r>
            <a:endParaRPr lang="en-US"/>
          </a:p>
        </p:txBody>
      </p:sp>
      <p:pic>
        <p:nvPicPr>
          <p:cNvPr id="6" name="Picture 21" descr="CFAtegning.png"/>
          <p:cNvPicPr>
            <a:picLocks noChangeAspect="1"/>
          </p:cNvPicPr>
          <p:nvPr/>
        </p:nvPicPr>
        <p:blipFill>
          <a:blip r:embed="rId3" cstate="print"/>
          <a:stretch>
            <a:fillRect/>
          </a:stretch>
        </p:blipFill>
        <p:spPr>
          <a:xfrm>
            <a:off x="2567609" y="2132856"/>
            <a:ext cx="6997975" cy="1512168"/>
          </a:xfrm>
          <a:prstGeom prst="rect">
            <a:avLst/>
          </a:prstGeom>
        </p:spPr>
      </p:pic>
      <p:sp>
        <p:nvSpPr>
          <p:cNvPr id="14" name="CasellaDiTesto 13"/>
          <p:cNvSpPr txBox="1"/>
          <p:nvPr/>
        </p:nvSpPr>
        <p:spPr>
          <a:xfrm>
            <a:off x="1127448" y="1515010"/>
            <a:ext cx="9610323" cy="461665"/>
          </a:xfrm>
          <a:prstGeom prst="rect">
            <a:avLst/>
          </a:prstGeom>
          <a:noFill/>
        </p:spPr>
        <p:txBody>
          <a:bodyPr wrap="none" rtlCol="0">
            <a:spAutoFit/>
          </a:bodyPr>
          <a:lstStyle/>
          <a:p>
            <a:r>
              <a:rPr lang="it-IT" sz="2400" b="1" dirty="0"/>
              <a:t>At </a:t>
            </a:r>
            <a:r>
              <a:rPr lang="it-IT" sz="2400" b="1" dirty="0" err="1"/>
              <a:t>energies</a:t>
            </a:r>
            <a:r>
              <a:rPr lang="it-IT" sz="2400" b="1" dirty="0"/>
              <a:t> &gt;5-10 </a:t>
            </a:r>
            <a:r>
              <a:rPr lang="it-IT" sz="2400" b="1" dirty="0" err="1"/>
              <a:t>GeV</a:t>
            </a:r>
            <a:r>
              <a:rPr lang="it-IT" sz="2400" b="1" dirty="0"/>
              <a:t> (100 </a:t>
            </a:r>
            <a:r>
              <a:rPr lang="it-IT" sz="2400" b="1" dirty="0" err="1"/>
              <a:t>GeV</a:t>
            </a:r>
            <a:r>
              <a:rPr lang="it-IT" sz="2400" b="1" dirty="0"/>
              <a:t>) </a:t>
            </a:r>
            <a:r>
              <a:rPr lang="it-IT" sz="2400" b="1" dirty="0" err="1"/>
              <a:t>depending</a:t>
            </a:r>
            <a:r>
              <a:rPr lang="it-IT" sz="2400" b="1" dirty="0"/>
              <a:t> on </a:t>
            </a:r>
            <a:r>
              <a:rPr lang="it-IT" sz="2400" b="1" dirty="0" err="1"/>
              <a:t>atomic</a:t>
            </a:r>
            <a:r>
              <a:rPr lang="it-IT" sz="2400" b="1" dirty="0"/>
              <a:t> </a:t>
            </a:r>
            <a:r>
              <a:rPr lang="it-IT" sz="2400" b="1" dirty="0" err="1"/>
              <a:t>number</a:t>
            </a:r>
            <a:r>
              <a:rPr lang="it-IT" sz="2400" b="1" dirty="0"/>
              <a:t> Z</a:t>
            </a:r>
          </a:p>
        </p:txBody>
      </p:sp>
      <p:sp>
        <p:nvSpPr>
          <p:cNvPr id="5" name="CasellaDiTesto 4"/>
          <p:cNvSpPr txBox="1"/>
          <p:nvPr/>
        </p:nvSpPr>
        <p:spPr>
          <a:xfrm>
            <a:off x="407368" y="3707739"/>
            <a:ext cx="11593287" cy="923330"/>
          </a:xfrm>
          <a:prstGeom prst="rect">
            <a:avLst/>
          </a:prstGeom>
          <a:noFill/>
        </p:spPr>
        <p:txBody>
          <a:bodyPr wrap="square" rtlCol="0">
            <a:spAutoFit/>
          </a:bodyPr>
          <a:lstStyle/>
          <a:p>
            <a:r>
              <a:rPr lang="nb-NO" dirty="0"/>
              <a:t>Relevant for linear colliders, astrophysical objects like magnetars, heavy ion collisions and more. When the magnetic/electric field reaches the  </a:t>
            </a:r>
          </a:p>
          <a:p>
            <a:endParaRPr lang="it-IT" dirty="0"/>
          </a:p>
        </p:txBody>
      </p:sp>
      <p:sp>
        <p:nvSpPr>
          <p:cNvPr id="15" name="Text Box 7"/>
          <p:cNvSpPr txBox="1">
            <a:spLocks noChangeArrowheads="1"/>
          </p:cNvSpPr>
          <p:nvPr/>
        </p:nvSpPr>
        <p:spPr bwMode="auto">
          <a:xfrm>
            <a:off x="1596686" y="4518078"/>
            <a:ext cx="4139275" cy="46166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C00000"/>
                </a:solidFill>
                <a:latin typeface="+mj-lt"/>
              </a:rPr>
              <a:t>Critical Schwinger QED field:</a:t>
            </a:r>
            <a:endParaRPr lang="ru-RU" sz="2400" dirty="0">
              <a:solidFill>
                <a:srgbClr val="C00000"/>
              </a:solidFill>
              <a:latin typeface="+mj-lt"/>
            </a:endParaRPr>
          </a:p>
        </p:txBody>
      </p:sp>
      <p:pic>
        <p:nvPicPr>
          <p:cNvPr id="16"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976" y="4401430"/>
            <a:ext cx="4608512" cy="68375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CasellaDiTesto 16"/>
              <p:cNvSpPr txBox="1"/>
              <p:nvPr/>
            </p:nvSpPr>
            <p:spPr>
              <a:xfrm>
                <a:off x="4748048" y="5601434"/>
                <a:ext cx="2126480" cy="707886"/>
              </a:xfrm>
              <a:prstGeom prst="rect">
                <a:avLst/>
              </a:prstGeom>
              <a:solidFill>
                <a:schemeClr val="tx2">
                  <a:lumMod val="20000"/>
                  <a:lumOff val="80000"/>
                </a:schemeClr>
              </a:solidFill>
              <a:ln w="38100">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4000" i="1">
                          <a:latin typeface="Cambria Math"/>
                        </a:rPr>
                        <m:t>γ</m:t>
                      </m:r>
                      <m:r>
                        <a:rPr lang="it-IT" sz="4000" i="1">
                          <a:latin typeface="Cambria Math" panose="02040503050406030204" pitchFamily="18" charset="0"/>
                        </a:rPr>
                        <m:t>𝐸</m:t>
                      </m:r>
                      <m:r>
                        <a:rPr lang="it-IT" sz="4000" i="1">
                          <a:latin typeface="Cambria Math"/>
                        </a:rPr>
                        <m:t>=</m:t>
                      </m:r>
                      <m:sSub>
                        <m:sSubPr>
                          <m:ctrlPr>
                            <a:rPr lang="it-IT" sz="4000" i="1">
                              <a:latin typeface="Cambria Math" panose="02040503050406030204" pitchFamily="18" charset="0"/>
                            </a:rPr>
                          </m:ctrlPr>
                        </m:sSubPr>
                        <m:e>
                          <m:r>
                            <a:rPr lang="it-IT" sz="4000" i="1">
                              <a:latin typeface="Cambria Math"/>
                            </a:rPr>
                            <m:t>𝐸</m:t>
                          </m:r>
                        </m:e>
                        <m:sub>
                          <m:r>
                            <a:rPr lang="it-IT" sz="4000" i="1">
                              <a:latin typeface="Cambria Math"/>
                            </a:rPr>
                            <m:t>0</m:t>
                          </m:r>
                        </m:sub>
                      </m:sSub>
                    </m:oMath>
                  </m:oMathPara>
                </a14:m>
                <a:endParaRPr lang="en-US" sz="4000" dirty="0"/>
              </a:p>
            </p:txBody>
          </p:sp>
        </mc:Choice>
        <mc:Fallback xmlns="">
          <p:sp>
            <p:nvSpPr>
              <p:cNvPr id="17" name="CasellaDiTesto 16"/>
              <p:cNvSpPr txBox="1">
                <a:spLocks noRot="1" noChangeAspect="1" noMove="1" noResize="1" noEditPoints="1" noAdjustHandles="1" noChangeArrowheads="1" noChangeShapeType="1" noTextEdit="1"/>
              </p:cNvSpPr>
              <p:nvPr/>
            </p:nvSpPr>
            <p:spPr>
              <a:xfrm>
                <a:off x="4748048" y="5601434"/>
                <a:ext cx="2126480" cy="707886"/>
              </a:xfrm>
              <a:prstGeom prst="rect">
                <a:avLst/>
              </a:prstGeom>
              <a:blipFill>
                <a:blip r:embed="rId5"/>
                <a:stretch>
                  <a:fillRect/>
                </a:stretch>
              </a:blipFill>
              <a:ln w="38100">
                <a:solidFill>
                  <a:srgbClr val="C00000"/>
                </a:solidFill>
              </a:ln>
            </p:spPr>
            <p:txBody>
              <a:bodyPr/>
              <a:lstStyle/>
              <a:p>
                <a:r>
                  <a:rPr lang="it-IT">
                    <a:noFill/>
                  </a:rPr>
                  <a:t> </a:t>
                </a:r>
              </a:p>
            </p:txBody>
          </p:sp>
        </mc:Fallback>
      </mc:AlternateContent>
      <p:sp>
        <p:nvSpPr>
          <p:cNvPr id="18" name="CasellaDiTesto 17"/>
          <p:cNvSpPr txBox="1"/>
          <p:nvPr/>
        </p:nvSpPr>
        <p:spPr>
          <a:xfrm>
            <a:off x="1792246" y="5147900"/>
            <a:ext cx="8430513" cy="369332"/>
          </a:xfrm>
          <a:prstGeom prst="rect">
            <a:avLst/>
          </a:prstGeom>
          <a:noFill/>
        </p:spPr>
        <p:txBody>
          <a:bodyPr wrap="none" rtlCol="0">
            <a:spAutoFit/>
          </a:bodyPr>
          <a:lstStyle/>
          <a:p>
            <a:r>
              <a:rPr lang="en-US" dirty="0"/>
              <a:t>In the rest frame of the particle, the Lorentz contracted field can be computed as:</a:t>
            </a:r>
          </a:p>
        </p:txBody>
      </p:sp>
      <p:sp>
        <p:nvSpPr>
          <p:cNvPr id="7" name="CasellaDiTesto 6"/>
          <p:cNvSpPr txBox="1"/>
          <p:nvPr/>
        </p:nvSpPr>
        <p:spPr>
          <a:xfrm>
            <a:off x="2848829" y="6309320"/>
            <a:ext cx="6710363" cy="830997"/>
          </a:xfrm>
          <a:prstGeom prst="rect">
            <a:avLst/>
          </a:prstGeom>
          <a:noFill/>
        </p:spPr>
        <p:txBody>
          <a:bodyPr wrap="none" rtlCol="0">
            <a:spAutoFit/>
          </a:bodyPr>
          <a:lstStyle/>
          <a:p>
            <a:r>
              <a:rPr lang="it-IT" sz="2400" b="1" dirty="0" err="1">
                <a:solidFill>
                  <a:srgbClr val="FF0000"/>
                </a:solidFill>
              </a:rPr>
              <a:t>Being</a:t>
            </a:r>
            <a:r>
              <a:rPr lang="it-IT" sz="2400" b="1" dirty="0">
                <a:solidFill>
                  <a:srgbClr val="FF0000"/>
                </a:solidFill>
              </a:rPr>
              <a:t> the Planar/</a:t>
            </a:r>
            <a:r>
              <a:rPr lang="it-IT" sz="2400" b="1" dirty="0" err="1">
                <a:solidFill>
                  <a:srgbClr val="FF0000"/>
                </a:solidFill>
              </a:rPr>
              <a:t>Axial</a:t>
            </a:r>
            <a:r>
              <a:rPr lang="it-IT" sz="2400" b="1" dirty="0">
                <a:solidFill>
                  <a:srgbClr val="FF0000"/>
                </a:solidFill>
              </a:rPr>
              <a:t> </a:t>
            </a:r>
            <a:r>
              <a:rPr lang="it-IT" sz="2400" b="1" dirty="0" err="1">
                <a:solidFill>
                  <a:srgbClr val="FF0000"/>
                </a:solidFill>
              </a:rPr>
              <a:t>field</a:t>
            </a:r>
            <a:r>
              <a:rPr lang="it-IT" sz="2400" b="1" dirty="0">
                <a:solidFill>
                  <a:srgbClr val="FF0000"/>
                </a:solidFill>
              </a:rPr>
              <a:t> </a:t>
            </a:r>
            <a:r>
              <a:rPr lang="it-IT" sz="2400" b="1" i="1" dirty="0">
                <a:solidFill>
                  <a:srgbClr val="FF0000"/>
                </a:solidFill>
              </a:rPr>
              <a:t>E </a:t>
            </a:r>
            <a:r>
              <a:rPr lang="it-IT" sz="2400" b="1" dirty="0">
                <a:solidFill>
                  <a:srgbClr val="FF0000"/>
                </a:solidFill>
              </a:rPr>
              <a:t>= 10</a:t>
            </a:r>
            <a:r>
              <a:rPr lang="it-IT" sz="2400" b="1" baseline="30000" dirty="0">
                <a:solidFill>
                  <a:srgbClr val="FF0000"/>
                </a:solidFill>
              </a:rPr>
              <a:t>9</a:t>
            </a:r>
            <a:r>
              <a:rPr lang="it-IT" sz="2400" b="1" dirty="0">
                <a:solidFill>
                  <a:srgbClr val="FF0000"/>
                </a:solidFill>
              </a:rPr>
              <a:t>/10</a:t>
            </a:r>
            <a:r>
              <a:rPr lang="it-IT" sz="2400" b="1" baseline="30000" dirty="0">
                <a:solidFill>
                  <a:srgbClr val="FF0000"/>
                </a:solidFill>
              </a:rPr>
              <a:t>11</a:t>
            </a:r>
            <a:r>
              <a:rPr lang="it-IT" sz="2400" b="1" dirty="0">
                <a:solidFill>
                  <a:srgbClr val="FF0000"/>
                </a:solidFill>
              </a:rPr>
              <a:t> V/cm</a:t>
            </a:r>
          </a:p>
          <a:p>
            <a:endParaRPr lang="it-IT" sz="2400" b="1" dirty="0">
              <a:solidFill>
                <a:srgbClr val="FF0000"/>
              </a:solidFill>
            </a:endParaRPr>
          </a:p>
        </p:txBody>
      </p:sp>
    </p:spTree>
    <p:extLst>
      <p:ext uri="{BB962C8B-B14F-4D97-AF65-F5344CB8AC3E}">
        <p14:creationId xmlns:p14="http://schemas.microsoft.com/office/powerpoint/2010/main" val="370742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p:cNvPicPr/>
          <p:nvPr/>
        </p:nvPicPr>
        <p:blipFill>
          <a:blip r:embed="rId3"/>
          <a:stretch>
            <a:fillRect/>
          </a:stretch>
        </p:blipFill>
        <p:spPr>
          <a:xfrm>
            <a:off x="263352" y="1216522"/>
            <a:ext cx="6336704" cy="3580630"/>
          </a:xfrm>
          <a:prstGeom prst="rect">
            <a:avLst/>
          </a:prstGeom>
        </p:spPr>
      </p:pic>
      <p:sp>
        <p:nvSpPr>
          <p:cNvPr id="2" name="Titolo 1"/>
          <p:cNvSpPr>
            <a:spLocks noGrp="1"/>
          </p:cNvSpPr>
          <p:nvPr>
            <p:ph type="title"/>
          </p:nvPr>
        </p:nvSpPr>
        <p:spPr>
          <a:xfrm>
            <a:off x="0" y="533400"/>
            <a:ext cx="12072664" cy="990600"/>
          </a:xfrm>
        </p:spPr>
        <p:txBody>
          <a:bodyPr>
            <a:normAutofit/>
          </a:bodyPr>
          <a:lstStyle/>
          <a:p>
            <a:pPr algn="ctr"/>
            <a:r>
              <a:rPr lang="it-IT" dirty="0" smtClean="0">
                <a:solidFill>
                  <a:srgbClr val="C00000"/>
                </a:solidFill>
              </a:rPr>
              <a:t>Strong </a:t>
            </a:r>
            <a:r>
              <a:rPr lang="it-IT" dirty="0" err="1" smtClean="0">
                <a:solidFill>
                  <a:srgbClr val="C00000"/>
                </a:solidFill>
              </a:rPr>
              <a:t>field</a:t>
            </a:r>
            <a:r>
              <a:rPr lang="it-IT" dirty="0" smtClean="0">
                <a:solidFill>
                  <a:srgbClr val="C00000"/>
                </a:solidFill>
              </a:rPr>
              <a:t> regime of </a:t>
            </a:r>
            <a:r>
              <a:rPr lang="it-IT" dirty="0" err="1" smtClean="0">
                <a:solidFill>
                  <a:srgbClr val="C00000"/>
                </a:solidFill>
              </a:rPr>
              <a:t>radiation</a:t>
            </a:r>
            <a:r>
              <a:rPr lang="it-IT" dirty="0" smtClean="0">
                <a:solidFill>
                  <a:srgbClr val="C00000"/>
                </a:solidFill>
              </a:rPr>
              <a:t> in </a:t>
            </a:r>
            <a:r>
              <a:rPr lang="it-IT" dirty="0" err="1" smtClean="0">
                <a:solidFill>
                  <a:srgbClr val="C00000"/>
                </a:solidFill>
              </a:rPr>
              <a:t>oriented</a:t>
            </a:r>
            <a:r>
              <a:rPr lang="it-IT" dirty="0" smtClean="0">
                <a:solidFill>
                  <a:srgbClr val="C00000"/>
                </a:solidFill>
              </a:rPr>
              <a:t> </a:t>
            </a:r>
            <a:r>
              <a:rPr lang="it-IT" dirty="0" err="1" smtClean="0">
                <a:solidFill>
                  <a:srgbClr val="C00000"/>
                </a:solidFill>
              </a:rPr>
              <a:t>crystal</a:t>
            </a:r>
            <a:endParaRPr lang="it-IT" dirty="0">
              <a:solidFill>
                <a:srgbClr val="C00000"/>
              </a:solidFill>
            </a:endParaRPr>
          </a:p>
        </p:txBody>
      </p:sp>
      <p:sp>
        <p:nvSpPr>
          <p:cNvPr id="3" name="Segnaposto data 2"/>
          <p:cNvSpPr>
            <a:spLocks noGrp="1"/>
          </p:cNvSpPr>
          <p:nvPr>
            <p:ph type="dt" sz="half" idx="10"/>
          </p:nvPr>
        </p:nvSpPr>
        <p:spPr/>
        <p:txBody>
          <a:bodyPr/>
          <a:lstStyle/>
          <a:p>
            <a:pPr>
              <a:defRPr/>
            </a:pPr>
            <a:r>
              <a:rPr lang="it-IT" smtClean="0"/>
              <a:t>06/22/2018</a:t>
            </a:r>
            <a:endParaRPr lang="en-US"/>
          </a:p>
        </p:txBody>
      </p:sp>
      <p:sp>
        <p:nvSpPr>
          <p:cNvPr id="4" name="Segnaposto piè di pagina 3"/>
          <p:cNvSpPr>
            <a:spLocks noGrp="1"/>
          </p:cNvSpPr>
          <p:nvPr>
            <p:ph type="ftr" sz="quarter" idx="11"/>
          </p:nvPr>
        </p:nvSpPr>
        <p:spPr/>
        <p:txBody>
          <a:bodyPr/>
          <a:lstStyle/>
          <a:p>
            <a:pPr>
              <a:defRPr/>
            </a:pPr>
            <a:r>
              <a:rPr lang="it-IT" smtClean="0"/>
              <a:t>L. Bandiera, INFN Ferrara</a:t>
            </a:r>
            <a:endParaRPr lang="en-US"/>
          </a:p>
        </p:txBody>
      </p:sp>
      <p:sp>
        <p:nvSpPr>
          <p:cNvPr id="13" name="CasellaDiTesto 12"/>
          <p:cNvSpPr txBox="1"/>
          <p:nvPr/>
        </p:nvSpPr>
        <p:spPr>
          <a:xfrm>
            <a:off x="119336" y="5013176"/>
            <a:ext cx="11953328" cy="2103140"/>
          </a:xfrm>
          <a:prstGeom prst="rect">
            <a:avLst/>
          </a:prstGeom>
          <a:noFill/>
        </p:spPr>
        <p:txBody>
          <a:bodyPr wrap="square" rtlCol="0">
            <a:spAutoFit/>
          </a:bodyPr>
          <a:lstStyle/>
          <a:p>
            <a:pPr algn="ctr"/>
            <a:r>
              <a:rPr lang="it-IT" sz="2800" b="1" dirty="0" smtClean="0">
                <a:solidFill>
                  <a:srgbClr val="FF0000"/>
                </a:solidFill>
              </a:rPr>
              <a:t>Strong </a:t>
            </a:r>
            <a:r>
              <a:rPr lang="it-IT" sz="2800" b="1" u="sng" dirty="0" err="1">
                <a:solidFill>
                  <a:srgbClr val="FF0000"/>
                </a:solidFill>
              </a:rPr>
              <a:t>increase</a:t>
            </a:r>
            <a:r>
              <a:rPr lang="it-IT" sz="2800" b="1" u="sng" dirty="0">
                <a:solidFill>
                  <a:srgbClr val="FF0000"/>
                </a:solidFill>
              </a:rPr>
              <a:t> in the </a:t>
            </a:r>
            <a:r>
              <a:rPr lang="it-IT" sz="2800" b="1" u="sng" dirty="0" err="1">
                <a:solidFill>
                  <a:srgbClr val="FF0000"/>
                </a:solidFill>
              </a:rPr>
              <a:t>energy</a:t>
            </a:r>
            <a:r>
              <a:rPr lang="it-IT" sz="2800" b="1" u="sng" dirty="0">
                <a:solidFill>
                  <a:srgbClr val="FF0000"/>
                </a:solidFill>
              </a:rPr>
              <a:t> </a:t>
            </a:r>
            <a:r>
              <a:rPr lang="it-IT" sz="2800" b="1" u="sng" dirty="0" err="1">
                <a:solidFill>
                  <a:srgbClr val="FF0000"/>
                </a:solidFill>
              </a:rPr>
              <a:t>lost</a:t>
            </a:r>
            <a:r>
              <a:rPr lang="it-IT" sz="2800" b="1" u="sng" dirty="0">
                <a:solidFill>
                  <a:srgbClr val="FF0000"/>
                </a:solidFill>
              </a:rPr>
              <a:t> by the </a:t>
            </a:r>
            <a:r>
              <a:rPr lang="it-IT" sz="2800" b="1" u="sng" dirty="0" err="1">
                <a:solidFill>
                  <a:srgbClr val="FF0000"/>
                </a:solidFill>
              </a:rPr>
              <a:t>primary</a:t>
            </a:r>
            <a:r>
              <a:rPr lang="it-IT" sz="2800" b="1" u="sng" dirty="0">
                <a:solidFill>
                  <a:srgbClr val="FF0000"/>
                </a:solidFill>
              </a:rPr>
              <a:t> </a:t>
            </a:r>
            <a:r>
              <a:rPr lang="it-IT" sz="2800" b="1" u="sng" dirty="0" err="1">
                <a:solidFill>
                  <a:srgbClr val="FF0000"/>
                </a:solidFill>
              </a:rPr>
              <a:t>particle</a:t>
            </a:r>
            <a:r>
              <a:rPr lang="it-IT" sz="2800" b="1" dirty="0">
                <a:solidFill>
                  <a:srgbClr val="FF0000"/>
                </a:solidFill>
              </a:rPr>
              <a:t> -&gt; </a:t>
            </a:r>
            <a:endParaRPr lang="it-IT" sz="2800" b="1" dirty="0" smtClean="0">
              <a:solidFill>
                <a:srgbClr val="FF0000"/>
              </a:solidFill>
            </a:endParaRPr>
          </a:p>
          <a:p>
            <a:pPr algn="ctr"/>
            <a:r>
              <a:rPr lang="it-IT" sz="2800" b="1" dirty="0" err="1" smtClean="0">
                <a:solidFill>
                  <a:srgbClr val="FF0000"/>
                </a:solidFill>
              </a:rPr>
              <a:t>huge</a:t>
            </a:r>
            <a:r>
              <a:rPr lang="it-IT" sz="2800" b="1" dirty="0" smtClean="0">
                <a:solidFill>
                  <a:srgbClr val="FF0000"/>
                </a:solidFill>
              </a:rPr>
              <a:t> </a:t>
            </a:r>
            <a:r>
              <a:rPr lang="it-IT" sz="2800" b="1" dirty="0" err="1">
                <a:solidFill>
                  <a:srgbClr val="FF0000"/>
                </a:solidFill>
              </a:rPr>
              <a:t>reduction</a:t>
            </a:r>
            <a:r>
              <a:rPr lang="it-IT" sz="2800" b="1" dirty="0">
                <a:solidFill>
                  <a:srgbClr val="FF0000"/>
                </a:solidFill>
              </a:rPr>
              <a:t> of </a:t>
            </a:r>
            <a:r>
              <a:rPr lang="it-IT" sz="2800" b="1" dirty="0" smtClean="0">
                <a:solidFill>
                  <a:srgbClr val="FF0000"/>
                </a:solidFill>
              </a:rPr>
              <a:t>X</a:t>
            </a:r>
            <a:r>
              <a:rPr lang="it-IT" sz="2800" b="1" baseline="-25000" dirty="0" smtClean="0">
                <a:solidFill>
                  <a:srgbClr val="FF0000"/>
                </a:solidFill>
              </a:rPr>
              <a:t>0</a:t>
            </a:r>
          </a:p>
          <a:p>
            <a:pPr algn="ctr"/>
            <a:r>
              <a:rPr lang="it-IT" sz="2800" b="1" u="sng" dirty="0" err="1"/>
              <a:t>Emission</a:t>
            </a:r>
            <a:r>
              <a:rPr lang="it-IT" sz="2800" b="1" u="sng" dirty="0"/>
              <a:t> of hard </a:t>
            </a:r>
            <a:r>
              <a:rPr lang="it-IT" sz="2800" b="1" u="sng" dirty="0" err="1"/>
              <a:t>photons</a:t>
            </a:r>
            <a:r>
              <a:rPr lang="it-IT" sz="2800" b="1" u="sng" dirty="0"/>
              <a:t> </a:t>
            </a:r>
            <a:r>
              <a:rPr lang="it-IT" sz="2800" b="1" dirty="0"/>
              <a:t>with </a:t>
            </a:r>
            <a:r>
              <a:rPr lang="it-IT" sz="2800" b="1" dirty="0" err="1"/>
              <a:t>energy</a:t>
            </a:r>
            <a:r>
              <a:rPr lang="it-IT" sz="2800" b="1" dirty="0"/>
              <a:t> </a:t>
            </a:r>
            <a:r>
              <a:rPr lang="it-IT" sz="2800" b="1" dirty="0" err="1"/>
              <a:t>comparable</a:t>
            </a:r>
            <a:r>
              <a:rPr lang="it-IT" sz="2800" b="1" dirty="0"/>
              <a:t> to the </a:t>
            </a:r>
            <a:r>
              <a:rPr lang="it-IT" sz="2800" b="1" dirty="0" err="1"/>
              <a:t>primary</a:t>
            </a:r>
            <a:r>
              <a:rPr lang="it-IT" sz="2800" b="1" dirty="0"/>
              <a:t> electron/</a:t>
            </a:r>
            <a:r>
              <a:rPr lang="it-IT" sz="2800" b="1" dirty="0" err="1"/>
              <a:t>positron</a:t>
            </a:r>
            <a:r>
              <a:rPr lang="it-IT" sz="2800" b="1" dirty="0"/>
              <a:t> – </a:t>
            </a:r>
            <a:r>
              <a:rPr lang="it-IT" sz="2800" b="1" dirty="0" err="1"/>
              <a:t>cannot</a:t>
            </a:r>
            <a:r>
              <a:rPr lang="it-IT" sz="2800" b="1" dirty="0"/>
              <a:t> be </a:t>
            </a:r>
            <a:r>
              <a:rPr lang="it-IT" sz="2800" b="1" dirty="0" err="1"/>
              <a:t>treated</a:t>
            </a:r>
            <a:r>
              <a:rPr lang="it-IT" sz="2800" b="1" dirty="0"/>
              <a:t> </a:t>
            </a:r>
            <a:r>
              <a:rPr lang="it-IT" sz="2800" b="1" dirty="0" err="1" smtClean="0"/>
              <a:t>classically</a:t>
            </a:r>
            <a:r>
              <a:rPr lang="it-IT" sz="2800" b="1" dirty="0" smtClean="0"/>
              <a:t>! </a:t>
            </a:r>
            <a:endParaRPr lang="it-IT" sz="2800" b="1" dirty="0"/>
          </a:p>
          <a:p>
            <a:pPr algn="ctr"/>
            <a:endParaRPr lang="it-IT" sz="2800" b="1" baseline="-25000" dirty="0">
              <a:solidFill>
                <a:srgbClr val="FF0000"/>
              </a:solidFill>
            </a:endParaRPr>
          </a:p>
        </p:txBody>
      </p:sp>
      <p:sp>
        <p:nvSpPr>
          <p:cNvPr id="20" name="CasellaDiTesto 19"/>
          <p:cNvSpPr txBox="1"/>
          <p:nvPr/>
        </p:nvSpPr>
        <p:spPr>
          <a:xfrm>
            <a:off x="6456040" y="1523612"/>
            <a:ext cx="5450309" cy="3477875"/>
          </a:xfrm>
          <a:prstGeom prst="rect">
            <a:avLst/>
          </a:prstGeom>
          <a:noFill/>
        </p:spPr>
        <p:txBody>
          <a:bodyPr wrap="square" rtlCol="0">
            <a:spAutoFit/>
          </a:bodyPr>
          <a:lstStyle/>
          <a:p>
            <a:pPr algn="ctr"/>
            <a:r>
              <a:rPr lang="en-US" sz="2000" b="1" dirty="0"/>
              <a:t>Radiation emission by 120 GeV electrons aligned with &lt;110&gt; </a:t>
            </a:r>
            <a:r>
              <a:rPr lang="en-US" sz="2000" b="1" dirty="0" smtClean="0"/>
              <a:t>Ge</a:t>
            </a:r>
            <a:r>
              <a:rPr lang="en-US" sz="2000" b="1" dirty="0" smtClean="0"/>
              <a:t> </a:t>
            </a:r>
            <a:r>
              <a:rPr lang="en-US" sz="2000" b="1" dirty="0"/>
              <a:t>crystal axes</a:t>
            </a:r>
          </a:p>
          <a:p>
            <a:pPr algn="ctr"/>
            <a:endParaRPr lang="en-US" sz="2000" b="1" dirty="0"/>
          </a:p>
          <a:p>
            <a:pPr algn="ctr"/>
            <a:r>
              <a:rPr lang="en-US" sz="2000" b="1" dirty="0"/>
              <a:t>Germanium crystal </a:t>
            </a:r>
            <a:r>
              <a:rPr lang="en-US" sz="2000" dirty="0"/>
              <a:t>(2.8 mm long</a:t>
            </a:r>
            <a:r>
              <a:rPr lang="en-US" sz="2000" dirty="0" smtClean="0"/>
              <a:t>)</a:t>
            </a:r>
          </a:p>
          <a:p>
            <a:pPr algn="ctr"/>
            <a:endParaRPr lang="en-US" sz="2000" dirty="0" smtClean="0"/>
          </a:p>
          <a:p>
            <a:pPr marL="342900" indent="-342900">
              <a:buFont typeface="Wingdings" panose="05000000000000000000" pitchFamily="2" charset="2"/>
              <a:buChar char="Ø"/>
            </a:pPr>
            <a:r>
              <a:rPr lang="it-IT" sz="2000" b="1" dirty="0" err="1" smtClean="0"/>
              <a:t>Angular</a:t>
            </a:r>
            <a:r>
              <a:rPr lang="it-IT" sz="2000" b="1" dirty="0" smtClean="0"/>
              <a:t> </a:t>
            </a:r>
            <a:r>
              <a:rPr lang="it-IT" sz="2000" b="1" dirty="0" err="1"/>
              <a:t>acceptance</a:t>
            </a:r>
            <a:r>
              <a:rPr lang="it-IT" sz="2000" b="1" dirty="0"/>
              <a:t> of the strong </a:t>
            </a:r>
            <a:r>
              <a:rPr lang="it-IT" sz="2000" b="1" dirty="0" err="1"/>
              <a:t>field</a:t>
            </a:r>
            <a:r>
              <a:rPr lang="it-IT" sz="2000" b="1" dirty="0"/>
              <a:t> </a:t>
            </a:r>
            <a:r>
              <a:rPr lang="it-IT" sz="2000" dirty="0" err="1"/>
              <a:t>effect</a:t>
            </a:r>
            <a:r>
              <a:rPr lang="it-IT" sz="2000" dirty="0"/>
              <a:t> </a:t>
            </a:r>
            <a:r>
              <a:rPr lang="it-IT" sz="2000" b="1" dirty="0"/>
              <a:t>≈ some </a:t>
            </a:r>
            <a:r>
              <a:rPr lang="it-IT" sz="2000" b="1" dirty="0" err="1"/>
              <a:t>mrad</a:t>
            </a:r>
            <a:r>
              <a:rPr lang="it-IT" sz="2000" b="1" dirty="0"/>
              <a:t> for high-Z </a:t>
            </a:r>
            <a:r>
              <a:rPr lang="it-IT" sz="2000" b="1" dirty="0" err="1" smtClean="0"/>
              <a:t>crystals</a:t>
            </a:r>
            <a:r>
              <a:rPr lang="it-IT" sz="2000" dirty="0" smtClean="0"/>
              <a:t>;</a:t>
            </a:r>
          </a:p>
          <a:p>
            <a:pPr marL="342900" indent="-342900">
              <a:buFont typeface="Wingdings" panose="05000000000000000000" pitchFamily="2" charset="2"/>
              <a:buChar char="Ø"/>
            </a:pPr>
            <a:r>
              <a:rPr lang="it-IT" sz="2000" dirty="0" err="1" smtClean="0"/>
              <a:t>Expected</a:t>
            </a:r>
            <a:r>
              <a:rPr lang="it-IT" sz="2000" dirty="0" smtClean="0"/>
              <a:t> </a:t>
            </a:r>
            <a:r>
              <a:rPr lang="it-IT" sz="2000" b="1" dirty="0" err="1" smtClean="0"/>
              <a:t>enhancement</a:t>
            </a:r>
            <a:r>
              <a:rPr lang="it-IT" sz="2000" b="1" dirty="0" smtClean="0"/>
              <a:t> </a:t>
            </a:r>
            <a:r>
              <a:rPr lang="it-IT" sz="2000" b="1" dirty="0"/>
              <a:t>up to 1° </a:t>
            </a:r>
            <a:r>
              <a:rPr lang="it-IT" sz="2000" b="1" dirty="0" smtClean="0"/>
              <a:t>of </a:t>
            </a:r>
            <a:r>
              <a:rPr lang="it-IT" sz="2000" b="1" dirty="0" err="1" smtClean="0"/>
              <a:t>crystal</a:t>
            </a:r>
            <a:r>
              <a:rPr lang="it-IT" sz="2000" b="1" dirty="0" smtClean="0"/>
              <a:t>-to-</a:t>
            </a:r>
            <a:r>
              <a:rPr lang="it-IT" sz="2000" b="1" dirty="0" err="1" smtClean="0"/>
              <a:t>beam</a:t>
            </a:r>
            <a:r>
              <a:rPr lang="it-IT" sz="2000" b="1" dirty="0" smtClean="0"/>
              <a:t> </a:t>
            </a:r>
            <a:r>
              <a:rPr lang="it-IT" sz="2000" b="1" dirty="0" err="1" smtClean="0"/>
              <a:t>orientation</a:t>
            </a:r>
            <a:r>
              <a:rPr lang="it-IT" sz="2000" b="1" dirty="0" smtClean="0"/>
              <a:t> </a:t>
            </a:r>
            <a:r>
              <a:rPr lang="it-IT" sz="2000" dirty="0" smtClean="0"/>
              <a:t>due </a:t>
            </a:r>
            <a:r>
              <a:rPr lang="it-IT" sz="2000" dirty="0"/>
              <a:t>to </a:t>
            </a:r>
            <a:r>
              <a:rPr lang="it-IT" sz="2000" dirty="0" err="1" smtClean="0"/>
              <a:t>Coherent</a:t>
            </a:r>
            <a:r>
              <a:rPr lang="it-IT" sz="2000" dirty="0" smtClean="0"/>
              <a:t> </a:t>
            </a:r>
            <a:r>
              <a:rPr lang="it-IT" sz="2000" dirty="0" smtClean="0"/>
              <a:t>Bremsstrahlung</a:t>
            </a:r>
            <a:endParaRPr lang="it-IT" sz="2000" dirty="0"/>
          </a:p>
          <a:p>
            <a:pPr algn="ctr"/>
            <a:endParaRPr lang="en-US" sz="2000" b="1" dirty="0"/>
          </a:p>
        </p:txBody>
      </p:sp>
    </p:spTree>
    <p:extLst>
      <p:ext uri="{BB962C8B-B14F-4D97-AF65-F5344CB8AC3E}">
        <p14:creationId xmlns:p14="http://schemas.microsoft.com/office/powerpoint/2010/main" val="922403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26691</TotalTime>
  <Words>2158</Words>
  <Application>Microsoft Office PowerPoint</Application>
  <PresentationFormat>Widescreen</PresentationFormat>
  <Paragraphs>375</Paragraphs>
  <Slides>31</Slides>
  <Notes>12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Arial</vt:lpstr>
      <vt:lpstr>Arial Nova</vt:lpstr>
      <vt:lpstr>Calibri</vt:lpstr>
      <vt:lpstr>Cambria Math</vt:lpstr>
      <vt:lpstr>Helvetica</vt:lpstr>
      <vt:lpstr>Tahoma</vt:lpstr>
      <vt:lpstr>Wingdings</vt:lpstr>
      <vt:lpstr>Default Theme</vt:lpstr>
      <vt:lpstr> Novel type of compact satellite borne gamma-ray telescope based on oriented crystals</vt:lpstr>
      <vt:lpstr>Outlook</vt:lpstr>
      <vt:lpstr>Electromagnetic processes in oriented crystals</vt:lpstr>
      <vt:lpstr>Crystalline solids</vt:lpstr>
      <vt:lpstr>Motion of charged particles in aligned crystals: Channeling</vt:lpstr>
      <vt:lpstr>  Enhancement of bremsstrahlung in aligned crystals</vt:lpstr>
      <vt:lpstr>… and in nearly aligned crystals (θin ≤ 1°)</vt:lpstr>
      <vt:lpstr>Strong electromagnetic field in oriented crystal </vt:lpstr>
      <vt:lpstr>Strong field regime of radiation in oriented crystal</vt:lpstr>
      <vt:lpstr>… and also for Pair Production NA43 and NA48 experiments @ CERN</vt:lpstr>
      <vt:lpstr>New idea….   If we point A telescope towards a gamma-ray source (with 1° or less Precision), we could exploit the X0 reduction in oriented crystals to enhance the sensitivity to photons &gt; GeV</vt:lpstr>
      <vt:lpstr>Take the FERMI-LAT tower as an example…</vt:lpstr>
      <vt:lpstr>Take the FERMI-LAT tower as an example…</vt:lpstr>
      <vt:lpstr>What happen if the tracker-converter is oriented?</vt:lpstr>
      <vt:lpstr>What happen if the tracker-converter is oriented?</vt:lpstr>
      <vt:lpstr>What happen if the tracker-converter is oriented?</vt:lpstr>
      <vt:lpstr>And if the electromagnetic calorimeter is made of oriented crystals?</vt:lpstr>
      <vt:lpstr>And if the electromagnetic calorimeter is made of oriented crystals?</vt:lpstr>
      <vt:lpstr>Experiment @CERN with 120 GeV electrons</vt:lpstr>
      <vt:lpstr>Experiment @CERN with 120 GeV electrons</vt:lpstr>
      <vt:lpstr>Experiment @CERN with 120 GeV electrons</vt:lpstr>
      <vt:lpstr>GEANT4 modified simulation for a PWO crystal with reduced X0</vt:lpstr>
      <vt:lpstr>E.m. shower length vs. beam energy</vt:lpstr>
      <vt:lpstr>Is a gamma-satellite based on oriented crystals feasible?</vt:lpstr>
      <vt:lpstr>Possible applications</vt:lpstr>
      <vt:lpstr>Conclusions</vt:lpstr>
      <vt:lpstr>BACKUP</vt:lpstr>
      <vt:lpstr>Baier-Katkov quasiclassical operator method (1967-1968)</vt:lpstr>
      <vt:lpstr>Simulation results for PWO</vt:lpstr>
      <vt:lpstr>Experiment @120 GeV electrons</vt:lpstr>
      <vt:lpstr>Angular acceptance of radiation enhancement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AXIAL Experiment Fe-LNL-MiB-TN</dc:title>
  <dc:creator>lau</dc:creator>
  <cp:lastModifiedBy>Hewlett-Packard Company</cp:lastModifiedBy>
  <cp:revision>455</cp:revision>
  <dcterms:created xsi:type="dcterms:W3CDTF">2016-07-05T14:26:39Z</dcterms:created>
  <dcterms:modified xsi:type="dcterms:W3CDTF">2018-06-21T21:12:01Z</dcterms:modified>
</cp:coreProperties>
</file>