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87" r:id="rId2"/>
    <p:sldId id="443" r:id="rId3"/>
    <p:sldId id="444" r:id="rId4"/>
    <p:sldId id="447" r:id="rId5"/>
    <p:sldId id="452" r:id="rId6"/>
    <p:sldId id="448" r:id="rId7"/>
    <p:sldId id="453" r:id="rId8"/>
    <p:sldId id="491" r:id="rId9"/>
    <p:sldId id="455" r:id="rId10"/>
    <p:sldId id="454" r:id="rId11"/>
    <p:sldId id="475" r:id="rId12"/>
    <p:sldId id="504" r:id="rId13"/>
    <p:sldId id="505" r:id="rId14"/>
    <p:sldId id="506" r:id="rId15"/>
    <p:sldId id="509" r:id="rId16"/>
    <p:sldId id="510" r:id="rId17"/>
    <p:sldId id="512" r:id="rId18"/>
    <p:sldId id="513" r:id="rId19"/>
    <p:sldId id="434"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6" autoAdjust="0"/>
    <p:restoredTop sz="93230" autoAdjust="0"/>
  </p:normalViewPr>
  <p:slideViewPr>
    <p:cSldViewPr>
      <p:cViewPr varScale="1">
        <p:scale>
          <a:sx n="74" d="100"/>
          <a:sy n="74" d="100"/>
        </p:scale>
        <p:origin x="-1104" y="-67"/>
      </p:cViewPr>
      <p:guideLst>
        <p:guide orient="horz" pos="210"/>
        <p:guide pos="38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1594"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80192-9718-41E6-A0F9-18E4D07A4E20}" type="datetimeFigureOut">
              <a:rPr lang="it-IT" smtClean="0"/>
              <a:t>21/06/2018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C0CFAB-7EBD-4442-BA2B-6DDC0B72E0B3}" type="slidenum">
              <a:rPr lang="it-IT" smtClean="0"/>
              <a:t>‹N›</a:t>
            </a:fld>
            <a:endParaRPr lang="it-IT"/>
          </a:p>
        </p:txBody>
      </p:sp>
    </p:spTree>
    <p:extLst>
      <p:ext uri="{BB962C8B-B14F-4D97-AF65-F5344CB8AC3E}">
        <p14:creationId xmlns:p14="http://schemas.microsoft.com/office/powerpoint/2010/main" val="126011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58FB8-CDB5-443A-A2B8-C6CC8CA27E26}" type="datetimeFigureOut">
              <a:rPr lang="it-IT" smtClean="0"/>
              <a:t>21/06/2018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14682-9D85-4CF2-A802-E052B8AAE40D}" type="slidenum">
              <a:rPr lang="it-IT" smtClean="0"/>
              <a:t>‹N›</a:t>
            </a:fld>
            <a:endParaRPr lang="it-IT"/>
          </a:p>
        </p:txBody>
      </p:sp>
    </p:spTree>
    <p:extLst>
      <p:ext uri="{BB962C8B-B14F-4D97-AF65-F5344CB8AC3E}">
        <p14:creationId xmlns:p14="http://schemas.microsoft.com/office/powerpoint/2010/main" val="107146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5CFF93-0F6F-438B-9022-06F8081BF794}" type="datetime1">
              <a:rPr lang="it-IT" smtClean="0"/>
              <a:t>21/06/2018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271678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5311DA-99AF-49B9-BCAB-CFDC75774BD5}" type="datetime1">
              <a:rPr lang="it-IT" smtClean="0"/>
              <a:t>21/06/2018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295590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BE821D4-C2F7-4F51-9D56-17F974F60CE0}" type="datetime1">
              <a:rPr lang="it-IT" smtClean="0"/>
              <a:t>21/06/2018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34569872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11DD9D1-C2EC-496E-AA10-0FA00DA451CF}" type="datetime1">
              <a:rPr lang="it-IT" smtClean="0"/>
              <a:t>21/06/2018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8955710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25DB1F5-6CDF-45FC-8B33-7BB5B0A26F04}" type="datetime1">
              <a:rPr lang="it-IT" smtClean="0"/>
              <a:t>21/06/2018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42264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6EA3D09-A90F-4FDC-BF34-F83BC566E835}" type="datetime1">
              <a:rPr lang="it-IT" smtClean="0"/>
              <a:t>21/06/2018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178502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5C62DAB-529D-4B3A-A70E-52A09221A92B}" type="datetime1">
              <a:rPr lang="it-IT" smtClean="0"/>
              <a:t>21/06/2018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349504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A4A3DE1-6AA2-4693-B24C-B51B7426EC0D}" type="datetime1">
              <a:rPr lang="it-IT" smtClean="0"/>
              <a:t>21/06/2018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271746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17" name="Titolo 16"/>
          <p:cNvSpPr>
            <a:spLocks noGrp="1"/>
          </p:cNvSpPr>
          <p:nvPr>
            <p:ph type="title"/>
          </p:nvPr>
        </p:nvSpPr>
        <p:spPr/>
        <p:txBody>
          <a:bodyPr/>
          <a:lstStyle/>
          <a:p>
            <a:r>
              <a:rPr lang="it-IT" smtClean="0"/>
              <a:t>Fare clic per modificare lo stile del titolo</a:t>
            </a:r>
            <a:endParaRPr lang="en-US"/>
          </a:p>
        </p:txBody>
      </p:sp>
      <p:sp>
        <p:nvSpPr>
          <p:cNvPr id="24" name="Segnaposto data 23"/>
          <p:cNvSpPr>
            <a:spLocks noGrp="1"/>
          </p:cNvSpPr>
          <p:nvPr>
            <p:ph type="dt" sz="half" idx="10"/>
          </p:nvPr>
        </p:nvSpPr>
        <p:spPr/>
        <p:txBody>
          <a:bodyPr/>
          <a:lstStyle/>
          <a:p>
            <a:fld id="{76FC71D4-B017-4900-9C5B-C3DB46D0BC4D}" type="datetime1">
              <a:rPr lang="it-IT" smtClean="0"/>
              <a:t>21/06/2018</a:t>
            </a:fld>
            <a:endParaRPr lang="it-IT"/>
          </a:p>
        </p:txBody>
      </p:sp>
      <p:sp>
        <p:nvSpPr>
          <p:cNvPr id="25" name="Segnaposto piè di pagina 24"/>
          <p:cNvSpPr>
            <a:spLocks noGrp="1"/>
          </p:cNvSpPr>
          <p:nvPr>
            <p:ph type="ftr" sz="quarter" idx="11"/>
          </p:nvPr>
        </p:nvSpPr>
        <p:spPr/>
        <p:txBody>
          <a:bodyPr/>
          <a:lstStyle/>
          <a:p>
            <a:endParaRPr lang="it-IT"/>
          </a:p>
        </p:txBody>
      </p:sp>
      <p:sp>
        <p:nvSpPr>
          <p:cNvPr id="26" name="Segnaposto numero diapositiva 25"/>
          <p:cNvSpPr>
            <a:spLocks noGrp="1"/>
          </p:cNvSpPr>
          <p:nvPr>
            <p:ph type="sldNum" sz="quarter" idx="12"/>
          </p:nvPr>
        </p:nvSpPr>
        <p:spPr>
          <a:xfrm>
            <a:off x="8595549" y="6492875"/>
            <a:ext cx="548451" cy="365125"/>
          </a:xfrm>
        </p:spPr>
        <p:txBody>
          <a:bodyPr/>
          <a:lstStyle>
            <a:lvl1pPr>
              <a:defRPr sz="1600" b="1">
                <a:solidFill>
                  <a:schemeClr val="tx1"/>
                </a:solidFill>
              </a:defRPr>
            </a:lvl1pPr>
          </a:lstStyle>
          <a:p>
            <a:fld id="{6F394498-E7F7-4043-BF70-17DDEED0D82F}" type="slidenum">
              <a:rPr lang="en-US" smtClean="0"/>
              <a:pPr/>
              <a:t>‹N›</a:t>
            </a:fld>
            <a:endParaRPr lang="it-IT" dirty="0"/>
          </a:p>
        </p:txBody>
      </p:sp>
    </p:spTree>
    <p:extLst>
      <p:ext uri="{BB962C8B-B14F-4D97-AF65-F5344CB8AC3E}">
        <p14:creationId xmlns:p14="http://schemas.microsoft.com/office/powerpoint/2010/main" val="3236779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3DFCA6C-68F3-4E13-83A9-131153D01F92}" type="datetime1">
              <a:rPr lang="it-IT" smtClean="0"/>
              <a:t>21/06/2018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17507347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6626C69-0C19-484A-ACAA-54CC08D07583}" type="datetime1">
              <a:rPr lang="it-IT" smtClean="0"/>
              <a:t>21/06/2018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44CE4E4-FC47-4E33-A649-BAC60B4700AA}" type="slidenum">
              <a:rPr lang="it-IT" smtClean="0"/>
              <a:t>‹N›</a:t>
            </a:fld>
            <a:endParaRPr lang="it-IT"/>
          </a:p>
        </p:txBody>
      </p:sp>
    </p:spTree>
    <p:extLst>
      <p:ext uri="{BB962C8B-B14F-4D97-AF65-F5344CB8AC3E}">
        <p14:creationId xmlns:p14="http://schemas.microsoft.com/office/powerpoint/2010/main" val="10173467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E423F-9D53-4684-9DD5-C7CFEC8DDB97}" type="datetime1">
              <a:rPr lang="it-IT" smtClean="0"/>
              <a:t>21/06/2018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CE4E4-FC47-4E33-A649-BAC60B4700AA}" type="slidenum">
              <a:rPr lang="it-IT" smtClean="0"/>
              <a:t>‹N›</a:t>
            </a:fld>
            <a:endParaRPr lang="it-IT"/>
          </a:p>
        </p:txBody>
      </p:sp>
    </p:spTree>
    <p:extLst>
      <p:ext uri="{BB962C8B-B14F-4D97-AF65-F5344CB8AC3E}">
        <p14:creationId xmlns:p14="http://schemas.microsoft.com/office/powerpoint/2010/main" val="2785304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gif"/><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gif"/><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123727" y="4341528"/>
            <a:ext cx="5264917" cy="1103696"/>
          </a:xfrm>
          <a:prstGeom prst="rect">
            <a:avLst/>
          </a:prstGeom>
          <a:noFill/>
          <a:ln w="9525">
            <a:noFill/>
            <a:miter lim="800000"/>
            <a:headEnd/>
            <a:tailEnd/>
          </a:ln>
          <a:effectLst/>
        </p:spPr>
        <p:txBody>
          <a:bodyPr tIns="36000" bIns="36000"/>
          <a:lstStyle/>
          <a:p>
            <a:pPr marL="742950" indent="-742950" algn="ctr">
              <a:buAutoNum type="alphaUcPeriod"/>
            </a:pPr>
            <a:r>
              <a:rPr lang="en-GB" sz="3600" b="1" i="1" noProof="1" smtClean="0">
                <a:solidFill>
                  <a:srgbClr val="333399"/>
                </a:solidFill>
              </a:rPr>
              <a:t>Segreto</a:t>
            </a:r>
          </a:p>
          <a:p>
            <a:pPr algn="ctr"/>
            <a:r>
              <a:rPr lang="en-US" sz="2800" b="1" i="1" noProof="1" smtClean="0">
                <a:solidFill>
                  <a:srgbClr val="333399"/>
                </a:solidFill>
              </a:rPr>
              <a:t>for </a:t>
            </a:r>
            <a:r>
              <a:rPr lang="en-US" sz="2800" b="1" i="1" noProof="1">
                <a:solidFill>
                  <a:srgbClr val="333399"/>
                </a:solidFill>
              </a:rPr>
              <a:t>the Pierre Auger </a:t>
            </a:r>
            <a:r>
              <a:rPr lang="en-US" sz="2800" b="1" i="1" noProof="1" smtClean="0">
                <a:solidFill>
                  <a:srgbClr val="333399"/>
                </a:solidFill>
              </a:rPr>
              <a:t>Collaboration</a:t>
            </a:r>
          </a:p>
          <a:p>
            <a:pPr algn="ctr"/>
            <a:endParaRPr lang="en-GB" sz="2800" b="1" i="1" noProof="1">
              <a:solidFill>
                <a:srgbClr val="333399"/>
              </a:solidFill>
            </a:endParaRPr>
          </a:p>
        </p:txBody>
      </p:sp>
      <p:sp>
        <p:nvSpPr>
          <p:cNvPr id="3" name="Text Box 47"/>
          <p:cNvSpPr txBox="1">
            <a:spLocks noChangeArrowheads="1"/>
          </p:cNvSpPr>
          <p:nvPr/>
        </p:nvSpPr>
        <p:spPr bwMode="auto">
          <a:xfrm>
            <a:off x="395535" y="6255808"/>
            <a:ext cx="8352929" cy="395056"/>
          </a:xfrm>
          <a:prstGeom prst="rect">
            <a:avLst/>
          </a:prstGeom>
          <a:solidFill>
            <a:schemeClr val="bg1">
              <a:lumMod val="95000"/>
            </a:schemeClr>
          </a:solidFill>
          <a:ln w="12700">
            <a:solidFill>
              <a:srgbClr val="002060"/>
            </a:solidFill>
            <a:miter lim="800000"/>
            <a:headEnd/>
            <a:tailEnd/>
          </a:ln>
          <a:effectLst/>
        </p:spPr>
        <p:txBody>
          <a:bodyPr tIns="36000" bIns="36000"/>
          <a:lstStyle/>
          <a:p>
            <a:pPr algn="ctr"/>
            <a:r>
              <a:rPr lang="en-GB" b="1" dirty="0" smtClean="0">
                <a:solidFill>
                  <a:schemeClr val="tx2"/>
                </a:solidFill>
              </a:rPr>
              <a:t>CRIS 2018, </a:t>
            </a:r>
            <a:r>
              <a:rPr lang="en-GB" b="1" dirty="0">
                <a:solidFill>
                  <a:schemeClr val="tx2"/>
                </a:solidFill>
              </a:rPr>
              <a:t>18-22 Jun. </a:t>
            </a:r>
            <a:r>
              <a:rPr lang="en-GB" b="1" dirty="0" smtClean="0">
                <a:solidFill>
                  <a:schemeClr val="tx2"/>
                </a:solidFill>
              </a:rPr>
              <a:t>2018</a:t>
            </a:r>
            <a:r>
              <a:rPr lang="en-GB" b="1" smtClean="0">
                <a:solidFill>
                  <a:schemeClr val="tx2"/>
                </a:solidFill>
              </a:rPr>
              <a:t>, </a:t>
            </a:r>
            <a:r>
              <a:rPr lang="en-GB" b="1" noProof="1" smtClean="0">
                <a:solidFill>
                  <a:schemeClr val="tx2"/>
                </a:solidFill>
              </a:rPr>
              <a:t>Portopalo</a:t>
            </a:r>
            <a:r>
              <a:rPr lang="en-GB" b="1" smtClean="0">
                <a:solidFill>
                  <a:schemeClr val="tx2"/>
                </a:solidFill>
              </a:rPr>
              <a:t>,</a:t>
            </a:r>
            <a:r>
              <a:rPr lang="en-GB" sz="1800" b="1" smtClean="0">
                <a:solidFill>
                  <a:schemeClr val="tx2"/>
                </a:solidFill>
              </a:rPr>
              <a:t> </a:t>
            </a:r>
            <a:r>
              <a:rPr lang="en-GB" sz="1800" b="1" dirty="0" smtClean="0">
                <a:solidFill>
                  <a:schemeClr val="tx2"/>
                </a:solidFill>
              </a:rPr>
              <a:t>Ital</a:t>
            </a:r>
            <a:r>
              <a:rPr lang="en-GB" b="1" dirty="0" smtClean="0">
                <a:solidFill>
                  <a:schemeClr val="tx2"/>
                </a:solidFill>
              </a:rPr>
              <a:t>y</a:t>
            </a:r>
            <a:endParaRPr lang="en-GB" sz="1800" b="1" dirty="0" smtClean="0">
              <a:solidFill>
                <a:schemeClr val="tx2"/>
              </a:solidFill>
            </a:endParaRPr>
          </a:p>
        </p:txBody>
      </p:sp>
      <p:sp>
        <p:nvSpPr>
          <p:cNvPr id="4" name="Text Box 6"/>
          <p:cNvSpPr txBox="1">
            <a:spLocks noChangeArrowheads="1"/>
          </p:cNvSpPr>
          <p:nvPr/>
        </p:nvSpPr>
        <p:spPr bwMode="auto">
          <a:xfrm>
            <a:off x="683568" y="1700808"/>
            <a:ext cx="7545488" cy="1944216"/>
          </a:xfrm>
          <a:prstGeom prst="rect">
            <a:avLst/>
          </a:prstGeom>
          <a:solidFill>
            <a:schemeClr val="bg1">
              <a:lumMod val="95000"/>
            </a:schemeClr>
          </a:solidFill>
          <a:ln w="12700">
            <a:solidFill>
              <a:srgbClr val="002060"/>
            </a:solidFill>
            <a:miter lim="800000"/>
            <a:headEnd/>
            <a:tailEnd/>
          </a:ln>
          <a:effectLst/>
        </p:spPr>
        <p:txBody>
          <a:bodyPr tIns="36000" bIns="36000" anchor="ctr"/>
          <a:lstStyle/>
          <a:p>
            <a:pPr algn="ctr"/>
            <a:r>
              <a:rPr lang="en-US" sz="2800" b="1" i="1" dirty="0">
                <a:solidFill>
                  <a:srgbClr val="C00000"/>
                </a:solidFill>
                <a:effectLst>
                  <a:outerShdw blurRad="38100" dist="38100" dir="2700000" algn="tl">
                    <a:srgbClr val="000000">
                      <a:alpha val="43137"/>
                    </a:srgbClr>
                  </a:outerShdw>
                </a:effectLst>
              </a:rPr>
              <a:t>Using reference stars to verify the end-to-end absolute calibration and for the long term monitoring of the Fluorescence Detector telescopes at the Pierre Auger </a:t>
            </a:r>
            <a:r>
              <a:rPr lang="en-US" sz="2800" b="1" i="1" dirty="0" smtClean="0">
                <a:solidFill>
                  <a:srgbClr val="C00000"/>
                </a:solidFill>
                <a:effectLst>
                  <a:outerShdw blurRad="38100" dist="38100" dir="2700000" algn="tl">
                    <a:srgbClr val="000000">
                      <a:alpha val="43137"/>
                    </a:srgbClr>
                  </a:outerShdw>
                </a:effectLst>
              </a:rPr>
              <a:t>Observatory</a:t>
            </a:r>
            <a:endParaRPr lang="en-GB" sz="2800" b="1" i="1" dirty="0" smtClean="0">
              <a:solidFill>
                <a:srgbClr val="C00000"/>
              </a:solidFill>
              <a:effectLst>
                <a:outerShdw blurRad="38100" dist="38100" dir="2700000" algn="tl">
                  <a:srgbClr val="000000">
                    <a:alpha val="43137"/>
                  </a:srgbClr>
                </a:outerShdw>
              </a:effectLst>
            </a:endParaRPr>
          </a:p>
        </p:txBody>
      </p:sp>
      <p:pic>
        <p:nvPicPr>
          <p:cNvPr id="5" name="Picture 2" descr="http://www.ct.infn.it//templates/sezionecatania/images/blue/sezionecatania_logo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1" t="7369" r="49354" b="-407"/>
          <a:stretch/>
        </p:blipFill>
        <p:spPr bwMode="auto">
          <a:xfrm>
            <a:off x="5508104" y="332657"/>
            <a:ext cx="3066006" cy="7725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343196"/>
            <a:ext cx="3528391" cy="763570"/>
          </a:xfrm>
          <a:prstGeom prst="rect">
            <a:avLst/>
          </a:prstGeom>
          <a:noFill/>
          <a:ln w="9525">
            <a:solidFill>
              <a:schemeClr val="accent5">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7334" y="3831468"/>
            <a:ext cx="1106001" cy="22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egnaposto numero diapositiva 8"/>
          <p:cNvSpPr>
            <a:spLocks noGrp="1"/>
          </p:cNvSpPr>
          <p:nvPr>
            <p:ph type="sldNum" sz="quarter" idx="12"/>
          </p:nvPr>
        </p:nvSpPr>
        <p:spPr/>
        <p:txBody>
          <a:bodyPr/>
          <a:lstStyle/>
          <a:p>
            <a:fld id="{6F394498-E7F7-4043-BF70-17DDEED0D82F}" type="slidenum">
              <a:rPr lang="en-US" smtClean="0"/>
              <a:t>1</a:t>
            </a:fld>
            <a:endParaRPr lang="it-IT" dirty="0"/>
          </a:p>
        </p:txBody>
      </p:sp>
    </p:spTree>
    <p:extLst>
      <p:ext uri="{BB962C8B-B14F-4D97-AF65-F5344CB8AC3E}">
        <p14:creationId xmlns:p14="http://schemas.microsoft.com/office/powerpoint/2010/main" val="726486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egnaposto contenuto 3" descr="pgplot.gif"/>
          <p:cNvPicPr>
            <a:picLocks noChangeAspect="1"/>
          </p:cNvPicPr>
          <p:nvPr/>
        </p:nvPicPr>
        <p:blipFill rotWithShape="1">
          <a:blip r:embed="rId2" cstate="print"/>
          <a:srcRect l="1390" t="9660" r="7957" b="5"/>
          <a:stretch/>
        </p:blipFill>
        <p:spPr>
          <a:xfrm>
            <a:off x="1814164" y="639108"/>
            <a:ext cx="4968000" cy="3960000"/>
          </a:xfrm>
          <a:prstGeom prst="rect">
            <a:avLst/>
          </a:prstGeom>
          <a:solidFill>
            <a:schemeClr val="bg1"/>
          </a:solidFill>
          <a:ln>
            <a:noFill/>
          </a:ln>
          <a:effectLst/>
        </p:spPr>
      </p:pic>
      <p:sp>
        <p:nvSpPr>
          <p:cNvPr id="2" name="CasellaDiTesto 1"/>
          <p:cNvSpPr txBox="1"/>
          <p:nvPr/>
        </p:nvSpPr>
        <p:spPr>
          <a:xfrm>
            <a:off x="6200216" y="4414442"/>
            <a:ext cx="1008112" cy="369332"/>
          </a:xfrm>
          <a:prstGeom prst="rect">
            <a:avLst/>
          </a:prstGeom>
          <a:solidFill>
            <a:schemeClr val="bg1"/>
          </a:solidFill>
        </p:spPr>
        <p:txBody>
          <a:bodyPr wrap="square" rtlCol="0">
            <a:spAutoFit/>
          </a:bodyPr>
          <a:lstStyle/>
          <a:p>
            <a:endParaRPr lang="en-US" dirty="0"/>
          </a:p>
        </p:txBody>
      </p:sp>
      <p:sp>
        <p:nvSpPr>
          <p:cNvPr id="3" name="Rettangolo 2"/>
          <p:cNvSpPr/>
          <p:nvPr/>
        </p:nvSpPr>
        <p:spPr>
          <a:xfrm>
            <a:off x="362878" y="4574845"/>
            <a:ext cx="8424352" cy="2031325"/>
          </a:xfrm>
          <a:prstGeom prst="rect">
            <a:avLst/>
          </a:prstGeom>
          <a:solidFill>
            <a:schemeClr val="bg1">
              <a:lumMod val="95000"/>
              <a:alpha val="99000"/>
            </a:schemeClr>
          </a:solidFill>
          <a:ln>
            <a:solidFill>
              <a:schemeClr val="tx1"/>
            </a:solidFill>
          </a:ln>
        </p:spPr>
        <p:txBody>
          <a:bodyPr wrap="square">
            <a:spAutoFit/>
          </a:bodyPr>
          <a:lstStyle/>
          <a:p>
            <a:pPr marL="342900" indent="-342900">
              <a:buBlip>
                <a:blip r:embed="rId3"/>
              </a:buBlip>
            </a:pPr>
            <a:r>
              <a:rPr lang="en-GB" b="1" dirty="0" smtClean="0">
                <a:solidFill>
                  <a:srgbClr val="002060"/>
                </a:solidFill>
              </a:rPr>
              <a:t>a square pulse illumination (from the internal calibration system) generates in </a:t>
            </a:r>
            <a:r>
              <a:rPr lang="en-GB" b="1" dirty="0">
                <a:solidFill>
                  <a:srgbClr val="002060"/>
                </a:solidFill>
              </a:rPr>
              <a:t>the FD electronics </a:t>
            </a:r>
            <a:r>
              <a:rPr lang="en-GB" b="1" dirty="0" smtClean="0">
                <a:solidFill>
                  <a:srgbClr val="002060"/>
                </a:solidFill>
              </a:rPr>
              <a:t>a signal whose amplitude, </a:t>
            </a:r>
            <a:r>
              <a:rPr lang="en-GB" b="1" dirty="0">
                <a:solidFill>
                  <a:srgbClr val="002060"/>
                </a:solidFill>
              </a:rPr>
              <a:t>notwithstanding the constant photon </a:t>
            </a:r>
            <a:r>
              <a:rPr lang="en-GB" b="1" dirty="0" smtClean="0">
                <a:solidFill>
                  <a:srgbClr val="002060"/>
                </a:solidFill>
              </a:rPr>
              <a:t>flux, </a:t>
            </a:r>
            <a:r>
              <a:rPr lang="en-GB" b="1" dirty="0">
                <a:solidFill>
                  <a:srgbClr val="002060"/>
                </a:solidFill>
              </a:rPr>
              <a:t>decreases </a:t>
            </a:r>
            <a:r>
              <a:rPr lang="en-GB" b="1" dirty="0" smtClean="0">
                <a:solidFill>
                  <a:srgbClr val="002060"/>
                </a:solidFill>
              </a:rPr>
              <a:t>rapidly in time </a:t>
            </a:r>
          </a:p>
          <a:p>
            <a:pPr marL="342900" indent="-342900">
              <a:buBlip>
                <a:blip r:embed="rId3"/>
              </a:buBlip>
            </a:pPr>
            <a:r>
              <a:rPr lang="en-GB" b="1" dirty="0">
                <a:solidFill>
                  <a:srgbClr val="002060"/>
                </a:solidFill>
              </a:rPr>
              <a:t>d</a:t>
            </a:r>
            <a:r>
              <a:rPr lang="en-GB" b="1" dirty="0" smtClean="0">
                <a:solidFill>
                  <a:srgbClr val="002060"/>
                </a:solidFill>
              </a:rPr>
              <a:t>ue to its quantum nature, the light pulse induces also an </a:t>
            </a:r>
            <a:r>
              <a:rPr lang="en-GB" b="1" dirty="0">
                <a:solidFill>
                  <a:srgbClr val="002060"/>
                </a:solidFill>
              </a:rPr>
              <a:t>increment </a:t>
            </a:r>
            <a:r>
              <a:rPr lang="en-GB" b="1" dirty="0" smtClean="0">
                <a:solidFill>
                  <a:srgbClr val="002060"/>
                </a:solidFill>
              </a:rPr>
              <a:t>of </a:t>
            </a:r>
            <a:r>
              <a:rPr lang="en-GB" b="1" dirty="0">
                <a:solidFill>
                  <a:srgbClr val="002060"/>
                </a:solidFill>
              </a:rPr>
              <a:t>the </a:t>
            </a:r>
            <a:r>
              <a:rPr lang="en-GB" b="1" dirty="0" smtClean="0">
                <a:solidFill>
                  <a:srgbClr val="002060"/>
                </a:solidFill>
              </a:rPr>
              <a:t>signal noise proportional </a:t>
            </a:r>
            <a:r>
              <a:rPr lang="en-GB" b="1" dirty="0">
                <a:solidFill>
                  <a:srgbClr val="002060"/>
                </a:solidFill>
              </a:rPr>
              <a:t>to the number of detected photons</a:t>
            </a:r>
          </a:p>
          <a:p>
            <a:pPr marL="342900" indent="-342900">
              <a:buBlip>
                <a:blip r:embed="rId3"/>
              </a:buBlip>
            </a:pPr>
            <a:r>
              <a:rPr lang="en-GB" b="1" dirty="0" smtClean="0">
                <a:solidFill>
                  <a:srgbClr val="002060"/>
                </a:solidFill>
              </a:rPr>
              <a:t>In case of long lasting (&gt; 1 </a:t>
            </a:r>
            <a:r>
              <a:rPr lang="en-US" b="1" noProof="1" smtClean="0">
                <a:solidFill>
                  <a:srgbClr val="002060"/>
                </a:solidFill>
              </a:rPr>
              <a:t>msec</a:t>
            </a:r>
            <a:r>
              <a:rPr lang="en-GB" b="1" dirty="0" smtClean="0">
                <a:solidFill>
                  <a:srgbClr val="002060"/>
                </a:solidFill>
              </a:rPr>
              <a:t>) illumination, the amplitude of the electronic signal vanishes</a:t>
            </a:r>
            <a:r>
              <a:rPr lang="en-GB" b="1" noProof="1" smtClean="0">
                <a:solidFill>
                  <a:srgbClr val="002060"/>
                </a:solidFill>
              </a:rPr>
              <a:t>,</a:t>
            </a:r>
            <a:r>
              <a:rPr lang="en-GB" b="1" dirty="0" smtClean="0">
                <a:solidFill>
                  <a:srgbClr val="002060"/>
                </a:solidFill>
              </a:rPr>
              <a:t> </a:t>
            </a:r>
            <a:r>
              <a:rPr lang="en-GB" b="1" dirty="0" smtClean="0">
                <a:solidFill>
                  <a:srgbClr val="FF0000"/>
                </a:solidFill>
              </a:rPr>
              <a:t>but the fluctuations due to the “photon noise” remain stable! </a:t>
            </a:r>
            <a:endParaRPr lang="en-GB" b="1" dirty="0" smtClean="0">
              <a:solidFill>
                <a:srgbClr val="002060"/>
              </a:solidFill>
            </a:endParaRPr>
          </a:p>
        </p:txBody>
      </p:sp>
      <p:sp>
        <p:nvSpPr>
          <p:cNvPr id="5" name="Text Box 5"/>
          <p:cNvSpPr txBox="1">
            <a:spLocks noChangeArrowheads="1"/>
          </p:cNvSpPr>
          <p:nvPr/>
        </p:nvSpPr>
        <p:spPr bwMode="auto">
          <a:xfrm>
            <a:off x="1134332" y="115888"/>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GB" altLang="en-US" sz="2800" dirty="0" smtClean="0">
                <a:solidFill>
                  <a:srgbClr val="FF9900"/>
                </a:solidFill>
                <a:latin typeface="Arial Black" pitchFamily="34" charset="0"/>
              </a:rPr>
              <a:t>FD response to calibration pulses</a:t>
            </a:r>
            <a:endParaRPr lang="en-GB" altLang="en-US" sz="2800" dirty="0">
              <a:solidFill>
                <a:srgbClr val="FF9900"/>
              </a:solidFill>
              <a:latin typeface="Arial Black" pitchFamily="34" charset="0"/>
            </a:endParaRPr>
          </a:p>
        </p:txBody>
      </p:sp>
      <p:sp>
        <p:nvSpPr>
          <p:cNvPr id="6" name="CasellaDiTesto 5"/>
          <p:cNvSpPr txBox="1"/>
          <p:nvPr/>
        </p:nvSpPr>
        <p:spPr>
          <a:xfrm>
            <a:off x="3853199" y="1562675"/>
            <a:ext cx="2005983" cy="461665"/>
          </a:xfrm>
          <a:prstGeom prst="rect">
            <a:avLst/>
          </a:prstGeom>
          <a:noFill/>
        </p:spPr>
        <p:txBody>
          <a:bodyPr wrap="square" rtlCol="0">
            <a:spAutoFit/>
          </a:bodyPr>
          <a:lstStyle/>
          <a:p>
            <a:pPr algn="ctr"/>
            <a:r>
              <a:rPr lang="en-US" sz="2400" b="1" dirty="0" smtClean="0">
                <a:solidFill>
                  <a:srgbClr val="7030A0"/>
                </a:solidFill>
              </a:rPr>
              <a:t>UV LED ON</a:t>
            </a:r>
            <a:endParaRPr lang="en-US" sz="2400" b="1" dirty="0">
              <a:solidFill>
                <a:srgbClr val="7030A0"/>
              </a:solidFill>
            </a:endParaRPr>
          </a:p>
        </p:txBody>
      </p:sp>
      <p:sp>
        <p:nvSpPr>
          <p:cNvPr id="9" name="CasellaDiTesto 8"/>
          <p:cNvSpPr txBox="1"/>
          <p:nvPr/>
        </p:nvSpPr>
        <p:spPr>
          <a:xfrm>
            <a:off x="6990440" y="3369813"/>
            <a:ext cx="2016224" cy="369332"/>
          </a:xfrm>
          <a:prstGeom prst="rect">
            <a:avLst/>
          </a:prstGeom>
          <a:solidFill>
            <a:schemeClr val="bg1">
              <a:lumMod val="95000"/>
            </a:schemeClr>
          </a:solidFill>
          <a:ln>
            <a:solidFill>
              <a:srgbClr val="FF0000"/>
            </a:solidFill>
          </a:ln>
        </p:spPr>
        <p:txBody>
          <a:bodyPr wrap="square" rtlCol="0">
            <a:spAutoFit/>
          </a:bodyPr>
          <a:lstStyle/>
          <a:p>
            <a:pPr algn="ctr"/>
            <a:r>
              <a:rPr lang="en-US" b="1" dirty="0"/>
              <a:t>e</a:t>
            </a:r>
            <a:r>
              <a:rPr lang="en-US" b="1" dirty="0" smtClean="0"/>
              <a:t>lectronic  noise</a:t>
            </a:r>
            <a:endParaRPr lang="en-US" b="1" dirty="0"/>
          </a:p>
        </p:txBody>
      </p:sp>
      <p:cxnSp>
        <p:nvCxnSpPr>
          <p:cNvPr id="10" name="Connettore 2 9"/>
          <p:cNvCxnSpPr/>
          <p:nvPr/>
        </p:nvCxnSpPr>
        <p:spPr>
          <a:xfrm>
            <a:off x="2191180" y="3344415"/>
            <a:ext cx="761697" cy="5166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Connettore 2 12"/>
          <p:cNvCxnSpPr/>
          <p:nvPr/>
        </p:nvCxnSpPr>
        <p:spPr>
          <a:xfrm flipH="1">
            <a:off x="6403962" y="3519202"/>
            <a:ext cx="600621" cy="3417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CasellaDiTesto 14"/>
          <p:cNvSpPr txBox="1"/>
          <p:nvPr/>
        </p:nvSpPr>
        <p:spPr>
          <a:xfrm>
            <a:off x="3645379" y="3116288"/>
            <a:ext cx="2282176" cy="307777"/>
          </a:xfrm>
          <a:prstGeom prst="rect">
            <a:avLst/>
          </a:prstGeom>
          <a:solidFill>
            <a:schemeClr val="bg1">
              <a:lumMod val="95000"/>
            </a:schemeClr>
          </a:solidFill>
          <a:ln>
            <a:solidFill>
              <a:srgbClr val="FF0000"/>
            </a:solidFill>
          </a:ln>
        </p:spPr>
        <p:txBody>
          <a:bodyPr wrap="square" rtlCol="0">
            <a:spAutoFit/>
          </a:bodyPr>
          <a:lstStyle/>
          <a:p>
            <a:pPr algn="ctr"/>
            <a:r>
              <a:rPr lang="en-US" sz="1400" b="1" dirty="0"/>
              <a:t>e</a:t>
            </a:r>
            <a:r>
              <a:rPr lang="en-US" sz="1400" b="1" dirty="0" smtClean="0"/>
              <a:t>lectronic  + “photon” noise</a:t>
            </a:r>
            <a:endParaRPr lang="en-US" sz="1400" b="1" dirty="0"/>
          </a:p>
        </p:txBody>
      </p:sp>
      <p:sp>
        <p:nvSpPr>
          <p:cNvPr id="23" name="CasellaDiTesto 22"/>
          <p:cNvSpPr txBox="1"/>
          <p:nvPr/>
        </p:nvSpPr>
        <p:spPr>
          <a:xfrm>
            <a:off x="196201" y="3106595"/>
            <a:ext cx="2016224" cy="369332"/>
          </a:xfrm>
          <a:prstGeom prst="rect">
            <a:avLst/>
          </a:prstGeom>
          <a:solidFill>
            <a:schemeClr val="bg1">
              <a:lumMod val="95000"/>
            </a:schemeClr>
          </a:solidFill>
          <a:ln>
            <a:solidFill>
              <a:srgbClr val="FF0000"/>
            </a:solidFill>
          </a:ln>
        </p:spPr>
        <p:txBody>
          <a:bodyPr wrap="square" rtlCol="0">
            <a:spAutoFit/>
          </a:bodyPr>
          <a:lstStyle/>
          <a:p>
            <a:pPr algn="ctr"/>
            <a:r>
              <a:rPr lang="en-US" b="1" dirty="0"/>
              <a:t>e</a:t>
            </a:r>
            <a:r>
              <a:rPr lang="en-US" b="1" dirty="0" smtClean="0"/>
              <a:t>lectronic  noise</a:t>
            </a:r>
            <a:endParaRPr lang="en-US" b="1" dirty="0"/>
          </a:p>
        </p:txBody>
      </p:sp>
      <p:sp>
        <p:nvSpPr>
          <p:cNvPr id="29" name="AutoShape 6" descr="Risultati immagini per blue led gif"/>
          <p:cNvSpPr>
            <a:spLocks noChangeAspect="1" noChangeArrowheads="1"/>
          </p:cNvSpPr>
          <p:nvPr/>
        </p:nvSpPr>
        <p:spPr bwMode="auto">
          <a:xfrm>
            <a:off x="155575" y="-974725"/>
            <a:ext cx="1666875" cy="2038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795" y="1195478"/>
            <a:ext cx="1163473" cy="191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Freccia bidirezionale orizzontale 31"/>
          <p:cNvSpPr/>
          <p:nvPr/>
        </p:nvSpPr>
        <p:spPr>
          <a:xfrm>
            <a:off x="3700223" y="1938118"/>
            <a:ext cx="2311937" cy="5488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sellaDiTesto 40"/>
          <p:cNvSpPr txBox="1"/>
          <p:nvPr/>
        </p:nvSpPr>
        <p:spPr>
          <a:xfrm>
            <a:off x="6012160" y="1955290"/>
            <a:ext cx="878612" cy="400110"/>
          </a:xfrm>
          <a:prstGeom prst="rect">
            <a:avLst/>
          </a:prstGeom>
          <a:noFill/>
        </p:spPr>
        <p:txBody>
          <a:bodyPr wrap="square" rtlCol="0">
            <a:spAutoFit/>
          </a:bodyPr>
          <a:lstStyle/>
          <a:p>
            <a:r>
              <a:rPr lang="en-US" sz="2000" b="1" dirty="0" smtClean="0"/>
              <a:t>dark</a:t>
            </a:r>
            <a:endParaRPr lang="en-US" sz="2000" b="1" dirty="0"/>
          </a:p>
        </p:txBody>
      </p:sp>
      <p:sp>
        <p:nvSpPr>
          <p:cNvPr id="42" name="CasellaDiTesto 41"/>
          <p:cNvSpPr txBox="1"/>
          <p:nvPr/>
        </p:nvSpPr>
        <p:spPr>
          <a:xfrm>
            <a:off x="2605060" y="1979045"/>
            <a:ext cx="878612" cy="400110"/>
          </a:xfrm>
          <a:prstGeom prst="rect">
            <a:avLst/>
          </a:prstGeom>
          <a:noFill/>
        </p:spPr>
        <p:txBody>
          <a:bodyPr wrap="square" rtlCol="0">
            <a:spAutoFit/>
          </a:bodyPr>
          <a:lstStyle/>
          <a:p>
            <a:r>
              <a:rPr lang="en-US" sz="2000" b="1" dirty="0" smtClean="0"/>
              <a:t>dark</a:t>
            </a:r>
            <a:endParaRPr lang="en-US" sz="2000" b="1" dirty="0"/>
          </a:p>
        </p:txBody>
      </p:sp>
      <p:sp>
        <p:nvSpPr>
          <p:cNvPr id="34" name="CasellaDiTesto 33"/>
          <p:cNvSpPr txBox="1"/>
          <p:nvPr/>
        </p:nvSpPr>
        <p:spPr>
          <a:xfrm>
            <a:off x="4339134" y="2017266"/>
            <a:ext cx="1056084" cy="400110"/>
          </a:xfrm>
          <a:prstGeom prst="rect">
            <a:avLst/>
          </a:prstGeom>
          <a:noFill/>
        </p:spPr>
        <p:txBody>
          <a:bodyPr wrap="square" rtlCol="0">
            <a:spAutoFit/>
          </a:bodyPr>
          <a:lstStyle/>
          <a:p>
            <a:r>
              <a:rPr lang="en-US" sz="2000" b="1" dirty="0" smtClean="0">
                <a:solidFill>
                  <a:schemeClr val="bg1"/>
                </a:solidFill>
              </a:rPr>
              <a:t>50 </a:t>
            </a:r>
            <a:r>
              <a:rPr lang="en-US" sz="2000" b="1" noProof="1" smtClean="0">
                <a:solidFill>
                  <a:schemeClr val="bg1"/>
                </a:solidFill>
                <a:latin typeface="Symbol" pitchFamily="18" charset="2"/>
              </a:rPr>
              <a:t>m</a:t>
            </a:r>
            <a:r>
              <a:rPr lang="en-US" sz="2000" b="1" noProof="1" smtClean="0">
                <a:solidFill>
                  <a:schemeClr val="bg1"/>
                </a:solidFill>
              </a:rPr>
              <a:t>sec</a:t>
            </a:r>
            <a:endParaRPr lang="en-US" sz="2000" b="1" noProof="1">
              <a:solidFill>
                <a:schemeClr val="bg1"/>
              </a:solidFill>
            </a:endParaRPr>
          </a:p>
        </p:txBody>
      </p:sp>
      <p:sp>
        <p:nvSpPr>
          <p:cNvPr id="11" name="Segnaposto numero diapositiva 10"/>
          <p:cNvSpPr>
            <a:spLocks noGrp="1"/>
          </p:cNvSpPr>
          <p:nvPr>
            <p:ph type="sldNum" sz="quarter" idx="12"/>
          </p:nvPr>
        </p:nvSpPr>
        <p:spPr/>
        <p:txBody>
          <a:bodyPr/>
          <a:lstStyle/>
          <a:p>
            <a:fld id="{6F394498-E7F7-4043-BF70-17DDEED0D82F}" type="slidenum">
              <a:rPr lang="en-US" smtClean="0"/>
              <a:t>10</a:t>
            </a:fld>
            <a:endParaRPr lang="it-IT" dirty="0"/>
          </a:p>
        </p:txBody>
      </p:sp>
      <p:cxnSp>
        <p:nvCxnSpPr>
          <p:cNvPr id="24" name="Connettore 2 23"/>
          <p:cNvCxnSpPr/>
          <p:nvPr/>
        </p:nvCxnSpPr>
        <p:spPr>
          <a:xfrm>
            <a:off x="4601432" y="3424065"/>
            <a:ext cx="1" cy="4105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75436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7220" y="3778722"/>
            <a:ext cx="8710364" cy="2492990"/>
          </a:xfrm>
          <a:prstGeom prst="rect">
            <a:avLst/>
          </a:prstGeom>
          <a:solidFill>
            <a:schemeClr val="bg1">
              <a:lumMod val="95000"/>
            </a:schemeClr>
          </a:solidFill>
          <a:ln>
            <a:solidFill>
              <a:schemeClr val="tx1"/>
            </a:solidFill>
          </a:ln>
        </p:spPr>
        <p:txBody>
          <a:bodyPr wrap="square">
            <a:spAutoFit/>
          </a:bodyPr>
          <a:lstStyle/>
          <a:p>
            <a:pPr marL="342900" indent="-342900">
              <a:buBlip>
                <a:blip r:embed="rId2"/>
              </a:buBlip>
            </a:pPr>
            <a:r>
              <a:rPr lang="en-US" b="1" dirty="0">
                <a:solidFill>
                  <a:srgbClr val="002060"/>
                </a:solidFill>
              </a:rPr>
              <a:t>T</a:t>
            </a:r>
            <a:r>
              <a:rPr lang="en-US" b="1" dirty="0" smtClean="0">
                <a:solidFill>
                  <a:srgbClr val="002060"/>
                </a:solidFill>
              </a:rPr>
              <a:t>he </a:t>
            </a:r>
            <a:r>
              <a:rPr lang="en-US" b="1" dirty="0">
                <a:solidFill>
                  <a:srgbClr val="002060"/>
                </a:solidFill>
              </a:rPr>
              <a:t>statistical analysis of </a:t>
            </a:r>
            <a:r>
              <a:rPr lang="en-US" b="1" dirty="0" smtClean="0">
                <a:solidFill>
                  <a:srgbClr val="002060"/>
                </a:solidFill>
              </a:rPr>
              <a:t>the noise in each PMT signal has </a:t>
            </a:r>
            <a:r>
              <a:rPr lang="en-US" b="1" dirty="0">
                <a:solidFill>
                  <a:srgbClr val="002060"/>
                </a:solidFill>
              </a:rPr>
              <a:t>been </a:t>
            </a:r>
            <a:r>
              <a:rPr lang="en-US" b="1" dirty="0" smtClean="0">
                <a:solidFill>
                  <a:srgbClr val="002060"/>
                </a:solidFill>
              </a:rPr>
              <a:t>implemented in </a:t>
            </a:r>
            <a:r>
              <a:rPr lang="en-US" b="1" dirty="0">
                <a:solidFill>
                  <a:srgbClr val="002060"/>
                </a:solidFill>
              </a:rPr>
              <a:t>the </a:t>
            </a:r>
            <a:r>
              <a:rPr lang="en-US" b="1" dirty="0" smtClean="0">
                <a:solidFill>
                  <a:srgbClr val="002060"/>
                </a:solidFill>
              </a:rPr>
              <a:t>FPGA </a:t>
            </a:r>
            <a:r>
              <a:rPr lang="en-US" b="1" dirty="0">
                <a:solidFill>
                  <a:srgbClr val="002060"/>
                </a:solidFill>
              </a:rPr>
              <a:t>logic on the FD </a:t>
            </a:r>
            <a:r>
              <a:rPr lang="en-US" b="1" dirty="0" smtClean="0">
                <a:solidFill>
                  <a:srgbClr val="002060"/>
                </a:solidFill>
              </a:rPr>
              <a:t>electronic boards (no additional hardware resources used!)</a:t>
            </a:r>
            <a:endParaRPr lang="en-GB" b="1" dirty="0" smtClean="0">
              <a:solidFill>
                <a:srgbClr val="002060"/>
              </a:solidFill>
            </a:endParaRPr>
          </a:p>
          <a:p>
            <a:pPr marL="342900" indent="-342900">
              <a:buBlip>
                <a:blip r:embed="rId2"/>
              </a:buBlip>
            </a:pPr>
            <a:r>
              <a:rPr lang="en-GB" b="1" dirty="0">
                <a:solidFill>
                  <a:srgbClr val="002060"/>
                </a:solidFill>
              </a:rPr>
              <a:t>F</a:t>
            </a:r>
            <a:r>
              <a:rPr lang="en-GB" b="1" dirty="0" smtClean="0">
                <a:solidFill>
                  <a:srgbClr val="002060"/>
                </a:solidFill>
              </a:rPr>
              <a:t>or each FD telescope</a:t>
            </a:r>
            <a:r>
              <a:rPr lang="en-GB" b="1" dirty="0">
                <a:solidFill>
                  <a:srgbClr val="002060"/>
                </a:solidFill>
              </a:rPr>
              <a:t> </a:t>
            </a:r>
            <a:r>
              <a:rPr lang="en-GB" b="1" dirty="0" smtClean="0">
                <a:solidFill>
                  <a:srgbClr val="002060"/>
                </a:solidFill>
              </a:rPr>
              <a:t>a “variance” (square </a:t>
            </a:r>
            <a:r>
              <a:rPr lang="en-GB" b="1" dirty="0">
                <a:solidFill>
                  <a:srgbClr val="002060"/>
                </a:solidFill>
              </a:rPr>
              <a:t>of the standard deviation) image of </a:t>
            </a:r>
            <a:r>
              <a:rPr lang="en-GB" b="1" dirty="0" smtClean="0">
                <a:solidFill>
                  <a:srgbClr val="002060"/>
                </a:solidFill>
              </a:rPr>
              <a:t>its </a:t>
            </a:r>
            <a:r>
              <a:rPr lang="en-GB" b="1" dirty="0">
                <a:solidFill>
                  <a:srgbClr val="002060"/>
                </a:solidFill>
              </a:rPr>
              <a:t>field of view is </a:t>
            </a:r>
            <a:r>
              <a:rPr lang="en-GB" b="1" dirty="0" smtClean="0">
                <a:solidFill>
                  <a:srgbClr val="002060"/>
                </a:solidFill>
              </a:rPr>
              <a:t>periodically recorded (usually every 30 </a:t>
            </a:r>
            <a:r>
              <a:rPr lang="en-GB" b="1" dirty="0">
                <a:solidFill>
                  <a:srgbClr val="002060"/>
                </a:solidFill>
              </a:rPr>
              <a:t>sec, but can be reduced to </a:t>
            </a:r>
            <a:r>
              <a:rPr lang="en-GB" b="1" dirty="0" smtClean="0">
                <a:solidFill>
                  <a:srgbClr val="002060"/>
                </a:solidFill>
              </a:rPr>
              <a:t>5)</a:t>
            </a:r>
          </a:p>
          <a:p>
            <a:pPr marL="342900" indent="-342900">
              <a:buBlip>
                <a:blip r:embed="rId2"/>
              </a:buBlip>
            </a:pPr>
            <a:r>
              <a:rPr lang="en-GB" b="1" dirty="0" smtClean="0">
                <a:solidFill>
                  <a:srgbClr val="002060"/>
                </a:solidFill>
              </a:rPr>
              <a:t>The wide-field NSB image shows the excellent inter calibration status of the six telescopes in a same building</a:t>
            </a:r>
            <a:endParaRPr lang="en-US" b="1" dirty="0">
              <a:solidFill>
                <a:srgbClr val="002060"/>
              </a:solidFill>
            </a:endParaRPr>
          </a:p>
          <a:p>
            <a:pPr algn="ctr"/>
            <a:r>
              <a:rPr lang="en-GB" sz="2800" b="1" dirty="0" smtClean="0">
                <a:solidFill>
                  <a:srgbClr val="002060"/>
                </a:solidFill>
              </a:rPr>
              <a:t> </a:t>
            </a:r>
            <a:r>
              <a:rPr lang="en-GB" sz="2000" b="1" dirty="0" smtClean="0">
                <a:solidFill>
                  <a:srgbClr val="002060"/>
                </a:solidFill>
              </a:rPr>
              <a:t>… how </a:t>
            </a:r>
            <a:r>
              <a:rPr lang="en-GB" sz="2000" b="1" dirty="0">
                <a:solidFill>
                  <a:srgbClr val="002060"/>
                </a:solidFill>
              </a:rPr>
              <a:t>much accurate </a:t>
            </a:r>
            <a:r>
              <a:rPr lang="en-GB" sz="2000" b="1" dirty="0" smtClean="0">
                <a:solidFill>
                  <a:srgbClr val="002060"/>
                </a:solidFill>
              </a:rPr>
              <a:t>can be the absolute photon flux indirectly obtained from measurements  of a detector </a:t>
            </a:r>
            <a:r>
              <a:rPr lang="en-GB" sz="2000" b="1" dirty="0" smtClean="0">
                <a:solidFill>
                  <a:srgbClr val="FF0000"/>
                </a:solidFill>
              </a:rPr>
              <a:t>noise</a:t>
            </a:r>
            <a:r>
              <a:rPr lang="en-GB" sz="2000" b="1" dirty="0" smtClean="0">
                <a:solidFill>
                  <a:srgbClr val="002060"/>
                </a:solidFill>
              </a:rPr>
              <a:t>? </a:t>
            </a:r>
            <a:endParaRPr lang="en-GB" sz="2400" b="1" dirty="0">
              <a:solidFill>
                <a:srgbClr val="002060"/>
              </a:solidFill>
            </a:endParaRPr>
          </a:p>
        </p:txBody>
      </p:sp>
      <p:sp>
        <p:nvSpPr>
          <p:cNvPr id="4" name="Text Box 5"/>
          <p:cNvSpPr txBox="1">
            <a:spLocks noChangeArrowheads="1"/>
          </p:cNvSpPr>
          <p:nvPr/>
        </p:nvSpPr>
        <p:spPr bwMode="auto">
          <a:xfrm>
            <a:off x="432093" y="110760"/>
            <a:ext cx="85354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GB" altLang="en-US" sz="2800" dirty="0" smtClean="0">
                <a:solidFill>
                  <a:srgbClr val="FF9900"/>
                </a:solidFill>
                <a:latin typeface="Arial Black" pitchFamily="34" charset="0"/>
              </a:rPr>
              <a:t>Night sky reconstructed from “variance” </a:t>
            </a:r>
            <a:endParaRPr lang="en-GB" altLang="en-US" sz="2800" dirty="0">
              <a:solidFill>
                <a:srgbClr val="FF9900"/>
              </a:solidFill>
              <a:latin typeface="Arial Black" pitchFamily="34" charset="0"/>
            </a:endParaRPr>
          </a:p>
        </p:txBody>
      </p:sp>
      <p:pic>
        <p:nvPicPr>
          <p:cNvPr id="8" name="Segnaposto contenuto 3" descr="LosLeones_Az.jpg"/>
          <p:cNvPicPr>
            <a:picLocks noChangeAspect="1"/>
          </p:cNvPicPr>
          <p:nvPr/>
        </p:nvPicPr>
        <p:blipFill rotWithShape="1">
          <a:blip r:embed="rId3" cstate="print"/>
          <a:srcRect l="1673" t="12988" r="1285" b="25477"/>
          <a:stretch/>
        </p:blipFill>
        <p:spPr>
          <a:xfrm>
            <a:off x="432093" y="1556259"/>
            <a:ext cx="8424936" cy="1465206"/>
          </a:xfrm>
          <a:prstGeom prst="rect">
            <a:avLst/>
          </a:prstGeom>
          <a:solidFill>
            <a:schemeClr val="bg1"/>
          </a:solidFill>
          <a:ln>
            <a:noFill/>
          </a:ln>
          <a:effectLst/>
        </p:spPr>
      </p:pic>
      <p:sp>
        <p:nvSpPr>
          <p:cNvPr id="9" name="CasellaDiTesto 8"/>
          <p:cNvSpPr txBox="1"/>
          <p:nvPr/>
        </p:nvSpPr>
        <p:spPr>
          <a:xfrm>
            <a:off x="3671898" y="3121425"/>
            <a:ext cx="2304256" cy="400110"/>
          </a:xfrm>
          <a:prstGeom prst="rect">
            <a:avLst/>
          </a:prstGeom>
          <a:noFill/>
        </p:spPr>
        <p:txBody>
          <a:bodyPr wrap="square" rtlCol="0">
            <a:spAutoFit/>
          </a:bodyPr>
          <a:lstStyle/>
          <a:p>
            <a:r>
              <a:rPr lang="en-US" sz="2000" b="1" dirty="0" smtClean="0">
                <a:solidFill>
                  <a:srgbClr val="FF0000"/>
                </a:solidFill>
              </a:rPr>
              <a:t>Azimuth</a:t>
            </a:r>
            <a:r>
              <a:rPr lang="it-IT" sz="2000" b="1" dirty="0" smtClean="0">
                <a:solidFill>
                  <a:srgbClr val="FF0000"/>
                </a:solidFill>
              </a:rPr>
              <a:t>:  180°</a:t>
            </a:r>
            <a:endParaRPr lang="en-GB" sz="2000" b="1" dirty="0">
              <a:solidFill>
                <a:srgbClr val="FF0000"/>
              </a:solidFill>
            </a:endParaRPr>
          </a:p>
        </p:txBody>
      </p:sp>
      <p:cxnSp>
        <p:nvCxnSpPr>
          <p:cNvPr id="11" name="Connettore 2 10"/>
          <p:cNvCxnSpPr/>
          <p:nvPr/>
        </p:nvCxnSpPr>
        <p:spPr>
          <a:xfrm>
            <a:off x="648117" y="3090016"/>
            <a:ext cx="7992888" cy="10115"/>
          </a:xfrm>
          <a:prstGeom prst="straightConnector1">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6" name="Connettore 2 15"/>
          <p:cNvCxnSpPr/>
          <p:nvPr/>
        </p:nvCxnSpPr>
        <p:spPr>
          <a:xfrm flipH="1">
            <a:off x="2753167" y="1086767"/>
            <a:ext cx="1530800" cy="5008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Connettore 2 17"/>
          <p:cNvCxnSpPr/>
          <p:nvPr/>
        </p:nvCxnSpPr>
        <p:spPr>
          <a:xfrm flipH="1">
            <a:off x="2594263" y="1153374"/>
            <a:ext cx="1764196" cy="96250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Connettore 2 21"/>
          <p:cNvCxnSpPr/>
          <p:nvPr/>
        </p:nvCxnSpPr>
        <p:spPr>
          <a:xfrm flipH="1">
            <a:off x="4106431" y="1168358"/>
            <a:ext cx="504056" cy="57444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5" name="CasellaDiTesto 24"/>
          <p:cNvSpPr txBox="1"/>
          <p:nvPr/>
        </p:nvSpPr>
        <p:spPr>
          <a:xfrm>
            <a:off x="4283966" y="764161"/>
            <a:ext cx="1080121" cy="400110"/>
          </a:xfrm>
          <a:prstGeom prst="rect">
            <a:avLst/>
          </a:prstGeom>
          <a:noFill/>
        </p:spPr>
        <p:txBody>
          <a:bodyPr wrap="square" rtlCol="0">
            <a:spAutoFit/>
          </a:bodyPr>
          <a:lstStyle/>
          <a:p>
            <a:pPr algn="ctr"/>
            <a:r>
              <a:rPr lang="en-US" sz="2000" b="1" dirty="0" smtClean="0">
                <a:solidFill>
                  <a:schemeClr val="accent6">
                    <a:lumMod val="75000"/>
                  </a:schemeClr>
                </a:solidFill>
              </a:rPr>
              <a:t>stars</a:t>
            </a:r>
            <a:endParaRPr lang="en-US" sz="2000" b="1" dirty="0">
              <a:solidFill>
                <a:schemeClr val="accent6">
                  <a:lumMod val="75000"/>
                </a:schemeClr>
              </a:solidFill>
            </a:endParaRPr>
          </a:p>
        </p:txBody>
      </p:sp>
      <p:cxnSp>
        <p:nvCxnSpPr>
          <p:cNvPr id="27" name="Connettore 2 26"/>
          <p:cNvCxnSpPr/>
          <p:nvPr/>
        </p:nvCxnSpPr>
        <p:spPr>
          <a:xfrm>
            <a:off x="4908945" y="1153374"/>
            <a:ext cx="369614" cy="75177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Connettore 2 31"/>
          <p:cNvCxnSpPr/>
          <p:nvPr/>
        </p:nvCxnSpPr>
        <p:spPr>
          <a:xfrm>
            <a:off x="5278559" y="1057075"/>
            <a:ext cx="1321477" cy="53054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4" name="Connettore 2 33"/>
          <p:cNvCxnSpPr/>
          <p:nvPr/>
        </p:nvCxnSpPr>
        <p:spPr>
          <a:xfrm>
            <a:off x="5114543" y="1086767"/>
            <a:ext cx="1617697" cy="90207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6" name="CasellaDiTesto 35"/>
          <p:cNvSpPr txBox="1"/>
          <p:nvPr/>
        </p:nvSpPr>
        <p:spPr>
          <a:xfrm>
            <a:off x="7789265" y="1187507"/>
            <a:ext cx="1067764" cy="400110"/>
          </a:xfrm>
          <a:prstGeom prst="rect">
            <a:avLst/>
          </a:prstGeom>
          <a:noFill/>
        </p:spPr>
        <p:txBody>
          <a:bodyPr wrap="square" rtlCol="0">
            <a:spAutoFit/>
          </a:bodyPr>
          <a:lstStyle/>
          <a:p>
            <a:r>
              <a:rPr lang="en-US" sz="2000" b="1" dirty="0" smtClean="0">
                <a:solidFill>
                  <a:srgbClr val="0070C0"/>
                </a:solidFill>
              </a:rPr>
              <a:t>clouds</a:t>
            </a:r>
            <a:endParaRPr lang="en-US" sz="2000" b="1" dirty="0">
              <a:solidFill>
                <a:srgbClr val="0070C0"/>
              </a:solidFill>
            </a:endParaRPr>
          </a:p>
        </p:txBody>
      </p:sp>
      <p:sp>
        <p:nvSpPr>
          <p:cNvPr id="37" name="CasellaDiTesto 36"/>
          <p:cNvSpPr txBox="1"/>
          <p:nvPr/>
        </p:nvSpPr>
        <p:spPr>
          <a:xfrm>
            <a:off x="157730" y="1086767"/>
            <a:ext cx="2442573" cy="400110"/>
          </a:xfrm>
          <a:prstGeom prst="rect">
            <a:avLst/>
          </a:prstGeom>
          <a:noFill/>
        </p:spPr>
        <p:txBody>
          <a:bodyPr wrap="square" rtlCol="0">
            <a:spAutoFit/>
          </a:bodyPr>
          <a:lstStyle/>
          <a:p>
            <a:r>
              <a:rPr lang="en-US" sz="2000" b="1" noProof="1" smtClean="0">
                <a:solidFill>
                  <a:srgbClr val="002060"/>
                </a:solidFill>
              </a:rPr>
              <a:t>Malargue</a:t>
            </a:r>
            <a:r>
              <a:rPr lang="en-US" sz="2000" b="1" dirty="0" smtClean="0">
                <a:solidFill>
                  <a:srgbClr val="002060"/>
                </a:solidFill>
              </a:rPr>
              <a:t> city  lights</a:t>
            </a:r>
            <a:endParaRPr lang="en-US" sz="2000" b="1" dirty="0">
              <a:solidFill>
                <a:srgbClr val="002060"/>
              </a:solidFill>
            </a:endParaRPr>
          </a:p>
        </p:txBody>
      </p:sp>
      <p:sp>
        <p:nvSpPr>
          <p:cNvPr id="40" name="CasellaDiTesto 39"/>
          <p:cNvSpPr txBox="1"/>
          <p:nvPr/>
        </p:nvSpPr>
        <p:spPr>
          <a:xfrm rot="16200000">
            <a:off x="-836656" y="2148429"/>
            <a:ext cx="2073423" cy="400110"/>
          </a:xfrm>
          <a:prstGeom prst="rect">
            <a:avLst/>
          </a:prstGeom>
          <a:noFill/>
        </p:spPr>
        <p:txBody>
          <a:bodyPr wrap="square" rtlCol="0">
            <a:spAutoFit/>
          </a:bodyPr>
          <a:lstStyle/>
          <a:p>
            <a:pPr algn="ctr"/>
            <a:r>
              <a:rPr lang="en-US" sz="2000" b="1" dirty="0" smtClean="0">
                <a:solidFill>
                  <a:srgbClr val="FF0000"/>
                </a:solidFill>
              </a:rPr>
              <a:t>Elevation</a:t>
            </a:r>
            <a:r>
              <a:rPr lang="it-IT" sz="2000" b="1" dirty="0" smtClean="0">
                <a:solidFill>
                  <a:srgbClr val="FF0000"/>
                </a:solidFill>
              </a:rPr>
              <a:t>:  30°</a:t>
            </a:r>
            <a:endParaRPr lang="en-GB" sz="2000" b="1" dirty="0">
              <a:solidFill>
                <a:srgbClr val="FF0000"/>
              </a:solidFill>
            </a:endParaRPr>
          </a:p>
        </p:txBody>
      </p:sp>
      <p:cxnSp>
        <p:nvCxnSpPr>
          <p:cNvPr id="41" name="Connettore 2 40"/>
          <p:cNvCxnSpPr/>
          <p:nvPr/>
        </p:nvCxnSpPr>
        <p:spPr>
          <a:xfrm flipV="1">
            <a:off x="432093" y="1650474"/>
            <a:ext cx="0" cy="1438538"/>
          </a:xfrm>
          <a:prstGeom prst="straightConnector1">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6" name="Segnaposto numero diapositiva 5"/>
          <p:cNvSpPr>
            <a:spLocks noGrp="1"/>
          </p:cNvSpPr>
          <p:nvPr>
            <p:ph type="sldNum" sz="quarter" idx="12"/>
          </p:nvPr>
        </p:nvSpPr>
        <p:spPr/>
        <p:txBody>
          <a:bodyPr/>
          <a:lstStyle/>
          <a:p>
            <a:fld id="{6F394498-E7F7-4043-BF70-17DDEED0D82F}" type="slidenum">
              <a:rPr lang="en-US" smtClean="0"/>
              <a:t>11</a:t>
            </a:fld>
            <a:endParaRPr lang="it-IT" dirty="0"/>
          </a:p>
        </p:txBody>
      </p:sp>
    </p:spTree>
    <p:extLst>
      <p:ext uri="{BB962C8B-B14F-4D97-AF65-F5344CB8AC3E}">
        <p14:creationId xmlns:p14="http://schemas.microsoft.com/office/powerpoint/2010/main" val="127850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12</a:t>
            </a:fld>
            <a:endParaRPr lang="it-IT" dirty="0"/>
          </a:p>
        </p:txBody>
      </p:sp>
      <p:pic>
        <p:nvPicPr>
          <p:cNvPr id="4" name="Immagine 3" descr="tmp.jpg"/>
          <p:cNvPicPr>
            <a:picLocks noChangeAspect="1"/>
          </p:cNvPicPr>
          <p:nvPr/>
        </p:nvPicPr>
        <p:blipFill>
          <a:blip r:embed="rId2" cstate="print"/>
          <a:srcRect l="1758" t="8288" r="13479" b="829"/>
          <a:stretch>
            <a:fillRect/>
          </a:stretch>
        </p:blipFill>
        <p:spPr>
          <a:xfrm>
            <a:off x="5055318" y="2743491"/>
            <a:ext cx="3361027" cy="2546819"/>
          </a:xfrm>
          <a:prstGeom prst="rect">
            <a:avLst/>
          </a:prstGeom>
          <a:ln>
            <a:solidFill>
              <a:srgbClr val="FF0000"/>
            </a:solidFill>
          </a:ln>
          <a:effectLst>
            <a:outerShdw blurRad="50800" dist="63500" dir="2700000" algn="tl" rotWithShape="0">
              <a:prstClr val="black">
                <a:alpha val="40000"/>
              </a:prstClr>
            </a:outerShdw>
          </a:effectLst>
        </p:spPr>
      </p:pic>
      <p:sp>
        <p:nvSpPr>
          <p:cNvPr id="5" name="Rettangolo 4"/>
          <p:cNvSpPr/>
          <p:nvPr/>
        </p:nvSpPr>
        <p:spPr>
          <a:xfrm>
            <a:off x="4829474" y="891475"/>
            <a:ext cx="3586871" cy="1718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descr="DSCN0712_zoom.jpg"/>
          <p:cNvPicPr>
            <a:picLocks noChangeAspect="1"/>
          </p:cNvPicPr>
          <p:nvPr/>
        </p:nvPicPr>
        <p:blipFill>
          <a:blip r:embed="rId3" cstate="print"/>
          <a:stretch>
            <a:fillRect/>
          </a:stretch>
        </p:blipFill>
        <p:spPr>
          <a:xfrm>
            <a:off x="5019078" y="2688395"/>
            <a:ext cx="3380106" cy="2640708"/>
          </a:xfrm>
          <a:prstGeom prst="rect">
            <a:avLst/>
          </a:prstGeom>
          <a:ln w="25400">
            <a:solidFill>
              <a:schemeClr val="accent1">
                <a:lumMod val="75000"/>
              </a:schemeClr>
            </a:solidFill>
          </a:ln>
          <a:effectLst>
            <a:outerShdw blurRad="50800" dist="38100" dir="2700000" algn="tl" rotWithShape="0">
              <a:prstClr val="black">
                <a:alpha val="40000"/>
              </a:prstClr>
            </a:outerShdw>
          </a:effectLst>
        </p:spPr>
      </p:pic>
      <p:pic>
        <p:nvPicPr>
          <p:cNvPr id="7" name="Immagine 6" descr="ds9.jpg"/>
          <p:cNvPicPr>
            <a:picLocks noChangeAspect="1"/>
          </p:cNvPicPr>
          <p:nvPr/>
        </p:nvPicPr>
        <p:blipFill rotWithShape="1">
          <a:blip r:embed="rId4" cstate="print"/>
          <a:srcRect t="-8883" b="333"/>
          <a:stretch/>
        </p:blipFill>
        <p:spPr>
          <a:xfrm>
            <a:off x="5099809" y="1173123"/>
            <a:ext cx="1442281" cy="1436495"/>
          </a:xfrm>
          <a:prstGeom prst="rect">
            <a:avLst/>
          </a:prstGeom>
          <a:solidFill>
            <a:schemeClr val="bg1"/>
          </a:solidFill>
          <a:ln>
            <a:noFill/>
          </a:ln>
        </p:spPr>
      </p:pic>
      <p:sp>
        <p:nvSpPr>
          <p:cNvPr id="8" name="Rettangolo 7"/>
          <p:cNvSpPr/>
          <p:nvPr/>
        </p:nvSpPr>
        <p:spPr>
          <a:xfrm>
            <a:off x="243092" y="891474"/>
            <a:ext cx="4508020" cy="4379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p:cNvSpPr txBox="1"/>
          <p:nvPr/>
        </p:nvSpPr>
        <p:spPr>
          <a:xfrm>
            <a:off x="4829474" y="859413"/>
            <a:ext cx="3702966" cy="461665"/>
          </a:xfrm>
          <a:prstGeom prst="rect">
            <a:avLst/>
          </a:prstGeom>
          <a:noFill/>
        </p:spPr>
        <p:txBody>
          <a:bodyPr wrap="square" rtlCol="0" anchor="ctr" anchorCtr="1">
            <a:spAutoFit/>
          </a:bodyPr>
          <a:lstStyle/>
          <a:p>
            <a:r>
              <a:rPr lang="en-US" sz="2400" b="1" noProof="1" smtClean="0">
                <a:solidFill>
                  <a:srgbClr val="002060"/>
                </a:solidFill>
              </a:rPr>
              <a:t>UVscope </a:t>
            </a:r>
            <a:r>
              <a:rPr lang="en-US" sz="2400" b="1" dirty="0" smtClean="0">
                <a:solidFill>
                  <a:srgbClr val="002060"/>
                </a:solidFill>
              </a:rPr>
              <a:t>field</a:t>
            </a:r>
            <a:r>
              <a:rPr lang="it-IT" sz="2400" b="1" dirty="0" smtClean="0">
                <a:solidFill>
                  <a:srgbClr val="002060"/>
                </a:solidFill>
              </a:rPr>
              <a:t> of </a:t>
            </a:r>
            <a:r>
              <a:rPr lang="en-US" sz="2400" b="1" dirty="0" smtClean="0">
                <a:solidFill>
                  <a:srgbClr val="002060"/>
                </a:solidFill>
              </a:rPr>
              <a:t>view</a:t>
            </a:r>
            <a:endParaRPr lang="en-US" sz="2400" b="1" dirty="0">
              <a:solidFill>
                <a:srgbClr val="002060"/>
              </a:solidFill>
              <a:uFill>
                <a:solidFill>
                  <a:srgbClr val="FF0000"/>
                </a:solidFill>
              </a:uFill>
            </a:endParaRPr>
          </a:p>
        </p:txBody>
      </p:sp>
      <p:pic>
        <p:nvPicPr>
          <p:cNvPr id="10" name="Immagine 9" descr="ds9.jpg"/>
          <p:cNvPicPr>
            <a:picLocks noChangeAspect="1"/>
          </p:cNvPicPr>
          <p:nvPr/>
        </p:nvPicPr>
        <p:blipFill rotWithShape="1">
          <a:blip r:embed="rId5" cstate="print"/>
          <a:srcRect l="2925" t="-8052" r="1533" b="4340"/>
          <a:stretch/>
        </p:blipFill>
        <p:spPr>
          <a:xfrm>
            <a:off x="540000" y="982997"/>
            <a:ext cx="4176000" cy="4140000"/>
          </a:xfrm>
          <a:prstGeom prst="rect">
            <a:avLst/>
          </a:prstGeom>
          <a:solidFill>
            <a:schemeClr val="bg1"/>
          </a:solidFill>
          <a:ln>
            <a:noFill/>
          </a:ln>
          <a:scene3d>
            <a:camera prst="orthographicFront"/>
            <a:lightRig rig="threePt" dir="t"/>
          </a:scene3d>
          <a:sp3d prstMaterial="matte"/>
        </p:spPr>
      </p:pic>
      <p:sp>
        <p:nvSpPr>
          <p:cNvPr id="11" name="CasellaDiTesto 10"/>
          <p:cNvSpPr txBox="1"/>
          <p:nvPr/>
        </p:nvSpPr>
        <p:spPr>
          <a:xfrm>
            <a:off x="1878569" y="4959771"/>
            <a:ext cx="1637374" cy="369332"/>
          </a:xfrm>
          <a:prstGeom prst="rect">
            <a:avLst/>
          </a:prstGeom>
          <a:noFill/>
        </p:spPr>
        <p:txBody>
          <a:bodyPr wrap="square" rtlCol="0" anchor="ctr" anchorCtr="1">
            <a:spAutoFit/>
          </a:bodyPr>
          <a:lstStyle/>
          <a:p>
            <a:r>
              <a:rPr lang="en-US" b="1" dirty="0" smtClean="0">
                <a:solidFill>
                  <a:srgbClr val="FF0000"/>
                </a:solidFill>
              </a:rPr>
              <a:t>Azimuth</a:t>
            </a:r>
            <a:r>
              <a:rPr lang="en-US" b="1" dirty="0" smtClean="0"/>
              <a:t> </a:t>
            </a:r>
            <a:endParaRPr lang="en-US" b="1" dirty="0"/>
          </a:p>
        </p:txBody>
      </p:sp>
      <p:sp>
        <p:nvSpPr>
          <p:cNvPr id="12" name="CasellaDiTesto 11"/>
          <p:cNvSpPr txBox="1"/>
          <p:nvPr/>
        </p:nvSpPr>
        <p:spPr>
          <a:xfrm>
            <a:off x="243092" y="2428641"/>
            <a:ext cx="461665" cy="1643074"/>
          </a:xfrm>
          <a:prstGeom prst="rect">
            <a:avLst/>
          </a:prstGeom>
          <a:noFill/>
        </p:spPr>
        <p:txBody>
          <a:bodyPr vert="vert270" wrap="square" rtlCol="0" anchor="ctr" anchorCtr="1">
            <a:spAutoFit/>
          </a:bodyPr>
          <a:lstStyle/>
          <a:p>
            <a:r>
              <a:rPr lang="en-US" b="1" dirty="0" smtClean="0">
                <a:solidFill>
                  <a:srgbClr val="FF0000"/>
                </a:solidFill>
              </a:rPr>
              <a:t>Elevation</a:t>
            </a:r>
            <a:r>
              <a:rPr lang="it-IT" b="1" dirty="0" smtClean="0"/>
              <a:t> </a:t>
            </a:r>
            <a:endParaRPr lang="it-IT" b="1" dirty="0"/>
          </a:p>
        </p:txBody>
      </p:sp>
      <mc:AlternateContent xmlns:mc="http://schemas.openxmlformats.org/markup-compatibility/2006" xmlns:a14="http://schemas.microsoft.com/office/drawing/2010/main">
        <mc:Choice Requires="a14">
          <p:sp>
            <p:nvSpPr>
              <p:cNvPr id="13" name="CasellaDiTesto 12"/>
              <p:cNvSpPr txBox="1"/>
              <p:nvPr/>
            </p:nvSpPr>
            <p:spPr>
              <a:xfrm>
                <a:off x="377586" y="1021129"/>
                <a:ext cx="4050397" cy="407099"/>
              </a:xfrm>
              <a:prstGeom prst="rect">
                <a:avLst/>
              </a:prstGeom>
              <a:noFill/>
              <a:ln>
                <a:noFill/>
              </a:ln>
            </p:spPr>
            <p:txBody>
              <a:bodyPr wrap="square" rtlCol="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000" b="1" dirty="0" smtClean="0">
                    <a:ln>
                      <a:noFill/>
                    </a:ln>
                    <a:solidFill>
                      <a:schemeClr val="tx1"/>
                    </a:solidFill>
                  </a:rPr>
                  <a:t>Fluorescenze </a:t>
                </a:r>
                <a:r>
                  <a:rPr lang="en-US" sz="2000" b="1" dirty="0" smtClean="0">
                    <a:ln>
                      <a:noFill/>
                    </a:ln>
                    <a:solidFill>
                      <a:schemeClr val="tx1"/>
                    </a:solidFill>
                  </a:rPr>
                  <a:t>Telescope: </a:t>
                </a:r>
                <a14:m>
                  <m:oMath xmlns:m="http://schemas.openxmlformats.org/officeDocument/2006/math">
                    <m:sSub>
                      <m:sSubPr>
                        <m:ctrlPr>
                          <a:rPr lang="it-IT" sz="2000" b="1" i="1">
                            <a:ln>
                              <a:noFill/>
                            </a:ln>
                            <a:solidFill>
                              <a:schemeClr val="tx1"/>
                            </a:solidFill>
                            <a:latin typeface="Cambria Math"/>
                            <a:ea typeface="Cambria Math"/>
                          </a:rPr>
                        </m:ctrlPr>
                      </m:sSubPr>
                      <m:e>
                        <m:sSup>
                          <m:sSupPr>
                            <m:ctrlPr>
                              <a:rPr lang="it-IT" sz="2000" b="1" i="1">
                                <a:ln>
                                  <a:noFill/>
                                </a:ln>
                                <a:solidFill>
                                  <a:schemeClr val="tx1"/>
                                </a:solidFill>
                                <a:latin typeface="Cambria Math"/>
                                <a:ea typeface="Cambria Math"/>
                              </a:rPr>
                            </m:ctrlPr>
                          </m:sSupPr>
                          <m:e>
                            <m:r>
                              <a:rPr lang="it-IT" sz="2000" b="1" i="1">
                                <a:ln>
                                  <a:noFill/>
                                </a:ln>
                                <a:solidFill>
                                  <a:schemeClr val="tx1"/>
                                </a:solidFill>
                                <a:latin typeface="Cambria Math"/>
                                <a:ea typeface="Cambria Math"/>
                              </a:rPr>
                              <m:t>𝝈</m:t>
                            </m:r>
                          </m:e>
                          <m:sup>
                            <m:r>
                              <a:rPr lang="it-IT" sz="2000" b="1" i="1">
                                <a:ln>
                                  <a:noFill/>
                                </a:ln>
                                <a:solidFill>
                                  <a:schemeClr val="tx1"/>
                                </a:solidFill>
                                <a:latin typeface="Cambria Math"/>
                                <a:ea typeface="Cambria Math"/>
                              </a:rPr>
                              <m:t>𝟐</m:t>
                            </m:r>
                          </m:sup>
                        </m:sSup>
                      </m:e>
                      <m:sub>
                        <m:r>
                          <a:rPr lang="it-IT" sz="2000" b="1" i="1">
                            <a:ln>
                              <a:noFill/>
                            </a:ln>
                            <a:solidFill>
                              <a:schemeClr val="tx1"/>
                            </a:solidFill>
                            <a:latin typeface="Cambria Math"/>
                            <a:ea typeface="Cambria Math"/>
                          </a:rPr>
                          <m:t>𝑨𝑫𝑪</m:t>
                        </m:r>
                      </m:sub>
                    </m:sSub>
                  </m:oMath>
                </a14:m>
                <a:endParaRPr lang="it-IT" sz="2000" b="1" dirty="0">
                  <a:ln w="11430"/>
                  <a:solidFill>
                    <a:srgbClr val="0070C0"/>
                  </a:solidFill>
                  <a:effectLst>
                    <a:outerShdw blurRad="50800" dist="39000" dir="5460000" algn="tl">
                      <a:srgbClr val="000000">
                        <a:alpha val="38000"/>
                      </a:srgbClr>
                    </a:outerShdw>
                  </a:effectLst>
                </a:endParaRPr>
              </a:p>
            </p:txBody>
          </p:sp>
        </mc:Choice>
        <mc:Fallback xmlns="">
          <p:sp>
            <p:nvSpPr>
              <p:cNvPr id="13" name="CasellaDiTesto 12"/>
              <p:cNvSpPr txBox="1">
                <a:spLocks noRot="1" noChangeAspect="1" noMove="1" noResize="1" noEditPoints="1" noAdjustHandles="1" noChangeArrowheads="1" noChangeShapeType="1" noTextEdit="1"/>
              </p:cNvSpPr>
              <p:nvPr/>
            </p:nvSpPr>
            <p:spPr>
              <a:xfrm>
                <a:off x="377586" y="1021129"/>
                <a:ext cx="4050397" cy="407099"/>
              </a:xfrm>
              <a:prstGeom prst="rect">
                <a:avLst/>
              </a:prstGeom>
              <a:blipFill rotWithShape="1">
                <a:blip r:embed="rId6"/>
                <a:stretch>
                  <a:fillRect/>
                </a:stretch>
              </a:blipFill>
              <a:ln>
                <a:noFill/>
              </a:ln>
            </p:spPr>
            <p:txBody>
              <a:bodyPr/>
              <a:lstStyle/>
              <a:p>
                <a:r>
                  <a:rPr lang="en-US">
                    <a:noFill/>
                  </a:rPr>
                  <a:t> </a:t>
                </a:r>
              </a:p>
            </p:txBody>
          </p:sp>
        </mc:Fallback>
      </mc:AlternateContent>
      <p:sp>
        <p:nvSpPr>
          <p:cNvPr id="14" name="CasellaDiTesto 13"/>
          <p:cNvSpPr txBox="1"/>
          <p:nvPr/>
        </p:nvSpPr>
        <p:spPr>
          <a:xfrm>
            <a:off x="137045" y="5376933"/>
            <a:ext cx="8581875" cy="1323439"/>
          </a:xfrm>
          <a:prstGeom prst="rect">
            <a:avLst/>
          </a:prstGeom>
          <a:solidFill>
            <a:schemeClr val="bg1">
              <a:lumMod val="95000"/>
            </a:schemeClr>
          </a:solidFill>
          <a:ln>
            <a:solidFill>
              <a:schemeClr val="tx2"/>
            </a:solidFill>
          </a:ln>
          <a:effectLst/>
        </p:spPr>
        <p:txBody>
          <a:bodyPr wrap="square" rtlCol="0">
            <a:spAutoFit/>
          </a:bodyPr>
          <a:lstStyle/>
          <a:p>
            <a:pPr marL="342900" indent="-342900">
              <a:buBlip>
                <a:blip r:embed="rId7"/>
              </a:buBlip>
            </a:pPr>
            <a:r>
              <a:rPr lang="en-US" sz="2000" b="1" dirty="0" smtClean="0">
                <a:solidFill>
                  <a:srgbClr val="002060"/>
                </a:solidFill>
              </a:rPr>
              <a:t>On </a:t>
            </a:r>
            <a:r>
              <a:rPr lang="en-US" sz="2000" b="1" dirty="0">
                <a:solidFill>
                  <a:srgbClr val="002060"/>
                </a:solidFill>
              </a:rPr>
              <a:t>A</a:t>
            </a:r>
            <a:r>
              <a:rPr lang="en-US" sz="2000" b="1" dirty="0" smtClean="0">
                <a:solidFill>
                  <a:srgbClr val="002060"/>
                </a:solidFill>
              </a:rPr>
              <a:t>pril 2009</a:t>
            </a:r>
            <a:r>
              <a:rPr lang="en-US" sz="2000" b="1" dirty="0">
                <a:solidFill>
                  <a:srgbClr val="002060"/>
                </a:solidFill>
              </a:rPr>
              <a:t> </a:t>
            </a:r>
            <a:r>
              <a:rPr lang="en-US" sz="2000" b="1" dirty="0" smtClean="0">
                <a:solidFill>
                  <a:srgbClr val="002060"/>
                </a:solidFill>
              </a:rPr>
              <a:t>the 1</a:t>
            </a:r>
            <a:r>
              <a:rPr lang="en-US" sz="2000" b="1" baseline="30000" dirty="0" smtClean="0">
                <a:solidFill>
                  <a:srgbClr val="002060"/>
                </a:solidFill>
              </a:rPr>
              <a:t>st</a:t>
            </a:r>
            <a:r>
              <a:rPr lang="en-US" sz="2000" b="1" dirty="0" smtClean="0">
                <a:solidFill>
                  <a:srgbClr val="002060"/>
                </a:solidFill>
              </a:rPr>
              <a:t> measurement campaign was performed to compare the NSB fluxes measured by a </a:t>
            </a:r>
            <a:r>
              <a:rPr lang="en-US" sz="2000" b="1" dirty="0">
                <a:solidFill>
                  <a:srgbClr val="002060"/>
                </a:solidFill>
              </a:rPr>
              <a:t>“single-photon” </a:t>
            </a:r>
            <a:r>
              <a:rPr lang="en-US" sz="2000" b="1" dirty="0" smtClean="0">
                <a:solidFill>
                  <a:srgbClr val="002060"/>
                </a:solidFill>
              </a:rPr>
              <a:t>counting instrument </a:t>
            </a:r>
            <a:r>
              <a:rPr lang="en-US" sz="2000" b="1" dirty="0">
                <a:solidFill>
                  <a:srgbClr val="002060"/>
                </a:solidFill>
              </a:rPr>
              <a:t>(</a:t>
            </a:r>
            <a:r>
              <a:rPr lang="en-US" sz="2000" b="1" noProof="1">
                <a:solidFill>
                  <a:srgbClr val="002060"/>
                </a:solidFill>
              </a:rPr>
              <a:t>UVscope) </a:t>
            </a:r>
            <a:r>
              <a:rPr lang="en-US" sz="2000" b="1" noProof="1" smtClean="0">
                <a:solidFill>
                  <a:srgbClr val="002060"/>
                </a:solidFill>
              </a:rPr>
              <a:t> </a:t>
            </a:r>
            <a:r>
              <a:rPr lang="en-US" sz="2000" b="1" dirty="0" smtClean="0">
                <a:solidFill>
                  <a:srgbClr val="002060"/>
                </a:solidFill>
              </a:rPr>
              <a:t>to the values obtained, </a:t>
            </a:r>
            <a:r>
              <a:rPr lang="en-US" sz="2000" b="1" dirty="0">
                <a:solidFill>
                  <a:srgbClr val="002060"/>
                </a:solidFill>
              </a:rPr>
              <a:t>in the same </a:t>
            </a:r>
            <a:r>
              <a:rPr lang="en-US" sz="2000" b="1" dirty="0" smtClean="0">
                <a:solidFill>
                  <a:srgbClr val="002060"/>
                </a:solidFill>
              </a:rPr>
              <a:t>direction, by the “statistical method” (FD variance)</a:t>
            </a:r>
            <a:endParaRPr lang="it-IT" sz="2000" dirty="0">
              <a:solidFill>
                <a:srgbClr val="002060"/>
              </a:solidFill>
            </a:endParaRPr>
          </a:p>
        </p:txBody>
      </p:sp>
      <p:cxnSp>
        <p:nvCxnSpPr>
          <p:cNvPr id="15" name="Connettore 2 14"/>
          <p:cNvCxnSpPr/>
          <p:nvPr/>
        </p:nvCxnSpPr>
        <p:spPr>
          <a:xfrm flipH="1">
            <a:off x="5994641" y="1891370"/>
            <a:ext cx="1094897" cy="75826"/>
          </a:xfrm>
          <a:prstGeom prst="straightConnector1">
            <a:avLst/>
          </a:prstGeom>
          <a:ln>
            <a:solidFill>
              <a:srgbClr val="FF0000"/>
            </a:solidFill>
            <a:headEnd type="oval"/>
            <a:tailEnd type="arrow"/>
          </a:ln>
        </p:spPr>
        <p:style>
          <a:lnRef idx="3">
            <a:schemeClr val="accent2"/>
          </a:lnRef>
          <a:fillRef idx="0">
            <a:schemeClr val="accent2"/>
          </a:fillRef>
          <a:effectRef idx="2">
            <a:schemeClr val="accent2"/>
          </a:effectRef>
          <a:fontRef idx="minor">
            <a:schemeClr val="tx1"/>
          </a:fontRef>
        </p:style>
      </p:cxnSp>
      <p:sp>
        <p:nvSpPr>
          <p:cNvPr id="16" name="Stella a 5 punte 15"/>
          <p:cNvSpPr/>
          <p:nvPr/>
        </p:nvSpPr>
        <p:spPr>
          <a:xfrm>
            <a:off x="7236296" y="1746300"/>
            <a:ext cx="214314" cy="214314"/>
          </a:xfrm>
          <a:prstGeom prst="star5">
            <a:avLst>
              <a:gd name="adj" fmla="val 19098"/>
              <a:gd name="hf" fmla="val 105146"/>
              <a:gd name="vf" fmla="val 110557"/>
            </a:avLst>
          </a:prstGeom>
          <a:solidFill>
            <a:srgbClr val="FF9933">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asellaDiTesto 16"/>
          <p:cNvSpPr txBox="1"/>
          <p:nvPr/>
        </p:nvSpPr>
        <p:spPr>
          <a:xfrm>
            <a:off x="6680957" y="1337348"/>
            <a:ext cx="1587480" cy="442674"/>
          </a:xfrm>
          <a:prstGeom prst="roundRect">
            <a:avLst/>
          </a:prstGeom>
          <a:no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Ins="504000" rtlCol="0" anchor="ctr" anchorCtr="1">
            <a:spAutoFit/>
          </a:bodyPr>
          <a:lstStyle/>
          <a:p>
            <a:r>
              <a:rPr lang="en-US" sz="2000" b="1" noProof="1" smtClean="0">
                <a:solidFill>
                  <a:schemeClr val="tx1"/>
                </a:solidFill>
              </a:rPr>
              <a:t>Arcturus</a:t>
            </a:r>
            <a:endParaRPr lang="en-US" sz="2000" b="1" noProof="1">
              <a:solidFill>
                <a:schemeClr val="tx1"/>
              </a:solidFill>
            </a:endParaRPr>
          </a:p>
        </p:txBody>
      </p:sp>
      <p:cxnSp>
        <p:nvCxnSpPr>
          <p:cNvPr id="18" name="Connettore 2 17"/>
          <p:cNvCxnSpPr/>
          <p:nvPr/>
        </p:nvCxnSpPr>
        <p:spPr>
          <a:xfrm flipV="1">
            <a:off x="2012641" y="1291584"/>
            <a:ext cx="3639479" cy="534203"/>
          </a:xfrm>
          <a:prstGeom prst="straightConnector1">
            <a:avLst/>
          </a:prstGeom>
          <a:ln>
            <a:headEnd type="oval"/>
            <a:tailEnd type="arrow"/>
          </a:ln>
        </p:spPr>
        <p:style>
          <a:lnRef idx="3">
            <a:schemeClr val="accent3"/>
          </a:lnRef>
          <a:fillRef idx="0">
            <a:schemeClr val="accent3"/>
          </a:fillRef>
          <a:effectRef idx="2">
            <a:schemeClr val="accent3"/>
          </a:effectRef>
          <a:fontRef idx="minor">
            <a:schemeClr val="tx1"/>
          </a:fontRef>
        </p:style>
      </p:cxnSp>
      <p:cxnSp>
        <p:nvCxnSpPr>
          <p:cNvPr id="19" name="Connettore 2 18"/>
          <p:cNvCxnSpPr>
            <a:endCxn id="7" idx="2"/>
          </p:cNvCxnSpPr>
          <p:nvPr/>
        </p:nvCxnSpPr>
        <p:spPr>
          <a:xfrm flipV="1">
            <a:off x="2200632" y="2609618"/>
            <a:ext cx="3620318" cy="267102"/>
          </a:xfrm>
          <a:prstGeom prst="straightConnector1">
            <a:avLst/>
          </a:prstGeom>
          <a:ln>
            <a:headEnd type="oval"/>
            <a:tailEnd type="arrow"/>
          </a:ln>
        </p:spPr>
        <p:style>
          <a:lnRef idx="3">
            <a:schemeClr val="accent3"/>
          </a:lnRef>
          <a:fillRef idx="0">
            <a:schemeClr val="accent3"/>
          </a:fillRef>
          <a:effectRef idx="2">
            <a:schemeClr val="accent3"/>
          </a:effectRef>
          <a:fontRef idx="minor">
            <a:schemeClr val="tx1"/>
          </a:fontRef>
        </p:style>
      </p:cxnSp>
      <p:sp>
        <p:nvSpPr>
          <p:cNvPr id="20" name="Text Box 5"/>
          <p:cNvSpPr txBox="1">
            <a:spLocks noChangeArrowheads="1"/>
          </p:cNvSpPr>
          <p:nvPr/>
        </p:nvSpPr>
        <p:spPr bwMode="auto">
          <a:xfrm>
            <a:off x="1099314" y="115888"/>
            <a:ext cx="7433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Fluorescence Detector vs. </a:t>
            </a:r>
            <a:r>
              <a:rPr lang="en-US" altLang="en-US" sz="2800" noProof="1" smtClean="0">
                <a:solidFill>
                  <a:srgbClr val="FF9900"/>
                </a:solidFill>
                <a:latin typeface="Arial Black" pitchFamily="34" charset="0"/>
              </a:rPr>
              <a:t>UVscope</a:t>
            </a:r>
            <a:endParaRPr lang="en-US" altLang="en-US" sz="2800" noProof="1">
              <a:solidFill>
                <a:srgbClr val="FF9900"/>
              </a:solidFill>
              <a:latin typeface="Arial Black" pitchFamily="34" charset="0"/>
            </a:endParaRPr>
          </a:p>
        </p:txBody>
      </p:sp>
      <p:sp>
        <p:nvSpPr>
          <p:cNvPr id="21" name="CasellaDiTesto 20"/>
          <p:cNvSpPr txBox="1"/>
          <p:nvPr/>
        </p:nvSpPr>
        <p:spPr>
          <a:xfrm>
            <a:off x="6828864" y="2846217"/>
            <a:ext cx="1587480" cy="461665"/>
          </a:xfrm>
          <a:prstGeom prst="rect">
            <a:avLst/>
          </a:prstGeom>
          <a:noFill/>
        </p:spPr>
        <p:txBody>
          <a:bodyPr wrap="square" rtlCol="0">
            <a:spAutoFit/>
          </a:bodyPr>
          <a:lstStyle/>
          <a:p>
            <a:pPr algn="ctr"/>
            <a:r>
              <a:rPr lang="en-GB" sz="2400" b="1" noProof="1" smtClean="0"/>
              <a:t>UVscope</a:t>
            </a:r>
            <a:endParaRPr lang="en-GB" sz="2400" b="1" noProof="1"/>
          </a:p>
        </p:txBody>
      </p:sp>
    </p:spTree>
    <p:extLst>
      <p:ext uri="{BB962C8B-B14F-4D97-AF65-F5344CB8AC3E}">
        <p14:creationId xmlns:p14="http://schemas.microsoft.com/office/powerpoint/2010/main" val="4045355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13</a:t>
            </a:fld>
            <a:endParaRPr lang="it-IT" dirty="0"/>
          </a:p>
        </p:txBody>
      </p:sp>
      <p:pic>
        <p:nvPicPr>
          <p:cNvPr id="14" name="Immagine 13" descr="pgplot.gif"/>
          <p:cNvPicPr>
            <a:picLocks noChangeAspect="1"/>
          </p:cNvPicPr>
          <p:nvPr/>
        </p:nvPicPr>
        <p:blipFill>
          <a:blip r:embed="rId2" cstate="print"/>
          <a:srcRect t="10005" r="5780" b="34460"/>
          <a:stretch>
            <a:fillRect/>
          </a:stretch>
        </p:blipFill>
        <p:spPr>
          <a:xfrm>
            <a:off x="467462" y="739499"/>
            <a:ext cx="8257100" cy="3893353"/>
          </a:xfrm>
          <a:prstGeom prst="rect">
            <a:avLst/>
          </a:prstGeom>
          <a:noFill/>
          <a:ln>
            <a:noFill/>
          </a:ln>
          <a:effectLst/>
        </p:spPr>
      </p:pic>
      <p:sp>
        <p:nvSpPr>
          <p:cNvPr id="17" name="CasellaDiTesto 16"/>
          <p:cNvSpPr txBox="1"/>
          <p:nvPr/>
        </p:nvSpPr>
        <p:spPr>
          <a:xfrm>
            <a:off x="467462" y="4653136"/>
            <a:ext cx="8267067" cy="2031325"/>
          </a:xfrm>
          <a:prstGeom prst="rect">
            <a:avLst/>
          </a:prstGeom>
          <a:solidFill>
            <a:schemeClr val="bg1">
              <a:lumMod val="95000"/>
            </a:schemeClr>
          </a:solidFill>
          <a:ln>
            <a:solidFill>
              <a:srgbClr val="002060"/>
            </a:solidFill>
          </a:ln>
          <a:effectLst/>
        </p:spPr>
        <p:txBody>
          <a:bodyPr wrap="square" rtlCol="0">
            <a:spAutoFit/>
          </a:bodyPr>
          <a:lstStyle/>
          <a:p>
            <a:pPr marL="342900" indent="-342900">
              <a:buBlip>
                <a:blip r:embed="rId3"/>
              </a:buBlip>
            </a:pPr>
            <a:r>
              <a:rPr lang="en-US" b="1" dirty="0" smtClean="0">
                <a:solidFill>
                  <a:srgbClr val="002060"/>
                </a:solidFill>
              </a:rPr>
              <a:t>… excellent (quite surprising) result: </a:t>
            </a:r>
            <a:r>
              <a:rPr lang="en-US" b="1" dirty="0">
                <a:solidFill>
                  <a:srgbClr val="FF0000"/>
                </a:solidFill>
              </a:rPr>
              <a:t>“Variance” </a:t>
            </a:r>
            <a:r>
              <a:rPr lang="en-US" b="1" dirty="0" smtClean="0">
                <a:solidFill>
                  <a:srgbClr val="FF0000"/>
                </a:solidFill>
              </a:rPr>
              <a:t>(i.e. noise) is as </a:t>
            </a:r>
            <a:r>
              <a:rPr lang="en-US" b="1" dirty="0">
                <a:solidFill>
                  <a:srgbClr val="FF0000"/>
                </a:solidFill>
              </a:rPr>
              <a:t>good as </a:t>
            </a:r>
            <a:r>
              <a:rPr lang="en-US" b="1" dirty="0" smtClean="0">
                <a:solidFill>
                  <a:srgbClr val="FF0000"/>
                </a:solidFill>
              </a:rPr>
              <a:t>“photon </a:t>
            </a:r>
            <a:r>
              <a:rPr lang="en-US" b="1" dirty="0">
                <a:solidFill>
                  <a:srgbClr val="FF0000"/>
                </a:solidFill>
              </a:rPr>
              <a:t>counting” </a:t>
            </a:r>
            <a:r>
              <a:rPr lang="en-US" b="1" dirty="0">
                <a:solidFill>
                  <a:srgbClr val="002060"/>
                </a:solidFill>
              </a:rPr>
              <a:t>to </a:t>
            </a:r>
            <a:r>
              <a:rPr lang="en-US" b="1" dirty="0" smtClean="0">
                <a:solidFill>
                  <a:srgbClr val="002060"/>
                </a:solidFill>
              </a:rPr>
              <a:t>measure the night sky background flux! </a:t>
            </a:r>
          </a:p>
          <a:p>
            <a:pPr marL="342900" indent="-342900">
              <a:buBlip>
                <a:blip r:embed="rId3"/>
              </a:buBlip>
            </a:pPr>
            <a:r>
              <a:rPr lang="en-US" b="1" dirty="0">
                <a:solidFill>
                  <a:srgbClr val="002060"/>
                </a:solidFill>
              </a:rPr>
              <a:t>M</a:t>
            </a:r>
            <a:r>
              <a:rPr lang="en-US" b="1" dirty="0" smtClean="0">
                <a:solidFill>
                  <a:srgbClr val="002060"/>
                </a:solidFill>
              </a:rPr>
              <a:t>inor </a:t>
            </a:r>
            <a:r>
              <a:rPr lang="en-US" b="1" dirty="0">
                <a:solidFill>
                  <a:srgbClr val="002060"/>
                </a:solidFill>
              </a:rPr>
              <a:t>differences  </a:t>
            </a:r>
            <a:r>
              <a:rPr lang="en-US" b="1" dirty="0" smtClean="0">
                <a:solidFill>
                  <a:srgbClr val="002060"/>
                </a:solidFill>
              </a:rPr>
              <a:t>are due to </a:t>
            </a:r>
            <a:r>
              <a:rPr lang="en-US" b="1" dirty="0">
                <a:solidFill>
                  <a:srgbClr val="002060"/>
                </a:solidFill>
              </a:rPr>
              <a:t>different </a:t>
            </a:r>
            <a:r>
              <a:rPr lang="en-US" b="1" dirty="0" smtClean="0">
                <a:solidFill>
                  <a:srgbClr val="002060"/>
                </a:solidFill>
              </a:rPr>
              <a:t>geometrical pixels shape (square </a:t>
            </a:r>
            <a:r>
              <a:rPr lang="en-US" b="1" dirty="0">
                <a:solidFill>
                  <a:srgbClr val="002060"/>
                </a:solidFill>
              </a:rPr>
              <a:t>vs. hexagonal</a:t>
            </a:r>
            <a:r>
              <a:rPr lang="en-US" b="1" dirty="0" smtClean="0">
                <a:solidFill>
                  <a:srgbClr val="002060"/>
                </a:solidFill>
              </a:rPr>
              <a:t>) </a:t>
            </a:r>
            <a:endParaRPr lang="en-US" b="1" dirty="0">
              <a:solidFill>
                <a:srgbClr val="002060"/>
              </a:solidFill>
            </a:endParaRPr>
          </a:p>
          <a:p>
            <a:endParaRPr lang="en-US" b="1" dirty="0">
              <a:solidFill>
                <a:srgbClr val="002060"/>
              </a:solidFill>
            </a:endParaRPr>
          </a:p>
          <a:p>
            <a:r>
              <a:rPr lang="en-GB" b="1" dirty="0" smtClean="0">
                <a:solidFill>
                  <a:srgbClr val="002060"/>
                </a:solidFill>
              </a:rPr>
              <a:t> … now we need to compare the star fluxes obtained from the FD “</a:t>
            </a:r>
            <a:r>
              <a:rPr lang="en-GB" b="1" dirty="0">
                <a:solidFill>
                  <a:srgbClr val="002060"/>
                </a:solidFill>
              </a:rPr>
              <a:t>v</a:t>
            </a:r>
            <a:r>
              <a:rPr lang="en-GB" b="1" dirty="0" smtClean="0">
                <a:solidFill>
                  <a:srgbClr val="002060"/>
                </a:solidFill>
              </a:rPr>
              <a:t>ariance” to the values that are expected from a well known reference star</a:t>
            </a:r>
            <a:endParaRPr lang="en-GB" b="1" dirty="0">
              <a:solidFill>
                <a:srgbClr val="002060"/>
              </a:solidFill>
            </a:endParaRPr>
          </a:p>
        </p:txBody>
      </p:sp>
      <p:sp>
        <p:nvSpPr>
          <p:cNvPr id="18" name="Stella a 5 punte 17"/>
          <p:cNvSpPr/>
          <p:nvPr/>
        </p:nvSpPr>
        <p:spPr>
          <a:xfrm>
            <a:off x="2634733" y="1335294"/>
            <a:ext cx="214314" cy="214314"/>
          </a:xfrm>
          <a:prstGeom prst="star5">
            <a:avLst>
              <a:gd name="adj" fmla="val 19098"/>
              <a:gd name="hf" fmla="val 105146"/>
              <a:gd name="vf" fmla="val 110557"/>
            </a:avLst>
          </a:prstGeom>
          <a:solidFill>
            <a:srgbClr val="FF9933">
              <a:alpha val="8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p:cNvSpPr txBox="1"/>
          <p:nvPr/>
        </p:nvSpPr>
        <p:spPr>
          <a:xfrm rot="16200000">
            <a:off x="-906394" y="2268596"/>
            <a:ext cx="3357587" cy="400110"/>
          </a:xfrm>
          <a:prstGeom prst="rect">
            <a:avLst/>
          </a:prstGeom>
          <a:solidFill>
            <a:schemeClr val="bg1"/>
          </a:solidFill>
        </p:spPr>
        <p:txBody>
          <a:bodyPr wrap="square" rtlCol="0">
            <a:spAutoFit/>
          </a:bodyPr>
          <a:lstStyle/>
          <a:p>
            <a:r>
              <a:rPr lang="en-GB" sz="2000" b="1" dirty="0" smtClean="0"/>
              <a:t>Flux   [photons/m</a:t>
            </a:r>
            <a:r>
              <a:rPr lang="en-GB" sz="2000" b="1" baseline="30000" dirty="0" smtClean="0"/>
              <a:t>2</a:t>
            </a:r>
            <a:r>
              <a:rPr lang="en-GB" sz="2000" b="1" dirty="0" smtClean="0"/>
              <a:t>/</a:t>
            </a:r>
            <a:r>
              <a:rPr lang="en-GB" sz="2000" b="1" noProof="1" smtClean="0"/>
              <a:t>sr/</a:t>
            </a:r>
            <a:r>
              <a:rPr lang="en-GB" sz="2000" b="1" dirty="0" smtClean="0"/>
              <a:t>ns/nm]</a:t>
            </a:r>
            <a:endParaRPr lang="en-GB" sz="2000" b="1" dirty="0"/>
          </a:p>
        </p:txBody>
      </p:sp>
      <p:sp>
        <p:nvSpPr>
          <p:cNvPr id="20" name="Rettangolo 19"/>
          <p:cNvSpPr/>
          <p:nvPr/>
        </p:nvSpPr>
        <p:spPr>
          <a:xfrm>
            <a:off x="7061380" y="2640595"/>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1517754" y="1273568"/>
            <a:ext cx="1224136" cy="369332"/>
          </a:xfrm>
          <a:prstGeom prst="rect">
            <a:avLst/>
          </a:prstGeom>
          <a:noFill/>
        </p:spPr>
        <p:txBody>
          <a:bodyPr wrap="square" rtlCol="0">
            <a:spAutoFit/>
          </a:bodyPr>
          <a:lstStyle/>
          <a:p>
            <a:pPr algn="ctr"/>
            <a:r>
              <a:rPr lang="en-US" b="1" noProof="1" smtClean="0">
                <a:solidFill>
                  <a:schemeClr val="accent6">
                    <a:lumMod val="75000"/>
                  </a:schemeClr>
                </a:solidFill>
              </a:rPr>
              <a:t>Arcturus</a:t>
            </a:r>
            <a:endParaRPr lang="en-US" b="1" noProof="1">
              <a:solidFill>
                <a:schemeClr val="accent6">
                  <a:lumMod val="75000"/>
                </a:schemeClr>
              </a:solidFill>
            </a:endParaRPr>
          </a:p>
        </p:txBody>
      </p:sp>
      <p:sp>
        <p:nvSpPr>
          <p:cNvPr id="22" name="Text Box 5"/>
          <p:cNvSpPr txBox="1">
            <a:spLocks noChangeArrowheads="1"/>
          </p:cNvSpPr>
          <p:nvPr/>
        </p:nvSpPr>
        <p:spPr bwMode="auto">
          <a:xfrm>
            <a:off x="972455" y="115888"/>
            <a:ext cx="7533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a:solidFill>
                  <a:srgbClr val="FF9900"/>
                </a:solidFill>
                <a:latin typeface="Arial Black" pitchFamily="34" charset="0"/>
              </a:rPr>
              <a:t>single photon counting” vs. “variance</a:t>
            </a:r>
            <a:endParaRPr lang="en-GB" altLang="en-US" sz="2800" dirty="0">
              <a:solidFill>
                <a:srgbClr val="FF9900"/>
              </a:solidFill>
              <a:latin typeface="Arial Black" pitchFamily="34" charset="0"/>
            </a:endParaRPr>
          </a:p>
        </p:txBody>
      </p:sp>
      <p:sp>
        <p:nvSpPr>
          <p:cNvPr id="12" name="CasellaDiTesto 11"/>
          <p:cNvSpPr txBox="1"/>
          <p:nvPr/>
        </p:nvSpPr>
        <p:spPr>
          <a:xfrm>
            <a:off x="2002879" y="4213943"/>
            <a:ext cx="5472608" cy="400110"/>
          </a:xfrm>
          <a:prstGeom prst="rect">
            <a:avLst/>
          </a:prstGeom>
          <a:solidFill>
            <a:schemeClr val="bg1"/>
          </a:solidFill>
        </p:spPr>
        <p:txBody>
          <a:bodyPr wrap="square" rtlCol="0">
            <a:spAutoFit/>
          </a:bodyPr>
          <a:lstStyle/>
          <a:p>
            <a:pPr algn="ctr"/>
            <a:r>
              <a:rPr lang="en-GB" sz="2000" b="1" dirty="0" smtClean="0"/>
              <a:t>Time (hour) since 20/04/2009 20:00:00</a:t>
            </a:r>
            <a:endParaRPr lang="en-GB" sz="2000" b="1" dirty="0"/>
          </a:p>
        </p:txBody>
      </p:sp>
      <p:sp>
        <p:nvSpPr>
          <p:cNvPr id="2" name="CasellaDiTesto 1"/>
          <p:cNvSpPr txBox="1"/>
          <p:nvPr/>
        </p:nvSpPr>
        <p:spPr>
          <a:xfrm>
            <a:off x="3040350" y="1555894"/>
            <a:ext cx="3812241" cy="400110"/>
          </a:xfrm>
          <a:prstGeom prst="rect">
            <a:avLst/>
          </a:prstGeom>
          <a:noFill/>
        </p:spPr>
        <p:txBody>
          <a:bodyPr wrap="square" rtlCol="0">
            <a:spAutoFit/>
          </a:bodyPr>
          <a:lstStyle/>
          <a:p>
            <a:r>
              <a:rPr lang="en-US" sz="2000" b="1" noProof="1" smtClean="0">
                <a:solidFill>
                  <a:srgbClr val="FF0000"/>
                </a:solidFill>
              </a:rPr>
              <a:t>UVscope</a:t>
            </a:r>
            <a:r>
              <a:rPr lang="en-US" sz="2000" b="1" dirty="0" smtClean="0">
                <a:solidFill>
                  <a:srgbClr val="FF0000"/>
                </a:solidFill>
              </a:rPr>
              <a:t> </a:t>
            </a:r>
            <a:r>
              <a:rPr lang="en-US" sz="2000" b="1" dirty="0">
                <a:solidFill>
                  <a:srgbClr val="FF0000"/>
                </a:solidFill>
              </a:rPr>
              <a:t>(single photon counting)</a:t>
            </a:r>
          </a:p>
        </p:txBody>
      </p:sp>
      <p:sp>
        <p:nvSpPr>
          <p:cNvPr id="23" name="CasellaDiTesto 22"/>
          <p:cNvSpPr txBox="1"/>
          <p:nvPr/>
        </p:nvSpPr>
        <p:spPr>
          <a:xfrm>
            <a:off x="3113899" y="1956004"/>
            <a:ext cx="1625284" cy="400110"/>
          </a:xfrm>
          <a:prstGeom prst="rect">
            <a:avLst/>
          </a:prstGeom>
          <a:noFill/>
        </p:spPr>
        <p:txBody>
          <a:bodyPr wrap="square" rtlCol="0">
            <a:spAutoFit/>
          </a:bodyPr>
          <a:lstStyle/>
          <a:p>
            <a:r>
              <a:rPr lang="en-US" sz="2000" b="1" noProof="1">
                <a:solidFill>
                  <a:srgbClr val="002060"/>
                </a:solidFill>
              </a:rPr>
              <a:t>FD (variance)</a:t>
            </a:r>
            <a:endParaRPr lang="en-US" sz="2000" b="1" dirty="0">
              <a:solidFill>
                <a:srgbClr val="002060"/>
              </a:solidFill>
            </a:endParaRPr>
          </a:p>
        </p:txBody>
      </p:sp>
      <p:sp>
        <p:nvSpPr>
          <p:cNvPr id="24" name="CasellaDiTesto 23"/>
          <p:cNvSpPr txBox="1"/>
          <p:nvPr/>
        </p:nvSpPr>
        <p:spPr>
          <a:xfrm>
            <a:off x="1259632" y="679273"/>
            <a:ext cx="5472608" cy="400110"/>
          </a:xfrm>
          <a:prstGeom prst="rect">
            <a:avLst/>
          </a:prstGeom>
          <a:solidFill>
            <a:schemeClr val="bg1"/>
          </a:solidFill>
        </p:spPr>
        <p:txBody>
          <a:bodyPr wrap="square" rtlCol="0">
            <a:spAutoFit/>
          </a:bodyPr>
          <a:lstStyle/>
          <a:p>
            <a:r>
              <a:rPr lang="en-GB" sz="2000" b="1" dirty="0" smtClean="0"/>
              <a:t>FD pixel (7, 16)      </a:t>
            </a:r>
            <a:r>
              <a:rPr lang="en-GB" sz="2000" b="1" noProof="1" smtClean="0"/>
              <a:t>UVscope</a:t>
            </a:r>
            <a:r>
              <a:rPr lang="en-GB" sz="2000" b="1" dirty="0" smtClean="0"/>
              <a:t> pixel (2, 4) </a:t>
            </a:r>
            <a:endParaRPr lang="en-GB" sz="2000" b="1" dirty="0"/>
          </a:p>
        </p:txBody>
      </p:sp>
    </p:spTree>
    <p:extLst>
      <p:ext uri="{BB962C8B-B14F-4D97-AF65-F5344CB8AC3E}">
        <p14:creationId xmlns:p14="http://schemas.microsoft.com/office/powerpoint/2010/main" val="299222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14</a:t>
            </a:fld>
            <a:endParaRPr lang="it-IT" dirty="0"/>
          </a:p>
        </p:txBody>
      </p:sp>
      <p:sp>
        <p:nvSpPr>
          <p:cNvPr id="4" name="Text Box 5"/>
          <p:cNvSpPr txBox="1">
            <a:spLocks noChangeArrowheads="1"/>
          </p:cNvSpPr>
          <p:nvPr/>
        </p:nvSpPr>
        <p:spPr bwMode="auto">
          <a:xfrm>
            <a:off x="0" y="115888"/>
            <a:ext cx="8964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800" dirty="0" smtClean="0">
                <a:solidFill>
                  <a:srgbClr val="FF9900"/>
                </a:solidFill>
                <a:latin typeface="Arial Black" pitchFamily="34" charset="0"/>
              </a:rPr>
              <a:t>How to analyse signals from stars?</a:t>
            </a:r>
          </a:p>
        </p:txBody>
      </p:sp>
      <p:sp>
        <p:nvSpPr>
          <p:cNvPr id="5" name="Rettangolo 4"/>
          <p:cNvSpPr/>
          <p:nvPr/>
        </p:nvSpPr>
        <p:spPr>
          <a:xfrm>
            <a:off x="382021" y="4552129"/>
            <a:ext cx="8401112" cy="2031325"/>
          </a:xfrm>
          <a:prstGeom prst="rect">
            <a:avLst/>
          </a:prstGeom>
          <a:solidFill>
            <a:schemeClr val="bg1">
              <a:lumMod val="95000"/>
            </a:schemeClr>
          </a:solidFill>
          <a:ln>
            <a:solidFill>
              <a:schemeClr val="tx1"/>
            </a:solidFill>
          </a:ln>
        </p:spPr>
        <p:txBody>
          <a:bodyPr wrap="square">
            <a:spAutoFit/>
          </a:bodyPr>
          <a:lstStyle/>
          <a:p>
            <a:pPr marL="285750" indent="-285750">
              <a:buBlip>
                <a:blip r:embed="rId2"/>
              </a:buBlip>
            </a:pPr>
            <a:r>
              <a:rPr lang="en-US" b="1" dirty="0">
                <a:solidFill>
                  <a:srgbClr val="002060"/>
                </a:solidFill>
              </a:rPr>
              <a:t>To use a star as a “reference source”, its</a:t>
            </a:r>
            <a:r>
              <a:rPr lang="en-US" b="1" dirty="0">
                <a:solidFill>
                  <a:srgbClr val="002060"/>
                </a:solidFill>
                <a:uFill>
                  <a:solidFill>
                    <a:srgbClr val="FF0000"/>
                  </a:solidFill>
                </a:uFill>
              </a:rPr>
              <a:t> absolute calibrated spectrum “on top of the </a:t>
            </a:r>
            <a:r>
              <a:rPr lang="en-GB" b="1" dirty="0">
                <a:solidFill>
                  <a:srgbClr val="002060"/>
                </a:solidFill>
              </a:rPr>
              <a:t>Earth atmosphere”</a:t>
            </a:r>
            <a:r>
              <a:rPr lang="en-US" b="1" dirty="0">
                <a:solidFill>
                  <a:srgbClr val="002060"/>
                </a:solidFill>
              </a:rPr>
              <a:t> must  be retrieved from astronomical data bases </a:t>
            </a:r>
            <a:endParaRPr lang="en-US" b="1" dirty="0" smtClean="0">
              <a:solidFill>
                <a:srgbClr val="002060"/>
              </a:solidFill>
            </a:endParaRPr>
          </a:p>
          <a:p>
            <a:pPr marL="285750" indent="-285750">
              <a:buBlip>
                <a:blip r:embed="rId2"/>
              </a:buBlip>
            </a:pPr>
            <a:r>
              <a:rPr lang="en-US" b="1" dirty="0" smtClean="0">
                <a:solidFill>
                  <a:srgbClr val="002060"/>
                </a:solidFill>
              </a:rPr>
              <a:t>The </a:t>
            </a:r>
            <a:r>
              <a:rPr lang="en-US" b="1" dirty="0">
                <a:solidFill>
                  <a:srgbClr val="002060"/>
                </a:solidFill>
              </a:rPr>
              <a:t>primary reference star for absolute astronomical photometry is </a:t>
            </a:r>
            <a:r>
              <a:rPr lang="en-US" b="1" dirty="0" smtClean="0">
                <a:solidFill>
                  <a:srgbClr val="002060"/>
                </a:solidFill>
              </a:rPr>
              <a:t>Vega, </a:t>
            </a:r>
            <a:r>
              <a:rPr lang="en-US" b="1" dirty="0">
                <a:solidFill>
                  <a:srgbClr val="002060"/>
                </a:solidFill>
              </a:rPr>
              <a:t>however, in the </a:t>
            </a:r>
            <a:r>
              <a:rPr lang="en-US" b="1" dirty="0" smtClean="0">
                <a:solidFill>
                  <a:srgbClr val="002060"/>
                </a:solidFill>
              </a:rPr>
              <a:t>Southern </a:t>
            </a:r>
            <a:r>
              <a:rPr lang="en-US" b="1" dirty="0">
                <a:solidFill>
                  <a:srgbClr val="002060"/>
                </a:solidFill>
              </a:rPr>
              <a:t>H</a:t>
            </a:r>
            <a:r>
              <a:rPr lang="en-US" b="1" dirty="0" smtClean="0">
                <a:solidFill>
                  <a:srgbClr val="002060"/>
                </a:solidFill>
              </a:rPr>
              <a:t>emisphere, </a:t>
            </a:r>
            <a:r>
              <a:rPr lang="en-US" b="1" dirty="0">
                <a:solidFill>
                  <a:srgbClr val="002060"/>
                </a:solidFill>
              </a:rPr>
              <a:t>Sirius </a:t>
            </a:r>
            <a:r>
              <a:rPr lang="en-US" b="1" dirty="0" smtClean="0">
                <a:solidFill>
                  <a:srgbClr val="002060"/>
                </a:solidFill>
              </a:rPr>
              <a:t>is preferred as it can </a:t>
            </a:r>
            <a:r>
              <a:rPr lang="en-US" b="1" dirty="0">
                <a:solidFill>
                  <a:srgbClr val="002060"/>
                </a:solidFill>
              </a:rPr>
              <a:t>be observed at higher elevation </a:t>
            </a:r>
            <a:r>
              <a:rPr lang="en-US" b="1" dirty="0" smtClean="0">
                <a:solidFill>
                  <a:srgbClr val="002060"/>
                </a:solidFill>
              </a:rPr>
              <a:t>angles</a:t>
            </a:r>
            <a:endParaRPr lang="en-US" b="1" dirty="0">
              <a:solidFill>
                <a:srgbClr val="002060"/>
              </a:solidFill>
            </a:endParaRPr>
          </a:p>
          <a:p>
            <a:pPr marL="285750" indent="-285750">
              <a:buBlip>
                <a:blip r:embed="rId2"/>
              </a:buBlip>
            </a:pPr>
            <a:r>
              <a:rPr lang="en-US" b="1" dirty="0" smtClean="0">
                <a:solidFill>
                  <a:srgbClr val="002060"/>
                </a:solidFill>
              </a:rPr>
              <a:t>The ground observed spectra are altered by the detector spectral response and atmospheric attenuation (dependent on star elevation)</a:t>
            </a:r>
            <a:endParaRPr lang="en-US" b="1" dirty="0">
              <a:solidFill>
                <a:srgbClr val="002060"/>
              </a:solidFill>
            </a:endParaRP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5839" t="7085" r="2163" b="7970"/>
          <a:stretch/>
        </p:blipFill>
        <p:spPr>
          <a:xfrm rot="5400000">
            <a:off x="840637" y="276794"/>
            <a:ext cx="3168000" cy="4140000"/>
          </a:xfrm>
          <a:prstGeom prst="rect">
            <a:avLst/>
          </a:prstGeom>
        </p:spPr>
      </p:pic>
      <mc:AlternateContent xmlns:mc="http://schemas.openxmlformats.org/markup-compatibility/2006" xmlns:a14="http://schemas.microsoft.com/office/drawing/2010/main">
        <mc:Choice Requires="a14">
          <p:sp>
            <p:nvSpPr>
              <p:cNvPr id="7" name="CasellaDiTesto 6"/>
              <p:cNvSpPr txBox="1"/>
              <p:nvPr/>
            </p:nvSpPr>
            <p:spPr>
              <a:xfrm>
                <a:off x="893606" y="1414594"/>
                <a:ext cx="139045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1400" b="1" i="1" noProof="1" smtClean="0">
                          <a:solidFill>
                            <a:srgbClr val="FF0000"/>
                          </a:solidFill>
                          <a:latin typeface="Cambria Math"/>
                        </a:rPr>
                        <m:t> </m:t>
                      </m:r>
                      <m:r>
                        <a:rPr lang="el-GR" sz="1400" b="1" i="1" smtClean="0">
                          <a:solidFill>
                            <a:srgbClr val="FF0000"/>
                          </a:solidFill>
                          <a:latin typeface="Cambria Math"/>
                          <a:ea typeface="Cambria Math"/>
                        </a:rPr>
                        <m:t>𝜟𝝀</m:t>
                      </m:r>
                      <m:r>
                        <a:rPr lang="it-IT" sz="1400" b="1" i="1" smtClean="0">
                          <a:solidFill>
                            <a:srgbClr val="FF0000"/>
                          </a:solidFill>
                          <a:latin typeface="Cambria Math"/>
                          <a:ea typeface="Cambria Math"/>
                        </a:rPr>
                        <m:t>=</m:t>
                      </m:r>
                      <m:r>
                        <a:rPr lang="it-IT" sz="1400" b="1" i="1" smtClean="0">
                          <a:solidFill>
                            <a:srgbClr val="FF0000"/>
                          </a:solidFill>
                          <a:latin typeface="Cambria Math"/>
                          <a:ea typeface="Cambria Math"/>
                        </a:rPr>
                        <m:t>𝟐</m:t>
                      </m:r>
                      <m:r>
                        <a:rPr lang="it-IT" sz="1400" b="1" i="1" smtClean="0">
                          <a:solidFill>
                            <a:srgbClr val="FF0000"/>
                          </a:solidFill>
                          <a:latin typeface="Cambria Math"/>
                          <a:ea typeface="Cambria Math"/>
                        </a:rPr>
                        <m:t>.</m:t>
                      </m:r>
                      <m:r>
                        <a:rPr lang="it-IT" sz="1400" b="1" i="1" smtClean="0">
                          <a:solidFill>
                            <a:srgbClr val="FF0000"/>
                          </a:solidFill>
                          <a:latin typeface="Cambria Math"/>
                          <a:ea typeface="Cambria Math"/>
                        </a:rPr>
                        <m:t>𝟓</m:t>
                      </m:r>
                      <m:r>
                        <a:rPr lang="it-IT" sz="1400" b="1" i="1" smtClean="0">
                          <a:solidFill>
                            <a:srgbClr val="FF0000"/>
                          </a:solidFill>
                          <a:latin typeface="Cambria Math"/>
                          <a:ea typeface="Cambria Math"/>
                        </a:rPr>
                        <m:t> </m:t>
                      </m:r>
                      <m:r>
                        <a:rPr lang="it-IT" sz="1400" b="1" i="1" smtClean="0">
                          <a:solidFill>
                            <a:srgbClr val="FF0000"/>
                          </a:solidFill>
                          <a:latin typeface="Cambria Math"/>
                          <a:ea typeface="Cambria Math"/>
                        </a:rPr>
                        <m:t>𝒏𝒎</m:t>
                      </m:r>
                    </m:oMath>
                  </m:oMathPara>
                </a14:m>
                <a:endParaRPr lang="it-IT" sz="1400" b="1" dirty="0">
                  <a:solidFill>
                    <a:srgbClr val="FF0000"/>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893606" y="1414594"/>
                <a:ext cx="1390457" cy="307777"/>
              </a:xfrm>
              <a:prstGeom prst="rect">
                <a:avLst/>
              </a:prstGeom>
              <a:blipFill rotWithShape="1">
                <a:blip r:embed="rId4"/>
                <a:stretch>
                  <a:fillRect/>
                </a:stretch>
              </a:blipFill>
            </p:spPr>
            <p:txBody>
              <a:bodyPr/>
              <a:lstStyle/>
              <a:p>
                <a:r>
                  <a:rPr lang="en-US">
                    <a:noFill/>
                  </a:rPr>
                  <a:t> </a:t>
                </a:r>
              </a:p>
            </p:txBody>
          </p:sp>
        </mc:Fallback>
      </mc:AlternateContent>
      <p:sp>
        <p:nvSpPr>
          <p:cNvPr id="8" name="CasellaDiTesto 7"/>
          <p:cNvSpPr txBox="1"/>
          <p:nvPr/>
        </p:nvSpPr>
        <p:spPr>
          <a:xfrm>
            <a:off x="1038816" y="2158572"/>
            <a:ext cx="864095" cy="400110"/>
          </a:xfrm>
          <a:prstGeom prst="rect">
            <a:avLst/>
          </a:prstGeom>
          <a:noFill/>
        </p:spPr>
        <p:txBody>
          <a:bodyPr wrap="square" rtlCol="0">
            <a:spAutoFit/>
          </a:bodyPr>
          <a:lstStyle/>
          <a:p>
            <a:r>
              <a:rPr lang="it-IT" sz="2000" b="1" noProof="1" smtClean="0">
                <a:solidFill>
                  <a:srgbClr val="2110FC"/>
                </a:solidFill>
              </a:rPr>
              <a:t>Sirius</a:t>
            </a:r>
            <a:endParaRPr lang="it-IT" sz="2000" b="1" i="1" noProof="1" smtClean="0">
              <a:solidFill>
                <a:srgbClr val="2110FC"/>
              </a:solidFill>
              <a:latin typeface="Cambria Math"/>
              <a:ea typeface="Cambria Math"/>
            </a:endParaRPr>
          </a:p>
        </p:txBody>
      </p:sp>
      <p:sp>
        <p:nvSpPr>
          <p:cNvPr id="9" name="CasellaDiTesto 8"/>
          <p:cNvSpPr txBox="1"/>
          <p:nvPr/>
        </p:nvSpPr>
        <p:spPr>
          <a:xfrm rot="16200000">
            <a:off x="-729935" y="2028361"/>
            <a:ext cx="2235876" cy="369332"/>
          </a:xfrm>
          <a:prstGeom prst="rect">
            <a:avLst/>
          </a:prstGeom>
          <a:solidFill>
            <a:schemeClr val="bg1"/>
          </a:solidFill>
        </p:spPr>
        <p:txBody>
          <a:bodyPr wrap="square" rtlCol="0">
            <a:spAutoFit/>
          </a:bodyPr>
          <a:lstStyle/>
          <a:p>
            <a:r>
              <a:rPr lang="en-US" b="1" dirty="0" smtClean="0"/>
              <a:t>photons</a:t>
            </a:r>
            <a:r>
              <a:rPr lang="it-IT" b="1" dirty="0" smtClean="0"/>
              <a:t>/(m</a:t>
            </a:r>
            <a:r>
              <a:rPr lang="it-IT" b="1" baseline="30000" dirty="0" smtClean="0"/>
              <a:t>2</a:t>
            </a:r>
            <a:r>
              <a:rPr lang="it-IT" b="1" dirty="0" smtClean="0"/>
              <a:t>∙ns∙nm)</a:t>
            </a:r>
            <a:endParaRPr lang="it-IT" b="1" dirty="0"/>
          </a:p>
        </p:txBody>
      </p:sp>
      <p:sp>
        <p:nvSpPr>
          <p:cNvPr id="10" name="CasellaDiTesto 9"/>
          <p:cNvSpPr txBox="1"/>
          <p:nvPr/>
        </p:nvSpPr>
        <p:spPr>
          <a:xfrm>
            <a:off x="1038816" y="2864153"/>
            <a:ext cx="864095" cy="400110"/>
          </a:xfrm>
          <a:prstGeom prst="rect">
            <a:avLst/>
          </a:prstGeom>
          <a:noFill/>
        </p:spPr>
        <p:txBody>
          <a:bodyPr wrap="square" rtlCol="0">
            <a:spAutoFit/>
          </a:bodyPr>
          <a:lstStyle/>
          <a:p>
            <a:r>
              <a:rPr lang="it-IT" sz="2000" b="1" noProof="1" smtClean="0">
                <a:solidFill>
                  <a:srgbClr val="FF0000"/>
                </a:solidFill>
              </a:rPr>
              <a:t>Vega</a:t>
            </a:r>
            <a:endParaRPr lang="it-IT" sz="2000" b="1" i="1" noProof="1" smtClean="0">
              <a:solidFill>
                <a:srgbClr val="FF0000"/>
              </a:solidFill>
              <a:latin typeface="Cambria Math"/>
              <a:ea typeface="Cambria Math"/>
            </a:endParaRPr>
          </a:p>
        </p:txBody>
      </p:sp>
      <p:sp>
        <p:nvSpPr>
          <p:cNvPr id="11" name="CasellaDiTesto 10"/>
          <p:cNvSpPr txBox="1"/>
          <p:nvPr/>
        </p:nvSpPr>
        <p:spPr>
          <a:xfrm>
            <a:off x="944166" y="3930795"/>
            <a:ext cx="2992979" cy="338554"/>
          </a:xfrm>
          <a:prstGeom prst="rect">
            <a:avLst/>
          </a:prstGeom>
          <a:noFill/>
        </p:spPr>
        <p:txBody>
          <a:bodyPr wrap="square" rtlCol="0">
            <a:spAutoFit/>
          </a:bodyPr>
          <a:lstStyle/>
          <a:p>
            <a:pPr algn="ctr"/>
            <a:r>
              <a:rPr lang="en-GB" sz="1600" b="1" dirty="0"/>
              <a:t>i</a:t>
            </a:r>
            <a:r>
              <a:rPr lang="en-GB" sz="1600" b="1" dirty="0" smtClean="0"/>
              <a:t>ntrinsic star spectral distribution</a:t>
            </a:r>
          </a:p>
        </p:txBody>
      </p:sp>
      <p:sp>
        <p:nvSpPr>
          <p:cNvPr id="12" name="CasellaDiTesto 11"/>
          <p:cNvSpPr txBox="1"/>
          <p:nvPr/>
        </p:nvSpPr>
        <p:spPr>
          <a:xfrm>
            <a:off x="4494637" y="3787798"/>
            <a:ext cx="4748590" cy="738664"/>
          </a:xfrm>
          <a:prstGeom prst="rect">
            <a:avLst/>
          </a:prstGeom>
          <a:noFill/>
        </p:spPr>
        <p:txBody>
          <a:bodyPr wrap="square" rtlCol="0">
            <a:spAutoFit/>
          </a:bodyPr>
          <a:lstStyle/>
          <a:p>
            <a:pPr algn="ctr"/>
            <a:r>
              <a:rPr lang="en-GB" sz="1400" b="1" dirty="0"/>
              <a:t>s</a:t>
            </a:r>
            <a:r>
              <a:rPr lang="en-GB" sz="1400" b="1" dirty="0" smtClean="0"/>
              <a:t>pectral distribution of detected photons </a:t>
            </a:r>
          </a:p>
          <a:p>
            <a:pPr algn="ctr"/>
            <a:r>
              <a:rPr lang="en-GB" sz="1400" b="1" dirty="0" smtClean="0"/>
              <a:t>(including typical atmosphere attenuation </a:t>
            </a:r>
          </a:p>
          <a:p>
            <a:pPr algn="ctr"/>
            <a:r>
              <a:rPr lang="en-GB" sz="1400" b="1" dirty="0" smtClean="0"/>
              <a:t>and FD spectral response) </a:t>
            </a:r>
            <a:endParaRPr lang="en-GB" sz="1400" b="1" dirty="0"/>
          </a:p>
        </p:txBody>
      </p:sp>
      <p:pic>
        <p:nvPicPr>
          <p:cNvPr id="13" name="Immagine 12"/>
          <p:cNvPicPr>
            <a:picLocks noChangeAspect="1"/>
          </p:cNvPicPr>
          <p:nvPr/>
        </p:nvPicPr>
        <p:blipFill rotWithShape="1">
          <a:blip r:embed="rId5" cstate="print">
            <a:extLst>
              <a:ext uri="{28A0092B-C50C-407E-A947-70E740481C1C}">
                <a14:useLocalDpi xmlns:a14="http://schemas.microsoft.com/office/drawing/2010/main" val="0"/>
              </a:ext>
            </a:extLst>
          </a:blip>
          <a:srcRect l="5914" t="6768" r="4845" b="6090"/>
          <a:stretch/>
        </p:blipFill>
        <p:spPr>
          <a:xfrm rot="5400000">
            <a:off x="5154205" y="237022"/>
            <a:ext cx="3048020" cy="4212432"/>
          </a:xfrm>
          <a:prstGeom prst="rect">
            <a:avLst/>
          </a:prstGeom>
        </p:spPr>
      </p:pic>
      <p:sp>
        <p:nvSpPr>
          <p:cNvPr id="14" name="CasellaDiTesto 13"/>
          <p:cNvSpPr txBox="1"/>
          <p:nvPr/>
        </p:nvSpPr>
        <p:spPr>
          <a:xfrm>
            <a:off x="6084168" y="2856280"/>
            <a:ext cx="2026505" cy="338554"/>
          </a:xfrm>
          <a:prstGeom prst="rect">
            <a:avLst/>
          </a:prstGeom>
          <a:noFill/>
        </p:spPr>
        <p:txBody>
          <a:bodyPr wrap="square" rtlCol="0">
            <a:spAutoFit/>
          </a:bodyPr>
          <a:lstStyle/>
          <a:p>
            <a:r>
              <a:rPr lang="it-IT" sz="1600" b="1" noProof="1" smtClean="0">
                <a:solidFill>
                  <a:srgbClr val="FF0000"/>
                </a:solidFill>
              </a:rPr>
              <a:t>at 15° alt.</a:t>
            </a:r>
            <a:endParaRPr lang="it-IT" sz="1600" b="1" i="0" noProof="1" smtClean="0">
              <a:solidFill>
                <a:srgbClr val="FF0000"/>
              </a:solidFill>
            </a:endParaRPr>
          </a:p>
        </p:txBody>
      </p:sp>
      <p:sp>
        <p:nvSpPr>
          <p:cNvPr id="15" name="CasellaDiTesto 14"/>
          <p:cNvSpPr txBox="1"/>
          <p:nvPr/>
        </p:nvSpPr>
        <p:spPr>
          <a:xfrm>
            <a:off x="5421658" y="1279755"/>
            <a:ext cx="1651841" cy="523220"/>
          </a:xfrm>
          <a:prstGeom prst="rect">
            <a:avLst/>
          </a:prstGeom>
          <a:noFill/>
        </p:spPr>
        <p:txBody>
          <a:bodyPr wrap="square" rtlCol="0">
            <a:spAutoFit/>
          </a:bodyPr>
          <a:lstStyle/>
          <a:p>
            <a:r>
              <a:rPr lang="en-US" sz="2800" b="1" dirty="0" smtClean="0">
                <a:solidFill>
                  <a:srgbClr val="002060"/>
                </a:solidFill>
              </a:rPr>
              <a:t>Sirius</a:t>
            </a:r>
            <a:endParaRPr lang="en-US" sz="2800" b="1" i="1" dirty="0" smtClean="0">
              <a:solidFill>
                <a:srgbClr val="002060"/>
              </a:solidFill>
              <a:latin typeface="Cambria Math"/>
              <a:ea typeface="Cambria Math"/>
            </a:endParaRPr>
          </a:p>
        </p:txBody>
      </p:sp>
      <p:sp>
        <p:nvSpPr>
          <p:cNvPr id="16" name="CasellaDiTesto 15"/>
          <p:cNvSpPr txBox="1"/>
          <p:nvPr/>
        </p:nvSpPr>
        <p:spPr>
          <a:xfrm rot="16200000">
            <a:off x="3561365" y="1973906"/>
            <a:ext cx="2235876" cy="369332"/>
          </a:xfrm>
          <a:prstGeom prst="rect">
            <a:avLst/>
          </a:prstGeom>
          <a:solidFill>
            <a:schemeClr val="bg1"/>
          </a:solidFill>
        </p:spPr>
        <p:txBody>
          <a:bodyPr wrap="square" rtlCol="0">
            <a:spAutoFit/>
          </a:bodyPr>
          <a:lstStyle/>
          <a:p>
            <a:r>
              <a:rPr lang="en-US" b="1" dirty="0" smtClean="0"/>
              <a:t>photons</a:t>
            </a:r>
            <a:r>
              <a:rPr lang="it-IT" b="1" dirty="0" smtClean="0"/>
              <a:t>/(m</a:t>
            </a:r>
            <a:r>
              <a:rPr lang="it-IT" b="1" baseline="30000" dirty="0" smtClean="0"/>
              <a:t>2</a:t>
            </a:r>
            <a:r>
              <a:rPr lang="it-IT" b="1" dirty="0" smtClean="0"/>
              <a:t>∙ns∙nm)</a:t>
            </a:r>
            <a:endParaRPr lang="it-IT" b="1" dirty="0"/>
          </a:p>
        </p:txBody>
      </p:sp>
      <p:sp>
        <p:nvSpPr>
          <p:cNvPr id="17" name="Rettangolo 16"/>
          <p:cNvSpPr/>
          <p:nvPr/>
        </p:nvSpPr>
        <p:spPr>
          <a:xfrm>
            <a:off x="5967619" y="2158572"/>
            <a:ext cx="1105880" cy="369332"/>
          </a:xfrm>
          <a:prstGeom prst="rect">
            <a:avLst/>
          </a:prstGeom>
        </p:spPr>
        <p:txBody>
          <a:bodyPr wrap="none">
            <a:spAutoFit/>
          </a:bodyPr>
          <a:lstStyle/>
          <a:p>
            <a:r>
              <a:rPr lang="en-US" b="1" dirty="0">
                <a:solidFill>
                  <a:srgbClr val="2110FC"/>
                </a:solidFill>
              </a:rPr>
              <a:t>at 60° alt.</a:t>
            </a:r>
            <a:endParaRPr lang="en-US" b="1" i="1" dirty="0">
              <a:solidFill>
                <a:srgbClr val="2110FC"/>
              </a:solidFill>
              <a:latin typeface="Cambria Math"/>
              <a:ea typeface="Cambria Math"/>
            </a:endParaRPr>
          </a:p>
        </p:txBody>
      </p:sp>
      <p:sp>
        <p:nvSpPr>
          <p:cNvPr id="18" name="Rettangolo 17"/>
          <p:cNvSpPr/>
          <p:nvPr/>
        </p:nvSpPr>
        <p:spPr>
          <a:xfrm>
            <a:off x="987104" y="873425"/>
            <a:ext cx="2663230" cy="369332"/>
          </a:xfrm>
          <a:prstGeom prst="rect">
            <a:avLst/>
          </a:prstGeom>
        </p:spPr>
        <p:txBody>
          <a:bodyPr wrap="none">
            <a:spAutoFit/>
          </a:bodyPr>
          <a:lstStyle/>
          <a:p>
            <a:pPr algn="ctr"/>
            <a:r>
              <a:rPr lang="en-GB" b="1" dirty="0"/>
              <a:t>outside Earth atmosphere</a:t>
            </a:r>
          </a:p>
        </p:txBody>
      </p:sp>
      <p:sp>
        <p:nvSpPr>
          <p:cNvPr id="19" name="Rettangolo 18"/>
          <p:cNvSpPr/>
          <p:nvPr/>
        </p:nvSpPr>
        <p:spPr>
          <a:xfrm>
            <a:off x="5148064" y="871357"/>
            <a:ext cx="2300502" cy="338554"/>
          </a:xfrm>
          <a:prstGeom prst="rect">
            <a:avLst/>
          </a:prstGeom>
        </p:spPr>
        <p:txBody>
          <a:bodyPr wrap="none">
            <a:spAutoFit/>
          </a:bodyPr>
          <a:lstStyle/>
          <a:p>
            <a:pPr algn="ctr"/>
            <a:r>
              <a:rPr lang="en-GB" sz="1600" b="1" dirty="0"/>
              <a:t>g</a:t>
            </a:r>
            <a:r>
              <a:rPr lang="en-GB" sz="1600" b="1" dirty="0" smtClean="0"/>
              <a:t>round observed spectra</a:t>
            </a:r>
            <a:endParaRPr lang="en-GB" sz="1600" b="1" dirty="0"/>
          </a:p>
        </p:txBody>
      </p:sp>
    </p:spTree>
    <p:extLst>
      <p:ext uri="{BB962C8B-B14F-4D97-AF65-F5344CB8AC3E}">
        <p14:creationId xmlns:p14="http://schemas.microsoft.com/office/powerpoint/2010/main" val="111797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15</a:t>
            </a:fld>
            <a:endParaRPr lang="it-IT" dirty="0"/>
          </a:p>
        </p:txBody>
      </p:sp>
      <p:pic>
        <p:nvPicPr>
          <p:cNvPr id="4" name="Immagine 3" descr="ds9.jpg"/>
          <p:cNvPicPr>
            <a:picLocks noChangeAspect="1"/>
          </p:cNvPicPr>
          <p:nvPr/>
        </p:nvPicPr>
        <p:blipFill rotWithShape="1">
          <a:blip r:embed="rId2" cstate="print"/>
          <a:srcRect l="9468" t="15758" r="1874" b="1725"/>
          <a:stretch/>
        </p:blipFill>
        <p:spPr>
          <a:xfrm rot="5400000">
            <a:off x="752380" y="39958"/>
            <a:ext cx="3613491" cy="4759232"/>
          </a:xfrm>
          <a:prstGeom prst="rect">
            <a:avLst/>
          </a:prstGeom>
        </p:spPr>
      </p:pic>
      <p:pic>
        <p:nvPicPr>
          <p:cNvPr id="6" name="Segnaposto contenuto 3" descr="Ozone_map.gif"/>
          <p:cNvPicPr>
            <a:picLocks noChangeAspect="1"/>
          </p:cNvPicPr>
          <p:nvPr/>
        </p:nvPicPr>
        <p:blipFill>
          <a:blip r:embed="rId3" cstate="print"/>
          <a:stretch>
            <a:fillRect/>
          </a:stretch>
        </p:blipFill>
        <p:spPr>
          <a:xfrm>
            <a:off x="5076056" y="1366339"/>
            <a:ext cx="3764605" cy="2352879"/>
          </a:xfrm>
          <a:prstGeom prst="rect">
            <a:avLst/>
          </a:prstGeom>
        </p:spPr>
      </p:pic>
      <p:sp>
        <p:nvSpPr>
          <p:cNvPr id="7" name="Rettangolo 6"/>
          <p:cNvSpPr/>
          <p:nvPr/>
        </p:nvSpPr>
        <p:spPr>
          <a:xfrm>
            <a:off x="7338392" y="1060632"/>
            <a:ext cx="1584176" cy="288032"/>
          </a:xfrm>
          <a:prstGeom prst="rect">
            <a:avLst/>
          </a:prstGeom>
          <a:solidFill>
            <a:schemeClr val="bg1"/>
          </a:solidFill>
          <a:ln>
            <a:noFill/>
            <a:prstDash val="solid"/>
          </a:ln>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endParaRPr lang="it-IT" sz="2000" b="1" smtClean="0"/>
          </a:p>
        </p:txBody>
      </p:sp>
      <p:sp>
        <p:nvSpPr>
          <p:cNvPr id="9" name="Text Box 5"/>
          <p:cNvSpPr txBox="1">
            <a:spLocks noChangeArrowheads="1"/>
          </p:cNvSpPr>
          <p:nvPr/>
        </p:nvSpPr>
        <p:spPr bwMode="auto">
          <a:xfrm>
            <a:off x="1619672" y="115888"/>
            <a:ext cx="62646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a:solidFill>
                  <a:srgbClr val="FF9900"/>
                </a:solidFill>
                <a:latin typeface="Arial Black" pitchFamily="34" charset="0"/>
              </a:rPr>
              <a:t>Atmospheric attenuation</a:t>
            </a:r>
            <a:endParaRPr lang="en-GB" altLang="en-US" sz="2800" dirty="0">
              <a:solidFill>
                <a:srgbClr val="FF9900"/>
              </a:solidFill>
              <a:latin typeface="Arial Black" pitchFamily="34" charset="0"/>
            </a:endParaRPr>
          </a:p>
        </p:txBody>
      </p:sp>
      <p:sp>
        <p:nvSpPr>
          <p:cNvPr id="10" name="Rettangolo 9"/>
          <p:cNvSpPr/>
          <p:nvPr/>
        </p:nvSpPr>
        <p:spPr>
          <a:xfrm>
            <a:off x="5792365" y="835316"/>
            <a:ext cx="2331985" cy="369332"/>
          </a:xfrm>
          <a:prstGeom prst="rect">
            <a:avLst/>
          </a:prstGeom>
        </p:spPr>
        <p:txBody>
          <a:bodyPr wrap="none">
            <a:spAutoFit/>
          </a:bodyPr>
          <a:lstStyle/>
          <a:p>
            <a:r>
              <a:rPr lang="en-US" b="1" dirty="0"/>
              <a:t>overhead </a:t>
            </a:r>
            <a:r>
              <a:rPr lang="en-US" b="1" dirty="0" smtClean="0"/>
              <a:t>ozone maps </a:t>
            </a:r>
            <a:endParaRPr lang="en-US" b="1" dirty="0"/>
          </a:p>
        </p:txBody>
      </p:sp>
      <p:sp>
        <p:nvSpPr>
          <p:cNvPr id="12" name="Rettangolo 11"/>
          <p:cNvSpPr/>
          <p:nvPr/>
        </p:nvSpPr>
        <p:spPr>
          <a:xfrm>
            <a:off x="145727" y="4226738"/>
            <a:ext cx="8776841" cy="2308324"/>
          </a:xfrm>
          <a:prstGeom prst="rect">
            <a:avLst/>
          </a:prstGeom>
          <a:solidFill>
            <a:schemeClr val="bg1">
              <a:lumMod val="95000"/>
            </a:schemeClr>
          </a:solid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wrap="square">
            <a:spAutoFit/>
          </a:bodyPr>
          <a:lstStyle/>
          <a:p>
            <a:r>
              <a:rPr lang="it-IT" b="1" noProof="1">
                <a:solidFill>
                  <a:srgbClr val="002060"/>
                </a:solidFill>
              </a:rPr>
              <a:t>G</a:t>
            </a:r>
            <a:r>
              <a:rPr lang="it-IT" b="1" noProof="1" smtClean="0">
                <a:solidFill>
                  <a:srgbClr val="002060"/>
                </a:solidFill>
              </a:rPr>
              <a:t>roud measured star fluxes must always be corrected for </a:t>
            </a:r>
            <a:r>
              <a:rPr lang="en-US" b="1" noProof="1">
                <a:solidFill>
                  <a:srgbClr val="002060"/>
                </a:solidFill>
              </a:rPr>
              <a:t>t</a:t>
            </a:r>
            <a:r>
              <a:rPr lang="en-US" b="1" noProof="1" smtClean="0">
                <a:solidFill>
                  <a:srgbClr val="002060"/>
                </a:solidFill>
              </a:rPr>
              <a:t>he attenuation of light during its propagation in the atmosphere:</a:t>
            </a:r>
          </a:p>
          <a:p>
            <a:endParaRPr lang="en-US" b="1" noProof="1" smtClean="0">
              <a:solidFill>
                <a:srgbClr val="002060"/>
              </a:solidFill>
            </a:endParaRPr>
          </a:p>
          <a:p>
            <a:pPr marL="285750" indent="-285750">
              <a:buBlip>
                <a:blip r:embed="rId4"/>
              </a:buBlip>
            </a:pPr>
            <a:r>
              <a:rPr lang="en-US" b="1" noProof="1" smtClean="0">
                <a:solidFill>
                  <a:srgbClr val="002060"/>
                </a:solidFill>
              </a:rPr>
              <a:t> </a:t>
            </a:r>
            <a:r>
              <a:rPr lang="en-US" b="1" noProof="1" smtClean="0">
                <a:solidFill>
                  <a:srgbClr val="FF0000"/>
                </a:solidFill>
              </a:rPr>
              <a:t>Ozone absorption</a:t>
            </a:r>
            <a:r>
              <a:rPr lang="en-US" b="1" noProof="1" smtClean="0">
                <a:solidFill>
                  <a:srgbClr val="002060"/>
                </a:solidFill>
              </a:rPr>
              <a:t>: &lt; 320 nm; daily ozone thickness maps are on the web</a:t>
            </a:r>
          </a:p>
          <a:p>
            <a:pPr marL="285750" indent="-285750">
              <a:buBlip>
                <a:blip r:embed="rId4"/>
              </a:buBlip>
            </a:pPr>
            <a:r>
              <a:rPr lang="en-US" b="1" noProof="1" smtClean="0">
                <a:solidFill>
                  <a:srgbClr val="002060"/>
                </a:solidFill>
              </a:rPr>
              <a:t> </a:t>
            </a:r>
            <a:r>
              <a:rPr lang="en-US" b="1" noProof="1">
                <a:solidFill>
                  <a:srgbClr val="FF0000"/>
                </a:solidFill>
              </a:rPr>
              <a:t>M</a:t>
            </a:r>
            <a:r>
              <a:rPr lang="en-US" b="1" noProof="1" smtClean="0">
                <a:solidFill>
                  <a:srgbClr val="FF0000"/>
                </a:solidFill>
              </a:rPr>
              <a:t>olecular (Rayleigh) scattering</a:t>
            </a:r>
            <a:r>
              <a:rPr lang="en-US" b="1" noProof="1" smtClean="0">
                <a:solidFill>
                  <a:srgbClr val="002060"/>
                </a:solidFill>
              </a:rPr>
              <a:t>: can be matematically computed from the local barometric pressure </a:t>
            </a:r>
          </a:p>
          <a:p>
            <a:pPr marL="285750" indent="-285750">
              <a:buBlip>
                <a:blip r:embed="rId4"/>
              </a:buBlip>
            </a:pPr>
            <a:r>
              <a:rPr lang="en-US" b="1" noProof="1" smtClean="0">
                <a:solidFill>
                  <a:srgbClr val="002060"/>
                </a:solidFill>
              </a:rPr>
              <a:t> </a:t>
            </a:r>
            <a:r>
              <a:rPr lang="en-US" b="1" noProof="1" smtClean="0">
                <a:solidFill>
                  <a:srgbClr val="FF0000"/>
                </a:solidFill>
              </a:rPr>
              <a:t>Aerosol scattering</a:t>
            </a:r>
            <a:r>
              <a:rPr lang="en-US" b="1" noProof="1" smtClean="0">
                <a:solidFill>
                  <a:srgbClr val="002060"/>
                </a:solidFill>
              </a:rPr>
              <a:t>: highly variable from night to night, depends on local, unpredictable, aerosol density and composition therefore must be accurately measured!</a:t>
            </a:r>
          </a:p>
        </p:txBody>
      </p:sp>
      <p:sp>
        <p:nvSpPr>
          <p:cNvPr id="13" name="CasellaDiTesto 12"/>
          <p:cNvSpPr txBox="1"/>
          <p:nvPr/>
        </p:nvSpPr>
        <p:spPr>
          <a:xfrm>
            <a:off x="1259632" y="2923160"/>
            <a:ext cx="3096344" cy="369332"/>
          </a:xfrm>
          <a:prstGeom prst="rect">
            <a:avLst/>
          </a:prstGeom>
          <a:solidFill>
            <a:schemeClr val="bg1"/>
          </a:solidFill>
        </p:spPr>
        <p:txBody>
          <a:bodyPr wrap="square" rtlCol="0">
            <a:spAutoFit/>
          </a:bodyPr>
          <a:lstStyle/>
          <a:p>
            <a:r>
              <a:rPr lang="en-US" b="1" dirty="0" smtClean="0">
                <a:solidFill>
                  <a:srgbClr val="0070C0"/>
                </a:solidFill>
              </a:rPr>
              <a:t>Total atmosphere transmission</a:t>
            </a:r>
            <a:endParaRPr lang="en-US" b="1" dirty="0">
              <a:solidFill>
                <a:srgbClr val="0070C0"/>
              </a:solidFill>
            </a:endParaRPr>
          </a:p>
        </p:txBody>
      </p:sp>
    </p:spTree>
    <p:extLst>
      <p:ext uri="{BB962C8B-B14F-4D97-AF65-F5344CB8AC3E}">
        <p14:creationId xmlns:p14="http://schemas.microsoft.com/office/powerpoint/2010/main" val="75867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16</a:t>
            </a:fld>
            <a:endParaRPr lang="it-IT" dirty="0"/>
          </a:p>
        </p:txBody>
      </p:sp>
      <p:sp>
        <p:nvSpPr>
          <p:cNvPr id="4" name="Text Box 5"/>
          <p:cNvSpPr txBox="1">
            <a:spLocks noChangeArrowheads="1"/>
          </p:cNvSpPr>
          <p:nvPr/>
        </p:nvSpPr>
        <p:spPr bwMode="auto">
          <a:xfrm>
            <a:off x="1232561" y="115888"/>
            <a:ext cx="7360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The Langley plot method</a:t>
            </a:r>
            <a:endParaRPr lang="en-GB" altLang="en-US" sz="2800" dirty="0">
              <a:solidFill>
                <a:srgbClr val="FF9900"/>
              </a:solidFill>
              <a:latin typeface="Arial Black" pitchFamily="34" charset="0"/>
            </a:endParaRPr>
          </a:p>
        </p:txBody>
      </p:sp>
      <p:sp>
        <p:nvSpPr>
          <p:cNvPr id="5" name="Rettangolo 4"/>
          <p:cNvSpPr/>
          <p:nvPr/>
        </p:nvSpPr>
        <p:spPr>
          <a:xfrm>
            <a:off x="287524" y="4618196"/>
            <a:ext cx="8487827" cy="2031325"/>
          </a:xfrm>
          <a:prstGeom prst="rect">
            <a:avLst/>
          </a:prstGeom>
          <a:solidFill>
            <a:schemeClr val="bg1">
              <a:lumMod val="95000"/>
            </a:schemeClr>
          </a:solidFill>
          <a:ln>
            <a:solidFill>
              <a:schemeClr val="tx1"/>
            </a:solidFill>
          </a:ln>
        </p:spPr>
        <p:txBody>
          <a:bodyPr wrap="square">
            <a:spAutoFit/>
          </a:bodyPr>
          <a:lstStyle/>
          <a:p>
            <a:pPr marL="285750" indent="-285750">
              <a:buBlip>
                <a:blip r:embed="rId2"/>
              </a:buBlip>
            </a:pPr>
            <a:r>
              <a:rPr lang="en-US" b="1" dirty="0" smtClean="0">
                <a:solidFill>
                  <a:srgbClr val="002060"/>
                </a:solidFill>
              </a:rPr>
              <a:t>A standard method used in astronomy to correct ground based measured star fluxes for the atmospheric attenuation, is to plot the logarithm of the star signal as a function of the amount of “</a:t>
            </a:r>
            <a:r>
              <a:rPr lang="en-US" b="1" i="1" dirty="0" smtClean="0">
                <a:solidFill>
                  <a:srgbClr val="002060"/>
                </a:solidFill>
              </a:rPr>
              <a:t>air mass</a:t>
            </a:r>
            <a:r>
              <a:rPr lang="en-US" b="1" dirty="0" smtClean="0">
                <a:solidFill>
                  <a:srgbClr val="002060"/>
                </a:solidFill>
              </a:rPr>
              <a:t>” traversed by the light </a:t>
            </a:r>
          </a:p>
          <a:p>
            <a:pPr marL="285750" indent="-285750">
              <a:buBlip>
                <a:blip r:embed="rId2"/>
              </a:buBlip>
            </a:pPr>
            <a:endParaRPr lang="en-US" b="1" dirty="0">
              <a:solidFill>
                <a:srgbClr val="002060"/>
              </a:solidFill>
            </a:endParaRPr>
          </a:p>
          <a:p>
            <a:pPr marL="285750" indent="-285750">
              <a:buBlip>
                <a:blip r:embed="rId2"/>
              </a:buBlip>
            </a:pPr>
            <a:r>
              <a:rPr lang="en-US" b="1" dirty="0">
                <a:solidFill>
                  <a:srgbClr val="002060"/>
                </a:solidFill>
              </a:rPr>
              <a:t>A</a:t>
            </a:r>
            <a:r>
              <a:rPr lang="en-US" b="1" dirty="0" smtClean="0">
                <a:solidFill>
                  <a:srgbClr val="002060"/>
                </a:solidFill>
              </a:rPr>
              <a:t> fit to the measured data provides both the total atmosphere attenuation (the slope), and (its extrapolation to zero air mass) the star flux as it would be measured if the instrument were placed on top of the atmosphere </a:t>
            </a:r>
            <a:endParaRPr lang="en-US" b="1" dirty="0">
              <a:solidFill>
                <a:srgbClr val="002060"/>
              </a:solidFill>
            </a:endParaRPr>
          </a:p>
        </p:txBody>
      </p:sp>
      <p:pic>
        <p:nvPicPr>
          <p:cNvPr id="6" name="Picture 2" descr="http://wwwcdn.skyandtelescope.com/wp-content/uploads/airma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84" y="1326334"/>
            <a:ext cx="4301392" cy="191799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Rettangolo 6"/>
          <p:cNvSpPr/>
          <p:nvPr/>
        </p:nvSpPr>
        <p:spPr>
          <a:xfrm>
            <a:off x="214384" y="3384163"/>
            <a:ext cx="4409404" cy="923330"/>
          </a:xfrm>
          <a:prstGeom prst="rect">
            <a:avLst/>
          </a:prstGeom>
        </p:spPr>
        <p:txBody>
          <a:bodyPr wrap="square">
            <a:spAutoFit/>
          </a:bodyPr>
          <a:lstStyle/>
          <a:p>
            <a:r>
              <a:rPr lang="en-US" b="1" dirty="0"/>
              <a:t>The </a:t>
            </a:r>
            <a:r>
              <a:rPr lang="en-US" b="1" dirty="0" smtClean="0"/>
              <a:t>“</a:t>
            </a:r>
            <a:r>
              <a:rPr lang="en-US" b="1" i="1" dirty="0" smtClean="0"/>
              <a:t>air mass</a:t>
            </a:r>
            <a:r>
              <a:rPr lang="en-US" b="1" dirty="0" smtClean="0"/>
              <a:t>” is the </a:t>
            </a:r>
            <a:r>
              <a:rPr lang="en-US" b="1" dirty="0"/>
              <a:t>path length through the Earth's atmosphere relative to the path length at z</a:t>
            </a:r>
            <a:r>
              <a:rPr lang="en-US" b="1" dirty="0" smtClean="0"/>
              <a:t>enith</a:t>
            </a:r>
            <a:endParaRPr lang="en-US" b="1" dirty="0"/>
          </a:p>
        </p:txBody>
      </p:sp>
      <p:sp>
        <p:nvSpPr>
          <p:cNvPr id="8" name="Stella a 5 punte 7"/>
          <p:cNvSpPr/>
          <p:nvPr/>
        </p:nvSpPr>
        <p:spPr>
          <a:xfrm>
            <a:off x="313101" y="980728"/>
            <a:ext cx="216024" cy="216024"/>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ella a 5 punte 8"/>
          <p:cNvSpPr/>
          <p:nvPr/>
        </p:nvSpPr>
        <p:spPr>
          <a:xfrm>
            <a:off x="2984456" y="1183286"/>
            <a:ext cx="216024" cy="216024"/>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ella a 5 punte 9"/>
          <p:cNvSpPr/>
          <p:nvPr/>
        </p:nvSpPr>
        <p:spPr>
          <a:xfrm>
            <a:off x="4515776" y="2003210"/>
            <a:ext cx="216024" cy="216024"/>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539552" y="2875002"/>
            <a:ext cx="693010" cy="369332"/>
          </a:xfrm>
          <a:prstGeom prst="rect">
            <a:avLst/>
          </a:prstGeom>
        </p:spPr>
        <p:txBody>
          <a:bodyPr wrap="none">
            <a:spAutoFit/>
          </a:bodyPr>
          <a:lstStyle/>
          <a:p>
            <a:r>
              <a:rPr lang="en-US" b="1" dirty="0"/>
              <a:t>Earth</a:t>
            </a:r>
          </a:p>
        </p:txBody>
      </p:sp>
      <p:pic>
        <p:nvPicPr>
          <p:cNvPr id="12" name="Immagin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377" t="8879" r="4442" b="8462"/>
          <a:stretch/>
        </p:blipFill>
        <p:spPr>
          <a:xfrm rot="5400000">
            <a:off x="5544766" y="537474"/>
            <a:ext cx="2982512" cy="3912543"/>
          </a:xfrm>
          <a:prstGeom prst="rect">
            <a:avLst/>
          </a:prstGeom>
        </p:spPr>
      </p:pic>
      <p:sp>
        <p:nvSpPr>
          <p:cNvPr id="13" name="CasellaDiTesto 12"/>
          <p:cNvSpPr txBox="1"/>
          <p:nvPr/>
        </p:nvSpPr>
        <p:spPr>
          <a:xfrm>
            <a:off x="6815776" y="2847107"/>
            <a:ext cx="1152128" cy="338554"/>
          </a:xfrm>
          <a:prstGeom prst="rect">
            <a:avLst/>
          </a:prstGeom>
          <a:noFill/>
        </p:spPr>
        <p:txBody>
          <a:bodyPr wrap="square" rtlCol="0">
            <a:spAutoFit/>
          </a:bodyPr>
          <a:lstStyle/>
          <a:p>
            <a:r>
              <a:rPr lang="it-IT" sz="1600" b="1" noProof="1" smtClean="0">
                <a:solidFill>
                  <a:srgbClr val="2110FC"/>
                </a:solidFill>
              </a:rPr>
              <a:t>aerosol</a:t>
            </a:r>
            <a:endParaRPr lang="it-IT" sz="1600" b="1" i="1" noProof="1" smtClean="0">
              <a:solidFill>
                <a:srgbClr val="2110FC"/>
              </a:solidFill>
              <a:latin typeface="Cambria Math"/>
              <a:ea typeface="Cambria Math"/>
            </a:endParaRPr>
          </a:p>
        </p:txBody>
      </p:sp>
      <p:sp>
        <p:nvSpPr>
          <p:cNvPr id="14" name="CasellaDiTesto 13"/>
          <p:cNvSpPr txBox="1"/>
          <p:nvPr/>
        </p:nvSpPr>
        <p:spPr>
          <a:xfrm>
            <a:off x="7873086" y="2462483"/>
            <a:ext cx="1512168" cy="338554"/>
          </a:xfrm>
          <a:prstGeom prst="rect">
            <a:avLst/>
          </a:prstGeom>
          <a:noFill/>
        </p:spPr>
        <p:txBody>
          <a:bodyPr wrap="square" rtlCol="0">
            <a:spAutoFit/>
          </a:bodyPr>
          <a:lstStyle/>
          <a:p>
            <a:r>
              <a:rPr lang="it-IT" sz="1600" b="1" noProof="1" smtClean="0">
                <a:solidFill>
                  <a:srgbClr val="FF0000"/>
                </a:solidFill>
              </a:rPr>
              <a:t>no aerosol</a:t>
            </a:r>
            <a:endParaRPr lang="it-IT" sz="1600" b="1" i="1" noProof="1" smtClean="0">
              <a:solidFill>
                <a:srgbClr val="FF0000"/>
              </a:solidFill>
              <a:latin typeface="Cambria Math"/>
              <a:ea typeface="Cambria Math"/>
            </a:endParaRPr>
          </a:p>
        </p:txBody>
      </p:sp>
      <p:sp>
        <p:nvSpPr>
          <p:cNvPr id="15" name="CasellaDiTesto 14"/>
          <p:cNvSpPr txBox="1"/>
          <p:nvPr/>
        </p:nvSpPr>
        <p:spPr>
          <a:xfrm rot="16200000">
            <a:off x="3600675" y="2081095"/>
            <a:ext cx="2958150" cy="369332"/>
          </a:xfrm>
          <a:prstGeom prst="rect">
            <a:avLst/>
          </a:prstGeom>
          <a:solidFill>
            <a:schemeClr val="bg1"/>
          </a:solidFill>
        </p:spPr>
        <p:txBody>
          <a:bodyPr wrap="square" rtlCol="0">
            <a:spAutoFit/>
          </a:bodyPr>
          <a:lstStyle/>
          <a:p>
            <a:pPr algn="ctr"/>
            <a:r>
              <a:rPr lang="en-US" b="1" dirty="0" smtClean="0"/>
              <a:t>log (flux</a:t>
            </a:r>
            <a:r>
              <a:rPr lang="it-IT" b="1" dirty="0" smtClean="0"/>
              <a:t>)</a:t>
            </a:r>
            <a:endParaRPr lang="it-IT" b="1" dirty="0"/>
          </a:p>
        </p:txBody>
      </p:sp>
      <p:sp>
        <p:nvSpPr>
          <p:cNvPr id="16" name="CasellaDiTesto 15"/>
          <p:cNvSpPr txBox="1"/>
          <p:nvPr/>
        </p:nvSpPr>
        <p:spPr>
          <a:xfrm>
            <a:off x="6603446" y="3809722"/>
            <a:ext cx="1364458" cy="369332"/>
          </a:xfrm>
          <a:prstGeom prst="rect">
            <a:avLst/>
          </a:prstGeom>
          <a:solidFill>
            <a:schemeClr val="bg1"/>
          </a:solidFill>
        </p:spPr>
        <p:txBody>
          <a:bodyPr wrap="square" rtlCol="0">
            <a:spAutoFit/>
          </a:bodyPr>
          <a:lstStyle/>
          <a:p>
            <a:pPr algn="ctr"/>
            <a:r>
              <a:rPr lang="en-US" b="1" noProof="1" smtClean="0"/>
              <a:t>airmass</a:t>
            </a:r>
            <a:endParaRPr lang="en-US" b="1" noProof="1"/>
          </a:p>
        </p:txBody>
      </p:sp>
      <p:cxnSp>
        <p:nvCxnSpPr>
          <p:cNvPr id="17" name="Connettore 1 16"/>
          <p:cNvCxnSpPr/>
          <p:nvPr/>
        </p:nvCxnSpPr>
        <p:spPr>
          <a:xfrm>
            <a:off x="6660232" y="857421"/>
            <a:ext cx="0" cy="2627217"/>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sp>
        <p:nvSpPr>
          <p:cNvPr id="18" name="CasellaDiTesto 17"/>
          <p:cNvSpPr txBox="1"/>
          <p:nvPr/>
        </p:nvSpPr>
        <p:spPr>
          <a:xfrm>
            <a:off x="6252399" y="639108"/>
            <a:ext cx="864096" cy="369332"/>
          </a:xfrm>
          <a:prstGeom prst="rect">
            <a:avLst/>
          </a:prstGeom>
          <a:solidFill>
            <a:schemeClr val="bg1"/>
          </a:solidFill>
        </p:spPr>
        <p:txBody>
          <a:bodyPr wrap="square" rtlCol="0">
            <a:spAutoFit/>
          </a:bodyPr>
          <a:lstStyle/>
          <a:p>
            <a:r>
              <a:rPr lang="en-US" b="1" dirty="0" smtClean="0">
                <a:solidFill>
                  <a:srgbClr val="C00000"/>
                </a:solidFill>
              </a:rPr>
              <a:t>zenith</a:t>
            </a:r>
            <a:endParaRPr lang="en-US" b="1" dirty="0">
              <a:solidFill>
                <a:srgbClr val="C00000"/>
              </a:solidFill>
            </a:endParaRPr>
          </a:p>
        </p:txBody>
      </p:sp>
      <p:sp>
        <p:nvSpPr>
          <p:cNvPr id="19" name="CasellaDiTesto 18"/>
          <p:cNvSpPr txBox="1"/>
          <p:nvPr/>
        </p:nvSpPr>
        <p:spPr>
          <a:xfrm>
            <a:off x="5504510" y="1245421"/>
            <a:ext cx="3298774" cy="307777"/>
          </a:xfrm>
          <a:prstGeom prst="rect">
            <a:avLst/>
          </a:prstGeom>
          <a:noFill/>
        </p:spPr>
        <p:txBody>
          <a:bodyPr wrap="square" rtlCol="0">
            <a:spAutoFit/>
          </a:bodyPr>
          <a:lstStyle/>
          <a:p>
            <a:r>
              <a:rPr lang="en-US" sz="1400" b="1" dirty="0"/>
              <a:t>e</a:t>
            </a:r>
            <a:r>
              <a:rPr lang="en-US" sz="1400" b="1" dirty="0" smtClean="0"/>
              <a:t>xtrapolation          ground measurements</a:t>
            </a:r>
            <a:endParaRPr lang="en-US" sz="1400" b="1" dirty="0"/>
          </a:p>
        </p:txBody>
      </p:sp>
      <p:grpSp>
        <p:nvGrpSpPr>
          <p:cNvPr id="20" name="Gruppo 19"/>
          <p:cNvGrpSpPr/>
          <p:nvPr/>
        </p:nvGrpSpPr>
        <p:grpSpPr>
          <a:xfrm>
            <a:off x="6836201" y="2419290"/>
            <a:ext cx="1893994" cy="1122184"/>
            <a:chOff x="4623788" y="3773722"/>
            <a:chExt cx="1267379" cy="1302788"/>
          </a:xfrm>
        </p:grpSpPr>
        <p:sp>
          <p:nvSpPr>
            <p:cNvPr id="21" name="Ovale 20"/>
            <p:cNvSpPr/>
            <p:nvPr/>
          </p:nvSpPr>
          <p:spPr>
            <a:xfrm>
              <a:off x="4623788" y="37737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e 21"/>
            <p:cNvSpPr/>
            <p:nvPr/>
          </p:nvSpPr>
          <p:spPr>
            <a:xfrm>
              <a:off x="4776188" y="39261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e 22"/>
            <p:cNvSpPr/>
            <p:nvPr/>
          </p:nvSpPr>
          <p:spPr>
            <a:xfrm>
              <a:off x="4928588" y="40785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e 23"/>
            <p:cNvSpPr/>
            <p:nvPr/>
          </p:nvSpPr>
          <p:spPr>
            <a:xfrm>
              <a:off x="5080988" y="42309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e 24"/>
            <p:cNvSpPr/>
            <p:nvPr/>
          </p:nvSpPr>
          <p:spPr>
            <a:xfrm>
              <a:off x="5233388" y="4383324"/>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e 25"/>
            <p:cNvSpPr/>
            <p:nvPr/>
          </p:nvSpPr>
          <p:spPr>
            <a:xfrm>
              <a:off x="5385788" y="4535723"/>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e 26"/>
            <p:cNvSpPr/>
            <p:nvPr/>
          </p:nvSpPr>
          <p:spPr>
            <a:xfrm>
              <a:off x="5538188" y="4688120"/>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5690588" y="48405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5842988" y="4992922"/>
              <a:ext cx="48179" cy="83588"/>
            </a:xfrm>
            <a:prstGeom prst="ellipse">
              <a:avLst/>
            </a:prstGeom>
            <a:solidFill>
              <a:srgbClr val="0070C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uppo 29"/>
          <p:cNvGrpSpPr/>
          <p:nvPr/>
        </p:nvGrpSpPr>
        <p:grpSpPr>
          <a:xfrm>
            <a:off x="6834384" y="2286953"/>
            <a:ext cx="2040899" cy="987355"/>
            <a:chOff x="4623788" y="3773722"/>
            <a:chExt cx="1263784" cy="1315101"/>
          </a:xfrm>
        </p:grpSpPr>
        <p:sp>
          <p:nvSpPr>
            <p:cNvPr id="31" name="Ovale 30"/>
            <p:cNvSpPr/>
            <p:nvPr/>
          </p:nvSpPr>
          <p:spPr>
            <a:xfrm>
              <a:off x="4623788" y="3773722"/>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p:cNvSpPr/>
            <p:nvPr/>
          </p:nvSpPr>
          <p:spPr>
            <a:xfrm>
              <a:off x="4776188" y="3926122"/>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e 32"/>
            <p:cNvSpPr/>
            <p:nvPr/>
          </p:nvSpPr>
          <p:spPr>
            <a:xfrm>
              <a:off x="4928588" y="4078523"/>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e 33"/>
            <p:cNvSpPr/>
            <p:nvPr/>
          </p:nvSpPr>
          <p:spPr>
            <a:xfrm>
              <a:off x="5080988" y="4230922"/>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e 34"/>
            <p:cNvSpPr/>
            <p:nvPr/>
          </p:nvSpPr>
          <p:spPr>
            <a:xfrm>
              <a:off x="5233388" y="4383325"/>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e 35"/>
            <p:cNvSpPr/>
            <p:nvPr/>
          </p:nvSpPr>
          <p:spPr>
            <a:xfrm>
              <a:off x="5385788" y="4535723"/>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e 36"/>
            <p:cNvSpPr/>
            <p:nvPr/>
          </p:nvSpPr>
          <p:spPr>
            <a:xfrm>
              <a:off x="5538188" y="4688118"/>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e 37"/>
            <p:cNvSpPr/>
            <p:nvPr/>
          </p:nvSpPr>
          <p:spPr>
            <a:xfrm>
              <a:off x="5690588" y="4840522"/>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p:cNvSpPr/>
            <p:nvPr/>
          </p:nvSpPr>
          <p:spPr>
            <a:xfrm>
              <a:off x="5842988" y="4992923"/>
              <a:ext cx="44584" cy="95900"/>
            </a:xfrm>
            <a:prstGeom prst="ellipse">
              <a:avLst/>
            </a:prstGeom>
            <a:solidFill>
              <a:srgbClr val="FF000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asellaDiTesto 40"/>
          <p:cNvSpPr txBox="1"/>
          <p:nvPr/>
        </p:nvSpPr>
        <p:spPr>
          <a:xfrm>
            <a:off x="4148292" y="639108"/>
            <a:ext cx="2232248" cy="338554"/>
          </a:xfrm>
          <a:prstGeom prst="rect">
            <a:avLst/>
          </a:prstGeom>
          <a:noFill/>
        </p:spPr>
        <p:txBody>
          <a:bodyPr wrap="square" rtlCol="0">
            <a:spAutoFit/>
          </a:bodyPr>
          <a:lstStyle/>
          <a:p>
            <a:r>
              <a:rPr lang="it-IT" sz="1600" b="1" noProof="1">
                <a:solidFill>
                  <a:srgbClr val="00B050"/>
                </a:solidFill>
              </a:rPr>
              <a:t>t</a:t>
            </a:r>
            <a:r>
              <a:rPr lang="it-IT" sz="1600" b="1" noProof="1" smtClean="0">
                <a:solidFill>
                  <a:srgbClr val="00B050"/>
                </a:solidFill>
              </a:rPr>
              <a:t>op of the atmosphere</a:t>
            </a:r>
            <a:endParaRPr lang="it-IT" sz="1600" b="1" i="1" noProof="1" smtClean="0">
              <a:solidFill>
                <a:srgbClr val="00B050"/>
              </a:solidFill>
              <a:latin typeface="Cambria Math"/>
              <a:ea typeface="Cambria Math"/>
            </a:endParaRPr>
          </a:p>
        </p:txBody>
      </p:sp>
      <p:cxnSp>
        <p:nvCxnSpPr>
          <p:cNvPr id="42" name="Connettore 2 41"/>
          <p:cNvCxnSpPr/>
          <p:nvPr/>
        </p:nvCxnSpPr>
        <p:spPr>
          <a:xfrm>
            <a:off x="6189495" y="1553198"/>
            <a:ext cx="0" cy="2916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Connettore 2 43"/>
          <p:cNvCxnSpPr/>
          <p:nvPr/>
        </p:nvCxnSpPr>
        <p:spPr>
          <a:xfrm>
            <a:off x="7558988" y="1553197"/>
            <a:ext cx="188210" cy="10333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Connettore 2 45"/>
          <p:cNvCxnSpPr/>
          <p:nvPr/>
        </p:nvCxnSpPr>
        <p:spPr>
          <a:xfrm>
            <a:off x="4876788" y="926498"/>
            <a:ext cx="559308" cy="5546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Ovale 48"/>
          <p:cNvSpPr/>
          <p:nvPr/>
        </p:nvSpPr>
        <p:spPr>
          <a:xfrm>
            <a:off x="5476899" y="1481197"/>
            <a:ext cx="71999" cy="72000"/>
          </a:xfrm>
          <a:prstGeom prst="ellipse">
            <a:avLst/>
          </a:prstGeom>
          <a:solidFill>
            <a:srgbClr val="00B050"/>
          </a:soli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Connettore 2 51"/>
          <p:cNvCxnSpPr/>
          <p:nvPr/>
        </p:nvCxnSpPr>
        <p:spPr>
          <a:xfrm flipH="1">
            <a:off x="7002306" y="1553198"/>
            <a:ext cx="423038" cy="7337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9727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17</a:t>
            </a:fld>
            <a:endParaRPr lang="it-IT" dirty="0"/>
          </a:p>
        </p:txBody>
      </p:sp>
      <p:sp>
        <p:nvSpPr>
          <p:cNvPr id="4" name="Text Box 5"/>
          <p:cNvSpPr txBox="1">
            <a:spLocks noChangeArrowheads="1"/>
          </p:cNvSpPr>
          <p:nvPr/>
        </p:nvSpPr>
        <p:spPr bwMode="auto">
          <a:xfrm>
            <a:off x="1148039" y="110735"/>
            <a:ext cx="7108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Star tracks in the FD telescopes </a:t>
            </a:r>
            <a:endParaRPr lang="en-GB" altLang="en-US" sz="2800" dirty="0">
              <a:solidFill>
                <a:srgbClr val="FF9900"/>
              </a:solidFill>
              <a:latin typeface="Arial Black"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50" y="817164"/>
            <a:ext cx="5062675" cy="437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683568" y="5373216"/>
            <a:ext cx="7848872" cy="1200329"/>
          </a:xfrm>
          <a:prstGeom prst="rect">
            <a:avLst/>
          </a:prstGeom>
          <a:solidFill>
            <a:schemeClr val="bg1">
              <a:lumMod val="95000"/>
            </a:schemeClr>
          </a:solidFill>
          <a:ln>
            <a:solidFill>
              <a:schemeClr val="tx1"/>
            </a:solidFill>
          </a:ln>
        </p:spPr>
        <p:txBody>
          <a:bodyPr wrap="square">
            <a:spAutoFit/>
          </a:bodyPr>
          <a:lstStyle/>
          <a:p>
            <a:pPr marL="285750" indent="-285750">
              <a:buBlip>
                <a:blip r:embed="rId3"/>
              </a:buBlip>
            </a:pPr>
            <a:r>
              <a:rPr lang="en-US" b="1" dirty="0">
                <a:solidFill>
                  <a:srgbClr val="002060"/>
                </a:solidFill>
              </a:rPr>
              <a:t>S</a:t>
            </a:r>
            <a:r>
              <a:rPr lang="en-US" b="1" dirty="0" smtClean="0">
                <a:solidFill>
                  <a:srgbClr val="002060"/>
                </a:solidFill>
              </a:rPr>
              <a:t>tars crossing the FD field of view are observed for an air-mass interval  large enough to apply the Langley plot method</a:t>
            </a:r>
          </a:p>
          <a:p>
            <a:pPr marL="285750" indent="-285750">
              <a:buBlip>
                <a:blip r:embed="rId3"/>
              </a:buBlip>
            </a:pPr>
            <a:r>
              <a:rPr lang="en-US" b="1" dirty="0" smtClean="0">
                <a:solidFill>
                  <a:srgbClr val="002060"/>
                </a:solidFill>
              </a:rPr>
              <a:t>The non uniform spatial response of the PMTs, introduces an additional  modulation along the star track that has been included in data analysis</a:t>
            </a:r>
          </a:p>
        </p:txBody>
      </p:sp>
      <p:sp>
        <p:nvSpPr>
          <p:cNvPr id="7" name="CasellaDiTesto 6"/>
          <p:cNvSpPr txBox="1"/>
          <p:nvPr/>
        </p:nvSpPr>
        <p:spPr>
          <a:xfrm>
            <a:off x="1410516" y="797616"/>
            <a:ext cx="1152128" cy="461665"/>
          </a:xfrm>
          <a:prstGeom prst="rect">
            <a:avLst/>
          </a:prstGeom>
          <a:noFill/>
        </p:spPr>
        <p:txBody>
          <a:bodyPr wrap="square" rtlCol="0">
            <a:spAutoFit/>
          </a:bodyPr>
          <a:lstStyle/>
          <a:p>
            <a:pPr algn="ctr"/>
            <a:r>
              <a:rPr lang="en-US" sz="2400" b="1" dirty="0" smtClean="0">
                <a:solidFill>
                  <a:srgbClr val="FF0000"/>
                </a:solidFill>
              </a:rPr>
              <a:t>Sirius</a:t>
            </a:r>
            <a:endParaRPr lang="en-US" sz="2400" b="1" dirty="0">
              <a:solidFill>
                <a:srgbClr val="FF0000"/>
              </a:solidFill>
            </a:endParaRPr>
          </a:p>
        </p:txBody>
      </p:sp>
      <p:sp>
        <p:nvSpPr>
          <p:cNvPr id="8" name="CasellaDiTesto 7"/>
          <p:cNvSpPr txBox="1"/>
          <p:nvPr/>
        </p:nvSpPr>
        <p:spPr>
          <a:xfrm>
            <a:off x="134596" y="1467252"/>
            <a:ext cx="1413236" cy="369332"/>
          </a:xfrm>
          <a:prstGeom prst="rect">
            <a:avLst/>
          </a:prstGeom>
          <a:noFill/>
        </p:spPr>
        <p:txBody>
          <a:bodyPr wrap="square" rtlCol="0">
            <a:spAutoFit/>
          </a:bodyPr>
          <a:lstStyle/>
          <a:p>
            <a:r>
              <a:rPr lang="it-IT" b="1" dirty="0" smtClean="0">
                <a:solidFill>
                  <a:srgbClr val="FF0000"/>
                </a:solidFill>
              </a:rPr>
              <a:t>air mass = 2</a:t>
            </a:r>
            <a:endParaRPr lang="en-US" b="1" dirty="0">
              <a:solidFill>
                <a:srgbClr val="FF0000"/>
              </a:solidFill>
            </a:endParaRPr>
          </a:p>
        </p:txBody>
      </p:sp>
      <p:sp>
        <p:nvSpPr>
          <p:cNvPr id="9" name="CasellaDiTesto 8"/>
          <p:cNvSpPr txBox="1"/>
          <p:nvPr/>
        </p:nvSpPr>
        <p:spPr>
          <a:xfrm>
            <a:off x="134596" y="3846392"/>
            <a:ext cx="1559474" cy="369332"/>
          </a:xfrm>
          <a:prstGeom prst="rect">
            <a:avLst/>
          </a:prstGeom>
          <a:noFill/>
        </p:spPr>
        <p:txBody>
          <a:bodyPr wrap="square" rtlCol="0">
            <a:spAutoFit/>
          </a:bodyPr>
          <a:lstStyle/>
          <a:p>
            <a:r>
              <a:rPr lang="it-IT" b="1" dirty="0" smtClean="0">
                <a:solidFill>
                  <a:srgbClr val="FF0000"/>
                </a:solidFill>
              </a:rPr>
              <a:t>air mass = 10</a:t>
            </a:r>
            <a:endParaRPr lang="en-US" b="1" dirty="0">
              <a:solidFill>
                <a:srgbClr val="FF0000"/>
              </a:solidFill>
            </a:endParaRPr>
          </a:p>
        </p:txBody>
      </p:sp>
      <p:cxnSp>
        <p:nvCxnSpPr>
          <p:cNvPr id="10" name="Connettore 2 9"/>
          <p:cNvCxnSpPr/>
          <p:nvPr/>
        </p:nvCxnSpPr>
        <p:spPr>
          <a:xfrm>
            <a:off x="186380" y="1836584"/>
            <a:ext cx="1428994" cy="68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Connettore 2 10"/>
          <p:cNvCxnSpPr/>
          <p:nvPr/>
        </p:nvCxnSpPr>
        <p:spPr>
          <a:xfrm>
            <a:off x="186380" y="4215724"/>
            <a:ext cx="151221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3" name="Rettangolo 12"/>
          <p:cNvSpPr/>
          <p:nvPr/>
        </p:nvSpPr>
        <p:spPr>
          <a:xfrm>
            <a:off x="6314195" y="1286794"/>
            <a:ext cx="2620495" cy="3539430"/>
          </a:xfrm>
          <a:prstGeom prst="rect">
            <a:avLst/>
          </a:prstGeom>
          <a:ln>
            <a:solidFill>
              <a:schemeClr val="tx1"/>
            </a:solidFill>
          </a:ln>
        </p:spPr>
        <p:txBody>
          <a:bodyPr wrap="square">
            <a:spAutoFit/>
          </a:bodyPr>
          <a:lstStyle/>
          <a:p>
            <a:endParaRPr lang="de-DE" sz="1600" b="1" noProof="1" smtClean="0">
              <a:solidFill>
                <a:srgbClr val="002060"/>
              </a:solidFill>
            </a:endParaRPr>
          </a:p>
          <a:p>
            <a:endParaRPr lang="de-DE" sz="1600" b="1" noProof="1">
              <a:solidFill>
                <a:srgbClr val="002060"/>
              </a:solidFill>
            </a:endParaRPr>
          </a:p>
          <a:p>
            <a:endParaRPr lang="de-DE" sz="1600" b="1" noProof="1" smtClean="0">
              <a:solidFill>
                <a:srgbClr val="002060"/>
              </a:solidFill>
            </a:endParaRPr>
          </a:p>
          <a:p>
            <a:endParaRPr lang="de-DE" sz="1600" b="1" noProof="1">
              <a:solidFill>
                <a:srgbClr val="002060"/>
              </a:solidFill>
            </a:endParaRPr>
          </a:p>
          <a:p>
            <a:endParaRPr lang="de-DE" sz="1600" b="1" noProof="1" smtClean="0">
              <a:solidFill>
                <a:srgbClr val="002060"/>
              </a:solidFill>
            </a:endParaRPr>
          </a:p>
          <a:p>
            <a:endParaRPr lang="de-DE" sz="1600" b="1" noProof="1">
              <a:solidFill>
                <a:srgbClr val="002060"/>
              </a:solidFill>
            </a:endParaRPr>
          </a:p>
          <a:p>
            <a:endParaRPr lang="de-DE" sz="1600" b="1" noProof="1" smtClean="0">
              <a:solidFill>
                <a:srgbClr val="002060"/>
              </a:solidFill>
            </a:endParaRPr>
          </a:p>
          <a:p>
            <a:endParaRPr lang="de-DE" sz="1600" b="1" noProof="1" smtClean="0">
              <a:solidFill>
                <a:srgbClr val="002060"/>
              </a:solidFill>
            </a:endParaRPr>
          </a:p>
          <a:p>
            <a:endParaRPr lang="de-DE" sz="1600" b="1" noProof="1" smtClean="0">
              <a:solidFill>
                <a:srgbClr val="002060"/>
              </a:solidFill>
            </a:endParaRPr>
          </a:p>
          <a:p>
            <a:r>
              <a:rPr lang="de-DE" sz="1600" b="1" noProof="1" smtClean="0">
                <a:solidFill>
                  <a:srgbClr val="002060"/>
                </a:solidFill>
              </a:rPr>
              <a:t>The detection efficiency map reproducing the reduced photon collection efficiency observed when a star crosses the pixel boundaries</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731" y="2057239"/>
            <a:ext cx="1907459" cy="1174279"/>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chemeClr val="accent1"/>
                </a:solidFill>
              </a14:hiddenFill>
            </a:ext>
          </a:extLst>
        </p:spPr>
      </p:pic>
      <p:cxnSp>
        <p:nvCxnSpPr>
          <p:cNvPr id="15" name="Connettore 1 14"/>
          <p:cNvCxnSpPr/>
          <p:nvPr/>
        </p:nvCxnSpPr>
        <p:spPr>
          <a:xfrm>
            <a:off x="7294177" y="1821735"/>
            <a:ext cx="822565" cy="1645286"/>
          </a:xfrm>
          <a:prstGeom prst="line">
            <a:avLst/>
          </a:prstGeom>
        </p:spPr>
        <p:style>
          <a:lnRef idx="3">
            <a:schemeClr val="accent2"/>
          </a:lnRef>
          <a:fillRef idx="0">
            <a:schemeClr val="accent2"/>
          </a:fillRef>
          <a:effectRef idx="2">
            <a:schemeClr val="accent2"/>
          </a:effectRef>
          <a:fontRef idx="minor">
            <a:schemeClr val="tx1"/>
          </a:fontRef>
        </p:style>
      </p:cxnSp>
      <p:sp>
        <p:nvSpPr>
          <p:cNvPr id="19" name="Stella a 5 punte 18"/>
          <p:cNvSpPr/>
          <p:nvPr/>
        </p:nvSpPr>
        <p:spPr>
          <a:xfrm>
            <a:off x="6943656" y="1375214"/>
            <a:ext cx="350521" cy="307580"/>
          </a:xfrm>
          <a:prstGeom prst="star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9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F394498-E7F7-4043-BF70-17DDEED0D82F}" type="slidenum">
              <a:rPr lang="en-US" smtClean="0"/>
              <a:pPr/>
              <a:t>18</a:t>
            </a:fld>
            <a:endParaRPr lang="it-IT"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4254" t="14902" r="-57" b="2128"/>
          <a:stretch/>
        </p:blipFill>
        <p:spPr>
          <a:xfrm rot="5400000">
            <a:off x="5157129" y="253650"/>
            <a:ext cx="3336460" cy="4565683"/>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l="14447" t="13768" r="-660" b="419"/>
          <a:stretch/>
        </p:blipFill>
        <p:spPr>
          <a:xfrm rot="5400000">
            <a:off x="867878" y="193405"/>
            <a:ext cx="3348000" cy="4716000"/>
          </a:xfrm>
          <a:prstGeom prst="rect">
            <a:avLst/>
          </a:prstGeom>
        </p:spPr>
      </p:pic>
      <p:cxnSp>
        <p:nvCxnSpPr>
          <p:cNvPr id="8" name="Connettore 1 7"/>
          <p:cNvCxnSpPr/>
          <p:nvPr/>
        </p:nvCxnSpPr>
        <p:spPr>
          <a:xfrm>
            <a:off x="759454" y="3088069"/>
            <a:ext cx="792088" cy="216024"/>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9" name="CasellaDiTesto 8"/>
          <p:cNvSpPr txBox="1"/>
          <p:nvPr/>
        </p:nvSpPr>
        <p:spPr>
          <a:xfrm>
            <a:off x="1979712" y="1723304"/>
            <a:ext cx="2165386" cy="369332"/>
          </a:xfrm>
          <a:prstGeom prst="rect">
            <a:avLst/>
          </a:prstGeom>
          <a:noFill/>
        </p:spPr>
        <p:txBody>
          <a:bodyPr wrap="square" rtlCol="0">
            <a:spAutoFit/>
          </a:bodyPr>
          <a:lstStyle/>
          <a:p>
            <a:r>
              <a:rPr lang="it-IT" b="1" dirty="0" smtClean="0">
                <a:solidFill>
                  <a:srgbClr val="2110FC"/>
                </a:solidFill>
              </a:rPr>
              <a:t>FD </a:t>
            </a:r>
            <a:r>
              <a:rPr lang="en-US" b="1" dirty="0" smtClean="0">
                <a:solidFill>
                  <a:srgbClr val="2110FC"/>
                </a:solidFill>
              </a:rPr>
              <a:t>variance</a:t>
            </a:r>
            <a:r>
              <a:rPr lang="it-IT" b="1" dirty="0" smtClean="0">
                <a:solidFill>
                  <a:srgbClr val="2110FC"/>
                </a:solidFill>
              </a:rPr>
              <a:t> data</a:t>
            </a:r>
            <a:endParaRPr lang="en-US" b="1" dirty="0">
              <a:solidFill>
                <a:srgbClr val="2110FC"/>
              </a:solidFill>
            </a:endParaRPr>
          </a:p>
        </p:txBody>
      </p:sp>
      <mc:AlternateContent xmlns:mc="http://schemas.openxmlformats.org/markup-compatibility/2006" xmlns:a14="http://schemas.microsoft.com/office/drawing/2010/main">
        <mc:Choice Requires="a14">
          <p:sp>
            <p:nvSpPr>
              <p:cNvPr id="10" name="CasellaDiTesto 9"/>
              <p:cNvSpPr txBox="1"/>
              <p:nvPr/>
            </p:nvSpPr>
            <p:spPr>
              <a:xfrm>
                <a:off x="1801430" y="3024591"/>
                <a:ext cx="3234958" cy="342979"/>
              </a:xfrm>
              <a:prstGeom prst="rect">
                <a:avLst/>
              </a:prstGeom>
              <a:noFill/>
            </p:spPr>
            <p:txBody>
              <a:bodyPr wrap="square" rtlCol="0">
                <a:spAutoFit/>
              </a:bodyPr>
              <a:lstStyle/>
              <a:p>
                <a:r>
                  <a:rPr lang="it-IT" sz="1600" b="1" dirty="0" smtClean="0"/>
                  <a:t>ratio=</a:t>
                </a:r>
                <a:r>
                  <a:rPr lang="it-IT" sz="1600" b="1" dirty="0"/>
                  <a:t>d</a:t>
                </a:r>
                <a:r>
                  <a:rPr lang="it-IT" sz="1600" b="1" dirty="0" smtClean="0"/>
                  <a:t>ata/model</a:t>
                </a:r>
                <a14:m>
                  <m:oMath xmlns:m="http://schemas.openxmlformats.org/officeDocument/2006/math">
                    <m:r>
                      <a:rPr lang="it-IT" sz="1600" b="1" i="0" smtClean="0">
                        <a:latin typeface="Cambria Math"/>
                        <a:ea typeface="Cambria Math"/>
                      </a:rPr>
                      <m:t> </m:t>
                    </m:r>
                    <m:r>
                      <a:rPr lang="it-IT" sz="1600" b="1" i="1" smtClean="0">
                        <a:latin typeface="Cambria Math"/>
                        <a:ea typeface="Cambria Math"/>
                      </a:rPr>
                      <m:t>~ </m:t>
                    </m:r>
                    <m:r>
                      <a:rPr lang="it-IT" sz="1600" b="1" i="1" smtClean="0">
                        <a:latin typeface="Cambria Math"/>
                        <a:ea typeface="Cambria Math"/>
                      </a:rPr>
                      <m:t>𝑵</m:t>
                    </m:r>
                    <m:r>
                      <a:rPr lang="it-IT" sz="1600" b="1" i="1" smtClean="0">
                        <a:latin typeface="Cambria Math"/>
                        <a:ea typeface="Cambria Math"/>
                      </a:rPr>
                      <m:t>∙</m:t>
                    </m:r>
                    <m:sSup>
                      <m:sSupPr>
                        <m:ctrlPr>
                          <a:rPr lang="it-IT" sz="1600" b="1" i="1" smtClean="0">
                            <a:latin typeface="Cambria Math"/>
                            <a:ea typeface="Cambria Math"/>
                          </a:rPr>
                        </m:ctrlPr>
                      </m:sSupPr>
                      <m:e>
                        <m:r>
                          <a:rPr lang="it-IT" sz="1600" b="1" i="1" smtClean="0">
                            <a:latin typeface="Cambria Math"/>
                            <a:ea typeface="Cambria Math"/>
                          </a:rPr>
                          <m:t>𝒆</m:t>
                        </m:r>
                      </m:e>
                      <m:sup>
                        <m:sSub>
                          <m:sSubPr>
                            <m:ctrlPr>
                              <a:rPr lang="it-IT" sz="1600" b="1" i="1" smtClean="0">
                                <a:latin typeface="Cambria Math"/>
                                <a:ea typeface="Cambria Math"/>
                              </a:rPr>
                            </m:ctrlPr>
                          </m:sSubPr>
                          <m:e>
                            <m:r>
                              <a:rPr lang="it-IT" sz="1600" b="1" i="1" smtClean="0">
                                <a:latin typeface="Cambria Math"/>
                                <a:ea typeface="Cambria Math"/>
                              </a:rPr>
                              <m:t>−</m:t>
                            </m:r>
                            <m:r>
                              <a:rPr lang="it-IT" sz="1600" b="1" i="1" smtClean="0">
                                <a:latin typeface="Cambria Math"/>
                                <a:ea typeface="Cambria Math"/>
                              </a:rPr>
                              <m:t>𝝉</m:t>
                            </m:r>
                          </m:e>
                          <m:sub>
                            <m:r>
                              <a:rPr lang="it-IT" sz="1600" b="1" i="1" smtClean="0">
                                <a:latin typeface="Cambria Math"/>
                                <a:ea typeface="Cambria Math"/>
                              </a:rPr>
                              <m:t>𝒂𝒆𝒓</m:t>
                            </m:r>
                          </m:sub>
                        </m:sSub>
                        <m:r>
                          <a:rPr lang="it-IT" sz="1600" b="1" i="1" smtClean="0">
                            <a:latin typeface="Cambria Math"/>
                            <a:ea typeface="Cambria Math"/>
                          </a:rPr>
                          <m:t>∙</m:t>
                        </m:r>
                        <m:r>
                          <a:rPr lang="it-IT" sz="1600" b="1" i="1" smtClean="0">
                            <a:latin typeface="Cambria Math"/>
                            <a:ea typeface="Cambria Math"/>
                          </a:rPr>
                          <m:t>𝑿</m:t>
                        </m:r>
                      </m:sup>
                    </m:sSup>
                  </m:oMath>
                </a14:m>
                <a:endParaRPr lang="en-US" sz="1600" b="1"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1801430" y="3024591"/>
                <a:ext cx="3234958" cy="342979"/>
              </a:xfrm>
              <a:prstGeom prst="rect">
                <a:avLst/>
              </a:prstGeom>
              <a:blipFill rotWithShape="1">
                <a:blip r:embed="rId4"/>
                <a:stretch>
                  <a:fillRect l="-1132" t="-3571" b="-232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ttangolo 10"/>
              <p:cNvSpPr/>
              <p:nvPr/>
            </p:nvSpPr>
            <p:spPr>
              <a:xfrm>
                <a:off x="2190688" y="4020056"/>
                <a:ext cx="1228221"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a:ea typeface="Cambria Math"/>
                        </a:rPr>
                        <m:t>𝒂𝒊𝒓</m:t>
                      </m:r>
                      <m:r>
                        <a:rPr lang="it-IT" b="1" i="1" smtClean="0">
                          <a:latin typeface="Cambria Math"/>
                          <a:ea typeface="Cambria Math"/>
                        </a:rPr>
                        <m:t> </m:t>
                      </m:r>
                      <m:r>
                        <a:rPr lang="it-IT" b="1" i="1" smtClean="0">
                          <a:latin typeface="Cambria Math"/>
                          <a:ea typeface="Cambria Math"/>
                        </a:rPr>
                        <m:t>𝒎𝒂𝒔𝒔</m:t>
                      </m:r>
                    </m:oMath>
                  </m:oMathPara>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2190688" y="4020056"/>
                <a:ext cx="122822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ttangolo 11"/>
              <p:cNvSpPr/>
              <p:nvPr/>
            </p:nvSpPr>
            <p:spPr>
              <a:xfrm>
                <a:off x="6391779" y="4040739"/>
                <a:ext cx="1228221"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it-IT" b="1" i="1" smtClean="0">
                          <a:latin typeface="Cambria Math"/>
                          <a:ea typeface="Cambria Math"/>
                        </a:rPr>
                        <m:t>𝒂𝒊𝒓</m:t>
                      </m:r>
                      <m:r>
                        <a:rPr lang="it-IT" b="1" i="1" smtClean="0">
                          <a:latin typeface="Cambria Math"/>
                          <a:ea typeface="Cambria Math"/>
                        </a:rPr>
                        <m:t> </m:t>
                      </m:r>
                      <m:r>
                        <a:rPr lang="it-IT" b="1" i="1" smtClean="0">
                          <a:latin typeface="Cambria Math"/>
                          <a:ea typeface="Cambria Math"/>
                        </a:rPr>
                        <m:t>𝒎𝒂𝒔𝒔</m:t>
                      </m:r>
                    </m:oMath>
                  </m:oMathPara>
                </a14:m>
                <a:endParaRPr lang="en-US" dirty="0"/>
              </a:p>
            </p:txBody>
          </p:sp>
        </mc:Choice>
        <mc:Fallback xmlns="">
          <p:sp>
            <p:nvSpPr>
              <p:cNvPr id="12" name="Rettangolo 11"/>
              <p:cNvSpPr>
                <a:spLocks noRot="1" noChangeAspect="1" noMove="1" noResize="1" noEditPoints="1" noAdjustHandles="1" noChangeArrowheads="1" noChangeShapeType="1" noTextEdit="1"/>
              </p:cNvSpPr>
              <p:nvPr/>
            </p:nvSpPr>
            <p:spPr>
              <a:xfrm>
                <a:off x="6391779" y="4040739"/>
                <a:ext cx="1228221" cy="369332"/>
              </a:xfrm>
              <a:prstGeom prst="rect">
                <a:avLst/>
              </a:prstGeom>
              <a:blipFill rotWithShape="1">
                <a:blip r:embed="rId6"/>
                <a:stretch>
                  <a:fillRect/>
                </a:stretch>
              </a:blipFill>
            </p:spPr>
            <p:txBody>
              <a:bodyPr/>
              <a:lstStyle/>
              <a:p>
                <a:r>
                  <a:rPr lang="en-US">
                    <a:noFill/>
                  </a:rPr>
                  <a:t> </a:t>
                </a:r>
              </a:p>
            </p:txBody>
          </p:sp>
        </mc:Fallback>
      </mc:AlternateContent>
      <p:sp>
        <p:nvSpPr>
          <p:cNvPr id="13" name="CasellaDiTesto 12"/>
          <p:cNvSpPr txBox="1"/>
          <p:nvPr/>
        </p:nvSpPr>
        <p:spPr>
          <a:xfrm rot="16200000">
            <a:off x="-584874" y="1629083"/>
            <a:ext cx="1921754" cy="400110"/>
          </a:xfrm>
          <a:prstGeom prst="rect">
            <a:avLst/>
          </a:prstGeom>
          <a:solidFill>
            <a:schemeClr val="bg1"/>
          </a:solidFill>
        </p:spPr>
        <p:txBody>
          <a:bodyPr wrap="square" rtlCol="0">
            <a:spAutoFit/>
          </a:bodyPr>
          <a:lstStyle/>
          <a:p>
            <a:r>
              <a:rPr lang="en-US" sz="2000" b="1" dirty="0" smtClean="0"/>
              <a:t>photons</a:t>
            </a:r>
            <a:r>
              <a:rPr lang="it-IT" sz="2000" b="1" dirty="0" smtClean="0"/>
              <a:t>/(m</a:t>
            </a:r>
            <a:r>
              <a:rPr lang="it-IT" sz="2000" b="1" baseline="30000" dirty="0" smtClean="0"/>
              <a:t>2</a:t>
            </a:r>
            <a:r>
              <a:rPr lang="it-IT" sz="2000" b="1" dirty="0" smtClean="0"/>
              <a:t>∙ns)</a:t>
            </a:r>
            <a:endParaRPr lang="it-IT" sz="2000" b="1" dirty="0"/>
          </a:p>
        </p:txBody>
      </p:sp>
      <p:sp>
        <p:nvSpPr>
          <p:cNvPr id="14" name="CasellaDiTesto 13"/>
          <p:cNvSpPr txBox="1"/>
          <p:nvPr/>
        </p:nvSpPr>
        <p:spPr>
          <a:xfrm rot="16200000">
            <a:off x="17570" y="3226453"/>
            <a:ext cx="761119" cy="400110"/>
          </a:xfrm>
          <a:prstGeom prst="rect">
            <a:avLst/>
          </a:prstGeom>
          <a:solidFill>
            <a:schemeClr val="bg1"/>
          </a:solidFill>
        </p:spPr>
        <p:txBody>
          <a:bodyPr wrap="square" rtlCol="0">
            <a:spAutoFit/>
          </a:bodyPr>
          <a:lstStyle/>
          <a:p>
            <a:r>
              <a:rPr lang="it-IT" sz="2000" b="1" dirty="0" smtClean="0"/>
              <a:t>ratio</a:t>
            </a:r>
            <a:endParaRPr lang="it-IT" sz="2000" b="1" dirty="0"/>
          </a:p>
        </p:txBody>
      </p:sp>
      <p:sp>
        <p:nvSpPr>
          <p:cNvPr id="15" name="Rettangolo 14"/>
          <p:cNvSpPr/>
          <p:nvPr/>
        </p:nvSpPr>
        <p:spPr>
          <a:xfrm>
            <a:off x="1512495" y="1269252"/>
            <a:ext cx="152425" cy="1645323"/>
          </a:xfrm>
          <a:prstGeom prst="rect">
            <a:avLst/>
          </a:prstGeom>
          <a:solidFill>
            <a:schemeClr val="bg1"/>
          </a:solidFill>
          <a:ln>
            <a:noFill/>
            <a:prstDash val="solid"/>
          </a:ln>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endParaRPr lang="en-US" sz="2000" b="1" smtClean="0"/>
          </a:p>
        </p:txBody>
      </p:sp>
      <p:sp>
        <p:nvSpPr>
          <p:cNvPr id="16" name="Rettangolo 15"/>
          <p:cNvSpPr/>
          <p:nvPr/>
        </p:nvSpPr>
        <p:spPr>
          <a:xfrm>
            <a:off x="5814331" y="1269252"/>
            <a:ext cx="152425" cy="1645323"/>
          </a:xfrm>
          <a:prstGeom prst="rect">
            <a:avLst/>
          </a:prstGeom>
          <a:solidFill>
            <a:schemeClr val="bg1"/>
          </a:solidFill>
          <a:ln>
            <a:noFill/>
            <a:prstDash val="solid"/>
          </a:ln>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endParaRPr lang="en-US" sz="2000" b="1" smtClean="0"/>
          </a:p>
        </p:txBody>
      </p:sp>
      <p:sp>
        <p:nvSpPr>
          <p:cNvPr id="18" name="Rettangolo 17"/>
          <p:cNvSpPr/>
          <p:nvPr/>
        </p:nvSpPr>
        <p:spPr>
          <a:xfrm>
            <a:off x="1592077" y="3426509"/>
            <a:ext cx="72843" cy="380560"/>
          </a:xfrm>
          <a:prstGeom prst="rect">
            <a:avLst/>
          </a:prstGeom>
          <a:solidFill>
            <a:schemeClr val="bg1"/>
          </a:solidFill>
          <a:ln>
            <a:noFill/>
            <a:prstDash val="solid"/>
          </a:ln>
          <a:effectLst/>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endParaRPr lang="en-US" sz="2000" b="1" smtClean="0"/>
          </a:p>
        </p:txBody>
      </p:sp>
      <p:sp>
        <p:nvSpPr>
          <p:cNvPr id="19" name="Rettangolo 18"/>
          <p:cNvSpPr/>
          <p:nvPr/>
        </p:nvSpPr>
        <p:spPr>
          <a:xfrm>
            <a:off x="376002" y="4432052"/>
            <a:ext cx="8611146" cy="1938992"/>
          </a:xfrm>
          <a:prstGeom prst="rect">
            <a:avLst/>
          </a:prstGeom>
          <a:solidFill>
            <a:schemeClr val="bg1">
              <a:lumMod val="95000"/>
            </a:schemeClr>
          </a:solidFill>
          <a:ln>
            <a:solidFill>
              <a:schemeClr val="tx1"/>
            </a:solidFill>
            <a:prstDash val="solid"/>
          </a:ln>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Blip>
                <a:blip r:embed="rId7"/>
              </a:buBlip>
            </a:pPr>
            <a:r>
              <a:rPr lang="it-IT" sz="2000" b="1" noProof="1" smtClean="0">
                <a:solidFill>
                  <a:srgbClr val="002060"/>
                </a:solidFill>
              </a:rPr>
              <a:t>The </a:t>
            </a:r>
            <a:r>
              <a:rPr lang="it-IT" sz="2000" b="1" noProof="1">
                <a:solidFill>
                  <a:srgbClr val="002060"/>
                </a:solidFill>
              </a:rPr>
              <a:t>aereosol optical depth and a </a:t>
            </a:r>
            <a:r>
              <a:rPr lang="it-IT" sz="2000" b="1" noProof="1" smtClean="0">
                <a:solidFill>
                  <a:srgbClr val="002060"/>
                </a:solidFill>
              </a:rPr>
              <a:t>corrective normalization factor are obtained by fitting the simulated star flux to the values obtained from the FD variance data</a:t>
            </a:r>
          </a:p>
          <a:p>
            <a:pPr marL="285750" indent="-285750">
              <a:buBlip>
                <a:blip r:embed="rId7"/>
              </a:buBlip>
            </a:pPr>
            <a:r>
              <a:rPr lang="it-IT" sz="2000" b="1" noProof="1">
                <a:solidFill>
                  <a:srgbClr val="002060"/>
                </a:solidFill>
              </a:rPr>
              <a:t>A</a:t>
            </a:r>
            <a:r>
              <a:rPr lang="it-IT" sz="2000" b="1" noProof="1" smtClean="0">
                <a:solidFill>
                  <a:srgbClr val="002060"/>
                </a:solidFill>
              </a:rPr>
              <a:t> normalization factor consistent</a:t>
            </a:r>
            <a:r>
              <a:rPr lang="en-US" sz="2000" b="1" noProof="1" smtClean="0">
                <a:solidFill>
                  <a:srgbClr val="002060"/>
                </a:solidFill>
              </a:rPr>
              <a:t>, </a:t>
            </a:r>
            <a:r>
              <a:rPr lang="en-US" sz="2000" b="1" noProof="1">
                <a:solidFill>
                  <a:srgbClr val="002060"/>
                </a:solidFill>
              </a:rPr>
              <a:t>within </a:t>
            </a:r>
            <a:r>
              <a:rPr lang="en-US" sz="2000" b="1" noProof="1" smtClean="0">
                <a:solidFill>
                  <a:srgbClr val="002060"/>
                </a:solidFill>
              </a:rPr>
              <a:t>statistical </a:t>
            </a:r>
            <a:r>
              <a:rPr lang="en-US" sz="2000" b="1" noProof="1">
                <a:solidFill>
                  <a:srgbClr val="002060"/>
                </a:solidFill>
              </a:rPr>
              <a:t>uncertainty, with a unitary value</a:t>
            </a:r>
            <a:r>
              <a:rPr lang="en-US" sz="2000" b="1" noProof="1" smtClean="0">
                <a:solidFill>
                  <a:srgbClr val="002060"/>
                </a:solidFill>
              </a:rPr>
              <a:t>,</a:t>
            </a:r>
            <a:r>
              <a:rPr lang="it-IT" sz="2000" b="1" noProof="1" smtClean="0">
                <a:solidFill>
                  <a:srgbClr val="002060"/>
                </a:solidFill>
              </a:rPr>
              <a:t> is an independent verification of the absolute calibration of the FD telescope obtained from the Drum measurements</a:t>
            </a:r>
            <a:endParaRPr lang="en-US" sz="2000" b="1" noProof="1">
              <a:solidFill>
                <a:srgbClr val="002060"/>
              </a:solidFill>
            </a:endParaRPr>
          </a:p>
        </p:txBody>
      </p:sp>
      <p:sp>
        <p:nvSpPr>
          <p:cNvPr id="20" name="CasellaDiTesto 19"/>
          <p:cNvSpPr txBox="1"/>
          <p:nvPr/>
        </p:nvSpPr>
        <p:spPr>
          <a:xfrm>
            <a:off x="5236757" y="1866685"/>
            <a:ext cx="2632081" cy="923330"/>
          </a:xfrm>
          <a:prstGeom prst="rect">
            <a:avLst/>
          </a:prstGeom>
          <a:noFill/>
        </p:spPr>
        <p:txBody>
          <a:bodyPr wrap="square" rtlCol="0">
            <a:spAutoFit/>
          </a:bodyPr>
          <a:lstStyle/>
          <a:p>
            <a:r>
              <a:rPr lang="en-US" b="1" dirty="0" smtClean="0">
                <a:solidFill>
                  <a:srgbClr val="FF0000"/>
                </a:solidFill>
              </a:rPr>
              <a:t>Fit parameters:</a:t>
            </a:r>
          </a:p>
          <a:p>
            <a:pPr marL="285750" indent="-285750">
              <a:buFont typeface="Arial" pitchFamily="34" charset="0"/>
              <a:buChar char="•"/>
            </a:pPr>
            <a:r>
              <a:rPr lang="pt-BR" b="1" dirty="0">
                <a:solidFill>
                  <a:srgbClr val="FF0000"/>
                </a:solidFill>
              </a:rPr>
              <a:t>N = 1.01 +/- 0.02</a:t>
            </a:r>
          </a:p>
          <a:p>
            <a:pPr marL="285750" indent="-285750">
              <a:buFont typeface="Arial" pitchFamily="34" charset="0"/>
              <a:buChar char="•"/>
            </a:pPr>
            <a:r>
              <a:rPr lang="pt-BR" b="1" dirty="0" smtClean="0">
                <a:solidFill>
                  <a:srgbClr val="FF0000"/>
                </a:solidFill>
                <a:latin typeface="Symbol" pitchFamily="18" charset="2"/>
              </a:rPr>
              <a:t>t</a:t>
            </a:r>
            <a:r>
              <a:rPr lang="pt-BR" b="1" baseline="-25000" dirty="0" smtClean="0">
                <a:solidFill>
                  <a:srgbClr val="FF0000"/>
                </a:solidFill>
              </a:rPr>
              <a:t>aer</a:t>
            </a:r>
            <a:r>
              <a:rPr lang="pt-BR" b="1" dirty="0" smtClean="0">
                <a:solidFill>
                  <a:srgbClr val="FF0000"/>
                </a:solidFill>
              </a:rPr>
              <a:t> </a:t>
            </a:r>
            <a:r>
              <a:rPr lang="pt-BR" b="1" dirty="0">
                <a:solidFill>
                  <a:srgbClr val="FF0000"/>
                </a:solidFill>
              </a:rPr>
              <a:t>=  0.169 +/- </a:t>
            </a:r>
            <a:r>
              <a:rPr lang="pt-BR" b="1" dirty="0" smtClean="0">
                <a:solidFill>
                  <a:srgbClr val="FF0000"/>
                </a:solidFill>
              </a:rPr>
              <a:t>0.006</a:t>
            </a:r>
            <a:endParaRPr lang="en-US" b="1" dirty="0" smtClean="0">
              <a:solidFill>
                <a:srgbClr val="FF0000"/>
              </a:solidFill>
            </a:endParaRPr>
          </a:p>
        </p:txBody>
      </p:sp>
      <p:sp>
        <p:nvSpPr>
          <p:cNvPr id="22" name="CasellaDiTesto 21"/>
          <p:cNvSpPr txBox="1"/>
          <p:nvPr/>
        </p:nvSpPr>
        <p:spPr>
          <a:xfrm>
            <a:off x="2319165" y="932890"/>
            <a:ext cx="2660656" cy="369332"/>
          </a:xfrm>
          <a:prstGeom prst="rect">
            <a:avLst/>
          </a:prstGeom>
          <a:noFill/>
        </p:spPr>
        <p:txBody>
          <a:bodyPr wrap="square" rtlCol="0">
            <a:spAutoFit/>
          </a:bodyPr>
          <a:lstStyle/>
          <a:p>
            <a:r>
              <a:rPr lang="en-US" b="1" dirty="0" smtClean="0">
                <a:solidFill>
                  <a:srgbClr val="FF0000"/>
                </a:solidFill>
              </a:rPr>
              <a:t>model without aerosol</a:t>
            </a:r>
            <a:endParaRPr lang="en-US" b="1" dirty="0">
              <a:solidFill>
                <a:srgbClr val="FF0000"/>
              </a:solidFill>
            </a:endParaRPr>
          </a:p>
        </p:txBody>
      </p:sp>
      <p:sp>
        <p:nvSpPr>
          <p:cNvPr id="23" name="CasellaDiTesto 22"/>
          <p:cNvSpPr txBox="1"/>
          <p:nvPr/>
        </p:nvSpPr>
        <p:spPr>
          <a:xfrm>
            <a:off x="6817735" y="1117556"/>
            <a:ext cx="1926713" cy="369332"/>
          </a:xfrm>
          <a:prstGeom prst="rect">
            <a:avLst/>
          </a:prstGeom>
          <a:noFill/>
        </p:spPr>
        <p:txBody>
          <a:bodyPr wrap="square" rtlCol="0">
            <a:spAutoFit/>
          </a:bodyPr>
          <a:lstStyle/>
          <a:p>
            <a:r>
              <a:rPr lang="en-US" b="1" dirty="0">
                <a:solidFill>
                  <a:srgbClr val="FF0000"/>
                </a:solidFill>
              </a:rPr>
              <a:t>m</a:t>
            </a:r>
            <a:r>
              <a:rPr lang="en-US" b="1" dirty="0" smtClean="0">
                <a:solidFill>
                  <a:srgbClr val="FF0000"/>
                </a:solidFill>
              </a:rPr>
              <a:t>odel after fit</a:t>
            </a:r>
            <a:endParaRPr lang="en-US" b="1" dirty="0">
              <a:solidFill>
                <a:srgbClr val="FF0000"/>
              </a:solidFill>
            </a:endParaRPr>
          </a:p>
        </p:txBody>
      </p:sp>
      <p:sp>
        <p:nvSpPr>
          <p:cNvPr id="24" name="Text Box 5"/>
          <p:cNvSpPr txBox="1">
            <a:spLocks noChangeArrowheads="1"/>
          </p:cNvSpPr>
          <p:nvPr/>
        </p:nvSpPr>
        <p:spPr bwMode="auto">
          <a:xfrm>
            <a:off x="398130" y="110735"/>
            <a:ext cx="83463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Check of absolute calibration with Sirius </a:t>
            </a:r>
            <a:endParaRPr lang="en-GB" altLang="en-US" sz="2800" dirty="0">
              <a:solidFill>
                <a:srgbClr val="FF9900"/>
              </a:solidFill>
              <a:latin typeface="Arial Black" pitchFamily="34" charset="0"/>
            </a:endParaRPr>
          </a:p>
        </p:txBody>
      </p:sp>
      <p:sp>
        <p:nvSpPr>
          <p:cNvPr id="2" name="CasellaDiTesto 1"/>
          <p:cNvSpPr txBox="1"/>
          <p:nvPr/>
        </p:nvSpPr>
        <p:spPr>
          <a:xfrm>
            <a:off x="821879" y="1269252"/>
            <a:ext cx="979551" cy="369332"/>
          </a:xfrm>
          <a:prstGeom prst="rect">
            <a:avLst/>
          </a:prstGeom>
          <a:noFill/>
        </p:spPr>
        <p:txBody>
          <a:bodyPr wrap="square" rtlCol="0">
            <a:spAutoFit/>
          </a:bodyPr>
          <a:lstStyle/>
          <a:p>
            <a:r>
              <a:rPr lang="it-IT" b="1" noProof="1" smtClean="0">
                <a:solidFill>
                  <a:schemeClr val="accent6">
                    <a:lumMod val="75000"/>
                  </a:schemeClr>
                </a:solidFill>
              </a:rPr>
              <a:t>Sirius</a:t>
            </a:r>
            <a:endParaRPr lang="it-IT" b="1" noProof="1">
              <a:solidFill>
                <a:schemeClr val="accent6">
                  <a:lumMod val="75000"/>
                </a:schemeClr>
              </a:solidFill>
            </a:endParaRPr>
          </a:p>
        </p:txBody>
      </p:sp>
    </p:spTree>
    <p:extLst>
      <p:ext uri="{BB962C8B-B14F-4D97-AF65-F5344CB8AC3E}">
        <p14:creationId xmlns:p14="http://schemas.microsoft.com/office/powerpoint/2010/main" val="391684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61152" y="980728"/>
            <a:ext cx="7621693" cy="4893647"/>
          </a:xfrm>
          <a:prstGeom prst="rect">
            <a:avLst/>
          </a:prstGeom>
          <a:solidFill>
            <a:schemeClr val="bg1">
              <a:lumMod val="95000"/>
            </a:schemeClr>
          </a:solidFill>
          <a:ln w="12700">
            <a:solidFill>
              <a:schemeClr val="tx1"/>
            </a:solidFill>
          </a:ln>
        </p:spPr>
        <p:txBody>
          <a:bodyPr wrap="square">
            <a:spAutoFit/>
          </a:bodyPr>
          <a:lstStyle/>
          <a:p>
            <a:pPr marL="342900" indent="-342900">
              <a:buBlip>
                <a:blip r:embed="rId2"/>
              </a:buBlip>
            </a:pPr>
            <a:r>
              <a:rPr lang="en-US" sz="2400" b="1" dirty="0" smtClean="0">
                <a:solidFill>
                  <a:srgbClr val="002060"/>
                </a:solidFill>
              </a:rPr>
              <a:t>The Fluorescence Detectors of the Pierre Auger Observatory are the first telescopes of this kind that, thanks to measurements of detector noise (variance),  are able to monitor continuously the night sky background flux  </a:t>
            </a:r>
          </a:p>
          <a:p>
            <a:pPr marL="342900" indent="-342900">
              <a:buBlip>
                <a:blip r:embed="rId2"/>
              </a:buBlip>
            </a:pPr>
            <a:endParaRPr lang="en-US" sz="2400" b="1" dirty="0" smtClean="0">
              <a:solidFill>
                <a:srgbClr val="002060"/>
              </a:solidFill>
            </a:endParaRPr>
          </a:p>
          <a:p>
            <a:pPr marL="342900" indent="-342900">
              <a:buBlip>
                <a:blip r:embed="rId2"/>
              </a:buBlip>
            </a:pPr>
            <a:r>
              <a:rPr lang="en-US" sz="2400" b="1" dirty="0" smtClean="0">
                <a:solidFill>
                  <a:srgbClr val="002060"/>
                </a:solidFill>
              </a:rPr>
              <a:t>Results obtained by analyzing the signals induced by reference stars traversing the FD field of </a:t>
            </a:r>
            <a:r>
              <a:rPr lang="en-US" sz="2400" b="1" dirty="0">
                <a:solidFill>
                  <a:srgbClr val="002060"/>
                </a:solidFill>
              </a:rPr>
              <a:t>view provide an independent proof of the telescopes </a:t>
            </a:r>
            <a:r>
              <a:rPr lang="en-US" sz="2400" b="1" dirty="0" smtClean="0">
                <a:solidFill>
                  <a:srgbClr val="002060"/>
                </a:solidFill>
              </a:rPr>
              <a:t>absolute calibration</a:t>
            </a:r>
          </a:p>
          <a:p>
            <a:endParaRPr lang="en-US" sz="2400" b="1" dirty="0">
              <a:solidFill>
                <a:srgbClr val="002060"/>
              </a:solidFill>
            </a:endParaRPr>
          </a:p>
          <a:p>
            <a:pPr marL="342900" indent="-342900">
              <a:buBlip>
                <a:blip r:embed="rId2"/>
              </a:buBlip>
            </a:pPr>
            <a:r>
              <a:rPr lang="en-US" sz="2400" b="1" dirty="0" smtClean="0">
                <a:solidFill>
                  <a:srgbClr val="002060"/>
                </a:solidFill>
              </a:rPr>
              <a:t>The </a:t>
            </a:r>
            <a:r>
              <a:rPr lang="en-US" sz="2400" b="1" dirty="0">
                <a:solidFill>
                  <a:srgbClr val="002060"/>
                </a:solidFill>
              </a:rPr>
              <a:t>features of this method </a:t>
            </a:r>
            <a:r>
              <a:rPr lang="en-US" sz="2400" b="1" dirty="0" smtClean="0">
                <a:solidFill>
                  <a:srgbClr val="002060"/>
                </a:solidFill>
              </a:rPr>
              <a:t>makes </a:t>
            </a:r>
            <a:r>
              <a:rPr lang="en-US" sz="2400" b="1" dirty="0">
                <a:solidFill>
                  <a:srgbClr val="002060"/>
                </a:solidFill>
              </a:rPr>
              <a:t>it a perfect tool for the long </a:t>
            </a:r>
            <a:r>
              <a:rPr lang="en-US" sz="2400" b="1" dirty="0" smtClean="0">
                <a:solidFill>
                  <a:srgbClr val="002060"/>
                </a:solidFill>
              </a:rPr>
              <a:t>term </a:t>
            </a:r>
            <a:r>
              <a:rPr lang="en-US" sz="2400" b="1" dirty="0">
                <a:solidFill>
                  <a:srgbClr val="002060"/>
                </a:solidFill>
              </a:rPr>
              <a:t>monitoring of the FD </a:t>
            </a:r>
            <a:r>
              <a:rPr lang="en-US" sz="2400" b="1" dirty="0" smtClean="0">
                <a:solidFill>
                  <a:srgbClr val="002060"/>
                </a:solidFill>
              </a:rPr>
              <a:t>absolute calibration</a:t>
            </a:r>
            <a:endParaRPr lang="en-US" sz="2400" b="1" dirty="0"/>
          </a:p>
        </p:txBody>
      </p:sp>
      <p:sp>
        <p:nvSpPr>
          <p:cNvPr id="6" name="Text Box 5"/>
          <p:cNvSpPr txBox="1">
            <a:spLocks noChangeArrowheads="1"/>
          </p:cNvSpPr>
          <p:nvPr/>
        </p:nvSpPr>
        <p:spPr bwMode="auto">
          <a:xfrm>
            <a:off x="395536" y="195316"/>
            <a:ext cx="8613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3200" dirty="0" smtClean="0">
                <a:solidFill>
                  <a:srgbClr val="FF9900"/>
                </a:solidFill>
                <a:latin typeface="Arial Black" pitchFamily="34" charset="0"/>
              </a:rPr>
              <a:t>Summary</a:t>
            </a:r>
            <a:endParaRPr lang="en-GB" altLang="en-US" sz="2800" dirty="0">
              <a:solidFill>
                <a:srgbClr val="FF9900"/>
              </a:solidFill>
              <a:latin typeface="Arial Black" pitchFamily="34" charset="0"/>
            </a:endParaRPr>
          </a:p>
        </p:txBody>
      </p:sp>
      <p:sp>
        <p:nvSpPr>
          <p:cNvPr id="4" name="Segnaposto numero diapositiva 3"/>
          <p:cNvSpPr>
            <a:spLocks noGrp="1"/>
          </p:cNvSpPr>
          <p:nvPr>
            <p:ph type="sldNum" sz="quarter" idx="12"/>
          </p:nvPr>
        </p:nvSpPr>
        <p:spPr/>
        <p:txBody>
          <a:bodyPr/>
          <a:lstStyle/>
          <a:p>
            <a:fld id="{6F394498-E7F7-4043-BF70-17DDEED0D82F}" type="slidenum">
              <a:rPr lang="en-US" smtClean="0"/>
              <a:t>19</a:t>
            </a:fld>
            <a:endParaRPr lang="it-IT" dirty="0"/>
          </a:p>
        </p:txBody>
      </p:sp>
      <p:sp>
        <p:nvSpPr>
          <p:cNvPr id="8" name="Text Box 47"/>
          <p:cNvSpPr txBox="1">
            <a:spLocks noChangeArrowheads="1"/>
          </p:cNvSpPr>
          <p:nvPr/>
        </p:nvSpPr>
        <p:spPr bwMode="auto">
          <a:xfrm>
            <a:off x="395535" y="6255808"/>
            <a:ext cx="8352929" cy="395056"/>
          </a:xfrm>
          <a:prstGeom prst="rect">
            <a:avLst/>
          </a:prstGeom>
          <a:solidFill>
            <a:schemeClr val="bg1">
              <a:lumMod val="95000"/>
            </a:schemeClr>
          </a:solidFill>
          <a:ln w="12700">
            <a:solidFill>
              <a:srgbClr val="002060"/>
            </a:solidFill>
            <a:miter lim="800000"/>
            <a:headEnd/>
            <a:tailEnd/>
          </a:ln>
          <a:effectLst/>
        </p:spPr>
        <p:txBody>
          <a:bodyPr tIns="36000" bIns="36000"/>
          <a:lstStyle/>
          <a:p>
            <a:pPr algn="ctr"/>
            <a:r>
              <a:rPr lang="en-GB" b="1" dirty="0" smtClean="0">
                <a:solidFill>
                  <a:schemeClr val="tx2"/>
                </a:solidFill>
              </a:rPr>
              <a:t>CRIS 2018, </a:t>
            </a:r>
            <a:r>
              <a:rPr lang="en-GB" b="1" dirty="0">
                <a:solidFill>
                  <a:schemeClr val="tx2"/>
                </a:solidFill>
              </a:rPr>
              <a:t>18-22 Jun. </a:t>
            </a:r>
            <a:r>
              <a:rPr lang="en-GB" b="1" dirty="0" smtClean="0">
                <a:solidFill>
                  <a:schemeClr val="tx2"/>
                </a:solidFill>
              </a:rPr>
              <a:t>2018, </a:t>
            </a:r>
            <a:r>
              <a:rPr lang="en-GB" b="1" noProof="1" smtClean="0">
                <a:solidFill>
                  <a:schemeClr val="tx2"/>
                </a:solidFill>
              </a:rPr>
              <a:t>Portopalo</a:t>
            </a:r>
            <a:r>
              <a:rPr lang="en-GB" b="1" dirty="0" smtClean="0">
                <a:solidFill>
                  <a:schemeClr val="tx2"/>
                </a:solidFill>
              </a:rPr>
              <a:t>,</a:t>
            </a:r>
            <a:r>
              <a:rPr lang="en-GB" sz="1800" b="1" dirty="0" smtClean="0">
                <a:solidFill>
                  <a:schemeClr val="tx2"/>
                </a:solidFill>
              </a:rPr>
              <a:t> </a:t>
            </a:r>
            <a:r>
              <a:rPr lang="en-GB" sz="1800" b="1" dirty="0" smtClean="0">
                <a:solidFill>
                  <a:schemeClr val="tx2"/>
                </a:solidFill>
              </a:rPr>
              <a:t>Ital</a:t>
            </a:r>
            <a:r>
              <a:rPr lang="en-GB" b="1" dirty="0" smtClean="0">
                <a:solidFill>
                  <a:schemeClr val="tx2"/>
                </a:solidFill>
              </a:rPr>
              <a:t>y</a:t>
            </a:r>
            <a:endParaRPr lang="en-GB" sz="1800" b="1" dirty="0" smtClean="0">
              <a:solidFill>
                <a:schemeClr val="tx2"/>
              </a:solidFill>
            </a:endParaRPr>
          </a:p>
        </p:txBody>
      </p:sp>
    </p:spTree>
    <p:extLst>
      <p:ext uri="{BB962C8B-B14F-4D97-AF65-F5344CB8AC3E}">
        <p14:creationId xmlns:p14="http://schemas.microsoft.com/office/powerpoint/2010/main" val="76034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661256" y="115888"/>
            <a:ext cx="7897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The Pierre Auger Observatory</a:t>
            </a:r>
            <a:endParaRPr lang="en-US" altLang="en-US" sz="2800" dirty="0">
              <a:solidFill>
                <a:srgbClr val="FF9900"/>
              </a:solidFill>
              <a:latin typeface="Arial Black" pitchFamily="34" charset="0"/>
            </a:endParaRPr>
          </a:p>
        </p:txBody>
      </p:sp>
      <p:sp>
        <p:nvSpPr>
          <p:cNvPr id="11" name="Rettangolo 10"/>
          <p:cNvSpPr/>
          <p:nvPr/>
        </p:nvSpPr>
        <p:spPr>
          <a:xfrm>
            <a:off x="597403" y="5303050"/>
            <a:ext cx="7940724" cy="1323439"/>
          </a:xfrm>
          <a:prstGeom prst="rect">
            <a:avLst/>
          </a:prstGeom>
          <a:solidFill>
            <a:schemeClr val="bg1">
              <a:lumMod val="95000"/>
            </a:schemeClr>
          </a:solidFill>
          <a:ln>
            <a:solidFill>
              <a:schemeClr val="tx1"/>
            </a:solidFill>
          </a:ln>
        </p:spPr>
        <p:txBody>
          <a:bodyPr wrap="square">
            <a:spAutoFit/>
          </a:bodyPr>
          <a:lstStyle/>
          <a:p>
            <a:pPr marL="342900" indent="-342900">
              <a:buBlip>
                <a:blip r:embed="rId2"/>
              </a:buBlip>
            </a:pPr>
            <a:r>
              <a:rPr lang="en-US" sz="2000" b="1" dirty="0" smtClean="0">
                <a:solidFill>
                  <a:srgbClr val="002060"/>
                </a:solidFill>
              </a:rPr>
              <a:t>The </a:t>
            </a:r>
            <a:r>
              <a:rPr lang="en-US" sz="2000" b="1" dirty="0">
                <a:solidFill>
                  <a:srgbClr val="002060"/>
                </a:solidFill>
              </a:rPr>
              <a:t>Pierre Auger </a:t>
            </a:r>
            <a:r>
              <a:rPr lang="en-US" sz="2000" b="1" dirty="0" smtClean="0">
                <a:solidFill>
                  <a:srgbClr val="002060"/>
                </a:solidFill>
              </a:rPr>
              <a:t>Observatory, covering an area of </a:t>
            </a:r>
            <a:r>
              <a:rPr lang="en-US" sz="2000" b="1" dirty="0">
                <a:solidFill>
                  <a:srgbClr val="002060"/>
                </a:solidFill>
              </a:rPr>
              <a:t>~3000 </a:t>
            </a:r>
            <a:r>
              <a:rPr lang="en-US" sz="2000" b="1" dirty="0" smtClean="0">
                <a:solidFill>
                  <a:srgbClr val="002060"/>
                </a:solidFill>
              </a:rPr>
              <a:t>km</a:t>
            </a:r>
            <a:r>
              <a:rPr lang="en-US" sz="2000" b="1" baseline="30000" dirty="0" smtClean="0">
                <a:solidFill>
                  <a:srgbClr val="002060"/>
                </a:solidFill>
              </a:rPr>
              <a:t>2</a:t>
            </a:r>
            <a:r>
              <a:rPr lang="en-US" sz="2000" b="1" dirty="0" smtClean="0">
                <a:solidFill>
                  <a:srgbClr val="002060"/>
                </a:solidFill>
              </a:rPr>
              <a:t>, </a:t>
            </a:r>
            <a:r>
              <a:rPr lang="en-US" sz="2000" b="1" dirty="0">
                <a:solidFill>
                  <a:srgbClr val="002060"/>
                </a:solidFill>
              </a:rPr>
              <a:t>is the largest cosmic-ray </a:t>
            </a:r>
            <a:r>
              <a:rPr lang="en-US" sz="2000" b="1" dirty="0" smtClean="0">
                <a:solidFill>
                  <a:srgbClr val="002060"/>
                </a:solidFill>
              </a:rPr>
              <a:t>observatory in the world</a:t>
            </a:r>
            <a:endParaRPr lang="en-US" sz="2000" b="1" dirty="0">
              <a:solidFill>
                <a:srgbClr val="002060"/>
              </a:solidFill>
            </a:endParaRPr>
          </a:p>
          <a:p>
            <a:pPr marL="342900" indent="-342900">
              <a:buBlip>
                <a:blip r:embed="rId2"/>
              </a:buBlip>
            </a:pPr>
            <a:r>
              <a:rPr lang="en-US" sz="2000" b="1" dirty="0" smtClean="0">
                <a:solidFill>
                  <a:srgbClr val="002060"/>
                </a:solidFill>
              </a:rPr>
              <a:t>Its main goal is to </a:t>
            </a:r>
            <a:r>
              <a:rPr lang="en-US" sz="2000" b="1" dirty="0">
                <a:solidFill>
                  <a:srgbClr val="002060"/>
                </a:solidFill>
              </a:rPr>
              <a:t>study </a:t>
            </a:r>
            <a:r>
              <a:rPr lang="en-US" sz="2000" b="1" dirty="0" smtClean="0">
                <a:solidFill>
                  <a:srgbClr val="002060"/>
                </a:solidFill>
              </a:rPr>
              <a:t>Ultra-High Energy Cosmic Rays </a:t>
            </a:r>
          </a:p>
          <a:p>
            <a:pPr marL="342900" indent="-342900">
              <a:buBlip>
                <a:blip r:embed="rId2"/>
              </a:buBlip>
            </a:pPr>
            <a:r>
              <a:rPr lang="en-US" sz="2000" b="1" dirty="0" smtClean="0">
                <a:solidFill>
                  <a:srgbClr val="002060"/>
                </a:solidFill>
              </a:rPr>
              <a:t>It is located in </a:t>
            </a:r>
            <a:r>
              <a:rPr lang="en-US" sz="2000" b="1" noProof="1" smtClean="0">
                <a:solidFill>
                  <a:srgbClr val="002060"/>
                </a:solidFill>
              </a:rPr>
              <a:t>Malargue</a:t>
            </a:r>
            <a:r>
              <a:rPr lang="en-US" sz="2000" b="1" dirty="0" smtClean="0">
                <a:solidFill>
                  <a:srgbClr val="002060"/>
                </a:solidFill>
              </a:rPr>
              <a:t>, Argentina at 1400 m above sea level</a:t>
            </a:r>
            <a:endParaRPr lang="en-US" sz="2000" b="1" dirty="0">
              <a:solidFill>
                <a:srgbClr val="00206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88" y="883468"/>
            <a:ext cx="6565136" cy="4114523"/>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Connettore 2 13"/>
          <p:cNvCxnSpPr/>
          <p:nvPr/>
        </p:nvCxnSpPr>
        <p:spPr>
          <a:xfrm>
            <a:off x="7812360" y="883468"/>
            <a:ext cx="0" cy="4114523"/>
          </a:xfrm>
          <a:prstGeom prst="straightConnector1">
            <a:avLst/>
          </a:prstGeom>
          <a:ln w="57150">
            <a:headEnd type="triangle"/>
            <a:tailEnd type="triangle"/>
          </a:ln>
        </p:spPr>
        <p:style>
          <a:lnRef idx="3">
            <a:schemeClr val="accent1"/>
          </a:lnRef>
          <a:fillRef idx="0">
            <a:schemeClr val="accent1"/>
          </a:fillRef>
          <a:effectRef idx="2">
            <a:schemeClr val="accent1"/>
          </a:effectRef>
          <a:fontRef idx="minor">
            <a:schemeClr val="tx1"/>
          </a:fontRef>
        </p:style>
      </p:cxnSp>
      <p:sp>
        <p:nvSpPr>
          <p:cNvPr id="15" name="CasellaDiTesto 14"/>
          <p:cNvSpPr txBox="1"/>
          <p:nvPr/>
        </p:nvSpPr>
        <p:spPr>
          <a:xfrm>
            <a:off x="7987734" y="2709896"/>
            <a:ext cx="1142419" cy="461665"/>
          </a:xfrm>
          <a:prstGeom prst="rect">
            <a:avLst/>
          </a:prstGeom>
          <a:noFill/>
        </p:spPr>
        <p:txBody>
          <a:bodyPr wrap="square" rtlCol="0">
            <a:spAutoFit/>
          </a:bodyPr>
          <a:lstStyle/>
          <a:p>
            <a:r>
              <a:rPr lang="it-IT" sz="2400" b="1" dirty="0" smtClean="0">
                <a:solidFill>
                  <a:srgbClr val="0070C0"/>
                </a:solidFill>
              </a:rPr>
              <a:t>~65 km</a:t>
            </a:r>
            <a:endParaRPr lang="en-US" sz="2400" b="1" dirty="0">
              <a:solidFill>
                <a:srgbClr val="0070C0"/>
              </a:solidFill>
            </a:endParaRPr>
          </a:p>
        </p:txBody>
      </p:sp>
      <p:sp>
        <p:nvSpPr>
          <p:cNvPr id="4" name="Segnaposto numero diapositiva 3"/>
          <p:cNvSpPr>
            <a:spLocks noGrp="1"/>
          </p:cNvSpPr>
          <p:nvPr>
            <p:ph type="sldNum" sz="quarter" idx="12"/>
          </p:nvPr>
        </p:nvSpPr>
        <p:spPr/>
        <p:txBody>
          <a:bodyPr/>
          <a:lstStyle/>
          <a:p>
            <a:fld id="{6F394498-E7F7-4043-BF70-17DDEED0D82F}" type="slidenum">
              <a:rPr lang="en-US" smtClean="0"/>
              <a:t>2</a:t>
            </a:fld>
            <a:endParaRPr lang="it-IT" dirty="0"/>
          </a:p>
        </p:txBody>
      </p:sp>
    </p:spTree>
    <p:extLst>
      <p:ext uri="{BB962C8B-B14F-4D97-AF65-F5344CB8AC3E}">
        <p14:creationId xmlns:p14="http://schemas.microsoft.com/office/powerpoint/2010/main" val="308920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1560" y="5589240"/>
            <a:ext cx="7920880" cy="1015663"/>
          </a:xfrm>
          <a:prstGeom prst="rect">
            <a:avLst/>
          </a:prstGeom>
          <a:solidFill>
            <a:schemeClr val="bg1">
              <a:lumMod val="95000"/>
            </a:schemeClr>
          </a:solidFill>
          <a:ln>
            <a:solidFill>
              <a:schemeClr val="tx1"/>
            </a:solidFill>
          </a:ln>
        </p:spPr>
        <p:txBody>
          <a:bodyPr wrap="square">
            <a:spAutoFit/>
          </a:bodyPr>
          <a:lstStyle/>
          <a:p>
            <a:pPr marL="342900" indent="-342900">
              <a:buBlip>
                <a:blip r:embed="rId2"/>
              </a:buBlip>
            </a:pPr>
            <a:r>
              <a:rPr lang="en-US" sz="2000" b="1" dirty="0" smtClean="0">
                <a:solidFill>
                  <a:srgbClr val="002060"/>
                </a:solidFill>
              </a:rPr>
              <a:t>Hybrid detector: two complementary measurement techniques</a:t>
            </a:r>
          </a:p>
          <a:p>
            <a:pPr marL="342900" indent="-342900">
              <a:buBlip>
                <a:blip r:embed="rId2"/>
              </a:buBlip>
            </a:pPr>
            <a:r>
              <a:rPr lang="en-US" sz="2000" b="1" dirty="0" smtClean="0">
                <a:solidFill>
                  <a:srgbClr val="002060"/>
                </a:solidFill>
              </a:rPr>
              <a:t>FD has lower duty cycle, but its </a:t>
            </a:r>
            <a:r>
              <a:rPr lang="en-US" sz="2000" b="1" dirty="0">
                <a:solidFill>
                  <a:srgbClr val="002060"/>
                </a:solidFill>
              </a:rPr>
              <a:t>energy scale (with lower </a:t>
            </a:r>
            <a:r>
              <a:rPr lang="en-US" sz="2000" b="1" dirty="0" smtClean="0">
                <a:solidFill>
                  <a:srgbClr val="002060"/>
                </a:solidFill>
              </a:rPr>
              <a:t>systematic </a:t>
            </a:r>
            <a:r>
              <a:rPr lang="en-US" sz="2000" b="1" dirty="0">
                <a:solidFill>
                  <a:srgbClr val="002060"/>
                </a:solidFill>
              </a:rPr>
              <a:t>uncertainties) </a:t>
            </a:r>
            <a:r>
              <a:rPr lang="en-US" sz="2000" b="1" dirty="0" smtClean="0">
                <a:solidFill>
                  <a:srgbClr val="002060"/>
                </a:solidFill>
              </a:rPr>
              <a:t>is </a:t>
            </a:r>
            <a:r>
              <a:rPr lang="en-US" sz="2000" b="1" dirty="0">
                <a:solidFill>
                  <a:srgbClr val="002060"/>
                </a:solidFill>
              </a:rPr>
              <a:t>used to calibrate the </a:t>
            </a:r>
            <a:r>
              <a:rPr lang="en-US" sz="2000" b="1" dirty="0" smtClean="0">
                <a:solidFill>
                  <a:srgbClr val="002060"/>
                </a:solidFill>
              </a:rPr>
              <a:t>data from the SD array</a:t>
            </a:r>
            <a:endParaRPr lang="en-US" sz="2000" dirty="0">
              <a:solidFill>
                <a:srgbClr val="002060"/>
              </a:solidFill>
            </a:endParaRPr>
          </a:p>
        </p:txBody>
      </p:sp>
      <p:sp>
        <p:nvSpPr>
          <p:cNvPr id="6" name="Text Box 5"/>
          <p:cNvSpPr txBox="1">
            <a:spLocks noChangeArrowheads="1"/>
          </p:cNvSpPr>
          <p:nvPr/>
        </p:nvSpPr>
        <p:spPr bwMode="auto">
          <a:xfrm>
            <a:off x="976124" y="116632"/>
            <a:ext cx="7897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a:solidFill>
                  <a:srgbClr val="FF9900"/>
                </a:solidFill>
                <a:latin typeface="Arial Black" pitchFamily="34" charset="0"/>
              </a:rPr>
              <a:t>Main Detector </a:t>
            </a:r>
            <a:r>
              <a:rPr lang="en-US" altLang="en-US" sz="2800" dirty="0" smtClean="0">
                <a:solidFill>
                  <a:srgbClr val="FF9900"/>
                </a:solidFill>
                <a:latin typeface="Arial Black" pitchFamily="34" charset="0"/>
              </a:rPr>
              <a:t>types</a:t>
            </a:r>
            <a:endParaRPr lang="en-US" altLang="en-US" sz="2800" dirty="0">
              <a:solidFill>
                <a:srgbClr val="FF9900"/>
              </a:solidFill>
              <a:latin typeface="Arial Black"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717172"/>
            <a:ext cx="4115110" cy="308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4836182" y="3837520"/>
            <a:ext cx="3865240" cy="1508105"/>
          </a:xfrm>
          <a:prstGeom prst="rect">
            <a:avLst/>
          </a:prstGeom>
        </p:spPr>
        <p:txBody>
          <a:bodyPr wrap="square">
            <a:spAutoFit/>
          </a:bodyPr>
          <a:lstStyle/>
          <a:p>
            <a:pPr algn="ctr"/>
            <a:r>
              <a:rPr lang="en-US" sz="2000" b="1" dirty="0">
                <a:solidFill>
                  <a:srgbClr val="FF0000"/>
                </a:solidFill>
              </a:rPr>
              <a:t>Fluorescence </a:t>
            </a:r>
            <a:r>
              <a:rPr lang="en-US" sz="2000" b="1" dirty="0" smtClean="0">
                <a:solidFill>
                  <a:srgbClr val="FF0000"/>
                </a:solidFill>
              </a:rPr>
              <a:t>Detectors (FD)</a:t>
            </a:r>
            <a:endParaRPr lang="en-US" sz="2000" b="1" dirty="0" smtClean="0"/>
          </a:p>
          <a:p>
            <a:pPr marL="285750" indent="-285750">
              <a:buFont typeface="Arial" pitchFamily="34" charset="0"/>
              <a:buChar char="•"/>
            </a:pPr>
            <a:r>
              <a:rPr lang="it-IT" b="1" dirty="0" smtClean="0"/>
              <a:t>27 </a:t>
            </a:r>
            <a:r>
              <a:rPr lang="en-US" b="1" dirty="0" smtClean="0"/>
              <a:t>telescopes</a:t>
            </a:r>
            <a:r>
              <a:rPr lang="it-IT" b="1" dirty="0" smtClean="0"/>
              <a:t> @ 4 </a:t>
            </a:r>
            <a:r>
              <a:rPr lang="en-US" b="1" dirty="0" smtClean="0"/>
              <a:t>sites</a:t>
            </a:r>
          </a:p>
          <a:p>
            <a:pPr marL="285750" indent="-285750">
              <a:buFont typeface="Arial" pitchFamily="34" charset="0"/>
              <a:buChar char="•"/>
            </a:pPr>
            <a:r>
              <a:rPr lang="en-GB" b="1" dirty="0" smtClean="0"/>
              <a:t>operated only during moonless and clear nights</a:t>
            </a:r>
          </a:p>
          <a:p>
            <a:pPr marL="285750" indent="-285750">
              <a:buFont typeface="Arial" pitchFamily="34" charset="0"/>
              <a:buChar char="•"/>
            </a:pPr>
            <a:r>
              <a:rPr lang="en-GB" b="1" dirty="0" smtClean="0"/>
              <a:t> </a:t>
            </a:r>
            <a:r>
              <a:rPr lang="en-US" b="1" dirty="0" smtClean="0"/>
              <a:t>≈ </a:t>
            </a:r>
            <a:r>
              <a:rPr lang="en-US" b="1" dirty="0"/>
              <a:t>15 % duty </a:t>
            </a:r>
            <a:r>
              <a:rPr lang="en-US" b="1" dirty="0" smtClean="0"/>
              <a:t>cycle</a:t>
            </a:r>
            <a:endParaRPr lang="en-US" b="1" dirty="0"/>
          </a:p>
        </p:txBody>
      </p:sp>
      <p:pic>
        <p:nvPicPr>
          <p:cNvPr id="2" name="Picture 2" descr="Risultati immagini per variance night sky background pierre au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2150"/>
            <a:ext cx="3312368" cy="312595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251520" y="3804406"/>
            <a:ext cx="4248472" cy="1508105"/>
          </a:xfrm>
          <a:prstGeom prst="rect">
            <a:avLst/>
          </a:prstGeom>
        </p:spPr>
        <p:txBody>
          <a:bodyPr wrap="square">
            <a:spAutoFit/>
          </a:bodyPr>
          <a:lstStyle/>
          <a:p>
            <a:pPr algn="ctr"/>
            <a:r>
              <a:rPr lang="en-US" sz="2000" b="1" dirty="0" smtClean="0">
                <a:solidFill>
                  <a:srgbClr val="FF0000"/>
                </a:solidFill>
              </a:rPr>
              <a:t>Surface Detectors (SD)</a:t>
            </a:r>
            <a:endParaRPr lang="en-US" sz="2000" b="1" dirty="0" smtClean="0"/>
          </a:p>
          <a:p>
            <a:pPr marL="285750" indent="-285750">
              <a:buFont typeface="Arial" pitchFamily="34" charset="0"/>
              <a:buChar char="•"/>
            </a:pPr>
            <a:r>
              <a:rPr lang="it-IT" b="1" dirty="0" smtClean="0"/>
              <a:t>1660 water </a:t>
            </a:r>
            <a:r>
              <a:rPr lang="en-US" b="1" dirty="0" smtClean="0"/>
              <a:t>Cherenkov</a:t>
            </a:r>
            <a:r>
              <a:rPr lang="it-IT" b="1" dirty="0" smtClean="0"/>
              <a:t> </a:t>
            </a:r>
            <a:r>
              <a:rPr lang="en-US" b="1" dirty="0" smtClean="0"/>
              <a:t>stations</a:t>
            </a:r>
          </a:p>
          <a:p>
            <a:pPr marL="285750" indent="-285750">
              <a:buFont typeface="Arial" pitchFamily="34" charset="0"/>
              <a:buChar char="•"/>
            </a:pPr>
            <a:r>
              <a:rPr lang="en-GB" b="1" dirty="0" smtClean="0"/>
              <a:t>operated night and day, independently on weather conditions</a:t>
            </a:r>
          </a:p>
          <a:p>
            <a:pPr marL="285750" indent="-285750">
              <a:buFont typeface="Arial" pitchFamily="34" charset="0"/>
              <a:buChar char="•"/>
            </a:pPr>
            <a:r>
              <a:rPr lang="en-US" b="1" dirty="0" smtClean="0"/>
              <a:t>100 </a:t>
            </a:r>
            <a:r>
              <a:rPr lang="en-US" b="1" dirty="0"/>
              <a:t>% duty </a:t>
            </a:r>
            <a:r>
              <a:rPr lang="en-US" b="1" dirty="0" smtClean="0"/>
              <a:t>cycle</a:t>
            </a:r>
            <a:endParaRPr lang="en-US" b="1" dirty="0"/>
          </a:p>
        </p:txBody>
      </p:sp>
      <p:sp>
        <p:nvSpPr>
          <p:cNvPr id="9" name="Segnaposto numero diapositiva 8"/>
          <p:cNvSpPr>
            <a:spLocks noGrp="1"/>
          </p:cNvSpPr>
          <p:nvPr>
            <p:ph type="sldNum" sz="quarter" idx="12"/>
          </p:nvPr>
        </p:nvSpPr>
        <p:spPr/>
        <p:txBody>
          <a:bodyPr/>
          <a:lstStyle/>
          <a:p>
            <a:fld id="{6F394498-E7F7-4043-BF70-17DDEED0D82F}" type="slidenum">
              <a:rPr lang="en-US" smtClean="0"/>
              <a:t>3</a:t>
            </a:fld>
            <a:endParaRPr lang="it-IT" dirty="0"/>
          </a:p>
        </p:txBody>
      </p:sp>
    </p:spTree>
    <p:extLst>
      <p:ext uri="{BB962C8B-B14F-4D97-AF65-F5344CB8AC3E}">
        <p14:creationId xmlns:p14="http://schemas.microsoft.com/office/powerpoint/2010/main" val="156311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4472381" y="3501008"/>
            <a:ext cx="4348091" cy="308519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157492" y="768747"/>
            <a:ext cx="4197718" cy="5817455"/>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2" cstate="print">
            <a:lum bright="6000" contrast="-16000"/>
            <a:extLst>
              <a:ext uri="{28A0092B-C50C-407E-A947-70E740481C1C}">
                <a14:useLocalDpi xmlns:a14="http://schemas.microsoft.com/office/drawing/2010/main" val="0"/>
              </a:ext>
            </a:extLst>
          </a:blip>
          <a:srcRect/>
          <a:stretch>
            <a:fillRect/>
          </a:stretch>
        </p:blipFill>
        <p:spPr bwMode="auto">
          <a:xfrm>
            <a:off x="348139" y="904084"/>
            <a:ext cx="3816424" cy="28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94" y="3896668"/>
            <a:ext cx="3820118" cy="25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1163635" y="115888"/>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dirty="0">
                <a:solidFill>
                  <a:srgbClr val="FF9900"/>
                </a:solidFill>
                <a:latin typeface="Arial Black" pitchFamily="34" charset="0"/>
              </a:rPr>
              <a:t>The Fluorescence </a:t>
            </a:r>
            <a:r>
              <a:rPr lang="en-US" altLang="en-US" sz="2800" dirty="0" smtClean="0">
                <a:solidFill>
                  <a:srgbClr val="FF9900"/>
                </a:solidFill>
                <a:latin typeface="Arial Black" pitchFamily="34" charset="0"/>
              </a:rPr>
              <a:t>Detector</a:t>
            </a:r>
            <a:endParaRPr lang="en-US" altLang="en-US" sz="2800" dirty="0">
              <a:solidFill>
                <a:srgbClr val="FF9900"/>
              </a:solidFill>
              <a:latin typeface="Arial Black" pitchFamily="34" charset="0"/>
            </a:endParaRPr>
          </a:p>
        </p:txBody>
      </p:sp>
      <p:sp>
        <p:nvSpPr>
          <p:cNvPr id="2" name="Rettangolo 1"/>
          <p:cNvSpPr/>
          <p:nvPr/>
        </p:nvSpPr>
        <p:spPr>
          <a:xfrm>
            <a:off x="4630735" y="815152"/>
            <a:ext cx="4229615" cy="2862322"/>
          </a:xfrm>
          <a:prstGeom prst="rect">
            <a:avLst/>
          </a:prstGeom>
        </p:spPr>
        <p:txBody>
          <a:bodyPr wrap="square">
            <a:spAutoFit/>
          </a:bodyPr>
          <a:lstStyle/>
          <a:p>
            <a:pPr marL="285750" indent="-285750">
              <a:buFont typeface="Arial" pitchFamily="34" charset="0"/>
              <a:buChar char="•"/>
            </a:pPr>
            <a:r>
              <a:rPr lang="en-US" b="1" dirty="0" smtClean="0"/>
              <a:t>27 FD telescopes with a 30° x 30° field of view </a:t>
            </a:r>
            <a:endParaRPr lang="en-US" b="1" dirty="0"/>
          </a:p>
          <a:p>
            <a:pPr marL="285750" indent="-285750">
              <a:buFont typeface="Arial" pitchFamily="34" charset="0"/>
              <a:buChar char="•"/>
            </a:pPr>
            <a:r>
              <a:rPr lang="en-US" b="1" dirty="0" smtClean="0"/>
              <a:t>24 FD </a:t>
            </a:r>
            <a:r>
              <a:rPr lang="en-US" b="1" dirty="0"/>
              <a:t>telescopes </a:t>
            </a:r>
            <a:r>
              <a:rPr lang="en-US" b="1" dirty="0" smtClean="0"/>
              <a:t>are grouped </a:t>
            </a:r>
            <a:r>
              <a:rPr lang="en-US" b="1" dirty="0"/>
              <a:t>in </a:t>
            </a:r>
            <a:r>
              <a:rPr lang="en-US" b="1" dirty="0" smtClean="0"/>
              <a:t>4 buildings (in widely </a:t>
            </a:r>
            <a:r>
              <a:rPr lang="en-US" b="1" dirty="0"/>
              <a:t>separated </a:t>
            </a:r>
            <a:r>
              <a:rPr lang="en-US" b="1" dirty="0" smtClean="0"/>
              <a:t>locations) and </a:t>
            </a:r>
            <a:r>
              <a:rPr lang="en-US" b="1" dirty="0"/>
              <a:t>point </a:t>
            </a:r>
            <a:r>
              <a:rPr lang="en-US" b="1" dirty="0" smtClean="0"/>
              <a:t> </a:t>
            </a:r>
            <a:r>
              <a:rPr lang="en-US" b="1" dirty="0"/>
              <a:t>the sky at an elevation angle </a:t>
            </a:r>
            <a:r>
              <a:rPr lang="en-US" b="1" dirty="0" smtClean="0"/>
              <a:t>centered at </a:t>
            </a:r>
            <a:r>
              <a:rPr lang="en-US" b="1" dirty="0"/>
              <a:t>≈ </a:t>
            </a:r>
            <a:r>
              <a:rPr lang="en-US" b="1" dirty="0" smtClean="0"/>
              <a:t>15°</a:t>
            </a:r>
          </a:p>
          <a:p>
            <a:pPr marL="285750" indent="-285750">
              <a:buFont typeface="Arial" pitchFamily="34" charset="0"/>
              <a:buChar char="•"/>
            </a:pPr>
            <a:r>
              <a:rPr lang="en-US" b="1" dirty="0" smtClean="0"/>
              <a:t>3 additional telescopes (HEAT) </a:t>
            </a:r>
            <a:r>
              <a:rPr lang="en-US" b="1" dirty="0"/>
              <a:t>point to the sky at an elevation angle </a:t>
            </a:r>
            <a:r>
              <a:rPr lang="en-US" b="1" dirty="0" smtClean="0"/>
              <a:t>centered at </a:t>
            </a:r>
            <a:r>
              <a:rPr lang="en-US" b="1" dirty="0"/>
              <a:t>≈ </a:t>
            </a:r>
            <a:r>
              <a:rPr lang="en-US" b="1" dirty="0" smtClean="0"/>
              <a:t>45°</a:t>
            </a:r>
            <a:endParaRPr lang="en-US" b="1" dirty="0"/>
          </a:p>
          <a:p>
            <a:pPr marL="285750" indent="-285750">
              <a:buFont typeface="Arial" pitchFamily="34" charset="0"/>
              <a:buChar char="•"/>
            </a:pPr>
            <a:endParaRPr lang="en-US" b="1" dirty="0"/>
          </a:p>
        </p:txBody>
      </p:sp>
      <p:sp>
        <p:nvSpPr>
          <p:cNvPr id="6" name="Rettangolo 5"/>
          <p:cNvSpPr/>
          <p:nvPr/>
        </p:nvSpPr>
        <p:spPr>
          <a:xfrm>
            <a:off x="4630735" y="6104643"/>
            <a:ext cx="4058266" cy="369332"/>
          </a:xfrm>
          <a:prstGeom prst="rect">
            <a:avLst/>
          </a:prstGeom>
        </p:spPr>
        <p:txBody>
          <a:bodyPr wrap="square">
            <a:spAutoFit/>
          </a:bodyPr>
          <a:lstStyle/>
          <a:p>
            <a:r>
              <a:rPr lang="en-US" b="1" dirty="0" smtClean="0"/>
              <a:t>HEAT (</a:t>
            </a:r>
            <a:r>
              <a:rPr lang="en-US" b="1" dirty="0"/>
              <a:t>High Elevation Auger Telescopes</a:t>
            </a:r>
            <a:r>
              <a:rPr lang="en-US" b="1" dirty="0" smtClean="0"/>
              <a:t>)</a:t>
            </a:r>
            <a:endParaRPr lang="en-US" b="1" dirty="0"/>
          </a:p>
        </p:txBody>
      </p:sp>
      <p:pic>
        <p:nvPicPr>
          <p:cNvPr id="1030" name="Picture 6" descr="https://ars.els-cdn.com/content/image/1-s2.0-S0168900215008086-gr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30" y="3717032"/>
            <a:ext cx="3581400" cy="2238376"/>
          </a:xfrm>
          <a:prstGeom prst="rect">
            <a:avLst/>
          </a:prstGeom>
          <a:noFill/>
          <a:extLst>
            <a:ext uri="{909E8E84-426E-40DD-AFC4-6F175D3DCCD1}">
              <a14:hiddenFill xmlns:a14="http://schemas.microsoft.com/office/drawing/2010/main">
                <a:solidFill>
                  <a:srgbClr val="FFFFFF"/>
                </a:solidFill>
              </a14:hiddenFill>
            </a:ext>
          </a:extLst>
        </p:spPr>
      </p:pic>
      <p:sp>
        <p:nvSpPr>
          <p:cNvPr id="10" name="Segnaposto numero diapositiva 9"/>
          <p:cNvSpPr>
            <a:spLocks noGrp="1"/>
          </p:cNvSpPr>
          <p:nvPr>
            <p:ph type="sldNum" sz="quarter" idx="12"/>
          </p:nvPr>
        </p:nvSpPr>
        <p:spPr/>
        <p:txBody>
          <a:bodyPr/>
          <a:lstStyle/>
          <a:p>
            <a:fld id="{6F394498-E7F7-4043-BF70-17DDEED0D82F}" type="slidenum">
              <a:rPr lang="en-US" smtClean="0"/>
              <a:t>4</a:t>
            </a:fld>
            <a:endParaRPr lang="it-IT" dirty="0"/>
          </a:p>
        </p:txBody>
      </p:sp>
    </p:spTree>
    <p:extLst>
      <p:ext uri="{BB962C8B-B14F-4D97-AF65-F5344CB8AC3E}">
        <p14:creationId xmlns:p14="http://schemas.microsoft.com/office/powerpoint/2010/main" val="1692058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0462" y="4637763"/>
            <a:ext cx="8633860" cy="2031325"/>
          </a:xfrm>
          <a:prstGeom prst="rect">
            <a:avLst/>
          </a:prstGeom>
          <a:solidFill>
            <a:schemeClr val="bg1">
              <a:lumMod val="95000"/>
            </a:schemeClr>
          </a:solidFill>
          <a:ln>
            <a:solidFill>
              <a:schemeClr val="tx1"/>
            </a:solidFill>
          </a:ln>
        </p:spPr>
        <p:txBody>
          <a:bodyPr wrap="square" rtlCol="0">
            <a:spAutoFit/>
          </a:bodyPr>
          <a:lstStyle/>
          <a:p>
            <a:r>
              <a:rPr lang="en-US" b="1" dirty="0">
                <a:solidFill>
                  <a:srgbClr val="002060"/>
                </a:solidFill>
              </a:rPr>
              <a:t>T</a:t>
            </a:r>
            <a:r>
              <a:rPr lang="en-US" b="1" dirty="0" smtClean="0">
                <a:solidFill>
                  <a:srgbClr val="002060"/>
                </a:solidFill>
              </a:rPr>
              <a:t>o obtain the overall </a:t>
            </a:r>
            <a:r>
              <a:rPr lang="en-US" b="1" dirty="0">
                <a:solidFill>
                  <a:srgbClr val="002060"/>
                </a:solidFill>
              </a:rPr>
              <a:t>telescope response </a:t>
            </a:r>
            <a:r>
              <a:rPr lang="en-US" b="1" dirty="0" smtClean="0">
                <a:solidFill>
                  <a:srgbClr val="002060"/>
                </a:solidFill>
              </a:rPr>
              <a:t>there are two alternative methods: </a:t>
            </a:r>
          </a:p>
          <a:p>
            <a:pPr marL="285750" indent="-285750">
              <a:buBlip>
                <a:blip r:embed="rId2"/>
              </a:buBlip>
            </a:pPr>
            <a:r>
              <a:rPr lang="en-US" b="1" dirty="0">
                <a:solidFill>
                  <a:srgbClr val="002060"/>
                </a:solidFill>
              </a:rPr>
              <a:t> </a:t>
            </a:r>
            <a:r>
              <a:rPr lang="en-US" b="1" dirty="0" smtClean="0">
                <a:solidFill>
                  <a:srgbClr val="FF0000"/>
                </a:solidFill>
              </a:rPr>
              <a:t>calibration (in lab.) of its individual components </a:t>
            </a:r>
            <a:r>
              <a:rPr lang="en-US" altLang="en-US" b="1" dirty="0" smtClean="0">
                <a:solidFill>
                  <a:srgbClr val="002060"/>
                </a:solidFill>
              </a:rPr>
              <a:t>(i.e. </a:t>
            </a:r>
            <a:r>
              <a:rPr lang="en-US" altLang="en-US" b="1" dirty="0">
                <a:solidFill>
                  <a:srgbClr val="002060"/>
                </a:solidFill>
              </a:rPr>
              <a:t>m</a:t>
            </a:r>
            <a:r>
              <a:rPr lang="en-US" b="1" dirty="0" smtClean="0">
                <a:solidFill>
                  <a:srgbClr val="002060"/>
                </a:solidFill>
              </a:rPr>
              <a:t>irror reflectivity, efficiency of camera PMTs, </a:t>
            </a:r>
            <a:r>
              <a:rPr lang="en-US" b="1" dirty="0">
                <a:solidFill>
                  <a:srgbClr val="002060"/>
                </a:solidFill>
              </a:rPr>
              <a:t>f</a:t>
            </a:r>
            <a:r>
              <a:rPr lang="en-US" b="1" dirty="0" smtClean="0">
                <a:solidFill>
                  <a:srgbClr val="002060"/>
                </a:solidFill>
              </a:rPr>
              <a:t>ilter transmission)</a:t>
            </a:r>
            <a:r>
              <a:rPr lang="en-US" b="1" dirty="0">
                <a:solidFill>
                  <a:srgbClr val="002060"/>
                </a:solidFill>
              </a:rPr>
              <a:t> </a:t>
            </a:r>
            <a:r>
              <a:rPr lang="en-US" b="1" dirty="0" smtClean="0">
                <a:solidFill>
                  <a:srgbClr val="002060"/>
                </a:solidFill>
              </a:rPr>
              <a:t>and then taking into account the optical system </a:t>
            </a:r>
            <a:r>
              <a:rPr lang="en-US" b="1" dirty="0">
                <a:solidFill>
                  <a:srgbClr val="002060"/>
                </a:solidFill>
              </a:rPr>
              <a:t>geometry </a:t>
            </a:r>
            <a:r>
              <a:rPr lang="en-US" b="1" dirty="0" smtClean="0">
                <a:solidFill>
                  <a:srgbClr val="002060"/>
                </a:solidFill>
              </a:rPr>
              <a:t>by performing </a:t>
            </a:r>
            <a:r>
              <a:rPr lang="en-US" b="1" dirty="0">
                <a:solidFill>
                  <a:srgbClr val="002060"/>
                </a:solidFill>
              </a:rPr>
              <a:t>a </a:t>
            </a:r>
            <a:r>
              <a:rPr lang="en-US" b="1" noProof="1" smtClean="0">
                <a:solidFill>
                  <a:srgbClr val="002060"/>
                </a:solidFill>
              </a:rPr>
              <a:t>Monte Carlo</a:t>
            </a:r>
            <a:r>
              <a:rPr lang="en-US" b="1" dirty="0" smtClean="0">
                <a:solidFill>
                  <a:srgbClr val="002060"/>
                </a:solidFill>
              </a:rPr>
              <a:t> simulation </a:t>
            </a:r>
          </a:p>
          <a:p>
            <a:pPr marL="285750" indent="-285750">
              <a:buBlip>
                <a:blip r:embed="rId2"/>
              </a:buBlip>
            </a:pPr>
            <a:r>
              <a:rPr lang="en-US" b="1" dirty="0" smtClean="0">
                <a:solidFill>
                  <a:srgbClr val="002060"/>
                </a:solidFill>
              </a:rPr>
              <a:t> </a:t>
            </a:r>
            <a:r>
              <a:rPr lang="en-US" b="1" dirty="0" smtClean="0">
                <a:solidFill>
                  <a:srgbClr val="FF0000"/>
                </a:solidFill>
              </a:rPr>
              <a:t>“end to end” calibration</a:t>
            </a:r>
            <a:r>
              <a:rPr lang="en-US" b="1" dirty="0" smtClean="0">
                <a:solidFill>
                  <a:srgbClr val="002060"/>
                </a:solidFill>
              </a:rPr>
              <a:t>:  illuminate the detector with a reference light source and record its response. </a:t>
            </a:r>
            <a:r>
              <a:rPr lang="en-US" b="1" dirty="0">
                <a:solidFill>
                  <a:srgbClr val="002060"/>
                </a:solidFill>
              </a:rPr>
              <a:t>A</a:t>
            </a:r>
            <a:r>
              <a:rPr lang="en-US" b="1" dirty="0" smtClean="0">
                <a:solidFill>
                  <a:srgbClr val="002060"/>
                </a:solidFill>
              </a:rPr>
              <a:t>dvantage: no need to know the contribute of individual elements, and lower systematic uncertainty   </a:t>
            </a:r>
            <a:endParaRPr lang="en-US" b="1" dirty="0">
              <a:solidFill>
                <a:srgbClr val="002060"/>
              </a:solidFill>
            </a:endParaRPr>
          </a:p>
        </p:txBody>
      </p:sp>
      <p:pic>
        <p:nvPicPr>
          <p:cNvPr id="4" name="Picture 3" descr="LosLe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92458"/>
            <a:ext cx="2860863" cy="3816042"/>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778739" y="3717032"/>
            <a:ext cx="2286000" cy="646331"/>
          </a:xfrm>
          <a:prstGeom prst="rect">
            <a:avLst/>
          </a:prstGeom>
          <a:solidFill>
            <a:schemeClr val="bg1"/>
          </a:solidFill>
        </p:spPr>
        <p:txBody>
          <a:bodyPr wrap="square">
            <a:spAutoFit/>
          </a:bodyPr>
          <a:lstStyle/>
          <a:p>
            <a:r>
              <a:rPr lang="en-US" altLang="en-US" b="1" dirty="0">
                <a:solidFill>
                  <a:srgbClr val="0033CC"/>
                </a:solidFill>
                <a:latin typeface="Arial" charset="0"/>
              </a:rPr>
              <a:t>3.4 meter diameter</a:t>
            </a:r>
          </a:p>
          <a:p>
            <a:r>
              <a:rPr lang="en-US" altLang="en-US" b="1" dirty="0">
                <a:solidFill>
                  <a:srgbClr val="0033CC"/>
                </a:solidFill>
                <a:latin typeface="Arial" charset="0"/>
              </a:rPr>
              <a:t> segmented mirror</a:t>
            </a:r>
            <a:endParaRPr lang="en-US" altLang="en-US" b="1" dirty="0">
              <a:solidFill>
                <a:schemeClr val="hlink"/>
              </a:solidFill>
              <a:latin typeface="Arial" charset="0"/>
            </a:endParaRPr>
          </a:p>
        </p:txBody>
      </p:sp>
      <p:pic>
        <p:nvPicPr>
          <p:cNvPr id="6" name="Picture 4" descr="P30500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280" y="695371"/>
            <a:ext cx="4768840" cy="3813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4632950" y="836712"/>
            <a:ext cx="2058988" cy="641350"/>
          </a:xfrm>
          <a:prstGeom prst="rect">
            <a:avLst/>
          </a:prstGeom>
          <a:solidFill>
            <a:schemeClr val="bg1"/>
          </a:solidFill>
          <a:ln>
            <a:noFill/>
          </a:ln>
          <a:effectLst/>
          <a:extLst/>
        </p:spPr>
        <p:txBody>
          <a:bodyPr>
            <a:spAutoFit/>
          </a:bodyPr>
          <a:lstStyle/>
          <a:p>
            <a:pPr eaLnBrk="0" hangingPunct="0">
              <a:spcBef>
                <a:spcPct val="50000"/>
              </a:spcBef>
            </a:pPr>
            <a:r>
              <a:rPr lang="en-US" altLang="en-US" sz="1800" b="1" dirty="0">
                <a:solidFill>
                  <a:srgbClr val="0033CC"/>
                </a:solidFill>
                <a:latin typeface="Arial" charset="0"/>
              </a:rPr>
              <a:t>Aperture stop and optical filter</a:t>
            </a:r>
          </a:p>
        </p:txBody>
      </p:sp>
      <p:sp>
        <p:nvSpPr>
          <p:cNvPr id="8" name="Text Box 5"/>
          <p:cNvSpPr txBox="1">
            <a:spLocks noChangeArrowheads="1"/>
          </p:cNvSpPr>
          <p:nvPr/>
        </p:nvSpPr>
        <p:spPr bwMode="auto">
          <a:xfrm>
            <a:off x="359724" y="115888"/>
            <a:ext cx="8482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a:solidFill>
                  <a:srgbClr val="FF9900"/>
                </a:solidFill>
                <a:latin typeface="Arial Black" pitchFamily="34" charset="0"/>
              </a:rPr>
              <a:t>The Fluorescence </a:t>
            </a:r>
            <a:r>
              <a:rPr lang="en-US" altLang="en-US" sz="2800" dirty="0" smtClean="0">
                <a:solidFill>
                  <a:srgbClr val="FF9900"/>
                </a:solidFill>
                <a:latin typeface="Arial Black" pitchFamily="34" charset="0"/>
              </a:rPr>
              <a:t>Detector optical system</a:t>
            </a:r>
            <a:endParaRPr lang="en-US" altLang="en-US" sz="2800" dirty="0">
              <a:solidFill>
                <a:srgbClr val="FF9900"/>
              </a:solidFill>
              <a:latin typeface="Arial Black" pitchFamily="34" charset="0"/>
            </a:endParaRPr>
          </a:p>
        </p:txBody>
      </p:sp>
      <p:sp>
        <p:nvSpPr>
          <p:cNvPr id="11" name="Rettangolo 10"/>
          <p:cNvSpPr/>
          <p:nvPr/>
        </p:nvSpPr>
        <p:spPr>
          <a:xfrm>
            <a:off x="6305833" y="3284984"/>
            <a:ext cx="2202084" cy="584775"/>
          </a:xfrm>
          <a:prstGeom prst="rect">
            <a:avLst/>
          </a:prstGeom>
          <a:solidFill>
            <a:schemeClr val="bg1"/>
          </a:solidFill>
        </p:spPr>
        <p:txBody>
          <a:bodyPr wrap="square">
            <a:spAutoFit/>
          </a:bodyPr>
          <a:lstStyle/>
          <a:p>
            <a:pPr algn="ctr"/>
            <a:r>
              <a:rPr lang="en-US" altLang="en-US" sz="1600" b="1" dirty="0">
                <a:solidFill>
                  <a:srgbClr val="0033CC"/>
                </a:solidFill>
                <a:latin typeface="Arial" charset="0"/>
              </a:rPr>
              <a:t>Camera with 440 PMTs(1.5° per pixel)</a:t>
            </a:r>
            <a:endParaRPr lang="en-US" altLang="en-US" sz="1600" b="1" dirty="0">
              <a:solidFill>
                <a:schemeClr val="hlink"/>
              </a:solidFill>
              <a:latin typeface="Arial" charset="0"/>
            </a:endParaRPr>
          </a:p>
        </p:txBody>
      </p:sp>
      <p:sp>
        <p:nvSpPr>
          <p:cNvPr id="10" name="Segnaposto numero diapositiva 9"/>
          <p:cNvSpPr>
            <a:spLocks noGrp="1"/>
          </p:cNvSpPr>
          <p:nvPr>
            <p:ph type="sldNum" sz="quarter" idx="12"/>
          </p:nvPr>
        </p:nvSpPr>
        <p:spPr/>
        <p:txBody>
          <a:bodyPr/>
          <a:lstStyle/>
          <a:p>
            <a:fld id="{6F394498-E7F7-4043-BF70-17DDEED0D82F}" type="slidenum">
              <a:rPr lang="en-US" smtClean="0"/>
              <a:t>5</a:t>
            </a:fld>
            <a:endParaRPr lang="it-IT" dirty="0"/>
          </a:p>
        </p:txBody>
      </p:sp>
    </p:spTree>
    <p:extLst>
      <p:ext uri="{BB962C8B-B14F-4D97-AF65-F5344CB8AC3E}">
        <p14:creationId xmlns:p14="http://schemas.microsoft.com/office/powerpoint/2010/main" val="85479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17-11 paper d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40" y="765175"/>
            <a:ext cx="5336564" cy="315267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67337" y="4293096"/>
            <a:ext cx="8320194" cy="2308324"/>
          </a:xfrm>
          <a:prstGeom prst="rect">
            <a:avLst/>
          </a:prstGeom>
          <a:solidFill>
            <a:schemeClr val="bg1">
              <a:lumMod val="95000"/>
            </a:schemeClr>
          </a:solidFill>
          <a:ln>
            <a:solidFill>
              <a:schemeClr val="tx1"/>
            </a:solidFill>
          </a:ln>
        </p:spPr>
        <p:txBody>
          <a:bodyPr wrap="square">
            <a:spAutoFit/>
          </a:bodyPr>
          <a:lstStyle/>
          <a:p>
            <a:pPr marL="285750" indent="-285750">
              <a:buBlip>
                <a:blip r:embed="rId3"/>
              </a:buBlip>
            </a:pPr>
            <a:r>
              <a:rPr lang="en-US" b="1" dirty="0">
                <a:solidFill>
                  <a:srgbClr val="002060"/>
                </a:solidFill>
              </a:rPr>
              <a:t>The </a:t>
            </a:r>
            <a:r>
              <a:rPr lang="en-US" b="1" dirty="0" smtClean="0">
                <a:solidFill>
                  <a:srgbClr val="002060"/>
                </a:solidFill>
              </a:rPr>
              <a:t>FD end-to-end calibration technique </a:t>
            </a:r>
            <a:r>
              <a:rPr lang="en-US" b="1" dirty="0">
                <a:solidFill>
                  <a:srgbClr val="002060"/>
                </a:solidFill>
              </a:rPr>
              <a:t>involves a </a:t>
            </a:r>
            <a:r>
              <a:rPr lang="en-US" b="1" dirty="0" smtClean="0">
                <a:solidFill>
                  <a:srgbClr val="002060"/>
                </a:solidFill>
              </a:rPr>
              <a:t>portable light source </a:t>
            </a:r>
            <a:r>
              <a:rPr lang="en-US" b="1" dirty="0">
                <a:solidFill>
                  <a:srgbClr val="002060"/>
                </a:solidFill>
              </a:rPr>
              <a:t>that </a:t>
            </a:r>
            <a:r>
              <a:rPr lang="en-US" b="1" dirty="0" smtClean="0">
                <a:solidFill>
                  <a:srgbClr val="002060"/>
                </a:solidFill>
              </a:rPr>
              <a:t>mounted at </a:t>
            </a:r>
            <a:r>
              <a:rPr lang="en-US" b="1" dirty="0">
                <a:solidFill>
                  <a:srgbClr val="002060"/>
                </a:solidFill>
              </a:rPr>
              <a:t>the aperture of each </a:t>
            </a:r>
            <a:r>
              <a:rPr lang="en-US" b="1" dirty="0" smtClean="0">
                <a:solidFill>
                  <a:srgbClr val="002060"/>
                </a:solidFill>
              </a:rPr>
              <a:t>telescope to uniformly illuminate its camera </a:t>
            </a:r>
          </a:p>
          <a:p>
            <a:pPr marL="285750" indent="-285750">
              <a:buBlip>
                <a:blip r:embed="rId3"/>
              </a:buBlip>
            </a:pPr>
            <a:r>
              <a:rPr lang="en-US" b="1" dirty="0" smtClean="0">
                <a:solidFill>
                  <a:srgbClr val="002060"/>
                </a:solidFill>
              </a:rPr>
              <a:t>The “portable” </a:t>
            </a:r>
            <a:r>
              <a:rPr lang="en-US" b="1" dirty="0">
                <a:solidFill>
                  <a:srgbClr val="002060"/>
                </a:solidFill>
              </a:rPr>
              <a:t>light source, </a:t>
            </a:r>
            <a:r>
              <a:rPr lang="en-US" b="1" dirty="0" smtClean="0">
                <a:solidFill>
                  <a:srgbClr val="002060"/>
                </a:solidFill>
              </a:rPr>
              <a:t>referred to </a:t>
            </a:r>
            <a:r>
              <a:rPr lang="en-US" b="1" dirty="0">
                <a:solidFill>
                  <a:srgbClr val="002060"/>
                </a:solidFill>
              </a:rPr>
              <a:t>as the </a:t>
            </a:r>
            <a:r>
              <a:rPr lang="en-US" b="1" dirty="0" smtClean="0">
                <a:solidFill>
                  <a:srgbClr val="FF0000"/>
                </a:solidFill>
              </a:rPr>
              <a:t>Drum</a:t>
            </a:r>
            <a:r>
              <a:rPr lang="en-US" b="1" dirty="0" smtClean="0">
                <a:solidFill>
                  <a:srgbClr val="002060"/>
                </a:solidFill>
              </a:rPr>
              <a:t> </a:t>
            </a:r>
            <a:r>
              <a:rPr lang="en-US" b="1" dirty="0">
                <a:solidFill>
                  <a:srgbClr val="002060"/>
                </a:solidFill>
              </a:rPr>
              <a:t>because of its appearance, is a </a:t>
            </a:r>
            <a:r>
              <a:rPr lang="en-US" b="1" dirty="0" smtClean="0">
                <a:solidFill>
                  <a:srgbClr val="002060"/>
                </a:solidFill>
              </a:rPr>
              <a:t>cylinder 1.4 </a:t>
            </a:r>
            <a:r>
              <a:rPr lang="en-US" b="1" dirty="0">
                <a:solidFill>
                  <a:srgbClr val="002060"/>
                </a:solidFill>
              </a:rPr>
              <a:t>m deep with a 2.5 m </a:t>
            </a:r>
            <a:r>
              <a:rPr lang="en-US" b="1" dirty="0" smtClean="0">
                <a:solidFill>
                  <a:srgbClr val="002060"/>
                </a:solidFill>
              </a:rPr>
              <a:t>diameter</a:t>
            </a:r>
            <a:endParaRPr lang="it-IT" b="1" dirty="0">
              <a:solidFill>
                <a:srgbClr val="002060"/>
              </a:solidFill>
            </a:endParaRPr>
          </a:p>
          <a:p>
            <a:pPr marL="285750" indent="-285750">
              <a:buBlip>
                <a:blip r:embed="rId3"/>
              </a:buBlip>
            </a:pPr>
            <a:r>
              <a:rPr lang="en-US" b="1" dirty="0">
                <a:solidFill>
                  <a:srgbClr val="002060"/>
                </a:solidFill>
              </a:rPr>
              <a:t>The </a:t>
            </a:r>
            <a:r>
              <a:rPr lang="en-US" b="1" dirty="0" smtClean="0">
                <a:solidFill>
                  <a:srgbClr val="002060"/>
                </a:solidFill>
              </a:rPr>
              <a:t>ratio between the known </a:t>
            </a:r>
            <a:r>
              <a:rPr lang="en-US" b="1" dirty="0">
                <a:solidFill>
                  <a:srgbClr val="002060"/>
                </a:solidFill>
              </a:rPr>
              <a:t>flux from the light source and the response of </a:t>
            </a:r>
            <a:r>
              <a:rPr lang="en-US" b="1" dirty="0" smtClean="0">
                <a:solidFill>
                  <a:srgbClr val="002060"/>
                </a:solidFill>
              </a:rPr>
              <a:t>the camera PMTs gives </a:t>
            </a:r>
            <a:r>
              <a:rPr lang="en-US" b="1" dirty="0">
                <a:solidFill>
                  <a:srgbClr val="002060"/>
                </a:solidFill>
              </a:rPr>
              <a:t>the required </a:t>
            </a:r>
            <a:r>
              <a:rPr lang="en-US" b="1" dirty="0" smtClean="0">
                <a:solidFill>
                  <a:srgbClr val="002060"/>
                </a:solidFill>
              </a:rPr>
              <a:t>“end to end” calibration factor</a:t>
            </a:r>
          </a:p>
          <a:p>
            <a:pPr marL="285750" indent="-285750">
              <a:buBlip>
                <a:blip r:embed="rId3"/>
              </a:buBlip>
            </a:pPr>
            <a:r>
              <a:rPr lang="en-US" b="1" dirty="0" smtClean="0">
                <a:solidFill>
                  <a:srgbClr val="002060"/>
                </a:solidFill>
              </a:rPr>
              <a:t>However, due </a:t>
            </a:r>
            <a:r>
              <a:rPr lang="en-US" b="1" dirty="0">
                <a:solidFill>
                  <a:srgbClr val="002060"/>
                </a:solidFill>
              </a:rPr>
              <a:t>to its </a:t>
            </a:r>
            <a:r>
              <a:rPr lang="en-US" b="1" dirty="0" smtClean="0">
                <a:solidFill>
                  <a:srgbClr val="002060"/>
                </a:solidFill>
              </a:rPr>
              <a:t>complexity, </a:t>
            </a:r>
            <a:r>
              <a:rPr lang="en-US" b="1" dirty="0">
                <a:solidFill>
                  <a:srgbClr val="002060"/>
                </a:solidFill>
              </a:rPr>
              <a:t>only a  few campaigns have been performed to calibrate the whole array of FD telescopes </a:t>
            </a:r>
          </a:p>
        </p:txBody>
      </p:sp>
      <p:pic>
        <p:nvPicPr>
          <p:cNvPr id="7" name="Picture 5" descr="drumCO3"/>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r="21519"/>
          <a:stretch>
            <a:fillRect/>
          </a:stretch>
        </p:blipFill>
        <p:spPr bwMode="auto">
          <a:xfrm>
            <a:off x="5638378" y="765175"/>
            <a:ext cx="3301466" cy="3152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1160334" y="115888"/>
            <a:ext cx="693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800" dirty="0">
                <a:solidFill>
                  <a:srgbClr val="FF9900"/>
                </a:solidFill>
                <a:latin typeface="Arial Black" pitchFamily="34" charset="0"/>
              </a:rPr>
              <a:t>The </a:t>
            </a:r>
            <a:r>
              <a:rPr lang="en-US" altLang="en-US" sz="2800" dirty="0" smtClean="0">
                <a:solidFill>
                  <a:srgbClr val="FF9900"/>
                </a:solidFill>
                <a:latin typeface="Arial Black" pitchFamily="34" charset="0"/>
              </a:rPr>
              <a:t>Drum</a:t>
            </a:r>
            <a:endParaRPr lang="en-US" altLang="en-US" sz="2800" dirty="0">
              <a:solidFill>
                <a:srgbClr val="FF9900"/>
              </a:solidFill>
              <a:latin typeface="Arial Black" pitchFamily="34" charset="0"/>
            </a:endParaRPr>
          </a:p>
        </p:txBody>
      </p:sp>
      <p:sp>
        <p:nvSpPr>
          <p:cNvPr id="5" name="Segnaposto numero diapositiva 4"/>
          <p:cNvSpPr>
            <a:spLocks noGrp="1"/>
          </p:cNvSpPr>
          <p:nvPr>
            <p:ph type="sldNum" sz="quarter" idx="12"/>
          </p:nvPr>
        </p:nvSpPr>
        <p:spPr/>
        <p:txBody>
          <a:bodyPr/>
          <a:lstStyle/>
          <a:p>
            <a:fld id="{6F394498-E7F7-4043-BF70-17DDEED0D82F}" type="slidenum">
              <a:rPr lang="en-US" smtClean="0"/>
              <a:t>6</a:t>
            </a:fld>
            <a:endParaRPr lang="it-IT" dirty="0"/>
          </a:p>
        </p:txBody>
      </p:sp>
    </p:spTree>
    <p:extLst>
      <p:ext uri="{BB962C8B-B14F-4D97-AF65-F5344CB8AC3E}">
        <p14:creationId xmlns:p14="http://schemas.microsoft.com/office/powerpoint/2010/main" val="114294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0915" y="3861048"/>
            <a:ext cx="8496944" cy="2893100"/>
          </a:xfrm>
          <a:prstGeom prst="rect">
            <a:avLst/>
          </a:prstGeom>
          <a:solidFill>
            <a:schemeClr val="bg1">
              <a:lumMod val="95000"/>
            </a:schemeClr>
          </a:solidFill>
          <a:ln>
            <a:solidFill>
              <a:schemeClr val="tx1"/>
            </a:solidFill>
          </a:ln>
        </p:spPr>
        <p:txBody>
          <a:bodyPr wrap="square" rtlCol="0">
            <a:spAutoFit/>
          </a:bodyPr>
          <a:lstStyle/>
          <a:p>
            <a:pPr marL="342900" indent="-342900">
              <a:buBlip>
                <a:blip r:embed="rId2"/>
              </a:buBlip>
            </a:pPr>
            <a:r>
              <a:rPr lang="en-US" b="1" dirty="0">
                <a:solidFill>
                  <a:srgbClr val="002060"/>
                </a:solidFill>
              </a:rPr>
              <a:t>T</a:t>
            </a:r>
            <a:r>
              <a:rPr lang="en-US" b="1" dirty="0" smtClean="0">
                <a:solidFill>
                  <a:srgbClr val="002060"/>
                </a:solidFill>
              </a:rPr>
              <a:t>he Drum is a complex device and needs itself to be accurately calibrated every time it is used.</a:t>
            </a:r>
            <a:r>
              <a:rPr lang="it-IT" b="1" dirty="0" smtClean="0">
                <a:solidFill>
                  <a:srgbClr val="002060"/>
                </a:solidFill>
              </a:rPr>
              <a:t> </a:t>
            </a:r>
          </a:p>
          <a:p>
            <a:pPr marL="342900" indent="-342900">
              <a:buBlip>
                <a:blip r:embed="rId2"/>
              </a:buBlip>
            </a:pPr>
            <a:r>
              <a:rPr lang="en-US" b="1" noProof="1" smtClean="0">
                <a:solidFill>
                  <a:srgbClr val="002060"/>
                </a:solidFill>
              </a:rPr>
              <a:t>A </a:t>
            </a:r>
            <a:r>
              <a:rPr lang="en-US" b="1" noProof="1">
                <a:solidFill>
                  <a:srgbClr val="002060"/>
                </a:solidFill>
              </a:rPr>
              <a:t>ray-tracing program is used to calculate corrections for small </a:t>
            </a:r>
            <a:r>
              <a:rPr lang="en-US" b="1" noProof="1" smtClean="0">
                <a:solidFill>
                  <a:srgbClr val="002060"/>
                </a:solidFill>
              </a:rPr>
              <a:t>non-uniformities </a:t>
            </a:r>
            <a:r>
              <a:rPr lang="en-US" b="1" noProof="1">
                <a:solidFill>
                  <a:srgbClr val="002060"/>
                </a:solidFill>
              </a:rPr>
              <a:t>that are measured in lab. Another small correction for internal </a:t>
            </a:r>
            <a:r>
              <a:rPr lang="en-US" b="1" noProof="1" smtClean="0">
                <a:solidFill>
                  <a:srgbClr val="002060"/>
                </a:solidFill>
              </a:rPr>
              <a:t>reflections </a:t>
            </a:r>
            <a:r>
              <a:rPr lang="en-US" b="1" noProof="1">
                <a:solidFill>
                  <a:srgbClr val="002060"/>
                </a:solidFill>
              </a:rPr>
              <a:t>has also to be taken into account</a:t>
            </a:r>
            <a:r>
              <a:rPr lang="en-US" b="1" noProof="1" smtClean="0">
                <a:solidFill>
                  <a:srgbClr val="002060"/>
                </a:solidFill>
              </a:rPr>
              <a:t>.</a:t>
            </a:r>
          </a:p>
          <a:p>
            <a:pPr marL="342900" indent="-342900">
              <a:buBlip>
                <a:blip r:embed="rId2"/>
              </a:buBlip>
            </a:pPr>
            <a:r>
              <a:rPr lang="en-US" b="1" dirty="0">
                <a:solidFill>
                  <a:srgbClr val="002060"/>
                </a:solidFill>
              </a:rPr>
              <a:t>The Drum operation is rather complex and can't be done too often. </a:t>
            </a:r>
            <a:r>
              <a:rPr lang="en-US" b="1" dirty="0" smtClean="0">
                <a:solidFill>
                  <a:srgbClr val="002060"/>
                </a:solidFill>
              </a:rPr>
              <a:t>A </a:t>
            </a:r>
            <a:r>
              <a:rPr lang="en-US" b="1" dirty="0">
                <a:solidFill>
                  <a:srgbClr val="002060"/>
                </a:solidFill>
              </a:rPr>
              <a:t>relative calibration system is used to track the calibrations between </a:t>
            </a:r>
            <a:r>
              <a:rPr lang="en-US" b="1" dirty="0" smtClean="0">
                <a:solidFill>
                  <a:srgbClr val="002060"/>
                </a:solidFill>
              </a:rPr>
              <a:t>Drum campaigns.</a:t>
            </a:r>
          </a:p>
          <a:p>
            <a:endParaRPr lang="en-US" sz="1100" b="1" dirty="0" smtClean="0">
              <a:solidFill>
                <a:srgbClr val="002060"/>
              </a:solidFill>
            </a:endParaRPr>
          </a:p>
          <a:p>
            <a:r>
              <a:rPr lang="en-US" sz="2000" b="1" dirty="0" smtClean="0">
                <a:solidFill>
                  <a:srgbClr val="002060"/>
                </a:solidFill>
              </a:rPr>
              <a:t>It is desirable to have a totally independent method to verify and monitor frequently the FD absolute calibration </a:t>
            </a:r>
            <a:endParaRPr lang="en-US" sz="2000" b="1" dirty="0">
              <a:solidFill>
                <a:srgbClr val="002060"/>
              </a:solidFill>
            </a:endParaRPr>
          </a:p>
        </p:txBody>
      </p:sp>
      <p:sp>
        <p:nvSpPr>
          <p:cNvPr id="4" name="Text Box 5"/>
          <p:cNvSpPr txBox="1">
            <a:spLocks noChangeArrowheads="1"/>
          </p:cNvSpPr>
          <p:nvPr/>
        </p:nvSpPr>
        <p:spPr bwMode="auto">
          <a:xfrm>
            <a:off x="611188" y="115888"/>
            <a:ext cx="81372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dirty="0" smtClean="0">
                <a:solidFill>
                  <a:srgbClr val="FF9900"/>
                </a:solidFill>
                <a:latin typeface="Arial Black" pitchFamily="34" charset="0"/>
              </a:rPr>
              <a:t>… but the Drum needs to be calibrated</a:t>
            </a:r>
            <a:endParaRPr lang="en-US" altLang="en-US" sz="2800" dirty="0">
              <a:solidFill>
                <a:srgbClr val="FF9900"/>
              </a:solidFill>
              <a:latin typeface="Arial Black" pitchFamily="34" charset="0"/>
            </a:endParaRPr>
          </a:p>
        </p:txBody>
      </p:sp>
      <p:pic>
        <p:nvPicPr>
          <p:cNvPr id="2050" name="Picture 2" descr="http://inspirehep.net/record/826754/files/d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747288"/>
            <a:ext cx="3012225" cy="28547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nspirehep.net/record/802004/files/fig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78" y="727428"/>
            <a:ext cx="3978641" cy="2990357"/>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numero diapositiva 7"/>
          <p:cNvSpPr>
            <a:spLocks noGrp="1"/>
          </p:cNvSpPr>
          <p:nvPr>
            <p:ph type="sldNum" sz="quarter" idx="12"/>
          </p:nvPr>
        </p:nvSpPr>
        <p:spPr/>
        <p:txBody>
          <a:bodyPr/>
          <a:lstStyle/>
          <a:p>
            <a:fld id="{6F394498-E7F7-4043-BF70-17DDEED0D82F}" type="slidenum">
              <a:rPr lang="en-US" smtClean="0"/>
              <a:t>7</a:t>
            </a:fld>
            <a:endParaRPr lang="it-IT" dirty="0"/>
          </a:p>
        </p:txBody>
      </p:sp>
    </p:spTree>
    <p:extLst>
      <p:ext uri="{BB962C8B-B14F-4D97-AF65-F5344CB8AC3E}">
        <p14:creationId xmlns:p14="http://schemas.microsoft.com/office/powerpoint/2010/main" val="3598195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05902" y="115888"/>
            <a:ext cx="7192482" cy="523220"/>
          </a:xfrm>
          <a:prstGeom prst="rect">
            <a:avLst/>
          </a:prstGeom>
        </p:spPr>
        <p:txBody>
          <a:bodyPr wrap="none">
            <a:spAutoFit/>
          </a:bodyPr>
          <a:lstStyle/>
          <a:p>
            <a:pPr algn="ctr" eaLnBrk="0" hangingPunct="0">
              <a:spcBef>
                <a:spcPct val="50000"/>
              </a:spcBef>
            </a:pPr>
            <a:r>
              <a:rPr lang="en-US" altLang="en-US" sz="2800" dirty="0" smtClean="0">
                <a:solidFill>
                  <a:srgbClr val="FF9900"/>
                </a:solidFill>
                <a:latin typeface="Arial Black" pitchFamily="34" charset="0"/>
              </a:rPr>
              <a:t>Calibration with flying light sources</a:t>
            </a:r>
            <a:endParaRPr lang="en-US" altLang="en-US" sz="2800" dirty="0">
              <a:solidFill>
                <a:srgbClr val="FF9900"/>
              </a:solidFill>
              <a:latin typeface="Arial Black" pitchFamily="34" charset="0"/>
            </a:endParaRPr>
          </a:p>
        </p:txBody>
      </p:sp>
      <p:sp>
        <p:nvSpPr>
          <p:cNvPr id="5" name="Rettangolo 4"/>
          <p:cNvSpPr/>
          <p:nvPr/>
        </p:nvSpPr>
        <p:spPr>
          <a:xfrm>
            <a:off x="477558" y="4725144"/>
            <a:ext cx="8292642" cy="1692771"/>
          </a:xfrm>
          <a:prstGeom prst="rect">
            <a:avLst/>
          </a:prstGeom>
          <a:solidFill>
            <a:schemeClr val="bg1">
              <a:lumMod val="95000"/>
            </a:schemeClr>
          </a:solidFill>
          <a:ln>
            <a:solidFill>
              <a:schemeClr val="tx1"/>
            </a:solidFill>
          </a:ln>
        </p:spPr>
        <p:txBody>
          <a:bodyPr wrap="square">
            <a:spAutoFit/>
          </a:bodyPr>
          <a:lstStyle/>
          <a:p>
            <a:pPr marL="342900" indent="-342900">
              <a:buBlip>
                <a:blip r:embed="rId2"/>
              </a:buBlip>
            </a:pPr>
            <a:r>
              <a:rPr lang="en-GB" sz="2000" b="1" dirty="0" smtClean="0">
                <a:solidFill>
                  <a:srgbClr val="002060"/>
                </a:solidFill>
              </a:rPr>
              <a:t>Several calibration campaigns using calibrated source on a flying platform, the </a:t>
            </a:r>
            <a:r>
              <a:rPr lang="en-US" sz="2000" b="1" noProof="1" smtClean="0">
                <a:solidFill>
                  <a:srgbClr val="FF0000"/>
                </a:solidFill>
              </a:rPr>
              <a:t>octocopter</a:t>
            </a:r>
            <a:r>
              <a:rPr lang="en-US" sz="2000" b="1" dirty="0" smtClean="0"/>
              <a:t>, </a:t>
            </a:r>
            <a:r>
              <a:rPr lang="en-GB" sz="2000" b="1" dirty="0" smtClean="0">
                <a:solidFill>
                  <a:srgbClr val="002060"/>
                </a:solidFill>
              </a:rPr>
              <a:t>have been performed to study, </a:t>
            </a:r>
            <a:r>
              <a:rPr lang="en-US" sz="2000" b="1" dirty="0" smtClean="0">
                <a:solidFill>
                  <a:srgbClr val="002060"/>
                </a:solidFill>
              </a:rPr>
              <a:t>in particular </a:t>
            </a:r>
            <a:r>
              <a:rPr lang="en-US" sz="2000" b="1" dirty="0">
                <a:solidFill>
                  <a:srgbClr val="002060"/>
                </a:solidFill>
              </a:rPr>
              <a:t>the point spread </a:t>
            </a:r>
            <a:r>
              <a:rPr lang="en-US" sz="2000" b="1" dirty="0" smtClean="0">
                <a:solidFill>
                  <a:srgbClr val="002060"/>
                </a:solidFill>
              </a:rPr>
              <a:t>function of </a:t>
            </a:r>
            <a:r>
              <a:rPr lang="en-US" sz="2000" b="1" dirty="0">
                <a:solidFill>
                  <a:srgbClr val="002060"/>
                </a:solidFill>
              </a:rPr>
              <a:t>the </a:t>
            </a:r>
            <a:r>
              <a:rPr lang="en-US" sz="2000" b="1" dirty="0" smtClean="0">
                <a:solidFill>
                  <a:srgbClr val="002060"/>
                </a:solidFill>
              </a:rPr>
              <a:t>FD telescopes </a:t>
            </a:r>
          </a:p>
          <a:p>
            <a:pPr marL="342900" indent="-342900">
              <a:buBlip>
                <a:blip r:embed="rId2"/>
              </a:buBlip>
            </a:pPr>
            <a:r>
              <a:rPr lang="en-GB" sz="2000" b="1" dirty="0" smtClean="0">
                <a:solidFill>
                  <a:srgbClr val="002060"/>
                </a:solidFill>
              </a:rPr>
              <a:t>Main limitation of the method is the reduced flying time that allows to calibrate only a few pixels/night </a:t>
            </a:r>
            <a:endParaRPr lang="en-GB" sz="2000" dirty="0" smtClean="0">
              <a:solidFill>
                <a:srgbClr val="00206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2" y="786353"/>
            <a:ext cx="5168313" cy="3629082"/>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9" name="Segnaposto numero diapositiva 8"/>
          <p:cNvSpPr>
            <a:spLocks noGrp="1"/>
          </p:cNvSpPr>
          <p:nvPr>
            <p:ph type="sldNum" sz="quarter" idx="12"/>
          </p:nvPr>
        </p:nvSpPr>
        <p:spPr/>
        <p:txBody>
          <a:bodyPr/>
          <a:lstStyle/>
          <a:p>
            <a:fld id="{6F394498-E7F7-4043-BF70-17DDEED0D82F}" type="slidenum">
              <a:rPr lang="en-US" smtClean="0"/>
              <a:t>8</a:t>
            </a:fld>
            <a:endParaRPr lang="it-IT" dirty="0"/>
          </a:p>
        </p:txBody>
      </p:sp>
    </p:spTree>
    <p:extLst>
      <p:ext uri="{BB962C8B-B14F-4D97-AF65-F5344CB8AC3E}">
        <p14:creationId xmlns:p14="http://schemas.microsoft.com/office/powerpoint/2010/main" val="2288804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0082" y="4422319"/>
            <a:ext cx="8424936" cy="2246769"/>
          </a:xfrm>
          <a:prstGeom prst="rect">
            <a:avLst/>
          </a:prstGeom>
          <a:solidFill>
            <a:schemeClr val="bg1">
              <a:lumMod val="95000"/>
            </a:schemeClr>
          </a:solidFill>
          <a:ln>
            <a:solidFill>
              <a:schemeClr val="tx1"/>
            </a:solidFill>
          </a:ln>
        </p:spPr>
        <p:txBody>
          <a:bodyPr wrap="square">
            <a:spAutoFit/>
          </a:bodyPr>
          <a:lstStyle/>
          <a:p>
            <a:pPr marL="342900" indent="-342900">
              <a:buBlip>
                <a:blip r:embed="rId2"/>
              </a:buBlip>
            </a:pPr>
            <a:r>
              <a:rPr lang="en-GB" sz="2000" b="1" dirty="0" smtClean="0">
                <a:solidFill>
                  <a:srgbClr val="002060"/>
                </a:solidFill>
              </a:rPr>
              <a:t>The calibration of astronomical optical telescopes is frequently verified by observing stable reference stars </a:t>
            </a:r>
          </a:p>
          <a:p>
            <a:pPr marL="342900" indent="-342900">
              <a:buBlip>
                <a:blip r:embed="rId2"/>
              </a:buBlip>
            </a:pPr>
            <a:r>
              <a:rPr lang="en-GB" sz="2000" b="1" dirty="0">
                <a:solidFill>
                  <a:srgbClr val="002060"/>
                </a:solidFill>
              </a:rPr>
              <a:t>W</a:t>
            </a:r>
            <a:r>
              <a:rPr lang="en-GB" sz="2000" b="1" dirty="0" smtClean="0">
                <a:solidFill>
                  <a:srgbClr val="002060"/>
                </a:solidFill>
              </a:rPr>
              <a:t>hy not use a similar method to verify the absolute calibration of the FD telescopes?</a:t>
            </a:r>
          </a:p>
          <a:p>
            <a:r>
              <a:rPr lang="en-GB" sz="2000" b="1" dirty="0" smtClean="0">
                <a:solidFill>
                  <a:srgbClr val="002060"/>
                </a:solidFill>
              </a:rPr>
              <a:t>… not that easy because FD electronics is optimized to detect the very fast (few </a:t>
            </a:r>
            <a:r>
              <a:rPr lang="en-US" sz="2000" b="1" noProof="1" smtClean="0">
                <a:solidFill>
                  <a:srgbClr val="002060"/>
                </a:solidFill>
                <a:latin typeface="Symbol" pitchFamily="18" charset="2"/>
              </a:rPr>
              <a:t>m</a:t>
            </a:r>
            <a:r>
              <a:rPr lang="en-US" sz="2000" b="1" noProof="1" smtClean="0">
                <a:solidFill>
                  <a:srgbClr val="002060"/>
                </a:solidFill>
              </a:rPr>
              <a:t>sec</a:t>
            </a:r>
            <a:r>
              <a:rPr lang="en-GB" sz="2000" b="1" dirty="0" smtClean="0">
                <a:solidFill>
                  <a:srgbClr val="002060"/>
                </a:solidFill>
              </a:rPr>
              <a:t>) signals produced by cosmic rays initiated showers but it is (almost) blind to the (slowly varying) night sky background flux!</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3" y="700181"/>
            <a:ext cx="8176707" cy="364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342598" y="112423"/>
            <a:ext cx="85640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GB" altLang="en-US" sz="2800" dirty="0" smtClean="0">
                <a:solidFill>
                  <a:srgbClr val="FF9900"/>
                </a:solidFill>
                <a:latin typeface="Arial Black" pitchFamily="34" charset="0"/>
              </a:rPr>
              <a:t>What about using reference stars?</a:t>
            </a:r>
            <a:endParaRPr lang="en-GB" altLang="en-US" sz="2800" dirty="0">
              <a:solidFill>
                <a:srgbClr val="FF9900"/>
              </a:solidFill>
              <a:latin typeface="Arial Black" pitchFamily="34" charset="0"/>
            </a:endParaRPr>
          </a:p>
        </p:txBody>
      </p:sp>
      <p:sp>
        <p:nvSpPr>
          <p:cNvPr id="6" name="Segnaposto numero diapositiva 5"/>
          <p:cNvSpPr>
            <a:spLocks noGrp="1"/>
          </p:cNvSpPr>
          <p:nvPr>
            <p:ph type="sldNum" sz="quarter" idx="12"/>
          </p:nvPr>
        </p:nvSpPr>
        <p:spPr/>
        <p:txBody>
          <a:bodyPr/>
          <a:lstStyle/>
          <a:p>
            <a:fld id="{6F394498-E7F7-4043-BF70-17DDEED0D82F}" type="slidenum">
              <a:rPr lang="en-US" smtClean="0"/>
              <a:t>9</a:t>
            </a:fld>
            <a:endParaRPr lang="it-IT" dirty="0"/>
          </a:p>
        </p:txBody>
      </p:sp>
    </p:spTree>
    <p:extLst>
      <p:ext uri="{BB962C8B-B14F-4D97-AF65-F5344CB8AC3E}">
        <p14:creationId xmlns:p14="http://schemas.microsoft.com/office/powerpoint/2010/main" val="94660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11998</TotalTime>
  <Words>1775</Words>
  <Application>Microsoft Office PowerPoint</Application>
  <PresentationFormat>Presentazione su schermo (4:3)</PresentationFormat>
  <Paragraphs>187</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 non invasivo di cross-calibrazione con Uvscope</dc:title>
  <dc:creator>Segreto</dc:creator>
  <cp:lastModifiedBy>Segreto</cp:lastModifiedBy>
  <cp:revision>3682</cp:revision>
  <dcterms:created xsi:type="dcterms:W3CDTF">2012-01-08T12:09:00Z</dcterms:created>
  <dcterms:modified xsi:type="dcterms:W3CDTF">2018-06-21T14:36:05Z</dcterms:modified>
</cp:coreProperties>
</file>