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m4v" ContentType="video/unknown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65"/>
  </p:notesMasterIdLst>
  <p:handoutMasterIdLst>
    <p:handoutMasterId r:id="rId66"/>
  </p:handoutMasterIdLst>
  <p:sldIdLst>
    <p:sldId id="1450" r:id="rId2"/>
    <p:sldId id="1401" r:id="rId3"/>
    <p:sldId id="1402" r:id="rId4"/>
    <p:sldId id="1295" r:id="rId5"/>
    <p:sldId id="1403" r:id="rId6"/>
    <p:sldId id="1404" r:id="rId7"/>
    <p:sldId id="1606" r:id="rId8"/>
    <p:sldId id="1022" r:id="rId9"/>
    <p:sldId id="1039" r:id="rId10"/>
    <p:sldId id="1052" r:id="rId11"/>
    <p:sldId id="1616" r:id="rId12"/>
    <p:sldId id="1705" r:id="rId13"/>
    <p:sldId id="1732" r:id="rId14"/>
    <p:sldId id="1714" r:id="rId15"/>
    <p:sldId id="1679" r:id="rId16"/>
    <p:sldId id="1730" r:id="rId17"/>
    <p:sldId id="1729" r:id="rId18"/>
    <p:sldId id="1779" r:id="rId19"/>
    <p:sldId id="1385" r:id="rId20"/>
    <p:sldId id="1284" r:id="rId21"/>
    <p:sldId id="1356" r:id="rId22"/>
    <p:sldId id="1734" r:id="rId23"/>
    <p:sldId id="1742" r:id="rId24"/>
    <p:sldId id="1744" r:id="rId25"/>
    <p:sldId id="1761" r:id="rId26"/>
    <p:sldId id="1733" r:id="rId27"/>
    <p:sldId id="1776" r:id="rId28"/>
    <p:sldId id="1191" r:id="rId29"/>
    <p:sldId id="1762" r:id="rId30"/>
    <p:sldId id="1763" r:id="rId31"/>
    <p:sldId id="1764" r:id="rId32"/>
    <p:sldId id="1765" r:id="rId33"/>
    <p:sldId id="1520" r:id="rId34"/>
    <p:sldId id="1521" r:id="rId35"/>
    <p:sldId id="1766" r:id="rId36"/>
    <p:sldId id="1432" r:id="rId37"/>
    <p:sldId id="1767" r:id="rId38"/>
    <p:sldId id="1768" r:id="rId39"/>
    <p:sldId id="1769" r:id="rId40"/>
    <p:sldId id="1256" r:id="rId41"/>
    <p:sldId id="1745" r:id="rId42"/>
    <p:sldId id="1188" r:id="rId43"/>
    <p:sldId id="1285" r:id="rId44"/>
    <p:sldId id="1286" r:id="rId45"/>
    <p:sldId id="1684" r:id="rId46"/>
    <p:sldId id="1724" r:id="rId47"/>
    <p:sldId id="1725" r:id="rId48"/>
    <p:sldId id="1785" r:id="rId49"/>
    <p:sldId id="1793" r:id="rId50"/>
    <p:sldId id="1688" r:id="rId51"/>
    <p:sldId id="1795" r:id="rId52"/>
    <p:sldId id="1784" r:id="rId53"/>
    <p:sldId id="1690" r:id="rId54"/>
    <p:sldId id="1787" r:id="rId55"/>
    <p:sldId id="1777" r:id="rId56"/>
    <p:sldId id="1392" r:id="rId57"/>
    <p:sldId id="1007" r:id="rId58"/>
    <p:sldId id="1454" r:id="rId59"/>
    <p:sldId id="1672" r:id="rId60"/>
    <p:sldId id="1687" r:id="rId61"/>
    <p:sldId id="1455" r:id="rId62"/>
    <p:sldId id="1186" r:id="rId63"/>
    <p:sldId id="1753" r:id="rId64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cBook" initials="M" lastIdx="9" clrIdx="0"/>
  <p:cmAuthor id="1" name="Sébastien Incerti" initials="SI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00FF00"/>
    <a:srgbClr val="800080"/>
    <a:srgbClr val="0432FF"/>
    <a:srgbClr val="FEC6C1"/>
    <a:srgbClr val="FF00FF"/>
    <a:srgbClr val="D42A2E"/>
    <a:srgbClr val="329F33"/>
    <a:srgbClr val="FD9C52"/>
    <a:srgbClr val="FEA8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yle léger 1 - Accentuation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Style moyen 3 - 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C4B1156A-380E-4F78-BDF5-A606A8083BF9}" styleName="Style moyen 4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660B408-B3CF-4A94-85FC-2B1E0A45F4A2}" styleName="Style foncé 2 - Accentuation 1/Accentuation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Style foncé 2 - Accentuation 3/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AF606853-7671-496A-8E4F-DF71F8EC918B}" styleName="Style foncé 1 - Accentuation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034E78-7F5D-4C2E-B375-FC64B27BC917}" styleName="Style foncé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>
    <p:restoredLeft sz="15620" autoAdjust="0"/>
    <p:restoredTop sz="86979" autoAdjust="0"/>
  </p:normalViewPr>
  <p:slideViewPr>
    <p:cSldViewPr snapToGrid="0">
      <p:cViewPr varScale="1">
        <p:scale>
          <a:sx n="85" d="100"/>
          <a:sy n="85" d="100"/>
        </p:scale>
        <p:origin x="155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236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323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4327E2-1522-F14E-A5B8-7CB3D967B19F}" type="doc">
      <dgm:prSet loTypeId="urn:microsoft.com/office/officeart/2005/8/layout/hProcess9" loCatId="" qsTypeId="urn:microsoft.com/office/officeart/2005/8/quickstyle/simple3" qsCatId="simple" csTypeId="urn:microsoft.com/office/officeart/2005/8/colors/colorful3" csCatId="colorful" phldr="1"/>
      <dgm:spPr/>
    </dgm:pt>
    <dgm:pt modelId="{D73C2109-7425-064A-918D-AB3588F10EDA}">
      <dgm:prSet phldrT="[Texte]" custT="1"/>
      <dgm:spPr>
        <a:ln w="38100" cmpd="sng">
          <a:solidFill>
            <a:srgbClr val="FF8000"/>
          </a:solidFill>
        </a:ln>
      </dgm:spPr>
      <dgm:t>
        <a:bodyPr/>
        <a:lstStyle/>
        <a:p>
          <a:r>
            <a:rPr lang="fr-FR" sz="1800" b="1" dirty="0">
              <a:solidFill>
                <a:srgbClr val="FF0000"/>
              </a:solidFill>
            </a:rPr>
            <a:t>2001</a:t>
          </a:r>
        </a:p>
        <a:p>
          <a:r>
            <a:rPr lang="fr-FR" sz="1200" dirty="0" err="1"/>
            <a:t>Initiated</a:t>
          </a:r>
          <a:r>
            <a:rPr lang="fr-FR" sz="1200" dirty="0"/>
            <a:t> </a:t>
          </a:r>
          <a:r>
            <a:rPr lang="fr-FR" sz="1200" dirty="0" err="1"/>
            <a:t>at</a:t>
          </a:r>
          <a:r>
            <a:rPr lang="fr-FR" sz="1200" dirty="0"/>
            <a:t> the </a:t>
          </a:r>
          <a:br>
            <a:rPr lang="fr-FR" sz="1200" dirty="0"/>
          </a:br>
          <a:r>
            <a:rPr lang="fr-FR" sz="1200" b="1" dirty="0" err="1"/>
            <a:t>European</a:t>
          </a:r>
          <a:r>
            <a:rPr lang="fr-FR" sz="1200" b="1" dirty="0"/>
            <a:t> </a:t>
          </a:r>
          <a:r>
            <a:rPr lang="fr-FR" sz="1200" b="1" dirty="0" err="1"/>
            <a:t>Space</a:t>
          </a:r>
          <a:r>
            <a:rPr lang="fr-FR" sz="1200" b="1" dirty="0"/>
            <a:t> Agency/ESTEC </a:t>
          </a:r>
          <a:br>
            <a:rPr lang="fr-FR" sz="1200" dirty="0"/>
          </a:br>
          <a:r>
            <a:rPr lang="fr-FR" sz="1200" dirty="0"/>
            <a:t>by </a:t>
          </a:r>
          <a:r>
            <a:rPr lang="fr-FR" sz="1200" b="1" dirty="0" err="1">
              <a:solidFill>
                <a:srgbClr val="FF0000"/>
              </a:solidFill>
            </a:rPr>
            <a:t>Petteri</a:t>
          </a:r>
          <a:r>
            <a:rPr lang="fr-FR" sz="1200" b="1" dirty="0">
              <a:solidFill>
                <a:srgbClr val="FF0000"/>
              </a:solidFill>
            </a:rPr>
            <a:t> </a:t>
          </a:r>
          <a:r>
            <a:rPr lang="fr-FR" sz="1200" b="1" dirty="0" err="1">
              <a:solidFill>
                <a:srgbClr val="FF0000"/>
              </a:solidFill>
            </a:rPr>
            <a:t>Nieminen</a:t>
          </a:r>
          <a:endParaRPr lang="fr-FR" sz="1200" b="1" dirty="0">
            <a:solidFill>
              <a:srgbClr val="FF0000"/>
            </a:solidFill>
          </a:endParaRPr>
        </a:p>
      </dgm:t>
    </dgm:pt>
    <dgm:pt modelId="{92919AA7-EDBC-BD42-AC83-7C8A87BE5BF5}" type="parTrans" cxnId="{D258EBCB-48B4-2445-9A67-85222AC0E3D8}">
      <dgm:prSet/>
      <dgm:spPr/>
      <dgm:t>
        <a:bodyPr/>
        <a:lstStyle/>
        <a:p>
          <a:endParaRPr lang="fr-FR"/>
        </a:p>
      </dgm:t>
    </dgm:pt>
    <dgm:pt modelId="{1589C9B3-14BC-334A-A832-612518009413}" type="sibTrans" cxnId="{D258EBCB-48B4-2445-9A67-85222AC0E3D8}">
      <dgm:prSet/>
      <dgm:spPr/>
      <dgm:t>
        <a:bodyPr/>
        <a:lstStyle/>
        <a:p>
          <a:endParaRPr lang="fr-FR"/>
        </a:p>
      </dgm:t>
    </dgm:pt>
    <dgm:pt modelId="{F7E60886-54EE-3741-9FEA-06B5A4BD1D84}">
      <dgm:prSet phldrT="[Texte]" custT="1"/>
      <dgm:spPr>
        <a:ln w="38100" cmpd="sng">
          <a:solidFill>
            <a:srgbClr val="00FF80"/>
          </a:solidFill>
        </a:ln>
      </dgm:spPr>
      <dgm:t>
        <a:bodyPr/>
        <a:lstStyle/>
        <a:p>
          <a:r>
            <a:rPr lang="fr-FR" sz="1800" b="1" dirty="0">
              <a:solidFill>
                <a:srgbClr val="FF0000"/>
              </a:solidFill>
            </a:rPr>
            <a:t>2007</a:t>
          </a:r>
        </a:p>
        <a:p>
          <a:r>
            <a:rPr lang="en-AU" sz="1200" dirty="0"/>
            <a:t>First prototypes of </a:t>
          </a:r>
          <a:br>
            <a:rPr lang="en-AU" sz="1200" dirty="0"/>
          </a:br>
          <a:r>
            <a:rPr lang="en-AU" sz="1200" b="1" dirty="0">
              <a:solidFill>
                <a:srgbClr val="FF0000"/>
              </a:solidFill>
            </a:rPr>
            <a:t>physics models </a:t>
          </a:r>
          <a:br>
            <a:rPr lang="en-AU" sz="1200" b="1" dirty="0"/>
          </a:br>
          <a:r>
            <a:rPr lang="en-AU" sz="1200" dirty="0"/>
            <a:t>for liquid water </a:t>
          </a:r>
          <a:br>
            <a:rPr lang="en-AU" sz="1200" dirty="0"/>
          </a:br>
          <a:r>
            <a:rPr lang="en-AU" sz="1200" dirty="0"/>
            <a:t>added to Geant4 </a:t>
          </a:r>
          <a:r>
            <a:rPr lang="en-AU" sz="1200" b="1" dirty="0">
              <a:solidFill>
                <a:srgbClr val="FF0000"/>
              </a:solidFill>
            </a:rPr>
            <a:t>9.1</a:t>
          </a:r>
          <a:endParaRPr lang="fr-FR" sz="1200" b="1" dirty="0">
            <a:solidFill>
              <a:srgbClr val="FF0000"/>
            </a:solidFill>
          </a:endParaRPr>
        </a:p>
      </dgm:t>
    </dgm:pt>
    <dgm:pt modelId="{2B72CB30-E8DF-5249-8CBC-D00B97BB56A2}" type="parTrans" cxnId="{6D80632D-3936-084A-B4A6-B9AD203FE5BC}">
      <dgm:prSet/>
      <dgm:spPr/>
      <dgm:t>
        <a:bodyPr/>
        <a:lstStyle/>
        <a:p>
          <a:endParaRPr lang="fr-FR"/>
        </a:p>
      </dgm:t>
    </dgm:pt>
    <dgm:pt modelId="{3A5174BF-17E5-E84E-A53A-3E3ED70FABE4}" type="sibTrans" cxnId="{6D80632D-3936-084A-B4A6-B9AD203FE5BC}">
      <dgm:prSet/>
      <dgm:spPr/>
      <dgm:t>
        <a:bodyPr/>
        <a:lstStyle/>
        <a:p>
          <a:endParaRPr lang="fr-FR"/>
        </a:p>
      </dgm:t>
    </dgm:pt>
    <dgm:pt modelId="{09CD2B20-DA74-C54C-AA2C-EE5E588EDF9E}">
      <dgm:prSet phldrT="[Texte]" custT="1"/>
      <dgm:spPr>
        <a:ln w="38100" cmpd="sng">
          <a:solidFill>
            <a:srgbClr val="66FFCC"/>
          </a:solidFill>
        </a:ln>
      </dgm:spPr>
      <dgm:t>
        <a:bodyPr/>
        <a:lstStyle/>
        <a:p>
          <a:r>
            <a:rPr lang="en-AU" sz="1600" b="1" dirty="0">
              <a:solidFill>
                <a:srgbClr val="FF0000"/>
              </a:solidFill>
            </a:rPr>
            <a:t>2008 </a:t>
          </a:r>
        </a:p>
        <a:p>
          <a:r>
            <a:rPr lang="en-AU" sz="1100" dirty="0"/>
            <a:t>Development coordinated by </a:t>
          </a:r>
          <a:br>
            <a:rPr lang="en-AU" sz="1100" dirty="0"/>
          </a:br>
          <a:r>
            <a:rPr lang="en-AU" sz="1100" dirty="0"/>
            <a:t>CNRS/IN2P3</a:t>
          </a:r>
        </a:p>
        <a:p>
          <a:r>
            <a:rPr lang="en-AU" sz="1100" dirty="0"/>
            <a:t>(physics, chemistry, geometries)</a:t>
          </a:r>
          <a:endParaRPr lang="fr-FR" sz="1100" dirty="0"/>
        </a:p>
      </dgm:t>
    </dgm:pt>
    <dgm:pt modelId="{13D94B16-5E01-FC48-A6A1-4094A0B210F2}" type="parTrans" cxnId="{53826611-DCFF-9449-ADA8-A82167AE9166}">
      <dgm:prSet/>
      <dgm:spPr/>
      <dgm:t>
        <a:bodyPr/>
        <a:lstStyle/>
        <a:p>
          <a:endParaRPr lang="fr-FR"/>
        </a:p>
      </dgm:t>
    </dgm:pt>
    <dgm:pt modelId="{8A448C19-0A15-B34F-80E9-BE361D49DBEE}" type="sibTrans" cxnId="{53826611-DCFF-9449-ADA8-A82167AE9166}">
      <dgm:prSet/>
      <dgm:spPr/>
      <dgm:t>
        <a:bodyPr/>
        <a:lstStyle/>
        <a:p>
          <a:endParaRPr lang="fr-FR"/>
        </a:p>
      </dgm:t>
    </dgm:pt>
    <dgm:pt modelId="{BCDD10D2-DE76-4E41-9990-A56DCD7B96B5}">
      <dgm:prSet custT="1"/>
      <dgm:spPr>
        <a:ln w="38100" cmpd="sng">
          <a:solidFill>
            <a:srgbClr val="66CCFF"/>
          </a:solidFill>
        </a:ln>
      </dgm:spPr>
      <dgm:t>
        <a:bodyPr/>
        <a:lstStyle/>
        <a:p>
          <a:r>
            <a:rPr lang="en-AU" sz="1800" b="1" dirty="0">
              <a:solidFill>
                <a:srgbClr val="FF0000"/>
              </a:solidFill>
            </a:rPr>
            <a:t>2014</a:t>
          </a:r>
        </a:p>
        <a:p>
          <a:r>
            <a:rPr lang="en-AU" sz="1200" b="1" dirty="0">
              <a:solidFill>
                <a:srgbClr val="FF0000"/>
              </a:solidFill>
            </a:rPr>
            <a:t>Chemistry stage </a:t>
          </a:r>
          <a:r>
            <a:rPr lang="en-AU" sz="1200" dirty="0"/>
            <a:t>extension </a:t>
          </a:r>
          <a:br>
            <a:rPr lang="en-AU" sz="1200" dirty="0"/>
          </a:br>
          <a:r>
            <a:rPr lang="en-AU" sz="1200" dirty="0"/>
            <a:t>ready for end users in Geant4 </a:t>
          </a:r>
          <a:r>
            <a:rPr lang="en-AU" sz="1200" b="1" dirty="0">
              <a:solidFill>
                <a:srgbClr val="FF0000"/>
              </a:solidFill>
            </a:rPr>
            <a:t>10.1</a:t>
          </a:r>
        </a:p>
      </dgm:t>
    </dgm:pt>
    <dgm:pt modelId="{741E4731-FD95-3B45-A0F3-D5CEC0E37C94}" type="parTrans" cxnId="{8520F6DF-B20F-104D-A739-A3623B6E79F1}">
      <dgm:prSet/>
      <dgm:spPr/>
      <dgm:t>
        <a:bodyPr/>
        <a:lstStyle/>
        <a:p>
          <a:endParaRPr lang="fr-FR"/>
        </a:p>
      </dgm:t>
    </dgm:pt>
    <dgm:pt modelId="{13436F46-2F63-1F49-96E8-D4B868564EE6}" type="sibTrans" cxnId="{8520F6DF-B20F-104D-A739-A3623B6E79F1}">
      <dgm:prSet/>
      <dgm:spPr/>
      <dgm:t>
        <a:bodyPr/>
        <a:lstStyle/>
        <a:p>
          <a:endParaRPr lang="fr-FR"/>
        </a:p>
      </dgm:t>
    </dgm:pt>
    <dgm:pt modelId="{DD7C1513-0B10-CA43-9CF9-5868B8AD3B01}">
      <dgm:prSet custT="1"/>
      <dgm:spPr>
        <a:ln w="38100" cmpd="sng">
          <a:solidFill>
            <a:schemeClr val="bg2">
              <a:lumMod val="25000"/>
              <a:lumOff val="75000"/>
            </a:schemeClr>
          </a:solidFill>
        </a:ln>
      </dgm:spPr>
      <dgm:t>
        <a:bodyPr/>
        <a:lstStyle/>
        <a:p>
          <a:r>
            <a:rPr lang="en-AU" sz="1400" b="1" dirty="0">
              <a:solidFill>
                <a:srgbClr val="FF0000"/>
              </a:solidFill>
            </a:rPr>
            <a:t>2015-17</a:t>
          </a:r>
          <a:br>
            <a:rPr lang="en-AU" sz="1100" b="1" dirty="0">
              <a:solidFill>
                <a:srgbClr val="FF0000"/>
              </a:solidFill>
            </a:rPr>
          </a:br>
          <a:br>
            <a:rPr lang="en-AU" sz="1100" b="1" dirty="0">
              <a:solidFill>
                <a:srgbClr val="FF0000"/>
              </a:solidFill>
            </a:rPr>
          </a:br>
          <a:r>
            <a:rPr lang="en-AU" sz="1100" b="1" dirty="0">
              <a:solidFill>
                <a:srgbClr val="FF0000"/>
              </a:solidFill>
            </a:rPr>
            <a:t>New alternative models </a:t>
          </a:r>
          <a:r>
            <a:rPr lang="en-AU" sz="1100" b="0" dirty="0">
              <a:solidFill>
                <a:srgbClr val="000000"/>
              </a:solidFill>
            </a:rPr>
            <a:t>for electron tracking &amp; geometries</a:t>
          </a:r>
        </a:p>
        <a:p>
          <a:r>
            <a:rPr lang="en-AU" sz="1100" b="1" dirty="0">
              <a:solidFill>
                <a:srgbClr val="FF0000"/>
              </a:solidFill>
            </a:rPr>
            <a:t>10.2 </a:t>
          </a:r>
          <a:r>
            <a:rPr lang="mr-IN" sz="1100" b="1" dirty="0">
              <a:solidFill>
                <a:srgbClr val="FF0000"/>
              </a:solidFill>
            </a:rPr>
            <a:t>–</a:t>
          </a:r>
          <a:r>
            <a:rPr lang="en-AU" sz="1100" b="1" dirty="0">
              <a:solidFill>
                <a:srgbClr val="FF0000"/>
              </a:solidFill>
            </a:rPr>
            <a:t> 10.4</a:t>
          </a:r>
        </a:p>
      </dgm:t>
    </dgm:pt>
    <dgm:pt modelId="{AA1C2179-9C18-6243-8E8E-332E2EAA5C68}" type="parTrans" cxnId="{F01EB9ED-A52D-0641-8756-3A067A7507AC}">
      <dgm:prSet/>
      <dgm:spPr/>
      <dgm:t>
        <a:bodyPr/>
        <a:lstStyle/>
        <a:p>
          <a:endParaRPr lang="fr-FR"/>
        </a:p>
      </dgm:t>
    </dgm:pt>
    <dgm:pt modelId="{1B3FCA8E-46CF-DA47-8360-2A905DEDE390}" type="sibTrans" cxnId="{F01EB9ED-A52D-0641-8756-3A067A7507AC}">
      <dgm:prSet/>
      <dgm:spPr/>
      <dgm:t>
        <a:bodyPr/>
        <a:lstStyle/>
        <a:p>
          <a:endParaRPr lang="fr-FR"/>
        </a:p>
      </dgm:t>
    </dgm:pt>
    <dgm:pt modelId="{58559A66-F073-B54C-9147-6F0D0BDBD63C}" type="pres">
      <dgm:prSet presAssocID="{D04327E2-1522-F14E-A5B8-7CB3D967B19F}" presName="CompostProcess" presStyleCnt="0">
        <dgm:presLayoutVars>
          <dgm:dir/>
          <dgm:resizeHandles val="exact"/>
        </dgm:presLayoutVars>
      </dgm:prSet>
      <dgm:spPr/>
    </dgm:pt>
    <dgm:pt modelId="{B99D517B-DED0-8A44-9FE5-7FEA1B8E39C1}" type="pres">
      <dgm:prSet presAssocID="{D04327E2-1522-F14E-A5B8-7CB3D967B19F}" presName="arrow" presStyleLbl="bgShp" presStyleIdx="0" presStyleCnt="1" custScaleX="117647" custLinFactNeighborY="-6579"/>
      <dgm:spPr>
        <a:prstGeom prst="stripedRightArrow">
          <a:avLst/>
        </a:prstGeom>
        <a:solidFill>
          <a:schemeClr val="accent3"/>
        </a:solidFill>
      </dgm:spPr>
    </dgm:pt>
    <dgm:pt modelId="{31656CFE-C4DF-6A4E-A373-04DA786009F8}" type="pres">
      <dgm:prSet presAssocID="{D04327E2-1522-F14E-A5B8-7CB3D967B19F}" presName="linearProcess" presStyleCnt="0"/>
      <dgm:spPr/>
    </dgm:pt>
    <dgm:pt modelId="{63850DBB-1A9C-6946-8EBC-824447F1F87D}" type="pres">
      <dgm:prSet presAssocID="{D73C2109-7425-064A-918D-AB3588F10EDA}" presName="textNode" presStyleLbl="node1" presStyleIdx="0" presStyleCnt="5" custLinFactNeighborX="-40364" custLinFactNeighborY="-658">
        <dgm:presLayoutVars>
          <dgm:bulletEnabled val="1"/>
        </dgm:presLayoutVars>
      </dgm:prSet>
      <dgm:spPr/>
    </dgm:pt>
    <dgm:pt modelId="{34167FA9-A8A9-5140-9388-EC5E76192DE2}" type="pres">
      <dgm:prSet presAssocID="{1589C9B3-14BC-334A-A832-612518009413}" presName="sibTrans" presStyleCnt="0"/>
      <dgm:spPr/>
    </dgm:pt>
    <dgm:pt modelId="{7EFB961A-DC21-1446-96CD-151E71E8C55F}" type="pres">
      <dgm:prSet presAssocID="{F7E60886-54EE-3741-9FEA-06B5A4BD1D84}" presName="textNode" presStyleLbl="node1" presStyleIdx="1" presStyleCnt="5">
        <dgm:presLayoutVars>
          <dgm:bulletEnabled val="1"/>
        </dgm:presLayoutVars>
      </dgm:prSet>
      <dgm:spPr/>
    </dgm:pt>
    <dgm:pt modelId="{449E5B94-8A77-A94F-A90A-871CAB3F2C5A}" type="pres">
      <dgm:prSet presAssocID="{3A5174BF-17E5-E84E-A53A-3E3ED70FABE4}" presName="sibTrans" presStyleCnt="0"/>
      <dgm:spPr/>
    </dgm:pt>
    <dgm:pt modelId="{C38C1199-306E-E444-9CB0-A5ECC41BD404}" type="pres">
      <dgm:prSet presAssocID="{09CD2B20-DA74-C54C-AA2C-EE5E588EDF9E}" presName="textNode" presStyleLbl="node1" presStyleIdx="2" presStyleCnt="5">
        <dgm:presLayoutVars>
          <dgm:bulletEnabled val="1"/>
        </dgm:presLayoutVars>
      </dgm:prSet>
      <dgm:spPr/>
    </dgm:pt>
    <dgm:pt modelId="{E24F40F3-94E4-974B-B9AC-4785BE357D1B}" type="pres">
      <dgm:prSet presAssocID="{8A448C19-0A15-B34F-80E9-BE361D49DBEE}" presName="sibTrans" presStyleCnt="0"/>
      <dgm:spPr/>
    </dgm:pt>
    <dgm:pt modelId="{180BCD21-5690-5844-B9CF-1A398248A1AC}" type="pres">
      <dgm:prSet presAssocID="{BCDD10D2-DE76-4E41-9990-A56DCD7B96B5}" presName="textNode" presStyleLbl="node1" presStyleIdx="3" presStyleCnt="5">
        <dgm:presLayoutVars>
          <dgm:bulletEnabled val="1"/>
        </dgm:presLayoutVars>
      </dgm:prSet>
      <dgm:spPr/>
    </dgm:pt>
    <dgm:pt modelId="{429F85BA-2292-4D43-BB2E-840E9C59B130}" type="pres">
      <dgm:prSet presAssocID="{13436F46-2F63-1F49-96E8-D4B868564EE6}" presName="sibTrans" presStyleCnt="0"/>
      <dgm:spPr/>
    </dgm:pt>
    <dgm:pt modelId="{CDC32A27-2313-6240-B334-A05FFA5C3EF3}" type="pres">
      <dgm:prSet presAssocID="{DD7C1513-0B10-CA43-9CF9-5868B8AD3B01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53826611-DCFF-9449-ADA8-A82167AE9166}" srcId="{D04327E2-1522-F14E-A5B8-7CB3D967B19F}" destId="{09CD2B20-DA74-C54C-AA2C-EE5E588EDF9E}" srcOrd="2" destOrd="0" parTransId="{13D94B16-5E01-FC48-A6A1-4094A0B210F2}" sibTransId="{8A448C19-0A15-B34F-80E9-BE361D49DBEE}"/>
    <dgm:cxn modelId="{6D80632D-3936-084A-B4A6-B9AD203FE5BC}" srcId="{D04327E2-1522-F14E-A5B8-7CB3D967B19F}" destId="{F7E60886-54EE-3741-9FEA-06B5A4BD1D84}" srcOrd="1" destOrd="0" parTransId="{2B72CB30-E8DF-5249-8CBC-D00B97BB56A2}" sibTransId="{3A5174BF-17E5-E84E-A53A-3E3ED70FABE4}"/>
    <dgm:cxn modelId="{650DE05A-FF22-1B4B-B968-1375878A8EAF}" type="presOf" srcId="{D73C2109-7425-064A-918D-AB3588F10EDA}" destId="{63850DBB-1A9C-6946-8EBC-824447F1F87D}" srcOrd="0" destOrd="0" presId="urn:microsoft.com/office/officeart/2005/8/layout/hProcess9"/>
    <dgm:cxn modelId="{1B1A1E7B-D317-BD4F-BB04-F621B76F8AF0}" type="presOf" srcId="{D04327E2-1522-F14E-A5B8-7CB3D967B19F}" destId="{58559A66-F073-B54C-9147-6F0D0BDBD63C}" srcOrd="0" destOrd="0" presId="urn:microsoft.com/office/officeart/2005/8/layout/hProcess9"/>
    <dgm:cxn modelId="{8C837B90-8ED1-324D-A1F4-A739A22291CD}" type="presOf" srcId="{BCDD10D2-DE76-4E41-9990-A56DCD7B96B5}" destId="{180BCD21-5690-5844-B9CF-1A398248A1AC}" srcOrd="0" destOrd="0" presId="urn:microsoft.com/office/officeart/2005/8/layout/hProcess9"/>
    <dgm:cxn modelId="{06FAD490-E033-4843-98EE-8BDC1178504D}" type="presOf" srcId="{F7E60886-54EE-3741-9FEA-06B5A4BD1D84}" destId="{7EFB961A-DC21-1446-96CD-151E71E8C55F}" srcOrd="0" destOrd="0" presId="urn:microsoft.com/office/officeart/2005/8/layout/hProcess9"/>
    <dgm:cxn modelId="{62AF3692-FEAA-6044-ABC3-9A2D9878D4B9}" type="presOf" srcId="{09CD2B20-DA74-C54C-AA2C-EE5E588EDF9E}" destId="{C38C1199-306E-E444-9CB0-A5ECC41BD404}" srcOrd="0" destOrd="0" presId="urn:microsoft.com/office/officeart/2005/8/layout/hProcess9"/>
    <dgm:cxn modelId="{D258EBCB-48B4-2445-9A67-85222AC0E3D8}" srcId="{D04327E2-1522-F14E-A5B8-7CB3D967B19F}" destId="{D73C2109-7425-064A-918D-AB3588F10EDA}" srcOrd="0" destOrd="0" parTransId="{92919AA7-EDBC-BD42-AC83-7C8A87BE5BF5}" sibTransId="{1589C9B3-14BC-334A-A832-612518009413}"/>
    <dgm:cxn modelId="{8520F6DF-B20F-104D-A739-A3623B6E79F1}" srcId="{D04327E2-1522-F14E-A5B8-7CB3D967B19F}" destId="{BCDD10D2-DE76-4E41-9990-A56DCD7B96B5}" srcOrd="3" destOrd="0" parTransId="{741E4731-FD95-3B45-A0F3-D5CEC0E37C94}" sibTransId="{13436F46-2F63-1F49-96E8-D4B868564EE6}"/>
    <dgm:cxn modelId="{F01EB9ED-A52D-0641-8756-3A067A7507AC}" srcId="{D04327E2-1522-F14E-A5B8-7CB3D967B19F}" destId="{DD7C1513-0B10-CA43-9CF9-5868B8AD3B01}" srcOrd="4" destOrd="0" parTransId="{AA1C2179-9C18-6243-8E8E-332E2EAA5C68}" sibTransId="{1B3FCA8E-46CF-DA47-8360-2A905DEDE390}"/>
    <dgm:cxn modelId="{49774EFC-21D1-EC45-8D22-EF705482875A}" type="presOf" srcId="{DD7C1513-0B10-CA43-9CF9-5868B8AD3B01}" destId="{CDC32A27-2313-6240-B334-A05FFA5C3EF3}" srcOrd="0" destOrd="0" presId="urn:microsoft.com/office/officeart/2005/8/layout/hProcess9"/>
    <dgm:cxn modelId="{F52F5D7C-EC8F-694E-9B13-98B861F28393}" type="presParOf" srcId="{58559A66-F073-B54C-9147-6F0D0BDBD63C}" destId="{B99D517B-DED0-8A44-9FE5-7FEA1B8E39C1}" srcOrd="0" destOrd="0" presId="urn:microsoft.com/office/officeart/2005/8/layout/hProcess9"/>
    <dgm:cxn modelId="{1071E3A5-8A57-5444-8C26-AAEA99D2FF83}" type="presParOf" srcId="{58559A66-F073-B54C-9147-6F0D0BDBD63C}" destId="{31656CFE-C4DF-6A4E-A373-04DA786009F8}" srcOrd="1" destOrd="0" presId="urn:microsoft.com/office/officeart/2005/8/layout/hProcess9"/>
    <dgm:cxn modelId="{CF808F05-AB8F-BE47-8671-FD6D7318A206}" type="presParOf" srcId="{31656CFE-C4DF-6A4E-A373-04DA786009F8}" destId="{63850DBB-1A9C-6946-8EBC-824447F1F87D}" srcOrd="0" destOrd="0" presId="urn:microsoft.com/office/officeart/2005/8/layout/hProcess9"/>
    <dgm:cxn modelId="{021C2D73-42D4-4F4A-B8C1-32270E1B5F85}" type="presParOf" srcId="{31656CFE-C4DF-6A4E-A373-04DA786009F8}" destId="{34167FA9-A8A9-5140-9388-EC5E76192DE2}" srcOrd="1" destOrd="0" presId="urn:microsoft.com/office/officeart/2005/8/layout/hProcess9"/>
    <dgm:cxn modelId="{DC3A528B-713A-5B49-B6D2-DD96D7B53945}" type="presParOf" srcId="{31656CFE-C4DF-6A4E-A373-04DA786009F8}" destId="{7EFB961A-DC21-1446-96CD-151E71E8C55F}" srcOrd="2" destOrd="0" presId="urn:microsoft.com/office/officeart/2005/8/layout/hProcess9"/>
    <dgm:cxn modelId="{854FE0F9-4B97-3A4E-B6E5-3C3E0AC989F5}" type="presParOf" srcId="{31656CFE-C4DF-6A4E-A373-04DA786009F8}" destId="{449E5B94-8A77-A94F-A90A-871CAB3F2C5A}" srcOrd="3" destOrd="0" presId="urn:microsoft.com/office/officeart/2005/8/layout/hProcess9"/>
    <dgm:cxn modelId="{7BE860DF-069E-4B42-8A89-AD0871D85F8A}" type="presParOf" srcId="{31656CFE-C4DF-6A4E-A373-04DA786009F8}" destId="{C38C1199-306E-E444-9CB0-A5ECC41BD404}" srcOrd="4" destOrd="0" presId="urn:microsoft.com/office/officeart/2005/8/layout/hProcess9"/>
    <dgm:cxn modelId="{13A851E3-BD6D-7049-9D21-6E6EB682B47D}" type="presParOf" srcId="{31656CFE-C4DF-6A4E-A373-04DA786009F8}" destId="{E24F40F3-94E4-974B-B9AC-4785BE357D1B}" srcOrd="5" destOrd="0" presId="urn:microsoft.com/office/officeart/2005/8/layout/hProcess9"/>
    <dgm:cxn modelId="{8C579297-5838-8E45-A916-4E18DE409AE5}" type="presParOf" srcId="{31656CFE-C4DF-6A4E-A373-04DA786009F8}" destId="{180BCD21-5690-5844-B9CF-1A398248A1AC}" srcOrd="6" destOrd="0" presId="urn:microsoft.com/office/officeart/2005/8/layout/hProcess9"/>
    <dgm:cxn modelId="{51C64236-5253-2A48-AE1A-FD20EB6B59A8}" type="presParOf" srcId="{31656CFE-C4DF-6A4E-A373-04DA786009F8}" destId="{429F85BA-2292-4D43-BB2E-840E9C59B130}" srcOrd="7" destOrd="0" presId="urn:microsoft.com/office/officeart/2005/8/layout/hProcess9"/>
    <dgm:cxn modelId="{39F02D03-5B21-3B4F-9C0D-2CAD95C7240D}" type="presParOf" srcId="{31656CFE-C4DF-6A4E-A373-04DA786009F8}" destId="{CDC32A27-2313-6240-B334-A05FFA5C3EF3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9D517B-DED0-8A44-9FE5-7FEA1B8E39C1}">
      <dsp:nvSpPr>
        <dsp:cNvPr id="0" name=""/>
        <dsp:cNvSpPr/>
      </dsp:nvSpPr>
      <dsp:spPr>
        <a:xfrm>
          <a:off x="2" y="0"/>
          <a:ext cx="8243450" cy="3294303"/>
        </a:xfrm>
        <a:prstGeom prst="stripedRightArrow">
          <a:avLst/>
        </a:prstGeom>
        <a:solidFill>
          <a:schemeClr val="accent3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3850DBB-1A9C-6946-8EBC-824447F1F87D}">
      <dsp:nvSpPr>
        <dsp:cNvPr id="0" name=""/>
        <dsp:cNvSpPr/>
      </dsp:nvSpPr>
      <dsp:spPr>
        <a:xfrm>
          <a:off x="0" y="979620"/>
          <a:ext cx="1453874" cy="131772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38100" cmpd="sng">
          <a:solidFill>
            <a:srgbClr val="FF80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solidFill>
                <a:srgbClr val="FF0000"/>
              </a:solidFill>
            </a:rPr>
            <a:t>2001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 err="1"/>
            <a:t>Initiated</a:t>
          </a:r>
          <a:r>
            <a:rPr lang="fr-FR" sz="1200" kern="1200" dirty="0"/>
            <a:t> </a:t>
          </a:r>
          <a:r>
            <a:rPr lang="fr-FR" sz="1200" kern="1200" dirty="0" err="1"/>
            <a:t>at</a:t>
          </a:r>
          <a:r>
            <a:rPr lang="fr-FR" sz="1200" kern="1200" dirty="0"/>
            <a:t> the </a:t>
          </a:r>
          <a:br>
            <a:rPr lang="fr-FR" sz="1200" kern="1200" dirty="0"/>
          </a:br>
          <a:r>
            <a:rPr lang="fr-FR" sz="1200" b="1" kern="1200" dirty="0" err="1"/>
            <a:t>European</a:t>
          </a:r>
          <a:r>
            <a:rPr lang="fr-FR" sz="1200" b="1" kern="1200" dirty="0"/>
            <a:t> </a:t>
          </a:r>
          <a:r>
            <a:rPr lang="fr-FR" sz="1200" b="1" kern="1200" dirty="0" err="1"/>
            <a:t>Space</a:t>
          </a:r>
          <a:r>
            <a:rPr lang="fr-FR" sz="1200" b="1" kern="1200" dirty="0"/>
            <a:t> Agency/ESTEC </a:t>
          </a:r>
          <a:br>
            <a:rPr lang="fr-FR" sz="1200" kern="1200" dirty="0"/>
          </a:br>
          <a:r>
            <a:rPr lang="fr-FR" sz="1200" kern="1200" dirty="0"/>
            <a:t>by </a:t>
          </a:r>
          <a:r>
            <a:rPr lang="fr-FR" sz="1200" b="1" kern="1200" dirty="0" err="1">
              <a:solidFill>
                <a:srgbClr val="FF0000"/>
              </a:solidFill>
            </a:rPr>
            <a:t>Petteri</a:t>
          </a:r>
          <a:r>
            <a:rPr lang="fr-FR" sz="1200" b="1" kern="1200" dirty="0">
              <a:solidFill>
                <a:srgbClr val="FF0000"/>
              </a:solidFill>
            </a:rPr>
            <a:t> </a:t>
          </a:r>
          <a:r>
            <a:rPr lang="fr-FR" sz="1200" b="1" kern="1200" dirty="0" err="1">
              <a:solidFill>
                <a:srgbClr val="FF0000"/>
              </a:solidFill>
            </a:rPr>
            <a:t>Nieminen</a:t>
          </a:r>
          <a:endParaRPr lang="fr-FR" sz="1200" b="1" kern="1200" dirty="0">
            <a:solidFill>
              <a:srgbClr val="FF0000"/>
            </a:solidFill>
          </a:endParaRPr>
        </a:p>
      </dsp:txBody>
      <dsp:txXfrm>
        <a:off x="64326" y="1043946"/>
        <a:ext cx="1325222" cy="1189069"/>
      </dsp:txXfrm>
    </dsp:sp>
    <dsp:sp modelId="{7EFB961A-DC21-1446-96CD-151E71E8C55F}">
      <dsp:nvSpPr>
        <dsp:cNvPr id="0" name=""/>
        <dsp:cNvSpPr/>
      </dsp:nvSpPr>
      <dsp:spPr>
        <a:xfrm>
          <a:off x="1698602" y="988290"/>
          <a:ext cx="1453874" cy="1317721"/>
        </a:xfrm>
        <a:prstGeom prst="roundRect">
          <a:avLst/>
        </a:prstGeom>
        <a:gradFill rotWithShape="0">
          <a:gsLst>
            <a:gs pos="0">
              <a:schemeClr val="accent3">
                <a:hueOff val="3021708"/>
                <a:satOff val="-5329"/>
                <a:lumOff val="4167"/>
                <a:alphaOff val="0"/>
                <a:tint val="50000"/>
                <a:satMod val="300000"/>
              </a:schemeClr>
            </a:gs>
            <a:gs pos="35000">
              <a:schemeClr val="accent3">
                <a:hueOff val="3021708"/>
                <a:satOff val="-5329"/>
                <a:lumOff val="4167"/>
                <a:alphaOff val="0"/>
                <a:tint val="37000"/>
                <a:satMod val="300000"/>
              </a:schemeClr>
            </a:gs>
            <a:gs pos="100000">
              <a:schemeClr val="accent3">
                <a:hueOff val="3021708"/>
                <a:satOff val="-5329"/>
                <a:lumOff val="4167"/>
                <a:alphaOff val="0"/>
                <a:tint val="15000"/>
                <a:satMod val="350000"/>
              </a:schemeClr>
            </a:gs>
          </a:gsLst>
          <a:lin ang="16200000" scaled="1"/>
        </a:gradFill>
        <a:ln w="38100" cmpd="sng">
          <a:solidFill>
            <a:srgbClr val="00FF8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solidFill>
                <a:srgbClr val="FF0000"/>
              </a:solidFill>
            </a:rPr>
            <a:t>2007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200" kern="1200" dirty="0"/>
            <a:t>First prototypes of </a:t>
          </a:r>
          <a:br>
            <a:rPr lang="en-AU" sz="1200" kern="1200" dirty="0"/>
          </a:br>
          <a:r>
            <a:rPr lang="en-AU" sz="1200" b="1" kern="1200" dirty="0">
              <a:solidFill>
                <a:srgbClr val="FF0000"/>
              </a:solidFill>
            </a:rPr>
            <a:t>physics models </a:t>
          </a:r>
          <a:br>
            <a:rPr lang="en-AU" sz="1200" b="1" kern="1200" dirty="0"/>
          </a:br>
          <a:r>
            <a:rPr lang="en-AU" sz="1200" kern="1200" dirty="0"/>
            <a:t>for liquid water </a:t>
          </a:r>
          <a:br>
            <a:rPr lang="en-AU" sz="1200" kern="1200" dirty="0"/>
          </a:br>
          <a:r>
            <a:rPr lang="en-AU" sz="1200" kern="1200" dirty="0"/>
            <a:t>added to Geant4 </a:t>
          </a:r>
          <a:r>
            <a:rPr lang="en-AU" sz="1200" b="1" kern="1200" dirty="0">
              <a:solidFill>
                <a:srgbClr val="FF0000"/>
              </a:solidFill>
            </a:rPr>
            <a:t>9.1</a:t>
          </a:r>
          <a:endParaRPr lang="fr-FR" sz="1200" b="1" kern="1200" dirty="0">
            <a:solidFill>
              <a:srgbClr val="FF0000"/>
            </a:solidFill>
          </a:endParaRPr>
        </a:p>
      </dsp:txBody>
      <dsp:txXfrm>
        <a:off x="1762928" y="1052616"/>
        <a:ext cx="1325222" cy="1189069"/>
      </dsp:txXfrm>
    </dsp:sp>
    <dsp:sp modelId="{C38C1199-306E-E444-9CB0-A5ECC41BD404}">
      <dsp:nvSpPr>
        <dsp:cNvPr id="0" name=""/>
        <dsp:cNvSpPr/>
      </dsp:nvSpPr>
      <dsp:spPr>
        <a:xfrm>
          <a:off x="3394790" y="988290"/>
          <a:ext cx="1453874" cy="1317721"/>
        </a:xfrm>
        <a:prstGeom prst="roundRect">
          <a:avLst/>
        </a:prstGeom>
        <a:gradFill rotWithShape="0">
          <a:gsLst>
            <a:gs pos="0">
              <a:schemeClr val="accent3">
                <a:hueOff val="6043415"/>
                <a:satOff val="-10657"/>
                <a:lumOff val="8333"/>
                <a:alphaOff val="0"/>
                <a:tint val="50000"/>
                <a:satMod val="300000"/>
              </a:schemeClr>
            </a:gs>
            <a:gs pos="35000">
              <a:schemeClr val="accent3">
                <a:hueOff val="6043415"/>
                <a:satOff val="-10657"/>
                <a:lumOff val="8333"/>
                <a:alphaOff val="0"/>
                <a:tint val="37000"/>
                <a:satMod val="300000"/>
              </a:schemeClr>
            </a:gs>
            <a:gs pos="100000">
              <a:schemeClr val="accent3">
                <a:hueOff val="6043415"/>
                <a:satOff val="-10657"/>
                <a:lumOff val="8333"/>
                <a:alphaOff val="0"/>
                <a:tint val="15000"/>
                <a:satMod val="350000"/>
              </a:schemeClr>
            </a:gs>
          </a:gsLst>
          <a:lin ang="16200000" scaled="1"/>
        </a:gradFill>
        <a:ln w="38100" cmpd="sng">
          <a:solidFill>
            <a:srgbClr val="66FFCC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600" b="1" kern="1200" dirty="0">
              <a:solidFill>
                <a:srgbClr val="FF0000"/>
              </a:solidFill>
            </a:rPr>
            <a:t>2008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100" kern="1200" dirty="0"/>
            <a:t>Development coordinated by </a:t>
          </a:r>
          <a:br>
            <a:rPr lang="en-AU" sz="1100" kern="1200" dirty="0"/>
          </a:br>
          <a:r>
            <a:rPr lang="en-AU" sz="1100" kern="1200" dirty="0"/>
            <a:t>CNRS/IN2P3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100" kern="1200" dirty="0"/>
            <a:t>(physics, chemistry, geometries)</a:t>
          </a:r>
          <a:endParaRPr lang="fr-FR" sz="1100" kern="1200" dirty="0"/>
        </a:p>
      </dsp:txBody>
      <dsp:txXfrm>
        <a:off x="3459116" y="1052616"/>
        <a:ext cx="1325222" cy="1189069"/>
      </dsp:txXfrm>
    </dsp:sp>
    <dsp:sp modelId="{180BCD21-5690-5844-B9CF-1A398248A1AC}">
      <dsp:nvSpPr>
        <dsp:cNvPr id="0" name=""/>
        <dsp:cNvSpPr/>
      </dsp:nvSpPr>
      <dsp:spPr>
        <a:xfrm>
          <a:off x="5090977" y="988290"/>
          <a:ext cx="1453874" cy="1317721"/>
        </a:xfrm>
        <a:prstGeom prst="roundRect">
          <a:avLst/>
        </a:prstGeom>
        <a:gradFill rotWithShape="0">
          <a:gsLst>
            <a:gs pos="0">
              <a:schemeClr val="accent3">
                <a:hueOff val="9065123"/>
                <a:satOff val="-15986"/>
                <a:lumOff val="12500"/>
                <a:alphaOff val="0"/>
                <a:tint val="50000"/>
                <a:satMod val="300000"/>
              </a:schemeClr>
            </a:gs>
            <a:gs pos="35000">
              <a:schemeClr val="accent3">
                <a:hueOff val="9065123"/>
                <a:satOff val="-15986"/>
                <a:lumOff val="12500"/>
                <a:alphaOff val="0"/>
                <a:tint val="37000"/>
                <a:satMod val="300000"/>
              </a:schemeClr>
            </a:gs>
            <a:gs pos="100000">
              <a:schemeClr val="accent3">
                <a:hueOff val="9065123"/>
                <a:satOff val="-15986"/>
                <a:lumOff val="12500"/>
                <a:alphaOff val="0"/>
                <a:tint val="15000"/>
                <a:satMod val="350000"/>
              </a:schemeClr>
            </a:gs>
          </a:gsLst>
          <a:lin ang="16200000" scaled="1"/>
        </a:gradFill>
        <a:ln w="38100" cmpd="sng">
          <a:solidFill>
            <a:srgbClr val="66CC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b="1" kern="1200" dirty="0">
              <a:solidFill>
                <a:srgbClr val="FF0000"/>
              </a:solidFill>
            </a:rPr>
            <a:t>2014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200" b="1" kern="1200" dirty="0">
              <a:solidFill>
                <a:srgbClr val="FF0000"/>
              </a:solidFill>
            </a:rPr>
            <a:t>Chemistry stage </a:t>
          </a:r>
          <a:r>
            <a:rPr lang="en-AU" sz="1200" kern="1200" dirty="0"/>
            <a:t>extension </a:t>
          </a:r>
          <a:br>
            <a:rPr lang="en-AU" sz="1200" kern="1200" dirty="0"/>
          </a:br>
          <a:r>
            <a:rPr lang="en-AU" sz="1200" kern="1200" dirty="0"/>
            <a:t>ready for end users in Geant4 </a:t>
          </a:r>
          <a:r>
            <a:rPr lang="en-AU" sz="1200" b="1" kern="1200" dirty="0">
              <a:solidFill>
                <a:srgbClr val="FF0000"/>
              </a:solidFill>
            </a:rPr>
            <a:t>10.1</a:t>
          </a:r>
        </a:p>
      </dsp:txBody>
      <dsp:txXfrm>
        <a:off x="5155303" y="1052616"/>
        <a:ext cx="1325222" cy="1189069"/>
      </dsp:txXfrm>
    </dsp:sp>
    <dsp:sp modelId="{CDC32A27-2313-6240-B334-A05FFA5C3EF3}">
      <dsp:nvSpPr>
        <dsp:cNvPr id="0" name=""/>
        <dsp:cNvSpPr/>
      </dsp:nvSpPr>
      <dsp:spPr>
        <a:xfrm>
          <a:off x="6787164" y="988290"/>
          <a:ext cx="1453874" cy="1317721"/>
        </a:xfrm>
        <a:prstGeom prst="roundRect">
          <a:avLst/>
        </a:prstGeom>
        <a:gradFill rotWithShape="0">
          <a:gsLst>
            <a:gs pos="0">
              <a:schemeClr val="accent3">
                <a:hueOff val="12086830"/>
                <a:satOff val="-21314"/>
                <a:lumOff val="16667"/>
                <a:alphaOff val="0"/>
                <a:tint val="50000"/>
                <a:satMod val="300000"/>
              </a:schemeClr>
            </a:gs>
            <a:gs pos="35000">
              <a:schemeClr val="accent3">
                <a:hueOff val="12086830"/>
                <a:satOff val="-21314"/>
                <a:lumOff val="16667"/>
                <a:alphaOff val="0"/>
                <a:tint val="37000"/>
                <a:satMod val="300000"/>
              </a:schemeClr>
            </a:gs>
            <a:gs pos="100000">
              <a:schemeClr val="accent3">
                <a:hueOff val="12086830"/>
                <a:satOff val="-21314"/>
                <a:lumOff val="16667"/>
                <a:alphaOff val="0"/>
                <a:tint val="15000"/>
                <a:satMod val="350000"/>
              </a:schemeClr>
            </a:gs>
          </a:gsLst>
          <a:lin ang="16200000" scaled="1"/>
        </a:gradFill>
        <a:ln w="38100" cmpd="sng">
          <a:solidFill>
            <a:schemeClr val="bg2">
              <a:lumMod val="25000"/>
              <a:lumOff val="75000"/>
            </a:schemeClr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400" b="1" kern="1200" dirty="0">
              <a:solidFill>
                <a:srgbClr val="FF0000"/>
              </a:solidFill>
            </a:rPr>
            <a:t>2015-17</a:t>
          </a:r>
          <a:br>
            <a:rPr lang="en-AU" sz="1100" b="1" kern="1200" dirty="0">
              <a:solidFill>
                <a:srgbClr val="FF0000"/>
              </a:solidFill>
            </a:rPr>
          </a:br>
          <a:br>
            <a:rPr lang="en-AU" sz="1100" b="1" kern="1200" dirty="0">
              <a:solidFill>
                <a:srgbClr val="FF0000"/>
              </a:solidFill>
            </a:rPr>
          </a:br>
          <a:r>
            <a:rPr lang="en-AU" sz="1100" b="1" kern="1200" dirty="0">
              <a:solidFill>
                <a:srgbClr val="FF0000"/>
              </a:solidFill>
            </a:rPr>
            <a:t>New alternative models </a:t>
          </a:r>
          <a:r>
            <a:rPr lang="en-AU" sz="1100" b="0" kern="1200" dirty="0">
              <a:solidFill>
                <a:srgbClr val="000000"/>
              </a:solidFill>
            </a:rPr>
            <a:t>for electron tracking &amp; geometries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100" b="1" kern="1200" dirty="0">
              <a:solidFill>
                <a:srgbClr val="FF0000"/>
              </a:solidFill>
            </a:rPr>
            <a:t>10.2 </a:t>
          </a:r>
          <a:r>
            <a:rPr lang="mr-IN" sz="1100" b="1" kern="1200" dirty="0">
              <a:solidFill>
                <a:srgbClr val="FF0000"/>
              </a:solidFill>
            </a:rPr>
            <a:t>–</a:t>
          </a:r>
          <a:r>
            <a:rPr lang="en-AU" sz="1100" b="1" kern="1200" dirty="0">
              <a:solidFill>
                <a:srgbClr val="FF0000"/>
              </a:solidFill>
            </a:rPr>
            <a:t> 10.4</a:t>
          </a:r>
        </a:p>
      </dsp:txBody>
      <dsp:txXfrm>
        <a:off x="6851490" y="1052616"/>
        <a:ext cx="1325222" cy="11890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Relationship Id="rId4" Type="http://schemas.openxmlformats.org/officeDocument/2006/relationships/image" Target="../media/image3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337AC-2376-884E-AAB8-5464BA4A6AB9}" type="datetimeFigureOut">
              <a:rPr lang="fr-FR" smtClean="0"/>
              <a:t>31/05/2018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35BBE8-5618-194D-92D6-C25C62847AC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84519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3FD566A-CE2F-40DE-95DE-D5A7914321C4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42611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D566A-CE2F-40DE-95DE-D5A7914321C4}" type="slidenum">
              <a:rPr lang="fr-FR" smtClean="0"/>
              <a:pPr>
                <a:defRPr/>
              </a:pPr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1168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D566A-CE2F-40DE-95DE-D5A7914321C4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1442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 err="1"/>
              <a:t>Each</a:t>
            </a:r>
            <a:r>
              <a:rPr lang="fr-FR" dirty="0"/>
              <a:t> </a:t>
            </a:r>
            <a:r>
              <a:rPr lang="fr-FR" dirty="0" err="1"/>
              <a:t>histogram</a:t>
            </a:r>
            <a:r>
              <a:rPr lang="fr-FR" dirty="0"/>
              <a:t> bin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normalized</a:t>
            </a:r>
            <a:r>
              <a:rPr lang="fr-FR" dirty="0"/>
              <a:t> to </a:t>
            </a:r>
            <a:r>
              <a:rPr lang="fr-FR" dirty="0" err="1"/>
              <a:t>its</a:t>
            </a:r>
            <a:r>
              <a:rPr lang="fr-FR" dirty="0"/>
              <a:t> </a:t>
            </a:r>
            <a:r>
              <a:rPr lang="fr-FR" dirty="0" err="1"/>
              <a:t>energy</a:t>
            </a:r>
            <a:r>
              <a:rPr lang="fr-FR" dirty="0"/>
              <a:t> </a:t>
            </a:r>
            <a:r>
              <a:rPr lang="fr-FR" dirty="0" err="1"/>
              <a:t>width</a:t>
            </a:r>
            <a:r>
              <a:rPr lang="fr-FR" dirty="0"/>
              <a:t> (in eV) and the full </a:t>
            </a:r>
            <a:r>
              <a:rPr lang="fr-FR" dirty="0" err="1"/>
              <a:t>histogram</a:t>
            </a:r>
            <a:r>
              <a:rPr lang="fr-FR" dirty="0"/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normalized</a:t>
            </a:r>
            <a:r>
              <a:rPr lang="fr-FR" dirty="0"/>
              <a:t> to the </a:t>
            </a:r>
            <a:r>
              <a:rPr lang="fr-FR" dirty="0" err="1"/>
              <a:t>number</a:t>
            </a:r>
            <a:r>
              <a:rPr lang="fr-FR" dirty="0"/>
              <a:t> of </a:t>
            </a:r>
            <a:r>
              <a:rPr lang="fr-FR" dirty="0" err="1"/>
              <a:t>primary</a:t>
            </a:r>
            <a:r>
              <a:rPr lang="fr-FR" dirty="0"/>
              <a:t> </a:t>
            </a:r>
            <a:r>
              <a:rPr lang="fr-FR" dirty="0" err="1"/>
              <a:t>electrons</a:t>
            </a:r>
            <a:r>
              <a:rPr lang="fr-FR" dirty="0"/>
              <a:t> 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D566A-CE2F-40DE-95DE-D5A7914321C4}" type="slidenum">
              <a:rPr lang="fr-FR" smtClean="0"/>
              <a:pPr>
                <a:defRPr/>
              </a:pPr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1442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9A5318-1B37-4B8D-8DF6-AE7D70E8E19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88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D566A-CE2F-40DE-95DE-D5A7914321C4}" type="slidenum">
              <a:rPr lang="fr-FR" smtClean="0"/>
              <a:pPr>
                <a:defRPr/>
              </a:pPr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57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D566A-CE2F-40DE-95DE-D5A7914321C4}" type="slidenum">
              <a:rPr lang="fr-FR" smtClean="0"/>
              <a:pPr>
                <a:defRPr/>
              </a:pPr>
              <a:t>33</a:t>
            </a:fld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D566A-CE2F-40DE-95DE-D5A7914321C4}" type="slidenum">
              <a:rPr lang="fr-FR" smtClean="0"/>
              <a:pPr>
                <a:defRPr/>
              </a:pPr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97941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D566A-CE2F-40DE-95DE-D5A7914321C4}" type="slidenum">
              <a:rPr lang="fr-FR" smtClean="0"/>
              <a:pPr>
                <a:defRPr/>
              </a:pPr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6987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B98FE4-0123-4F0A-A8D2-EE17C134F2EC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9180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D566A-CE2F-40DE-95DE-D5A7914321C4}" type="slidenum">
              <a:rPr lang="fr-FR" smtClean="0"/>
              <a:pPr>
                <a:defRPr/>
              </a:pPr>
              <a:t>52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55313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D566A-CE2F-40DE-95DE-D5A7914321C4}" type="slidenum">
              <a:rPr lang="fr-FR" smtClean="0"/>
              <a:pPr>
                <a:defRPr/>
              </a:pPr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9968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D566A-CE2F-40DE-95DE-D5A7914321C4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36683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EA5046-EE58-8B44-BA57-7BD2EDC9E69A}" type="slidenum">
              <a:rPr lang="fr-FR" smtClean="0"/>
              <a:t>55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0398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D566A-CE2F-40DE-95DE-D5A7914321C4}" type="slidenum">
              <a:rPr lang="fr-FR" smtClean="0"/>
              <a:pPr>
                <a:defRPr/>
              </a:pPr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63227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D566A-CE2F-40DE-95DE-D5A7914321C4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111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D1F106-7D7B-453C-A463-5B4197BA744C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D566A-CE2F-40DE-95DE-D5A7914321C4}" type="slidenum">
              <a:rPr lang="fr-FR" smtClean="0"/>
              <a:pPr>
                <a:defRPr/>
              </a:pPr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D566A-CE2F-40DE-95DE-D5A7914321C4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24021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D566A-CE2F-40DE-95DE-D5A7914321C4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92144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D566A-CE2F-40DE-95DE-D5A7914321C4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02925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3FD566A-CE2F-40DE-95DE-D5A7914321C4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0060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DF142-3819-495C-9DBE-E0DC5C130C66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5DB4C8-E7BE-40E7-83AB-0A8CD8D5FA4D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8C674F-4690-4F81-B50A-F9DC6196EDA2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4B0BE5-DAC3-440D-9675-BBC0B5A53E44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5CFFB2-6250-40DF-82C4-38CF53F912AB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0098A2-1761-4FAE-933D-1BBA97C29374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7224BB7-B1DA-4F98-A07F-7B1C707FF61E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B20E2E-3E7B-4430-B4AB-C9AE2BC85F7A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61A471C-631E-4B63-87F2-8ED9E4918192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B14781-4957-4D37-8175-66827F7127A9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64B0BE5-DAC3-440D-9675-BBC0B5A53E44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ransition>
    <p:fade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dx.doi.org/10.1016/j.ejmp.2016.10.006" TargetMode="External"/><Relationship Id="rId3" Type="http://schemas.openxmlformats.org/officeDocument/2006/relationships/hyperlink" Target="http://dx.doi.org/10.1118/1.3476457" TargetMode="External"/><Relationship Id="rId7" Type="http://schemas.openxmlformats.org/officeDocument/2006/relationships/hyperlink" Target="http://dx.doi.org/10.1016/j.nimb.2014.10.016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dx.doi.org/10.1016/j.ejmp.2015.10.087" TargetMode="External"/><Relationship Id="rId5" Type="http://schemas.openxmlformats.org/officeDocument/2006/relationships/hyperlink" Target="http://dx.doi.org/10.1118/1.4921613" TargetMode="External"/><Relationship Id="rId4" Type="http://schemas.openxmlformats.org/officeDocument/2006/relationships/hyperlink" Target="http://dx.doi.org/10.1016/j.apradiso.2010.08.01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x.doi.org/10.1016/j.ejmp.2015.10.087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x.doi.org/10.1063/1.4950808" TargetMode="External"/><Relationship Id="rId5" Type="http://schemas.openxmlformats.org/officeDocument/2006/relationships/hyperlink" Target="http://dx.doi.org/10.1118/1.4921613" TargetMode="Externa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x.doi.org/10.1016/j.ejmp.2016.10.006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nimb.2016.01.017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x.doi.org/10.1063/1.497219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hyperlink" Target="https://doi.org/10.1002/mp.12827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nimb.2011.07.048" TargetMode="External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esj.or.jp/publication/pnst002/data/898-903.pdf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dx.doi.org/10.1016/j.ejmp.2015.10.087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nimb.2017.02.034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34.emf"/><Relationship Id="rId3" Type="http://schemas.openxmlformats.org/officeDocument/2006/relationships/oleObject" Target="../embeddings/oleObject1.bin"/><Relationship Id="rId7" Type="http://schemas.openxmlformats.org/officeDocument/2006/relationships/hyperlink" Target="http://dx.doi.org/10.1063/1.4992076" TargetMode="External"/><Relationship Id="rId12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png"/><Relationship Id="rId11" Type="http://schemas.openxmlformats.org/officeDocument/2006/relationships/image" Target="../media/image33.emf"/><Relationship Id="rId5" Type="http://schemas.openxmlformats.org/officeDocument/2006/relationships/image" Target="../media/image35.png"/><Relationship Id="rId10" Type="http://schemas.openxmlformats.org/officeDocument/2006/relationships/oleObject" Target="../embeddings/oleObject3.bin"/><Relationship Id="rId4" Type="http://schemas.openxmlformats.org/officeDocument/2006/relationships/image" Target="../media/image31.emf"/><Relationship Id="rId9" Type="http://schemas.openxmlformats.org/officeDocument/2006/relationships/image" Target="../media/image32.emf"/><Relationship Id="rId1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x.doi.org/10.1016/j.nimb.2014.04.025" TargetMode="External"/><Relationship Id="rId4" Type="http://schemas.openxmlformats.org/officeDocument/2006/relationships/image" Target="../media/image39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x.doi.org/10.1016/j.nimb.2017.02.034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x.doi.org/10.1016/j.apradiso.2015.06.027" TargetMode="Externa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jcp.2014.06.011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jcp.2014.06.011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hyperlink" Target="http://dx.doi.org/10.6084/m9.figshare.978887" TargetMode="Externa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hyperlink" Target="http://rcwww.kek.jp/norm/index-e.html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5" Type="http://schemas.openxmlformats.org/officeDocument/2006/relationships/image" Target="../media/image50.emf"/><Relationship Id="rId4" Type="http://schemas.openxmlformats.org/officeDocument/2006/relationships/oleObject" Target="../embeddings/oleObject5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www.rcsb.org/pdb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tif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tiff"/><Relationship Id="rId5" Type="http://schemas.openxmlformats.org/officeDocument/2006/relationships/image" Target="../media/image58.png"/><Relationship Id="rId10" Type="http://schemas.openxmlformats.org/officeDocument/2006/relationships/image" Target="../media/image55.png"/><Relationship Id="rId4" Type="http://schemas.openxmlformats.org/officeDocument/2006/relationships/image" Target="../media/image57.tiff"/><Relationship Id="rId9" Type="http://schemas.openxmlformats.org/officeDocument/2006/relationships/hyperlink" Target="http://dx.doi.org/10.1016/j.cpc.2015.02.02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cpc.2016.02.019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x.doi.org/10.1016/j.nimb.2015.11.008" TargetMode="Externa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g"/><Relationship Id="rId4" Type="http://schemas.openxmlformats.org/officeDocument/2006/relationships/hyperlink" Target="http://dx.doi.org/10.1016/j.ejmp.2016.11.004" TargetMode="Externa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16/j.ejmp.2018.02.011" TargetMode="External"/><Relationship Id="rId3" Type="http://schemas.openxmlformats.org/officeDocument/2006/relationships/image" Target="../media/image72.png"/><Relationship Id="rId7" Type="http://schemas.openxmlformats.org/officeDocument/2006/relationships/image" Target="../media/image76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tiff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hyperlink" Target="https://doi.org/10.1016/j.ejmp.2017.12.008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598-017-11851-4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598-017-11851-4" TargetMode="External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88/2057-1976/aaa6aa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://dx.doi.org/10.1016/j.ejmp.2015.10.087" TargetMode="Externa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dx.doi.org/10.1118/1.3476457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alphaModFix amt="37000"/>
          </a:blip>
          <a:stretch>
            <a:fillRect/>
          </a:stretch>
        </p:blipFill>
        <p:spPr>
          <a:xfrm>
            <a:off x="0" y="740841"/>
            <a:ext cx="9144000" cy="5143500"/>
          </a:xfrm>
          <a:prstGeom prst="rect">
            <a:avLst/>
          </a:prstGeom>
        </p:spPr>
      </p:pic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317509" y="1940215"/>
            <a:ext cx="8243651" cy="1470025"/>
          </a:xfrm>
        </p:spPr>
        <p:txBody>
          <a:bodyPr>
            <a:noAutofit/>
          </a:bodyPr>
          <a:lstStyle/>
          <a:p>
            <a:r>
              <a:rPr lang="fr-FR" sz="2800" b="1" dirty="0" err="1">
                <a:solidFill>
                  <a:srgbClr val="00FF00"/>
                </a:solidFill>
              </a:rPr>
              <a:t>Overview</a:t>
            </a:r>
            <a:r>
              <a:rPr lang="fr-FR" sz="2800" b="1" dirty="0">
                <a:solidFill>
                  <a:srgbClr val="00FF00"/>
                </a:solidFill>
              </a:rPr>
              <a:t> of the </a:t>
            </a:r>
            <a:r>
              <a:rPr lang="fr-FR" sz="2800" b="1" dirty="0">
                <a:solidFill>
                  <a:srgbClr val="FFFF00"/>
                </a:solidFill>
              </a:rPr>
              <a:t>Geant4-DNA extension </a:t>
            </a:r>
            <a:br>
              <a:rPr lang="fr-FR" sz="2800" b="1" dirty="0">
                <a:solidFill>
                  <a:srgbClr val="FFFF00"/>
                </a:solidFill>
              </a:rPr>
            </a:br>
            <a:r>
              <a:rPr lang="fr-FR" sz="2800" b="1" dirty="0">
                <a:solidFill>
                  <a:srgbClr val="00FF00"/>
                </a:solidFill>
              </a:rPr>
              <a:t>of the Geant4 Monte Carlo simulation </a:t>
            </a:r>
            <a:r>
              <a:rPr lang="fr-FR" sz="2800" b="1" dirty="0" err="1">
                <a:solidFill>
                  <a:srgbClr val="00FF00"/>
                </a:solidFill>
              </a:rPr>
              <a:t>toolkit</a:t>
            </a:r>
            <a:br>
              <a:rPr lang="fr-FR" sz="2800" b="1" dirty="0">
                <a:solidFill>
                  <a:srgbClr val="FFFF00"/>
                </a:solidFill>
              </a:rPr>
            </a:br>
            <a:endParaRPr lang="fr-FR" sz="1600" b="1" dirty="0">
              <a:solidFill>
                <a:srgbClr val="FFFF00"/>
              </a:solidFill>
            </a:endParaRPr>
          </a:p>
        </p:txBody>
      </p:sp>
      <p:sp>
        <p:nvSpPr>
          <p:cNvPr id="6" name="Sous-titre 5"/>
          <p:cNvSpPr>
            <a:spLocks noGrp="1"/>
          </p:cNvSpPr>
          <p:nvPr>
            <p:ph type="subTitle" idx="1"/>
          </p:nvPr>
        </p:nvSpPr>
        <p:spPr>
          <a:xfrm>
            <a:off x="714829" y="3915949"/>
            <a:ext cx="7959994" cy="1752600"/>
          </a:xfrm>
        </p:spPr>
        <p:txBody>
          <a:bodyPr>
            <a:noAutofit/>
          </a:bodyPr>
          <a:lstStyle/>
          <a:p>
            <a:r>
              <a:rPr lang="fr-FR" sz="2000" b="1" dirty="0">
                <a:solidFill>
                  <a:srgbClr val="FFFF00"/>
                </a:solidFill>
              </a:rPr>
              <a:t>Sébastien INCERTI</a:t>
            </a:r>
          </a:p>
          <a:p>
            <a:r>
              <a:rPr lang="fr-FR" sz="2000" b="1" dirty="0">
                <a:solidFill>
                  <a:schemeClr val="tx1"/>
                </a:solidFill>
              </a:rPr>
              <a:t>CNRS / IN2P3 / CENBG / Bordeaux U.- France</a:t>
            </a:r>
          </a:p>
          <a:p>
            <a:r>
              <a:rPr lang="fr-FR" sz="2400" b="1" dirty="0" err="1">
                <a:solidFill>
                  <a:srgbClr val="66FFFF"/>
                </a:solidFill>
              </a:rPr>
              <a:t>representing</a:t>
            </a:r>
            <a:r>
              <a:rPr lang="fr-FR" sz="2400" b="1" dirty="0">
                <a:solidFill>
                  <a:srgbClr val="66FFFF"/>
                </a:solidFill>
              </a:rPr>
              <a:t> the efforts of the Geant4-DNA Collaboration</a:t>
            </a:r>
          </a:p>
        </p:txBody>
      </p:sp>
      <p:sp>
        <p:nvSpPr>
          <p:cNvPr id="7" name="Sous-titre 17"/>
          <p:cNvSpPr txBox="1">
            <a:spLocks/>
          </p:cNvSpPr>
          <p:nvPr/>
        </p:nvSpPr>
        <p:spPr>
          <a:xfrm>
            <a:off x="205267" y="5947224"/>
            <a:ext cx="8823270" cy="53222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50000"/>
              </a:lnSpc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>
                <a:solidFill>
                  <a:srgbClr val="FFBB55"/>
                </a:solidFill>
                <a:latin typeface="+mj-lt"/>
              </a:rPr>
              <a:t>15th </a:t>
            </a:r>
            <a:r>
              <a:rPr lang="fr-FR" sz="1800" b="1" dirty="0" err="1">
                <a:solidFill>
                  <a:srgbClr val="FFBB55"/>
                </a:solidFill>
                <a:latin typeface="+mj-lt"/>
              </a:rPr>
              <a:t>Seminar</a:t>
            </a:r>
            <a:r>
              <a:rPr lang="fr-FR" sz="1800" b="1" dirty="0">
                <a:solidFill>
                  <a:srgbClr val="FFBB55"/>
                </a:solidFill>
                <a:latin typeface="+mj-lt"/>
              </a:rPr>
              <a:t> on Software for </a:t>
            </a:r>
            <a:r>
              <a:rPr lang="fr-FR" sz="1800" b="1" dirty="0" err="1">
                <a:solidFill>
                  <a:srgbClr val="FFBB55"/>
                </a:solidFill>
                <a:latin typeface="+mj-lt"/>
              </a:rPr>
              <a:t>Nuclear</a:t>
            </a:r>
            <a:r>
              <a:rPr lang="fr-FR" sz="1800" b="1" dirty="0">
                <a:solidFill>
                  <a:srgbClr val="FFBB55"/>
                </a:solidFill>
                <a:latin typeface="+mj-lt"/>
              </a:rPr>
              <a:t>, </a:t>
            </a:r>
            <a:r>
              <a:rPr lang="fr-FR" sz="1800" b="1" dirty="0" err="1">
                <a:solidFill>
                  <a:srgbClr val="FFBB55"/>
                </a:solidFill>
                <a:latin typeface="+mj-lt"/>
              </a:rPr>
              <a:t>Sub-nuclear</a:t>
            </a:r>
            <a:r>
              <a:rPr lang="fr-FR" sz="1800" b="1" dirty="0">
                <a:solidFill>
                  <a:srgbClr val="FFBB55"/>
                </a:solidFill>
                <a:latin typeface="+mj-lt"/>
              </a:rPr>
              <a:t> and </a:t>
            </a:r>
            <a:r>
              <a:rPr lang="fr-FR" sz="1800" b="1" dirty="0" err="1">
                <a:solidFill>
                  <a:srgbClr val="FFBB55"/>
                </a:solidFill>
                <a:latin typeface="+mj-lt"/>
              </a:rPr>
              <a:t>Applied</a:t>
            </a:r>
            <a:r>
              <a:rPr lang="fr-FR" sz="1800" b="1" dirty="0">
                <a:solidFill>
                  <a:srgbClr val="FFBB55"/>
                </a:solidFill>
                <a:latin typeface="+mj-lt"/>
              </a:rPr>
              <a:t> </a:t>
            </a:r>
            <a:r>
              <a:rPr lang="fr-FR" sz="1800" b="1" dirty="0" err="1">
                <a:solidFill>
                  <a:srgbClr val="FFBB55"/>
                </a:solidFill>
                <a:latin typeface="+mj-lt"/>
              </a:rPr>
              <a:t>Physics</a:t>
            </a:r>
            <a:r>
              <a:rPr lang="fr-FR" sz="1800" b="1" dirty="0">
                <a:solidFill>
                  <a:srgbClr val="FFBB55"/>
                </a:solidFill>
                <a:latin typeface="+mj-lt"/>
              </a:rPr>
              <a:t> </a:t>
            </a:r>
            <a:br>
              <a:rPr lang="fr-FR" sz="1800" b="1" dirty="0">
                <a:solidFill>
                  <a:srgbClr val="FFBB55"/>
                </a:solidFill>
                <a:latin typeface="+mj-lt"/>
              </a:rPr>
            </a:br>
            <a:r>
              <a:rPr lang="fr-FR" sz="1800" b="1" dirty="0">
                <a:solidFill>
                  <a:srgbClr val="FFBB55"/>
                </a:solidFill>
                <a:latin typeface="+mj-lt"/>
              </a:rPr>
              <a:t>Porto Conte, Alghero (</a:t>
            </a:r>
            <a:r>
              <a:rPr lang="fr-FR" sz="1800" b="1" dirty="0" err="1">
                <a:solidFill>
                  <a:srgbClr val="FFBB55"/>
                </a:solidFill>
                <a:latin typeface="+mj-lt"/>
              </a:rPr>
              <a:t>Italy</a:t>
            </a:r>
            <a:r>
              <a:rPr lang="fr-FR" sz="1800" b="1" dirty="0">
                <a:solidFill>
                  <a:srgbClr val="FFBB55"/>
                </a:solidFill>
                <a:latin typeface="+mj-lt"/>
              </a:rPr>
              <a:t>), 27 May - 1 </a:t>
            </a:r>
            <a:r>
              <a:rPr lang="fr-FR" sz="1800" b="1" dirty="0" err="1">
                <a:solidFill>
                  <a:srgbClr val="FFBB55"/>
                </a:solidFill>
                <a:latin typeface="+mj-lt"/>
              </a:rPr>
              <a:t>June</a:t>
            </a:r>
            <a:r>
              <a:rPr lang="fr-FR" sz="1800" b="1" dirty="0">
                <a:solidFill>
                  <a:srgbClr val="FFBB55"/>
                </a:solidFill>
                <a:latin typeface="+mj-lt"/>
              </a:rPr>
              <a:t>, 2018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4D5ACA5-AEBE-AD43-9C91-5A910E8900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44" b="15865"/>
          <a:stretch/>
        </p:blipFill>
        <p:spPr>
          <a:xfrm>
            <a:off x="0" y="-14282"/>
            <a:ext cx="9144000" cy="18288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535547" y="1396114"/>
            <a:ext cx="2492990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latin typeface="Arial"/>
                <a:cs typeface="Arial"/>
              </a:rPr>
              <a:t>http://geant4-dna.org</a:t>
            </a:r>
          </a:p>
        </p:txBody>
      </p:sp>
    </p:spTree>
    <p:extLst>
      <p:ext uri="{BB962C8B-B14F-4D97-AF65-F5344CB8AC3E}">
        <p14:creationId xmlns:p14="http://schemas.microsoft.com/office/powerpoint/2010/main" val="218174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re 1"/>
          <p:cNvSpPr>
            <a:spLocks noGrp="1"/>
          </p:cNvSpPr>
          <p:nvPr>
            <p:ph type="title"/>
          </p:nvPr>
        </p:nvSpPr>
        <p:spPr>
          <a:xfrm>
            <a:off x="1304364" y="10965"/>
            <a:ext cx="7046259" cy="1143000"/>
          </a:xfrm>
        </p:spPr>
        <p:txBody>
          <a:bodyPr>
            <a:normAutofit/>
          </a:bodyPr>
          <a:lstStyle/>
          <a:p>
            <a:pPr algn="l"/>
            <a:r>
              <a:rPr lang="fr-FR" sz="2800" dirty="0" err="1">
                <a:solidFill>
                  <a:srgbClr val="FFFF00"/>
                </a:solidFill>
              </a:rPr>
              <a:t>Overview</a:t>
            </a:r>
            <a:r>
              <a:rPr lang="fr-FR" sz="2800" dirty="0"/>
              <a:t> of </a:t>
            </a:r>
            <a:r>
              <a:rPr lang="fr-FR" sz="2800" dirty="0" err="1">
                <a:solidFill>
                  <a:srgbClr val="FFFF00"/>
                </a:solidFill>
              </a:rPr>
              <a:t>discrete</a:t>
            </a:r>
            <a:r>
              <a:rPr lang="fr-FR" sz="2800" dirty="0"/>
              <a:t> </a:t>
            </a:r>
            <a:r>
              <a:rPr lang="fr-FR" sz="2800" dirty="0" err="1"/>
              <a:t>physics</a:t>
            </a:r>
            <a:r>
              <a:rPr lang="fr-FR" sz="2800" dirty="0"/>
              <a:t> </a:t>
            </a:r>
            <a:r>
              <a:rPr lang="fr-FR" sz="2800" dirty="0" err="1"/>
              <a:t>models</a:t>
            </a:r>
            <a:br>
              <a:rPr lang="fr-FR" sz="2800" dirty="0"/>
            </a:br>
            <a:r>
              <a:rPr lang="fr-FR" sz="2800" dirty="0"/>
              <a:t>     for </a:t>
            </a:r>
            <a:r>
              <a:rPr lang="fr-FR" sz="2800" dirty="0" err="1">
                <a:solidFill>
                  <a:srgbClr val="66FFFF"/>
                </a:solidFill>
              </a:rPr>
              <a:t>liquid</a:t>
            </a:r>
            <a:r>
              <a:rPr lang="fr-FR" sz="2800" dirty="0">
                <a:solidFill>
                  <a:srgbClr val="66FFFF"/>
                </a:solidFill>
              </a:rPr>
              <a:t> water</a:t>
            </a:r>
          </a:p>
        </p:txBody>
      </p:sp>
      <p:sp>
        <p:nvSpPr>
          <p:cNvPr id="19" name="Espace réservé du contenu 4"/>
          <p:cNvSpPr>
            <a:spLocks noGrp="1"/>
          </p:cNvSpPr>
          <p:nvPr>
            <p:ph sz="half" idx="1"/>
          </p:nvPr>
        </p:nvSpPr>
        <p:spPr>
          <a:xfrm>
            <a:off x="121898" y="942049"/>
            <a:ext cx="5014958" cy="4572000"/>
          </a:xfrm>
        </p:spPr>
        <p:txBody>
          <a:bodyPr>
            <a:noAutofit/>
          </a:bodyPr>
          <a:lstStyle/>
          <a:p>
            <a:r>
              <a:rPr lang="fr-FR" sz="1100" b="1" dirty="0">
                <a:solidFill>
                  <a:srgbClr val="FF00FF"/>
                </a:solidFill>
              </a:rPr>
              <a:t>Electrons  </a:t>
            </a:r>
          </a:p>
          <a:p>
            <a:pPr lvl="1"/>
            <a:r>
              <a:rPr lang="fr-FR" sz="900" b="1" dirty="0" err="1">
                <a:solidFill>
                  <a:srgbClr val="66FFFF"/>
                </a:solidFill>
              </a:rPr>
              <a:t>Elastic</a:t>
            </a:r>
            <a:r>
              <a:rPr lang="fr-FR" sz="900" b="1" dirty="0">
                <a:solidFill>
                  <a:srgbClr val="66FFFF"/>
                </a:solidFill>
              </a:rPr>
              <a:t> </a:t>
            </a:r>
            <a:r>
              <a:rPr lang="fr-FR" sz="900" b="1" dirty="0" err="1">
                <a:solidFill>
                  <a:srgbClr val="66FFFF"/>
                </a:solidFill>
              </a:rPr>
              <a:t>scattering</a:t>
            </a:r>
            <a:endParaRPr lang="fr-FR" sz="900" b="1" dirty="0">
              <a:solidFill>
                <a:srgbClr val="66FFFF"/>
              </a:solidFill>
            </a:endParaRPr>
          </a:p>
          <a:p>
            <a:pPr lvl="2"/>
            <a:r>
              <a:rPr lang="fr-FR" sz="800" dirty="0" err="1"/>
              <a:t>Screened</a:t>
            </a:r>
            <a:r>
              <a:rPr lang="fr-FR" sz="800" dirty="0"/>
              <a:t> </a:t>
            </a:r>
            <a:r>
              <a:rPr lang="fr-FR" sz="800" dirty="0">
                <a:solidFill>
                  <a:srgbClr val="00FF00"/>
                </a:solidFill>
              </a:rPr>
              <a:t>Rutherford</a:t>
            </a:r>
            <a:r>
              <a:rPr lang="fr-FR" sz="800" dirty="0"/>
              <a:t> and </a:t>
            </a:r>
            <a:r>
              <a:rPr lang="fr-FR" sz="800" dirty="0">
                <a:solidFill>
                  <a:srgbClr val="00FF00"/>
                </a:solidFill>
              </a:rPr>
              <a:t>Brenner-</a:t>
            </a:r>
            <a:r>
              <a:rPr lang="fr-FR" sz="800" dirty="0" err="1">
                <a:solidFill>
                  <a:srgbClr val="00FF00"/>
                </a:solidFill>
              </a:rPr>
              <a:t>Zaider</a:t>
            </a:r>
            <a:r>
              <a:rPr lang="fr-FR" sz="800" dirty="0">
                <a:solidFill>
                  <a:srgbClr val="00FF00"/>
                </a:solidFill>
              </a:rPr>
              <a:t> </a:t>
            </a:r>
            <a:r>
              <a:rPr lang="fr-FR" sz="800" dirty="0" err="1"/>
              <a:t>below</a:t>
            </a:r>
            <a:r>
              <a:rPr lang="fr-FR" sz="800" dirty="0"/>
              <a:t> 200 eV</a:t>
            </a:r>
          </a:p>
          <a:p>
            <a:pPr lvl="2"/>
            <a:r>
              <a:rPr lang="fr-FR" sz="800" dirty="0" err="1"/>
              <a:t>Updated</a:t>
            </a:r>
            <a:r>
              <a:rPr lang="fr-FR" sz="800" dirty="0"/>
              <a:t> alternative version by </a:t>
            </a:r>
            <a:r>
              <a:rPr lang="fr-FR" sz="800" dirty="0" err="1">
                <a:solidFill>
                  <a:srgbClr val="00FF00"/>
                </a:solidFill>
              </a:rPr>
              <a:t>Uehara</a:t>
            </a:r>
            <a:r>
              <a:rPr lang="fr-FR" sz="800" dirty="0">
                <a:solidFill>
                  <a:srgbClr val="00FF00"/>
                </a:solidFill>
              </a:rPr>
              <a:t> </a:t>
            </a:r>
          </a:p>
          <a:p>
            <a:pPr lvl="2"/>
            <a:r>
              <a:rPr lang="fr-FR" sz="800" dirty="0"/>
              <a:t>Independent </a:t>
            </a:r>
            <a:r>
              <a:rPr lang="fr-FR" sz="800" dirty="0" err="1"/>
              <a:t>Atom</a:t>
            </a:r>
            <a:r>
              <a:rPr lang="fr-FR" sz="800" dirty="0"/>
              <a:t> </a:t>
            </a:r>
            <a:r>
              <a:rPr lang="fr-FR" sz="800" dirty="0" err="1"/>
              <a:t>Method</a:t>
            </a:r>
            <a:r>
              <a:rPr lang="fr-FR" sz="800" dirty="0"/>
              <a:t> (IAM)  by </a:t>
            </a:r>
            <a:r>
              <a:rPr lang="fr-FR" sz="800" dirty="0" err="1">
                <a:solidFill>
                  <a:srgbClr val="00FF00"/>
                </a:solidFill>
              </a:rPr>
              <a:t>Mott</a:t>
            </a:r>
            <a:r>
              <a:rPr lang="fr-FR" sz="800" dirty="0">
                <a:solidFill>
                  <a:srgbClr val="00FF00"/>
                </a:solidFill>
              </a:rPr>
              <a:t> et al.</a:t>
            </a:r>
            <a:r>
              <a:rPr lang="fr-FR" sz="800" dirty="0"/>
              <a:t> &amp; VLE data in </a:t>
            </a:r>
            <a:r>
              <a:rPr lang="fr-FR" sz="800" dirty="0" err="1"/>
              <a:t>ice</a:t>
            </a:r>
            <a:r>
              <a:rPr lang="fr-FR" sz="800" dirty="0"/>
              <a:t> </a:t>
            </a:r>
            <a:r>
              <a:rPr lang="fr-FR" sz="800" dirty="0" err="1">
                <a:solidFill>
                  <a:srgbClr val="FFFFFF"/>
                </a:solidFill>
              </a:rPr>
              <a:t>from</a:t>
            </a:r>
            <a:r>
              <a:rPr lang="fr-FR" sz="800" dirty="0">
                <a:solidFill>
                  <a:srgbClr val="FFFF00"/>
                </a:solidFill>
              </a:rPr>
              <a:t> CPA100 TS code</a:t>
            </a:r>
          </a:p>
          <a:p>
            <a:pPr lvl="2"/>
            <a:r>
              <a:rPr lang="fr-FR" sz="800" dirty="0"/>
              <a:t>Partial </a:t>
            </a:r>
            <a:r>
              <a:rPr lang="fr-FR" sz="800" dirty="0" err="1"/>
              <a:t>wave</a:t>
            </a:r>
            <a:r>
              <a:rPr lang="fr-FR" sz="800" dirty="0"/>
              <a:t> </a:t>
            </a:r>
            <a:r>
              <a:rPr lang="fr-FR" sz="800" dirty="0" err="1"/>
              <a:t>framework</a:t>
            </a:r>
            <a:r>
              <a:rPr lang="fr-FR" sz="800" dirty="0"/>
              <a:t> model by </a:t>
            </a:r>
            <a:r>
              <a:rPr lang="fr-FR" sz="800" dirty="0">
                <a:solidFill>
                  <a:srgbClr val="00FF00"/>
                </a:solidFill>
              </a:rPr>
              <a:t>Champion et al.</a:t>
            </a:r>
            <a:r>
              <a:rPr lang="fr-FR" sz="800" dirty="0"/>
              <a:t>, </a:t>
            </a:r>
            <a:br>
              <a:rPr lang="fr-FR" sz="800" dirty="0"/>
            </a:br>
            <a:r>
              <a:rPr lang="fr-FR" sz="800" dirty="0"/>
              <a:t>3 contributions to the interaction </a:t>
            </a:r>
            <a:r>
              <a:rPr lang="fr-FR" sz="800" dirty="0" err="1"/>
              <a:t>potential</a:t>
            </a:r>
            <a:endParaRPr lang="fr-FR" sz="800" dirty="0"/>
          </a:p>
          <a:p>
            <a:pPr lvl="1"/>
            <a:r>
              <a:rPr lang="fr-FR" sz="900" b="1" dirty="0">
                <a:solidFill>
                  <a:srgbClr val="66FFFF"/>
                </a:solidFill>
              </a:rPr>
              <a:t>Ionisation</a:t>
            </a:r>
          </a:p>
          <a:p>
            <a:pPr lvl="2"/>
            <a:r>
              <a:rPr lang="fr-FR" sz="800" dirty="0"/>
              <a:t>5 </a:t>
            </a:r>
            <a:r>
              <a:rPr lang="fr-FR" sz="800" dirty="0" err="1"/>
              <a:t>levels</a:t>
            </a:r>
            <a:r>
              <a:rPr lang="fr-FR" sz="800" dirty="0"/>
              <a:t> for H</a:t>
            </a:r>
            <a:r>
              <a:rPr lang="fr-FR" sz="800" baseline="-25000" dirty="0"/>
              <a:t>2</a:t>
            </a:r>
            <a:r>
              <a:rPr lang="fr-FR" sz="800" dirty="0"/>
              <a:t>O</a:t>
            </a:r>
          </a:p>
          <a:p>
            <a:pPr lvl="2"/>
            <a:r>
              <a:rPr lang="fr-FR" sz="800" dirty="0" err="1"/>
              <a:t>Dielectric</a:t>
            </a:r>
            <a:r>
              <a:rPr lang="fr-FR" sz="800" dirty="0"/>
              <a:t> </a:t>
            </a:r>
            <a:r>
              <a:rPr lang="fr-FR" sz="800" dirty="0" err="1"/>
              <a:t>formalism</a:t>
            </a:r>
            <a:r>
              <a:rPr lang="fr-FR" sz="800" dirty="0"/>
              <a:t> &amp; FBA </a:t>
            </a:r>
            <a:r>
              <a:rPr lang="fr-FR" sz="800" dirty="0" err="1"/>
              <a:t>using</a:t>
            </a:r>
            <a:r>
              <a:rPr lang="fr-FR" sz="800" dirty="0"/>
              <a:t> </a:t>
            </a:r>
            <a:r>
              <a:rPr lang="fr-FR" sz="800" dirty="0">
                <a:solidFill>
                  <a:srgbClr val="00FF00"/>
                </a:solidFill>
              </a:rPr>
              <a:t>Heller</a:t>
            </a:r>
            <a:r>
              <a:rPr lang="fr-FR" sz="800" dirty="0"/>
              <a:t> </a:t>
            </a:r>
            <a:r>
              <a:rPr lang="fr-FR" sz="800" dirty="0" err="1"/>
              <a:t>optical</a:t>
            </a:r>
            <a:r>
              <a:rPr lang="fr-FR" sz="800" dirty="0"/>
              <a:t> data up to 1 MeV, and </a:t>
            </a:r>
            <a:r>
              <a:rPr lang="fr-FR" sz="800" dirty="0" err="1"/>
              <a:t>low</a:t>
            </a:r>
            <a:r>
              <a:rPr lang="fr-FR" sz="800" dirty="0"/>
              <a:t> </a:t>
            </a:r>
            <a:r>
              <a:rPr lang="fr-FR" sz="800" dirty="0" err="1"/>
              <a:t>energy</a:t>
            </a:r>
            <a:r>
              <a:rPr lang="fr-FR" sz="800" dirty="0"/>
              <a:t> corrections, by </a:t>
            </a:r>
            <a:r>
              <a:rPr lang="fr-FR" sz="800" dirty="0">
                <a:solidFill>
                  <a:srgbClr val="00FF00"/>
                </a:solidFill>
              </a:rPr>
              <a:t>Emfietzoglou et al.</a:t>
            </a:r>
            <a:r>
              <a:rPr lang="fr-FR" sz="800" dirty="0"/>
              <a:t> </a:t>
            </a:r>
          </a:p>
          <a:p>
            <a:pPr lvl="2"/>
            <a:r>
              <a:rPr lang="fr-FR" sz="800" dirty="0" err="1"/>
              <a:t>Improved</a:t>
            </a:r>
            <a:r>
              <a:rPr lang="fr-FR" sz="800" dirty="0"/>
              <a:t> alternative version by </a:t>
            </a:r>
            <a:r>
              <a:rPr lang="fr-FR" sz="800" dirty="0">
                <a:solidFill>
                  <a:srgbClr val="00FF00"/>
                </a:solidFill>
              </a:rPr>
              <a:t>Emfietzoglou and Kyriakou </a:t>
            </a:r>
          </a:p>
          <a:p>
            <a:pPr lvl="2"/>
            <a:r>
              <a:rPr lang="fr-FR" sz="800" dirty="0" err="1"/>
              <a:t>Relativistic</a:t>
            </a:r>
            <a:r>
              <a:rPr lang="fr-FR" sz="800" dirty="0"/>
              <a:t> </a:t>
            </a:r>
            <a:r>
              <a:rPr lang="fr-FR" sz="800" dirty="0" err="1"/>
              <a:t>Binary</a:t>
            </a:r>
            <a:r>
              <a:rPr lang="fr-FR" sz="800" dirty="0"/>
              <a:t> </a:t>
            </a:r>
            <a:r>
              <a:rPr lang="fr-FR" sz="800" dirty="0" err="1"/>
              <a:t>Encounter</a:t>
            </a:r>
            <a:r>
              <a:rPr lang="fr-FR" sz="800" dirty="0"/>
              <a:t> Bethe (RBEB) by </a:t>
            </a:r>
            <a:r>
              <a:rPr lang="fr-FR" sz="800" dirty="0">
                <a:solidFill>
                  <a:srgbClr val="00FF00"/>
                </a:solidFill>
              </a:rPr>
              <a:t>Terrissol</a:t>
            </a:r>
            <a:r>
              <a:rPr lang="fr-FR" sz="800" dirty="0"/>
              <a:t> </a:t>
            </a:r>
            <a:r>
              <a:rPr lang="fr-FR" sz="800" dirty="0" err="1"/>
              <a:t>from</a:t>
            </a:r>
            <a:r>
              <a:rPr lang="fr-FR" sz="800" dirty="0">
                <a:solidFill>
                  <a:srgbClr val="FFFF00"/>
                </a:solidFill>
              </a:rPr>
              <a:t> CPA100 TS code</a:t>
            </a:r>
            <a:endParaRPr lang="fr-FR" sz="800" dirty="0">
              <a:solidFill>
                <a:srgbClr val="FF0000"/>
              </a:solidFill>
            </a:endParaRPr>
          </a:p>
          <a:p>
            <a:pPr lvl="1"/>
            <a:r>
              <a:rPr lang="fr-FR" sz="900" b="1" dirty="0" err="1">
                <a:solidFill>
                  <a:srgbClr val="66FFFF"/>
                </a:solidFill>
              </a:rPr>
              <a:t>Electronic</a:t>
            </a:r>
            <a:r>
              <a:rPr lang="fr-FR" sz="900" b="1" dirty="0">
                <a:solidFill>
                  <a:srgbClr val="66FFFF"/>
                </a:solidFill>
              </a:rPr>
              <a:t> excitation </a:t>
            </a:r>
            <a:r>
              <a:rPr lang="fr-FR" sz="900" b="1" dirty="0">
                <a:solidFill>
                  <a:srgbClr val="FFFF00"/>
                </a:solidFill>
              </a:rPr>
              <a:t>(*)</a:t>
            </a:r>
          </a:p>
          <a:p>
            <a:pPr lvl="2"/>
            <a:r>
              <a:rPr lang="fr-FR" sz="800" dirty="0"/>
              <a:t>5 </a:t>
            </a:r>
            <a:r>
              <a:rPr lang="fr-FR" sz="800" dirty="0" err="1"/>
              <a:t>levels</a:t>
            </a:r>
            <a:r>
              <a:rPr lang="fr-FR" sz="800" dirty="0"/>
              <a:t> for H</a:t>
            </a:r>
            <a:r>
              <a:rPr lang="fr-FR" sz="800" baseline="-25000" dirty="0"/>
              <a:t>2</a:t>
            </a:r>
            <a:r>
              <a:rPr lang="fr-FR" sz="800" dirty="0"/>
              <a:t>O</a:t>
            </a:r>
          </a:p>
          <a:p>
            <a:pPr lvl="2"/>
            <a:r>
              <a:rPr lang="fr-FR" sz="800" dirty="0" err="1"/>
              <a:t>Dielectric</a:t>
            </a:r>
            <a:r>
              <a:rPr lang="fr-FR" sz="800" dirty="0"/>
              <a:t> </a:t>
            </a:r>
            <a:r>
              <a:rPr lang="fr-FR" sz="800" dirty="0" err="1"/>
              <a:t>formalism</a:t>
            </a:r>
            <a:r>
              <a:rPr lang="fr-FR" sz="800" dirty="0"/>
              <a:t> &amp; FBA </a:t>
            </a:r>
            <a:r>
              <a:rPr lang="fr-FR" sz="800" dirty="0" err="1"/>
              <a:t>using</a:t>
            </a:r>
            <a:r>
              <a:rPr lang="fr-FR" sz="800" dirty="0"/>
              <a:t> </a:t>
            </a:r>
            <a:r>
              <a:rPr lang="fr-FR" sz="800" dirty="0">
                <a:solidFill>
                  <a:srgbClr val="00FF00"/>
                </a:solidFill>
              </a:rPr>
              <a:t>Heller</a:t>
            </a:r>
            <a:r>
              <a:rPr lang="fr-FR" sz="800" dirty="0"/>
              <a:t> </a:t>
            </a:r>
            <a:r>
              <a:rPr lang="fr-FR" sz="800" dirty="0" err="1"/>
              <a:t>optical</a:t>
            </a:r>
            <a:r>
              <a:rPr lang="fr-FR" sz="800" dirty="0"/>
              <a:t> data and semi-</a:t>
            </a:r>
            <a:r>
              <a:rPr lang="fr-FR" sz="800" dirty="0" err="1"/>
              <a:t>empirical</a:t>
            </a:r>
            <a:r>
              <a:rPr lang="fr-FR" sz="800" dirty="0"/>
              <a:t> </a:t>
            </a:r>
            <a:r>
              <a:rPr lang="fr-FR" sz="800" dirty="0" err="1"/>
              <a:t>low</a:t>
            </a:r>
            <a:r>
              <a:rPr lang="fr-FR" sz="800" dirty="0"/>
              <a:t> </a:t>
            </a:r>
            <a:r>
              <a:rPr lang="fr-FR" sz="800" dirty="0" err="1"/>
              <a:t>energy</a:t>
            </a:r>
            <a:r>
              <a:rPr lang="fr-FR" sz="800" dirty="0"/>
              <a:t> corrections, , </a:t>
            </a:r>
            <a:r>
              <a:rPr lang="fr-FR" sz="800" dirty="0" err="1"/>
              <a:t>derived</a:t>
            </a:r>
            <a:r>
              <a:rPr lang="fr-FR" sz="800" dirty="0"/>
              <a:t> </a:t>
            </a:r>
            <a:r>
              <a:rPr lang="fr-FR" sz="800" dirty="0" err="1"/>
              <a:t>from</a:t>
            </a:r>
            <a:r>
              <a:rPr lang="fr-FR" sz="800" dirty="0"/>
              <a:t> the </a:t>
            </a:r>
            <a:r>
              <a:rPr lang="fr-FR" sz="800" dirty="0" err="1"/>
              <a:t>work</a:t>
            </a:r>
            <a:r>
              <a:rPr lang="fr-FR" sz="800" dirty="0"/>
              <a:t> of </a:t>
            </a:r>
            <a:r>
              <a:rPr lang="fr-FR" sz="800" dirty="0" err="1">
                <a:solidFill>
                  <a:srgbClr val="00FF00"/>
                </a:solidFill>
              </a:rPr>
              <a:t>Emfietzoglou</a:t>
            </a:r>
            <a:r>
              <a:rPr lang="fr-FR" sz="800" dirty="0">
                <a:solidFill>
                  <a:srgbClr val="00FF00"/>
                </a:solidFill>
              </a:rPr>
              <a:t> et al.</a:t>
            </a:r>
          </a:p>
          <a:p>
            <a:pPr lvl="2"/>
            <a:r>
              <a:rPr lang="fr-FR" sz="800" dirty="0" err="1"/>
              <a:t>Improved</a:t>
            </a:r>
            <a:r>
              <a:rPr lang="fr-FR" sz="800" dirty="0"/>
              <a:t> alternative version by </a:t>
            </a:r>
            <a:r>
              <a:rPr lang="fr-FR" sz="800" dirty="0">
                <a:solidFill>
                  <a:srgbClr val="00FF00"/>
                </a:solidFill>
              </a:rPr>
              <a:t>Emfietzoglou and Kyriakou </a:t>
            </a:r>
          </a:p>
          <a:p>
            <a:pPr lvl="2"/>
            <a:r>
              <a:rPr lang="fr-FR" sz="800" dirty="0" err="1"/>
              <a:t>Dielectric</a:t>
            </a:r>
            <a:r>
              <a:rPr lang="fr-FR" sz="800" dirty="0"/>
              <a:t> </a:t>
            </a:r>
            <a:r>
              <a:rPr lang="fr-FR" sz="800" dirty="0" err="1"/>
              <a:t>formalism</a:t>
            </a:r>
            <a:r>
              <a:rPr lang="fr-FR" sz="800" dirty="0"/>
              <a:t> by </a:t>
            </a:r>
            <a:r>
              <a:rPr lang="fr-FR" sz="800" dirty="0">
                <a:solidFill>
                  <a:srgbClr val="00FF00"/>
                </a:solidFill>
              </a:rPr>
              <a:t>Dingfelder</a:t>
            </a:r>
            <a:r>
              <a:rPr lang="fr-FR" sz="800" dirty="0"/>
              <a:t> </a:t>
            </a:r>
            <a:r>
              <a:rPr lang="fr-FR" sz="800" dirty="0" err="1"/>
              <a:t>from</a:t>
            </a:r>
            <a:r>
              <a:rPr lang="fr-FR" sz="800" dirty="0"/>
              <a:t> </a:t>
            </a:r>
            <a:r>
              <a:rPr lang="fr-FR" sz="800" dirty="0">
                <a:solidFill>
                  <a:srgbClr val="FFFF00"/>
                </a:solidFill>
              </a:rPr>
              <a:t>CPA100 TS code</a:t>
            </a:r>
          </a:p>
          <a:p>
            <a:pPr lvl="1"/>
            <a:r>
              <a:rPr lang="fr-FR" sz="900" b="1" dirty="0" err="1">
                <a:solidFill>
                  <a:srgbClr val="66FFFF"/>
                </a:solidFill>
              </a:rPr>
              <a:t>Vibrational</a:t>
            </a:r>
            <a:r>
              <a:rPr lang="fr-FR" sz="900" b="1" dirty="0">
                <a:solidFill>
                  <a:srgbClr val="66FFFF"/>
                </a:solidFill>
              </a:rPr>
              <a:t> excitation </a:t>
            </a:r>
            <a:r>
              <a:rPr lang="fr-FR" sz="900" b="1" dirty="0">
                <a:solidFill>
                  <a:srgbClr val="FFFF00"/>
                </a:solidFill>
              </a:rPr>
              <a:t>(*)</a:t>
            </a:r>
            <a:endParaRPr lang="fr-FR" sz="900" b="1" dirty="0">
              <a:solidFill>
                <a:srgbClr val="66FFFF"/>
              </a:solidFill>
            </a:endParaRPr>
          </a:p>
          <a:p>
            <a:pPr lvl="2"/>
            <a:r>
              <a:rPr lang="fr-FR" sz="800" dirty="0">
                <a:solidFill>
                  <a:srgbClr val="00FF00"/>
                </a:solidFill>
              </a:rPr>
              <a:t>Michaud </a:t>
            </a:r>
            <a:r>
              <a:rPr lang="fr-FR" sz="800" i="1" dirty="0">
                <a:solidFill>
                  <a:srgbClr val="00FF00"/>
                </a:solidFill>
              </a:rPr>
              <a:t>et al</a:t>
            </a:r>
            <a:r>
              <a:rPr lang="fr-FR" sz="800" dirty="0">
                <a:solidFill>
                  <a:srgbClr val="00FF00"/>
                </a:solidFill>
              </a:rPr>
              <a:t>.</a:t>
            </a:r>
            <a:r>
              <a:rPr lang="fr-FR" sz="800" dirty="0"/>
              <a:t> </a:t>
            </a:r>
            <a:r>
              <a:rPr lang="fr-FR" sz="800" dirty="0" err="1"/>
              <a:t>xs</a:t>
            </a:r>
            <a:r>
              <a:rPr lang="fr-FR" sz="800" dirty="0"/>
              <a:t> </a:t>
            </a:r>
            <a:r>
              <a:rPr lang="fr-FR" sz="800" dirty="0" err="1"/>
              <a:t>measurements</a:t>
            </a:r>
            <a:r>
              <a:rPr lang="fr-FR" sz="800" dirty="0"/>
              <a:t> in </a:t>
            </a:r>
            <a:r>
              <a:rPr lang="fr-FR" sz="800" dirty="0" err="1"/>
              <a:t>amorphous</a:t>
            </a:r>
            <a:r>
              <a:rPr lang="fr-FR" sz="800" dirty="0"/>
              <a:t> </a:t>
            </a:r>
            <a:r>
              <a:rPr lang="fr-FR" sz="800" dirty="0" err="1"/>
              <a:t>ice</a:t>
            </a:r>
            <a:endParaRPr lang="fr-FR" sz="800" dirty="0"/>
          </a:p>
          <a:p>
            <a:pPr lvl="2"/>
            <a:r>
              <a:rPr lang="fr-FR" sz="800" dirty="0"/>
              <a:t>Factor 2 to </a:t>
            </a:r>
            <a:r>
              <a:rPr lang="fr-FR" sz="800" dirty="0" err="1"/>
              <a:t>account</a:t>
            </a:r>
            <a:r>
              <a:rPr lang="fr-FR" sz="800" dirty="0"/>
              <a:t> for phase </a:t>
            </a:r>
            <a:r>
              <a:rPr lang="fr-FR" sz="800" dirty="0" err="1"/>
              <a:t>effect</a:t>
            </a:r>
            <a:endParaRPr lang="fr-FR" sz="800" dirty="0"/>
          </a:p>
          <a:p>
            <a:pPr lvl="1"/>
            <a:r>
              <a:rPr lang="fr-FR" sz="900" b="1" dirty="0">
                <a:solidFill>
                  <a:srgbClr val="66FFFF"/>
                </a:solidFill>
              </a:rPr>
              <a:t>Dissociative </a:t>
            </a:r>
            <a:r>
              <a:rPr lang="fr-FR" sz="900" b="1" dirty="0" err="1">
                <a:solidFill>
                  <a:srgbClr val="66FFFF"/>
                </a:solidFill>
              </a:rPr>
              <a:t>attachment</a:t>
            </a:r>
            <a:r>
              <a:rPr lang="fr-FR" sz="900" b="1" dirty="0">
                <a:solidFill>
                  <a:srgbClr val="66FFFF"/>
                </a:solidFill>
              </a:rPr>
              <a:t> </a:t>
            </a:r>
            <a:r>
              <a:rPr lang="fr-FR" sz="900" b="1" dirty="0">
                <a:solidFill>
                  <a:srgbClr val="FFFF00"/>
                </a:solidFill>
              </a:rPr>
              <a:t>(*)</a:t>
            </a:r>
            <a:endParaRPr lang="fr-FR" sz="900" b="1" dirty="0">
              <a:solidFill>
                <a:srgbClr val="66FFFF"/>
              </a:solidFill>
            </a:endParaRPr>
          </a:p>
          <a:p>
            <a:pPr lvl="2"/>
            <a:r>
              <a:rPr lang="fr-FR" sz="800" dirty="0">
                <a:solidFill>
                  <a:srgbClr val="00FF00"/>
                </a:solidFill>
              </a:rPr>
              <a:t>Melton </a:t>
            </a:r>
            <a:r>
              <a:rPr lang="fr-FR" sz="800" dirty="0" err="1"/>
              <a:t>xs</a:t>
            </a:r>
            <a:r>
              <a:rPr lang="fr-FR" sz="800" dirty="0"/>
              <a:t> </a:t>
            </a:r>
            <a:r>
              <a:rPr lang="fr-FR" sz="800" dirty="0" err="1"/>
              <a:t>measurements</a:t>
            </a:r>
            <a:r>
              <a:rPr lang="fr-FR" sz="800" dirty="0"/>
              <a:t> </a:t>
            </a:r>
          </a:p>
        </p:txBody>
      </p:sp>
      <p:sp>
        <p:nvSpPr>
          <p:cNvPr id="20" name="Espace réservé du contenu 5"/>
          <p:cNvSpPr>
            <a:spLocks noGrp="1"/>
          </p:cNvSpPr>
          <p:nvPr>
            <p:ph sz="half" idx="2"/>
          </p:nvPr>
        </p:nvSpPr>
        <p:spPr>
          <a:xfrm>
            <a:off x="4648200" y="1378915"/>
            <a:ext cx="4038600" cy="4525963"/>
          </a:xfrm>
        </p:spPr>
        <p:txBody>
          <a:bodyPr>
            <a:noAutofit/>
          </a:bodyPr>
          <a:lstStyle/>
          <a:p>
            <a:r>
              <a:rPr lang="fr-FR" sz="1100" b="1" dirty="0">
                <a:solidFill>
                  <a:srgbClr val="FF00FF"/>
                </a:solidFill>
              </a:rPr>
              <a:t>Protons &amp; H</a:t>
            </a:r>
          </a:p>
          <a:p>
            <a:pPr lvl="1"/>
            <a:r>
              <a:rPr lang="fr-FR" sz="1000" b="1" dirty="0">
                <a:solidFill>
                  <a:srgbClr val="66FFFF"/>
                </a:solidFill>
              </a:rPr>
              <a:t>Excitation </a:t>
            </a:r>
            <a:r>
              <a:rPr lang="fr-FR" sz="1000" b="1" dirty="0">
                <a:solidFill>
                  <a:srgbClr val="FFFF00"/>
                </a:solidFill>
              </a:rPr>
              <a:t>(*)</a:t>
            </a:r>
          </a:p>
          <a:p>
            <a:pPr lvl="2"/>
            <a:r>
              <a:rPr lang="fr-FR" sz="800" dirty="0">
                <a:solidFill>
                  <a:srgbClr val="FFFFFF"/>
                </a:solidFill>
              </a:rPr>
              <a:t>Miller &amp; Green speed </a:t>
            </a:r>
            <a:r>
              <a:rPr lang="fr-FR" sz="800" dirty="0" err="1">
                <a:solidFill>
                  <a:srgbClr val="FFFFFF"/>
                </a:solidFill>
              </a:rPr>
              <a:t>scaling</a:t>
            </a:r>
            <a:r>
              <a:rPr lang="fr-FR" sz="800" dirty="0">
                <a:solidFill>
                  <a:srgbClr val="FFFFFF"/>
                </a:solidFill>
              </a:rPr>
              <a:t> of e</a:t>
            </a:r>
            <a:r>
              <a:rPr lang="fr-FR" sz="800" baseline="30000" dirty="0">
                <a:solidFill>
                  <a:srgbClr val="FFFFFF"/>
                </a:solidFill>
              </a:rPr>
              <a:t>-</a:t>
            </a:r>
            <a:r>
              <a:rPr lang="fr-FR" sz="800" dirty="0">
                <a:solidFill>
                  <a:srgbClr val="FFFFFF"/>
                </a:solidFill>
              </a:rPr>
              <a:t> excitation </a:t>
            </a:r>
            <a:r>
              <a:rPr lang="fr-FR" sz="800" dirty="0" err="1">
                <a:solidFill>
                  <a:srgbClr val="FFFFFF"/>
                </a:solidFill>
              </a:rPr>
              <a:t>at</a:t>
            </a:r>
            <a:r>
              <a:rPr lang="fr-FR" sz="800" dirty="0">
                <a:solidFill>
                  <a:srgbClr val="FFFFFF"/>
                </a:solidFill>
              </a:rPr>
              <a:t> </a:t>
            </a:r>
            <a:r>
              <a:rPr lang="fr-FR" sz="800" dirty="0" err="1">
                <a:solidFill>
                  <a:srgbClr val="FFFFFF"/>
                </a:solidFill>
              </a:rPr>
              <a:t>low</a:t>
            </a:r>
            <a:r>
              <a:rPr lang="fr-FR" sz="800" dirty="0">
                <a:solidFill>
                  <a:srgbClr val="FFFFFF"/>
                </a:solidFill>
              </a:rPr>
              <a:t> </a:t>
            </a:r>
            <a:r>
              <a:rPr lang="fr-FR" sz="800" dirty="0" err="1">
                <a:solidFill>
                  <a:srgbClr val="FFFFFF"/>
                </a:solidFill>
              </a:rPr>
              <a:t>energies</a:t>
            </a:r>
            <a:r>
              <a:rPr lang="fr-FR" sz="800" dirty="0">
                <a:solidFill>
                  <a:srgbClr val="FFFFFF"/>
                </a:solidFill>
              </a:rPr>
              <a:t> and Born and Bethe </a:t>
            </a:r>
            <a:r>
              <a:rPr lang="fr-FR" sz="800" dirty="0" err="1"/>
              <a:t>theories</a:t>
            </a:r>
            <a:r>
              <a:rPr lang="fr-FR" sz="800" dirty="0"/>
              <a:t> </a:t>
            </a:r>
            <a:r>
              <a:rPr lang="fr-FR" sz="800" dirty="0" err="1"/>
              <a:t>above</a:t>
            </a:r>
            <a:r>
              <a:rPr lang="fr-FR" sz="800" dirty="0"/>
              <a:t> 500 keV, </a:t>
            </a:r>
            <a:r>
              <a:rPr lang="fr-FR" sz="800" dirty="0" err="1"/>
              <a:t>from</a:t>
            </a:r>
            <a:r>
              <a:rPr lang="fr-FR" sz="800" dirty="0"/>
              <a:t> </a:t>
            </a:r>
            <a:r>
              <a:rPr lang="fr-FR" sz="800" dirty="0" err="1">
                <a:solidFill>
                  <a:srgbClr val="00FF00"/>
                </a:solidFill>
              </a:rPr>
              <a:t>Dingfelder</a:t>
            </a:r>
            <a:r>
              <a:rPr lang="fr-FR" sz="800" dirty="0">
                <a:solidFill>
                  <a:srgbClr val="00FF00"/>
                </a:solidFill>
              </a:rPr>
              <a:t> </a:t>
            </a:r>
            <a:r>
              <a:rPr lang="fr-FR" sz="800" i="1" dirty="0">
                <a:solidFill>
                  <a:srgbClr val="00FF00"/>
                </a:solidFill>
              </a:rPr>
              <a:t>et al</a:t>
            </a:r>
            <a:r>
              <a:rPr lang="fr-FR" sz="800" dirty="0">
                <a:solidFill>
                  <a:srgbClr val="00FF00"/>
                </a:solidFill>
              </a:rPr>
              <a:t>.</a:t>
            </a:r>
            <a:r>
              <a:rPr lang="fr-FR" sz="800" dirty="0"/>
              <a:t> </a:t>
            </a:r>
          </a:p>
          <a:p>
            <a:pPr lvl="1"/>
            <a:r>
              <a:rPr lang="fr-FR" sz="1000" b="1" dirty="0">
                <a:solidFill>
                  <a:srgbClr val="66FFFF"/>
                </a:solidFill>
              </a:rPr>
              <a:t>Ionisation</a:t>
            </a:r>
          </a:p>
          <a:p>
            <a:pPr lvl="2"/>
            <a:r>
              <a:rPr lang="fr-FR" sz="800" dirty="0" err="1"/>
              <a:t>Rudd</a:t>
            </a:r>
            <a:r>
              <a:rPr lang="fr-FR" sz="800" dirty="0"/>
              <a:t> semi-</a:t>
            </a:r>
            <a:r>
              <a:rPr lang="fr-FR" sz="800" dirty="0" err="1"/>
              <a:t>empirical</a:t>
            </a:r>
            <a:r>
              <a:rPr lang="fr-FR" sz="800" dirty="0"/>
              <a:t> </a:t>
            </a:r>
            <a:r>
              <a:rPr lang="fr-FR" sz="800" dirty="0" err="1"/>
              <a:t>approach</a:t>
            </a:r>
            <a:r>
              <a:rPr lang="fr-FR" sz="800" dirty="0"/>
              <a:t> by </a:t>
            </a:r>
            <a:r>
              <a:rPr lang="fr-FR" sz="800" dirty="0" err="1">
                <a:solidFill>
                  <a:srgbClr val="00FF00"/>
                </a:solidFill>
              </a:rPr>
              <a:t>Dingfelder</a:t>
            </a:r>
            <a:r>
              <a:rPr lang="fr-FR" sz="800" dirty="0">
                <a:solidFill>
                  <a:srgbClr val="00FF00"/>
                </a:solidFill>
              </a:rPr>
              <a:t> </a:t>
            </a:r>
            <a:r>
              <a:rPr lang="fr-FR" sz="800" i="1" dirty="0">
                <a:solidFill>
                  <a:srgbClr val="00FF00"/>
                </a:solidFill>
              </a:rPr>
              <a:t>et al</a:t>
            </a:r>
            <a:r>
              <a:rPr lang="fr-FR" sz="800" dirty="0">
                <a:solidFill>
                  <a:srgbClr val="00FF00"/>
                </a:solidFill>
              </a:rPr>
              <a:t>.</a:t>
            </a:r>
            <a:r>
              <a:rPr lang="fr-FR" sz="800" dirty="0"/>
              <a:t> and Born and Bethe </a:t>
            </a:r>
            <a:r>
              <a:rPr lang="fr-FR" sz="800" dirty="0" err="1"/>
              <a:t>theories</a:t>
            </a:r>
            <a:r>
              <a:rPr lang="fr-FR" sz="800" dirty="0"/>
              <a:t> &amp; </a:t>
            </a:r>
            <a:r>
              <a:rPr lang="fr-FR" sz="800" dirty="0" err="1"/>
              <a:t>dielectric</a:t>
            </a:r>
            <a:r>
              <a:rPr lang="fr-FR" sz="800" dirty="0"/>
              <a:t> </a:t>
            </a:r>
            <a:r>
              <a:rPr lang="fr-FR" sz="800" dirty="0" err="1"/>
              <a:t>formalism</a:t>
            </a:r>
            <a:r>
              <a:rPr lang="fr-FR" sz="800" dirty="0"/>
              <a:t> </a:t>
            </a:r>
            <a:r>
              <a:rPr lang="fr-FR" sz="800" dirty="0" err="1"/>
              <a:t>above</a:t>
            </a:r>
            <a:r>
              <a:rPr lang="fr-FR" sz="800" dirty="0"/>
              <a:t> </a:t>
            </a:r>
            <a:br>
              <a:rPr lang="fr-FR" sz="800" dirty="0"/>
            </a:br>
            <a:r>
              <a:rPr lang="fr-FR" sz="800" dirty="0"/>
              <a:t>500 keV (</a:t>
            </a:r>
            <a:r>
              <a:rPr lang="fr-FR" sz="800" dirty="0" err="1"/>
              <a:t>relativistic</a:t>
            </a:r>
            <a:r>
              <a:rPr lang="fr-FR" sz="800" dirty="0"/>
              <a:t> + Fermi </a:t>
            </a:r>
            <a:r>
              <a:rPr lang="fr-FR" sz="800" dirty="0" err="1"/>
              <a:t>density</a:t>
            </a:r>
            <a:r>
              <a:rPr lang="fr-FR" sz="800" dirty="0"/>
              <a:t>)</a:t>
            </a:r>
          </a:p>
          <a:p>
            <a:pPr lvl="1"/>
            <a:r>
              <a:rPr lang="fr-FR" sz="1000" b="1" dirty="0">
                <a:solidFill>
                  <a:srgbClr val="66FFFF"/>
                </a:solidFill>
              </a:rPr>
              <a:t>Charge change </a:t>
            </a:r>
            <a:r>
              <a:rPr lang="fr-FR" sz="1000" b="1" dirty="0">
                <a:solidFill>
                  <a:srgbClr val="FFFF00"/>
                </a:solidFill>
              </a:rPr>
              <a:t>(*)</a:t>
            </a:r>
            <a:endParaRPr lang="fr-FR" sz="1000" b="1" dirty="0">
              <a:solidFill>
                <a:srgbClr val="66FFFF"/>
              </a:solidFill>
            </a:endParaRPr>
          </a:p>
          <a:p>
            <a:pPr lvl="2"/>
            <a:r>
              <a:rPr lang="fr-FR" sz="800" dirty="0" err="1"/>
              <a:t>Analytical</a:t>
            </a:r>
            <a:r>
              <a:rPr lang="fr-FR" sz="800" dirty="0"/>
              <a:t> </a:t>
            </a:r>
            <a:r>
              <a:rPr lang="fr-FR" sz="800" dirty="0" err="1"/>
              <a:t>parametrizations</a:t>
            </a:r>
            <a:r>
              <a:rPr lang="fr-FR" sz="800" dirty="0"/>
              <a:t> by </a:t>
            </a:r>
            <a:r>
              <a:rPr lang="fr-FR" sz="800" dirty="0" err="1">
                <a:solidFill>
                  <a:srgbClr val="00FF00"/>
                </a:solidFill>
              </a:rPr>
              <a:t>Dingfelder</a:t>
            </a:r>
            <a:r>
              <a:rPr lang="fr-FR" sz="800" dirty="0">
                <a:solidFill>
                  <a:srgbClr val="00FF00"/>
                </a:solidFill>
              </a:rPr>
              <a:t> </a:t>
            </a:r>
            <a:r>
              <a:rPr lang="fr-FR" sz="800" i="1" dirty="0">
                <a:solidFill>
                  <a:srgbClr val="00FF00"/>
                </a:solidFill>
              </a:rPr>
              <a:t>et al</a:t>
            </a:r>
            <a:r>
              <a:rPr lang="fr-FR" sz="800" dirty="0">
                <a:solidFill>
                  <a:srgbClr val="00FF00"/>
                </a:solidFill>
              </a:rPr>
              <a:t>.</a:t>
            </a:r>
          </a:p>
          <a:p>
            <a:pPr lvl="1"/>
            <a:r>
              <a:rPr lang="fr-FR" sz="1000" b="1" dirty="0" err="1">
                <a:solidFill>
                  <a:srgbClr val="66FFFF"/>
                </a:solidFill>
              </a:rPr>
              <a:t>Nuclear</a:t>
            </a:r>
            <a:r>
              <a:rPr lang="fr-FR" sz="1000" b="1" dirty="0">
                <a:solidFill>
                  <a:srgbClr val="66FFFF"/>
                </a:solidFill>
              </a:rPr>
              <a:t> </a:t>
            </a:r>
            <a:r>
              <a:rPr lang="fr-FR" sz="1000" b="1" dirty="0" err="1">
                <a:solidFill>
                  <a:srgbClr val="66FFFF"/>
                </a:solidFill>
              </a:rPr>
              <a:t>scattering</a:t>
            </a:r>
            <a:endParaRPr lang="fr-FR" sz="1000" b="1" dirty="0">
              <a:solidFill>
                <a:srgbClr val="66FFFF"/>
              </a:solidFill>
            </a:endParaRPr>
          </a:p>
          <a:p>
            <a:pPr lvl="2"/>
            <a:r>
              <a:rPr lang="fr-FR" sz="800" dirty="0" err="1"/>
              <a:t>Classical</a:t>
            </a:r>
            <a:r>
              <a:rPr lang="fr-FR" sz="800" dirty="0"/>
              <a:t> </a:t>
            </a:r>
            <a:r>
              <a:rPr lang="fr-FR" sz="800" dirty="0" err="1"/>
              <a:t>approach</a:t>
            </a:r>
            <a:r>
              <a:rPr lang="fr-FR" sz="800" dirty="0"/>
              <a:t> by</a:t>
            </a:r>
            <a:r>
              <a:rPr lang="fr-FR" sz="800" dirty="0">
                <a:solidFill>
                  <a:srgbClr val="00FF00"/>
                </a:solidFill>
              </a:rPr>
              <a:t> </a:t>
            </a:r>
            <a:r>
              <a:rPr lang="fr-FR" sz="800" dirty="0" err="1">
                <a:solidFill>
                  <a:srgbClr val="00FF00"/>
                </a:solidFill>
              </a:rPr>
              <a:t>Everhart</a:t>
            </a:r>
            <a:r>
              <a:rPr lang="fr-FR" sz="800" dirty="0">
                <a:solidFill>
                  <a:srgbClr val="00FF00"/>
                </a:solidFill>
              </a:rPr>
              <a:t> </a:t>
            </a:r>
            <a:r>
              <a:rPr lang="fr-FR" sz="800" i="1" dirty="0">
                <a:solidFill>
                  <a:srgbClr val="00FF00"/>
                </a:solidFill>
              </a:rPr>
              <a:t>et al</a:t>
            </a:r>
            <a:r>
              <a:rPr lang="fr-FR" sz="800" dirty="0">
                <a:solidFill>
                  <a:srgbClr val="00FF00"/>
                </a:solidFill>
              </a:rPr>
              <a:t>. </a:t>
            </a:r>
          </a:p>
          <a:p>
            <a:endParaRPr lang="fr-FR" sz="400" dirty="0"/>
          </a:p>
          <a:p>
            <a:r>
              <a:rPr lang="fr-FR" sz="1100" b="1" dirty="0">
                <a:solidFill>
                  <a:srgbClr val="FF00FF"/>
                </a:solidFill>
              </a:rPr>
              <a:t>He</a:t>
            </a:r>
            <a:r>
              <a:rPr lang="fr-FR" sz="1100" b="1" baseline="30000" dirty="0">
                <a:solidFill>
                  <a:srgbClr val="FF00FF"/>
                </a:solidFill>
              </a:rPr>
              <a:t>0</a:t>
            </a:r>
            <a:r>
              <a:rPr lang="fr-FR" sz="1100" b="1" dirty="0">
                <a:solidFill>
                  <a:srgbClr val="FF00FF"/>
                </a:solidFill>
              </a:rPr>
              <a:t>, He</a:t>
            </a:r>
            <a:r>
              <a:rPr lang="fr-FR" sz="1100" b="1" baseline="30000" dirty="0">
                <a:solidFill>
                  <a:srgbClr val="FF00FF"/>
                </a:solidFill>
              </a:rPr>
              <a:t>+</a:t>
            </a:r>
            <a:r>
              <a:rPr lang="fr-FR" sz="1100" b="1" dirty="0">
                <a:solidFill>
                  <a:srgbClr val="FF00FF"/>
                </a:solidFill>
              </a:rPr>
              <a:t>, He</a:t>
            </a:r>
            <a:r>
              <a:rPr lang="fr-FR" sz="1100" b="1" baseline="30000" dirty="0">
                <a:solidFill>
                  <a:srgbClr val="FF00FF"/>
                </a:solidFill>
              </a:rPr>
              <a:t>2+</a:t>
            </a:r>
          </a:p>
          <a:p>
            <a:pPr lvl="1"/>
            <a:r>
              <a:rPr lang="fr-FR" sz="1000" b="1" dirty="0">
                <a:solidFill>
                  <a:srgbClr val="66FFFF"/>
                </a:solidFill>
              </a:rPr>
              <a:t>Excitation </a:t>
            </a:r>
            <a:r>
              <a:rPr lang="fr-FR" sz="1000" b="1" dirty="0">
                <a:solidFill>
                  <a:srgbClr val="FFFF00"/>
                </a:solidFill>
              </a:rPr>
              <a:t>(*) </a:t>
            </a:r>
            <a:r>
              <a:rPr lang="fr-FR" sz="1000" b="1" dirty="0">
                <a:solidFill>
                  <a:srgbClr val="66FFFF"/>
                </a:solidFill>
              </a:rPr>
              <a:t>and ionisation</a:t>
            </a:r>
          </a:p>
          <a:p>
            <a:pPr lvl="2"/>
            <a:r>
              <a:rPr lang="fr-FR" sz="800" dirty="0"/>
              <a:t>Speed and effective charge </a:t>
            </a:r>
            <a:r>
              <a:rPr lang="fr-FR" sz="800" dirty="0" err="1"/>
              <a:t>scaling</a:t>
            </a:r>
            <a:r>
              <a:rPr lang="fr-FR" sz="800" dirty="0"/>
              <a:t> </a:t>
            </a:r>
            <a:r>
              <a:rPr lang="fr-FR" sz="800" dirty="0" err="1"/>
              <a:t>from</a:t>
            </a:r>
            <a:r>
              <a:rPr lang="fr-FR" sz="800" dirty="0"/>
              <a:t> protons by </a:t>
            </a:r>
            <a:br>
              <a:rPr lang="fr-FR" sz="800" dirty="0"/>
            </a:br>
            <a:r>
              <a:rPr lang="fr-FR" sz="800" dirty="0" err="1">
                <a:solidFill>
                  <a:srgbClr val="00FF00"/>
                </a:solidFill>
              </a:rPr>
              <a:t>Dingfelder</a:t>
            </a:r>
            <a:r>
              <a:rPr lang="fr-FR" sz="800" dirty="0">
                <a:solidFill>
                  <a:srgbClr val="00FF00"/>
                </a:solidFill>
              </a:rPr>
              <a:t> </a:t>
            </a:r>
            <a:r>
              <a:rPr lang="fr-FR" sz="800" i="1" dirty="0">
                <a:solidFill>
                  <a:srgbClr val="00FF00"/>
                </a:solidFill>
              </a:rPr>
              <a:t>et al</a:t>
            </a:r>
            <a:r>
              <a:rPr lang="fr-FR" sz="800" dirty="0">
                <a:solidFill>
                  <a:srgbClr val="00FF00"/>
                </a:solidFill>
              </a:rPr>
              <a:t>.</a:t>
            </a:r>
          </a:p>
          <a:p>
            <a:pPr lvl="1"/>
            <a:r>
              <a:rPr lang="fr-FR" sz="1000" b="1" dirty="0">
                <a:solidFill>
                  <a:srgbClr val="66FFFF"/>
                </a:solidFill>
              </a:rPr>
              <a:t>Charge change </a:t>
            </a:r>
            <a:r>
              <a:rPr lang="fr-FR" sz="1000" b="1" dirty="0">
                <a:solidFill>
                  <a:srgbClr val="FFFF00"/>
                </a:solidFill>
              </a:rPr>
              <a:t>(*)</a:t>
            </a:r>
            <a:endParaRPr lang="fr-FR" sz="1000" b="1" dirty="0">
              <a:solidFill>
                <a:srgbClr val="66FFFF"/>
              </a:solidFill>
            </a:endParaRPr>
          </a:p>
          <a:p>
            <a:pPr lvl="2"/>
            <a:r>
              <a:rPr lang="fr-FR" sz="800" dirty="0"/>
              <a:t>Semi-</a:t>
            </a:r>
            <a:r>
              <a:rPr lang="fr-FR" sz="800" dirty="0" err="1"/>
              <a:t>empirical</a:t>
            </a:r>
            <a:r>
              <a:rPr lang="fr-FR" sz="800" dirty="0"/>
              <a:t> </a:t>
            </a:r>
            <a:r>
              <a:rPr lang="fr-FR" sz="800" dirty="0" err="1"/>
              <a:t>models</a:t>
            </a:r>
            <a:r>
              <a:rPr lang="fr-FR" sz="800" dirty="0"/>
              <a:t> </a:t>
            </a:r>
            <a:r>
              <a:rPr lang="fr-FR" sz="800" dirty="0" err="1"/>
              <a:t>from</a:t>
            </a:r>
            <a:r>
              <a:rPr lang="fr-FR" sz="800" dirty="0"/>
              <a:t> </a:t>
            </a:r>
            <a:r>
              <a:rPr lang="fr-FR" sz="800" dirty="0" err="1">
                <a:solidFill>
                  <a:srgbClr val="00FF00"/>
                </a:solidFill>
              </a:rPr>
              <a:t>Dingfelder</a:t>
            </a:r>
            <a:r>
              <a:rPr lang="fr-FR" sz="800" dirty="0">
                <a:solidFill>
                  <a:srgbClr val="00FF00"/>
                </a:solidFill>
              </a:rPr>
              <a:t> </a:t>
            </a:r>
            <a:r>
              <a:rPr lang="fr-FR" sz="800" i="1" dirty="0">
                <a:solidFill>
                  <a:srgbClr val="00FF00"/>
                </a:solidFill>
              </a:rPr>
              <a:t>et al</a:t>
            </a:r>
            <a:r>
              <a:rPr lang="fr-FR" sz="800" dirty="0">
                <a:solidFill>
                  <a:srgbClr val="00FF00"/>
                </a:solidFill>
              </a:rPr>
              <a:t>.</a:t>
            </a:r>
          </a:p>
          <a:p>
            <a:pPr lvl="1"/>
            <a:r>
              <a:rPr lang="fr-FR" sz="1000" b="1" dirty="0" err="1">
                <a:solidFill>
                  <a:srgbClr val="66FFFF"/>
                </a:solidFill>
              </a:rPr>
              <a:t>Nuclear</a:t>
            </a:r>
            <a:r>
              <a:rPr lang="fr-FR" sz="1000" b="1" dirty="0">
                <a:solidFill>
                  <a:srgbClr val="66FFFF"/>
                </a:solidFill>
              </a:rPr>
              <a:t> </a:t>
            </a:r>
            <a:r>
              <a:rPr lang="fr-FR" sz="1000" b="1" dirty="0" err="1">
                <a:solidFill>
                  <a:srgbClr val="66FFFF"/>
                </a:solidFill>
              </a:rPr>
              <a:t>scattering</a:t>
            </a:r>
            <a:endParaRPr lang="fr-FR" sz="1000" b="1" dirty="0">
              <a:solidFill>
                <a:srgbClr val="66FFFF"/>
              </a:solidFill>
            </a:endParaRPr>
          </a:p>
          <a:p>
            <a:pPr lvl="2"/>
            <a:r>
              <a:rPr lang="fr-FR" sz="800" dirty="0" err="1"/>
              <a:t>Classical</a:t>
            </a:r>
            <a:r>
              <a:rPr lang="fr-FR" sz="800" dirty="0"/>
              <a:t> </a:t>
            </a:r>
            <a:r>
              <a:rPr lang="fr-FR" sz="800" dirty="0" err="1"/>
              <a:t>approach</a:t>
            </a:r>
            <a:r>
              <a:rPr lang="fr-FR" sz="800" dirty="0"/>
              <a:t> by</a:t>
            </a:r>
            <a:r>
              <a:rPr lang="fr-FR" sz="800" dirty="0">
                <a:solidFill>
                  <a:srgbClr val="00FF00"/>
                </a:solidFill>
              </a:rPr>
              <a:t> </a:t>
            </a:r>
            <a:r>
              <a:rPr lang="fr-FR" sz="800" dirty="0" err="1">
                <a:solidFill>
                  <a:srgbClr val="00FF00"/>
                </a:solidFill>
              </a:rPr>
              <a:t>Everhart</a:t>
            </a:r>
            <a:r>
              <a:rPr lang="fr-FR" sz="800" dirty="0">
                <a:solidFill>
                  <a:srgbClr val="00FF00"/>
                </a:solidFill>
              </a:rPr>
              <a:t> </a:t>
            </a:r>
            <a:r>
              <a:rPr lang="fr-FR" sz="800" i="1" dirty="0">
                <a:solidFill>
                  <a:srgbClr val="00FF00"/>
                </a:solidFill>
              </a:rPr>
              <a:t>et al</a:t>
            </a:r>
            <a:r>
              <a:rPr lang="fr-FR" sz="800" dirty="0">
                <a:solidFill>
                  <a:srgbClr val="00FF00"/>
                </a:solidFill>
              </a:rPr>
              <a:t>. </a:t>
            </a:r>
          </a:p>
          <a:p>
            <a:endParaRPr lang="fr-FR" sz="400" dirty="0"/>
          </a:p>
          <a:p>
            <a:r>
              <a:rPr lang="fr-FR" sz="1100" b="1" dirty="0">
                <a:solidFill>
                  <a:srgbClr val="FF00FF"/>
                </a:solidFill>
              </a:rPr>
              <a:t>Li, Be, B, C, N, O, Si, Fe</a:t>
            </a:r>
          </a:p>
          <a:p>
            <a:pPr lvl="1"/>
            <a:r>
              <a:rPr lang="fr-FR" sz="1000" b="1" dirty="0">
                <a:solidFill>
                  <a:srgbClr val="66FFFF"/>
                </a:solidFill>
              </a:rPr>
              <a:t>Ionisation</a:t>
            </a:r>
          </a:p>
          <a:p>
            <a:pPr lvl="2"/>
            <a:r>
              <a:rPr lang="fr-FR" sz="800" dirty="0"/>
              <a:t>Speed </a:t>
            </a:r>
            <a:r>
              <a:rPr lang="fr-FR" sz="800" dirty="0" err="1"/>
              <a:t>scaling</a:t>
            </a:r>
            <a:r>
              <a:rPr lang="fr-FR" sz="800" dirty="0"/>
              <a:t> and global effective charge by </a:t>
            </a:r>
            <a:r>
              <a:rPr lang="fr-FR" sz="800" dirty="0">
                <a:solidFill>
                  <a:srgbClr val="00FF00"/>
                </a:solidFill>
              </a:rPr>
              <a:t>Booth and Grant</a:t>
            </a:r>
          </a:p>
          <a:p>
            <a:r>
              <a:rPr lang="fr-FR" sz="1100" b="1" dirty="0">
                <a:solidFill>
                  <a:srgbClr val="FF00FF"/>
                </a:solidFill>
              </a:rPr>
              <a:t>Photons</a:t>
            </a:r>
            <a:r>
              <a:rPr lang="fr-FR" sz="1200" dirty="0">
                <a:solidFill>
                  <a:srgbClr val="FF0000"/>
                </a:solidFill>
              </a:rPr>
              <a:t>	</a:t>
            </a:r>
          </a:p>
          <a:p>
            <a:pPr lvl="1"/>
            <a:r>
              <a:rPr lang="fr-FR" sz="1000" dirty="0"/>
              <a:t>from EM « standard » and « low energy »</a:t>
            </a:r>
          </a:p>
          <a:p>
            <a:pPr lvl="2"/>
            <a:r>
              <a:rPr lang="fr-FR" sz="800" dirty="0"/>
              <a:t>Default: « Livermore » (</a:t>
            </a:r>
            <a:r>
              <a:rPr lang="fr-FR" sz="800" dirty="0">
                <a:solidFill>
                  <a:srgbClr val="00FF00"/>
                </a:solidFill>
              </a:rPr>
              <a:t>EPDL97</a:t>
            </a:r>
            <a:r>
              <a:rPr lang="fr-FR" sz="800" dirty="0"/>
              <a:t>)</a:t>
            </a:r>
          </a:p>
        </p:txBody>
      </p:sp>
      <p:sp>
        <p:nvSpPr>
          <p:cNvPr id="21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>
            <a:normAutofit/>
          </a:bodyPr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10</a:t>
            </a:fld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2448115" y="5534427"/>
            <a:ext cx="2250185" cy="830997"/>
          </a:xfrm>
          <a:prstGeom prst="rect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fr-FR" sz="800" b="1" dirty="0">
                <a:solidFill>
                  <a:schemeClr val="bg1"/>
                </a:solidFill>
                <a:latin typeface="+mj-lt"/>
              </a:rPr>
              <a:t>Med. Phys. 37 (2010) 4692 (</a:t>
            </a:r>
            <a:r>
              <a:rPr lang="fr-FR" sz="800" b="1" dirty="0">
                <a:solidFill>
                  <a:schemeClr val="bg1"/>
                </a:solidFill>
                <a:latin typeface="+mj-lt"/>
                <a:hlinkClick r:id="rId3"/>
              </a:rPr>
              <a:t>link</a:t>
            </a:r>
            <a:r>
              <a:rPr lang="fr-FR" sz="800" b="1" dirty="0">
                <a:solidFill>
                  <a:schemeClr val="bg1"/>
                </a:solidFill>
                <a:latin typeface="+mj-lt"/>
              </a:rPr>
              <a:t>)</a:t>
            </a:r>
            <a:br>
              <a:rPr lang="fr-FR" sz="800" b="1" dirty="0">
                <a:solidFill>
                  <a:schemeClr val="bg1"/>
                </a:solidFill>
                <a:latin typeface="+mj-lt"/>
              </a:rPr>
            </a:br>
            <a:r>
              <a:rPr lang="fr-FR" sz="8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800" b="1" dirty="0" err="1">
                <a:solidFill>
                  <a:schemeClr val="bg1"/>
                </a:solidFill>
                <a:latin typeface="+mj-lt"/>
              </a:rPr>
              <a:t>Appl</a:t>
            </a:r>
            <a:r>
              <a:rPr lang="fr-FR" sz="800" b="1" dirty="0">
                <a:solidFill>
                  <a:schemeClr val="bg1"/>
                </a:solidFill>
                <a:latin typeface="+mj-lt"/>
              </a:rPr>
              <a:t>. </a:t>
            </a:r>
            <a:r>
              <a:rPr lang="fr-FR" sz="800" b="1" dirty="0" err="1">
                <a:solidFill>
                  <a:schemeClr val="bg1"/>
                </a:solidFill>
                <a:latin typeface="+mj-lt"/>
              </a:rPr>
              <a:t>Radiat</a:t>
            </a:r>
            <a:r>
              <a:rPr lang="fr-FR" sz="800" b="1" dirty="0">
                <a:solidFill>
                  <a:schemeClr val="bg1"/>
                </a:solidFill>
                <a:latin typeface="+mj-lt"/>
              </a:rPr>
              <a:t>. </a:t>
            </a:r>
            <a:r>
              <a:rPr lang="fr-FR" sz="800" b="1" dirty="0" err="1">
                <a:solidFill>
                  <a:schemeClr val="bg1"/>
                </a:solidFill>
                <a:latin typeface="+mj-lt"/>
              </a:rPr>
              <a:t>Isot</a:t>
            </a:r>
            <a:r>
              <a:rPr lang="fr-FR" sz="800" b="1" dirty="0">
                <a:solidFill>
                  <a:schemeClr val="bg1"/>
                </a:solidFill>
                <a:latin typeface="+mj-lt"/>
              </a:rPr>
              <a:t>. 69 (2011) 220 (</a:t>
            </a:r>
            <a:r>
              <a:rPr lang="fr-FR" sz="800" b="1" dirty="0">
                <a:solidFill>
                  <a:schemeClr val="bg1"/>
                </a:solidFill>
                <a:latin typeface="+mj-lt"/>
                <a:hlinkClick r:id="rId4"/>
              </a:rPr>
              <a:t>link</a:t>
            </a:r>
            <a:r>
              <a:rPr lang="fr-FR" sz="800" b="1" dirty="0">
                <a:solidFill>
                  <a:schemeClr val="bg1"/>
                </a:solidFill>
                <a:latin typeface="+mj-lt"/>
              </a:rPr>
              <a:t>)</a:t>
            </a:r>
          </a:p>
          <a:p>
            <a:pPr algn="ctr"/>
            <a:r>
              <a:rPr lang="fr-FR" sz="800" b="1" dirty="0">
                <a:solidFill>
                  <a:schemeClr val="bg1"/>
                </a:solidFill>
                <a:latin typeface="+mj-lt"/>
              </a:rPr>
              <a:t>Med. Phys. 42 (2015) 3870 (</a:t>
            </a:r>
            <a:r>
              <a:rPr lang="fr-FR" sz="800" b="1" dirty="0">
                <a:solidFill>
                  <a:schemeClr val="bg1"/>
                </a:solidFill>
                <a:latin typeface="+mj-lt"/>
                <a:hlinkClick r:id="rId5"/>
              </a:rPr>
              <a:t>link</a:t>
            </a:r>
            <a:r>
              <a:rPr lang="fr-FR" sz="800" b="1" dirty="0">
                <a:solidFill>
                  <a:schemeClr val="bg1"/>
                </a:solidFill>
                <a:latin typeface="+mj-lt"/>
              </a:rPr>
              <a:t>)</a:t>
            </a:r>
          </a:p>
          <a:p>
            <a:pPr algn="ctr"/>
            <a:r>
              <a:rPr lang="is-IS" sz="800" b="1" dirty="0">
                <a:solidFill>
                  <a:srgbClr val="000000"/>
                </a:solidFill>
                <a:latin typeface="Corbel"/>
              </a:rPr>
              <a:t>Phys. Med. 31 (2015) 861 (</a:t>
            </a:r>
            <a:r>
              <a:rPr lang="is-IS" sz="800" b="1" u="sng" dirty="0">
                <a:solidFill>
                  <a:srgbClr val="000000"/>
                </a:solidFill>
                <a:latin typeface="Corbel"/>
                <a:hlinkClick r:id="rId6"/>
              </a:rPr>
              <a:t>link</a:t>
            </a:r>
            <a:r>
              <a:rPr lang="is-IS" sz="800" b="1" dirty="0">
                <a:solidFill>
                  <a:srgbClr val="000000"/>
                </a:solidFill>
                <a:latin typeface="Corbel"/>
              </a:rPr>
              <a:t>)</a:t>
            </a:r>
          </a:p>
          <a:p>
            <a:pPr algn="ctr"/>
            <a:r>
              <a:rPr lang="en-US" sz="800" b="1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US" sz="800" b="1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800" b="1" dirty="0" err="1">
                <a:solidFill>
                  <a:srgbClr val="000000"/>
                </a:solidFill>
                <a:latin typeface="+mj-lt"/>
              </a:rPr>
              <a:t>Instrum</a:t>
            </a:r>
            <a:r>
              <a:rPr lang="en-US" sz="800" b="1" dirty="0">
                <a:solidFill>
                  <a:srgbClr val="000000"/>
                </a:solidFill>
                <a:latin typeface="+mj-lt"/>
              </a:rPr>
              <a:t>. and Meth. B 343 (2015) 132 (</a:t>
            </a:r>
            <a:r>
              <a:rPr lang="en-US" sz="800" b="1" u="sng" dirty="0">
                <a:solidFill>
                  <a:srgbClr val="000000"/>
                </a:solidFill>
                <a:latin typeface="+mj-lt"/>
                <a:hlinkClick r:id="rId7"/>
              </a:rPr>
              <a:t>link</a:t>
            </a:r>
            <a:r>
              <a:rPr lang="en-US" sz="800" b="1" u="sng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 algn="ctr"/>
            <a:r>
              <a:rPr lang="en-US" sz="800" b="1" dirty="0">
                <a:solidFill>
                  <a:srgbClr val="000000"/>
                </a:solidFill>
                <a:latin typeface="+mj-lt"/>
              </a:rPr>
              <a:t>Phys. Med. 32 (2016) 1833 (</a:t>
            </a:r>
            <a:r>
              <a:rPr lang="en-US" sz="800" b="1" dirty="0">
                <a:solidFill>
                  <a:srgbClr val="000000"/>
                </a:solidFill>
                <a:latin typeface="+mj-lt"/>
                <a:hlinkClick r:id="rId8"/>
              </a:rPr>
              <a:t>link</a:t>
            </a:r>
            <a:r>
              <a:rPr lang="en-US" sz="800" b="1" dirty="0">
                <a:solidFill>
                  <a:srgbClr val="000000"/>
                </a:solidFill>
                <a:latin typeface="+mj-lt"/>
              </a:rPr>
              <a:t>)</a:t>
            </a:r>
            <a:endParaRPr lang="fr-FR" sz="800" b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516779" y="6607253"/>
            <a:ext cx="293955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fr-FR" sz="700" b="1" dirty="0">
                <a:solidFill>
                  <a:srgbClr val="FFFF00"/>
                </a:solidFill>
              </a:rPr>
              <a:t>(*) </a:t>
            </a:r>
            <a:r>
              <a:rPr lang="fr-FR" sz="700" b="1" dirty="0" err="1">
                <a:solidFill>
                  <a:srgbClr val="FFFF00"/>
                </a:solidFill>
              </a:rPr>
              <a:t>only</a:t>
            </a:r>
            <a:r>
              <a:rPr lang="fr-FR" sz="700" b="1" dirty="0">
                <a:solidFill>
                  <a:srgbClr val="FFFF00"/>
                </a:solidFill>
              </a:rPr>
              <a:t> </a:t>
            </a:r>
            <a:r>
              <a:rPr lang="fr-FR" sz="700" b="1" dirty="0" err="1">
                <a:solidFill>
                  <a:srgbClr val="FFFF00"/>
                </a:solidFill>
              </a:rPr>
              <a:t>available</a:t>
            </a:r>
            <a:r>
              <a:rPr lang="fr-FR" sz="700" b="1" dirty="0">
                <a:solidFill>
                  <a:srgbClr val="FFFF00"/>
                </a:solidFill>
              </a:rPr>
              <a:t> in Geant4-DNA</a:t>
            </a:r>
            <a:endParaRPr lang="fr-FR" sz="700" b="1" dirty="0">
              <a:solidFill>
                <a:srgbClr val="66FFFF"/>
              </a:solidFill>
            </a:endParaRPr>
          </a:p>
        </p:txBody>
      </p:sp>
      <p:sp>
        <p:nvSpPr>
          <p:cNvPr id="24" name="ZoneTexte 23"/>
          <p:cNvSpPr txBox="1"/>
          <p:nvPr/>
        </p:nvSpPr>
        <p:spPr>
          <a:xfrm rot="20136445">
            <a:off x="-7764" y="191026"/>
            <a:ext cx="1120820" cy="43088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>
                <a:latin typeface="+mj-lt"/>
              </a:rPr>
              <a:t>Geant4 10.4</a:t>
            </a:r>
          </a:p>
          <a:p>
            <a:pPr algn="ctr"/>
            <a:r>
              <a:rPr lang="fr-FR" sz="1100" b="1" dirty="0" err="1">
                <a:latin typeface="+mj-lt"/>
              </a:rPr>
              <a:t>December</a:t>
            </a:r>
            <a:r>
              <a:rPr lang="fr-FR" sz="1100" b="1" dirty="0">
                <a:latin typeface="+mj-lt"/>
              </a:rPr>
              <a:t> 2017</a:t>
            </a:r>
          </a:p>
        </p:txBody>
      </p:sp>
      <p:sp>
        <p:nvSpPr>
          <p:cNvPr id="25" name="Flèche vers la droite 24"/>
          <p:cNvSpPr/>
          <p:nvPr/>
        </p:nvSpPr>
        <p:spPr>
          <a:xfrm>
            <a:off x="722916" y="3117243"/>
            <a:ext cx="388785" cy="29376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 vers la droite 25"/>
          <p:cNvSpPr/>
          <p:nvPr/>
        </p:nvSpPr>
        <p:spPr>
          <a:xfrm>
            <a:off x="727686" y="1470452"/>
            <a:ext cx="388785" cy="29376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lèche vers la droite 26"/>
          <p:cNvSpPr/>
          <p:nvPr/>
        </p:nvSpPr>
        <p:spPr>
          <a:xfrm>
            <a:off x="725323" y="4364261"/>
            <a:ext cx="388785" cy="29376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1844228" y="6447618"/>
            <a:ext cx="3440496" cy="230832"/>
          </a:xfrm>
          <a:prstGeom prst="rect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900" b="1" dirty="0" err="1">
                <a:solidFill>
                  <a:schemeClr val="bg1"/>
                </a:solidFill>
                <a:latin typeface="+mj-lt"/>
              </a:rPr>
              <a:t>PhD</a:t>
            </a:r>
            <a:r>
              <a:rPr lang="fr-FR" sz="9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900" b="1" dirty="0" err="1">
                <a:solidFill>
                  <a:schemeClr val="bg1"/>
                </a:solidFill>
                <a:latin typeface="+mj-lt"/>
              </a:rPr>
              <a:t>theses</a:t>
            </a:r>
            <a:r>
              <a:rPr lang="fr-FR" sz="900" b="1" dirty="0">
                <a:solidFill>
                  <a:schemeClr val="bg1"/>
                </a:solidFill>
                <a:latin typeface="+mj-lt"/>
              </a:rPr>
              <a:t> of H. N. Tran (2012), Q. </a:t>
            </a:r>
            <a:r>
              <a:rPr lang="fr-FR" sz="900" b="1" dirty="0" err="1">
                <a:solidFill>
                  <a:schemeClr val="bg1"/>
                </a:solidFill>
                <a:latin typeface="+mj-lt"/>
              </a:rPr>
              <a:t>T</a:t>
            </a:r>
            <a:r>
              <a:rPr lang="fr-FR" sz="900" b="1" dirty="0">
                <a:solidFill>
                  <a:schemeClr val="bg1"/>
                </a:solidFill>
                <a:latin typeface="+mj-lt"/>
              </a:rPr>
              <a:t>. Pham (2014), J. Bordes (2017)</a:t>
            </a:r>
          </a:p>
        </p:txBody>
      </p:sp>
      <p:sp>
        <p:nvSpPr>
          <p:cNvPr id="2" name="Rectangle 1"/>
          <p:cNvSpPr/>
          <p:nvPr/>
        </p:nvSpPr>
        <p:spPr>
          <a:xfrm>
            <a:off x="1224598" y="1432561"/>
            <a:ext cx="3832880" cy="4012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1221497" y="3078481"/>
            <a:ext cx="3359716" cy="3915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1221494" y="4318001"/>
            <a:ext cx="2713359" cy="3961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D1A64F8-6144-8B40-8572-BB18758B5EEA}"/>
              </a:ext>
            </a:extLst>
          </p:cNvPr>
          <p:cNvSpPr txBox="1"/>
          <p:nvPr/>
        </p:nvSpPr>
        <p:spPr>
          <a:xfrm>
            <a:off x="6919585" y="582465"/>
            <a:ext cx="2027543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1400" b="1" dirty="0" err="1">
                <a:latin typeface="+mj-lt"/>
              </a:rPr>
              <a:t>Fully</a:t>
            </a:r>
            <a:r>
              <a:rPr lang="fr-FR" sz="1400" b="1" dirty="0">
                <a:latin typeface="+mj-lt"/>
              </a:rPr>
              <a:t> </a:t>
            </a:r>
            <a:r>
              <a:rPr lang="fr-FR" sz="1400" b="1" dirty="0" err="1">
                <a:latin typeface="+mj-lt"/>
              </a:rPr>
              <a:t>included</a:t>
            </a:r>
            <a:r>
              <a:rPr lang="fr-FR" sz="1400" b="1" dirty="0">
                <a:latin typeface="+mj-lt"/>
              </a:rPr>
              <a:t> in Geant4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713152" y="918317"/>
            <a:ext cx="7903307" cy="56954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8896" y="27364"/>
            <a:ext cx="8843058" cy="1143000"/>
          </a:xfrm>
        </p:spPr>
        <p:txBody>
          <a:bodyPr>
            <a:no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Cross section </a:t>
            </a:r>
            <a:r>
              <a:rPr lang="fr-FR" sz="3200" dirty="0" err="1"/>
              <a:t>models</a:t>
            </a:r>
            <a:r>
              <a:rPr lang="fr-FR" sz="3200" dirty="0"/>
              <a:t> for </a:t>
            </a:r>
            <a:r>
              <a:rPr lang="fr-FR" sz="3200" dirty="0" err="1"/>
              <a:t>electrons</a:t>
            </a:r>
            <a:r>
              <a:rPr lang="fr-FR" sz="3200" dirty="0"/>
              <a:t> in </a:t>
            </a:r>
            <a:r>
              <a:rPr lang="fr-FR" sz="3200" dirty="0" err="1"/>
              <a:t>liquid</a:t>
            </a:r>
            <a:r>
              <a:rPr lang="fr-FR" sz="3200" dirty="0"/>
              <a:t> water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626" y="1045316"/>
            <a:ext cx="3535217" cy="264774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690" y="1025778"/>
            <a:ext cx="3604845" cy="2691811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756" y="3712317"/>
            <a:ext cx="3638011" cy="2775992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073" y="3751672"/>
            <a:ext cx="3429001" cy="268750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486016" y="6421002"/>
            <a:ext cx="2512414" cy="307777"/>
          </a:xfrm>
          <a:prstGeom prst="rect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is-IS" sz="1400" b="1" dirty="0">
                <a:solidFill>
                  <a:schemeClr val="bg1"/>
                </a:solidFill>
                <a:latin typeface="+mj-lt"/>
              </a:rPr>
              <a:t>Phys. Med. 31 (2015) 861 (</a:t>
            </a:r>
            <a:r>
              <a:rPr lang="is-IS" sz="1400" b="1" dirty="0">
                <a:solidFill>
                  <a:schemeClr val="bg1"/>
                </a:solidFill>
                <a:latin typeface="+mj-lt"/>
                <a:hlinkClick r:id="rId6"/>
              </a:rPr>
              <a:t>link</a:t>
            </a:r>
            <a:r>
              <a:rPr lang="is-IS" sz="1400" b="1" dirty="0">
                <a:solidFill>
                  <a:schemeClr val="bg1"/>
                </a:solidFill>
                <a:latin typeface="+mj-lt"/>
              </a:rPr>
              <a:t>)</a:t>
            </a:r>
            <a:endParaRPr lang="fr-FR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47DEE80-18A7-E341-B87F-816205F3DE96}"/>
              </a:ext>
            </a:extLst>
          </p:cNvPr>
          <p:cNvSpPr txBox="1"/>
          <p:nvPr/>
        </p:nvSpPr>
        <p:spPr>
          <a:xfrm>
            <a:off x="3233912" y="1243448"/>
            <a:ext cx="83708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+mj-lt"/>
              </a:rPr>
              <a:t>Elastic</a:t>
            </a:r>
            <a:endParaRPr lang="fr-FR" b="1" dirty="0">
              <a:latin typeface="+mj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94B638B-C8B8-4248-9AE1-712B31E4406F}"/>
              </a:ext>
            </a:extLst>
          </p:cNvPr>
          <p:cNvSpPr txBox="1"/>
          <p:nvPr/>
        </p:nvSpPr>
        <p:spPr>
          <a:xfrm>
            <a:off x="4797652" y="1058782"/>
            <a:ext cx="120077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latin typeface="+mj-lt"/>
              </a:rPr>
              <a:t>Excitation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2449C39-8AE2-AD44-A80D-11D7855219E1}"/>
              </a:ext>
            </a:extLst>
          </p:cNvPr>
          <p:cNvSpPr txBox="1"/>
          <p:nvPr/>
        </p:nvSpPr>
        <p:spPr>
          <a:xfrm>
            <a:off x="857732" y="3751672"/>
            <a:ext cx="119135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+mj-lt"/>
              </a:rPr>
              <a:t>Ionization</a:t>
            </a:r>
            <a:endParaRPr lang="fr-FR" b="1" dirty="0">
              <a:latin typeface="+mj-lt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D90F978-1287-EE4F-8C83-7FB1BBB1AF17}"/>
              </a:ext>
            </a:extLst>
          </p:cNvPr>
          <p:cNvSpPr txBox="1"/>
          <p:nvPr/>
        </p:nvSpPr>
        <p:spPr>
          <a:xfrm>
            <a:off x="5209132" y="3839694"/>
            <a:ext cx="1861407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latin typeface="+mj-lt"/>
              </a:rPr>
              <a:t>Sum</a:t>
            </a:r>
            <a:r>
              <a:rPr lang="fr-FR" b="1" dirty="0">
                <a:latin typeface="+mj-lt"/>
              </a:rPr>
              <a:t> of </a:t>
            </a:r>
            <a:r>
              <a:rPr lang="fr-FR" b="1" dirty="0" err="1">
                <a:latin typeface="+mj-lt"/>
              </a:rPr>
              <a:t>inelastic</a:t>
            </a:r>
            <a:r>
              <a:rPr lang="fr-FR" b="1" dirty="0">
                <a:latin typeface="+mj-lt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270072973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1526582" y="5879296"/>
            <a:ext cx="749763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1100" dirty="0">
                <a:latin typeface="+mj-lt"/>
              </a:rPr>
              <a:t>Electron </a:t>
            </a:r>
            <a:r>
              <a:rPr lang="fr-FR" sz="1100" dirty="0" err="1">
                <a:latin typeface="+mj-lt"/>
              </a:rPr>
              <a:t>thermalization</a:t>
            </a:r>
            <a:r>
              <a:rPr lang="fr-FR" sz="1100" dirty="0">
                <a:latin typeface="+mj-lt"/>
              </a:rPr>
              <a:t> (or </a:t>
            </a:r>
            <a:r>
              <a:rPr lang="fr-FR" sz="1100" dirty="0" err="1">
                <a:latin typeface="+mj-lt"/>
              </a:rPr>
              <a:t>killing</a:t>
            </a:r>
            <a:r>
              <a:rPr lang="fr-FR" sz="1100" dirty="0">
                <a:latin typeface="+mj-lt"/>
              </a:rPr>
              <a:t>) </a:t>
            </a:r>
            <a:r>
              <a:rPr lang="fr-FR" sz="1100" dirty="0" err="1">
                <a:latin typeface="+mj-lt"/>
              </a:rPr>
              <a:t>performed</a:t>
            </a:r>
            <a:r>
              <a:rPr lang="fr-FR" sz="1100" dirty="0">
                <a:latin typeface="+mj-lt"/>
              </a:rPr>
              <a:t> by the </a:t>
            </a:r>
            <a:r>
              <a:rPr lang="fr-FR" sz="1100" dirty="0">
                <a:solidFill>
                  <a:srgbClr val="FFFF00"/>
                </a:solidFill>
                <a:latin typeface="+mj-lt"/>
              </a:rPr>
              <a:t>G4DNAElectronSolvation</a:t>
            </a:r>
            <a:r>
              <a:rPr lang="fr-FR" sz="1100" dirty="0">
                <a:latin typeface="+mj-lt"/>
              </a:rPr>
              <a:t> </a:t>
            </a:r>
            <a:r>
              <a:rPr lang="fr-FR" sz="1100" dirty="0" err="1">
                <a:latin typeface="+mj-lt"/>
              </a:rPr>
              <a:t>process</a:t>
            </a:r>
            <a:r>
              <a:rPr lang="fr-FR" sz="1100" dirty="0">
                <a:latin typeface="+mj-lt"/>
              </a:rPr>
              <a:t> (3 </a:t>
            </a:r>
            <a:r>
              <a:rPr lang="fr-FR" sz="1100" dirty="0" err="1">
                <a:latin typeface="+mj-lt"/>
              </a:rPr>
              <a:t>models</a:t>
            </a:r>
            <a:r>
              <a:rPr lang="fr-FR" sz="1100" dirty="0">
                <a:latin typeface="+mj-lt"/>
              </a:rPr>
              <a:t>)</a:t>
            </a:r>
          </a:p>
          <a:p>
            <a:pPr marL="285750" indent="-285750">
              <a:buFont typeface="Arial"/>
              <a:buChar char="•"/>
            </a:pPr>
            <a:r>
              <a:rPr lang="fr-FR" sz="1100" dirty="0" err="1">
                <a:latin typeface="+mn-lt"/>
              </a:rPr>
              <a:t>Include</a:t>
            </a:r>
            <a:r>
              <a:rPr lang="fr-FR" sz="1100" dirty="0">
                <a:latin typeface="+mn-lt"/>
              </a:rPr>
              <a:t> ion </a:t>
            </a:r>
            <a:r>
              <a:rPr lang="fr-FR" sz="1100" dirty="0" err="1">
                <a:latin typeface="+mn-lt"/>
              </a:rPr>
              <a:t>nuclear</a:t>
            </a:r>
            <a:r>
              <a:rPr lang="fr-FR" sz="1100" dirty="0">
                <a:latin typeface="+mn-lt"/>
              </a:rPr>
              <a:t> </a:t>
            </a:r>
            <a:r>
              <a:rPr lang="fr-FR" sz="1100" dirty="0" err="1">
                <a:latin typeface="+mn-lt"/>
              </a:rPr>
              <a:t>scattering</a:t>
            </a:r>
            <a:endParaRPr lang="fr-FR" sz="1100" dirty="0"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fr-FR" sz="1100" dirty="0">
                <a:solidFill>
                  <a:srgbClr val="FFFF00"/>
                </a:solidFill>
                <a:latin typeface="+mn-lt"/>
              </a:rPr>
              <a:t>No production </a:t>
            </a:r>
            <a:r>
              <a:rPr lang="fr-FR" sz="1100" dirty="0" err="1">
                <a:solidFill>
                  <a:srgbClr val="FFFF00"/>
                </a:solidFill>
                <a:latin typeface="+mn-lt"/>
              </a:rPr>
              <a:t>cuts</a:t>
            </a:r>
            <a:r>
              <a:rPr lang="fr-FR" sz="1100" dirty="0">
                <a:latin typeface="+mn-lt"/>
              </a:rPr>
              <a:t>: all </a:t>
            </a:r>
            <a:r>
              <a:rPr lang="fr-FR" sz="1100" dirty="0" err="1">
                <a:latin typeface="+mn-lt"/>
              </a:rPr>
              <a:t>secondaries</a:t>
            </a:r>
            <a:r>
              <a:rPr lang="fr-FR" sz="1100" dirty="0">
                <a:latin typeface="+mn-lt"/>
              </a:rPr>
              <a:t> are </a:t>
            </a:r>
            <a:r>
              <a:rPr lang="fr-FR" sz="1100" dirty="0" err="1">
                <a:latin typeface="+mn-lt"/>
              </a:rPr>
              <a:t>simulated</a:t>
            </a:r>
            <a:r>
              <a:rPr lang="fr-FR" sz="1100" dirty="0">
                <a:latin typeface="+mn-lt"/>
              </a:rPr>
              <a:t> !</a:t>
            </a:r>
          </a:p>
          <a:p>
            <a:pPr marL="285750" indent="-285750">
              <a:buFont typeface="Arial"/>
              <a:buChar char="•"/>
            </a:pPr>
            <a:r>
              <a:rPr lang="fr-FR" sz="1100" dirty="0">
                <a:latin typeface="+mn-lt"/>
              </a:rPr>
              <a:t>All are </a:t>
            </a:r>
            <a:r>
              <a:rPr lang="fr-FR" sz="1100" dirty="0" err="1">
                <a:latin typeface="+mn-lt"/>
              </a:rPr>
              <a:t>located</a:t>
            </a:r>
            <a:r>
              <a:rPr lang="fr-FR" sz="1100" dirty="0">
                <a:latin typeface="+mn-lt"/>
              </a:rPr>
              <a:t> in</a:t>
            </a:r>
          </a:p>
          <a:p>
            <a:r>
              <a:rPr lang="fr-FR" sz="1100" dirty="0">
                <a:solidFill>
                  <a:srgbClr val="66FFFF"/>
                </a:solidFill>
                <a:latin typeface="+mn-lt"/>
              </a:rPr>
              <a:t>          $G4INSTALL/source/</a:t>
            </a:r>
            <a:r>
              <a:rPr lang="fr-FR" sz="1100" dirty="0" err="1">
                <a:solidFill>
                  <a:srgbClr val="66FFFF"/>
                </a:solidFill>
                <a:latin typeface="+mn-lt"/>
              </a:rPr>
              <a:t>physics_lists</a:t>
            </a:r>
            <a:r>
              <a:rPr lang="fr-FR" sz="1100" dirty="0">
                <a:solidFill>
                  <a:srgbClr val="66FFFF"/>
                </a:solidFill>
                <a:latin typeface="+mn-lt"/>
              </a:rPr>
              <a:t>/</a:t>
            </a:r>
            <a:r>
              <a:rPr lang="fr-FR" sz="1100" dirty="0" err="1">
                <a:solidFill>
                  <a:srgbClr val="66FFFF"/>
                </a:solidFill>
                <a:latin typeface="+mn-lt"/>
              </a:rPr>
              <a:t>constructors</a:t>
            </a:r>
            <a:r>
              <a:rPr lang="fr-FR" sz="1100" dirty="0">
                <a:solidFill>
                  <a:srgbClr val="66FFFF"/>
                </a:solidFill>
                <a:latin typeface="+mn-lt"/>
              </a:rPr>
              <a:t>/</a:t>
            </a:r>
            <a:r>
              <a:rPr lang="fr-FR" sz="1100" dirty="0" err="1">
                <a:solidFill>
                  <a:srgbClr val="66FFFF"/>
                </a:solidFill>
                <a:latin typeface="+mn-lt"/>
              </a:rPr>
              <a:t>electromagnetic</a:t>
            </a:r>
            <a:endParaRPr lang="fr-FR" sz="1100" dirty="0">
              <a:solidFill>
                <a:srgbClr val="66FFFF"/>
              </a:solidFill>
              <a:latin typeface="+mn-lt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48561" y="126266"/>
            <a:ext cx="8229600" cy="1143000"/>
          </a:xfrm>
        </p:spPr>
        <p:txBody>
          <a:bodyPr>
            <a:noAutofit/>
          </a:bodyPr>
          <a:lstStyle/>
          <a:p>
            <a:r>
              <a:rPr lang="fr-FR" sz="3200" dirty="0"/>
              <a:t>Geant4-DNA « </a:t>
            </a:r>
            <a:r>
              <a:rPr lang="fr-FR" sz="3200" dirty="0" err="1">
                <a:solidFill>
                  <a:srgbClr val="FFFF00"/>
                </a:solidFill>
              </a:rPr>
              <a:t>physics</a:t>
            </a:r>
            <a:r>
              <a:rPr lang="fr-FR" sz="3200" dirty="0">
                <a:solidFill>
                  <a:srgbClr val="FFFF00"/>
                </a:solidFill>
              </a:rPr>
              <a:t> </a:t>
            </a:r>
            <a:r>
              <a:rPr lang="fr-FR" sz="3200" dirty="0" err="1">
                <a:solidFill>
                  <a:srgbClr val="FFFF00"/>
                </a:solidFill>
              </a:rPr>
              <a:t>constructors</a:t>
            </a:r>
            <a:r>
              <a:rPr lang="fr-FR" sz="3200" dirty="0">
                <a:solidFill>
                  <a:srgbClr val="FFFF00"/>
                </a:solidFill>
              </a:rPr>
              <a:t> </a:t>
            </a:r>
            <a:r>
              <a:rPr lang="fr-FR" sz="3200" dirty="0"/>
              <a:t>»</a:t>
            </a:r>
            <a:r>
              <a:rPr lang="fr-FR" sz="3200" dirty="0">
                <a:solidFill>
                  <a:srgbClr val="FFFF00"/>
                </a:solidFill>
              </a:rPr>
              <a:t> </a:t>
            </a:r>
            <a:br>
              <a:rPr lang="fr-FR" sz="3200" dirty="0">
                <a:solidFill>
                  <a:srgbClr val="FFFF00"/>
                </a:solidFill>
              </a:rPr>
            </a:br>
            <a:r>
              <a:rPr lang="fr-FR" sz="3200" dirty="0">
                <a:solidFill>
                  <a:srgbClr val="FFFF00"/>
                </a:solidFill>
              </a:rPr>
              <a:t>for </a:t>
            </a:r>
            <a:r>
              <a:rPr lang="fr-FR" sz="3200" dirty="0" err="1">
                <a:solidFill>
                  <a:srgbClr val="66FFFF"/>
                </a:solidFill>
              </a:rPr>
              <a:t>liquid</a:t>
            </a:r>
            <a:r>
              <a:rPr lang="fr-FR" sz="3200" dirty="0">
                <a:solidFill>
                  <a:srgbClr val="66FFFF"/>
                </a:solidFill>
              </a:rPr>
              <a:t> water</a:t>
            </a: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779475"/>
              </p:ext>
            </p:extLst>
          </p:nvPr>
        </p:nvGraphicFramePr>
        <p:xfrm>
          <a:off x="457200" y="1616293"/>
          <a:ext cx="8229600" cy="421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14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58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bg2"/>
                          </a:solidFill>
                        </a:rPr>
                        <a:t>Geant4 </a:t>
                      </a:r>
                      <a:r>
                        <a:rPr lang="fr-FR" sz="1600" dirty="0" err="1">
                          <a:solidFill>
                            <a:schemeClr val="bg2"/>
                          </a:solidFill>
                        </a:rPr>
                        <a:t>constructor</a:t>
                      </a:r>
                      <a:r>
                        <a:rPr lang="fr-FR" sz="1600" dirty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fr-FR" sz="1600" dirty="0" err="1">
                          <a:solidFill>
                            <a:schemeClr val="bg2"/>
                          </a:solidFill>
                        </a:rPr>
                        <a:t>name</a:t>
                      </a:r>
                      <a:endParaRPr lang="fr-FR" sz="1600" dirty="0">
                        <a:solidFill>
                          <a:schemeClr val="bg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bg2"/>
                          </a:solidFill>
                        </a:rPr>
                        <a:t>Electron model content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chemeClr val="bg1"/>
                          </a:solidFill>
                        </a:rPr>
                        <a:t>G4EmDNAPhysics (&lt; 1 MeV)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b="1" dirty="0">
                          <a:solidFill>
                            <a:srgbClr val="0432FF"/>
                          </a:solidFill>
                        </a:rPr>
                        <a:t>Default </a:t>
                      </a:r>
                      <a:r>
                        <a:rPr lang="fr-FR" sz="1200" b="1" dirty="0" err="1">
                          <a:solidFill>
                            <a:srgbClr val="0432FF"/>
                          </a:solidFill>
                        </a:rPr>
                        <a:t>models</a:t>
                      </a:r>
                      <a:r>
                        <a:rPr lang="fr-FR" sz="1200" dirty="0"/>
                        <a:t>, first set </a:t>
                      </a:r>
                      <a:r>
                        <a:rPr lang="fr-FR" sz="1200" dirty="0" err="1"/>
                        <a:t>historically</a:t>
                      </a:r>
                      <a:r>
                        <a:rPr lang="fr-FR" sz="1200" dirty="0"/>
                        <a:t> </a:t>
                      </a:r>
                      <a:r>
                        <a:rPr lang="fr-FR" sz="1200" dirty="0" err="1"/>
                        <a:t>available</a:t>
                      </a:r>
                      <a:r>
                        <a:rPr lang="fr-FR" sz="1200" dirty="0"/>
                        <a:t> in Geant4-DNA (9.1)</a:t>
                      </a:r>
                    </a:p>
                    <a:p>
                      <a:r>
                        <a:rPr lang="fr-FR" sz="1200" dirty="0"/>
                        <a:t>- </a:t>
                      </a:r>
                      <a:r>
                        <a:rPr lang="fr-FR" sz="1200" dirty="0" err="1"/>
                        <a:t>Inelastic</a:t>
                      </a:r>
                      <a:r>
                        <a:rPr lang="fr-FR" sz="1200" dirty="0"/>
                        <a:t> model </a:t>
                      </a:r>
                      <a:r>
                        <a:rPr lang="fr-FR" sz="1200" dirty="0" err="1"/>
                        <a:t>from</a:t>
                      </a:r>
                      <a:r>
                        <a:rPr lang="fr-FR" sz="1200" dirty="0"/>
                        <a:t> </a:t>
                      </a:r>
                      <a:r>
                        <a:rPr lang="fr-FR" sz="1200" dirty="0" err="1"/>
                        <a:t>Emfietzoglou</a:t>
                      </a:r>
                      <a:r>
                        <a:rPr lang="fr-FR" sz="1200" dirty="0"/>
                        <a:t> DRF </a:t>
                      </a:r>
                      <a:r>
                        <a:rPr lang="fr-FR" sz="1200" dirty="0" err="1"/>
                        <a:t>parameterization</a:t>
                      </a:r>
                      <a:r>
                        <a:rPr lang="fr-FR" sz="1200" dirty="0"/>
                        <a:t> (2003) </a:t>
                      </a:r>
                      <a:r>
                        <a:rPr lang="fr-FR" sz="1200" dirty="0" err="1"/>
                        <a:t>with</a:t>
                      </a:r>
                      <a:r>
                        <a:rPr lang="fr-FR" sz="1200" dirty="0"/>
                        <a:t> Coulomb-</a:t>
                      </a:r>
                      <a:r>
                        <a:rPr lang="fr-FR" sz="1200" dirty="0" err="1"/>
                        <a:t>field</a:t>
                      </a:r>
                      <a:r>
                        <a:rPr lang="fr-FR" sz="1200" dirty="0"/>
                        <a:t> &amp; </a:t>
                      </a:r>
                      <a:r>
                        <a:rPr lang="fr-FR" sz="1200" dirty="0" err="1"/>
                        <a:t>Mott</a:t>
                      </a:r>
                      <a:r>
                        <a:rPr lang="fr-FR" sz="1200" dirty="0"/>
                        <a:t> </a:t>
                      </a:r>
                      <a:r>
                        <a:rPr lang="fr-FR" sz="1200" dirty="0" err="1"/>
                        <a:t>like</a:t>
                      </a:r>
                      <a:r>
                        <a:rPr lang="fr-FR" sz="1200" dirty="0"/>
                        <a:t>-exchange corrections, </a:t>
                      </a:r>
                      <a:br>
                        <a:rPr lang="fr-FR" sz="1200" dirty="0"/>
                      </a:br>
                      <a:r>
                        <a:rPr lang="fr-FR" sz="1200" dirty="0"/>
                        <a:t>- </a:t>
                      </a:r>
                      <a:r>
                        <a:rPr lang="fr-FR" sz="1200" dirty="0" err="1"/>
                        <a:t>Elastic</a:t>
                      </a:r>
                      <a:r>
                        <a:rPr lang="fr-FR" sz="1200" dirty="0"/>
                        <a:t> model </a:t>
                      </a:r>
                      <a:r>
                        <a:rPr lang="fr-FR" sz="1200" dirty="0" err="1"/>
                        <a:t>from</a:t>
                      </a:r>
                      <a:r>
                        <a:rPr lang="fr-FR" sz="1200" dirty="0"/>
                        <a:t> PW </a:t>
                      </a:r>
                      <a:r>
                        <a:rPr lang="fr-FR" sz="1200" dirty="0" err="1"/>
                        <a:t>calculations</a:t>
                      </a:r>
                      <a:endParaRPr lang="fr-FR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G4EmDNAPhysics_option1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solidFill>
                            <a:srgbClr val="FF0000"/>
                          </a:solidFill>
                        </a:rPr>
                        <a:t>(beta)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2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/>
                        <a:t>Same</a:t>
                      </a:r>
                      <a:r>
                        <a:rPr lang="fr-FR" sz="1200" dirty="0"/>
                        <a:t> </a:t>
                      </a:r>
                      <a:r>
                        <a:rPr lang="fr-FR" sz="1200" dirty="0">
                          <a:solidFill>
                            <a:schemeClr val="bg2"/>
                          </a:solidFill>
                        </a:rPr>
                        <a:t>as G4EmDNAPhysics but uses multiple </a:t>
                      </a:r>
                      <a:r>
                        <a:rPr lang="fr-FR" sz="1200" dirty="0" err="1">
                          <a:solidFill>
                            <a:schemeClr val="bg2"/>
                          </a:solidFill>
                        </a:rPr>
                        <a:t>scattering</a:t>
                      </a:r>
                      <a:r>
                        <a:rPr lang="fr-FR" sz="1200" dirty="0">
                          <a:solidFill>
                            <a:schemeClr val="bg2"/>
                          </a:solidFill>
                        </a:rPr>
                        <a:t> model </a:t>
                      </a:r>
                      <a:r>
                        <a:rPr lang="fr-FR" sz="1200" dirty="0">
                          <a:solidFill>
                            <a:srgbClr val="0000FF"/>
                          </a:solidFill>
                        </a:rPr>
                        <a:t>G4LowEWentzelVIModel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G4EmDNAPhysics_option2 (&lt; 1 MeV)</a:t>
                      </a:r>
                    </a:p>
                  </a:txBody>
                  <a:tcPr>
                    <a:solidFill>
                      <a:srgbClr val="FEC6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 err="1"/>
                        <a:t>Same</a:t>
                      </a:r>
                      <a:r>
                        <a:rPr lang="fr-FR" sz="1200" dirty="0"/>
                        <a:t> as </a:t>
                      </a:r>
                      <a:r>
                        <a:rPr lang="fr-FR" sz="1200" dirty="0">
                          <a:solidFill>
                            <a:srgbClr val="0432FF"/>
                          </a:solidFill>
                        </a:rPr>
                        <a:t>default </a:t>
                      </a:r>
                      <a:r>
                        <a:rPr lang="fr-FR" sz="1200" dirty="0"/>
                        <a:t>G4EmDNAPhysics</a:t>
                      </a:r>
                      <a:r>
                        <a:rPr lang="fr-FR" sz="1200" baseline="0" dirty="0"/>
                        <a:t> but </a:t>
                      </a:r>
                      <a:r>
                        <a:rPr lang="fr-FR" sz="1200" baseline="0" dirty="0" err="1">
                          <a:solidFill>
                            <a:srgbClr val="0000FF"/>
                          </a:solidFill>
                        </a:rPr>
                        <a:t>faster</a:t>
                      </a:r>
                      <a:r>
                        <a:rPr lang="fr-FR" sz="1200" baseline="0" dirty="0">
                          <a:solidFill>
                            <a:srgbClr val="0000FF"/>
                          </a:solidFill>
                        </a:rPr>
                        <a:t> </a:t>
                      </a:r>
                      <a:br>
                        <a:rPr lang="fr-FR" sz="1200" baseline="0" dirty="0">
                          <a:solidFill>
                            <a:srgbClr val="0000FF"/>
                          </a:solidFill>
                        </a:rPr>
                      </a:br>
                      <a:r>
                        <a:rPr lang="fr-FR" sz="1200" baseline="0" dirty="0"/>
                        <a:t>(usage of CDCS for ionisation </a:t>
                      </a:r>
                      <a:r>
                        <a:rPr lang="fr-FR" sz="1200" baseline="0" dirty="0" err="1"/>
                        <a:t>processes</a:t>
                      </a:r>
                      <a:r>
                        <a:rPr lang="fr-FR" sz="1200" baseline="0" dirty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dirty="0"/>
                    </a:p>
                  </a:txBody>
                  <a:tcPr>
                    <a:solidFill>
                      <a:srgbClr val="FEC6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G4EmDNAPhysics_option3 (&lt;1 MeV)</a:t>
                      </a:r>
                      <a:endParaRPr lang="fr-FR" sz="12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/>
                        <a:t>Same</a:t>
                      </a:r>
                      <a:r>
                        <a:rPr lang="fr-FR" sz="1200" dirty="0"/>
                        <a:t> as G4EmDNAPhysics</a:t>
                      </a:r>
                      <a:r>
                        <a:rPr lang="fr-FR" sz="1200" baseline="0" dirty="0"/>
                        <a:t> (</a:t>
                      </a:r>
                      <a:r>
                        <a:rPr lang="fr-FR" sz="1200" baseline="0" dirty="0" err="1"/>
                        <a:t>historical</a:t>
                      </a:r>
                      <a:r>
                        <a:rPr lang="fr-FR" sz="1200" baseline="0" dirty="0"/>
                        <a:t>)</a:t>
                      </a:r>
                      <a:endParaRPr lang="fr-FR" sz="1200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G4EmDNAPhysics_option4 (&lt; 10 keV)</a:t>
                      </a:r>
                    </a:p>
                  </a:txBody>
                  <a:tcPr>
                    <a:solidFill>
                      <a:srgbClr val="FEC6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- </a:t>
                      </a:r>
                      <a:r>
                        <a:rPr lang="fr-FR" sz="1200" dirty="0" err="1">
                          <a:solidFill>
                            <a:schemeClr val="bg1"/>
                          </a:solidFill>
                        </a:rPr>
                        <a:t>Inelastic</a:t>
                      </a:r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1200" dirty="0" err="1">
                          <a:solidFill>
                            <a:schemeClr val="bg1"/>
                          </a:solidFill>
                        </a:rPr>
                        <a:t>models</a:t>
                      </a:r>
                      <a:r>
                        <a:rPr lang="fr-FR" sz="1200" dirty="0">
                          <a:solidFill>
                            <a:schemeClr val="bg1"/>
                          </a:solidFill>
                        </a:rPr>
                        <a:t> by</a:t>
                      </a:r>
                      <a:r>
                        <a:rPr lang="fr-FR" sz="12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1200" baseline="0" dirty="0">
                          <a:solidFill>
                            <a:srgbClr val="0432FF"/>
                          </a:solidFill>
                        </a:rPr>
                        <a:t>Ioannina</a:t>
                      </a:r>
                      <a:r>
                        <a:rPr lang="fr-FR" sz="1200" baseline="0" dirty="0"/>
                        <a:t> team: </a:t>
                      </a:r>
                      <a:r>
                        <a:rPr lang="fr-FR" sz="1200" baseline="0" dirty="0" err="1"/>
                        <a:t>improvement</a:t>
                      </a:r>
                      <a:r>
                        <a:rPr lang="fr-FR" sz="1200" baseline="0" dirty="0"/>
                        <a:t> of the </a:t>
                      </a:r>
                      <a:r>
                        <a:rPr lang="fr-FR" sz="1200" baseline="0" dirty="0" err="1"/>
                        <a:t>parameterization</a:t>
                      </a:r>
                      <a:r>
                        <a:rPr lang="fr-FR" sz="1200" baseline="0" dirty="0"/>
                        <a:t> of the DRF and </a:t>
                      </a:r>
                      <a:r>
                        <a:rPr lang="fr-FR" sz="1200" baseline="0" dirty="0" err="1"/>
                        <a:t>low</a:t>
                      </a:r>
                      <a:r>
                        <a:rPr lang="fr-FR" sz="1200" baseline="0" dirty="0"/>
                        <a:t> </a:t>
                      </a:r>
                      <a:r>
                        <a:rPr lang="fr-FR" sz="1200" baseline="0" dirty="0" err="1"/>
                        <a:t>energy</a:t>
                      </a:r>
                      <a:r>
                        <a:rPr lang="fr-FR" sz="1200" baseline="0" dirty="0"/>
                        <a:t> exchange corrections</a:t>
                      </a:r>
                    </a:p>
                    <a:p>
                      <a:r>
                        <a:rPr lang="fr-FR" sz="1200" baseline="0" dirty="0"/>
                        <a:t>- </a:t>
                      </a:r>
                      <a:r>
                        <a:rPr lang="fr-FR" sz="1200" baseline="0" dirty="0" err="1"/>
                        <a:t>Elastic</a:t>
                      </a:r>
                      <a:r>
                        <a:rPr lang="fr-FR" sz="1200" baseline="0" dirty="0"/>
                        <a:t> model </a:t>
                      </a:r>
                      <a:r>
                        <a:rPr lang="fr-FR" sz="1200" baseline="0" dirty="0" err="1"/>
                        <a:t>from</a:t>
                      </a:r>
                      <a:r>
                        <a:rPr lang="fr-FR" sz="1200" baseline="0" dirty="0"/>
                        <a:t> SR </a:t>
                      </a:r>
                      <a:r>
                        <a:rPr lang="fr-FR" sz="1200" baseline="0" dirty="0" err="1"/>
                        <a:t>with</a:t>
                      </a:r>
                      <a:r>
                        <a:rPr lang="fr-FR" sz="1200" baseline="0" dirty="0"/>
                        <a:t> </a:t>
                      </a:r>
                      <a:r>
                        <a:rPr lang="fr-FR" sz="1200" baseline="0" dirty="0" err="1"/>
                        <a:t>vapor</a:t>
                      </a:r>
                      <a:r>
                        <a:rPr lang="fr-FR" sz="1200" baseline="0" dirty="0"/>
                        <a:t> screening </a:t>
                      </a:r>
                      <a:r>
                        <a:rPr lang="fr-FR" sz="1200" baseline="0" dirty="0" err="1"/>
                        <a:t>parameter</a:t>
                      </a:r>
                      <a:endParaRPr lang="fr-FR" sz="1200" dirty="0"/>
                    </a:p>
                  </a:txBody>
                  <a:tcPr>
                    <a:solidFill>
                      <a:srgbClr val="FEC6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/>
                        <a:t>G4EmDNAPhysics_option5 (&lt;10 keV)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solidFill>
                            <a:srgbClr val="FF0000"/>
                          </a:solidFill>
                        </a:rPr>
                        <a:t>(beta)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 err="1"/>
                        <a:t>Same</a:t>
                      </a:r>
                      <a:r>
                        <a:rPr lang="fr-FR" sz="1200" dirty="0"/>
                        <a:t> but </a:t>
                      </a:r>
                      <a:r>
                        <a:rPr lang="fr-FR" sz="1200" dirty="0" err="1">
                          <a:solidFill>
                            <a:srgbClr val="0000FF"/>
                          </a:solidFill>
                        </a:rPr>
                        <a:t>faster</a:t>
                      </a:r>
                      <a:r>
                        <a:rPr lang="fr-FR" sz="1200" dirty="0"/>
                        <a:t> (usage of CDCS)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>
                          <a:solidFill>
                            <a:srgbClr val="FF0000"/>
                          </a:solidFill>
                        </a:rPr>
                        <a:t>G4EmDNAPhysics_option6 (&lt;255 keV)</a:t>
                      </a:r>
                    </a:p>
                  </a:txBody>
                  <a:tcPr>
                    <a:solidFill>
                      <a:srgbClr val="FEC6C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200" dirty="0">
                          <a:solidFill>
                            <a:srgbClr val="0000FF"/>
                          </a:solidFill>
                        </a:rPr>
                        <a:t>CPA100</a:t>
                      </a:r>
                      <a:r>
                        <a:rPr lang="fr-FR" sz="1200" dirty="0"/>
                        <a:t> </a:t>
                      </a:r>
                      <a:r>
                        <a:rPr lang="fr-FR" sz="1200" dirty="0" err="1"/>
                        <a:t>models</a:t>
                      </a:r>
                      <a:r>
                        <a:rPr lang="fr-FR" sz="1200" dirty="0"/>
                        <a:t>: excitation </a:t>
                      </a:r>
                      <a:r>
                        <a:rPr lang="fr-FR" sz="1200" dirty="0" err="1"/>
                        <a:t>from</a:t>
                      </a:r>
                      <a:r>
                        <a:rPr lang="fr-FR" sz="1200" dirty="0"/>
                        <a:t> the DRF of </a:t>
                      </a:r>
                      <a:r>
                        <a:rPr lang="fr-FR" sz="1200" dirty="0" err="1"/>
                        <a:t>Dingfelder</a:t>
                      </a:r>
                      <a:r>
                        <a:rPr lang="fr-FR" sz="1200" dirty="0"/>
                        <a:t> (1999), ionisation </a:t>
                      </a:r>
                      <a:r>
                        <a:rPr lang="fr-FR" sz="1200" dirty="0" err="1"/>
                        <a:t>from</a:t>
                      </a:r>
                      <a:r>
                        <a:rPr lang="fr-FR" sz="1200" dirty="0"/>
                        <a:t> RBEB, </a:t>
                      </a:r>
                      <a:r>
                        <a:rPr lang="fr-FR" sz="1200" dirty="0" err="1"/>
                        <a:t>elastic</a:t>
                      </a:r>
                      <a:r>
                        <a:rPr lang="fr-FR" sz="1200" dirty="0"/>
                        <a:t> </a:t>
                      </a:r>
                      <a:r>
                        <a:rPr lang="fr-FR" sz="1200" dirty="0" err="1"/>
                        <a:t>from</a:t>
                      </a:r>
                      <a:r>
                        <a:rPr lang="fr-FR" sz="1200" dirty="0"/>
                        <a:t> partial </a:t>
                      </a:r>
                      <a:r>
                        <a:rPr lang="fr-FR" sz="1200" dirty="0" err="1"/>
                        <a:t>wave</a:t>
                      </a:r>
                      <a:r>
                        <a:rPr lang="fr-FR" sz="1200" dirty="0"/>
                        <a:t> </a:t>
                      </a:r>
                      <a:r>
                        <a:rPr lang="fr-FR" sz="1200" dirty="0" err="1"/>
                        <a:t>calculations</a:t>
                      </a:r>
                      <a:r>
                        <a:rPr lang="fr-FR" sz="1200" dirty="0"/>
                        <a:t> (IAM)</a:t>
                      </a:r>
                    </a:p>
                  </a:txBody>
                  <a:tcPr>
                    <a:solidFill>
                      <a:srgbClr val="FEC6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12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501440" y="1165093"/>
            <a:ext cx="80348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  <a:latin typeface="+mj-lt"/>
              </a:rPr>
              <a:t>3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recommended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constructors</a:t>
            </a:r>
            <a:endParaRPr lang="fr-FR" sz="1600" dirty="0">
              <a:latin typeface="+mj-lt"/>
            </a:endParaRPr>
          </a:p>
        </p:txBody>
      </p:sp>
      <p:sp>
        <p:nvSpPr>
          <p:cNvPr id="7" name="Flèche droite rayée 6"/>
          <p:cNvSpPr/>
          <p:nvPr/>
        </p:nvSpPr>
        <p:spPr>
          <a:xfrm>
            <a:off x="74106" y="3423274"/>
            <a:ext cx="436570" cy="350590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droite rayée 7"/>
          <p:cNvSpPr/>
          <p:nvPr/>
        </p:nvSpPr>
        <p:spPr>
          <a:xfrm>
            <a:off x="74106" y="4403792"/>
            <a:ext cx="436570" cy="350590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droite rayée 8"/>
          <p:cNvSpPr/>
          <p:nvPr/>
        </p:nvSpPr>
        <p:spPr>
          <a:xfrm>
            <a:off x="64870" y="5482103"/>
            <a:ext cx="436570" cy="350590"/>
          </a:xfrm>
          <a:prstGeom prst="striped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304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118517" y="6120626"/>
            <a:ext cx="4855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rgbClr val="FFC000"/>
                </a:solidFill>
                <a:latin typeface="+mj-lt"/>
              </a:rPr>
              <a:t>Much </a:t>
            </a:r>
            <a:r>
              <a:rPr lang="fr-FR" sz="1400" dirty="0" err="1">
                <a:solidFill>
                  <a:srgbClr val="FFC000"/>
                </a:solidFill>
                <a:latin typeface="+mj-lt"/>
              </a:rPr>
              <a:t>less</a:t>
            </a:r>
            <a:r>
              <a:rPr lang="fr-FR" sz="1400" dirty="0">
                <a:solidFill>
                  <a:srgbClr val="FFC000"/>
                </a:solidFill>
                <a:latin typeface="+mj-lt"/>
              </a:rPr>
              <a:t> diffusive </a:t>
            </a:r>
            <a:r>
              <a:rPr lang="fr-FR" sz="1400" dirty="0" err="1">
                <a:solidFill>
                  <a:srgbClr val="FFC000"/>
                </a:solidFill>
                <a:latin typeface="+mj-lt"/>
              </a:rPr>
              <a:t>DPKs</a:t>
            </a:r>
            <a:r>
              <a:rPr lang="fr-FR" sz="1400" dirty="0">
                <a:solidFill>
                  <a:srgbClr val="FFC000"/>
                </a:solidFill>
                <a:latin typeface="+mj-lt"/>
              </a:rPr>
              <a:t> </a:t>
            </a:r>
            <a:r>
              <a:rPr lang="fr-FR" sz="1400" dirty="0" err="1">
                <a:solidFill>
                  <a:srgbClr val="FFC000"/>
                </a:solidFill>
                <a:latin typeface="+mj-lt"/>
              </a:rPr>
              <a:t>with</a:t>
            </a:r>
            <a:r>
              <a:rPr lang="fr-FR" sz="1400" dirty="0">
                <a:solidFill>
                  <a:srgbClr val="FFC000"/>
                </a:solidFill>
                <a:latin typeface="+mj-lt"/>
              </a:rPr>
              <a:t> the new </a:t>
            </a:r>
            <a:r>
              <a:rPr lang="fr-FR" sz="1400" dirty="0" err="1">
                <a:solidFill>
                  <a:srgbClr val="FFC000"/>
                </a:solidFill>
                <a:latin typeface="+mj-lt"/>
              </a:rPr>
              <a:t>inelastic</a:t>
            </a:r>
            <a:r>
              <a:rPr lang="fr-FR" sz="1400" dirty="0">
                <a:solidFill>
                  <a:srgbClr val="FFC000"/>
                </a:solidFill>
                <a:latin typeface="+mj-lt"/>
              </a:rPr>
              <a:t> model. </a:t>
            </a:r>
          </a:p>
          <a:p>
            <a:pPr algn="just"/>
            <a:endParaRPr lang="fr-FR" sz="1400" dirty="0">
              <a:latin typeface="+mj-lt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26164" y="-31069"/>
            <a:ext cx="8229600" cy="1143000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New « Ioannina U. »</a:t>
            </a:r>
            <a:r>
              <a:rPr lang="fr-FR" sz="3200" dirty="0"/>
              <a:t> </a:t>
            </a:r>
            <a:r>
              <a:rPr lang="fr-FR" sz="3200" dirty="0" err="1"/>
              <a:t>electron</a:t>
            </a:r>
            <a:r>
              <a:rPr lang="fr-FR" sz="3200" dirty="0"/>
              <a:t> </a:t>
            </a:r>
            <a:r>
              <a:rPr lang="fr-FR" sz="3200" dirty="0" err="1"/>
              <a:t>models</a:t>
            </a:r>
            <a:endParaRPr lang="fr-FR" sz="32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9916" y="377870"/>
            <a:ext cx="4331048" cy="18923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1400" dirty="0" err="1"/>
              <a:t>Example</a:t>
            </a:r>
            <a:r>
              <a:rPr lang="fr-FR" sz="1400" dirty="0"/>
              <a:t> of </a:t>
            </a:r>
            <a:r>
              <a:rPr lang="fr-FR" sz="1400" dirty="0" err="1"/>
              <a:t>verification</a:t>
            </a:r>
            <a:r>
              <a:rPr lang="fr-FR" sz="1400" dirty="0"/>
              <a:t> &amp; validation in </a:t>
            </a:r>
            <a:r>
              <a:rPr lang="fr-FR" sz="1400" dirty="0" err="1"/>
              <a:t>liquid</a:t>
            </a:r>
            <a:r>
              <a:rPr lang="fr-FR" sz="1400" dirty="0"/>
              <a:t> water</a:t>
            </a:r>
          </a:p>
          <a:p>
            <a:r>
              <a:rPr lang="fr-FR" sz="1400" dirty="0">
                <a:solidFill>
                  <a:srgbClr val="FFBB55"/>
                </a:solidFill>
              </a:rPr>
              <a:t>Dose Point </a:t>
            </a:r>
            <a:r>
              <a:rPr lang="fr-FR" sz="1400" dirty="0" err="1">
                <a:solidFill>
                  <a:srgbClr val="FFBB55"/>
                </a:solidFill>
              </a:rPr>
              <a:t>Kernels</a:t>
            </a:r>
            <a:endParaRPr lang="fr-FR" sz="1400" dirty="0">
              <a:solidFill>
                <a:srgbClr val="FFBB55"/>
              </a:solidFill>
            </a:endParaRPr>
          </a:p>
          <a:p>
            <a:pPr marL="0" indent="0">
              <a:buNone/>
            </a:pPr>
            <a:endParaRPr lang="fr-FR" sz="1400" dirty="0">
              <a:solidFill>
                <a:srgbClr val="FFBB55"/>
              </a:solidFill>
            </a:endParaRPr>
          </a:p>
          <a:p>
            <a:pPr marL="0" indent="0">
              <a:buNone/>
            </a:pPr>
            <a:endParaRPr lang="fr-FR" sz="1400" dirty="0">
              <a:solidFill>
                <a:srgbClr val="FFBB55"/>
              </a:solidFill>
            </a:endParaRPr>
          </a:p>
          <a:p>
            <a:r>
              <a:rPr lang="fr-FR" sz="1400" dirty="0">
                <a:solidFill>
                  <a:srgbClr val="66FFFF"/>
                </a:solidFill>
              </a:rPr>
              <a:t>W-value </a:t>
            </a:r>
            <a:r>
              <a:rPr lang="fr-FR" sz="1400" dirty="0"/>
              <a:t>(</a:t>
            </a:r>
            <a:r>
              <a:rPr lang="fr-FR" sz="1400" dirty="0" err="1"/>
              <a:t>mean</a:t>
            </a:r>
            <a:r>
              <a:rPr lang="fr-FR" sz="1400" dirty="0"/>
              <a:t> </a:t>
            </a:r>
            <a:r>
              <a:rPr lang="fr-FR" sz="1400" dirty="0" err="1"/>
              <a:t>energy</a:t>
            </a:r>
            <a:r>
              <a:rPr lang="fr-FR" sz="1400" dirty="0"/>
              <a:t> to </a:t>
            </a:r>
            <a:r>
              <a:rPr lang="fr-FR" sz="1400" dirty="0" err="1"/>
              <a:t>create</a:t>
            </a:r>
            <a:r>
              <a:rPr lang="fr-FR" sz="1400" dirty="0"/>
              <a:t> an ion pair)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810" y="2922430"/>
            <a:ext cx="3590405" cy="263844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696" y="831119"/>
            <a:ext cx="4739142" cy="5231584"/>
          </a:xfrm>
          <a:prstGeom prst="rect">
            <a:avLst/>
          </a:prstGeom>
        </p:spPr>
      </p:pic>
      <p:sp>
        <p:nvSpPr>
          <p:cNvPr id="7" name="Flèche droite rayée 6"/>
          <p:cNvSpPr/>
          <p:nvPr/>
        </p:nvSpPr>
        <p:spPr>
          <a:xfrm>
            <a:off x="3504203" y="944845"/>
            <a:ext cx="848796" cy="434143"/>
          </a:xfrm>
          <a:prstGeom prst="stripedRightArrow">
            <a:avLst/>
          </a:prstGeom>
          <a:solidFill>
            <a:srgbClr val="FFBB5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BB55"/>
              </a:solidFill>
            </a:endParaRPr>
          </a:p>
        </p:txBody>
      </p:sp>
      <p:sp>
        <p:nvSpPr>
          <p:cNvPr id="8" name="Flèche droite rayée 7"/>
          <p:cNvSpPr/>
          <p:nvPr/>
        </p:nvSpPr>
        <p:spPr>
          <a:xfrm rot="5400000">
            <a:off x="2776372" y="2558008"/>
            <a:ext cx="430751" cy="434143"/>
          </a:xfrm>
          <a:prstGeom prst="stripedRightArrow">
            <a:avLst/>
          </a:prstGeom>
          <a:solidFill>
            <a:srgbClr val="66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59580" y="5441330"/>
            <a:ext cx="3764509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fr-FR" sz="1600" baseline="-25000" dirty="0">
              <a:latin typeface="+mj-lt"/>
            </a:endParaRPr>
          </a:p>
          <a:p>
            <a:pPr algn="just"/>
            <a:endParaRPr lang="fr-FR" sz="1600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399487" y="1135665"/>
            <a:ext cx="174943" cy="433494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 rot="16200000">
            <a:off x="4034658" y="3096815"/>
            <a:ext cx="803093" cy="20005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fr-FR" sz="700" b="1" dirty="0">
                <a:solidFill>
                  <a:schemeClr val="bg1"/>
                </a:solidFill>
                <a:latin typeface="Arial"/>
                <a:cs typeface="Arial"/>
              </a:rPr>
              <a:t>DPK (MeV/nm)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573447" y="1158470"/>
            <a:ext cx="174943" cy="433494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887393" y="6344154"/>
            <a:ext cx="2441694" cy="400110"/>
          </a:xfrm>
          <a:prstGeom prst="rect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fr-FR" sz="1000" b="1" dirty="0">
                <a:solidFill>
                  <a:srgbClr val="000000"/>
                </a:solidFill>
                <a:latin typeface="+mj-lt"/>
              </a:rPr>
              <a:t>Med. Phys. 42 (2015) 3870 (</a:t>
            </a:r>
            <a:r>
              <a:rPr lang="fr-FR" sz="1000" b="1" dirty="0">
                <a:solidFill>
                  <a:srgbClr val="000000"/>
                </a:solidFill>
                <a:latin typeface="+mj-lt"/>
                <a:hlinkClick r:id="rId5"/>
              </a:rPr>
              <a:t>link</a:t>
            </a:r>
            <a:r>
              <a:rPr lang="fr-FR" sz="1000" b="1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 algn="ctr"/>
            <a:r>
              <a:rPr lang="cs-CZ" sz="1000" b="1" dirty="0">
                <a:solidFill>
                  <a:schemeClr val="bg1"/>
                </a:solidFill>
                <a:latin typeface="+mj-lt"/>
              </a:rPr>
              <a:t>J. </a:t>
            </a:r>
            <a:r>
              <a:rPr lang="cs-CZ" sz="1000" b="1" dirty="0" err="1">
                <a:solidFill>
                  <a:schemeClr val="bg1"/>
                </a:solidFill>
                <a:latin typeface="+mj-lt"/>
              </a:rPr>
              <a:t>Appl</a:t>
            </a:r>
            <a:r>
              <a:rPr lang="cs-CZ" sz="1000" b="1" dirty="0">
                <a:solidFill>
                  <a:schemeClr val="bg1"/>
                </a:solidFill>
                <a:latin typeface="+mj-lt"/>
              </a:rPr>
              <a:t>. </a:t>
            </a:r>
            <a:r>
              <a:rPr lang="cs-CZ" sz="1000" b="1" dirty="0" err="1">
                <a:solidFill>
                  <a:schemeClr val="bg1"/>
                </a:solidFill>
                <a:latin typeface="+mj-lt"/>
              </a:rPr>
              <a:t>Phys</a:t>
            </a:r>
            <a:r>
              <a:rPr lang="cs-CZ" sz="1000" b="1" dirty="0">
                <a:solidFill>
                  <a:schemeClr val="bg1"/>
                </a:solidFill>
                <a:latin typeface="+mj-lt"/>
              </a:rPr>
              <a:t>. 32 (2016) 119, 194902 (</a:t>
            </a:r>
            <a:r>
              <a:rPr lang="cs-CZ" sz="1000" b="1" dirty="0">
                <a:solidFill>
                  <a:schemeClr val="bg1"/>
                </a:solidFill>
                <a:latin typeface="+mj-lt"/>
                <a:hlinkClick r:id="rId6"/>
              </a:rPr>
              <a:t>link</a:t>
            </a:r>
            <a:r>
              <a:rPr lang="cs-CZ" sz="1000" b="1" dirty="0">
                <a:solidFill>
                  <a:schemeClr val="bg1"/>
                </a:solidFill>
                <a:latin typeface="+mj-lt"/>
              </a:rPr>
              <a:t>)</a:t>
            </a:r>
            <a:endParaRPr lang="fr-FR" sz="1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FE17C4-7F8D-8C4A-A295-03C4FD7243AA}"/>
              </a:ext>
            </a:extLst>
          </p:cNvPr>
          <p:cNvSpPr/>
          <p:nvPr/>
        </p:nvSpPr>
        <p:spPr>
          <a:xfrm>
            <a:off x="298429" y="5643572"/>
            <a:ext cx="36868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rgbClr val="66FFFF"/>
                </a:solidFill>
                <a:latin typeface="+mj-lt"/>
              </a:rPr>
              <a:t>The new Ioannina </a:t>
            </a:r>
            <a:r>
              <a:rPr lang="fr-FR" sz="1400" dirty="0" err="1">
                <a:solidFill>
                  <a:srgbClr val="66FFFF"/>
                </a:solidFill>
                <a:latin typeface="+mj-lt"/>
              </a:rPr>
              <a:t>inelastic</a:t>
            </a:r>
            <a:r>
              <a:rPr lang="fr-FR" sz="1400" dirty="0">
                <a:solidFill>
                  <a:srgbClr val="66FFFF"/>
                </a:solidFill>
                <a:latin typeface="+mj-lt"/>
              </a:rPr>
              <a:t> </a:t>
            </a:r>
            <a:r>
              <a:rPr lang="fr-FR" sz="1400" dirty="0" err="1">
                <a:solidFill>
                  <a:srgbClr val="66FFFF"/>
                </a:solidFill>
                <a:latin typeface="+mj-lt"/>
              </a:rPr>
              <a:t>models</a:t>
            </a:r>
            <a:r>
              <a:rPr lang="fr-FR" sz="1400" dirty="0">
                <a:solidFill>
                  <a:srgbClr val="66FFFF"/>
                </a:solidFill>
                <a:latin typeface="+mj-lt"/>
              </a:rPr>
              <a:t> </a:t>
            </a:r>
            <a:r>
              <a:rPr lang="fr-FR" sz="1400" dirty="0" err="1">
                <a:solidFill>
                  <a:srgbClr val="66FFFF"/>
                </a:solidFill>
                <a:latin typeface="+mj-lt"/>
              </a:rPr>
              <a:t>get</a:t>
            </a:r>
            <a:r>
              <a:rPr lang="fr-FR" sz="1400" dirty="0">
                <a:solidFill>
                  <a:srgbClr val="66FFFF"/>
                </a:solidFill>
                <a:latin typeface="+mj-lt"/>
              </a:rPr>
              <a:t> </a:t>
            </a:r>
            <a:r>
              <a:rPr lang="fr-FR" sz="1400" dirty="0" err="1">
                <a:solidFill>
                  <a:srgbClr val="66FFFF"/>
                </a:solidFill>
                <a:latin typeface="+mj-lt"/>
              </a:rPr>
              <a:t>closer</a:t>
            </a:r>
            <a:r>
              <a:rPr lang="fr-FR" sz="1400" dirty="0">
                <a:solidFill>
                  <a:srgbClr val="66FFFF"/>
                </a:solidFill>
                <a:latin typeface="+mj-lt"/>
              </a:rPr>
              <a:t> to </a:t>
            </a:r>
            <a:r>
              <a:rPr lang="fr-FR" sz="1400" dirty="0" err="1">
                <a:solidFill>
                  <a:srgbClr val="66FFFF"/>
                </a:solidFill>
                <a:latin typeface="+mj-lt"/>
              </a:rPr>
              <a:t>other</a:t>
            </a:r>
            <a:r>
              <a:rPr lang="fr-FR" sz="1400" dirty="0">
                <a:solidFill>
                  <a:srgbClr val="66FFFF"/>
                </a:solidFill>
                <a:latin typeface="+mj-lt"/>
              </a:rPr>
              <a:t> </a:t>
            </a:r>
            <a:r>
              <a:rPr lang="fr-FR" sz="1400" dirty="0" err="1">
                <a:solidFill>
                  <a:srgbClr val="66FFFF"/>
                </a:solidFill>
                <a:latin typeface="+mj-lt"/>
              </a:rPr>
              <a:t>reference</a:t>
            </a:r>
            <a:r>
              <a:rPr lang="fr-FR" sz="1400" dirty="0">
                <a:solidFill>
                  <a:srgbClr val="66FFFF"/>
                </a:solidFill>
                <a:latin typeface="+mj-lt"/>
              </a:rPr>
              <a:t> data</a:t>
            </a:r>
          </a:p>
          <a:p>
            <a:pPr algn="just"/>
            <a:endParaRPr lang="fr-FR" sz="1400" dirty="0">
              <a:solidFill>
                <a:srgbClr val="66FFFF"/>
              </a:solidFill>
              <a:latin typeface="+mj-lt"/>
            </a:endParaRPr>
          </a:p>
        </p:txBody>
      </p:sp>
      <p:sp>
        <p:nvSpPr>
          <p:cNvPr id="18" name="Espace réservé du numéro de diapositive 3">
            <a:extLst>
              <a:ext uri="{FF2B5EF4-FFF2-40B4-BE49-F238E27FC236}">
                <a16:creationId xmlns:a16="http://schemas.microsoft.com/office/drawing/2014/main" id="{95D917F6-1E08-574C-A7BE-36A94933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403418"/>
            <a:ext cx="2133600" cy="365125"/>
          </a:xfrm>
        </p:spPr>
        <p:txBody>
          <a:bodyPr/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13</a:t>
            </a:fld>
            <a:endParaRPr lang="fr-FR" dirty="0"/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85AE9429-43DB-9549-894B-5AFDC41B5247}"/>
              </a:ext>
            </a:extLst>
          </p:cNvPr>
          <p:cNvGrpSpPr/>
          <p:nvPr/>
        </p:nvGrpSpPr>
        <p:grpSpPr>
          <a:xfrm>
            <a:off x="1241839" y="2232122"/>
            <a:ext cx="1510706" cy="630538"/>
            <a:chOff x="1845302" y="4394416"/>
            <a:chExt cx="1510706" cy="630538"/>
          </a:xfrm>
        </p:grpSpPr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B3E14EC0-46C5-3948-A988-D098F29E771B}"/>
                </a:ext>
              </a:extLst>
            </p:cNvPr>
            <p:cNvSpPr/>
            <p:nvPr/>
          </p:nvSpPr>
          <p:spPr>
            <a:xfrm>
              <a:off x="2372497" y="4656026"/>
              <a:ext cx="111237" cy="1112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BE6586FC-6728-4A4D-A049-7F13A373F53D}"/>
                </a:ext>
              </a:extLst>
            </p:cNvPr>
            <p:cNvSpPr/>
            <p:nvPr/>
          </p:nvSpPr>
          <p:spPr>
            <a:xfrm>
              <a:off x="2524897" y="4798540"/>
              <a:ext cx="111237" cy="1112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9CB3B752-F36B-2E47-AE5F-36872BF3512C}"/>
                </a:ext>
              </a:extLst>
            </p:cNvPr>
            <p:cNvSpPr/>
            <p:nvPr/>
          </p:nvSpPr>
          <p:spPr>
            <a:xfrm>
              <a:off x="2483734" y="4594623"/>
              <a:ext cx="200649" cy="20064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5E3AED19-C4C9-394B-9C8F-FF3A7051D00A}"/>
                </a:ext>
              </a:extLst>
            </p:cNvPr>
            <p:cNvSpPr txBox="1"/>
            <p:nvPr/>
          </p:nvSpPr>
          <p:spPr>
            <a:xfrm>
              <a:off x="3063940" y="4394416"/>
              <a:ext cx="29206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rgbClr val="66FFFF"/>
                  </a:solidFill>
                </a:rPr>
                <a:t>e</a:t>
              </a:r>
              <a:r>
                <a:rPr lang="fr-FR" sz="1100" baseline="30000" dirty="0">
                  <a:solidFill>
                    <a:srgbClr val="66FFFF"/>
                  </a:solidFill>
                </a:rPr>
                <a:t>-</a:t>
              </a:r>
            </a:p>
          </p:txBody>
        </p:sp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78F15B21-C210-B548-8373-3AD468DD4228}"/>
                </a:ext>
              </a:extLst>
            </p:cNvPr>
            <p:cNvSpPr txBox="1"/>
            <p:nvPr/>
          </p:nvSpPr>
          <p:spPr>
            <a:xfrm>
              <a:off x="1845302" y="4564142"/>
              <a:ext cx="29206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rgbClr val="FD9C52"/>
                  </a:solidFill>
                </a:rPr>
                <a:t>e</a:t>
              </a:r>
              <a:r>
                <a:rPr lang="fr-FR" sz="1100" baseline="30000" dirty="0">
                  <a:solidFill>
                    <a:srgbClr val="FD9C52"/>
                  </a:solidFill>
                </a:rPr>
                <a:t>-</a:t>
              </a:r>
            </a:p>
          </p:txBody>
        </p:sp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B414FE55-8512-9E4D-B81E-4DE0144A0B1D}"/>
                </a:ext>
              </a:extLst>
            </p:cNvPr>
            <p:cNvSpPr txBox="1"/>
            <p:nvPr/>
          </p:nvSpPr>
          <p:spPr>
            <a:xfrm>
              <a:off x="2968772" y="4763344"/>
              <a:ext cx="29206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100" dirty="0">
                  <a:solidFill>
                    <a:srgbClr val="FD9C52"/>
                  </a:solidFill>
                </a:rPr>
                <a:t>e</a:t>
              </a:r>
              <a:r>
                <a:rPr lang="fr-FR" sz="1100" baseline="30000" dirty="0">
                  <a:solidFill>
                    <a:srgbClr val="FD9C52"/>
                  </a:solidFill>
                </a:rPr>
                <a:t>-</a:t>
              </a:r>
            </a:p>
          </p:txBody>
        </p: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9F510668-55A2-FA4D-BB7F-26AE517A16A9}"/>
                </a:ext>
              </a:extLst>
            </p:cNvPr>
            <p:cNvCxnSpPr>
              <a:cxnSpLocks/>
            </p:cNvCxnSpPr>
            <p:nvPr/>
          </p:nvCxnSpPr>
          <p:spPr>
            <a:xfrm>
              <a:off x="2048513" y="4710187"/>
              <a:ext cx="321649" cy="1"/>
            </a:xfrm>
            <a:prstGeom prst="straightConnector1">
              <a:avLst/>
            </a:prstGeom>
            <a:ln>
              <a:solidFill>
                <a:srgbClr val="FD9C5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45A05E7D-B051-BA48-8E35-83A6F916F798}"/>
                </a:ext>
              </a:extLst>
            </p:cNvPr>
            <p:cNvCxnSpPr>
              <a:cxnSpLocks/>
            </p:cNvCxnSpPr>
            <p:nvPr/>
          </p:nvCxnSpPr>
          <p:spPr>
            <a:xfrm>
              <a:off x="2738305" y="4770257"/>
              <a:ext cx="285356" cy="123892"/>
            </a:xfrm>
            <a:prstGeom prst="straightConnector1">
              <a:avLst/>
            </a:prstGeom>
            <a:ln>
              <a:solidFill>
                <a:srgbClr val="FD9C5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E434192B-4B89-884A-81C8-C11852322B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38305" y="4568749"/>
              <a:ext cx="376501" cy="100324"/>
            </a:xfrm>
            <a:prstGeom prst="straightConnector1">
              <a:avLst/>
            </a:prstGeom>
            <a:ln>
              <a:solidFill>
                <a:srgbClr val="66FF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Ellipse 28">
            <a:extLst>
              <a:ext uri="{FF2B5EF4-FFF2-40B4-BE49-F238E27FC236}">
                <a16:creationId xmlns:a16="http://schemas.microsoft.com/office/drawing/2014/main" id="{D1324F6A-B8B7-2A48-8804-A3B925473389}"/>
              </a:ext>
            </a:extLst>
          </p:cNvPr>
          <p:cNvSpPr/>
          <p:nvPr/>
        </p:nvSpPr>
        <p:spPr>
          <a:xfrm>
            <a:off x="2285966" y="770682"/>
            <a:ext cx="1176267" cy="1176267"/>
          </a:xfrm>
          <a:prstGeom prst="ellipse">
            <a:avLst/>
          </a:prstGeom>
          <a:solidFill>
            <a:srgbClr val="66CCFF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CCEE6A23-DF65-0F4C-AEE8-2B88D161CEB2}"/>
              </a:ext>
            </a:extLst>
          </p:cNvPr>
          <p:cNvGrpSpPr/>
          <p:nvPr/>
        </p:nvGrpSpPr>
        <p:grpSpPr>
          <a:xfrm>
            <a:off x="2660703" y="993365"/>
            <a:ext cx="399953" cy="745785"/>
            <a:chOff x="6728218" y="358364"/>
            <a:chExt cx="418620" cy="780593"/>
          </a:xfrm>
        </p:grpSpPr>
        <p:sp>
          <p:nvSpPr>
            <p:cNvPr id="31" name="Explosion 1 30">
              <a:extLst>
                <a:ext uri="{FF2B5EF4-FFF2-40B4-BE49-F238E27FC236}">
                  <a16:creationId xmlns:a16="http://schemas.microsoft.com/office/drawing/2014/main" id="{3EC46749-E528-0C43-A9C6-87C75D5ADCF8}"/>
                </a:ext>
              </a:extLst>
            </p:cNvPr>
            <p:cNvSpPr/>
            <p:nvPr/>
          </p:nvSpPr>
          <p:spPr>
            <a:xfrm>
              <a:off x="6786444" y="631942"/>
              <a:ext cx="226132" cy="226132"/>
            </a:xfrm>
            <a:prstGeom prst="irregularSeal1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32" name="Forme libre 31">
              <a:extLst>
                <a:ext uri="{FF2B5EF4-FFF2-40B4-BE49-F238E27FC236}">
                  <a16:creationId xmlns:a16="http://schemas.microsoft.com/office/drawing/2014/main" id="{31C7CF08-D50A-FE45-A7E7-13A34A9FF76F}"/>
                </a:ext>
              </a:extLst>
            </p:cNvPr>
            <p:cNvSpPr/>
            <p:nvPr/>
          </p:nvSpPr>
          <p:spPr>
            <a:xfrm>
              <a:off x="6806152" y="824459"/>
              <a:ext cx="193073" cy="314498"/>
            </a:xfrm>
            <a:custGeom>
              <a:avLst/>
              <a:gdLst>
                <a:gd name="connsiteX0" fmla="*/ 108837 w 207654"/>
                <a:gd name="connsiteY0" fmla="*/ 0 h 338249"/>
                <a:gd name="connsiteX1" fmla="*/ 744 w 207654"/>
                <a:gd name="connsiteY1" fmla="*/ 67550 h 338249"/>
                <a:gd name="connsiteX2" fmla="*/ 68302 w 207654"/>
                <a:gd name="connsiteY2" fmla="*/ 121590 h 338249"/>
                <a:gd name="connsiteX3" fmla="*/ 203419 w 207654"/>
                <a:gd name="connsiteY3" fmla="*/ 148610 h 338249"/>
                <a:gd name="connsiteX4" fmla="*/ 162884 w 207654"/>
                <a:gd name="connsiteY4" fmla="*/ 229669 h 338249"/>
                <a:gd name="connsiteX5" fmla="*/ 54791 w 207654"/>
                <a:gd name="connsiteY5" fmla="*/ 229669 h 338249"/>
                <a:gd name="connsiteX6" fmla="*/ 54791 w 207654"/>
                <a:gd name="connsiteY6" fmla="*/ 324239 h 338249"/>
                <a:gd name="connsiteX7" fmla="*/ 14256 w 207654"/>
                <a:gd name="connsiteY7" fmla="*/ 337749 h 338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7654" h="338249">
                  <a:moveTo>
                    <a:pt x="108837" y="0"/>
                  </a:moveTo>
                  <a:cubicBezTo>
                    <a:pt x="58168" y="23642"/>
                    <a:pt x="7500" y="47285"/>
                    <a:pt x="744" y="67550"/>
                  </a:cubicBezTo>
                  <a:cubicBezTo>
                    <a:pt x="-6012" y="87815"/>
                    <a:pt x="34523" y="108080"/>
                    <a:pt x="68302" y="121590"/>
                  </a:cubicBezTo>
                  <a:cubicBezTo>
                    <a:pt x="102081" y="135100"/>
                    <a:pt x="187655" y="130597"/>
                    <a:pt x="203419" y="148610"/>
                  </a:cubicBezTo>
                  <a:cubicBezTo>
                    <a:pt x="219183" y="166623"/>
                    <a:pt x="187655" y="216159"/>
                    <a:pt x="162884" y="229669"/>
                  </a:cubicBezTo>
                  <a:cubicBezTo>
                    <a:pt x="138113" y="243179"/>
                    <a:pt x="72806" y="213907"/>
                    <a:pt x="54791" y="229669"/>
                  </a:cubicBezTo>
                  <a:cubicBezTo>
                    <a:pt x="36776" y="245431"/>
                    <a:pt x="61547" y="306226"/>
                    <a:pt x="54791" y="324239"/>
                  </a:cubicBezTo>
                  <a:cubicBezTo>
                    <a:pt x="48035" y="342252"/>
                    <a:pt x="14256" y="337749"/>
                    <a:pt x="14256" y="337749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2C56EDCD-137E-AE45-B6BD-302AC6E7EAF2}"/>
                </a:ext>
              </a:extLst>
            </p:cNvPr>
            <p:cNvSpPr/>
            <p:nvPr/>
          </p:nvSpPr>
          <p:spPr>
            <a:xfrm>
              <a:off x="6857378" y="358364"/>
              <a:ext cx="289460" cy="376841"/>
            </a:xfrm>
            <a:custGeom>
              <a:avLst/>
              <a:gdLst>
                <a:gd name="connsiteX0" fmla="*/ 0 w 311319"/>
                <a:gd name="connsiteY0" fmla="*/ 364769 h 405299"/>
                <a:gd name="connsiteX1" fmla="*/ 162140 w 311319"/>
                <a:gd name="connsiteY1" fmla="*/ 351260 h 405299"/>
                <a:gd name="connsiteX2" fmla="*/ 283745 w 311319"/>
                <a:gd name="connsiteY2" fmla="*/ 405299 h 405299"/>
                <a:gd name="connsiteX3" fmla="*/ 310768 w 311319"/>
                <a:gd name="connsiteY3" fmla="*/ 351260 h 405299"/>
                <a:gd name="connsiteX4" fmla="*/ 283745 w 311319"/>
                <a:gd name="connsiteY4" fmla="*/ 270200 h 405299"/>
                <a:gd name="connsiteX5" fmla="*/ 108094 w 311319"/>
                <a:gd name="connsiteY5" fmla="*/ 243180 h 405299"/>
                <a:gd name="connsiteX6" fmla="*/ 121605 w 311319"/>
                <a:gd name="connsiteY6" fmla="*/ 189140 h 405299"/>
                <a:gd name="connsiteX7" fmla="*/ 189163 w 311319"/>
                <a:gd name="connsiteY7" fmla="*/ 81060 h 405299"/>
                <a:gd name="connsiteX8" fmla="*/ 135117 w 311319"/>
                <a:gd name="connsiteY8" fmla="*/ 13510 h 405299"/>
                <a:gd name="connsiteX9" fmla="*/ 175652 w 311319"/>
                <a:gd name="connsiteY9" fmla="*/ 0 h 405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1319" h="405299">
                  <a:moveTo>
                    <a:pt x="0" y="364769"/>
                  </a:moveTo>
                  <a:cubicBezTo>
                    <a:pt x="57424" y="354637"/>
                    <a:pt x="114849" y="344505"/>
                    <a:pt x="162140" y="351260"/>
                  </a:cubicBezTo>
                  <a:cubicBezTo>
                    <a:pt x="209431" y="358015"/>
                    <a:pt x="258974" y="405299"/>
                    <a:pt x="283745" y="405299"/>
                  </a:cubicBezTo>
                  <a:cubicBezTo>
                    <a:pt x="308516" y="405299"/>
                    <a:pt x="310768" y="373776"/>
                    <a:pt x="310768" y="351260"/>
                  </a:cubicBezTo>
                  <a:cubicBezTo>
                    <a:pt x="310768" y="328744"/>
                    <a:pt x="317524" y="288213"/>
                    <a:pt x="283745" y="270200"/>
                  </a:cubicBezTo>
                  <a:cubicBezTo>
                    <a:pt x="249966" y="252187"/>
                    <a:pt x="135117" y="256690"/>
                    <a:pt x="108094" y="243180"/>
                  </a:cubicBezTo>
                  <a:cubicBezTo>
                    <a:pt x="81071" y="229670"/>
                    <a:pt x="108094" y="216160"/>
                    <a:pt x="121605" y="189140"/>
                  </a:cubicBezTo>
                  <a:cubicBezTo>
                    <a:pt x="135117" y="162120"/>
                    <a:pt x="186911" y="110332"/>
                    <a:pt x="189163" y="81060"/>
                  </a:cubicBezTo>
                  <a:cubicBezTo>
                    <a:pt x="191415" y="51788"/>
                    <a:pt x="137369" y="27020"/>
                    <a:pt x="135117" y="13510"/>
                  </a:cubicBezTo>
                  <a:cubicBezTo>
                    <a:pt x="132865" y="0"/>
                    <a:pt x="175652" y="0"/>
                    <a:pt x="175652" y="0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Forme libre 33">
              <a:extLst>
                <a:ext uri="{FF2B5EF4-FFF2-40B4-BE49-F238E27FC236}">
                  <a16:creationId xmlns:a16="http://schemas.microsoft.com/office/drawing/2014/main" id="{9F3F3986-2AC2-7249-BE89-10A7B9517C61}"/>
                </a:ext>
              </a:extLst>
            </p:cNvPr>
            <p:cNvSpPr/>
            <p:nvPr/>
          </p:nvSpPr>
          <p:spPr>
            <a:xfrm>
              <a:off x="6728218" y="631941"/>
              <a:ext cx="147559" cy="100491"/>
            </a:xfrm>
            <a:custGeom>
              <a:avLst/>
              <a:gdLst>
                <a:gd name="connsiteX0" fmla="*/ 158702 w 158702"/>
                <a:gd name="connsiteY0" fmla="*/ 108080 h 108080"/>
                <a:gd name="connsiteX1" fmla="*/ 10074 w 158702"/>
                <a:gd name="connsiteY1" fmla="*/ 54040 h 108080"/>
                <a:gd name="connsiteX2" fmla="*/ 10074 w 158702"/>
                <a:gd name="connsiteY2" fmla="*/ 0 h 108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702" h="108080">
                  <a:moveTo>
                    <a:pt x="158702" y="108080"/>
                  </a:moveTo>
                  <a:cubicBezTo>
                    <a:pt x="96773" y="90066"/>
                    <a:pt x="34845" y="72053"/>
                    <a:pt x="10074" y="54040"/>
                  </a:cubicBezTo>
                  <a:cubicBezTo>
                    <a:pt x="-14697" y="36027"/>
                    <a:pt x="14578" y="13510"/>
                    <a:pt x="10074" y="0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5" name="Ellipse 34">
            <a:extLst>
              <a:ext uri="{FF2B5EF4-FFF2-40B4-BE49-F238E27FC236}">
                <a16:creationId xmlns:a16="http://schemas.microsoft.com/office/drawing/2014/main" id="{82C48B67-84A4-D945-B587-9D1319F7F909}"/>
              </a:ext>
            </a:extLst>
          </p:cNvPr>
          <p:cNvSpPr/>
          <p:nvPr/>
        </p:nvSpPr>
        <p:spPr>
          <a:xfrm>
            <a:off x="2390672" y="895440"/>
            <a:ext cx="928027" cy="928027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706F53E2-7749-8845-A772-39261EB10E5E}"/>
              </a:ext>
            </a:extLst>
          </p:cNvPr>
          <p:cNvSpPr/>
          <p:nvPr/>
        </p:nvSpPr>
        <p:spPr>
          <a:xfrm>
            <a:off x="2481021" y="992261"/>
            <a:ext cx="740857" cy="740857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FDAB21C6-8CFC-B247-900B-DB7B61D723BD}"/>
              </a:ext>
            </a:extLst>
          </p:cNvPr>
          <p:cNvSpPr/>
          <p:nvPr/>
        </p:nvSpPr>
        <p:spPr>
          <a:xfrm>
            <a:off x="2570164" y="1088927"/>
            <a:ext cx="556484" cy="556484"/>
          </a:xfrm>
          <a:prstGeom prst="ellipse">
            <a:avLst/>
          </a:prstGeom>
          <a:noFill/>
          <a:ln>
            <a:solidFill>
              <a:schemeClr val="bg1"/>
            </a:solidFill>
            <a:prstDash val="dash"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297746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23892"/>
            <a:ext cx="8229600" cy="1143000"/>
          </a:xfrm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FFFF00"/>
                </a:solidFill>
              </a:rPr>
              <a:t>New « CPA100 »</a:t>
            </a:r>
            <a:r>
              <a:rPr lang="fr-FR" sz="4000" dirty="0"/>
              <a:t> </a:t>
            </a:r>
            <a:r>
              <a:rPr lang="fr-FR" sz="4000" dirty="0" err="1"/>
              <a:t>electron</a:t>
            </a:r>
            <a:r>
              <a:rPr lang="fr-FR" sz="4000" dirty="0"/>
              <a:t> </a:t>
            </a:r>
            <a:r>
              <a:rPr lang="fr-FR" sz="4000" dirty="0" err="1"/>
              <a:t>models</a:t>
            </a:r>
            <a:r>
              <a:rPr lang="fr-FR" sz="4000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3719" y="2273364"/>
            <a:ext cx="4236360" cy="318907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842" y="2270073"/>
            <a:ext cx="3995921" cy="318588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42307" y="1885622"/>
            <a:ext cx="31606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00FF00"/>
                </a:solidFill>
                <a:latin typeface="+mj-lt"/>
              </a:rPr>
              <a:t>Integral</a:t>
            </a:r>
            <a:r>
              <a:rPr lang="fr-FR" sz="1600" dirty="0">
                <a:solidFill>
                  <a:srgbClr val="00FF00"/>
                </a:solidFill>
                <a:latin typeface="+mj-lt"/>
              </a:rPr>
              <a:t> cross sections </a:t>
            </a:r>
            <a:r>
              <a:rPr lang="fr-FR" sz="1600" dirty="0">
                <a:latin typeface="+mj-lt"/>
              </a:rPr>
              <a:t>for </a:t>
            </a:r>
            <a:r>
              <a:rPr lang="fr-FR" sz="1600" dirty="0" err="1">
                <a:latin typeface="+mj-lt"/>
              </a:rPr>
              <a:t>electrons</a:t>
            </a:r>
            <a:endParaRPr lang="fr-FR" sz="1600" dirty="0">
              <a:latin typeface="+mj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011911" y="1888987"/>
            <a:ext cx="3143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>
                <a:solidFill>
                  <a:srgbClr val="66FFFF"/>
                </a:solidFill>
                <a:latin typeface="+mj-lt"/>
              </a:rPr>
              <a:t>Differential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>
                <a:solidFill>
                  <a:srgbClr val="66FFFF"/>
                </a:solidFill>
                <a:latin typeface="+mj-lt"/>
              </a:rPr>
              <a:t>ionisation</a:t>
            </a:r>
            <a:r>
              <a:rPr lang="fr-FR" sz="1600" dirty="0">
                <a:latin typeface="+mj-lt"/>
              </a:rPr>
              <a:t> cross section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470921" y="5766743"/>
            <a:ext cx="39034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200" dirty="0">
                <a:latin typeface="+mj-lt"/>
              </a:rPr>
              <a:t>CPA100 </a:t>
            </a:r>
            <a:r>
              <a:rPr lang="fr-FR" sz="1200" dirty="0">
                <a:solidFill>
                  <a:srgbClr val="00FF00"/>
                </a:solidFill>
                <a:latin typeface="+mj-lt"/>
              </a:rPr>
              <a:t>excitation model </a:t>
            </a:r>
            <a:r>
              <a:rPr lang="fr-FR" sz="1200" dirty="0" err="1">
                <a:latin typeface="+mj-lt"/>
              </a:rPr>
              <a:t>is</a:t>
            </a:r>
            <a:r>
              <a:rPr lang="fr-FR" sz="1200" dirty="0">
                <a:latin typeface="+mj-lt"/>
              </a:rPr>
              <a:t> in </a:t>
            </a:r>
            <a:r>
              <a:rPr lang="fr-FR" sz="1200" dirty="0" err="1">
                <a:latin typeface="+mj-lt"/>
              </a:rPr>
              <a:t>better</a:t>
            </a:r>
            <a:r>
              <a:rPr lang="fr-FR" sz="1200" dirty="0">
                <a:latin typeface="+mj-lt"/>
              </a:rPr>
              <a:t> agreement </a:t>
            </a:r>
            <a:r>
              <a:rPr lang="fr-FR" sz="1200" dirty="0" err="1">
                <a:latin typeface="+mj-lt"/>
              </a:rPr>
              <a:t>with</a:t>
            </a:r>
            <a:r>
              <a:rPr lang="fr-FR" sz="1200" dirty="0">
                <a:latin typeface="+mj-lt"/>
              </a:rPr>
              <a:t> the </a:t>
            </a:r>
            <a:r>
              <a:rPr lang="fr-FR" sz="1200" dirty="0" err="1">
                <a:latin typeface="+mj-lt"/>
              </a:rPr>
              <a:t>only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 err="1">
                <a:latin typeface="+mj-lt"/>
              </a:rPr>
              <a:t>experimental</a:t>
            </a:r>
            <a:r>
              <a:rPr lang="fr-FR" sz="1200" dirty="0">
                <a:latin typeface="+mj-lt"/>
              </a:rPr>
              <a:t> data in the </a:t>
            </a:r>
            <a:r>
              <a:rPr lang="fr-FR" sz="1200" dirty="0" err="1">
                <a:latin typeface="+mj-lt"/>
              </a:rPr>
              <a:t>gaseous</a:t>
            </a:r>
            <a:r>
              <a:rPr lang="fr-FR" sz="1200" dirty="0">
                <a:latin typeface="+mj-lt"/>
              </a:rPr>
              <a:t> water</a:t>
            </a:r>
          </a:p>
        </p:txBody>
      </p:sp>
      <p:sp>
        <p:nvSpPr>
          <p:cNvPr id="9" name="Rectangle 8"/>
          <p:cNvSpPr/>
          <p:nvPr/>
        </p:nvSpPr>
        <p:spPr>
          <a:xfrm>
            <a:off x="4483719" y="5485539"/>
            <a:ext cx="42504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/>
              <a:buChar char="•"/>
            </a:pPr>
            <a:r>
              <a:rPr lang="fr-FR" sz="1200" dirty="0">
                <a:solidFill>
                  <a:srgbClr val="66FFFF"/>
                </a:solidFill>
                <a:latin typeface="+mj-lt"/>
              </a:rPr>
              <a:t>good agreement </a:t>
            </a:r>
            <a:r>
              <a:rPr lang="fr-FR" sz="1200" dirty="0" err="1">
                <a:latin typeface="+mj-lt"/>
              </a:rPr>
              <a:t>between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>
                <a:solidFill>
                  <a:srgbClr val="66FFFF"/>
                </a:solidFill>
                <a:latin typeface="+mj-lt"/>
              </a:rPr>
              <a:t>data and CPA100 cross sections</a:t>
            </a:r>
            <a:r>
              <a:rPr lang="fr-FR" sz="1200" dirty="0">
                <a:latin typeface="+mj-lt"/>
              </a:rPr>
              <a:t>, </a:t>
            </a:r>
            <a:r>
              <a:rPr lang="fr-FR" sz="1200" dirty="0" err="1">
                <a:latin typeface="+mj-lt"/>
              </a:rPr>
              <a:t>especially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 err="1">
                <a:latin typeface="+mj-lt"/>
              </a:rPr>
              <a:t>at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 err="1">
                <a:latin typeface="+mj-lt"/>
              </a:rPr>
              <a:t>low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 err="1">
                <a:latin typeface="+mj-lt"/>
              </a:rPr>
              <a:t>ejected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 err="1">
                <a:latin typeface="+mj-lt"/>
              </a:rPr>
              <a:t>kinetic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 err="1">
                <a:latin typeface="+mj-lt"/>
              </a:rPr>
              <a:t>energies</a:t>
            </a:r>
            <a:r>
              <a:rPr lang="fr-FR" sz="1200" dirty="0">
                <a:latin typeface="+mj-lt"/>
              </a:rPr>
              <a:t> (</a:t>
            </a:r>
            <a:r>
              <a:rPr lang="fr-FR" sz="1200" dirty="0" err="1">
                <a:latin typeface="+mj-lt"/>
              </a:rPr>
              <a:t>where</a:t>
            </a:r>
            <a:r>
              <a:rPr lang="fr-FR" sz="1200" dirty="0">
                <a:latin typeface="+mj-lt"/>
              </a:rPr>
              <a:t> the </a:t>
            </a:r>
            <a:r>
              <a:rPr lang="fr-FR" sz="1200" dirty="0" err="1">
                <a:latin typeface="+mj-lt"/>
              </a:rPr>
              <a:t>differential</a:t>
            </a:r>
            <a:r>
              <a:rPr lang="fr-FR" sz="1200" dirty="0">
                <a:latin typeface="+mj-lt"/>
              </a:rPr>
              <a:t> cross section </a:t>
            </a:r>
            <a:r>
              <a:rPr lang="fr-FR" sz="1200" dirty="0" err="1">
                <a:latin typeface="+mj-lt"/>
              </a:rPr>
              <a:t>is</a:t>
            </a:r>
            <a:r>
              <a:rPr lang="fr-FR" sz="1200" dirty="0">
                <a:latin typeface="+mj-lt"/>
              </a:rPr>
              <a:t> the </a:t>
            </a:r>
            <a:r>
              <a:rPr lang="fr-FR" sz="1200" dirty="0" err="1">
                <a:latin typeface="+mj-lt"/>
              </a:rPr>
              <a:t>largest</a:t>
            </a:r>
            <a:r>
              <a:rPr lang="fr-FR" sz="1200" dirty="0">
                <a:latin typeface="+mj-lt"/>
              </a:rPr>
              <a:t>).</a:t>
            </a:r>
          </a:p>
          <a:p>
            <a:pPr marL="171450" indent="-171450" algn="just">
              <a:buFont typeface="Arial"/>
              <a:buChar char="•"/>
            </a:pPr>
            <a:r>
              <a:rPr lang="fr-FR" sz="1200" dirty="0">
                <a:solidFill>
                  <a:srgbClr val="66FFFF"/>
                </a:solidFill>
                <a:latin typeface="+mj-lt"/>
              </a:rPr>
              <a:t>main </a:t>
            </a:r>
            <a:r>
              <a:rPr lang="fr-FR" sz="1200" dirty="0" err="1">
                <a:solidFill>
                  <a:srgbClr val="66FFFF"/>
                </a:solidFill>
                <a:latin typeface="+mj-lt"/>
              </a:rPr>
              <a:t>differences</a:t>
            </a:r>
            <a:r>
              <a:rPr lang="fr-FR" sz="1200" dirty="0">
                <a:solidFill>
                  <a:srgbClr val="66FFFF"/>
                </a:solidFill>
                <a:latin typeface="+mj-lt"/>
              </a:rPr>
              <a:t> </a:t>
            </a:r>
            <a:r>
              <a:rPr lang="fr-FR" sz="1200" dirty="0" err="1">
                <a:latin typeface="+mj-lt"/>
              </a:rPr>
              <a:t>between</a:t>
            </a:r>
            <a:r>
              <a:rPr lang="fr-FR" sz="1200" dirty="0">
                <a:latin typeface="+mj-lt"/>
              </a:rPr>
              <a:t> Geant4-DNA default model and the </a:t>
            </a:r>
            <a:r>
              <a:rPr lang="fr-FR" sz="1200" dirty="0" err="1">
                <a:latin typeface="+mj-lt"/>
              </a:rPr>
              <a:t>experimental</a:t>
            </a:r>
            <a:r>
              <a:rPr lang="fr-FR" sz="1200" dirty="0">
                <a:latin typeface="+mj-lt"/>
              </a:rPr>
              <a:t> data are </a:t>
            </a:r>
            <a:r>
              <a:rPr lang="fr-FR" sz="1200" dirty="0" err="1">
                <a:latin typeface="+mj-lt"/>
              </a:rPr>
              <a:t>observed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 err="1">
                <a:solidFill>
                  <a:srgbClr val="66FFFF"/>
                </a:solidFill>
                <a:latin typeface="+mj-lt"/>
              </a:rPr>
              <a:t>at</a:t>
            </a:r>
            <a:r>
              <a:rPr lang="fr-FR" sz="1200" dirty="0">
                <a:solidFill>
                  <a:srgbClr val="66FFFF"/>
                </a:solidFill>
                <a:latin typeface="+mj-lt"/>
              </a:rPr>
              <a:t> </a:t>
            </a:r>
            <a:r>
              <a:rPr lang="fr-FR" sz="1200" dirty="0" err="1">
                <a:solidFill>
                  <a:srgbClr val="66FFFF"/>
                </a:solidFill>
                <a:latin typeface="+mj-lt"/>
              </a:rPr>
              <a:t>ejected</a:t>
            </a:r>
            <a:r>
              <a:rPr lang="fr-FR" sz="1200" dirty="0">
                <a:solidFill>
                  <a:srgbClr val="66FFFF"/>
                </a:solidFill>
                <a:latin typeface="+mj-lt"/>
              </a:rPr>
              <a:t> </a:t>
            </a:r>
            <a:r>
              <a:rPr lang="fr-FR" sz="1200" dirty="0" err="1">
                <a:solidFill>
                  <a:srgbClr val="66FFFF"/>
                </a:solidFill>
                <a:latin typeface="+mj-lt"/>
              </a:rPr>
              <a:t>electron</a:t>
            </a:r>
            <a:r>
              <a:rPr lang="fr-FR" sz="1200" dirty="0">
                <a:solidFill>
                  <a:srgbClr val="66FFFF"/>
                </a:solidFill>
                <a:latin typeface="+mj-lt"/>
              </a:rPr>
              <a:t> </a:t>
            </a:r>
            <a:r>
              <a:rPr lang="fr-FR" sz="1200" dirty="0" err="1">
                <a:solidFill>
                  <a:srgbClr val="66FFFF"/>
                </a:solidFill>
                <a:latin typeface="+mj-lt"/>
              </a:rPr>
              <a:t>energy</a:t>
            </a:r>
            <a:r>
              <a:rPr lang="fr-FR" sz="1200" dirty="0">
                <a:solidFill>
                  <a:srgbClr val="66FFFF"/>
                </a:solidFill>
                <a:latin typeface="+mj-lt"/>
              </a:rPr>
              <a:t> W </a:t>
            </a:r>
            <a:r>
              <a:rPr lang="fr-FR" sz="1200" dirty="0" err="1">
                <a:solidFill>
                  <a:srgbClr val="66FFFF"/>
                </a:solidFill>
                <a:latin typeface="+mj-lt"/>
              </a:rPr>
              <a:t>lower</a:t>
            </a:r>
            <a:r>
              <a:rPr lang="fr-FR" sz="1200" dirty="0">
                <a:solidFill>
                  <a:srgbClr val="66FFFF"/>
                </a:solidFill>
                <a:latin typeface="+mj-lt"/>
              </a:rPr>
              <a:t> </a:t>
            </a:r>
            <a:r>
              <a:rPr lang="fr-FR" sz="1200" dirty="0" err="1">
                <a:solidFill>
                  <a:srgbClr val="66FFFF"/>
                </a:solidFill>
                <a:latin typeface="+mj-lt"/>
              </a:rPr>
              <a:t>than</a:t>
            </a:r>
            <a:r>
              <a:rPr lang="fr-FR" sz="1200" dirty="0">
                <a:solidFill>
                  <a:srgbClr val="66FFFF"/>
                </a:solidFill>
                <a:latin typeface="+mj-lt"/>
              </a:rPr>
              <a:t> 10 eV</a:t>
            </a:r>
            <a:r>
              <a:rPr lang="fr-FR" sz="1200" dirty="0">
                <a:latin typeface="+mj-lt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74308" y="142129"/>
            <a:ext cx="2600517" cy="307777"/>
          </a:xfrm>
          <a:prstGeom prst="rect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is-IS" sz="1400" b="1" dirty="0">
                <a:solidFill>
                  <a:schemeClr val="bg1"/>
                </a:solidFill>
                <a:latin typeface="+mj-lt"/>
              </a:rPr>
              <a:t>Phys. Med. 32 (2016) 1833 (</a:t>
            </a:r>
            <a:r>
              <a:rPr lang="is-IS" sz="1400" b="1" dirty="0">
                <a:solidFill>
                  <a:schemeClr val="bg1"/>
                </a:solidFill>
                <a:latin typeface="+mj-lt"/>
                <a:hlinkClick r:id="rId4"/>
              </a:rPr>
              <a:t>link</a:t>
            </a:r>
            <a:r>
              <a:rPr lang="is-IS" sz="1400" b="1" dirty="0">
                <a:solidFill>
                  <a:schemeClr val="bg1"/>
                </a:solidFill>
                <a:latin typeface="+mj-lt"/>
              </a:rPr>
              <a:t>)</a:t>
            </a:r>
            <a:endParaRPr lang="fr-FR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46552" y="1188607"/>
            <a:ext cx="6571030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400" dirty="0">
                <a:latin typeface="+mj-lt"/>
              </a:rPr>
              <a:t>An 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alternative set of </a:t>
            </a:r>
            <a:r>
              <a:rPr lang="fr-FR" sz="1400" dirty="0" err="1">
                <a:solidFill>
                  <a:srgbClr val="FFFF00"/>
                </a:solidFill>
                <a:latin typeface="+mj-lt"/>
              </a:rPr>
              <a:t>models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 for </a:t>
            </a:r>
            <a:r>
              <a:rPr lang="fr-FR" sz="1400" dirty="0" err="1">
                <a:solidFill>
                  <a:srgbClr val="FFFF00"/>
                </a:solidFill>
                <a:latin typeface="+mj-lt"/>
              </a:rPr>
              <a:t>electrons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sz="1400" dirty="0">
                <a:latin typeface="+mj-lt"/>
              </a:rPr>
              <a:t>(10 eV </a:t>
            </a:r>
            <a:r>
              <a:rPr lang="mr-IN" sz="1400" dirty="0">
                <a:latin typeface="+mj-lt"/>
              </a:rPr>
              <a:t>–</a:t>
            </a:r>
            <a:r>
              <a:rPr lang="fr-FR" sz="1400" dirty="0">
                <a:latin typeface="+mj-lt"/>
              </a:rPr>
              <a:t> 255 keV)</a:t>
            </a:r>
            <a:br>
              <a:rPr lang="fr-FR" sz="1400" dirty="0">
                <a:latin typeface="+mj-lt"/>
              </a:rPr>
            </a:br>
            <a:r>
              <a:rPr lang="fr-FR" sz="1400" dirty="0" err="1">
                <a:latin typeface="+mj-lt"/>
              </a:rPr>
              <a:t>from</a:t>
            </a:r>
            <a:r>
              <a:rPr lang="fr-FR" sz="1400" dirty="0">
                <a:latin typeface="+mj-lt"/>
              </a:rPr>
              <a:t> the 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CPA10 </a:t>
            </a:r>
            <a:r>
              <a:rPr lang="fr-FR" sz="1400" dirty="0" err="1">
                <a:solidFill>
                  <a:srgbClr val="FFFF00"/>
                </a:solidFill>
                <a:latin typeface="+mj-lt"/>
              </a:rPr>
              <a:t>Track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 Structure </a:t>
            </a:r>
            <a:r>
              <a:rPr lang="fr-FR" sz="1400" dirty="0">
                <a:latin typeface="+mj-lt"/>
              </a:rPr>
              <a:t>code (</a:t>
            </a:r>
            <a:r>
              <a:rPr lang="fr-FR" sz="1400" dirty="0">
                <a:solidFill>
                  <a:srgbClr val="FFBB55"/>
                </a:solidFill>
                <a:latin typeface="+mj-lt"/>
              </a:rPr>
              <a:t>M. Terrissol, M. C. Bordage</a:t>
            </a:r>
            <a:r>
              <a:rPr lang="fr-FR" sz="1400" dirty="0">
                <a:latin typeface="+mj-lt"/>
              </a:rPr>
              <a:t>, Toulouse U. , France)</a:t>
            </a:r>
          </a:p>
        </p:txBody>
      </p:sp>
      <p:sp>
        <p:nvSpPr>
          <p:cNvPr id="13" name="ZoneTexte 12"/>
          <p:cNvSpPr txBox="1"/>
          <p:nvPr/>
        </p:nvSpPr>
        <p:spPr>
          <a:xfrm rot="20729485">
            <a:off x="408293" y="1245794"/>
            <a:ext cx="1259840" cy="52322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+mj-lt"/>
              </a:rPr>
              <a:t>Software </a:t>
            </a:r>
            <a:r>
              <a:rPr lang="fr-FR" sz="1400" b="1" dirty="0" err="1">
                <a:latin typeface="+mj-lt"/>
              </a:rPr>
              <a:t>preservation</a:t>
            </a:r>
            <a:endParaRPr lang="fr-FR" sz="1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07115880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2351"/>
            <a:ext cx="8229600" cy="1143000"/>
          </a:xfrm>
        </p:spPr>
        <p:txBody>
          <a:bodyPr/>
          <a:lstStyle/>
          <a:p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>
                <a:solidFill>
                  <a:srgbClr val="FFFF00"/>
                </a:solidFill>
              </a:rPr>
              <a:t>bio</a:t>
            </a:r>
            <a:r>
              <a:rPr lang="fr-FR" dirty="0"/>
              <a:t>-</a:t>
            </a:r>
            <a:r>
              <a:rPr lang="fr-FR" dirty="0" err="1">
                <a:solidFill>
                  <a:srgbClr val="FFFF00"/>
                </a:solidFill>
              </a:rPr>
              <a:t>materials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30504"/>
            <a:ext cx="8229600" cy="3749194"/>
          </a:xfrm>
        </p:spPr>
        <p:txBody>
          <a:bodyPr>
            <a:noAutofit/>
          </a:bodyPr>
          <a:lstStyle/>
          <a:p>
            <a:r>
              <a:rPr lang="fr-FR" sz="1600" dirty="0">
                <a:latin typeface="+mj-lt"/>
              </a:rPr>
              <a:t>Part of the effort to </a:t>
            </a:r>
            <a:r>
              <a:rPr lang="fr-FR" sz="1600" dirty="0" err="1">
                <a:latin typeface="+mj-lt"/>
              </a:rPr>
              <a:t>extend</a:t>
            </a:r>
            <a:r>
              <a:rPr lang="fr-FR" sz="1600" dirty="0">
                <a:latin typeface="+mj-lt"/>
              </a:rPr>
              <a:t> Geant4-DNA </a:t>
            </a:r>
            <a:r>
              <a:rPr lang="fr-FR" sz="1600" dirty="0" err="1">
                <a:latin typeface="+mj-lt"/>
              </a:rPr>
              <a:t>models</a:t>
            </a:r>
            <a:r>
              <a:rPr lang="fr-FR" sz="1600" dirty="0">
                <a:latin typeface="+mj-lt"/>
              </a:rPr>
              <a:t> to </a:t>
            </a:r>
            <a:r>
              <a:rPr lang="fr-FR" sz="1600" dirty="0" err="1">
                <a:solidFill>
                  <a:srgbClr val="FFFF00"/>
                </a:solidFill>
                <a:latin typeface="+mj-lt"/>
              </a:rPr>
              <a:t>other</a:t>
            </a:r>
            <a:r>
              <a:rPr lang="fr-FR" sz="1600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sz="1600" dirty="0" err="1">
                <a:solidFill>
                  <a:srgbClr val="FFFF00"/>
                </a:solidFill>
                <a:latin typeface="+mj-lt"/>
              </a:rPr>
              <a:t>materials</a:t>
            </a:r>
            <a:r>
              <a:rPr lang="fr-FR" sz="1600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sz="1600" dirty="0" err="1">
                <a:solidFill>
                  <a:srgbClr val="FFFF00"/>
                </a:solidFill>
                <a:latin typeface="+mj-lt"/>
              </a:rPr>
              <a:t>than</a:t>
            </a:r>
            <a:r>
              <a:rPr lang="fr-FR" sz="1600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sz="1600" dirty="0" err="1">
                <a:solidFill>
                  <a:srgbClr val="FFFF00"/>
                </a:solidFill>
                <a:latin typeface="+mj-lt"/>
              </a:rPr>
              <a:t>liquid</a:t>
            </a:r>
            <a:r>
              <a:rPr lang="fr-FR" sz="1600" dirty="0">
                <a:solidFill>
                  <a:srgbClr val="FFFF00"/>
                </a:solidFill>
                <a:latin typeface="+mj-lt"/>
              </a:rPr>
              <a:t> water</a:t>
            </a:r>
          </a:p>
          <a:p>
            <a:r>
              <a:rPr lang="fr-FR" sz="1600" dirty="0">
                <a:latin typeface="+mj-lt"/>
              </a:rPr>
              <a:t>Cross sections for </a:t>
            </a:r>
            <a:r>
              <a:rPr lang="fr-FR" sz="1600" dirty="0" err="1">
                <a:latin typeface="+mj-lt"/>
              </a:rPr>
              <a:t>biological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materials</a:t>
            </a:r>
            <a:r>
              <a:rPr lang="fr-FR" sz="1600" dirty="0">
                <a:latin typeface="+mj-lt"/>
              </a:rPr>
              <a:t> are </a:t>
            </a:r>
            <a:r>
              <a:rPr lang="fr-FR" sz="1600" dirty="0" err="1">
                <a:latin typeface="+mj-lt"/>
              </a:rPr>
              <a:t>proposed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since</a:t>
            </a:r>
            <a:r>
              <a:rPr lang="fr-FR" sz="1600" dirty="0">
                <a:latin typeface="+mj-lt"/>
              </a:rPr>
              <a:t> Geant4 10.4, </a:t>
            </a:r>
            <a:br>
              <a:rPr lang="fr-FR" sz="1600" dirty="0">
                <a:latin typeface="+mj-lt"/>
              </a:rPr>
            </a:br>
            <a:r>
              <a:rPr lang="fr-FR" sz="1600" dirty="0">
                <a:latin typeface="+mj-lt"/>
              </a:rPr>
              <a:t>applicable to </a:t>
            </a:r>
            <a:r>
              <a:rPr lang="fr-FR" sz="1400" dirty="0">
                <a:solidFill>
                  <a:srgbClr val="00FF00"/>
                </a:solidFill>
                <a:latin typeface="+mj-lt"/>
              </a:rPr>
              <a:t>DNA </a:t>
            </a:r>
            <a:r>
              <a:rPr lang="fr-FR" sz="1400" dirty="0" err="1">
                <a:solidFill>
                  <a:srgbClr val="00FF00"/>
                </a:solidFill>
                <a:latin typeface="+mj-lt"/>
              </a:rPr>
              <a:t>constituents</a:t>
            </a:r>
            <a:endParaRPr lang="fr-FR" sz="1400" dirty="0">
              <a:latin typeface="+mj-lt"/>
            </a:endParaRPr>
          </a:p>
          <a:p>
            <a:pPr lvl="1"/>
            <a:r>
              <a:rPr lang="fr-FR" sz="1400" dirty="0" err="1">
                <a:latin typeface="+mj-lt"/>
              </a:rPr>
              <a:t>tetrahydrofuran</a:t>
            </a:r>
            <a:r>
              <a:rPr lang="fr-FR" sz="1400" dirty="0">
                <a:latin typeface="+mj-lt"/>
              </a:rPr>
              <a:t> (</a:t>
            </a:r>
            <a:r>
              <a:rPr lang="fr-FR" sz="1400" dirty="0">
                <a:solidFill>
                  <a:srgbClr val="66FFFF"/>
                </a:solidFill>
                <a:latin typeface="+mj-lt"/>
              </a:rPr>
              <a:t>THF</a:t>
            </a:r>
            <a:r>
              <a:rPr lang="fr-FR" sz="1400" dirty="0">
                <a:latin typeface="+mj-lt"/>
              </a:rPr>
              <a:t>), </a:t>
            </a:r>
            <a:r>
              <a:rPr lang="fr-FR" sz="1400" dirty="0" err="1">
                <a:latin typeface="+mj-lt"/>
              </a:rPr>
              <a:t>trimethylphosphate</a:t>
            </a:r>
            <a:r>
              <a:rPr lang="fr-FR" sz="1400" dirty="0">
                <a:latin typeface="+mj-lt"/>
              </a:rPr>
              <a:t> (</a:t>
            </a:r>
            <a:r>
              <a:rPr lang="fr-FR" sz="1400" dirty="0">
                <a:solidFill>
                  <a:srgbClr val="FF00FF"/>
                </a:solidFill>
                <a:latin typeface="+mj-lt"/>
              </a:rPr>
              <a:t>TMP</a:t>
            </a:r>
            <a:r>
              <a:rPr lang="fr-FR" sz="1400" dirty="0">
                <a:latin typeface="+mj-lt"/>
              </a:rPr>
              <a:t>), pyrimidine (</a:t>
            </a:r>
            <a:r>
              <a:rPr lang="fr-FR" sz="1400" dirty="0">
                <a:solidFill>
                  <a:srgbClr val="FFBB55"/>
                </a:solidFill>
                <a:latin typeface="+mj-lt"/>
              </a:rPr>
              <a:t>PY</a:t>
            </a:r>
            <a:r>
              <a:rPr lang="fr-FR" sz="1400" dirty="0">
                <a:latin typeface="+mj-lt"/>
              </a:rPr>
              <a:t>) and purine (</a:t>
            </a:r>
            <a:r>
              <a:rPr lang="fr-FR" sz="1400" dirty="0">
                <a:solidFill>
                  <a:srgbClr val="FEA8DF"/>
                </a:solidFill>
                <a:latin typeface="+mj-lt"/>
              </a:rPr>
              <a:t>PU</a:t>
            </a:r>
            <a:r>
              <a:rPr lang="fr-FR" sz="1400" dirty="0">
                <a:latin typeface="+mj-lt"/>
              </a:rPr>
              <a:t>)</a:t>
            </a:r>
          </a:p>
          <a:p>
            <a:pPr lvl="1"/>
            <a:r>
              <a:rPr lang="fr-FR" sz="1400" dirty="0" err="1">
                <a:latin typeface="+mj-lt"/>
              </a:rPr>
              <a:t>serving</a:t>
            </a:r>
            <a:r>
              <a:rPr lang="fr-FR" sz="1400" dirty="0">
                <a:latin typeface="+mj-lt"/>
              </a:rPr>
              <a:t> as </a:t>
            </a:r>
            <a:r>
              <a:rPr lang="fr-FR" sz="1400" dirty="0" err="1">
                <a:latin typeface="+mj-lt"/>
              </a:rPr>
              <a:t>precursors</a:t>
            </a:r>
            <a:r>
              <a:rPr lang="fr-FR" sz="1400" dirty="0">
                <a:latin typeface="+mj-lt"/>
              </a:rPr>
              <a:t> for the </a:t>
            </a:r>
            <a:r>
              <a:rPr lang="fr-FR" sz="1400" dirty="0" err="1">
                <a:solidFill>
                  <a:srgbClr val="66FFFF"/>
                </a:solidFill>
                <a:latin typeface="+mj-lt"/>
              </a:rPr>
              <a:t>deoxyribose</a:t>
            </a:r>
            <a:r>
              <a:rPr lang="fr-FR" sz="1400" dirty="0">
                <a:latin typeface="+mj-lt"/>
              </a:rPr>
              <a:t> and </a:t>
            </a:r>
            <a:r>
              <a:rPr lang="fr-FR" sz="1400" dirty="0">
                <a:solidFill>
                  <a:srgbClr val="FF00FF"/>
                </a:solidFill>
                <a:latin typeface="+mj-lt"/>
              </a:rPr>
              <a:t>phosphate</a:t>
            </a:r>
            <a:r>
              <a:rPr lang="fr-FR" sz="1400" dirty="0">
                <a:latin typeface="+mj-lt"/>
              </a:rPr>
              <a:t> groups in the DNA </a:t>
            </a:r>
            <a:r>
              <a:rPr lang="fr-FR" sz="1400" dirty="0" err="1">
                <a:latin typeface="+mj-lt"/>
              </a:rPr>
              <a:t>backbone</a:t>
            </a:r>
            <a:r>
              <a:rPr lang="fr-FR" sz="1400" dirty="0">
                <a:latin typeface="+mj-lt"/>
              </a:rPr>
              <a:t> </a:t>
            </a:r>
            <a:br>
              <a:rPr lang="fr-FR" sz="1400" dirty="0">
                <a:latin typeface="+mj-lt"/>
              </a:rPr>
            </a:br>
            <a:r>
              <a:rPr lang="fr-FR" sz="1400" dirty="0">
                <a:latin typeface="+mj-lt"/>
              </a:rPr>
              <a:t>as </a:t>
            </a:r>
            <a:r>
              <a:rPr lang="fr-FR" sz="1400" dirty="0" err="1">
                <a:latin typeface="+mj-lt"/>
              </a:rPr>
              <a:t>well</a:t>
            </a:r>
            <a:r>
              <a:rPr lang="fr-FR" sz="1400" dirty="0">
                <a:latin typeface="+mj-lt"/>
              </a:rPr>
              <a:t> as for the </a:t>
            </a:r>
            <a:r>
              <a:rPr lang="fr-FR" sz="1400" dirty="0">
                <a:solidFill>
                  <a:srgbClr val="FFBB55"/>
                </a:solidFill>
                <a:latin typeface="+mj-lt"/>
              </a:rPr>
              <a:t>pyrimidine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nucleobases</a:t>
            </a:r>
            <a:r>
              <a:rPr lang="fr-FR" sz="1400" dirty="0">
                <a:latin typeface="+mj-lt"/>
              </a:rPr>
              <a:t>, </a:t>
            </a:r>
            <a:r>
              <a:rPr lang="fr-FR" sz="1400" dirty="0" err="1">
                <a:latin typeface="+mj-lt"/>
              </a:rPr>
              <a:t>respectively</a:t>
            </a:r>
            <a:endParaRPr lang="fr-FR" sz="1400" dirty="0">
              <a:latin typeface="+mj-lt"/>
            </a:endParaRPr>
          </a:p>
          <a:p>
            <a:r>
              <a:rPr lang="fr-FR" sz="1600" dirty="0">
                <a:latin typeface="+mj-lt"/>
              </a:rPr>
              <a:t>For the </a:t>
            </a:r>
            <a:r>
              <a:rPr lang="fr-FR" sz="1600" dirty="0" err="1">
                <a:latin typeface="+mj-lt"/>
              </a:rPr>
              <a:t>following</a:t>
            </a:r>
            <a:r>
              <a:rPr lang="fr-FR" sz="1600" dirty="0">
                <a:latin typeface="+mj-lt"/>
              </a:rPr>
              <a:t> incident </a:t>
            </a:r>
            <a:r>
              <a:rPr lang="fr-FR" sz="1600" dirty="0" err="1">
                <a:latin typeface="+mj-lt"/>
              </a:rPr>
              <a:t>particles</a:t>
            </a:r>
            <a:endParaRPr lang="fr-FR" sz="1600" dirty="0">
              <a:latin typeface="+mj-lt"/>
            </a:endParaRPr>
          </a:p>
          <a:p>
            <a:pPr lvl="1"/>
            <a:r>
              <a:rPr lang="fr-FR" sz="1400" dirty="0" err="1">
                <a:solidFill>
                  <a:srgbClr val="FF8000"/>
                </a:solidFill>
                <a:latin typeface="+mj-lt"/>
              </a:rPr>
              <a:t>electrons</a:t>
            </a:r>
            <a:r>
              <a:rPr lang="fr-FR" sz="1400" dirty="0">
                <a:latin typeface="+mj-lt"/>
              </a:rPr>
              <a:t> (12 eV-1keV, </a:t>
            </a:r>
            <a:r>
              <a:rPr lang="fr-FR" sz="1400" dirty="0" err="1">
                <a:solidFill>
                  <a:srgbClr val="FFFF00"/>
                </a:solidFill>
                <a:latin typeface="+mj-lt"/>
              </a:rPr>
              <a:t>elastic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 + excitation + ionisation</a:t>
            </a:r>
            <a:r>
              <a:rPr lang="fr-FR" sz="1400" dirty="0">
                <a:latin typeface="+mj-lt"/>
              </a:rPr>
              <a:t>) : </a:t>
            </a:r>
            <a:r>
              <a:rPr lang="fr-FR" sz="1400" dirty="0" err="1">
                <a:latin typeface="+mj-lt"/>
              </a:rPr>
              <a:t>from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measurements</a:t>
            </a:r>
            <a:r>
              <a:rPr lang="fr-FR" sz="1400" dirty="0">
                <a:latin typeface="+mj-lt"/>
              </a:rPr>
              <a:t> @ 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PTB, Germany</a:t>
            </a:r>
          </a:p>
          <a:p>
            <a:pPr lvl="1"/>
            <a:r>
              <a:rPr lang="fr-FR" sz="1400" dirty="0">
                <a:solidFill>
                  <a:srgbClr val="FF8000"/>
                </a:solidFill>
                <a:latin typeface="+mj-lt"/>
              </a:rPr>
              <a:t>protons</a:t>
            </a:r>
            <a:r>
              <a:rPr lang="fr-FR" sz="1400" dirty="0">
                <a:latin typeface="+mj-lt"/>
              </a:rPr>
              <a:t> (70 keV-10 MeV, 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ionisation</a:t>
            </a:r>
            <a:r>
              <a:rPr lang="fr-FR" sz="1400" dirty="0">
                <a:latin typeface="+mj-lt"/>
              </a:rPr>
              <a:t>) </a:t>
            </a:r>
            <a:r>
              <a:rPr lang="fr-FR" sz="1400" dirty="0" err="1">
                <a:latin typeface="+mj-lt"/>
              </a:rPr>
              <a:t>from</a:t>
            </a:r>
            <a:r>
              <a:rPr lang="fr-FR" sz="1400" dirty="0">
                <a:latin typeface="+mj-lt"/>
              </a:rPr>
              <a:t> the HKS </a:t>
            </a:r>
            <a:r>
              <a:rPr lang="fr-FR" sz="1400" dirty="0" err="1">
                <a:latin typeface="+mj-lt"/>
              </a:rPr>
              <a:t>approach</a:t>
            </a:r>
            <a:endParaRPr lang="fr-FR" sz="1400" dirty="0">
              <a:latin typeface="+mj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4503E-7AE5-494C-8F71-9A11FA02E820}" type="slidenum">
              <a:rPr lang="fr-FR" smtClean="0">
                <a:latin typeface="+mj-lt"/>
              </a:rPr>
              <a:pPr>
                <a:defRPr/>
              </a:pPr>
              <a:t>15</a:t>
            </a:fld>
            <a:endParaRPr lang="fr-FR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6473151" y="5403273"/>
            <a:ext cx="235833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b="1" dirty="0">
                <a:latin typeface="+mj-lt"/>
              </a:rPr>
              <a:t>More </a:t>
            </a:r>
            <a:r>
              <a:rPr lang="fr-FR" sz="1050" b="1" dirty="0" err="1">
                <a:latin typeface="+mj-lt"/>
              </a:rPr>
              <a:t>details</a:t>
            </a:r>
            <a:r>
              <a:rPr lang="fr-FR" sz="1050" b="1" dirty="0">
                <a:latin typeface="+mj-lt"/>
              </a:rPr>
              <a:t> in</a:t>
            </a:r>
          </a:p>
          <a:p>
            <a:r>
              <a:rPr lang="fr-FR" sz="1050" b="1" dirty="0">
                <a:latin typeface="+mj-lt"/>
              </a:rPr>
              <a:t>Rad. Phys. </a:t>
            </a:r>
            <a:r>
              <a:rPr lang="fr-FR" sz="1050" b="1" dirty="0" err="1">
                <a:latin typeface="+mj-lt"/>
              </a:rPr>
              <a:t>Chem</a:t>
            </a:r>
            <a:r>
              <a:rPr lang="fr-FR" sz="1050" b="1" dirty="0">
                <a:latin typeface="+mj-lt"/>
              </a:rPr>
              <a:t>. 130 (2017) 459–479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302" y="4494717"/>
            <a:ext cx="3894666" cy="22940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11756" y="4860683"/>
            <a:ext cx="157430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err="1">
                <a:latin typeface="+mj-lt"/>
              </a:rPr>
              <a:t>Eg</a:t>
            </a:r>
            <a:r>
              <a:rPr lang="fr-FR" dirty="0">
                <a:latin typeface="+mj-lt"/>
              </a:rPr>
              <a:t>. </a:t>
            </a:r>
            <a:r>
              <a:rPr lang="fr-FR" dirty="0" err="1">
                <a:latin typeface="+mj-lt"/>
              </a:rPr>
              <a:t>integral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electron</a:t>
            </a:r>
            <a:endParaRPr lang="fr-FR" dirty="0">
              <a:latin typeface="+mj-lt"/>
            </a:endParaRPr>
          </a:p>
          <a:p>
            <a:pPr algn="ctr"/>
            <a:r>
              <a:rPr lang="fr-FR" dirty="0">
                <a:solidFill>
                  <a:srgbClr val="FFFF00"/>
                </a:solidFill>
                <a:latin typeface="+mj-lt"/>
              </a:rPr>
              <a:t>ionisation cross section </a:t>
            </a:r>
            <a:r>
              <a:rPr lang="fr-FR" dirty="0">
                <a:latin typeface="+mj-lt"/>
              </a:rPr>
              <a:t>in </a:t>
            </a:r>
            <a:r>
              <a:rPr lang="fr-FR" dirty="0">
                <a:solidFill>
                  <a:srgbClr val="66FFFF"/>
                </a:solidFill>
                <a:latin typeface="+mj-lt"/>
              </a:rPr>
              <a:t>THF</a:t>
            </a:r>
          </a:p>
        </p:txBody>
      </p:sp>
    </p:spTree>
    <p:extLst>
      <p:ext uri="{BB962C8B-B14F-4D97-AF65-F5344CB8AC3E}">
        <p14:creationId xmlns:p14="http://schemas.microsoft.com/office/powerpoint/2010/main" val="3505684487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945444" y="1709528"/>
            <a:ext cx="3027687" cy="28092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88197" y="457200"/>
            <a:ext cx="6230319" cy="1143000"/>
          </a:xfrm>
        </p:spPr>
        <p:txBody>
          <a:bodyPr>
            <a:noAutofit/>
          </a:bodyPr>
          <a:lstStyle/>
          <a:p>
            <a:r>
              <a:rPr lang="fr-FR" sz="2800" dirty="0"/>
              <a:t>Investigation of </a:t>
            </a:r>
            <a:r>
              <a:rPr lang="fr-FR" sz="2800" dirty="0" err="1"/>
              <a:t>radiotherapy</a:t>
            </a:r>
            <a:r>
              <a:rPr lang="fr-FR" sz="2800" dirty="0"/>
              <a:t> </a:t>
            </a:r>
            <a:r>
              <a:rPr lang="fr-FR" sz="2800" dirty="0" err="1">
                <a:solidFill>
                  <a:srgbClr val="FFFF00"/>
                </a:solidFill>
              </a:rPr>
              <a:t>sensitization</a:t>
            </a:r>
            <a:r>
              <a:rPr lang="fr-FR" sz="2800" dirty="0">
                <a:solidFill>
                  <a:srgbClr val="FFFF00"/>
                </a:solidFill>
              </a:rPr>
              <a:t> </a:t>
            </a:r>
            <a:r>
              <a:rPr lang="fr-FR" sz="2800" dirty="0" err="1"/>
              <a:t>using</a:t>
            </a:r>
            <a:r>
              <a:rPr lang="fr-FR" sz="2800" dirty="0"/>
              <a:t> </a:t>
            </a:r>
            <a:r>
              <a:rPr lang="fr-FR" sz="2800" dirty="0" err="1">
                <a:solidFill>
                  <a:srgbClr val="FFFF00"/>
                </a:solidFill>
              </a:rPr>
              <a:t>high</a:t>
            </a:r>
            <a:r>
              <a:rPr lang="fr-FR" sz="2800" dirty="0">
                <a:solidFill>
                  <a:srgbClr val="FFFF00"/>
                </a:solidFill>
              </a:rPr>
              <a:t>-Z </a:t>
            </a:r>
            <a:r>
              <a:rPr lang="fr-FR" sz="2800" dirty="0" err="1"/>
              <a:t>nanoparticles</a:t>
            </a:r>
            <a:r>
              <a:rPr lang="fr-FR" sz="2800" dirty="0"/>
              <a:t>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6907" y="1600200"/>
            <a:ext cx="9002751" cy="4525963"/>
          </a:xfrm>
        </p:spPr>
        <p:txBody>
          <a:bodyPr>
            <a:normAutofit/>
          </a:bodyPr>
          <a:lstStyle/>
          <a:p>
            <a:r>
              <a:rPr lang="fr-FR" sz="1600" dirty="0"/>
              <a:t>"Hot" </a:t>
            </a:r>
            <a:r>
              <a:rPr lang="fr-FR" sz="1600" dirty="0" err="1"/>
              <a:t>topic</a:t>
            </a:r>
            <a:r>
              <a:rPr lang="fr-FR" sz="1600" dirty="0"/>
              <a:t>: </a:t>
            </a:r>
            <a:r>
              <a:rPr lang="fr-FR" sz="1600" dirty="0" err="1"/>
              <a:t>high</a:t>
            </a:r>
            <a:r>
              <a:rPr lang="fr-FR" sz="1600" dirty="0"/>
              <a:t>-Z NP </a:t>
            </a:r>
            <a:r>
              <a:rPr lang="fr-FR" sz="1600" dirty="0" err="1"/>
              <a:t>internalized</a:t>
            </a:r>
            <a:r>
              <a:rPr lang="fr-FR" sz="1600" dirty="0"/>
              <a:t> in </a:t>
            </a:r>
            <a:r>
              <a:rPr lang="fr-FR" sz="1600" dirty="0" err="1"/>
              <a:t>cells</a:t>
            </a:r>
            <a:r>
              <a:rPr lang="fr-FR" sz="1600" dirty="0"/>
              <a:t> </a:t>
            </a:r>
            <a:r>
              <a:rPr lang="fr-FR" sz="1600" dirty="0" err="1"/>
              <a:t>could</a:t>
            </a:r>
            <a:r>
              <a:rPr lang="fr-FR" sz="1600" dirty="0"/>
              <a:t> </a:t>
            </a:r>
            <a:r>
              <a:rPr lang="fr-FR" sz="1600" dirty="0" err="1">
                <a:solidFill>
                  <a:srgbClr val="FFFF00"/>
                </a:solidFill>
              </a:rPr>
              <a:t>boost</a:t>
            </a:r>
            <a:r>
              <a:rPr lang="fr-FR" sz="1600" dirty="0">
                <a:solidFill>
                  <a:srgbClr val="FFFF00"/>
                </a:solidFill>
              </a:rPr>
              <a:t> </a:t>
            </a:r>
            <a:br>
              <a:rPr lang="fr-FR" sz="1600" dirty="0">
                <a:solidFill>
                  <a:srgbClr val="FFFF00"/>
                </a:solidFill>
              </a:rPr>
            </a:br>
            <a:r>
              <a:rPr lang="fr-FR" sz="1600" dirty="0" err="1">
                <a:solidFill>
                  <a:srgbClr val="FFFF00"/>
                </a:solidFill>
              </a:rPr>
              <a:t>energy</a:t>
            </a:r>
            <a:r>
              <a:rPr lang="fr-FR" sz="1600" dirty="0">
                <a:solidFill>
                  <a:srgbClr val="FFFF00"/>
                </a:solidFill>
              </a:rPr>
              <a:t> </a:t>
            </a:r>
            <a:r>
              <a:rPr lang="fr-FR" sz="1600" dirty="0" err="1">
                <a:solidFill>
                  <a:srgbClr val="FFFF00"/>
                </a:solidFill>
              </a:rPr>
              <a:t>deposition</a:t>
            </a:r>
            <a:r>
              <a:rPr lang="fr-FR" sz="1600" dirty="0">
                <a:solidFill>
                  <a:srgbClr val="FFFF00"/>
                </a:solidFill>
              </a:rPr>
              <a:t> </a:t>
            </a:r>
            <a:r>
              <a:rPr lang="fr-FR" sz="1600" dirty="0"/>
              <a:t>and </a:t>
            </a:r>
            <a:r>
              <a:rPr lang="fr-FR" sz="1600" dirty="0" err="1"/>
              <a:t>increase</a:t>
            </a:r>
            <a:r>
              <a:rPr lang="fr-FR" sz="1600" dirty="0"/>
              <a:t> the </a:t>
            </a:r>
            <a:r>
              <a:rPr lang="fr-FR" sz="1600" dirty="0" err="1"/>
              <a:t>efficacy</a:t>
            </a:r>
            <a:r>
              <a:rPr lang="fr-FR" sz="1600" dirty="0"/>
              <a:t> of </a:t>
            </a:r>
            <a:r>
              <a:rPr lang="fr-FR" sz="1600" dirty="0" err="1"/>
              <a:t>radiotherapy</a:t>
            </a:r>
            <a:r>
              <a:rPr lang="fr-FR" sz="1600" dirty="0"/>
              <a:t> </a:t>
            </a:r>
          </a:p>
          <a:p>
            <a:endParaRPr lang="fr-FR" sz="1600" dirty="0"/>
          </a:p>
          <a:p>
            <a:r>
              <a:rPr lang="fr-FR" sz="1600" dirty="0" err="1"/>
              <a:t>Well</a:t>
            </a:r>
            <a:r>
              <a:rPr lang="fr-FR" sz="1600" dirty="0"/>
              <a:t> </a:t>
            </a:r>
            <a:r>
              <a:rPr lang="fr-FR" sz="1600" dirty="0" err="1"/>
              <a:t>established</a:t>
            </a:r>
            <a:r>
              <a:rPr lang="fr-FR" sz="1600" dirty="0"/>
              <a:t> for </a:t>
            </a:r>
            <a:r>
              <a:rPr lang="fr-FR" sz="1600" dirty="0">
                <a:solidFill>
                  <a:srgbClr val="FF00FF"/>
                </a:solidFill>
              </a:rPr>
              <a:t>photon </a:t>
            </a:r>
            <a:r>
              <a:rPr lang="fr-FR" sz="1600" dirty="0" err="1">
                <a:solidFill>
                  <a:srgbClr val="FF00FF"/>
                </a:solidFill>
              </a:rPr>
              <a:t>beams</a:t>
            </a:r>
            <a:r>
              <a:rPr lang="fr-FR" sz="1600" dirty="0">
                <a:solidFill>
                  <a:srgbClr val="FF00FF"/>
                </a:solidFill>
              </a:rPr>
              <a:t> </a:t>
            </a:r>
            <a:r>
              <a:rPr lang="fr-FR" sz="1600" dirty="0"/>
              <a:t>(</a:t>
            </a:r>
            <a:r>
              <a:rPr lang="fr-FR" sz="1600" dirty="0" err="1"/>
              <a:t>photoelectric</a:t>
            </a:r>
            <a:r>
              <a:rPr lang="fr-FR" sz="1600" dirty="0"/>
              <a:t> </a:t>
            </a:r>
            <a:r>
              <a:rPr lang="fr-FR" sz="1600" dirty="0" err="1"/>
              <a:t>effect</a:t>
            </a:r>
            <a:r>
              <a:rPr lang="fr-FR" sz="1600" dirty="0"/>
              <a:t>), </a:t>
            </a:r>
            <a:br>
              <a:rPr lang="fr-FR" sz="1600" dirty="0"/>
            </a:br>
            <a:r>
              <a:rPr lang="fr-FR" sz="1600" dirty="0"/>
              <a:t>more investigation </a:t>
            </a:r>
            <a:r>
              <a:rPr lang="fr-FR" sz="1600" dirty="0" err="1"/>
              <a:t>needed</a:t>
            </a:r>
            <a:r>
              <a:rPr lang="fr-FR" sz="1600" dirty="0"/>
              <a:t> for proton </a:t>
            </a:r>
            <a:r>
              <a:rPr lang="fr-FR" sz="1600" dirty="0" err="1"/>
              <a:t>beams</a:t>
            </a:r>
            <a:r>
              <a:rPr lang="is-IS" sz="1600" dirty="0"/>
              <a:t>…</a:t>
            </a:r>
            <a:endParaRPr lang="fr-FR" sz="1600" dirty="0"/>
          </a:p>
          <a:p>
            <a:endParaRPr lang="fr-FR" sz="1600" dirty="0"/>
          </a:p>
          <a:p>
            <a:r>
              <a:rPr lang="fr-FR" sz="1600" dirty="0" err="1"/>
              <a:t>Still</a:t>
            </a:r>
            <a:r>
              <a:rPr lang="fr-FR" sz="1600" dirty="0"/>
              <a:t> a </a:t>
            </a:r>
            <a:r>
              <a:rPr lang="fr-FR" sz="1600" dirty="0">
                <a:solidFill>
                  <a:srgbClr val="FFFF00"/>
                </a:solidFill>
              </a:rPr>
              <a:t>challenge</a:t>
            </a:r>
            <a:r>
              <a:rPr lang="fr-FR" sz="1600" dirty="0"/>
              <a:t> to </a:t>
            </a:r>
            <a:r>
              <a:rPr lang="fr-FR" sz="1600" dirty="0" err="1"/>
              <a:t>perform</a:t>
            </a:r>
            <a:r>
              <a:rPr lang="fr-FR" sz="1600" dirty="0"/>
              <a:t> </a:t>
            </a:r>
            <a:r>
              <a:rPr lang="fr-FR" sz="1600" dirty="0" err="1"/>
              <a:t>mechanistic</a:t>
            </a:r>
            <a:r>
              <a:rPr lang="fr-FR" sz="1600" dirty="0"/>
              <a:t> simulations</a:t>
            </a:r>
            <a:endParaRPr lang="is-IS" sz="1600" dirty="0"/>
          </a:p>
          <a:p>
            <a:pPr lvl="1"/>
            <a:r>
              <a:rPr lang="is-IS" sz="1400" dirty="0"/>
              <a:t>We initiated a specific Geant4-DNA activity on the subject in 2015</a:t>
            </a:r>
          </a:p>
          <a:p>
            <a:pPr lvl="1"/>
            <a:r>
              <a:rPr lang="fr-FR" sz="1400" dirty="0"/>
              <a:t>Simulation of </a:t>
            </a:r>
            <a:r>
              <a:rPr lang="fr-FR" sz="1400" dirty="0" err="1"/>
              <a:t>physics</a:t>
            </a:r>
            <a:r>
              <a:rPr lang="fr-FR" sz="1400" dirty="0"/>
              <a:t> + physico-</a:t>
            </a:r>
            <a:r>
              <a:rPr lang="fr-FR" sz="1400" dirty="0" err="1"/>
              <a:t>chemistry</a:t>
            </a:r>
            <a:r>
              <a:rPr lang="fr-FR" sz="1400" dirty="0"/>
              <a:t> + </a:t>
            </a:r>
            <a:r>
              <a:rPr lang="fr-FR" sz="1400" dirty="0" err="1"/>
              <a:t>chemistry</a:t>
            </a:r>
            <a:r>
              <a:rPr lang="fr-FR" sz="1400" dirty="0"/>
              <a:t> </a:t>
            </a:r>
            <a:r>
              <a:rPr lang="fr-FR" sz="1400" dirty="0" err="1"/>
              <a:t>around</a:t>
            </a:r>
            <a:r>
              <a:rPr lang="fr-FR" sz="1400" dirty="0"/>
              <a:t> </a:t>
            </a:r>
            <a:r>
              <a:rPr lang="fr-FR" sz="1400" dirty="0">
                <a:solidFill>
                  <a:srgbClr val="FFFF00"/>
                </a:solidFill>
              </a:rPr>
              <a:t>GNP</a:t>
            </a:r>
            <a:r>
              <a:rPr lang="fr-FR" sz="1400" dirty="0"/>
              <a:t> of diam. 50 nm (</a:t>
            </a:r>
            <a:r>
              <a:rPr lang="fr-FR" sz="1400" dirty="0" err="1"/>
              <a:t>using</a:t>
            </a:r>
            <a:r>
              <a:rPr lang="fr-FR" sz="1400" dirty="0"/>
              <a:t> Livermore for Gold)</a:t>
            </a:r>
          </a:p>
          <a:p>
            <a:pPr lvl="1"/>
            <a:r>
              <a:rPr lang="fr-FR" sz="1400" dirty="0" err="1"/>
              <a:t>Eg</a:t>
            </a:r>
            <a:r>
              <a:rPr lang="fr-FR" sz="1400" dirty="0">
                <a:solidFill>
                  <a:srgbClr val="66FFFF"/>
                </a:solidFill>
              </a:rPr>
              <a:t>. </a:t>
            </a:r>
            <a:r>
              <a:rPr lang="fr-FR" sz="1400" dirty="0" err="1">
                <a:solidFill>
                  <a:srgbClr val="66FFFF"/>
                </a:solidFill>
              </a:rPr>
              <a:t>Radiolysis</a:t>
            </a:r>
            <a:r>
              <a:rPr lang="fr-FR" sz="1400" dirty="0">
                <a:solidFill>
                  <a:srgbClr val="66FFFF"/>
                </a:solidFill>
              </a:rPr>
              <a:t> </a:t>
            </a:r>
            <a:r>
              <a:rPr lang="fr-FR" sz="1400" dirty="0" err="1">
                <a:solidFill>
                  <a:srgbClr val="66FFFF"/>
                </a:solidFill>
              </a:rPr>
              <a:t>Enhancement</a:t>
            </a:r>
            <a:r>
              <a:rPr lang="fr-FR" sz="1400" dirty="0">
                <a:solidFill>
                  <a:srgbClr val="66FFFF"/>
                </a:solidFill>
              </a:rPr>
              <a:t> Factor </a:t>
            </a:r>
            <a:r>
              <a:rPr lang="fr-FR" sz="1400" dirty="0"/>
              <a:t>as a </a:t>
            </a:r>
            <a:r>
              <a:rPr lang="fr-FR" sz="1400" dirty="0" err="1"/>
              <a:t>function</a:t>
            </a:r>
            <a:r>
              <a:rPr lang="fr-FR" sz="1400" dirty="0"/>
              <a:t> of distance </a:t>
            </a:r>
            <a:r>
              <a:rPr lang="fr-FR" sz="1400" dirty="0" err="1"/>
              <a:t>from</a:t>
            </a:r>
            <a:r>
              <a:rPr lang="fr-FR" sz="1400" dirty="0"/>
              <a:t> GNP </a:t>
            </a:r>
            <a:r>
              <a:rPr lang="fr-FR" sz="1400" dirty="0" err="1"/>
              <a:t>compared</a:t>
            </a:r>
            <a:r>
              <a:rPr lang="fr-FR" sz="1400" dirty="0"/>
              <a:t> to WNP</a:t>
            </a:r>
          </a:p>
          <a:p>
            <a:pPr lvl="1"/>
            <a:r>
              <a:rPr lang="fr-FR" sz="1400" dirty="0"/>
              <a:t>Underlined the </a:t>
            </a:r>
            <a:r>
              <a:rPr lang="fr-FR" sz="1400" dirty="0" err="1"/>
              <a:t>necessity</a:t>
            </a:r>
            <a:r>
              <a:rPr lang="fr-FR" sz="1400" dirty="0"/>
              <a:t> to </a:t>
            </a:r>
            <a:r>
              <a:rPr lang="fr-FR" sz="1400" dirty="0" err="1"/>
              <a:t>extend</a:t>
            </a:r>
            <a:r>
              <a:rPr lang="fr-FR" sz="1400" dirty="0"/>
              <a:t> Geant4-DNA </a:t>
            </a:r>
            <a:r>
              <a:rPr lang="fr-FR" sz="1400" dirty="0" err="1"/>
              <a:t>models</a:t>
            </a:r>
            <a:r>
              <a:rPr lang="fr-FR" sz="1400" dirty="0"/>
              <a:t> to </a:t>
            </a:r>
            <a:r>
              <a:rPr lang="fr-FR" sz="1400" dirty="0" err="1"/>
              <a:t>high</a:t>
            </a:r>
            <a:r>
              <a:rPr lang="fr-FR" sz="1400" dirty="0"/>
              <a:t>-Z </a:t>
            </a:r>
            <a:r>
              <a:rPr lang="fr-FR" sz="1400" dirty="0" err="1"/>
              <a:t>metals</a:t>
            </a:r>
            <a:endParaRPr lang="fr-FR" sz="1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16</a:t>
            </a:fld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886" y="150918"/>
            <a:ext cx="2202343" cy="1470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/>
          <p:cNvSpPr/>
          <p:nvPr/>
        </p:nvSpPr>
        <p:spPr>
          <a:xfrm>
            <a:off x="7888640" y="1348878"/>
            <a:ext cx="1047849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600" i="1" dirty="0" err="1">
                <a:solidFill>
                  <a:schemeClr val="bg1"/>
                </a:solidFill>
              </a:rPr>
              <a:t>Graphic</a:t>
            </a:r>
            <a:r>
              <a:rPr lang="fr-FR" sz="600" i="1" dirty="0">
                <a:solidFill>
                  <a:schemeClr val="bg1"/>
                </a:solidFill>
              </a:rPr>
              <a:t>: Sébastien </a:t>
            </a:r>
            <a:r>
              <a:rPr lang="fr-FR" sz="600" i="1" dirty="0" err="1">
                <a:solidFill>
                  <a:schemeClr val="bg1"/>
                </a:solidFill>
              </a:rPr>
              <a:t>Tribot</a:t>
            </a:r>
            <a:endParaRPr lang="fr-FR" sz="600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93879" y="6261770"/>
            <a:ext cx="3870187" cy="307777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pPr algn="ctr"/>
            <a:r>
              <a:rPr lang="is-IS" sz="1400" b="1" dirty="0">
                <a:solidFill>
                  <a:srgbClr val="000000"/>
                </a:solidFill>
                <a:latin typeface="+mj-lt"/>
              </a:rPr>
              <a:t>Nucl. Instrum. Meth. B 373 (2016) 126 (</a:t>
            </a:r>
            <a:r>
              <a:rPr lang="is-IS" sz="1400" b="1" dirty="0">
                <a:solidFill>
                  <a:srgbClr val="000000"/>
                </a:solidFill>
                <a:latin typeface="+mj-lt"/>
                <a:hlinkClick r:id="rId3"/>
              </a:rPr>
              <a:t>link</a:t>
            </a:r>
            <a:r>
              <a:rPr lang="is-IS" sz="1400" b="1" dirty="0">
                <a:solidFill>
                  <a:srgbClr val="000000"/>
                </a:solidFill>
                <a:latin typeface="+mj-lt"/>
              </a:rPr>
              <a:t>)</a:t>
            </a:r>
            <a:endParaRPr lang="fr-FR" sz="14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 rotWithShape="1">
          <a:blip r:embed="rId4"/>
          <a:srcRect l="50113"/>
          <a:stretch/>
        </p:blipFill>
        <p:spPr>
          <a:xfrm>
            <a:off x="6048834" y="1786493"/>
            <a:ext cx="2841750" cy="265423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46576BC-4ED1-6140-86E9-4393C37F6BAA}"/>
              </a:ext>
            </a:extLst>
          </p:cNvPr>
          <p:cNvSpPr txBox="1"/>
          <p:nvPr/>
        </p:nvSpPr>
        <p:spPr>
          <a:xfrm rot="19946610">
            <a:off x="134426" y="447585"/>
            <a:ext cx="148790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+mj-lt"/>
              </a:rPr>
              <a:t>Coming</a:t>
            </a:r>
            <a:r>
              <a:rPr lang="fr-FR" b="1" dirty="0">
                <a:latin typeface="+mj-lt"/>
              </a:rPr>
              <a:t> </a:t>
            </a:r>
            <a:r>
              <a:rPr lang="fr-FR" b="1" dirty="0" err="1">
                <a:latin typeface="+mj-lt"/>
              </a:rPr>
              <a:t>soon</a:t>
            </a:r>
            <a:endParaRPr lang="fr-FR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51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High-Z </a:t>
            </a:r>
            <a:r>
              <a:rPr lang="fr-FR" dirty="0" err="1"/>
              <a:t>materials</a:t>
            </a:r>
            <a:r>
              <a:rPr lang="fr-FR" dirty="0"/>
              <a:t> : </a:t>
            </a:r>
            <a:r>
              <a:rPr lang="fr-FR" dirty="0">
                <a:solidFill>
                  <a:srgbClr val="FFFF00"/>
                </a:solidFill>
              </a:rPr>
              <a:t>gold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38" y="1104518"/>
            <a:ext cx="8229600" cy="2812505"/>
          </a:xfrm>
        </p:spPr>
        <p:txBody>
          <a:bodyPr>
            <a:noAutofit/>
          </a:bodyPr>
          <a:lstStyle/>
          <a:p>
            <a:r>
              <a:rPr lang="fr-FR" sz="1400" dirty="0"/>
              <a:t>Extension of Geant4-DNA for the </a:t>
            </a:r>
            <a:r>
              <a:rPr lang="fr-FR" sz="1400" dirty="0" err="1"/>
              <a:t>modelling</a:t>
            </a:r>
            <a:r>
              <a:rPr lang="fr-FR" sz="1400" dirty="0"/>
              <a:t> of </a:t>
            </a:r>
            <a:r>
              <a:rPr lang="fr-FR" sz="1400" dirty="0" err="1">
                <a:solidFill>
                  <a:srgbClr val="FFFF00"/>
                </a:solidFill>
              </a:rPr>
              <a:t>radiosensitization</a:t>
            </a:r>
            <a:r>
              <a:rPr lang="fr-FR" sz="1400" dirty="0">
                <a:solidFill>
                  <a:srgbClr val="FFFF00"/>
                </a:solidFill>
              </a:rPr>
              <a:t> </a:t>
            </a:r>
            <a:r>
              <a:rPr lang="fr-FR" sz="1400" dirty="0" err="1">
                <a:solidFill>
                  <a:srgbClr val="FFFF00"/>
                </a:solidFill>
              </a:rPr>
              <a:t>from</a:t>
            </a:r>
            <a:r>
              <a:rPr lang="fr-FR" sz="1400" dirty="0">
                <a:solidFill>
                  <a:srgbClr val="FFFF00"/>
                </a:solidFill>
              </a:rPr>
              <a:t> gold </a:t>
            </a:r>
            <a:r>
              <a:rPr lang="fr-FR" sz="1400" dirty="0" err="1">
                <a:solidFill>
                  <a:srgbClr val="FFFF00"/>
                </a:solidFill>
              </a:rPr>
              <a:t>nanoparticles</a:t>
            </a:r>
            <a:endParaRPr lang="fr-FR" sz="1400" dirty="0">
              <a:solidFill>
                <a:srgbClr val="FFFF00"/>
              </a:solidFill>
            </a:endParaRPr>
          </a:p>
          <a:p>
            <a:r>
              <a:rPr lang="fr-FR" sz="1400" dirty="0" err="1"/>
              <a:t>Activity</a:t>
            </a:r>
            <a:r>
              <a:rPr lang="fr-FR" sz="1400" dirty="0"/>
              <a:t> </a:t>
            </a:r>
            <a:r>
              <a:rPr lang="fr-FR" sz="1400" dirty="0" err="1"/>
              <a:t>initiated</a:t>
            </a:r>
            <a:r>
              <a:rPr lang="fr-FR" sz="1400" dirty="0"/>
              <a:t> in 2016 by </a:t>
            </a:r>
            <a:r>
              <a:rPr lang="fr-FR" sz="1400" dirty="0">
                <a:solidFill>
                  <a:srgbClr val="FF8000"/>
                </a:solidFill>
              </a:rPr>
              <a:t>D. Sakata (Bordeaux U., France)</a:t>
            </a:r>
          </a:p>
          <a:p>
            <a:r>
              <a:rPr lang="fr-FR" sz="1400" dirty="0" err="1"/>
              <a:t>Discrete</a:t>
            </a:r>
            <a:r>
              <a:rPr lang="fr-FR" sz="1400" dirty="0"/>
              <a:t> </a:t>
            </a:r>
            <a:r>
              <a:rPr lang="fr-FR" sz="1400" dirty="0" err="1"/>
              <a:t>processes</a:t>
            </a:r>
            <a:r>
              <a:rPr lang="fr-FR" sz="1400" dirty="0"/>
              <a:t> for </a:t>
            </a:r>
            <a:r>
              <a:rPr lang="fr-FR" sz="1400" dirty="0" err="1"/>
              <a:t>electrons</a:t>
            </a:r>
            <a:r>
              <a:rPr lang="fr-FR" sz="1400" dirty="0"/>
              <a:t>: </a:t>
            </a:r>
            <a:r>
              <a:rPr lang="fr-FR" sz="1400" dirty="0" err="1">
                <a:solidFill>
                  <a:srgbClr val="00FF00"/>
                </a:solidFill>
              </a:rPr>
              <a:t>elastic</a:t>
            </a:r>
            <a:r>
              <a:rPr lang="fr-FR" sz="1400" dirty="0">
                <a:solidFill>
                  <a:srgbClr val="00FF00"/>
                </a:solidFill>
              </a:rPr>
              <a:t> </a:t>
            </a:r>
            <a:r>
              <a:rPr lang="fr-FR" sz="1400" dirty="0"/>
              <a:t>(ELSEPA), </a:t>
            </a:r>
            <a:r>
              <a:rPr lang="fr-FR" sz="1400" dirty="0" err="1">
                <a:solidFill>
                  <a:srgbClr val="00FF00"/>
                </a:solidFill>
              </a:rPr>
              <a:t>ionization</a:t>
            </a:r>
            <a:r>
              <a:rPr lang="fr-FR" sz="1400" dirty="0"/>
              <a:t> (</a:t>
            </a:r>
            <a:r>
              <a:rPr lang="fr-FR" sz="1400" dirty="0" err="1"/>
              <a:t>modified</a:t>
            </a:r>
            <a:r>
              <a:rPr lang="fr-FR" sz="1400" dirty="0"/>
              <a:t> RBEBV), </a:t>
            </a:r>
            <a:r>
              <a:rPr lang="fr-FR" sz="1400" dirty="0" err="1">
                <a:solidFill>
                  <a:srgbClr val="00FF00"/>
                </a:solidFill>
              </a:rPr>
              <a:t>electronic</a:t>
            </a:r>
            <a:r>
              <a:rPr lang="fr-FR" sz="1400" dirty="0">
                <a:solidFill>
                  <a:srgbClr val="00FF00"/>
                </a:solidFill>
              </a:rPr>
              <a:t> </a:t>
            </a:r>
            <a:r>
              <a:rPr lang="fr-FR" sz="1400" dirty="0"/>
              <a:t>(4 </a:t>
            </a:r>
            <a:r>
              <a:rPr lang="fr-FR" sz="1400" dirty="0" err="1"/>
              <a:t>channels</a:t>
            </a:r>
            <a:r>
              <a:rPr lang="fr-FR" sz="1400" dirty="0"/>
              <a:t>) and </a:t>
            </a:r>
            <a:r>
              <a:rPr lang="fr-FR" sz="1400" dirty="0" err="1">
                <a:solidFill>
                  <a:srgbClr val="00FF00"/>
                </a:solidFill>
              </a:rPr>
              <a:t>bulk</a:t>
            </a:r>
            <a:r>
              <a:rPr lang="fr-FR" sz="1400" dirty="0">
                <a:solidFill>
                  <a:srgbClr val="00FF00"/>
                </a:solidFill>
              </a:rPr>
              <a:t> plasmon </a:t>
            </a:r>
            <a:r>
              <a:rPr lang="fr-FR" sz="1400" dirty="0"/>
              <a:t>(</a:t>
            </a:r>
            <a:r>
              <a:rPr lang="fr-FR" sz="1400" dirty="0" err="1"/>
              <a:t>Quinn's</a:t>
            </a:r>
            <a:r>
              <a:rPr lang="fr-FR" sz="1400" dirty="0"/>
              <a:t>) </a:t>
            </a:r>
            <a:r>
              <a:rPr lang="fr-FR" sz="1400" dirty="0">
                <a:solidFill>
                  <a:srgbClr val="00FF00"/>
                </a:solidFill>
              </a:rPr>
              <a:t>excitation</a:t>
            </a:r>
          </a:p>
          <a:p>
            <a:r>
              <a:rPr lang="fr-FR" sz="1400" dirty="0" err="1"/>
              <a:t>Models</a:t>
            </a:r>
            <a:r>
              <a:rPr lang="fr-FR" sz="1400" dirty="0"/>
              <a:t> </a:t>
            </a:r>
            <a:r>
              <a:rPr lang="fr-FR" sz="1400" dirty="0" err="1"/>
              <a:t>will</a:t>
            </a:r>
            <a:r>
              <a:rPr lang="fr-FR" sz="1400" dirty="0"/>
              <a:t> </a:t>
            </a:r>
            <a:r>
              <a:rPr lang="fr-FR" sz="1400" dirty="0" err="1"/>
              <a:t>be</a:t>
            </a:r>
            <a:r>
              <a:rPr lang="fr-FR" sz="1400" dirty="0"/>
              <a:t> </a:t>
            </a:r>
            <a:r>
              <a:rPr lang="fr-FR" sz="1400" dirty="0" err="1"/>
              <a:t>delivered</a:t>
            </a:r>
            <a:r>
              <a:rPr lang="fr-FR" sz="1400" dirty="0"/>
              <a:t> in the </a:t>
            </a:r>
            <a:r>
              <a:rPr lang="fr-FR" sz="1400" dirty="0" err="1"/>
              <a:t>near</a:t>
            </a:r>
            <a:r>
              <a:rPr lang="fr-FR" sz="1400" dirty="0"/>
              <a:t> future (</a:t>
            </a:r>
            <a:r>
              <a:rPr lang="fr-FR" sz="1400" dirty="0" err="1"/>
              <a:t>probably</a:t>
            </a:r>
            <a:r>
              <a:rPr lang="fr-FR" sz="1400" dirty="0"/>
              <a:t> </a:t>
            </a:r>
            <a:r>
              <a:rPr lang="fr-FR" sz="1400" dirty="0" err="1"/>
              <a:t>Dec</a:t>
            </a:r>
            <a:r>
              <a:rPr lang="fr-FR" sz="1400" dirty="0"/>
              <a:t>. 2018)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17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35" y="4360873"/>
            <a:ext cx="4016148" cy="240127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052" y="4360356"/>
            <a:ext cx="3531253" cy="2404783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51606" y="3913773"/>
            <a:ext cx="3532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latin typeface="+mj-lt"/>
              </a:rPr>
              <a:t>Integral</a:t>
            </a:r>
            <a:r>
              <a:rPr lang="fr-FR" dirty="0">
                <a:latin typeface="+mj-lt"/>
              </a:rPr>
              <a:t> </a:t>
            </a:r>
            <a:r>
              <a:rPr lang="fr-FR" dirty="0">
                <a:solidFill>
                  <a:srgbClr val="FFFF00"/>
                </a:solidFill>
                <a:latin typeface="+mj-lt"/>
              </a:rPr>
              <a:t>cross sections </a:t>
            </a:r>
            <a:r>
              <a:rPr lang="fr-FR" dirty="0">
                <a:latin typeface="+mj-lt"/>
              </a:rPr>
              <a:t>for </a:t>
            </a:r>
            <a:r>
              <a:rPr lang="fr-FR" dirty="0" err="1">
                <a:latin typeface="+mj-lt"/>
              </a:rPr>
              <a:t>electrons</a:t>
            </a:r>
            <a:endParaRPr lang="fr-FR" dirty="0">
              <a:latin typeface="+mj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559212" y="3944550"/>
            <a:ext cx="37401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+mj-lt"/>
              </a:rPr>
              <a:t>Eg</a:t>
            </a:r>
            <a:r>
              <a:rPr lang="fr-FR" sz="1400" dirty="0">
                <a:latin typeface="+mj-lt"/>
              </a:rPr>
              <a:t>. of validation: </a:t>
            </a:r>
            <a:r>
              <a:rPr lang="fr-FR" sz="1400" dirty="0" err="1">
                <a:solidFill>
                  <a:srgbClr val="FFFF00"/>
                </a:solidFill>
                <a:latin typeface="+mj-lt"/>
              </a:rPr>
              <a:t>backscattering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from</a:t>
            </a:r>
            <a:r>
              <a:rPr lang="fr-FR" sz="1400" dirty="0">
                <a:latin typeface="+mj-lt"/>
              </a:rPr>
              <a:t> gold plate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47212" y="3480341"/>
            <a:ext cx="2488077" cy="261610"/>
          </a:xfrm>
          <a:prstGeom prst="rect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s-IS" sz="1100" b="1" dirty="0">
                <a:solidFill>
                  <a:srgbClr val="000000"/>
                </a:solidFill>
                <a:latin typeface="+mj-lt"/>
              </a:rPr>
              <a:t>J. Appl. Phys. 120 (2016) 244901 (</a:t>
            </a:r>
            <a:r>
              <a:rPr lang="is-IS" sz="1100" b="1" dirty="0">
                <a:solidFill>
                  <a:srgbClr val="000000"/>
                </a:solidFill>
                <a:latin typeface="+mj-lt"/>
                <a:hlinkClick r:id="rId4"/>
              </a:rPr>
              <a:t>link</a:t>
            </a:r>
            <a:r>
              <a:rPr lang="is-IS" sz="1100" b="1" dirty="0">
                <a:solidFill>
                  <a:srgbClr val="000000"/>
                </a:solidFill>
                <a:latin typeface="+mj-lt"/>
              </a:rPr>
              <a:t>)</a:t>
            </a:r>
            <a:endParaRPr lang="fr-FR" sz="11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6A12190-35C9-2B4F-876B-CE5565A26095}"/>
              </a:ext>
            </a:extLst>
          </p:cNvPr>
          <p:cNvSpPr txBox="1"/>
          <p:nvPr/>
        </p:nvSpPr>
        <p:spPr>
          <a:xfrm rot="19946610">
            <a:off x="134426" y="447585"/>
            <a:ext cx="148790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+mj-lt"/>
              </a:rPr>
              <a:t>Coming</a:t>
            </a:r>
            <a:r>
              <a:rPr lang="fr-FR" b="1" dirty="0">
                <a:latin typeface="+mj-lt"/>
              </a:rPr>
              <a:t> </a:t>
            </a:r>
            <a:r>
              <a:rPr lang="fr-FR" b="1" dirty="0" err="1">
                <a:latin typeface="+mj-lt"/>
              </a:rPr>
              <a:t>soon</a:t>
            </a:r>
            <a:endParaRPr lang="fr-FR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3236460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644198-AB49-684D-BCDB-7C444E2AF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2335" y="88411"/>
            <a:ext cx="7063433" cy="1143000"/>
          </a:xfrm>
        </p:spPr>
        <p:txBody>
          <a:bodyPr>
            <a:no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Geant4-DNA</a:t>
            </a:r>
            <a:r>
              <a:rPr lang="fr-FR" sz="3200" dirty="0"/>
              <a:t> versus </a:t>
            </a:r>
            <a:r>
              <a:rPr lang="fr-FR" sz="3200" dirty="0">
                <a:solidFill>
                  <a:srgbClr val="FFFF00"/>
                </a:solidFill>
              </a:rPr>
              <a:t>Geant4</a:t>
            </a:r>
            <a:r>
              <a:rPr lang="fr-FR" sz="3200" dirty="0"/>
              <a:t> CH </a:t>
            </a:r>
            <a:r>
              <a:rPr lang="fr-FR" sz="3200" dirty="0" err="1"/>
              <a:t>models</a:t>
            </a:r>
            <a:r>
              <a:rPr lang="fr-FR" sz="3200" dirty="0"/>
              <a:t> for </a:t>
            </a:r>
            <a:r>
              <a:rPr lang="fr-FR" sz="3200" dirty="0">
                <a:solidFill>
                  <a:srgbClr val="FFFF00"/>
                </a:solidFill>
              </a:rPr>
              <a:t>gold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5B00D3-E3E7-114F-82D7-669B80F5D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682" y="2743200"/>
            <a:ext cx="3288766" cy="3978275"/>
          </a:xfrm>
        </p:spPr>
        <p:txBody>
          <a:bodyPr>
            <a:normAutofit/>
          </a:bodyPr>
          <a:lstStyle/>
          <a:p>
            <a:r>
              <a:rPr lang="fr-FR" sz="1600" dirty="0">
                <a:solidFill>
                  <a:srgbClr val="FFFF00"/>
                </a:solidFill>
              </a:rPr>
              <a:t>GNP</a:t>
            </a:r>
            <a:r>
              <a:rPr lang="fr-FR" sz="1600" dirty="0"/>
              <a:t> </a:t>
            </a:r>
            <a:r>
              <a:rPr lang="fr-FR" sz="1600" dirty="0" err="1"/>
              <a:t>irradiated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monoenergetic</a:t>
            </a:r>
            <a:r>
              <a:rPr lang="fr-FR" sz="1600" dirty="0"/>
              <a:t> </a:t>
            </a:r>
            <a:r>
              <a:rPr lang="fr-FR" sz="1600" dirty="0" err="1">
                <a:solidFill>
                  <a:srgbClr val="FFFF00"/>
                </a:solidFill>
              </a:rPr>
              <a:t>electrons</a:t>
            </a:r>
            <a:endParaRPr lang="fr-FR" sz="1600" dirty="0">
              <a:solidFill>
                <a:srgbClr val="FFFF00"/>
              </a:solidFill>
            </a:endParaRPr>
          </a:p>
          <a:p>
            <a:r>
              <a:rPr lang="fr-FR" sz="1600" dirty="0" err="1"/>
              <a:t>Two</a:t>
            </a:r>
            <a:r>
              <a:rPr lang="fr-FR" sz="1600" dirty="0"/>
              <a:t> </a:t>
            </a:r>
            <a:r>
              <a:rPr lang="fr-FR" sz="1600" dirty="0" err="1"/>
              <a:t>dimensional</a:t>
            </a:r>
            <a:r>
              <a:rPr lang="fr-FR" sz="1600" dirty="0"/>
              <a:t> </a:t>
            </a:r>
            <a:r>
              <a:rPr lang="fr-FR" sz="1600" dirty="0" err="1">
                <a:solidFill>
                  <a:srgbClr val="FFFF00"/>
                </a:solidFill>
              </a:rPr>
              <a:t>absorbed</a:t>
            </a:r>
            <a:r>
              <a:rPr lang="fr-FR" sz="1600" dirty="0">
                <a:solidFill>
                  <a:srgbClr val="FFFF00"/>
                </a:solidFill>
              </a:rPr>
              <a:t> dose </a:t>
            </a:r>
            <a:r>
              <a:rPr lang="fr-FR" sz="1600" dirty="0"/>
              <a:t>in a 1 nm </a:t>
            </a:r>
            <a:r>
              <a:rPr lang="fr-FR" sz="1600" dirty="0" err="1"/>
              <a:t>thick</a:t>
            </a:r>
            <a:r>
              <a:rPr lang="fr-FR" sz="1600" dirty="0"/>
              <a:t> </a:t>
            </a:r>
            <a:r>
              <a:rPr lang="fr-FR" sz="1600" dirty="0" err="1"/>
              <a:t>sampling</a:t>
            </a:r>
            <a:r>
              <a:rPr lang="fr-FR" sz="1600" dirty="0"/>
              <a:t> plane, </a:t>
            </a:r>
            <a:r>
              <a:rPr lang="fr-FR" sz="1600" dirty="0" err="1"/>
              <a:t>around</a:t>
            </a:r>
            <a:r>
              <a:rPr lang="fr-FR" sz="1600" dirty="0"/>
              <a:t> the GNP</a:t>
            </a:r>
          </a:p>
          <a:p>
            <a:r>
              <a:rPr lang="fr-FR" sz="1600" dirty="0">
                <a:solidFill>
                  <a:srgbClr val="FFFF00"/>
                </a:solidFill>
              </a:rPr>
              <a:t>3 incident </a:t>
            </a:r>
            <a:r>
              <a:rPr lang="fr-FR" sz="1600" dirty="0" err="1">
                <a:solidFill>
                  <a:srgbClr val="FFFF00"/>
                </a:solidFill>
              </a:rPr>
              <a:t>energies</a:t>
            </a:r>
            <a:r>
              <a:rPr lang="fr-FR" sz="1600" dirty="0"/>
              <a:t>: </a:t>
            </a:r>
            <a:br>
              <a:rPr lang="fr-FR" sz="1600" dirty="0"/>
            </a:br>
            <a:r>
              <a:rPr lang="fr-FR" sz="1600" dirty="0"/>
              <a:t>1 </a:t>
            </a:r>
            <a:r>
              <a:rPr lang="fr-FR" sz="1600" dirty="0" err="1"/>
              <a:t>keV</a:t>
            </a:r>
            <a:r>
              <a:rPr lang="fr-FR" sz="1600" dirty="0"/>
              <a:t>, 10 </a:t>
            </a:r>
            <a:r>
              <a:rPr lang="fr-FR" sz="1600" dirty="0" err="1"/>
              <a:t>keV</a:t>
            </a:r>
            <a:r>
              <a:rPr lang="fr-FR" sz="1600" dirty="0"/>
              <a:t> and 100 </a:t>
            </a:r>
            <a:r>
              <a:rPr lang="fr-FR" sz="1600" dirty="0" err="1"/>
              <a:t>keV</a:t>
            </a:r>
            <a:endParaRPr lang="fr-FR" sz="1600" dirty="0"/>
          </a:p>
          <a:p>
            <a:r>
              <a:rPr lang="fr-FR" sz="1600" dirty="0">
                <a:solidFill>
                  <a:srgbClr val="FFFF00"/>
                </a:solidFill>
              </a:rPr>
              <a:t>3 </a:t>
            </a:r>
            <a:r>
              <a:rPr lang="fr-FR" sz="1600" dirty="0" err="1">
                <a:solidFill>
                  <a:srgbClr val="FFFF00"/>
                </a:solidFill>
              </a:rPr>
              <a:t>physics</a:t>
            </a:r>
            <a:r>
              <a:rPr lang="fr-FR" sz="1600" dirty="0">
                <a:solidFill>
                  <a:srgbClr val="FFFF00"/>
                </a:solidFill>
              </a:rPr>
              <a:t> sets for Gold</a:t>
            </a:r>
            <a:r>
              <a:rPr lang="fr-FR" sz="1600" dirty="0"/>
              <a:t>: Geant4-DNA, </a:t>
            </a:r>
            <a:r>
              <a:rPr lang="fr-FR" sz="1600" dirty="0" err="1"/>
              <a:t>Livermore</a:t>
            </a:r>
            <a:r>
              <a:rPr lang="fr-FR" sz="1600" dirty="0"/>
              <a:t>, and Penelope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4AB2EE-05A5-2248-919D-A4853544A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03810F7-3B2E-B042-B568-2A33FDEF67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596" y="1283233"/>
            <a:ext cx="5252437" cy="491208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CCBA91-C96E-E849-B687-B3CF7C2CD8EC}"/>
              </a:ext>
            </a:extLst>
          </p:cNvPr>
          <p:cNvSpPr/>
          <p:nvPr/>
        </p:nvSpPr>
        <p:spPr>
          <a:xfrm>
            <a:off x="5309161" y="6338575"/>
            <a:ext cx="2488077" cy="261610"/>
          </a:xfrm>
          <a:prstGeom prst="rect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s-IS" sz="1100" b="1" dirty="0">
                <a:solidFill>
                  <a:srgbClr val="000000"/>
                </a:solidFill>
                <a:latin typeface="+mj-lt"/>
              </a:rPr>
              <a:t>Med. Phys. (2018) 2230-2242 (</a:t>
            </a:r>
            <a:r>
              <a:rPr lang="is-IS" sz="1100" b="1" dirty="0">
                <a:solidFill>
                  <a:srgbClr val="000000"/>
                </a:solidFill>
                <a:latin typeface="+mj-lt"/>
                <a:hlinkClick r:id="rId4"/>
              </a:rPr>
              <a:t>link</a:t>
            </a:r>
            <a:r>
              <a:rPr lang="is-IS" sz="1100" b="1" dirty="0">
                <a:solidFill>
                  <a:srgbClr val="000000"/>
                </a:solidFill>
                <a:latin typeface="+mj-lt"/>
              </a:rPr>
              <a:t>)</a:t>
            </a:r>
            <a:endParaRPr lang="fr-FR" sz="11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0E00D5A-225B-B140-AE0E-8F0C9DB87F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540" y="1064967"/>
            <a:ext cx="1694108" cy="1678233"/>
          </a:xfrm>
          <a:prstGeom prst="rect">
            <a:avLst/>
          </a:prstGeom>
        </p:spPr>
      </p:pic>
      <p:sp>
        <p:nvSpPr>
          <p:cNvPr id="10" name="Flèche droite rayée 9">
            <a:extLst>
              <a:ext uri="{FF2B5EF4-FFF2-40B4-BE49-F238E27FC236}">
                <a16:creationId xmlns:a16="http://schemas.microsoft.com/office/drawing/2014/main" id="{3BFD5957-3713-B94B-B57B-F1F08AAF3C29}"/>
              </a:ext>
            </a:extLst>
          </p:cNvPr>
          <p:cNvSpPr/>
          <p:nvPr/>
        </p:nvSpPr>
        <p:spPr>
          <a:xfrm rot="7204029" flipV="1">
            <a:off x="4596791" y="1760867"/>
            <a:ext cx="302149" cy="149459"/>
          </a:xfrm>
          <a:prstGeom prst="striped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Flèche droite rayée 11">
            <a:extLst>
              <a:ext uri="{FF2B5EF4-FFF2-40B4-BE49-F238E27FC236}">
                <a16:creationId xmlns:a16="http://schemas.microsoft.com/office/drawing/2014/main" id="{05F49B6B-F443-CB49-8A6C-AC2CD735DCAE}"/>
              </a:ext>
            </a:extLst>
          </p:cNvPr>
          <p:cNvSpPr/>
          <p:nvPr/>
        </p:nvSpPr>
        <p:spPr>
          <a:xfrm rot="7204029" flipV="1">
            <a:off x="8235102" y="1714819"/>
            <a:ext cx="302149" cy="149459"/>
          </a:xfrm>
          <a:prstGeom prst="striped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85ECBBE-6137-4D47-BE46-2FB66019A5B8}"/>
              </a:ext>
            </a:extLst>
          </p:cNvPr>
          <p:cNvSpPr txBox="1"/>
          <p:nvPr/>
        </p:nvSpPr>
        <p:spPr>
          <a:xfrm>
            <a:off x="3290796" y="1122202"/>
            <a:ext cx="1181734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+mj-lt"/>
              </a:rPr>
              <a:t>Geant4-DNA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3680225-1998-9540-8DF3-31FCC6E06903}"/>
              </a:ext>
            </a:extLst>
          </p:cNvPr>
          <p:cNvSpPr txBox="1"/>
          <p:nvPr/>
        </p:nvSpPr>
        <p:spPr>
          <a:xfrm>
            <a:off x="3408583" y="2846845"/>
            <a:ext cx="973343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1400" b="1" dirty="0" err="1">
                <a:latin typeface="+mj-lt"/>
              </a:rPr>
              <a:t>Livermore</a:t>
            </a:r>
            <a:endParaRPr lang="fr-FR" sz="1400" b="1" dirty="0">
              <a:latin typeface="+mj-lt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C998179-0FFC-0E4C-9042-DA15AA9E192C}"/>
              </a:ext>
            </a:extLst>
          </p:cNvPr>
          <p:cNvSpPr txBox="1"/>
          <p:nvPr/>
        </p:nvSpPr>
        <p:spPr>
          <a:xfrm>
            <a:off x="3449467" y="4403838"/>
            <a:ext cx="901337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1400" b="1" dirty="0">
                <a:latin typeface="+mj-lt"/>
              </a:rPr>
              <a:t>Penelope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43D367B-8886-A642-856B-CBB786188FF4}"/>
              </a:ext>
            </a:extLst>
          </p:cNvPr>
          <p:cNvSpPr txBox="1"/>
          <p:nvPr/>
        </p:nvSpPr>
        <p:spPr>
          <a:xfrm rot="19946610">
            <a:off x="134426" y="447585"/>
            <a:ext cx="148790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+mj-lt"/>
              </a:rPr>
              <a:t>Coming</a:t>
            </a:r>
            <a:r>
              <a:rPr lang="fr-FR" b="1" dirty="0">
                <a:latin typeface="+mj-lt"/>
              </a:rPr>
              <a:t> </a:t>
            </a:r>
            <a:r>
              <a:rPr lang="fr-FR" b="1" dirty="0" err="1">
                <a:latin typeface="+mj-lt"/>
              </a:rPr>
              <a:t>soon</a:t>
            </a:r>
            <a:endParaRPr lang="fr-FR" b="1" dirty="0">
              <a:latin typeface="+mj-lt"/>
            </a:endParaRPr>
          </a:p>
        </p:txBody>
      </p:sp>
      <p:sp>
        <p:nvSpPr>
          <p:cNvPr id="16" name="Flèche droite rayée 15">
            <a:extLst>
              <a:ext uri="{FF2B5EF4-FFF2-40B4-BE49-F238E27FC236}">
                <a16:creationId xmlns:a16="http://schemas.microsoft.com/office/drawing/2014/main" id="{C092C6DD-DC37-0340-AEB7-FCFD578F1D37}"/>
              </a:ext>
            </a:extLst>
          </p:cNvPr>
          <p:cNvSpPr/>
          <p:nvPr/>
        </p:nvSpPr>
        <p:spPr>
          <a:xfrm rot="2626010" flipV="1">
            <a:off x="5857638" y="2062122"/>
            <a:ext cx="302149" cy="149459"/>
          </a:xfrm>
          <a:prstGeom prst="stripedRight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D63BB85-F8AE-364B-A1CF-03B87418B264}"/>
              </a:ext>
            </a:extLst>
          </p:cNvPr>
          <p:cNvSpPr txBox="1"/>
          <p:nvPr/>
        </p:nvSpPr>
        <p:spPr>
          <a:xfrm>
            <a:off x="4777789" y="1558432"/>
            <a:ext cx="477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dirty="0" err="1">
                <a:solidFill>
                  <a:srgbClr val="FF0000"/>
                </a:solidFill>
                <a:latin typeface="+mj-lt"/>
              </a:rPr>
              <a:t>Strong</a:t>
            </a:r>
            <a:r>
              <a:rPr lang="fr-FR" sz="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600" b="1" dirty="0" err="1">
                <a:solidFill>
                  <a:srgbClr val="FF0000"/>
                </a:solidFill>
                <a:latin typeface="+mj-lt"/>
              </a:rPr>
              <a:t>backsc</a:t>
            </a:r>
            <a:r>
              <a:rPr lang="fr-FR" sz="600" b="1" dirty="0">
                <a:solidFill>
                  <a:srgbClr val="FF0000"/>
                </a:solidFill>
                <a:latin typeface="+mj-lt"/>
              </a:rPr>
              <a:t>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21D38D78-6AC9-2747-B520-BDD13CC8BA58}"/>
              </a:ext>
            </a:extLst>
          </p:cNvPr>
          <p:cNvSpPr txBox="1"/>
          <p:nvPr/>
        </p:nvSpPr>
        <p:spPr>
          <a:xfrm>
            <a:off x="8448114" y="1466056"/>
            <a:ext cx="477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dirty="0" err="1">
                <a:solidFill>
                  <a:srgbClr val="FF0000"/>
                </a:solidFill>
                <a:latin typeface="+mj-lt"/>
              </a:rPr>
              <a:t>Uniformbacksc</a:t>
            </a:r>
            <a:r>
              <a:rPr lang="fr-FR" sz="600" b="1" dirty="0">
                <a:solidFill>
                  <a:srgbClr val="FF0000"/>
                </a:solidFill>
                <a:latin typeface="+mj-lt"/>
              </a:rPr>
              <a:t>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227DCD7-5809-7649-AB6C-8BBD3BAE00F8}"/>
              </a:ext>
            </a:extLst>
          </p:cNvPr>
          <p:cNvSpPr txBox="1"/>
          <p:nvPr/>
        </p:nvSpPr>
        <p:spPr>
          <a:xfrm>
            <a:off x="5692134" y="1650931"/>
            <a:ext cx="477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" b="1" dirty="0" err="1">
                <a:solidFill>
                  <a:srgbClr val="FF0000"/>
                </a:solidFill>
                <a:latin typeface="+mj-lt"/>
              </a:rPr>
              <a:t>Largest</a:t>
            </a:r>
            <a:r>
              <a:rPr lang="fr-FR" sz="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600" b="1" dirty="0" err="1">
                <a:solidFill>
                  <a:srgbClr val="FF0000"/>
                </a:solidFill>
                <a:latin typeface="+mj-lt"/>
              </a:rPr>
              <a:t>energy</a:t>
            </a:r>
            <a:r>
              <a:rPr lang="fr-FR" sz="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600" b="1" dirty="0" err="1">
                <a:solidFill>
                  <a:srgbClr val="FF0000"/>
                </a:solidFill>
                <a:latin typeface="+mj-lt"/>
              </a:rPr>
              <a:t>deposit</a:t>
            </a:r>
            <a:endParaRPr lang="fr-FR" sz="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468923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 err="1">
                <a:solidFill>
                  <a:srgbClr val="FFFF00"/>
                </a:solidFill>
              </a:rPr>
              <a:t>Multiscale</a:t>
            </a:r>
            <a:r>
              <a:rPr lang="fr-FR" sz="3600" dirty="0"/>
              <a:t> </a:t>
            </a:r>
            <a:r>
              <a:rPr lang="fr-FR" sz="3600" dirty="0" err="1">
                <a:solidFill>
                  <a:srgbClr val="FFFF00"/>
                </a:solidFill>
              </a:rPr>
              <a:t>combination</a:t>
            </a:r>
            <a:r>
              <a:rPr lang="fr-FR" sz="3600" dirty="0">
                <a:solidFill>
                  <a:srgbClr val="FFFF00"/>
                </a:solidFill>
              </a:rPr>
              <a:t> </a:t>
            </a:r>
            <a:r>
              <a:rPr lang="fr-FR" sz="3600" dirty="0"/>
              <a:t>of EM </a:t>
            </a:r>
            <a:r>
              <a:rPr lang="fr-FR" sz="3600" dirty="0" err="1"/>
              <a:t>processes</a:t>
            </a:r>
            <a:endParaRPr lang="fr-FR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fr-FR" sz="1600" dirty="0" err="1">
                <a:latin typeface="+mj-lt"/>
                <a:cs typeface="Arial" pitchFamily="34" charset="0"/>
              </a:rPr>
              <a:t>Thanks</a:t>
            </a:r>
            <a:r>
              <a:rPr lang="fr-FR" sz="1600" dirty="0">
                <a:latin typeface="+mj-lt"/>
                <a:cs typeface="Arial" pitchFamily="34" charset="0"/>
              </a:rPr>
              <a:t> to a </a:t>
            </a:r>
            <a:r>
              <a:rPr lang="fr-FR" sz="1600" dirty="0" err="1">
                <a:solidFill>
                  <a:srgbClr val="66FFFF"/>
                </a:solidFill>
                <a:latin typeface="+mj-lt"/>
                <a:cs typeface="Arial" pitchFamily="34" charset="0"/>
              </a:rPr>
              <a:t>unified</a:t>
            </a:r>
            <a:r>
              <a:rPr lang="fr-FR" sz="1600" dirty="0">
                <a:solidFill>
                  <a:srgbClr val="66FFFF"/>
                </a:solidFill>
                <a:latin typeface="+mj-lt"/>
                <a:cs typeface="Arial" pitchFamily="34" charset="0"/>
              </a:rPr>
              <a:t> software design</a:t>
            </a:r>
            <a:r>
              <a:rPr lang="fr-FR" sz="1600" dirty="0">
                <a:latin typeface="+mj-lt"/>
                <a:cs typeface="Arial" pitchFamily="34" charset="0"/>
              </a:rPr>
              <a:t>, </a:t>
            </a:r>
            <a:r>
              <a:rPr lang="fr-FR" sz="1600" dirty="0" err="1">
                <a:latin typeface="+mj-lt"/>
                <a:cs typeface="Arial" pitchFamily="34" charset="0"/>
              </a:rPr>
              <a:t>users</a:t>
            </a:r>
            <a:r>
              <a:rPr lang="fr-FR" sz="1600" dirty="0">
                <a:latin typeface="+mj-lt"/>
                <a:cs typeface="Arial" pitchFamily="34" charset="0"/>
              </a:rPr>
              <a:t> </a:t>
            </a:r>
            <a:r>
              <a:rPr lang="fr-FR" sz="1600" dirty="0" err="1">
                <a:latin typeface="+mj-lt"/>
                <a:cs typeface="Arial" pitchFamily="34" charset="0"/>
              </a:rPr>
              <a:t>can</a:t>
            </a:r>
            <a:r>
              <a:rPr lang="fr-FR" sz="1600" dirty="0">
                <a:latin typeface="+mj-lt"/>
                <a:cs typeface="Arial" pitchFamily="34" charset="0"/>
              </a:rPr>
              <a:t> </a:t>
            </a:r>
            <a:r>
              <a:rPr lang="fr-FR" sz="1600" b="1" dirty="0" err="1">
                <a:solidFill>
                  <a:srgbClr val="FF8000"/>
                </a:solidFill>
                <a:latin typeface="+mj-lt"/>
                <a:cs typeface="Arial" pitchFamily="34" charset="0"/>
              </a:rPr>
              <a:t>easily</a:t>
            </a:r>
            <a:r>
              <a:rPr lang="fr-FR" sz="1600" b="1" dirty="0">
                <a:solidFill>
                  <a:srgbClr val="FF8000"/>
                </a:solidFill>
                <a:latin typeface="+mj-lt"/>
                <a:cs typeface="Arial" pitchFamily="34" charset="0"/>
              </a:rPr>
              <a:t> combine Geant4-DNA </a:t>
            </a:r>
            <a:r>
              <a:rPr lang="fr-FR" sz="1600" b="1" dirty="0" err="1">
                <a:solidFill>
                  <a:srgbClr val="FF8000"/>
                </a:solidFill>
                <a:latin typeface="+mj-lt"/>
                <a:cs typeface="Arial" pitchFamily="34" charset="0"/>
              </a:rPr>
              <a:t>processes</a:t>
            </a:r>
            <a:r>
              <a:rPr lang="fr-FR" sz="1600" b="1" dirty="0">
                <a:solidFill>
                  <a:srgbClr val="FF8000"/>
                </a:solidFill>
                <a:latin typeface="+mj-lt"/>
                <a:cs typeface="Arial" pitchFamily="34" charset="0"/>
              </a:rPr>
              <a:t> and </a:t>
            </a:r>
            <a:r>
              <a:rPr lang="fr-FR" sz="1600" b="1" dirty="0" err="1">
                <a:solidFill>
                  <a:srgbClr val="FF8000"/>
                </a:solidFill>
                <a:latin typeface="+mj-lt"/>
                <a:cs typeface="Arial" pitchFamily="34" charset="0"/>
              </a:rPr>
              <a:t>models</a:t>
            </a:r>
            <a:r>
              <a:rPr lang="fr-FR" sz="1600" b="1" dirty="0">
                <a:latin typeface="+mj-lt"/>
                <a:cs typeface="Arial" pitchFamily="34" charset="0"/>
              </a:rPr>
              <a:t> </a:t>
            </a:r>
            <a:r>
              <a:rPr lang="fr-FR" sz="1600" dirty="0" err="1">
                <a:latin typeface="+mj-lt"/>
                <a:cs typeface="Arial" pitchFamily="34" charset="0"/>
              </a:rPr>
              <a:t>with</a:t>
            </a:r>
            <a:r>
              <a:rPr lang="fr-FR" sz="1600" dirty="0">
                <a:latin typeface="+mj-lt"/>
                <a:cs typeface="Arial" pitchFamily="34" charset="0"/>
              </a:rPr>
              <a:t> </a:t>
            </a:r>
            <a:r>
              <a:rPr lang="fr-FR" sz="1600" dirty="0" err="1">
                <a:latin typeface="+mj-lt"/>
                <a:cs typeface="Arial" pitchFamily="34" charset="0"/>
              </a:rPr>
              <a:t>existing</a:t>
            </a:r>
            <a:r>
              <a:rPr lang="fr-FR" sz="1600" dirty="0">
                <a:latin typeface="+mj-lt"/>
                <a:cs typeface="Arial" pitchFamily="34" charset="0"/>
              </a:rPr>
              <a:t> Geant4 </a:t>
            </a:r>
            <a:r>
              <a:rPr lang="fr-FR" sz="1600" dirty="0" err="1">
                <a:latin typeface="+mj-lt"/>
                <a:cs typeface="Arial" pitchFamily="34" charset="0"/>
              </a:rPr>
              <a:t>physics</a:t>
            </a:r>
            <a:r>
              <a:rPr lang="fr-FR" sz="1600" dirty="0">
                <a:latin typeface="+mj-lt"/>
                <a:cs typeface="Arial" pitchFamily="34" charset="0"/>
              </a:rPr>
              <a:t> </a:t>
            </a:r>
            <a:r>
              <a:rPr lang="fr-FR" sz="1600" dirty="0" err="1">
                <a:latin typeface="+mj-lt"/>
                <a:cs typeface="Arial" pitchFamily="34" charset="0"/>
              </a:rPr>
              <a:t>such</a:t>
            </a:r>
            <a:r>
              <a:rPr lang="fr-FR" sz="1600" dirty="0">
                <a:latin typeface="+mj-lt"/>
                <a:cs typeface="Arial" pitchFamily="34" charset="0"/>
              </a:rPr>
              <a:t> as:</a:t>
            </a:r>
          </a:p>
          <a:p>
            <a:pPr lvl="1"/>
            <a:r>
              <a:rPr lang="fr-FR" sz="1600" dirty="0">
                <a:latin typeface="+mj-lt"/>
                <a:cs typeface="Arial" pitchFamily="34" charset="0"/>
              </a:rPr>
              <a:t>Geant4 </a:t>
            </a:r>
            <a:r>
              <a:rPr lang="fr-FR" sz="1600" b="1" dirty="0">
                <a:solidFill>
                  <a:srgbClr val="FFFF00"/>
                </a:solidFill>
                <a:latin typeface="+mj-lt"/>
                <a:cs typeface="Arial" pitchFamily="34" charset="0"/>
              </a:rPr>
              <a:t>photon</a:t>
            </a:r>
            <a:r>
              <a:rPr lang="fr-FR" sz="1600" dirty="0">
                <a:solidFill>
                  <a:srgbClr val="FF6FCF"/>
                </a:solidFill>
                <a:latin typeface="+mj-lt"/>
                <a:cs typeface="Arial" pitchFamily="34" charset="0"/>
              </a:rPr>
              <a:t> </a:t>
            </a:r>
            <a:r>
              <a:rPr lang="fr-FR" sz="1600" dirty="0" err="1">
                <a:latin typeface="+mj-lt"/>
                <a:cs typeface="Arial" pitchFamily="34" charset="0"/>
              </a:rPr>
              <a:t>processes</a:t>
            </a:r>
            <a:r>
              <a:rPr lang="fr-FR" sz="1600" dirty="0">
                <a:latin typeface="+mj-lt"/>
                <a:cs typeface="Arial" pitchFamily="34" charset="0"/>
              </a:rPr>
              <a:t> and </a:t>
            </a:r>
            <a:r>
              <a:rPr lang="fr-FR" sz="1600" dirty="0" err="1">
                <a:latin typeface="+mj-lt"/>
                <a:cs typeface="Arial" pitchFamily="34" charset="0"/>
              </a:rPr>
              <a:t>models</a:t>
            </a:r>
            <a:r>
              <a:rPr lang="fr-FR" sz="1600" dirty="0">
                <a:latin typeface="+mj-lt"/>
                <a:cs typeface="Arial" pitchFamily="34" charset="0"/>
              </a:rPr>
              <a:t> </a:t>
            </a:r>
          </a:p>
          <a:p>
            <a:pPr lvl="2"/>
            <a:r>
              <a:rPr lang="fr-FR" sz="1400" dirty="0" err="1">
                <a:solidFill>
                  <a:srgbClr val="66FFFF"/>
                </a:solidFill>
                <a:latin typeface="+mj-lt"/>
                <a:cs typeface="Arial" pitchFamily="34" charset="0"/>
              </a:rPr>
              <a:t>Photoelectric</a:t>
            </a:r>
            <a:r>
              <a:rPr lang="fr-FR" sz="1400" dirty="0">
                <a:solidFill>
                  <a:srgbClr val="66FFFF"/>
                </a:solidFill>
                <a:latin typeface="+mj-lt"/>
                <a:cs typeface="Arial" pitchFamily="34" charset="0"/>
              </a:rPr>
              <a:t> </a:t>
            </a:r>
            <a:r>
              <a:rPr lang="fr-FR" sz="1400" dirty="0" err="1">
                <a:solidFill>
                  <a:srgbClr val="66FFFF"/>
                </a:solidFill>
                <a:latin typeface="+mj-lt"/>
                <a:cs typeface="Arial" pitchFamily="34" charset="0"/>
              </a:rPr>
              <a:t>effect</a:t>
            </a:r>
            <a:r>
              <a:rPr lang="fr-FR" sz="1400" dirty="0">
                <a:solidFill>
                  <a:srgbClr val="66FFFF"/>
                </a:solidFill>
                <a:latin typeface="+mj-lt"/>
                <a:cs typeface="Arial" pitchFamily="34" charset="0"/>
              </a:rPr>
              <a:t>, Compton sc., Rayleigh sc., pair production</a:t>
            </a:r>
          </a:p>
          <a:p>
            <a:pPr lvl="2"/>
            <a:r>
              <a:rPr lang="fr-FR" sz="1400" dirty="0">
                <a:latin typeface="+mj-lt"/>
                <a:cs typeface="Arial" pitchFamily="34" charset="0"/>
              </a:rPr>
              <a:t>Livermore (EPDL97) </a:t>
            </a:r>
            <a:r>
              <a:rPr lang="fr-FR" sz="1400" dirty="0" err="1">
                <a:solidFill>
                  <a:srgbClr val="00FF00"/>
                </a:solidFill>
                <a:latin typeface="+mj-lt"/>
                <a:cs typeface="Arial" pitchFamily="34" charset="0"/>
              </a:rPr>
              <a:t>included</a:t>
            </a:r>
            <a:r>
              <a:rPr lang="fr-FR" sz="1400" dirty="0">
                <a:solidFill>
                  <a:srgbClr val="00FF00"/>
                </a:solidFill>
                <a:latin typeface="+mj-lt"/>
                <a:cs typeface="Arial" pitchFamily="34" charset="0"/>
              </a:rPr>
              <a:t> by default in all Geant4-DNA </a:t>
            </a:r>
            <a:r>
              <a:rPr lang="fr-FR" sz="1400" dirty="0" err="1">
                <a:solidFill>
                  <a:srgbClr val="00FF00"/>
                </a:solidFill>
                <a:latin typeface="+mj-lt"/>
                <a:cs typeface="Arial" pitchFamily="34" charset="0"/>
              </a:rPr>
              <a:t>constructors</a:t>
            </a:r>
            <a:endParaRPr lang="fr-FR" sz="1200" dirty="0">
              <a:solidFill>
                <a:srgbClr val="00FF00"/>
              </a:solidFill>
              <a:latin typeface="+mj-lt"/>
              <a:cs typeface="Arial" pitchFamily="34" charset="0"/>
            </a:endParaRPr>
          </a:p>
          <a:p>
            <a:pPr lvl="1"/>
            <a:r>
              <a:rPr lang="fr-FR" sz="1600" dirty="0">
                <a:latin typeface="+mj-lt"/>
                <a:cs typeface="Arial" pitchFamily="34" charset="0"/>
              </a:rPr>
              <a:t>Geant4 alternative </a:t>
            </a:r>
            <a:r>
              <a:rPr lang="fr-FR" sz="1600" b="1" dirty="0" err="1">
                <a:solidFill>
                  <a:srgbClr val="FFFF00"/>
                </a:solidFill>
                <a:latin typeface="+mj-lt"/>
                <a:cs typeface="Arial" pitchFamily="34" charset="0"/>
              </a:rPr>
              <a:t>electromagnetic</a:t>
            </a:r>
            <a:r>
              <a:rPr lang="fr-FR" sz="1600" b="1" dirty="0">
                <a:solidFill>
                  <a:srgbClr val="FFFF00"/>
                </a:solidFill>
                <a:latin typeface="+mj-lt"/>
                <a:cs typeface="Arial" pitchFamily="34" charset="0"/>
              </a:rPr>
              <a:t> </a:t>
            </a:r>
            <a:r>
              <a:rPr lang="fr-FR" sz="1600" b="1" dirty="0" err="1">
                <a:solidFill>
                  <a:srgbClr val="FFFF00"/>
                </a:solidFill>
                <a:latin typeface="+mj-lt"/>
                <a:cs typeface="Arial" pitchFamily="34" charset="0"/>
              </a:rPr>
              <a:t>processes</a:t>
            </a:r>
            <a:r>
              <a:rPr lang="fr-FR" sz="1600" b="1" dirty="0">
                <a:solidFill>
                  <a:srgbClr val="FFFF00"/>
                </a:solidFill>
                <a:latin typeface="+mj-lt"/>
                <a:cs typeface="Arial" pitchFamily="34" charset="0"/>
              </a:rPr>
              <a:t> and </a:t>
            </a:r>
            <a:r>
              <a:rPr lang="fr-FR" sz="1600" b="1" dirty="0" err="1">
                <a:solidFill>
                  <a:srgbClr val="FFFF00"/>
                </a:solidFill>
                <a:latin typeface="+mj-lt"/>
                <a:cs typeface="Arial" pitchFamily="34" charset="0"/>
              </a:rPr>
              <a:t>models</a:t>
            </a:r>
            <a:r>
              <a:rPr lang="fr-FR" sz="1600" b="1" dirty="0">
                <a:solidFill>
                  <a:srgbClr val="FFFF00"/>
                </a:solidFill>
                <a:latin typeface="+mj-lt"/>
                <a:cs typeface="Arial" pitchFamily="34" charset="0"/>
              </a:rPr>
              <a:t> for </a:t>
            </a:r>
            <a:r>
              <a:rPr lang="fr-FR" sz="1600" b="1" dirty="0" err="1">
                <a:solidFill>
                  <a:srgbClr val="FFFF00"/>
                </a:solidFill>
                <a:latin typeface="+mj-lt"/>
                <a:cs typeface="Arial" pitchFamily="34" charset="0"/>
              </a:rPr>
              <a:t>charged</a:t>
            </a:r>
            <a:r>
              <a:rPr lang="fr-FR" sz="1600" b="1" dirty="0">
                <a:solidFill>
                  <a:srgbClr val="FFFF00"/>
                </a:solidFill>
                <a:latin typeface="+mj-lt"/>
                <a:cs typeface="Arial" pitchFamily="34" charset="0"/>
              </a:rPr>
              <a:t> </a:t>
            </a:r>
            <a:r>
              <a:rPr lang="fr-FR" sz="1600" b="1" dirty="0" err="1">
                <a:solidFill>
                  <a:srgbClr val="FFFF00"/>
                </a:solidFill>
                <a:latin typeface="+mj-lt"/>
                <a:cs typeface="Arial" pitchFamily="34" charset="0"/>
              </a:rPr>
              <a:t>particles</a:t>
            </a:r>
            <a:endParaRPr lang="fr-FR" sz="1600" b="1" dirty="0">
              <a:solidFill>
                <a:srgbClr val="FFFF00"/>
              </a:solidFill>
              <a:latin typeface="+mj-lt"/>
              <a:cs typeface="Arial" pitchFamily="34" charset="0"/>
            </a:endParaRPr>
          </a:p>
          <a:p>
            <a:pPr lvl="2"/>
            <a:r>
              <a:rPr lang="fr-FR" sz="1400" dirty="0">
                <a:solidFill>
                  <a:srgbClr val="66FFFF"/>
                </a:solidFill>
                <a:latin typeface="+mj-lt"/>
                <a:cs typeface="Arial" pitchFamily="34" charset="0"/>
              </a:rPr>
              <a:t>Ionisation, </a:t>
            </a:r>
            <a:r>
              <a:rPr lang="fr-FR" sz="1400" dirty="0" err="1">
                <a:solidFill>
                  <a:srgbClr val="66FFFF"/>
                </a:solidFill>
                <a:latin typeface="+mj-lt"/>
                <a:cs typeface="Arial" pitchFamily="34" charset="0"/>
              </a:rPr>
              <a:t>bremsstrahlung</a:t>
            </a:r>
            <a:r>
              <a:rPr lang="fr-FR" sz="1400" dirty="0">
                <a:solidFill>
                  <a:srgbClr val="66FFFF"/>
                </a:solidFill>
                <a:latin typeface="+mj-lt"/>
                <a:cs typeface="Arial" pitchFamily="34" charset="0"/>
              </a:rPr>
              <a:t>, etc…  </a:t>
            </a:r>
          </a:p>
          <a:p>
            <a:pPr lvl="2"/>
            <a:r>
              <a:rPr lang="fr-FR" sz="1400" dirty="0">
                <a:latin typeface="+mj-lt"/>
                <a:cs typeface="Arial" pitchFamily="34" charset="0"/>
              </a:rPr>
              <a:t>Electrons, positrons, ions, etc… </a:t>
            </a:r>
            <a:endParaRPr lang="fr-FR" sz="1200" dirty="0">
              <a:latin typeface="+mj-lt"/>
              <a:cs typeface="Arial" pitchFamily="34" charset="0"/>
            </a:endParaRPr>
          </a:p>
          <a:p>
            <a:pPr lvl="1"/>
            <a:r>
              <a:rPr lang="fr-FR" sz="1600" dirty="0">
                <a:latin typeface="+mj-lt"/>
                <a:cs typeface="Arial" pitchFamily="34" charset="0"/>
              </a:rPr>
              <a:t>Geant4 </a:t>
            </a:r>
            <a:r>
              <a:rPr lang="fr-FR" sz="1600" b="1" dirty="0" err="1">
                <a:solidFill>
                  <a:srgbClr val="FFFF00"/>
                </a:solidFill>
                <a:latin typeface="+mj-lt"/>
                <a:cs typeface="Arial" pitchFamily="34" charset="0"/>
              </a:rPr>
              <a:t>atomic</a:t>
            </a:r>
            <a:r>
              <a:rPr lang="fr-FR" sz="1600" b="1" dirty="0">
                <a:solidFill>
                  <a:srgbClr val="FFFF00"/>
                </a:solidFill>
                <a:latin typeface="+mj-lt"/>
                <a:cs typeface="Arial" pitchFamily="34" charset="0"/>
              </a:rPr>
              <a:t> </a:t>
            </a:r>
            <a:r>
              <a:rPr lang="fr-FR" sz="1600" b="1" dirty="0" err="1">
                <a:solidFill>
                  <a:srgbClr val="FFFF00"/>
                </a:solidFill>
                <a:latin typeface="+mj-lt"/>
                <a:cs typeface="Arial" pitchFamily="34" charset="0"/>
              </a:rPr>
              <a:t>deexcitation</a:t>
            </a:r>
            <a:r>
              <a:rPr lang="fr-FR" sz="1600" b="1" dirty="0">
                <a:solidFill>
                  <a:srgbClr val="FFFF00"/>
                </a:solidFill>
                <a:latin typeface="+mj-lt"/>
                <a:cs typeface="Arial" pitchFamily="34" charset="0"/>
              </a:rPr>
              <a:t> </a:t>
            </a:r>
            <a:r>
              <a:rPr lang="fr-FR" sz="1600" dirty="0">
                <a:latin typeface="+mj-lt"/>
                <a:cs typeface="Arial" pitchFamily="34" charset="0"/>
              </a:rPr>
              <a:t>(fluorescence + Auger </a:t>
            </a:r>
            <a:r>
              <a:rPr lang="fr-FR" sz="1600" dirty="0" err="1">
                <a:latin typeface="+mj-lt"/>
                <a:cs typeface="Arial" pitchFamily="34" charset="0"/>
              </a:rPr>
              <a:t>emission</a:t>
            </a:r>
            <a:r>
              <a:rPr lang="fr-FR" sz="1600" dirty="0">
                <a:latin typeface="+mj-lt"/>
                <a:cs typeface="Arial" pitchFamily="34" charset="0"/>
              </a:rPr>
              <a:t>, </a:t>
            </a:r>
            <a:r>
              <a:rPr lang="fr-FR" sz="1600" b="1" u="sng" dirty="0" err="1">
                <a:solidFill>
                  <a:srgbClr val="FF00FF"/>
                </a:solidFill>
                <a:latin typeface="+mj-lt"/>
                <a:cs typeface="Arial" pitchFamily="34" charset="0"/>
              </a:rPr>
              <a:t>including</a:t>
            </a:r>
            <a:r>
              <a:rPr lang="fr-FR" sz="1600" b="1" u="sng" dirty="0">
                <a:solidFill>
                  <a:srgbClr val="FF00FF"/>
                </a:solidFill>
                <a:latin typeface="+mj-lt"/>
                <a:cs typeface="Arial" pitchFamily="34" charset="0"/>
              </a:rPr>
              <a:t> cascades</a:t>
            </a:r>
            <a:r>
              <a:rPr lang="fr-FR" sz="1600" dirty="0">
                <a:latin typeface="+mj-lt"/>
                <a:cs typeface="Arial" pitchFamily="34" charset="0"/>
              </a:rPr>
              <a:t>)</a:t>
            </a:r>
          </a:p>
          <a:p>
            <a:pPr lvl="2"/>
            <a:r>
              <a:rPr lang="fr-FR" sz="1400" dirty="0">
                <a:latin typeface="+mj-lt"/>
                <a:cs typeface="Arial" pitchFamily="34" charset="0"/>
              </a:rPr>
              <a:t>EADL97 by default, </a:t>
            </a:r>
            <a:r>
              <a:rPr lang="fr-FR" sz="1400" dirty="0" err="1">
                <a:latin typeface="+mj-lt"/>
                <a:cs typeface="Arial" pitchFamily="34" charset="0"/>
              </a:rPr>
              <a:t>Bearden</a:t>
            </a:r>
            <a:endParaRPr lang="fr-FR" sz="1400" dirty="0">
              <a:latin typeface="+mj-lt"/>
              <a:cs typeface="Arial" pitchFamily="34" charset="0"/>
            </a:endParaRPr>
          </a:p>
          <a:p>
            <a:pPr lvl="2"/>
            <a:r>
              <a:rPr lang="fr-FR" sz="1400" dirty="0" err="1">
                <a:solidFill>
                  <a:srgbClr val="00FF00"/>
                </a:solidFill>
                <a:latin typeface="+mj-lt"/>
                <a:cs typeface="Arial" pitchFamily="34" charset="0"/>
              </a:rPr>
              <a:t>activated</a:t>
            </a:r>
            <a:r>
              <a:rPr lang="fr-FR" sz="1400" dirty="0">
                <a:solidFill>
                  <a:srgbClr val="00FF00"/>
                </a:solidFill>
                <a:latin typeface="+mj-lt"/>
                <a:cs typeface="Arial" pitchFamily="34" charset="0"/>
              </a:rPr>
              <a:t> by default </a:t>
            </a:r>
            <a:r>
              <a:rPr lang="fr-FR" sz="1200" dirty="0">
                <a:solidFill>
                  <a:srgbClr val="00FF00"/>
                </a:solidFill>
                <a:cs typeface="Arial" pitchFamily="34" charset="0"/>
              </a:rPr>
              <a:t>in all Geant4-DNA </a:t>
            </a:r>
            <a:r>
              <a:rPr lang="fr-FR" sz="1200" dirty="0" err="1">
                <a:solidFill>
                  <a:srgbClr val="00FF00"/>
                </a:solidFill>
                <a:cs typeface="Arial" pitchFamily="34" charset="0"/>
              </a:rPr>
              <a:t>constructors</a:t>
            </a:r>
            <a:endParaRPr lang="fr-FR" sz="1200" dirty="0">
              <a:solidFill>
                <a:srgbClr val="00FF00"/>
              </a:solidFill>
              <a:latin typeface="+mj-lt"/>
              <a:cs typeface="Arial" pitchFamily="34" charset="0"/>
            </a:endParaRPr>
          </a:p>
          <a:p>
            <a:pPr lvl="1"/>
            <a:r>
              <a:rPr lang="fr-FR" sz="1600" dirty="0">
                <a:latin typeface="+mj-lt"/>
                <a:cs typeface="Arial" pitchFamily="34" charset="0"/>
              </a:rPr>
              <a:t>…and </a:t>
            </a:r>
            <a:r>
              <a:rPr lang="fr-FR" sz="1600" dirty="0" err="1">
                <a:latin typeface="+mj-lt"/>
                <a:cs typeface="Arial" pitchFamily="34" charset="0"/>
              </a:rPr>
              <a:t>also</a:t>
            </a:r>
            <a:r>
              <a:rPr lang="fr-FR" sz="1600" dirty="0">
                <a:latin typeface="+mj-lt"/>
                <a:cs typeface="Arial" pitchFamily="34" charset="0"/>
              </a:rPr>
              <a:t> Geant4 </a:t>
            </a:r>
            <a:r>
              <a:rPr lang="fr-FR" sz="1600" b="1" dirty="0" err="1">
                <a:solidFill>
                  <a:srgbClr val="FFFF00"/>
                </a:solidFill>
                <a:latin typeface="+mj-lt"/>
                <a:cs typeface="Arial" pitchFamily="34" charset="0"/>
              </a:rPr>
              <a:t>hadronic</a:t>
            </a:r>
            <a:r>
              <a:rPr lang="fr-FR" sz="1600" b="1" dirty="0">
                <a:solidFill>
                  <a:srgbClr val="FFFF00"/>
                </a:solidFill>
                <a:latin typeface="+mj-lt"/>
                <a:cs typeface="Arial" pitchFamily="34" charset="0"/>
              </a:rPr>
              <a:t> </a:t>
            </a:r>
            <a:r>
              <a:rPr lang="fr-FR" sz="1600" b="1" dirty="0" err="1">
                <a:solidFill>
                  <a:srgbClr val="FFFF00"/>
                </a:solidFill>
                <a:latin typeface="+mj-lt"/>
                <a:cs typeface="Arial" pitchFamily="34" charset="0"/>
              </a:rPr>
              <a:t>physics</a:t>
            </a:r>
            <a:endParaRPr lang="fr-FR" sz="1600" b="1" dirty="0">
              <a:solidFill>
                <a:srgbClr val="FFFF00"/>
              </a:solidFill>
              <a:latin typeface="+mj-lt"/>
              <a:cs typeface="Arial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00069">
            <a:off x="7288958" y="5214281"/>
            <a:ext cx="1054666" cy="75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05480"/>
      </p:ext>
    </p:extLst>
  </p:cSld>
  <p:clrMapOvr>
    <a:masterClrMapping/>
  </p:clrMapOvr>
  <p:transition spd="med" advTm="110515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8702"/>
            <a:ext cx="8229600" cy="1143000"/>
          </a:xfrm>
        </p:spPr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Contents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21702"/>
            <a:ext cx="8508996" cy="4525963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sz="2000" dirty="0" err="1"/>
              <a:t>Context</a:t>
            </a:r>
            <a:r>
              <a:rPr lang="fr-FR" sz="2000" dirty="0"/>
              <a:t> of the </a:t>
            </a:r>
            <a:r>
              <a:rPr lang="fr-FR" sz="2000" dirty="0">
                <a:solidFill>
                  <a:srgbClr val="FFFF00"/>
                </a:solidFill>
              </a:rPr>
              <a:t>Geant4-DNA </a:t>
            </a:r>
            <a:r>
              <a:rPr lang="fr-FR" sz="2000" dirty="0" err="1">
                <a:solidFill>
                  <a:srgbClr val="FFFF00"/>
                </a:solidFill>
              </a:rPr>
              <a:t>project</a:t>
            </a:r>
            <a:endParaRPr lang="fr-FR" sz="2000" dirty="0">
              <a:solidFill>
                <a:srgbClr val="FFFF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fr-FR" sz="2000" dirty="0"/>
              <a:t>Simulation of interactions of radiation </a:t>
            </a:r>
            <a:r>
              <a:rPr lang="fr-FR" sz="2000" dirty="0" err="1"/>
              <a:t>with</a:t>
            </a:r>
            <a:r>
              <a:rPr lang="fr-FR" sz="2000" dirty="0"/>
              <a:t> </a:t>
            </a:r>
            <a:r>
              <a:rPr lang="fr-FR" sz="2000" dirty="0" err="1"/>
              <a:t>biological</a:t>
            </a:r>
            <a:r>
              <a:rPr lang="fr-FR" sz="2000" dirty="0"/>
              <a:t> </a:t>
            </a:r>
            <a:r>
              <a:rPr lang="fr-FR" sz="2000" dirty="0" err="1"/>
              <a:t>targets</a:t>
            </a:r>
            <a:r>
              <a:rPr lang="fr-FR" sz="2000" dirty="0"/>
              <a:t> (</a:t>
            </a:r>
            <a:r>
              <a:rPr lang="fr-FR" sz="2000" dirty="0" err="1"/>
              <a:t>e.g</a:t>
            </a:r>
            <a:r>
              <a:rPr lang="fr-FR" sz="2000" dirty="0"/>
              <a:t>. DNA)</a:t>
            </a:r>
          </a:p>
          <a:p>
            <a:pPr marL="857250" lvl="1" indent="-457200"/>
            <a:r>
              <a:rPr lang="fr-FR" sz="1800" dirty="0">
                <a:solidFill>
                  <a:srgbClr val="00FF00"/>
                </a:solidFill>
              </a:rPr>
              <a:t>Physical</a:t>
            </a:r>
            <a:r>
              <a:rPr lang="fr-FR" sz="1800" dirty="0"/>
              <a:t> stage</a:t>
            </a:r>
          </a:p>
          <a:p>
            <a:pPr marL="857250" lvl="1" indent="-457200"/>
            <a:r>
              <a:rPr lang="fr-FR" sz="1800" dirty="0">
                <a:solidFill>
                  <a:srgbClr val="66FFFF"/>
                </a:solidFill>
              </a:rPr>
              <a:t>Physico-</a:t>
            </a:r>
            <a:r>
              <a:rPr lang="fr-FR" sz="1800" dirty="0" err="1">
                <a:solidFill>
                  <a:srgbClr val="66FFFF"/>
                </a:solidFill>
              </a:rPr>
              <a:t>chemical</a:t>
            </a:r>
            <a:r>
              <a:rPr lang="fr-FR" sz="1800" dirty="0">
                <a:solidFill>
                  <a:srgbClr val="66FFFF"/>
                </a:solidFill>
              </a:rPr>
              <a:t> &amp; </a:t>
            </a:r>
            <a:r>
              <a:rPr lang="fr-FR" sz="1800" dirty="0" err="1">
                <a:solidFill>
                  <a:srgbClr val="66FFFF"/>
                </a:solidFill>
              </a:rPr>
              <a:t>chemical</a:t>
            </a:r>
            <a:r>
              <a:rPr lang="fr-FR" sz="1800" dirty="0">
                <a:solidFill>
                  <a:srgbClr val="66FFFF"/>
                </a:solidFill>
              </a:rPr>
              <a:t> </a:t>
            </a:r>
            <a:r>
              <a:rPr lang="fr-FR" sz="1800" dirty="0"/>
              <a:t>stages</a:t>
            </a:r>
          </a:p>
          <a:p>
            <a:pPr marL="857250" lvl="1" indent="-457200"/>
            <a:r>
              <a:rPr lang="fr-FR" sz="1800" dirty="0" err="1">
                <a:solidFill>
                  <a:srgbClr val="FF00FF"/>
                </a:solidFill>
              </a:rPr>
              <a:t>Geometrical</a:t>
            </a:r>
            <a:r>
              <a:rPr lang="fr-FR" sz="1800" dirty="0">
                <a:solidFill>
                  <a:srgbClr val="FF00FF"/>
                </a:solidFill>
              </a:rPr>
              <a:t> </a:t>
            </a:r>
            <a:r>
              <a:rPr lang="fr-FR" sz="1800" dirty="0" err="1">
                <a:solidFill>
                  <a:srgbClr val="FF00FF"/>
                </a:solidFill>
              </a:rPr>
              <a:t>models</a:t>
            </a:r>
            <a:r>
              <a:rPr lang="fr-FR" sz="1800" dirty="0"/>
              <a:t> of </a:t>
            </a:r>
            <a:r>
              <a:rPr lang="fr-FR" sz="1800" dirty="0" err="1"/>
              <a:t>biological</a:t>
            </a:r>
            <a:r>
              <a:rPr lang="fr-FR" sz="1800" dirty="0"/>
              <a:t> </a:t>
            </a:r>
            <a:r>
              <a:rPr lang="fr-FR" sz="1800" dirty="0" err="1"/>
              <a:t>targets</a:t>
            </a:r>
            <a:endParaRPr lang="fr-FR" sz="1800" dirty="0"/>
          </a:p>
          <a:p>
            <a:pPr marL="857250" lvl="1" indent="-457200"/>
            <a:r>
              <a:rPr lang="fr-FR" sz="1800" dirty="0" err="1">
                <a:solidFill>
                  <a:srgbClr val="FFC000"/>
                </a:solidFill>
              </a:rPr>
              <a:t>Early</a:t>
            </a:r>
            <a:r>
              <a:rPr lang="fr-FR" sz="1800" dirty="0">
                <a:solidFill>
                  <a:srgbClr val="FFC000"/>
                </a:solidFill>
              </a:rPr>
              <a:t> damage </a:t>
            </a:r>
            <a:r>
              <a:rPr lang="fr-FR" sz="1800" dirty="0" err="1"/>
              <a:t>prediction</a:t>
            </a:r>
            <a:endParaRPr lang="fr-FR" sz="1800" dirty="0"/>
          </a:p>
          <a:p>
            <a:pPr marL="457200" indent="-457200">
              <a:buFont typeface="+mj-lt"/>
              <a:buAutoNum type="arabicPeriod"/>
            </a:pPr>
            <a:r>
              <a:rPr lang="fr-FR" sz="2000" dirty="0" err="1"/>
              <a:t>Where</a:t>
            </a:r>
            <a:r>
              <a:rPr lang="fr-FR" sz="2000" dirty="0"/>
              <a:t> to </a:t>
            </a:r>
            <a:r>
              <a:rPr lang="fr-FR" sz="2000" dirty="0" err="1"/>
              <a:t>find</a:t>
            </a:r>
            <a:r>
              <a:rPr lang="fr-FR" sz="2000" dirty="0"/>
              <a:t> more information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2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5971770" y="6361383"/>
            <a:ext cx="3032263" cy="307777"/>
          </a:xfrm>
          <a:prstGeom prst="rect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 err="1">
                <a:solidFill>
                  <a:schemeClr val="bg1"/>
                </a:solidFill>
                <a:latin typeface="+mj-lt"/>
              </a:rPr>
              <a:t>See</a:t>
            </a:r>
            <a:r>
              <a:rPr lang="fr-FR" sz="1400" b="1" dirty="0">
                <a:solidFill>
                  <a:schemeClr val="bg1"/>
                </a:solidFill>
                <a:latin typeface="+mj-lt"/>
              </a:rPr>
              <a:t> Geant4-DNA publication … (</a:t>
            </a:r>
            <a:r>
              <a:rPr lang="fr-FR" sz="1400" b="1" u="sng" dirty="0" err="1">
                <a:solidFill>
                  <a:srgbClr val="0000FF"/>
                </a:solidFill>
                <a:latin typeface="+mj-lt"/>
              </a:rPr>
              <a:t>link</a:t>
            </a:r>
            <a:r>
              <a:rPr lang="fr-FR" sz="1400" b="1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1200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6336177"/>
            <a:ext cx="9144000" cy="521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457200" y="72824"/>
            <a:ext cx="8229600" cy="1143000"/>
          </a:xfrm>
        </p:spPr>
        <p:txBody>
          <a:bodyPr>
            <a:noAutofit/>
          </a:bodyPr>
          <a:lstStyle/>
          <a:p>
            <a:r>
              <a:rPr lang="fr-FR" sz="2800" dirty="0"/>
              <a:t>Mixed </a:t>
            </a:r>
            <a:r>
              <a:rPr lang="fr-FR" sz="2800" dirty="0" err="1"/>
              <a:t>physics</a:t>
            </a:r>
            <a:r>
              <a:rPr lang="fr-FR" sz="2800" dirty="0"/>
              <a:t> </a:t>
            </a:r>
            <a:r>
              <a:rPr lang="fr-FR" sz="2800" dirty="0" err="1"/>
              <a:t>lists</a:t>
            </a:r>
            <a:r>
              <a:rPr lang="fr-FR" sz="2800" dirty="0"/>
              <a:t> in </a:t>
            </a:r>
            <a:r>
              <a:rPr lang="fr-FR" sz="2800" dirty="0" err="1"/>
              <a:t>geometrical</a:t>
            </a:r>
            <a:r>
              <a:rPr lang="fr-FR" sz="2800" dirty="0"/>
              <a:t> </a:t>
            </a:r>
            <a:r>
              <a:rPr lang="fr-FR" sz="2800" dirty="0" err="1"/>
              <a:t>regions</a:t>
            </a:r>
            <a:r>
              <a:rPr lang="fr-FR" sz="2800" dirty="0"/>
              <a:t>:</a:t>
            </a:r>
            <a:br>
              <a:rPr lang="fr-FR" sz="2800" dirty="0"/>
            </a:br>
            <a:r>
              <a:rPr lang="fr-FR" sz="2800" dirty="0"/>
              <a:t>the « </a:t>
            </a:r>
            <a:r>
              <a:rPr lang="fr-FR" sz="2800" dirty="0" err="1">
                <a:solidFill>
                  <a:srgbClr val="FFFF00"/>
                </a:solidFill>
              </a:rPr>
              <a:t>dnaphysics</a:t>
            </a:r>
            <a:r>
              <a:rPr lang="fr-FR" sz="2800" dirty="0"/>
              <a:t> » </a:t>
            </a:r>
            <a:r>
              <a:rPr lang="fr-FR" sz="2800" dirty="0" err="1">
                <a:solidFill>
                  <a:srgbClr val="FFFFFF"/>
                </a:solidFill>
              </a:rPr>
              <a:t>extended</a:t>
            </a:r>
            <a:r>
              <a:rPr lang="fr-FR" sz="2800" dirty="0">
                <a:solidFill>
                  <a:srgbClr val="FFFFFF"/>
                </a:solidFill>
              </a:rPr>
              <a:t> </a:t>
            </a:r>
            <a:r>
              <a:rPr lang="fr-FR" sz="2800" dirty="0" err="1">
                <a:solidFill>
                  <a:srgbClr val="FFFFFF"/>
                </a:solidFill>
              </a:rPr>
              <a:t>example</a:t>
            </a:r>
            <a:endParaRPr lang="fr-FR" sz="2800" dirty="0">
              <a:solidFill>
                <a:srgbClr val="FFFFFF"/>
              </a:solidFill>
            </a:endParaRPr>
          </a:p>
        </p:txBody>
      </p:sp>
      <p:pic>
        <p:nvPicPr>
          <p:cNvPr id="9" name="Image 8" descr="microdosimetry-with-label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1120"/>
            <a:ext cx="9144000" cy="53714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43701" y="6265227"/>
            <a:ext cx="3453814" cy="430887"/>
          </a:xfrm>
          <a:prstGeom prst="rect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100" b="1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US" sz="1100" b="1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1100" b="1" dirty="0" err="1">
                <a:solidFill>
                  <a:srgbClr val="000000"/>
                </a:solidFill>
                <a:latin typeface="+mj-lt"/>
              </a:rPr>
              <a:t>Instrum</a:t>
            </a:r>
            <a:r>
              <a:rPr lang="en-US" sz="1100" b="1" dirty="0">
                <a:solidFill>
                  <a:srgbClr val="000000"/>
                </a:solidFill>
                <a:latin typeface="+mj-lt"/>
              </a:rPr>
              <a:t>. and Meth. B </a:t>
            </a:r>
            <a:r>
              <a:rPr lang="fr-FR" sz="1100" b="1" dirty="0">
                <a:solidFill>
                  <a:schemeClr val="bg1"/>
                </a:solidFill>
                <a:latin typeface="+mj-lt"/>
              </a:rPr>
              <a:t> 273 (2012) 95 (</a:t>
            </a:r>
            <a:r>
              <a:rPr lang="fr-FR" sz="1100" b="1" dirty="0">
                <a:solidFill>
                  <a:schemeClr val="bg1"/>
                </a:solidFill>
                <a:latin typeface="+mj-lt"/>
                <a:hlinkClick r:id="rId3"/>
              </a:rPr>
              <a:t>link</a:t>
            </a:r>
            <a:r>
              <a:rPr lang="fr-FR" sz="1100" b="1" dirty="0">
                <a:solidFill>
                  <a:schemeClr val="bg1"/>
                </a:solidFill>
                <a:latin typeface="+mj-lt"/>
              </a:rPr>
              <a:t>)</a:t>
            </a:r>
          </a:p>
          <a:p>
            <a:pPr algn="ctr"/>
            <a:r>
              <a:rPr lang="fr-FR" sz="1100" b="1" dirty="0" err="1">
                <a:solidFill>
                  <a:schemeClr val="bg1"/>
                </a:solidFill>
                <a:latin typeface="+mj-lt"/>
              </a:rPr>
              <a:t>Prog</a:t>
            </a:r>
            <a:r>
              <a:rPr lang="fr-FR" sz="1100" b="1" dirty="0">
                <a:solidFill>
                  <a:schemeClr val="bg1"/>
                </a:solidFill>
                <a:latin typeface="+mj-lt"/>
              </a:rPr>
              <a:t>. </a:t>
            </a:r>
            <a:r>
              <a:rPr lang="fr-FR" sz="1100" b="1" dirty="0" err="1">
                <a:solidFill>
                  <a:schemeClr val="bg1"/>
                </a:solidFill>
                <a:latin typeface="+mj-lt"/>
              </a:rPr>
              <a:t>Nucl</a:t>
            </a:r>
            <a:r>
              <a:rPr lang="fr-FR" sz="1100" b="1" dirty="0">
                <a:solidFill>
                  <a:schemeClr val="bg1"/>
                </a:solidFill>
                <a:latin typeface="+mj-lt"/>
              </a:rPr>
              <a:t>. </a:t>
            </a:r>
            <a:r>
              <a:rPr lang="fr-FR" sz="1100" b="1" dirty="0" err="1">
                <a:solidFill>
                  <a:schemeClr val="bg1"/>
                </a:solidFill>
                <a:latin typeface="+mj-lt"/>
              </a:rPr>
              <a:t>Sci</a:t>
            </a:r>
            <a:r>
              <a:rPr lang="fr-FR" sz="1100" b="1" dirty="0">
                <a:solidFill>
                  <a:schemeClr val="bg1"/>
                </a:solidFill>
                <a:latin typeface="+mj-lt"/>
              </a:rPr>
              <a:t>. Tec. 2 (2011) 898 (</a:t>
            </a:r>
            <a:r>
              <a:rPr lang="fr-FR" sz="1100" b="1" dirty="0">
                <a:solidFill>
                  <a:schemeClr val="bg1"/>
                </a:solidFill>
                <a:latin typeface="+mj-lt"/>
                <a:hlinkClick r:id="rId4"/>
              </a:rPr>
              <a:t>link</a:t>
            </a:r>
            <a:r>
              <a:rPr lang="fr-FR" sz="1100" b="1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723541" y="5132728"/>
            <a:ext cx="1753979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50" dirty="0">
                <a:solidFill>
                  <a:schemeClr val="accent3"/>
                </a:solidFill>
                <a:latin typeface="+mj-lt"/>
              </a:rPr>
              <a:t>/</a:t>
            </a:r>
            <a:r>
              <a:rPr lang="fr-FR" sz="1050" dirty="0" err="1">
                <a:solidFill>
                  <a:schemeClr val="accent3"/>
                </a:solidFill>
                <a:latin typeface="+mj-lt"/>
              </a:rPr>
              <a:t>gps</a:t>
            </a:r>
            <a:r>
              <a:rPr lang="fr-FR" sz="1050" dirty="0">
                <a:solidFill>
                  <a:schemeClr val="accent3"/>
                </a:solidFill>
                <a:latin typeface="+mj-lt"/>
              </a:rPr>
              <a:t>/</a:t>
            </a:r>
            <a:r>
              <a:rPr lang="fr-FR" sz="1050" dirty="0" err="1">
                <a:solidFill>
                  <a:schemeClr val="accent3"/>
                </a:solidFill>
                <a:latin typeface="+mj-lt"/>
              </a:rPr>
              <a:t>particle</a:t>
            </a:r>
            <a:r>
              <a:rPr lang="fr-FR" sz="1050" dirty="0">
                <a:solidFill>
                  <a:schemeClr val="accent3"/>
                </a:solidFill>
                <a:latin typeface="+mj-lt"/>
              </a:rPr>
              <a:t> ion</a:t>
            </a:r>
          </a:p>
          <a:p>
            <a:r>
              <a:rPr lang="fr-FR" sz="1050" dirty="0">
                <a:solidFill>
                  <a:schemeClr val="accent3"/>
                </a:solidFill>
                <a:latin typeface="+mj-lt"/>
              </a:rPr>
              <a:t>/</a:t>
            </a:r>
            <a:r>
              <a:rPr lang="fr-FR" sz="1050" dirty="0" err="1">
                <a:solidFill>
                  <a:schemeClr val="accent3"/>
                </a:solidFill>
                <a:latin typeface="+mj-lt"/>
              </a:rPr>
              <a:t>gps</a:t>
            </a:r>
            <a:r>
              <a:rPr lang="fr-FR" sz="1050" dirty="0">
                <a:solidFill>
                  <a:schemeClr val="accent3"/>
                </a:solidFill>
                <a:latin typeface="+mj-lt"/>
              </a:rPr>
              <a:t>/ion 6 12 6</a:t>
            </a:r>
          </a:p>
          <a:p>
            <a:r>
              <a:rPr lang="fr-FR" sz="1050" dirty="0">
                <a:solidFill>
                  <a:schemeClr val="accent3"/>
                </a:solidFill>
                <a:latin typeface="+mj-lt"/>
              </a:rPr>
              <a:t>/</a:t>
            </a:r>
            <a:r>
              <a:rPr lang="fr-FR" sz="1050" dirty="0" err="1">
                <a:solidFill>
                  <a:schemeClr val="accent3"/>
                </a:solidFill>
                <a:latin typeface="+mj-lt"/>
              </a:rPr>
              <a:t>gps</a:t>
            </a:r>
            <a:r>
              <a:rPr lang="fr-FR" sz="1050" dirty="0">
                <a:solidFill>
                  <a:schemeClr val="accent3"/>
                </a:solidFill>
                <a:latin typeface="+mj-lt"/>
              </a:rPr>
              <a:t>/</a:t>
            </a:r>
            <a:r>
              <a:rPr lang="fr-FR" sz="1050" dirty="0" err="1">
                <a:solidFill>
                  <a:schemeClr val="accent3"/>
                </a:solidFill>
                <a:latin typeface="+mj-lt"/>
              </a:rPr>
              <a:t>energy</a:t>
            </a:r>
            <a:r>
              <a:rPr lang="fr-FR" sz="1050" dirty="0">
                <a:solidFill>
                  <a:schemeClr val="accent3"/>
                </a:solidFill>
                <a:latin typeface="+mj-lt"/>
              </a:rPr>
              <a:t> 240 MeV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6120772" y="5836309"/>
            <a:ext cx="24619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>
                <a:latin typeface="+mj-lt"/>
              </a:rPr>
              <a:t>Courtesy</a:t>
            </a:r>
            <a:r>
              <a:rPr lang="fr-FR" sz="1400" dirty="0">
                <a:latin typeface="+mj-lt"/>
              </a:rPr>
              <a:t> of </a:t>
            </a:r>
            <a:r>
              <a:rPr lang="fr-FR" sz="1400" dirty="0">
                <a:solidFill>
                  <a:srgbClr val="FFC000"/>
                </a:solidFill>
                <a:latin typeface="+mj-lt"/>
              </a:rPr>
              <a:t>V. </a:t>
            </a:r>
            <a:r>
              <a:rPr lang="fr-FR" sz="1400" dirty="0" err="1">
                <a:solidFill>
                  <a:srgbClr val="FFC000"/>
                </a:solidFill>
                <a:latin typeface="+mj-lt"/>
              </a:rPr>
              <a:t>Stepan</a:t>
            </a:r>
            <a:r>
              <a:rPr lang="fr-FR" sz="1400" dirty="0">
                <a:solidFill>
                  <a:srgbClr val="FFC000"/>
                </a:solidFill>
                <a:latin typeface="+mj-lt"/>
              </a:rPr>
              <a:t> (CENBG)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62405" y="2016776"/>
            <a:ext cx="2077019" cy="5501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498911" y="6306829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dirty="0" err="1">
                <a:latin typeface="+mj-lt"/>
              </a:rPr>
              <a:t>See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solidFill>
                  <a:srgbClr val="00FF00"/>
                </a:solidFill>
                <a:latin typeface="+mj-lt"/>
              </a:rPr>
              <a:t>extended</a:t>
            </a:r>
            <a:r>
              <a:rPr lang="fr-FR" sz="1400" dirty="0">
                <a:solidFill>
                  <a:srgbClr val="00FF00"/>
                </a:solidFill>
                <a:latin typeface="+mj-lt"/>
              </a:rPr>
              <a:t>/</a:t>
            </a:r>
            <a:r>
              <a:rPr lang="fr-FR" sz="1400" dirty="0" err="1">
                <a:solidFill>
                  <a:srgbClr val="00FF00"/>
                </a:solidFill>
                <a:latin typeface="+mj-lt"/>
              </a:rPr>
              <a:t>medical</a:t>
            </a:r>
            <a:r>
              <a:rPr lang="fr-FR" sz="1400" dirty="0">
                <a:solidFill>
                  <a:srgbClr val="00FF00"/>
                </a:solidFill>
                <a:latin typeface="+mj-lt"/>
              </a:rPr>
              <a:t>/</a:t>
            </a:r>
            <a:r>
              <a:rPr lang="fr-FR" sz="1400" dirty="0" err="1">
                <a:solidFill>
                  <a:srgbClr val="00FF00"/>
                </a:solidFill>
                <a:latin typeface="+mj-lt"/>
              </a:rPr>
              <a:t>dna</a:t>
            </a:r>
            <a:r>
              <a:rPr lang="fr-FR" sz="1400" dirty="0">
                <a:solidFill>
                  <a:srgbClr val="00FF00"/>
                </a:solidFill>
                <a:latin typeface="+mj-lt"/>
              </a:rPr>
              <a:t>/</a:t>
            </a:r>
            <a:r>
              <a:rPr lang="fr-FR" sz="1400" dirty="0" err="1">
                <a:solidFill>
                  <a:srgbClr val="66FFFF"/>
                </a:solidFill>
                <a:latin typeface="+mj-lt"/>
              </a:rPr>
              <a:t>dnaphysics</a:t>
            </a:r>
            <a:r>
              <a:rPr lang="fr-FR" sz="1400" dirty="0">
                <a:solidFill>
                  <a:srgbClr val="00FF00"/>
                </a:solidFill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example</a:t>
            </a:r>
            <a:endParaRPr lang="fr-FR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98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 err="1">
                <a:solidFill>
                  <a:srgbClr val="FFFF00"/>
                </a:solidFill>
              </a:rPr>
              <a:t>Overview</a:t>
            </a:r>
            <a:r>
              <a:rPr lang="fr-FR" dirty="0"/>
              <a:t> of </a:t>
            </a:r>
            <a:r>
              <a:rPr lang="fr-FR" dirty="0" err="1"/>
              <a:t>verification</a:t>
            </a:r>
            <a:r>
              <a:rPr lang="fr-FR" dirty="0"/>
              <a:t> </a:t>
            </a:r>
            <a:r>
              <a:rPr lang="fr-FR" dirty="0" err="1"/>
              <a:t>activities</a:t>
            </a:r>
            <a:endParaRPr lang="fr-FR" dirty="0"/>
          </a:p>
        </p:txBody>
      </p:sp>
      <p:graphicFrame>
        <p:nvGraphicFramePr>
          <p:cNvPr id="6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0609247"/>
              </p:ext>
            </p:extLst>
          </p:nvPr>
        </p:nvGraphicFramePr>
        <p:xfrm>
          <a:off x="472629" y="1382241"/>
          <a:ext cx="8229600" cy="5355725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21269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8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40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021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</a:rPr>
                        <a:t>Quantity</a:t>
                      </a:r>
                      <a:endParaRPr lang="fr-FR" sz="140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24213E"/>
                          </a:solidFill>
                          <a:effectLst/>
                        </a:rPr>
                        <a:t>Incident particle</a:t>
                      </a:r>
                      <a:endParaRPr lang="fr-FR" sz="1400" dirty="0">
                        <a:solidFill>
                          <a:srgbClr val="24213E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FF0000"/>
                          </a:solidFill>
                          <a:effectLst/>
                        </a:rPr>
                        <a:t>References</a:t>
                      </a:r>
                      <a:endParaRPr lang="fr-FR" sz="1400" dirty="0">
                        <a:solidFill>
                          <a:srgbClr val="FF0000"/>
                        </a:solidFill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8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05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Cross sections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>
                          <a:effectLst/>
                        </a:rPr>
                        <a:t>electron, proton, alpha particle</a:t>
                      </a:r>
                      <a:endParaRPr lang="fr-F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800" kern="1200" dirty="0">
                          <a:effectLst/>
                        </a:rPr>
                        <a:t>Phys. Med. 31,</a:t>
                      </a:r>
                      <a:r>
                        <a:rPr lang="is-IS" sz="800" kern="1200" baseline="0" dirty="0">
                          <a:effectLst/>
                        </a:rPr>
                        <a:t> </a:t>
                      </a:r>
                      <a:r>
                        <a:rPr lang="is-IS" sz="800" kern="1200" dirty="0">
                          <a:effectLst/>
                        </a:rPr>
                        <a:t>861 (2015)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effectLst/>
                        </a:rPr>
                        <a:t>Med. Phys. 37, 4692 (2010)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8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50" b="1" dirty="0">
                          <a:effectLst/>
                        </a:rPr>
                        <a:t>Dose Point Kernels</a:t>
                      </a:r>
                      <a:endParaRPr lang="fr-FR" sz="105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electron</a:t>
                      </a:r>
                      <a:endParaRPr lang="fr-FR" sz="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800" kern="12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800" kern="1200" dirty="0">
                          <a:effectLst/>
                        </a:rPr>
                        <a:t>Nuclear Inst. and Methods in Physics Research B 398, 13 (2017)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800" kern="1200" dirty="0">
                          <a:effectLst/>
                        </a:rPr>
                        <a:t>Appl. </a:t>
                      </a:r>
                      <a:r>
                        <a:rPr lang="en-US" sz="800" kern="1200" dirty="0" err="1">
                          <a:effectLst/>
                        </a:rPr>
                        <a:t>Radiat</a:t>
                      </a:r>
                      <a:r>
                        <a:rPr lang="en-US" sz="800" kern="1200" dirty="0">
                          <a:effectLst/>
                        </a:rPr>
                        <a:t>. </a:t>
                      </a:r>
                      <a:r>
                        <a:rPr lang="en-US" sz="800" kern="1200" dirty="0" err="1">
                          <a:effectLst/>
                        </a:rPr>
                        <a:t>Isot</a:t>
                      </a:r>
                      <a:r>
                        <a:rPr lang="en-US" sz="800" kern="1200" dirty="0">
                          <a:effectLst/>
                        </a:rPr>
                        <a:t>. 83, 137</a:t>
                      </a:r>
                      <a:r>
                        <a:rPr lang="en-US" sz="800" kern="1200" baseline="0" dirty="0">
                          <a:effectLst/>
                        </a:rPr>
                        <a:t> </a:t>
                      </a:r>
                      <a:r>
                        <a:rPr lang="en-US" sz="800" kern="1200" dirty="0">
                          <a:effectLst/>
                        </a:rPr>
                        <a:t>(2014)</a:t>
                      </a:r>
                      <a:endParaRPr lang="fr-F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endParaRPr lang="en-US" sz="800" kern="1200" dirty="0">
                        <a:effectLst/>
                      </a:endParaRP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8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50" b="1" dirty="0">
                          <a:effectLst/>
                        </a:rPr>
                        <a:t>Frequency of energy deposition </a:t>
                      </a:r>
                      <a:endParaRPr lang="fr-FR" sz="105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electron, proton, alpha particle</a:t>
                      </a:r>
                      <a:endParaRPr lang="fr-FR" sz="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Nuclear Inst. and Methods in Physics Research B 306, 158</a:t>
                      </a:r>
                      <a:r>
                        <a:rPr lang="en-US" sz="800" kern="1200" baseline="0" dirty="0">
                          <a:effectLst/>
                        </a:rPr>
                        <a:t> </a:t>
                      </a:r>
                      <a:r>
                        <a:rPr lang="en-US" sz="800" kern="1200" dirty="0">
                          <a:effectLst/>
                        </a:rPr>
                        <a:t>(2013)</a:t>
                      </a:r>
                      <a:r>
                        <a:rPr lang="fr-FR" sz="800" dirty="0">
                          <a:effectLst/>
                        </a:rPr>
                        <a:t> </a:t>
                      </a:r>
                      <a:endParaRPr lang="fr-FR" sz="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8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50" b="1" dirty="0">
                          <a:effectLst/>
                        </a:rPr>
                        <a:t>Ionization cluster size</a:t>
                      </a:r>
                      <a:endParaRPr lang="fr-FR" sz="105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electron</a:t>
                      </a:r>
                      <a:endParaRPr lang="fr-FR" sz="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Eur. Phys. J. D 60, 85 (2010)</a:t>
                      </a:r>
                      <a:r>
                        <a:rPr lang="fr-FR" sz="800" dirty="0">
                          <a:effectLst/>
                        </a:rPr>
                        <a:t> </a:t>
                      </a:r>
                      <a:endParaRPr lang="fr-FR" sz="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8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50" b="1" dirty="0">
                          <a:effectLst/>
                        </a:rPr>
                        <a:t>Lineal energy</a:t>
                      </a:r>
                      <a:endParaRPr lang="fr-FR" sz="105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proton</a:t>
                      </a:r>
                      <a:endParaRPr lang="fr-FR" sz="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Appl. </a:t>
                      </a:r>
                      <a:r>
                        <a:rPr lang="en-US" sz="800" kern="1200" dirty="0" err="1">
                          <a:effectLst/>
                        </a:rPr>
                        <a:t>Radiat</a:t>
                      </a:r>
                      <a:r>
                        <a:rPr lang="en-US" sz="800" kern="1200" dirty="0">
                          <a:effectLst/>
                        </a:rPr>
                        <a:t>. </a:t>
                      </a:r>
                      <a:r>
                        <a:rPr lang="en-US" sz="800" kern="1200" dirty="0" err="1">
                          <a:effectLst/>
                        </a:rPr>
                        <a:t>Isot</a:t>
                      </a:r>
                      <a:r>
                        <a:rPr lang="en-US" sz="800" kern="1200" dirty="0">
                          <a:effectLst/>
                        </a:rPr>
                        <a:t>. 69, 220 (2011)</a:t>
                      </a:r>
                      <a:r>
                        <a:rPr lang="fr-FR" sz="800" dirty="0">
                          <a:effectLst/>
                        </a:rPr>
                        <a:t> </a:t>
                      </a:r>
                      <a:endParaRPr lang="fr-FR" sz="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8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50" b="1" dirty="0">
                          <a:effectLst/>
                        </a:rPr>
                        <a:t>Mean energy deposition</a:t>
                      </a:r>
                      <a:endParaRPr lang="fr-FR" sz="105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proton</a:t>
                      </a:r>
                      <a:endParaRPr lang="fr-FR" sz="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Appl. </a:t>
                      </a:r>
                      <a:r>
                        <a:rPr lang="en-US" sz="800" kern="1200" dirty="0" err="1">
                          <a:effectLst/>
                        </a:rPr>
                        <a:t>Radiat</a:t>
                      </a:r>
                      <a:r>
                        <a:rPr lang="en-US" sz="800" kern="1200" dirty="0">
                          <a:effectLst/>
                        </a:rPr>
                        <a:t>. </a:t>
                      </a:r>
                      <a:r>
                        <a:rPr lang="en-US" sz="800" kern="1200" dirty="0" err="1">
                          <a:effectLst/>
                        </a:rPr>
                        <a:t>Isot</a:t>
                      </a:r>
                      <a:r>
                        <a:rPr lang="en-US" sz="800" kern="1200" dirty="0">
                          <a:effectLst/>
                        </a:rPr>
                        <a:t>. 69, 220 (2011)</a:t>
                      </a:r>
                      <a:r>
                        <a:rPr lang="fr-FR" sz="800" dirty="0">
                          <a:effectLst/>
                        </a:rPr>
                        <a:t> </a:t>
                      </a:r>
                      <a:endParaRPr lang="fr-FR" sz="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8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50" b="1" dirty="0">
                          <a:effectLst/>
                        </a:rPr>
                        <a:t>Radial doses</a:t>
                      </a:r>
                      <a:endParaRPr lang="fr-FR" sz="105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proton, alpha particle, ions</a:t>
                      </a:r>
                      <a:endParaRPr lang="fr-FR" sz="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Nuclear Inst. and Methods in Physics Research B 333, 92 (2014)</a:t>
                      </a:r>
                      <a:r>
                        <a:rPr lang="fr-FR" sz="800" dirty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Phys. Med. Biol. 59, 3657 (2014)</a:t>
                      </a:r>
                      <a:r>
                        <a:rPr lang="fr-FR" sz="800" dirty="0">
                          <a:effectLst/>
                        </a:rPr>
                        <a:t> 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78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50" b="1" dirty="0">
                          <a:effectLst/>
                        </a:rPr>
                        <a:t>Range</a:t>
                      </a:r>
                      <a:endParaRPr lang="fr-FR" sz="105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electron, proton, alpha particle</a:t>
                      </a:r>
                      <a:endParaRPr lang="fr-FR" sz="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Nuclear Inst. and Methods in Physics Research B 269, 2307 (2011)</a:t>
                      </a:r>
                      <a:r>
                        <a:rPr lang="fr-FR" sz="800" dirty="0">
                          <a:effectLst/>
                        </a:rPr>
                        <a:t> </a:t>
                      </a:r>
                      <a:endParaRPr lang="fr-FR" sz="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78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50" b="1" dirty="0">
                          <a:effectLst/>
                        </a:rPr>
                        <a:t>S-values</a:t>
                      </a:r>
                      <a:endParaRPr lang="fr-FR" sz="105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electron </a:t>
                      </a:r>
                      <a:endParaRPr lang="fr-FR" sz="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Nuclear Inst. an</a:t>
                      </a:r>
                      <a:r>
                        <a:rPr lang="en-US" sz="800" b="0" kern="1200" dirty="0">
                          <a:effectLst/>
                          <a:latin typeface="+mj-lt"/>
                        </a:rPr>
                        <a:t>d Methods in Physics Research B 319, 87 (2014)</a:t>
                      </a:r>
                      <a:r>
                        <a:rPr lang="fr-FR" sz="800" b="0" dirty="0">
                          <a:effectLst/>
                          <a:latin typeface="+mj-lt"/>
                        </a:rPr>
                        <a:t> </a:t>
                      </a:r>
                      <a:br>
                        <a:rPr lang="fr-FR" sz="800" b="0" dirty="0">
                          <a:effectLst/>
                          <a:latin typeface="+mj-lt"/>
                        </a:rPr>
                      </a:br>
                      <a:r>
                        <a:rPr lang="en-US" sz="800" b="0" dirty="0">
                          <a:solidFill>
                            <a:srgbClr val="262626"/>
                          </a:solidFill>
                          <a:latin typeface="+mj-lt"/>
                        </a:rPr>
                        <a:t>Med. Phys. 42, 3870 (2015)</a:t>
                      </a:r>
                      <a:endParaRPr lang="fr-FR" sz="800" b="0" dirty="0">
                        <a:effectLst/>
                        <a:latin typeface="+mj-lt"/>
                      </a:endParaRP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78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50" b="1" dirty="0">
                          <a:effectLst/>
                        </a:rPr>
                        <a:t>Slowing down spectrum</a:t>
                      </a:r>
                      <a:endParaRPr lang="fr-FR" sz="105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electron</a:t>
                      </a:r>
                      <a:endParaRPr lang="fr-FR" sz="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Nuclear Inst. and Methods in Physics Research B 397, 45 (2017)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Phys. Med. Biol. 57, 1087 (2012)</a:t>
                      </a:r>
                      <a:endParaRPr lang="fr-FR" sz="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78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1050" b="1" dirty="0">
                          <a:effectLst/>
                        </a:rPr>
                        <a:t>Stopping power </a:t>
                      </a:r>
                      <a:br>
                        <a:rPr lang="en-GB" sz="1050" b="1" dirty="0">
                          <a:effectLst/>
                        </a:rPr>
                      </a:br>
                      <a:r>
                        <a:rPr lang="en-GB" sz="1050" b="1" dirty="0">
                          <a:effectLst/>
                        </a:rPr>
                        <a:t>or stopping cross section</a:t>
                      </a:r>
                      <a:endParaRPr lang="fr-FR" sz="1050" b="1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</a:rPr>
                        <a:t>electron, proton, alpha particle, C, O, Si, Fe</a:t>
                      </a:r>
                      <a:endParaRPr lang="fr-FR" sz="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Med. Phys. 37, 4692 (2010)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Phys. Med. Biol. 57, 209 (2011)</a:t>
                      </a:r>
                      <a:r>
                        <a:rPr lang="fr-FR" sz="800" dirty="0">
                          <a:effectLst/>
                        </a:rPr>
                        <a:t>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800" kern="1200" dirty="0">
                          <a:effectLst/>
                        </a:rPr>
                        <a:t>Nuclear Inst. and Methods in Physics Research B 269, 2307 (2011)</a:t>
                      </a:r>
                      <a:r>
                        <a:rPr lang="fr-FR" sz="800" dirty="0">
                          <a:effectLst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effectLst/>
                        </a:rPr>
                        <a:t>Nuclear Inst. and Methods in Physics Research B 397, 45 (2017)</a:t>
                      </a:r>
                      <a:endParaRPr lang="fr-FR" sz="800" dirty="0">
                        <a:effectLst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effectLst/>
                        <a:latin typeface="+mj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78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1050" b="1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W-value</a:t>
                      </a: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800" dirty="0">
                          <a:effectLst/>
                        </a:rPr>
                        <a:t>electron</a:t>
                      </a:r>
                      <a:endParaRPr lang="fr-F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kern="1200" dirty="0">
                          <a:effectLst/>
                        </a:rPr>
                        <a:t>Phys. Med. Biol. 57, 1087 (2012)</a:t>
                      </a:r>
                      <a:endParaRPr lang="fr-FR" sz="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>
                          <a:effectLst/>
                          <a:latin typeface="+mj-lt"/>
                          <a:ea typeface="Times New Roman"/>
                          <a:cs typeface="Times New Roman"/>
                        </a:rPr>
                        <a:t>Med. Phys. 42, 3870 (2015)</a:t>
                      </a:r>
                    </a:p>
                  </a:txBody>
                  <a:tcPr marL="0" marR="0" marT="0" marB="0" anchor="ctr" anchorCtr="1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21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6868503" y="219222"/>
            <a:ext cx="2013611" cy="261610"/>
          </a:xfrm>
          <a:prstGeom prst="rect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s-IS" sz="1100" b="1" dirty="0">
                <a:solidFill>
                  <a:schemeClr val="bg1"/>
                </a:solidFill>
                <a:latin typeface="+mj-lt"/>
              </a:rPr>
              <a:t>Phys. Med. 31 (2015) 861 (</a:t>
            </a:r>
            <a:r>
              <a:rPr lang="is-IS" sz="1100" b="1" dirty="0">
                <a:solidFill>
                  <a:schemeClr val="bg1"/>
                </a:solidFill>
                <a:latin typeface="+mj-lt"/>
                <a:hlinkClick r:id="rId2"/>
              </a:rPr>
              <a:t>link</a:t>
            </a:r>
            <a:r>
              <a:rPr lang="is-IS" sz="1100" b="1" dirty="0">
                <a:solidFill>
                  <a:schemeClr val="bg1"/>
                </a:solidFill>
                <a:latin typeface="+mj-lt"/>
              </a:rPr>
              <a:t>)</a:t>
            </a:r>
            <a:endParaRPr lang="fr-FR" sz="1100" b="1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0838406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52301"/>
            <a:ext cx="8229600" cy="1143000"/>
          </a:xfrm>
        </p:spPr>
        <p:txBody>
          <a:bodyPr>
            <a:noAutofit/>
          </a:bodyPr>
          <a:lstStyle/>
          <a:p>
            <a:r>
              <a:rPr lang="fr-FR" sz="3200" dirty="0" err="1"/>
              <a:t>Verification</a:t>
            </a:r>
            <a:r>
              <a:rPr lang="fr-FR" sz="3200" dirty="0"/>
              <a:t> (1): </a:t>
            </a:r>
            <a:r>
              <a:rPr lang="fr-FR" sz="3200" dirty="0" err="1">
                <a:solidFill>
                  <a:srgbClr val="FFFF00"/>
                </a:solidFill>
              </a:rPr>
              <a:t>stopping</a:t>
            </a:r>
            <a:r>
              <a:rPr lang="fr-FR" sz="3200" dirty="0">
                <a:solidFill>
                  <a:srgbClr val="FFFF00"/>
                </a:solidFill>
              </a:rPr>
              <a:t> power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51694" y="998934"/>
            <a:ext cx="4464281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fr-FR" dirty="0">
                <a:latin typeface="+mj-lt"/>
              </a:rPr>
              <a:t>a </a:t>
            </a:r>
            <a:r>
              <a:rPr lang="fr-FR" dirty="0" err="1">
                <a:latin typeface="+mj-lt"/>
              </a:rPr>
              <a:t>reliable</a:t>
            </a:r>
            <a:r>
              <a:rPr lang="fr-FR" dirty="0">
                <a:latin typeface="+mj-lt"/>
              </a:rPr>
              <a:t> test to </a:t>
            </a:r>
            <a:r>
              <a:rPr lang="fr-FR" dirty="0" err="1">
                <a:latin typeface="+mj-lt"/>
              </a:rPr>
              <a:t>evaluate</a:t>
            </a:r>
            <a:r>
              <a:rPr lang="fr-FR" dirty="0">
                <a:latin typeface="+mj-lt"/>
              </a:rPr>
              <a:t> the </a:t>
            </a:r>
            <a:r>
              <a:rPr lang="fr-FR" dirty="0" err="1">
                <a:solidFill>
                  <a:srgbClr val="FFFF00"/>
                </a:solidFill>
                <a:latin typeface="+mj-lt"/>
              </a:rPr>
              <a:t>accuracy</a:t>
            </a:r>
            <a:r>
              <a:rPr lang="fr-FR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dirty="0">
                <a:latin typeface="+mj-lt"/>
              </a:rPr>
              <a:t>of the code</a:t>
            </a:r>
          </a:p>
          <a:p>
            <a:pPr marL="285750" indent="-285750" algn="just">
              <a:buFont typeface="Arial"/>
              <a:buChar char="•"/>
            </a:pPr>
            <a:endParaRPr lang="fr-FR" dirty="0">
              <a:latin typeface="+mj-lt"/>
            </a:endParaRPr>
          </a:p>
          <a:p>
            <a:pPr marL="285750" indent="-285750" algn="just">
              <a:buFont typeface="Arial"/>
              <a:buChar char="•"/>
            </a:pPr>
            <a:r>
              <a:rPr lang="fr-FR" dirty="0">
                <a:latin typeface="+mj-lt"/>
              </a:rPr>
              <a:t>Geant4-DNA </a:t>
            </a:r>
            <a:r>
              <a:rPr lang="fr-FR" dirty="0" err="1">
                <a:solidFill>
                  <a:srgbClr val="FF00FF"/>
                </a:solidFill>
                <a:latin typeface="+mj-lt"/>
              </a:rPr>
              <a:t>does</a:t>
            </a:r>
            <a:r>
              <a:rPr lang="fr-FR" dirty="0">
                <a:solidFill>
                  <a:srgbClr val="FF00FF"/>
                </a:solidFill>
                <a:latin typeface="+mj-lt"/>
              </a:rPr>
              <a:t> not use </a:t>
            </a:r>
            <a:r>
              <a:rPr lang="fr-FR" dirty="0">
                <a:latin typeface="+mj-lt"/>
              </a:rPr>
              <a:t>SP tables</a:t>
            </a:r>
          </a:p>
          <a:p>
            <a:pPr marL="285750" indent="-285750" algn="just">
              <a:buFont typeface="Arial"/>
              <a:buChar char="•"/>
            </a:pPr>
            <a:endParaRPr lang="fr-FR" dirty="0">
              <a:latin typeface="+mj-lt"/>
            </a:endParaRPr>
          </a:p>
          <a:p>
            <a:pPr marL="285750" indent="-285750" algn="just">
              <a:buFont typeface="Arial"/>
              <a:buChar char="•"/>
            </a:pPr>
            <a:r>
              <a:rPr lang="fr-FR" dirty="0" err="1">
                <a:latin typeface="+mj-lt"/>
              </a:rPr>
              <a:t>users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usually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try</a:t>
            </a:r>
            <a:r>
              <a:rPr lang="fr-FR" dirty="0">
                <a:latin typeface="+mj-lt"/>
              </a:rPr>
              <a:t> to </a:t>
            </a:r>
            <a:r>
              <a:rPr lang="fr-FR" dirty="0" err="1">
                <a:solidFill>
                  <a:srgbClr val="00FF00"/>
                </a:solidFill>
                <a:latin typeface="+mj-lt"/>
              </a:rPr>
              <a:t>simulate</a:t>
            </a:r>
            <a:r>
              <a:rPr lang="fr-FR" dirty="0">
                <a:solidFill>
                  <a:srgbClr val="00FF00"/>
                </a:solidFill>
                <a:latin typeface="+mj-lt"/>
              </a:rPr>
              <a:t> SP </a:t>
            </a:r>
            <a:r>
              <a:rPr lang="fr-FR" dirty="0">
                <a:latin typeface="+mj-lt"/>
              </a:rPr>
              <a:t>by </a:t>
            </a:r>
            <a:r>
              <a:rPr lang="fr-FR" dirty="0" err="1">
                <a:latin typeface="+mj-lt"/>
              </a:rPr>
              <a:t>dividing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solidFill>
                  <a:srgbClr val="FFFF00"/>
                </a:solidFill>
                <a:latin typeface="+mj-lt"/>
              </a:rPr>
              <a:t>energy</a:t>
            </a:r>
            <a:r>
              <a:rPr lang="fr-FR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dirty="0" err="1">
                <a:solidFill>
                  <a:srgbClr val="FFFF00"/>
                </a:solidFill>
                <a:latin typeface="+mj-lt"/>
              </a:rPr>
              <a:t>loss</a:t>
            </a:r>
            <a:r>
              <a:rPr lang="fr-FR" dirty="0">
                <a:solidFill>
                  <a:srgbClr val="FFFF00"/>
                </a:solidFill>
                <a:latin typeface="+mj-lt"/>
              </a:rPr>
              <a:t> over </a:t>
            </a:r>
            <a:r>
              <a:rPr lang="fr-FR" dirty="0" err="1">
                <a:solidFill>
                  <a:srgbClr val="FFFF00"/>
                </a:solidFill>
                <a:latin typeface="+mj-lt"/>
              </a:rPr>
              <a:t>step</a:t>
            </a:r>
            <a:r>
              <a:rPr lang="fr-FR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dirty="0" err="1">
                <a:solidFill>
                  <a:srgbClr val="FFFF00"/>
                </a:solidFill>
                <a:latin typeface="+mj-lt"/>
              </a:rPr>
              <a:t>length</a:t>
            </a:r>
            <a:r>
              <a:rPr lang="fr-FR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dirty="0">
                <a:solidFill>
                  <a:srgbClr val="FF00FF"/>
                </a:solidFill>
                <a:latin typeface="+mj-lt"/>
              </a:rPr>
              <a:t>but </a:t>
            </a:r>
            <a:r>
              <a:rPr lang="fr-FR" dirty="0" err="1">
                <a:solidFill>
                  <a:srgbClr val="FF00FF"/>
                </a:solidFill>
                <a:latin typeface="+mj-lt"/>
              </a:rPr>
              <a:t>forget</a:t>
            </a:r>
            <a:r>
              <a:rPr lang="fr-FR" dirty="0">
                <a:solidFill>
                  <a:srgbClr val="FF00FF"/>
                </a:solidFill>
                <a:latin typeface="+mj-lt"/>
              </a:rPr>
              <a:t> to select </a:t>
            </a:r>
            <a:r>
              <a:rPr lang="fr-FR" dirty="0" err="1">
                <a:solidFill>
                  <a:srgbClr val="FF00FF"/>
                </a:solidFill>
                <a:latin typeface="+mj-lt"/>
              </a:rPr>
              <a:t>stationnary</a:t>
            </a:r>
            <a:r>
              <a:rPr lang="fr-FR" dirty="0">
                <a:solidFill>
                  <a:srgbClr val="FF00FF"/>
                </a:solidFill>
                <a:latin typeface="+mj-lt"/>
              </a:rPr>
              <a:t> </a:t>
            </a:r>
            <a:r>
              <a:rPr lang="fr-FR" dirty="0" err="1">
                <a:solidFill>
                  <a:srgbClr val="FF00FF"/>
                </a:solidFill>
                <a:latin typeface="+mj-lt"/>
              </a:rPr>
              <a:t>regime</a:t>
            </a:r>
            <a:endParaRPr lang="fr-FR" dirty="0">
              <a:solidFill>
                <a:srgbClr val="FF00FF"/>
              </a:solidFill>
              <a:latin typeface="+mj-lt"/>
            </a:endParaRPr>
          </a:p>
          <a:p>
            <a:pPr lvl="1" algn="just"/>
            <a:r>
              <a:rPr lang="fr-FR" sz="1600" dirty="0">
                <a:latin typeface="+mj-lt"/>
              </a:rPr>
              <a:t>(alternative </a:t>
            </a:r>
            <a:r>
              <a:rPr lang="fr-FR" sz="1600" dirty="0" err="1">
                <a:latin typeface="+mj-lt"/>
              </a:rPr>
              <a:t>analytical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calculation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is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always</a:t>
            </a:r>
            <a:r>
              <a:rPr lang="fr-FR" sz="1600" dirty="0">
                <a:latin typeface="+mj-lt"/>
              </a:rPr>
              <a:t> possible </a:t>
            </a:r>
            <a:r>
              <a:rPr lang="fr-FR" sz="1600" dirty="0" err="1">
                <a:latin typeface="+mj-lt"/>
              </a:rPr>
              <a:t>from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differential</a:t>
            </a:r>
            <a:r>
              <a:rPr lang="fr-FR" sz="1600" dirty="0">
                <a:latin typeface="+mj-lt"/>
              </a:rPr>
              <a:t> ionisation cross sections)</a:t>
            </a:r>
          </a:p>
          <a:p>
            <a:pPr marL="285750" indent="-285750" algn="just">
              <a:buFont typeface="Arial"/>
              <a:buChar char="•"/>
            </a:pPr>
            <a:endParaRPr lang="fr-FR" dirty="0">
              <a:latin typeface="+mj-lt"/>
            </a:endParaRPr>
          </a:p>
          <a:p>
            <a:pPr marL="285750" indent="-285750" algn="just">
              <a:buFont typeface="Arial"/>
              <a:buChar char="•"/>
            </a:pPr>
            <a:endParaRPr lang="fr-FR" dirty="0">
              <a:latin typeface="+mj-lt"/>
            </a:endParaRPr>
          </a:p>
          <a:p>
            <a:pPr marL="285750" indent="-285750" algn="just">
              <a:buFont typeface="Arial"/>
              <a:buChar char="•"/>
            </a:pPr>
            <a:endParaRPr lang="fr-FR" dirty="0">
              <a:latin typeface="+mj-lt"/>
            </a:endParaRPr>
          </a:p>
          <a:p>
            <a:pPr marL="285750" indent="-285750" algn="just">
              <a:buFont typeface="Arial"/>
              <a:buChar char="•"/>
            </a:pPr>
            <a:endParaRPr lang="fr-FR" dirty="0">
              <a:latin typeface="+mj-lt"/>
            </a:endParaRPr>
          </a:p>
          <a:p>
            <a:pPr marL="285750" indent="-285750" algn="just">
              <a:buFont typeface="Arial"/>
              <a:buChar char="•"/>
            </a:pPr>
            <a:r>
              <a:rPr lang="fr-FR" dirty="0" err="1">
                <a:latin typeface="+mj-lt"/>
              </a:rPr>
              <a:t>we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provide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specific</a:t>
            </a:r>
            <a:r>
              <a:rPr lang="fr-FR" dirty="0">
                <a:latin typeface="+mj-lt"/>
              </a:rPr>
              <a:t> </a:t>
            </a:r>
            <a:r>
              <a:rPr lang="fr-FR" dirty="0">
                <a:solidFill>
                  <a:srgbClr val="FFFF00"/>
                </a:solidFill>
                <a:latin typeface="+mj-lt"/>
              </a:rPr>
              <a:t>« </a:t>
            </a:r>
            <a:r>
              <a:rPr lang="fr-FR" dirty="0" err="1">
                <a:solidFill>
                  <a:srgbClr val="FFFF00"/>
                </a:solidFill>
                <a:latin typeface="+mj-lt"/>
              </a:rPr>
              <a:t>frozen-velocity</a:t>
            </a:r>
            <a:r>
              <a:rPr lang="fr-FR" dirty="0">
                <a:solidFill>
                  <a:srgbClr val="FFFF00"/>
                </a:solidFill>
                <a:latin typeface="+mj-lt"/>
              </a:rPr>
              <a:t> » </a:t>
            </a:r>
            <a:r>
              <a:rPr lang="fr-FR" dirty="0">
                <a:latin typeface="+mj-lt"/>
              </a:rPr>
              <a:t>Geant4-DNA </a:t>
            </a:r>
            <a:r>
              <a:rPr lang="fr-FR" dirty="0" err="1">
                <a:latin typeface="+mj-lt"/>
              </a:rPr>
              <a:t>physics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constructors</a:t>
            </a:r>
            <a:r>
              <a:rPr lang="fr-FR" dirty="0">
                <a:latin typeface="+mj-lt"/>
              </a:rPr>
              <a:t> for </a:t>
            </a:r>
            <a:r>
              <a:rPr lang="fr-FR" dirty="0" err="1">
                <a:latin typeface="+mj-lt"/>
              </a:rPr>
              <a:t>liquid</a:t>
            </a:r>
            <a:r>
              <a:rPr lang="fr-FR" dirty="0">
                <a:latin typeface="+mj-lt"/>
              </a:rPr>
              <a:t> water </a:t>
            </a:r>
            <a:r>
              <a:rPr lang="fr-FR" dirty="0" err="1">
                <a:latin typeface="+mj-lt"/>
              </a:rPr>
              <a:t>which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activate</a:t>
            </a:r>
            <a:r>
              <a:rPr lang="fr-FR" dirty="0">
                <a:latin typeface="+mj-lt"/>
              </a:rPr>
              <a:t> a </a:t>
            </a:r>
            <a:r>
              <a:rPr lang="fr-FR" dirty="0" err="1">
                <a:latin typeface="+mj-lt"/>
              </a:rPr>
              <a:t>stationary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regime</a:t>
            </a:r>
            <a:r>
              <a:rPr lang="fr-FR" dirty="0">
                <a:latin typeface="+mj-lt"/>
              </a:rPr>
              <a:t> in all </a:t>
            </a:r>
            <a:r>
              <a:rPr lang="fr-FR" dirty="0" err="1">
                <a:latin typeface="+mj-lt"/>
              </a:rPr>
              <a:t>inelastic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models</a:t>
            </a:r>
            <a:endParaRPr lang="fr-FR" dirty="0">
              <a:latin typeface="+mj-lt"/>
            </a:endParaRPr>
          </a:p>
          <a:p>
            <a:pPr algn="just"/>
            <a:endParaRPr lang="fr-FR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24142" y="624203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dirty="0" err="1">
                <a:latin typeface="+mj-lt"/>
              </a:rPr>
              <a:t>See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solidFill>
                  <a:srgbClr val="00FF00"/>
                </a:solidFill>
                <a:latin typeface="+mj-lt"/>
              </a:rPr>
              <a:t>extended</a:t>
            </a:r>
            <a:r>
              <a:rPr lang="fr-FR" dirty="0">
                <a:solidFill>
                  <a:srgbClr val="00FF00"/>
                </a:solidFill>
                <a:latin typeface="+mj-lt"/>
              </a:rPr>
              <a:t>/</a:t>
            </a:r>
            <a:r>
              <a:rPr lang="fr-FR" dirty="0" err="1">
                <a:solidFill>
                  <a:srgbClr val="00FF00"/>
                </a:solidFill>
                <a:latin typeface="+mj-lt"/>
              </a:rPr>
              <a:t>medical</a:t>
            </a:r>
            <a:r>
              <a:rPr lang="fr-FR" dirty="0">
                <a:solidFill>
                  <a:srgbClr val="00FF00"/>
                </a:solidFill>
                <a:latin typeface="+mj-lt"/>
              </a:rPr>
              <a:t>/</a:t>
            </a:r>
            <a:r>
              <a:rPr lang="fr-FR" dirty="0" err="1">
                <a:solidFill>
                  <a:srgbClr val="00FF00"/>
                </a:solidFill>
                <a:latin typeface="+mj-lt"/>
              </a:rPr>
              <a:t>dna</a:t>
            </a:r>
            <a:r>
              <a:rPr lang="fr-FR" dirty="0">
                <a:solidFill>
                  <a:srgbClr val="00FF00"/>
                </a:solidFill>
                <a:latin typeface="+mj-lt"/>
              </a:rPr>
              <a:t>/</a:t>
            </a:r>
            <a:r>
              <a:rPr lang="fr-FR" dirty="0" err="1">
                <a:solidFill>
                  <a:srgbClr val="66FFFF"/>
                </a:solidFill>
                <a:latin typeface="+mj-lt"/>
              </a:rPr>
              <a:t>spower</a:t>
            </a:r>
            <a:r>
              <a:rPr lang="fr-FR" dirty="0">
                <a:solidFill>
                  <a:srgbClr val="00FF00"/>
                </a:solidFill>
                <a:latin typeface="+mj-lt"/>
              </a:rPr>
              <a:t> </a:t>
            </a:r>
            <a:r>
              <a:rPr lang="fr-FR" dirty="0" err="1">
                <a:latin typeface="+mj-lt"/>
              </a:rPr>
              <a:t>example</a:t>
            </a:r>
            <a:endParaRPr lang="fr-FR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57342" y="5714449"/>
            <a:ext cx="3025263" cy="261610"/>
          </a:xfrm>
          <a:prstGeom prst="rect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s-IS" sz="1100" b="1" dirty="0">
                <a:solidFill>
                  <a:srgbClr val="000000"/>
                </a:solidFill>
                <a:latin typeface="+mj-lt"/>
              </a:rPr>
              <a:t>Nucl. Instrum. Meth. B 397 (2017) 45 </a:t>
            </a:r>
            <a:r>
              <a:rPr lang="fr-FR" sz="1100" b="1" dirty="0">
                <a:solidFill>
                  <a:schemeClr val="bg1"/>
                </a:solidFill>
                <a:latin typeface="+mj-lt"/>
              </a:rPr>
              <a:t>(</a:t>
            </a:r>
            <a:r>
              <a:rPr lang="fr-FR" sz="1100" b="1" dirty="0" err="1">
                <a:solidFill>
                  <a:schemeClr val="bg1"/>
                </a:solidFill>
                <a:latin typeface="+mj-lt"/>
                <a:hlinkClick r:id="rId3"/>
              </a:rPr>
              <a:t>link</a:t>
            </a:r>
            <a:r>
              <a:rPr lang="fr-FR" sz="1100" b="1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3624" y="1749530"/>
            <a:ext cx="3919582" cy="377167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626209" y="1503301"/>
            <a:ext cx="1031051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Helium</a:t>
            </a:r>
            <a:r>
              <a:rPr lang="fr-FR" baseline="30000" dirty="0">
                <a:latin typeface="+mj-lt"/>
              </a:rPr>
              <a:t>2+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0069">
            <a:off x="5578408" y="1332912"/>
            <a:ext cx="1054666" cy="756176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9AFD4713-E0BE-2640-91E9-4CD00A7E0F95}"/>
              </a:ext>
            </a:extLst>
          </p:cNvPr>
          <p:cNvSpPr txBox="1"/>
          <p:nvPr/>
        </p:nvSpPr>
        <p:spPr>
          <a:xfrm>
            <a:off x="1340457" y="4312364"/>
            <a:ext cx="540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rgbClr val="FFFF00"/>
                </a:solidFill>
                <a:latin typeface="+mj-lt"/>
              </a:rPr>
              <a:t>dE</a:t>
            </a:r>
            <a:r>
              <a:rPr lang="fr-FR" sz="1200" dirty="0">
                <a:solidFill>
                  <a:srgbClr val="FFFF00"/>
                </a:solidFill>
                <a:latin typeface="+mj-lt"/>
              </a:rPr>
              <a:t>/dx</a:t>
            </a:r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5EA52DEA-0D72-A94C-9327-1852D9889241}"/>
              </a:ext>
            </a:extLst>
          </p:cNvPr>
          <p:cNvSpPr/>
          <p:nvPr/>
        </p:nvSpPr>
        <p:spPr>
          <a:xfrm>
            <a:off x="1600200" y="4168140"/>
            <a:ext cx="1714500" cy="506798"/>
          </a:xfrm>
          <a:custGeom>
            <a:avLst/>
            <a:gdLst>
              <a:gd name="connsiteX0" fmla="*/ 0 w 1714500"/>
              <a:gd name="connsiteY0" fmla="*/ 0 h 506798"/>
              <a:gd name="connsiteX1" fmla="*/ 327660 w 1714500"/>
              <a:gd name="connsiteY1" fmla="*/ 160020 h 506798"/>
              <a:gd name="connsiteX2" fmla="*/ 563880 w 1714500"/>
              <a:gd name="connsiteY2" fmla="*/ 76200 h 506798"/>
              <a:gd name="connsiteX3" fmla="*/ 754380 w 1714500"/>
              <a:gd name="connsiteY3" fmla="*/ 381000 h 506798"/>
              <a:gd name="connsiteX4" fmla="*/ 960120 w 1714500"/>
              <a:gd name="connsiteY4" fmla="*/ 502920 h 506798"/>
              <a:gd name="connsiteX5" fmla="*/ 1386840 w 1714500"/>
              <a:gd name="connsiteY5" fmla="*/ 251460 h 506798"/>
              <a:gd name="connsiteX6" fmla="*/ 1714500 w 1714500"/>
              <a:gd name="connsiteY6" fmla="*/ 266700 h 506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14500" h="506798">
                <a:moveTo>
                  <a:pt x="0" y="0"/>
                </a:moveTo>
                <a:cubicBezTo>
                  <a:pt x="116840" y="73660"/>
                  <a:pt x="233680" y="147320"/>
                  <a:pt x="327660" y="160020"/>
                </a:cubicBezTo>
                <a:cubicBezTo>
                  <a:pt x="421640" y="172720"/>
                  <a:pt x="492760" y="39370"/>
                  <a:pt x="563880" y="76200"/>
                </a:cubicBezTo>
                <a:cubicBezTo>
                  <a:pt x="635000" y="113030"/>
                  <a:pt x="688340" y="309880"/>
                  <a:pt x="754380" y="381000"/>
                </a:cubicBezTo>
                <a:cubicBezTo>
                  <a:pt x="820420" y="452120"/>
                  <a:pt x="854710" y="524510"/>
                  <a:pt x="960120" y="502920"/>
                </a:cubicBezTo>
                <a:cubicBezTo>
                  <a:pt x="1065530" y="481330"/>
                  <a:pt x="1261110" y="290830"/>
                  <a:pt x="1386840" y="251460"/>
                </a:cubicBezTo>
                <a:cubicBezTo>
                  <a:pt x="1512570" y="212090"/>
                  <a:pt x="1613535" y="239395"/>
                  <a:pt x="1714500" y="266700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Étoile à 5 branches 32">
            <a:extLst>
              <a:ext uri="{FF2B5EF4-FFF2-40B4-BE49-F238E27FC236}">
                <a16:creationId xmlns:a16="http://schemas.microsoft.com/office/drawing/2014/main" id="{906B4634-135D-0F40-9F14-9772087B42A1}"/>
              </a:ext>
            </a:extLst>
          </p:cNvPr>
          <p:cNvSpPr/>
          <p:nvPr/>
        </p:nvSpPr>
        <p:spPr>
          <a:xfrm>
            <a:off x="1536080" y="4104020"/>
            <a:ext cx="128239" cy="128239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Étoile à 5 branches 33">
            <a:extLst>
              <a:ext uri="{FF2B5EF4-FFF2-40B4-BE49-F238E27FC236}">
                <a16:creationId xmlns:a16="http://schemas.microsoft.com/office/drawing/2014/main" id="{891006A7-B13A-6249-BB80-1298A6F845F4}"/>
              </a:ext>
            </a:extLst>
          </p:cNvPr>
          <p:cNvSpPr/>
          <p:nvPr/>
        </p:nvSpPr>
        <p:spPr>
          <a:xfrm>
            <a:off x="1860869" y="4278060"/>
            <a:ext cx="128239" cy="128239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Étoile à 5 branches 34">
            <a:extLst>
              <a:ext uri="{FF2B5EF4-FFF2-40B4-BE49-F238E27FC236}">
                <a16:creationId xmlns:a16="http://schemas.microsoft.com/office/drawing/2014/main" id="{996DF056-F16F-FB47-8109-E7304DF2E292}"/>
              </a:ext>
            </a:extLst>
          </p:cNvPr>
          <p:cNvSpPr/>
          <p:nvPr/>
        </p:nvSpPr>
        <p:spPr>
          <a:xfrm>
            <a:off x="2092644" y="4168139"/>
            <a:ext cx="128239" cy="128239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Étoile à 5 branches 35">
            <a:extLst>
              <a:ext uri="{FF2B5EF4-FFF2-40B4-BE49-F238E27FC236}">
                <a16:creationId xmlns:a16="http://schemas.microsoft.com/office/drawing/2014/main" id="{D914FA74-8501-D444-B0DB-04792078E8D0}"/>
              </a:ext>
            </a:extLst>
          </p:cNvPr>
          <p:cNvSpPr/>
          <p:nvPr/>
        </p:nvSpPr>
        <p:spPr>
          <a:xfrm>
            <a:off x="2393330" y="4610819"/>
            <a:ext cx="128239" cy="128239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Étoile à 5 branches 36">
            <a:extLst>
              <a:ext uri="{FF2B5EF4-FFF2-40B4-BE49-F238E27FC236}">
                <a16:creationId xmlns:a16="http://schemas.microsoft.com/office/drawing/2014/main" id="{4D8A7DD5-DC6B-DA46-86ED-19EAD51E3443}"/>
              </a:ext>
            </a:extLst>
          </p:cNvPr>
          <p:cNvSpPr/>
          <p:nvPr/>
        </p:nvSpPr>
        <p:spPr>
          <a:xfrm>
            <a:off x="2983880" y="4357419"/>
            <a:ext cx="128239" cy="128239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95C5FAFC-5E90-234C-835E-E35D1E8A6CC7}"/>
              </a:ext>
            </a:extLst>
          </p:cNvPr>
          <p:cNvSpPr txBox="1"/>
          <p:nvPr/>
        </p:nvSpPr>
        <p:spPr>
          <a:xfrm>
            <a:off x="2210590" y="4189939"/>
            <a:ext cx="540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rgbClr val="FFFF00"/>
                </a:solidFill>
                <a:latin typeface="+mj-lt"/>
              </a:rPr>
              <a:t>dE</a:t>
            </a:r>
            <a:r>
              <a:rPr lang="fr-FR" sz="1200" dirty="0">
                <a:solidFill>
                  <a:srgbClr val="FFFF00"/>
                </a:solidFill>
                <a:latin typeface="+mj-lt"/>
              </a:rPr>
              <a:t>/dx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2423805A-07DD-824E-92FF-078C5D30BC5F}"/>
              </a:ext>
            </a:extLst>
          </p:cNvPr>
          <p:cNvSpPr txBox="1"/>
          <p:nvPr/>
        </p:nvSpPr>
        <p:spPr>
          <a:xfrm>
            <a:off x="2599182" y="4560039"/>
            <a:ext cx="540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rgbClr val="FFFF00"/>
                </a:solidFill>
                <a:latin typeface="+mj-lt"/>
              </a:rPr>
              <a:t>dE</a:t>
            </a:r>
            <a:r>
              <a:rPr lang="fr-FR" sz="1200" dirty="0">
                <a:solidFill>
                  <a:srgbClr val="FFFF00"/>
                </a:solidFill>
                <a:latin typeface="+mj-lt"/>
              </a:rPr>
              <a:t>/dx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0209CD6D-1BF9-AF42-829C-33C7FB5D4515}"/>
              </a:ext>
            </a:extLst>
          </p:cNvPr>
          <p:cNvSpPr txBox="1"/>
          <p:nvPr/>
        </p:nvSpPr>
        <p:spPr>
          <a:xfrm>
            <a:off x="1719072" y="3923667"/>
            <a:ext cx="5400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rgbClr val="FFFF00"/>
                </a:solidFill>
                <a:latin typeface="+mj-lt"/>
              </a:rPr>
              <a:t>dE</a:t>
            </a:r>
            <a:r>
              <a:rPr lang="fr-FR" sz="1200" dirty="0">
                <a:solidFill>
                  <a:srgbClr val="FFFF00"/>
                </a:solidFill>
                <a:latin typeface="+mj-lt"/>
              </a:rPr>
              <a:t>/dx</a:t>
            </a:r>
          </a:p>
        </p:txBody>
      </p:sp>
    </p:spTree>
    <p:extLst>
      <p:ext uri="{BB962C8B-B14F-4D97-AF65-F5344CB8AC3E}">
        <p14:creationId xmlns:p14="http://schemas.microsoft.com/office/powerpoint/2010/main" val="407579666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71662"/>
            <a:ext cx="8229600" cy="1143000"/>
          </a:xfrm>
        </p:spPr>
        <p:txBody>
          <a:bodyPr/>
          <a:lstStyle/>
          <a:p>
            <a:r>
              <a:rPr lang="fr-FR" sz="5400" dirty="0" err="1"/>
              <a:t>Verification</a:t>
            </a:r>
            <a:r>
              <a:rPr lang="fr-FR" sz="5400" dirty="0"/>
              <a:t> (2): </a:t>
            </a:r>
            <a:r>
              <a:rPr lang="fr-FR" sz="5400" dirty="0">
                <a:solidFill>
                  <a:srgbClr val="FFFF00"/>
                </a:solidFill>
              </a:rPr>
              <a:t>MFP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23</a:t>
            </a:fld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23888" y="1385960"/>
            <a:ext cx="488231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fr-FR" sz="2000" dirty="0" err="1">
                <a:latin typeface="+mj-lt"/>
              </a:rPr>
              <a:t>another</a:t>
            </a:r>
            <a:r>
              <a:rPr lang="fr-FR" sz="2000" dirty="0">
                <a:latin typeface="+mj-lt"/>
              </a:rPr>
              <a:t> test to </a:t>
            </a:r>
            <a:r>
              <a:rPr lang="fr-FR" sz="2000" dirty="0" err="1">
                <a:latin typeface="+mj-lt"/>
              </a:rPr>
              <a:t>evaluate</a:t>
            </a:r>
            <a:r>
              <a:rPr lang="fr-FR" sz="2000" dirty="0">
                <a:latin typeface="+mj-lt"/>
              </a:rPr>
              <a:t> the </a:t>
            </a:r>
            <a:r>
              <a:rPr lang="fr-FR" sz="2000" dirty="0" err="1">
                <a:solidFill>
                  <a:srgbClr val="FFFF00"/>
                </a:solidFill>
                <a:latin typeface="+mj-lt"/>
              </a:rPr>
              <a:t>accuracy</a:t>
            </a:r>
            <a:r>
              <a:rPr lang="fr-FR" sz="2000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sz="2000" dirty="0">
                <a:latin typeface="+mj-lt"/>
              </a:rPr>
              <a:t>of the code </a:t>
            </a:r>
            <a:r>
              <a:rPr lang="fr-FR" sz="2000" dirty="0" err="1">
                <a:latin typeface="+mj-lt"/>
              </a:rPr>
              <a:t>compared</a:t>
            </a:r>
            <a:r>
              <a:rPr lang="fr-FR" sz="2000" dirty="0">
                <a:latin typeface="+mj-lt"/>
              </a:rPr>
              <a:t> to </a:t>
            </a:r>
            <a:r>
              <a:rPr lang="fr-FR" sz="2000" dirty="0" err="1">
                <a:latin typeface="+mj-lt"/>
              </a:rPr>
              <a:t>other</a:t>
            </a:r>
            <a:r>
              <a:rPr lang="fr-FR" sz="2000" dirty="0">
                <a:latin typeface="+mj-lt"/>
              </a:rPr>
              <a:t> TS codes</a:t>
            </a:r>
          </a:p>
          <a:p>
            <a:pPr marL="285750" indent="-285750" algn="just">
              <a:buFont typeface="Arial"/>
              <a:buChar char="•"/>
            </a:pPr>
            <a:endParaRPr lang="fr-FR" sz="2000" dirty="0">
              <a:latin typeface="+mj-lt"/>
            </a:endParaRPr>
          </a:p>
          <a:p>
            <a:pPr marL="285750" indent="-285750" algn="just">
              <a:buFont typeface="Arial"/>
              <a:buChar char="•"/>
            </a:pPr>
            <a:r>
              <a:rPr lang="fr-FR" sz="2000" dirty="0">
                <a:latin typeface="+mj-lt"/>
              </a:rPr>
              <a:t>the user </a:t>
            </a:r>
            <a:r>
              <a:rPr lang="fr-FR" sz="2000" dirty="0" err="1">
                <a:latin typeface="+mj-lt"/>
              </a:rPr>
              <a:t>can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solidFill>
                  <a:srgbClr val="00FF00"/>
                </a:solidFill>
                <a:latin typeface="+mj-lt"/>
              </a:rPr>
              <a:t>simulate</a:t>
            </a:r>
            <a:r>
              <a:rPr lang="fr-FR" sz="2000" dirty="0">
                <a:solidFill>
                  <a:srgbClr val="00FF00"/>
                </a:solidFill>
                <a:latin typeface="+mj-lt"/>
              </a:rPr>
              <a:t> MFP </a:t>
            </a:r>
            <a:r>
              <a:rPr lang="fr-FR" sz="2000" dirty="0" err="1">
                <a:latin typeface="+mj-lt"/>
              </a:rPr>
              <a:t>activating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processes</a:t>
            </a:r>
            <a:r>
              <a:rPr lang="fr-FR" sz="2000" dirty="0">
                <a:latin typeface="+mj-lt"/>
              </a:rPr>
              <a:t> of </a:t>
            </a:r>
            <a:r>
              <a:rPr lang="fr-FR" sz="2000" dirty="0" err="1">
                <a:latin typeface="+mj-lt"/>
              </a:rPr>
              <a:t>his</a:t>
            </a:r>
            <a:r>
              <a:rPr lang="fr-FR" sz="2000" dirty="0">
                <a:latin typeface="+mj-lt"/>
              </a:rPr>
              <a:t>/</a:t>
            </a:r>
            <a:r>
              <a:rPr lang="fr-FR" sz="2000" dirty="0" err="1">
                <a:latin typeface="+mj-lt"/>
              </a:rPr>
              <a:t>her</a:t>
            </a:r>
            <a:r>
              <a:rPr lang="fr-FR" sz="2000" dirty="0">
                <a:latin typeface="+mj-lt"/>
              </a:rPr>
              <a:t> </a:t>
            </a:r>
            <a:r>
              <a:rPr lang="fr-FR" sz="2000" dirty="0" err="1">
                <a:latin typeface="+mj-lt"/>
              </a:rPr>
              <a:t>choice</a:t>
            </a:r>
            <a:endParaRPr lang="fr-FR" sz="2000" dirty="0">
              <a:latin typeface="+mj-lt"/>
            </a:endParaRPr>
          </a:p>
          <a:p>
            <a:pPr marL="742950" lvl="1" indent="-285750" algn="just">
              <a:buFont typeface="Arial"/>
              <a:buChar char="•"/>
            </a:pPr>
            <a:r>
              <a:rPr lang="fr-FR" sz="2000" dirty="0" err="1">
                <a:solidFill>
                  <a:srgbClr val="66FFFF"/>
                </a:solidFill>
                <a:latin typeface="+mj-lt"/>
              </a:rPr>
              <a:t>inelastic</a:t>
            </a:r>
            <a:endParaRPr lang="fr-FR" sz="2000" dirty="0">
              <a:solidFill>
                <a:srgbClr val="66FFFF"/>
              </a:solidFill>
              <a:latin typeface="+mj-lt"/>
            </a:endParaRPr>
          </a:p>
          <a:p>
            <a:pPr marL="742950" lvl="1" indent="-285750" algn="just">
              <a:buFont typeface="Arial"/>
              <a:buChar char="•"/>
            </a:pPr>
            <a:r>
              <a:rPr lang="fr-FR" sz="2000" dirty="0">
                <a:solidFill>
                  <a:srgbClr val="66FFFF"/>
                </a:solidFill>
                <a:latin typeface="+mj-lt"/>
              </a:rPr>
              <a:t>full</a:t>
            </a:r>
          </a:p>
          <a:p>
            <a:pPr marL="742950" lvl="1" indent="-285750" algn="just">
              <a:buFont typeface="Arial"/>
              <a:buChar char="•"/>
            </a:pPr>
            <a:r>
              <a:rPr lang="fr-FR" sz="2000" dirty="0" err="1">
                <a:solidFill>
                  <a:srgbClr val="66FFFF"/>
                </a:solidFill>
                <a:latin typeface="+mj-lt"/>
              </a:rPr>
              <a:t>with</a:t>
            </a:r>
            <a:r>
              <a:rPr lang="fr-FR" sz="2000" dirty="0">
                <a:solidFill>
                  <a:srgbClr val="66FFFF"/>
                </a:solidFill>
                <a:latin typeface="+mj-lt"/>
              </a:rPr>
              <a:t> or </a:t>
            </a:r>
            <a:r>
              <a:rPr lang="fr-FR" sz="2000" dirty="0" err="1">
                <a:solidFill>
                  <a:srgbClr val="66FFFF"/>
                </a:solidFill>
                <a:latin typeface="+mj-lt"/>
              </a:rPr>
              <a:t>without</a:t>
            </a:r>
            <a:r>
              <a:rPr lang="fr-FR" sz="2000" dirty="0">
                <a:solidFill>
                  <a:srgbClr val="66FFFF"/>
                </a:solidFill>
                <a:latin typeface="+mj-lt"/>
              </a:rPr>
              <a:t> </a:t>
            </a:r>
            <a:r>
              <a:rPr lang="fr-FR" sz="2000" dirty="0" err="1">
                <a:solidFill>
                  <a:srgbClr val="66FFFF"/>
                </a:solidFill>
                <a:latin typeface="+mj-lt"/>
              </a:rPr>
              <a:t>sub</a:t>
            </a:r>
            <a:r>
              <a:rPr lang="fr-FR" sz="2000" dirty="0">
                <a:solidFill>
                  <a:srgbClr val="66FFFF"/>
                </a:solidFill>
                <a:latin typeface="+mj-lt"/>
              </a:rPr>
              <a:t>-excitation </a:t>
            </a:r>
            <a:r>
              <a:rPr lang="fr-FR" sz="2000" dirty="0" err="1">
                <a:solidFill>
                  <a:srgbClr val="66FFFF"/>
                </a:solidFill>
                <a:latin typeface="+mj-lt"/>
              </a:rPr>
              <a:t>processes</a:t>
            </a:r>
            <a:endParaRPr lang="fr-FR" sz="2000" dirty="0">
              <a:solidFill>
                <a:srgbClr val="66FFFF"/>
              </a:solidFill>
              <a:latin typeface="+mj-lt"/>
            </a:endParaRPr>
          </a:p>
          <a:p>
            <a:pPr marL="285750" indent="-285750" algn="just">
              <a:buFont typeface="Arial"/>
              <a:buChar char="•"/>
            </a:pPr>
            <a:endParaRPr lang="fr-FR" sz="2000" dirty="0">
              <a:latin typeface="+mj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20472" y="628090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dirty="0" err="1">
                <a:latin typeface="+mj-lt"/>
              </a:rPr>
              <a:t>See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solidFill>
                  <a:srgbClr val="00FF00"/>
                </a:solidFill>
                <a:latin typeface="+mj-lt"/>
              </a:rPr>
              <a:t>extended</a:t>
            </a:r>
            <a:r>
              <a:rPr lang="fr-FR" dirty="0">
                <a:solidFill>
                  <a:srgbClr val="00FF00"/>
                </a:solidFill>
                <a:latin typeface="+mj-lt"/>
              </a:rPr>
              <a:t>/</a:t>
            </a:r>
            <a:r>
              <a:rPr lang="fr-FR" dirty="0" err="1">
                <a:solidFill>
                  <a:srgbClr val="00FF00"/>
                </a:solidFill>
                <a:latin typeface="+mj-lt"/>
              </a:rPr>
              <a:t>medical</a:t>
            </a:r>
            <a:r>
              <a:rPr lang="fr-FR" dirty="0">
                <a:solidFill>
                  <a:srgbClr val="00FF00"/>
                </a:solidFill>
                <a:latin typeface="+mj-lt"/>
              </a:rPr>
              <a:t>/</a:t>
            </a:r>
            <a:r>
              <a:rPr lang="fr-FR" dirty="0" err="1">
                <a:solidFill>
                  <a:srgbClr val="00FF00"/>
                </a:solidFill>
                <a:latin typeface="+mj-lt"/>
              </a:rPr>
              <a:t>dna</a:t>
            </a:r>
            <a:r>
              <a:rPr lang="fr-FR" dirty="0">
                <a:solidFill>
                  <a:srgbClr val="00FF00"/>
                </a:solidFill>
                <a:latin typeface="+mj-lt"/>
              </a:rPr>
              <a:t>/</a:t>
            </a:r>
            <a:r>
              <a:rPr lang="fr-FR" dirty="0" err="1">
                <a:solidFill>
                  <a:srgbClr val="66FFFF"/>
                </a:solidFill>
                <a:latin typeface="+mj-lt"/>
              </a:rPr>
              <a:t>mfp</a:t>
            </a:r>
            <a:r>
              <a:rPr lang="fr-FR" dirty="0">
                <a:solidFill>
                  <a:srgbClr val="00FF00"/>
                </a:solidFill>
                <a:latin typeface="+mj-lt"/>
              </a:rPr>
              <a:t> </a:t>
            </a:r>
            <a:r>
              <a:rPr lang="fr-FR" dirty="0" err="1">
                <a:latin typeface="+mj-lt"/>
              </a:rPr>
              <a:t>example</a:t>
            </a:r>
            <a:endParaRPr lang="fr-FR" dirty="0">
              <a:latin typeface="+mj-lt"/>
            </a:endParaRPr>
          </a:p>
        </p:txBody>
      </p:sp>
      <p:pic>
        <p:nvPicPr>
          <p:cNvPr id="9" name="Image 8" descr="c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49" y="1788409"/>
            <a:ext cx="3868107" cy="3751773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6479362" y="1594022"/>
            <a:ext cx="221898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dirty="0" err="1">
                <a:latin typeface="+mj-lt"/>
              </a:rPr>
              <a:t>Inelastic</a:t>
            </a:r>
            <a:r>
              <a:rPr lang="fr-FR" dirty="0">
                <a:latin typeface="+mj-lt"/>
              </a:rPr>
              <a:t> for </a:t>
            </a:r>
            <a:r>
              <a:rPr lang="fr-FR" dirty="0" err="1">
                <a:latin typeface="+mj-lt"/>
              </a:rPr>
              <a:t>electrons</a:t>
            </a:r>
            <a:endParaRPr lang="fr-FR" baseline="30000" dirty="0">
              <a:latin typeface="+mj-lt"/>
            </a:endParaRPr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7324129F-41E2-3849-99EA-2B2E4C05A7E1}"/>
              </a:ext>
            </a:extLst>
          </p:cNvPr>
          <p:cNvSpPr/>
          <p:nvPr/>
        </p:nvSpPr>
        <p:spPr>
          <a:xfrm>
            <a:off x="2987174" y="5290489"/>
            <a:ext cx="446049" cy="368883"/>
          </a:xfrm>
          <a:custGeom>
            <a:avLst/>
            <a:gdLst>
              <a:gd name="connsiteX0" fmla="*/ 446049 w 446049"/>
              <a:gd name="connsiteY0" fmla="*/ 0 h 368883"/>
              <a:gd name="connsiteX1" fmla="*/ 334537 w 446049"/>
              <a:gd name="connsiteY1" fmla="*/ 328961 h 368883"/>
              <a:gd name="connsiteX2" fmla="*/ 0 w 446049"/>
              <a:gd name="connsiteY2" fmla="*/ 351264 h 368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6049" h="368883">
                <a:moveTo>
                  <a:pt x="446049" y="0"/>
                </a:moveTo>
                <a:cubicBezTo>
                  <a:pt x="427463" y="135208"/>
                  <a:pt x="408878" y="270417"/>
                  <a:pt x="334537" y="328961"/>
                </a:cubicBezTo>
                <a:cubicBezTo>
                  <a:pt x="260195" y="387505"/>
                  <a:pt x="130097" y="369384"/>
                  <a:pt x="0" y="351264"/>
                </a:cubicBezTo>
              </a:path>
            </a:pathLst>
          </a:custGeom>
          <a:noFill/>
          <a:ln>
            <a:solidFill>
              <a:srgbClr val="FD9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>
            <a:extLst>
              <a:ext uri="{FF2B5EF4-FFF2-40B4-BE49-F238E27FC236}">
                <a16:creationId xmlns:a16="http://schemas.microsoft.com/office/drawing/2014/main" id="{C65B1101-77A5-3248-A656-40A8AE10A93A}"/>
              </a:ext>
            </a:extLst>
          </p:cNvPr>
          <p:cNvSpPr/>
          <p:nvPr/>
        </p:nvSpPr>
        <p:spPr>
          <a:xfrm>
            <a:off x="2571948" y="4527014"/>
            <a:ext cx="1890673" cy="1384169"/>
          </a:xfrm>
          <a:custGeom>
            <a:avLst/>
            <a:gdLst>
              <a:gd name="connsiteX0" fmla="*/ 0 w 2046248"/>
              <a:gd name="connsiteY0" fmla="*/ 6969 h 1384169"/>
              <a:gd name="connsiteX1" fmla="*/ 356839 w 2046248"/>
              <a:gd name="connsiteY1" fmla="*/ 1393 h 1384169"/>
              <a:gd name="connsiteX2" fmla="*/ 423746 w 2046248"/>
              <a:gd name="connsiteY2" fmla="*/ 6969 h 1384169"/>
              <a:gd name="connsiteX3" fmla="*/ 574287 w 2046248"/>
              <a:gd name="connsiteY3" fmla="*/ 68301 h 1384169"/>
              <a:gd name="connsiteX4" fmla="*/ 652346 w 2046248"/>
              <a:gd name="connsiteY4" fmla="*/ 185388 h 1384169"/>
              <a:gd name="connsiteX5" fmla="*/ 652346 w 2046248"/>
              <a:gd name="connsiteY5" fmla="*/ 347081 h 1384169"/>
              <a:gd name="connsiteX6" fmla="*/ 758283 w 2046248"/>
              <a:gd name="connsiteY6" fmla="*/ 475320 h 1384169"/>
              <a:gd name="connsiteX7" fmla="*/ 998034 w 2046248"/>
              <a:gd name="connsiteY7" fmla="*/ 458593 h 1384169"/>
              <a:gd name="connsiteX8" fmla="*/ 1031487 w 2046248"/>
              <a:gd name="connsiteY8" fmla="*/ 793130 h 1384169"/>
              <a:gd name="connsiteX9" fmla="*/ 1644805 w 2046248"/>
              <a:gd name="connsiteY9" fmla="*/ 821008 h 1384169"/>
              <a:gd name="connsiteX10" fmla="*/ 1739590 w 2046248"/>
              <a:gd name="connsiteY10" fmla="*/ 1105364 h 1384169"/>
              <a:gd name="connsiteX11" fmla="*/ 1572322 w 2046248"/>
              <a:gd name="connsiteY11" fmla="*/ 1233603 h 1384169"/>
              <a:gd name="connsiteX12" fmla="*/ 1628078 w 2046248"/>
              <a:gd name="connsiteY12" fmla="*/ 1384145 h 1384169"/>
              <a:gd name="connsiteX13" fmla="*/ 2046248 w 2046248"/>
              <a:gd name="connsiteY13" fmla="*/ 1222452 h 1384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46248" h="1384169">
                <a:moveTo>
                  <a:pt x="0" y="6969"/>
                </a:moveTo>
                <a:lnTo>
                  <a:pt x="356839" y="1393"/>
                </a:lnTo>
                <a:cubicBezTo>
                  <a:pt x="427463" y="1393"/>
                  <a:pt x="387505" y="-4182"/>
                  <a:pt x="423746" y="6969"/>
                </a:cubicBezTo>
                <a:cubicBezTo>
                  <a:pt x="459987" y="18120"/>
                  <a:pt x="536187" y="38565"/>
                  <a:pt x="574287" y="68301"/>
                </a:cubicBezTo>
                <a:cubicBezTo>
                  <a:pt x="612387" y="98037"/>
                  <a:pt x="639336" y="138925"/>
                  <a:pt x="652346" y="185388"/>
                </a:cubicBezTo>
                <a:cubicBezTo>
                  <a:pt x="665356" y="231851"/>
                  <a:pt x="634690" y="298759"/>
                  <a:pt x="652346" y="347081"/>
                </a:cubicBezTo>
                <a:cubicBezTo>
                  <a:pt x="670002" y="395403"/>
                  <a:pt x="700668" y="456735"/>
                  <a:pt x="758283" y="475320"/>
                </a:cubicBezTo>
                <a:cubicBezTo>
                  <a:pt x="815898" y="493905"/>
                  <a:pt x="952500" y="405625"/>
                  <a:pt x="998034" y="458593"/>
                </a:cubicBezTo>
                <a:cubicBezTo>
                  <a:pt x="1043568" y="511561"/>
                  <a:pt x="923692" y="732728"/>
                  <a:pt x="1031487" y="793130"/>
                </a:cubicBezTo>
                <a:cubicBezTo>
                  <a:pt x="1139282" y="853532"/>
                  <a:pt x="1526788" y="768969"/>
                  <a:pt x="1644805" y="821008"/>
                </a:cubicBezTo>
                <a:cubicBezTo>
                  <a:pt x="1762822" y="873047"/>
                  <a:pt x="1751671" y="1036598"/>
                  <a:pt x="1739590" y="1105364"/>
                </a:cubicBezTo>
                <a:cubicBezTo>
                  <a:pt x="1727510" y="1174130"/>
                  <a:pt x="1590907" y="1187140"/>
                  <a:pt x="1572322" y="1233603"/>
                </a:cubicBezTo>
                <a:cubicBezTo>
                  <a:pt x="1553737" y="1280067"/>
                  <a:pt x="1549090" y="1386003"/>
                  <a:pt x="1628078" y="1384145"/>
                </a:cubicBezTo>
                <a:cubicBezTo>
                  <a:pt x="1707066" y="1382287"/>
                  <a:pt x="1876657" y="1302369"/>
                  <a:pt x="2046248" y="1222452"/>
                </a:cubicBezTo>
              </a:path>
            </a:pathLst>
          </a:custGeom>
          <a:noFill/>
          <a:ln>
            <a:solidFill>
              <a:srgbClr val="FD9C52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Étoile à 5 branches 11">
            <a:extLst>
              <a:ext uri="{FF2B5EF4-FFF2-40B4-BE49-F238E27FC236}">
                <a16:creationId xmlns:a16="http://schemas.microsoft.com/office/drawing/2014/main" id="{EEBE2853-E964-FC49-9575-6E38EE773186}"/>
              </a:ext>
            </a:extLst>
          </p:cNvPr>
          <p:cNvSpPr/>
          <p:nvPr/>
        </p:nvSpPr>
        <p:spPr>
          <a:xfrm>
            <a:off x="3110381" y="4748177"/>
            <a:ext cx="128239" cy="128239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Étoile à 5 branches 12">
            <a:extLst>
              <a:ext uri="{FF2B5EF4-FFF2-40B4-BE49-F238E27FC236}">
                <a16:creationId xmlns:a16="http://schemas.microsoft.com/office/drawing/2014/main" id="{546FC72C-94BF-A943-8968-E0F21FC1AC9F}"/>
              </a:ext>
            </a:extLst>
          </p:cNvPr>
          <p:cNvSpPr/>
          <p:nvPr/>
        </p:nvSpPr>
        <p:spPr>
          <a:xfrm>
            <a:off x="3246443" y="4926705"/>
            <a:ext cx="128239" cy="128239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Étoile à 5 branches 13">
            <a:extLst>
              <a:ext uri="{FF2B5EF4-FFF2-40B4-BE49-F238E27FC236}">
                <a16:creationId xmlns:a16="http://schemas.microsoft.com/office/drawing/2014/main" id="{EA0C0334-A2AA-B947-A926-83CBBCB54064}"/>
              </a:ext>
            </a:extLst>
          </p:cNvPr>
          <p:cNvSpPr/>
          <p:nvPr/>
        </p:nvSpPr>
        <p:spPr>
          <a:xfrm>
            <a:off x="3389045" y="5239833"/>
            <a:ext cx="128239" cy="128239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Étoile à 5 branches 14">
            <a:extLst>
              <a:ext uri="{FF2B5EF4-FFF2-40B4-BE49-F238E27FC236}">
                <a16:creationId xmlns:a16="http://schemas.microsoft.com/office/drawing/2014/main" id="{49295180-0D41-B245-BDD9-D378F21BD94F}"/>
              </a:ext>
            </a:extLst>
          </p:cNvPr>
          <p:cNvSpPr/>
          <p:nvPr/>
        </p:nvSpPr>
        <p:spPr>
          <a:xfrm>
            <a:off x="4030351" y="5281655"/>
            <a:ext cx="128239" cy="128239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Étoile à 5 branches 15">
            <a:extLst>
              <a:ext uri="{FF2B5EF4-FFF2-40B4-BE49-F238E27FC236}">
                <a16:creationId xmlns:a16="http://schemas.microsoft.com/office/drawing/2014/main" id="{66BBE641-8F16-7D41-8CEA-B09022A17904}"/>
              </a:ext>
            </a:extLst>
          </p:cNvPr>
          <p:cNvSpPr/>
          <p:nvPr/>
        </p:nvSpPr>
        <p:spPr>
          <a:xfrm>
            <a:off x="4094470" y="5579388"/>
            <a:ext cx="128239" cy="128239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toile à 5 branches 16">
            <a:extLst>
              <a:ext uri="{FF2B5EF4-FFF2-40B4-BE49-F238E27FC236}">
                <a16:creationId xmlns:a16="http://schemas.microsoft.com/office/drawing/2014/main" id="{80ED70A8-964E-974A-9D49-C32913D78EE2}"/>
              </a:ext>
            </a:extLst>
          </p:cNvPr>
          <p:cNvSpPr/>
          <p:nvPr/>
        </p:nvSpPr>
        <p:spPr>
          <a:xfrm>
            <a:off x="3940100" y="5689254"/>
            <a:ext cx="128239" cy="128239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Étoile à 5 branches 17">
            <a:extLst>
              <a:ext uri="{FF2B5EF4-FFF2-40B4-BE49-F238E27FC236}">
                <a16:creationId xmlns:a16="http://schemas.microsoft.com/office/drawing/2014/main" id="{27134F46-AEB6-9A40-A425-9CB0C076CC21}"/>
              </a:ext>
            </a:extLst>
          </p:cNvPr>
          <p:cNvSpPr/>
          <p:nvPr/>
        </p:nvSpPr>
        <p:spPr>
          <a:xfrm>
            <a:off x="4015382" y="5847063"/>
            <a:ext cx="128239" cy="128239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8A65D11-F5E2-F14C-BFBC-43AAB71B2D36}"/>
              </a:ext>
            </a:extLst>
          </p:cNvPr>
          <p:cNvSpPr txBox="1"/>
          <p:nvPr/>
        </p:nvSpPr>
        <p:spPr>
          <a:xfrm>
            <a:off x="1723589" y="4299192"/>
            <a:ext cx="843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solidFill>
                  <a:srgbClr val="FD9C52"/>
                </a:solidFill>
                <a:latin typeface="+mj-lt"/>
              </a:rPr>
              <a:t>Electron</a:t>
            </a:r>
          </a:p>
          <a:p>
            <a:pPr algn="ctr"/>
            <a:r>
              <a:rPr lang="fr-FR" sz="1200" dirty="0">
                <a:solidFill>
                  <a:srgbClr val="FD9C52"/>
                </a:solidFill>
                <a:latin typeface="+mj-lt"/>
              </a:rPr>
              <a:t>(</a:t>
            </a:r>
            <a:r>
              <a:rPr lang="fr-FR" sz="1200" dirty="0" err="1">
                <a:solidFill>
                  <a:srgbClr val="FD9C52"/>
                </a:solidFill>
                <a:latin typeface="+mj-lt"/>
              </a:rPr>
              <a:t>Energy</a:t>
            </a:r>
            <a:r>
              <a:rPr lang="fr-FR" sz="1200" dirty="0">
                <a:solidFill>
                  <a:srgbClr val="FD9C52"/>
                </a:solidFill>
                <a:latin typeface="+mj-lt"/>
              </a:rPr>
              <a:t> E)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A69F75C-A1A9-984A-AC6C-10219BF630A7}"/>
              </a:ext>
            </a:extLst>
          </p:cNvPr>
          <p:cNvSpPr txBox="1"/>
          <p:nvPr/>
        </p:nvSpPr>
        <p:spPr>
          <a:xfrm>
            <a:off x="3010966" y="3930421"/>
            <a:ext cx="114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err="1">
                <a:solidFill>
                  <a:srgbClr val="FFFF00"/>
                </a:solidFill>
                <a:latin typeface="+mj-lt"/>
              </a:rPr>
              <a:t>mean</a:t>
            </a:r>
            <a:r>
              <a:rPr lang="fr-FR" sz="1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sz="1200" dirty="0" err="1">
                <a:solidFill>
                  <a:srgbClr val="FFFF00"/>
                </a:solidFill>
                <a:latin typeface="+mj-lt"/>
              </a:rPr>
              <a:t>step</a:t>
            </a:r>
            <a:r>
              <a:rPr lang="fr-FR" sz="1200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sz="1200" dirty="0" err="1">
                <a:solidFill>
                  <a:srgbClr val="FFFF00"/>
                </a:solidFill>
                <a:latin typeface="+mj-lt"/>
              </a:rPr>
              <a:t>length</a:t>
            </a:r>
            <a:r>
              <a:rPr lang="fr-FR" sz="1200" dirty="0">
                <a:solidFill>
                  <a:srgbClr val="FFFF00"/>
                </a:solidFill>
                <a:latin typeface="+mj-lt"/>
              </a:rPr>
              <a:t> of first interaction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4B6E401-7197-3540-AB63-7AC4FCC9C9B7}"/>
              </a:ext>
            </a:extLst>
          </p:cNvPr>
          <p:cNvCxnSpPr>
            <a:cxnSpLocks/>
          </p:cNvCxnSpPr>
          <p:nvPr/>
        </p:nvCxnSpPr>
        <p:spPr>
          <a:xfrm flipH="1">
            <a:off x="2760560" y="4285065"/>
            <a:ext cx="262459" cy="160506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Étoile à 5 branches 21">
            <a:extLst>
              <a:ext uri="{FF2B5EF4-FFF2-40B4-BE49-F238E27FC236}">
                <a16:creationId xmlns:a16="http://schemas.microsoft.com/office/drawing/2014/main" id="{42EC40DC-59B4-264B-B1E1-CFEA85A04E84}"/>
              </a:ext>
            </a:extLst>
          </p:cNvPr>
          <p:cNvSpPr/>
          <p:nvPr/>
        </p:nvSpPr>
        <p:spPr>
          <a:xfrm>
            <a:off x="3253643" y="5564359"/>
            <a:ext cx="128239" cy="128239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C32CC2D9-D1B8-8043-8A6B-78BBA371D58B}"/>
              </a:ext>
            </a:extLst>
          </p:cNvPr>
          <p:cNvCxnSpPr>
            <a:cxnSpLocks/>
            <a:stCxn id="11" idx="0"/>
            <a:endCxn id="24" idx="4"/>
          </p:cNvCxnSpPr>
          <p:nvPr/>
        </p:nvCxnSpPr>
        <p:spPr>
          <a:xfrm flipV="1">
            <a:off x="2571948" y="4530152"/>
            <a:ext cx="538433" cy="3831"/>
          </a:xfrm>
          <a:prstGeom prst="line">
            <a:avLst/>
          </a:prstGeom>
          <a:ln w="47625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Étoile à 5 branches 23">
            <a:extLst>
              <a:ext uri="{FF2B5EF4-FFF2-40B4-BE49-F238E27FC236}">
                <a16:creationId xmlns:a16="http://schemas.microsoft.com/office/drawing/2014/main" id="{FFFE41A9-9AD4-BB42-B7B9-86F0FF1DDB10}"/>
              </a:ext>
            </a:extLst>
          </p:cNvPr>
          <p:cNvSpPr/>
          <p:nvPr/>
        </p:nvSpPr>
        <p:spPr>
          <a:xfrm>
            <a:off x="2982142" y="4481169"/>
            <a:ext cx="128239" cy="128239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Étoile à 5 branches 24">
            <a:extLst>
              <a:ext uri="{FF2B5EF4-FFF2-40B4-BE49-F238E27FC236}">
                <a16:creationId xmlns:a16="http://schemas.microsoft.com/office/drawing/2014/main" id="{370D97CA-4FFB-634C-852E-23468B72BE8E}"/>
              </a:ext>
            </a:extLst>
          </p:cNvPr>
          <p:cNvSpPr/>
          <p:nvPr/>
        </p:nvSpPr>
        <p:spPr>
          <a:xfrm>
            <a:off x="2525528" y="4462894"/>
            <a:ext cx="128239" cy="128239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Étoile à 5 branches 25">
            <a:extLst>
              <a:ext uri="{FF2B5EF4-FFF2-40B4-BE49-F238E27FC236}">
                <a16:creationId xmlns:a16="http://schemas.microsoft.com/office/drawing/2014/main" id="{51171977-5596-5B44-97AC-D6BA9814566E}"/>
              </a:ext>
            </a:extLst>
          </p:cNvPr>
          <p:cNvSpPr/>
          <p:nvPr/>
        </p:nvSpPr>
        <p:spPr>
          <a:xfrm>
            <a:off x="3440305" y="4904557"/>
            <a:ext cx="128239" cy="128239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097208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400" dirty="0" err="1"/>
              <a:t>Verification</a:t>
            </a:r>
            <a:r>
              <a:rPr lang="fr-FR" sz="4400" dirty="0"/>
              <a:t> (3): </a:t>
            </a:r>
            <a:r>
              <a:rPr lang="fr-FR" sz="4400" dirty="0">
                <a:solidFill>
                  <a:srgbClr val="FFFF00"/>
                </a:solidFill>
              </a:rPr>
              <a:t>microdosimetry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05800"/>
            <a:ext cx="8229600" cy="1989579"/>
          </a:xfrm>
        </p:spPr>
        <p:txBody>
          <a:bodyPr>
            <a:noAutofit/>
          </a:bodyPr>
          <a:lstStyle/>
          <a:p>
            <a:r>
              <a:rPr lang="fr-FR" sz="1600" dirty="0" err="1"/>
              <a:t>we</a:t>
            </a:r>
            <a:r>
              <a:rPr lang="fr-FR" sz="1600" dirty="0"/>
              <a:t> </a:t>
            </a:r>
            <a:r>
              <a:rPr lang="fr-FR" sz="1600" dirty="0" err="1"/>
              <a:t>also</a:t>
            </a:r>
            <a:r>
              <a:rPr lang="fr-FR" sz="1600" dirty="0"/>
              <a:t> </a:t>
            </a:r>
            <a:r>
              <a:rPr lang="fr-FR" sz="1600" dirty="0" err="1"/>
              <a:t>provide</a:t>
            </a:r>
            <a:r>
              <a:rPr lang="fr-FR" sz="1600" dirty="0"/>
              <a:t> an </a:t>
            </a:r>
            <a:r>
              <a:rPr lang="fr-FR" sz="1600" dirty="0" err="1">
                <a:solidFill>
                  <a:srgbClr val="66FFFF"/>
                </a:solidFill>
              </a:rPr>
              <a:t>extended</a:t>
            </a:r>
            <a:r>
              <a:rPr lang="fr-FR" sz="1600" dirty="0"/>
              <a:t> </a:t>
            </a:r>
            <a:r>
              <a:rPr lang="fr-FR" sz="1600" dirty="0" err="1"/>
              <a:t>example</a:t>
            </a:r>
            <a:r>
              <a:rPr lang="fr-FR" sz="1600" dirty="0"/>
              <a:t> capable of </a:t>
            </a:r>
            <a:r>
              <a:rPr lang="fr-FR" sz="1600" dirty="0" err="1"/>
              <a:t>simulating</a:t>
            </a:r>
            <a:r>
              <a:rPr lang="fr-FR" sz="1600" dirty="0"/>
              <a:t> </a:t>
            </a:r>
            <a:r>
              <a:rPr lang="fr-FR" sz="1600" dirty="0">
                <a:solidFill>
                  <a:srgbClr val="FFFF00"/>
                </a:solidFill>
              </a:rPr>
              <a:t>microdosimetry </a:t>
            </a:r>
            <a:r>
              <a:rPr lang="fr-FR" sz="1600" dirty="0" err="1">
                <a:solidFill>
                  <a:srgbClr val="FFFF00"/>
                </a:solidFill>
              </a:rPr>
              <a:t>spectra</a:t>
            </a:r>
            <a:r>
              <a:rPr lang="fr-FR" sz="1600" dirty="0"/>
              <a:t>: </a:t>
            </a:r>
            <a:r>
              <a:rPr lang="fr-FR" sz="1600" dirty="0" err="1">
                <a:solidFill>
                  <a:srgbClr val="00FF00"/>
                </a:solidFill>
              </a:rPr>
              <a:t>lineal</a:t>
            </a:r>
            <a:r>
              <a:rPr lang="fr-FR" sz="1600" dirty="0">
                <a:solidFill>
                  <a:srgbClr val="00FF00"/>
                </a:solidFill>
              </a:rPr>
              <a:t> </a:t>
            </a:r>
            <a:r>
              <a:rPr lang="fr-FR" sz="1600" dirty="0" err="1">
                <a:solidFill>
                  <a:srgbClr val="00FF00"/>
                </a:solidFill>
              </a:rPr>
              <a:t>energy</a:t>
            </a:r>
            <a:r>
              <a:rPr lang="fr-FR" sz="1600" dirty="0">
                <a:solidFill>
                  <a:srgbClr val="00FF00"/>
                </a:solidFill>
              </a:rPr>
              <a:t> </a:t>
            </a:r>
            <a:r>
              <a:rPr lang="fr-FR" sz="1600" dirty="0"/>
              <a:t>(y), </a:t>
            </a:r>
            <a:r>
              <a:rPr lang="fr-FR" sz="1600" dirty="0" err="1">
                <a:solidFill>
                  <a:srgbClr val="00FF00"/>
                </a:solidFill>
              </a:rPr>
              <a:t>specific</a:t>
            </a:r>
            <a:r>
              <a:rPr lang="fr-FR" sz="1600" dirty="0">
                <a:solidFill>
                  <a:srgbClr val="00FF00"/>
                </a:solidFill>
              </a:rPr>
              <a:t> </a:t>
            </a:r>
            <a:r>
              <a:rPr lang="fr-FR" sz="1600" dirty="0" err="1">
                <a:solidFill>
                  <a:srgbClr val="00FF00"/>
                </a:solidFill>
              </a:rPr>
              <a:t>energy</a:t>
            </a:r>
            <a:r>
              <a:rPr lang="fr-FR" sz="1600" dirty="0">
                <a:solidFill>
                  <a:srgbClr val="00FF00"/>
                </a:solidFill>
              </a:rPr>
              <a:t> </a:t>
            </a:r>
            <a:r>
              <a:rPr lang="fr-FR" sz="1600" dirty="0"/>
              <a:t>(z), </a:t>
            </a:r>
            <a:r>
              <a:rPr lang="fr-FR" sz="1600" dirty="0" err="1">
                <a:solidFill>
                  <a:srgbClr val="00FF00"/>
                </a:solidFill>
              </a:rPr>
              <a:t>frequency-mean</a:t>
            </a:r>
            <a:r>
              <a:rPr lang="fr-FR" sz="1600" dirty="0">
                <a:solidFill>
                  <a:srgbClr val="00FF00"/>
                </a:solidFill>
              </a:rPr>
              <a:t> </a:t>
            </a:r>
            <a:r>
              <a:rPr lang="fr-FR" sz="1600" dirty="0" err="1">
                <a:solidFill>
                  <a:srgbClr val="00FF00"/>
                </a:solidFill>
              </a:rPr>
              <a:t>lineal</a:t>
            </a:r>
            <a:r>
              <a:rPr lang="fr-FR" sz="1600" dirty="0">
                <a:solidFill>
                  <a:srgbClr val="00FF00"/>
                </a:solidFill>
              </a:rPr>
              <a:t> </a:t>
            </a:r>
            <a:r>
              <a:rPr lang="fr-FR" sz="1600" dirty="0" err="1">
                <a:solidFill>
                  <a:srgbClr val="00FF00"/>
                </a:solidFill>
              </a:rPr>
              <a:t>energy</a:t>
            </a:r>
            <a:r>
              <a:rPr lang="fr-FR" sz="1600" dirty="0"/>
              <a:t>, </a:t>
            </a:r>
            <a:r>
              <a:rPr lang="fr-FR" sz="1600" dirty="0">
                <a:solidFill>
                  <a:srgbClr val="00FF00"/>
                </a:solidFill>
              </a:rPr>
              <a:t>dose-</a:t>
            </a:r>
            <a:r>
              <a:rPr lang="fr-FR" sz="1600" dirty="0" err="1">
                <a:solidFill>
                  <a:srgbClr val="00FF00"/>
                </a:solidFill>
              </a:rPr>
              <a:t>mean</a:t>
            </a:r>
            <a:r>
              <a:rPr lang="fr-FR" sz="1600" dirty="0">
                <a:solidFill>
                  <a:srgbClr val="00FF00"/>
                </a:solidFill>
              </a:rPr>
              <a:t> </a:t>
            </a:r>
            <a:r>
              <a:rPr lang="fr-FR" sz="1600" dirty="0" err="1">
                <a:solidFill>
                  <a:srgbClr val="00FF00"/>
                </a:solidFill>
              </a:rPr>
              <a:t>lineal</a:t>
            </a:r>
            <a:r>
              <a:rPr lang="fr-FR" sz="1600" dirty="0">
                <a:solidFill>
                  <a:srgbClr val="00FF00"/>
                </a:solidFill>
              </a:rPr>
              <a:t> </a:t>
            </a:r>
            <a:r>
              <a:rPr lang="fr-FR" sz="1600" dirty="0" err="1">
                <a:solidFill>
                  <a:srgbClr val="00FF00"/>
                </a:solidFill>
              </a:rPr>
              <a:t>energy</a:t>
            </a:r>
            <a:r>
              <a:rPr lang="fr-FR" sz="1600" dirty="0"/>
              <a:t>, </a:t>
            </a:r>
            <a:r>
              <a:rPr lang="fr-FR" sz="1600" dirty="0" err="1">
                <a:solidFill>
                  <a:srgbClr val="00FF00"/>
                </a:solidFill>
              </a:rPr>
              <a:t>frequency-mean</a:t>
            </a:r>
            <a:r>
              <a:rPr lang="fr-FR" sz="1600" dirty="0">
                <a:solidFill>
                  <a:srgbClr val="00FF00"/>
                </a:solidFill>
              </a:rPr>
              <a:t> </a:t>
            </a:r>
            <a:r>
              <a:rPr lang="fr-FR" sz="1600" dirty="0" err="1">
                <a:solidFill>
                  <a:srgbClr val="00FF00"/>
                </a:solidFill>
              </a:rPr>
              <a:t>specific</a:t>
            </a:r>
            <a:r>
              <a:rPr lang="fr-FR" sz="1600" dirty="0">
                <a:solidFill>
                  <a:srgbClr val="00FF00"/>
                </a:solidFill>
              </a:rPr>
              <a:t> </a:t>
            </a:r>
            <a:r>
              <a:rPr lang="fr-FR" sz="1600" dirty="0" err="1">
                <a:solidFill>
                  <a:srgbClr val="00FF00"/>
                </a:solidFill>
              </a:rPr>
              <a:t>energy</a:t>
            </a:r>
            <a:r>
              <a:rPr lang="fr-FR" sz="1600" dirty="0"/>
              <a:t>, </a:t>
            </a:r>
            <a:r>
              <a:rPr lang="fr-FR" sz="1600" dirty="0">
                <a:solidFill>
                  <a:srgbClr val="00FF00"/>
                </a:solidFill>
              </a:rPr>
              <a:t>dose-</a:t>
            </a:r>
            <a:r>
              <a:rPr lang="fr-FR" sz="1600" dirty="0" err="1">
                <a:solidFill>
                  <a:srgbClr val="00FF00"/>
                </a:solidFill>
              </a:rPr>
              <a:t>mean</a:t>
            </a:r>
            <a:r>
              <a:rPr lang="fr-FR" sz="1600" dirty="0">
                <a:solidFill>
                  <a:srgbClr val="00FF00"/>
                </a:solidFill>
              </a:rPr>
              <a:t> </a:t>
            </a:r>
            <a:r>
              <a:rPr lang="fr-FR" sz="1600" dirty="0" err="1">
                <a:solidFill>
                  <a:srgbClr val="00FF00"/>
                </a:solidFill>
              </a:rPr>
              <a:t>specific</a:t>
            </a:r>
            <a:r>
              <a:rPr lang="fr-FR" sz="1600" dirty="0">
                <a:solidFill>
                  <a:srgbClr val="00FF00"/>
                </a:solidFill>
              </a:rPr>
              <a:t> </a:t>
            </a:r>
            <a:r>
              <a:rPr lang="fr-FR" sz="1600" dirty="0" err="1">
                <a:solidFill>
                  <a:srgbClr val="00FF00"/>
                </a:solidFill>
              </a:rPr>
              <a:t>energy</a:t>
            </a:r>
            <a:endParaRPr lang="fr-FR" sz="1600" dirty="0">
              <a:solidFill>
                <a:srgbClr val="00FF00"/>
              </a:solidFill>
            </a:endParaRPr>
          </a:p>
          <a:p>
            <a:r>
              <a:rPr lang="fr-FR" sz="1600" dirty="0" err="1"/>
              <a:t>energy</a:t>
            </a:r>
            <a:r>
              <a:rPr lang="fr-FR" sz="1600" dirty="0"/>
              <a:t> </a:t>
            </a:r>
            <a:r>
              <a:rPr lang="fr-FR" sz="1600" dirty="0" err="1"/>
              <a:t>scored</a:t>
            </a:r>
            <a:r>
              <a:rPr lang="fr-FR" sz="1600" dirty="0"/>
              <a:t> in </a:t>
            </a:r>
            <a:r>
              <a:rPr lang="fr-FR" sz="1600" dirty="0" err="1"/>
              <a:t>spheres</a:t>
            </a:r>
            <a:r>
              <a:rPr lang="fr-FR" sz="1600" dirty="0"/>
              <a:t> of </a:t>
            </a:r>
            <a:r>
              <a:rPr lang="fr-FR" sz="1600" dirty="0" err="1"/>
              <a:t>selected</a:t>
            </a:r>
            <a:r>
              <a:rPr lang="fr-FR" sz="1600" dirty="0"/>
              <a:t> radius</a:t>
            </a:r>
          </a:p>
          <a:p>
            <a:r>
              <a:rPr lang="fr-FR" sz="1600" dirty="0" err="1"/>
              <a:t>particular</a:t>
            </a:r>
            <a:r>
              <a:rPr lang="fr-FR" sz="1600" dirty="0"/>
              <a:t> care for </a:t>
            </a:r>
            <a:r>
              <a:rPr lang="fr-FR" sz="1600" dirty="0" err="1"/>
              <a:t>weighting</a:t>
            </a:r>
            <a:r>
              <a:rPr lang="fr-FR" sz="1600" dirty="0"/>
              <a:t> of </a:t>
            </a:r>
            <a:r>
              <a:rPr lang="fr-FR" sz="1600" dirty="0" err="1"/>
              <a:t>energy</a:t>
            </a:r>
            <a:r>
              <a:rPr lang="fr-FR" sz="1600" dirty="0"/>
              <a:t> </a:t>
            </a:r>
            <a:r>
              <a:rPr lang="fr-FR" sz="1600" dirty="0" err="1"/>
              <a:t>scoring</a:t>
            </a:r>
            <a:r>
              <a:rPr lang="fr-FR" sz="1600" dirty="0"/>
              <a:t>...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24</a:t>
            </a:fld>
            <a:endParaRPr lang="fr-FR"/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0147959"/>
              </p:ext>
            </p:extLst>
          </p:nvPr>
        </p:nvGraphicFramePr>
        <p:xfrm>
          <a:off x="7211038" y="2511601"/>
          <a:ext cx="356854" cy="499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69" name="Equation" r:id="rId3" imgW="190500" imgH="266700" progId="Equation.DSMT4">
                  <p:embed/>
                </p:oleObj>
              </mc:Choice>
              <mc:Fallback>
                <p:oleObj name="Equation" r:id="rId3" imgW="1905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11038" y="2511601"/>
                        <a:ext cx="356854" cy="4995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6390" y="3570331"/>
            <a:ext cx="3032303" cy="289644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662" y="3570332"/>
            <a:ext cx="4046715" cy="289353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494555" y="645301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dirty="0" err="1">
                <a:latin typeface="+mj-lt"/>
              </a:rPr>
              <a:t>See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solidFill>
                  <a:srgbClr val="00FF00"/>
                </a:solidFill>
                <a:latin typeface="+mj-lt"/>
              </a:rPr>
              <a:t>extended</a:t>
            </a:r>
            <a:r>
              <a:rPr lang="fr-FR" dirty="0">
                <a:solidFill>
                  <a:srgbClr val="00FF00"/>
                </a:solidFill>
                <a:latin typeface="+mj-lt"/>
              </a:rPr>
              <a:t>/</a:t>
            </a:r>
            <a:r>
              <a:rPr lang="fr-FR" dirty="0" err="1">
                <a:solidFill>
                  <a:srgbClr val="00FF00"/>
                </a:solidFill>
                <a:latin typeface="+mj-lt"/>
              </a:rPr>
              <a:t>medical</a:t>
            </a:r>
            <a:r>
              <a:rPr lang="fr-FR" dirty="0">
                <a:solidFill>
                  <a:srgbClr val="00FF00"/>
                </a:solidFill>
                <a:latin typeface="+mj-lt"/>
              </a:rPr>
              <a:t>/</a:t>
            </a:r>
            <a:r>
              <a:rPr lang="fr-FR" dirty="0" err="1">
                <a:solidFill>
                  <a:srgbClr val="00FF00"/>
                </a:solidFill>
                <a:latin typeface="+mj-lt"/>
              </a:rPr>
              <a:t>dna</a:t>
            </a:r>
            <a:r>
              <a:rPr lang="fr-FR" dirty="0">
                <a:solidFill>
                  <a:srgbClr val="00FF00"/>
                </a:solidFill>
                <a:latin typeface="+mj-lt"/>
              </a:rPr>
              <a:t>/</a:t>
            </a:r>
            <a:r>
              <a:rPr lang="fr-FR" dirty="0">
                <a:solidFill>
                  <a:srgbClr val="66FFFF"/>
                </a:solidFill>
                <a:latin typeface="+mj-lt"/>
              </a:rPr>
              <a:t>microyz</a:t>
            </a:r>
            <a:r>
              <a:rPr lang="fr-FR" dirty="0">
                <a:solidFill>
                  <a:srgbClr val="00FF00"/>
                </a:solidFill>
                <a:latin typeface="+mj-lt"/>
              </a:rPr>
              <a:t> </a:t>
            </a:r>
            <a:r>
              <a:rPr lang="fr-FR" dirty="0" err="1">
                <a:latin typeface="+mj-lt"/>
              </a:rPr>
              <a:t>example</a:t>
            </a:r>
            <a:endParaRPr lang="fr-FR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48559" y="144592"/>
            <a:ext cx="2677192" cy="276999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pPr algn="ctr"/>
            <a:r>
              <a:rPr lang="is-IS" sz="1200" b="1" dirty="0">
                <a:solidFill>
                  <a:schemeClr val="bg1"/>
                </a:solidFill>
                <a:latin typeface="+mj-lt"/>
              </a:rPr>
              <a:t>J. Appl. Phys. 122 (2017) 024303 (</a:t>
            </a:r>
            <a:r>
              <a:rPr lang="is-IS" sz="1200" b="1" dirty="0">
                <a:solidFill>
                  <a:schemeClr val="bg1"/>
                </a:solidFill>
                <a:latin typeface="+mj-lt"/>
                <a:hlinkClick r:id="rId7"/>
              </a:rPr>
              <a:t>link</a:t>
            </a:r>
            <a:r>
              <a:rPr lang="is-IS" sz="1200" b="1" dirty="0">
                <a:solidFill>
                  <a:schemeClr val="bg1"/>
                </a:solidFill>
                <a:latin typeface="+mj-lt"/>
              </a:rPr>
              <a:t>)</a:t>
            </a:r>
            <a:endParaRPr lang="fr-FR" sz="1200" b="1" dirty="0">
              <a:solidFill>
                <a:schemeClr val="bg1"/>
              </a:solidFill>
              <a:latin typeface="+mj-lt"/>
            </a:endParaRPr>
          </a:p>
        </p:txBody>
      </p:sp>
      <p:graphicFrame>
        <p:nvGraphicFramePr>
          <p:cNvPr id="13" name="Obje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6268162"/>
              </p:ext>
            </p:extLst>
          </p:nvPr>
        </p:nvGraphicFramePr>
        <p:xfrm>
          <a:off x="8125460" y="2722601"/>
          <a:ext cx="33337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0" name="Equation" r:id="rId8" imgW="177800" imgH="266700" progId="Equation.DSMT4">
                  <p:embed/>
                </p:oleObj>
              </mc:Choice>
              <mc:Fallback>
                <p:oleObj name="Equation" r:id="rId8" imgW="1778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125460" y="2722601"/>
                        <a:ext cx="333375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6597867"/>
              </p:ext>
            </p:extLst>
          </p:nvPr>
        </p:nvGraphicFramePr>
        <p:xfrm>
          <a:off x="7685759" y="2806441"/>
          <a:ext cx="333375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1" name="Equation" r:id="rId10" imgW="177800" imgH="266700" progId="Equation.DSMT4">
                  <p:embed/>
                </p:oleObj>
              </mc:Choice>
              <mc:Fallback>
                <p:oleObj name="Equation" r:id="rId10" imgW="1778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685759" y="2806441"/>
                        <a:ext cx="333375" cy="5000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3049731"/>
              </p:ext>
            </p:extLst>
          </p:nvPr>
        </p:nvGraphicFramePr>
        <p:xfrm>
          <a:off x="7842943" y="2365719"/>
          <a:ext cx="357187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2" name="Equation" r:id="rId12" imgW="190500" imgH="266700" progId="Equation.DSMT4">
                  <p:embed/>
                </p:oleObj>
              </mc:Choice>
              <mc:Fallback>
                <p:oleObj name="Equation" r:id="rId12" imgW="190500" imgH="266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842943" y="2365719"/>
                        <a:ext cx="357187" cy="500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Imag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900069">
            <a:off x="271809" y="4034967"/>
            <a:ext cx="1054666" cy="75617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6D3454B6-B49B-D64C-A117-DCAA3A203BCC}"/>
              </a:ext>
            </a:extLst>
          </p:cNvPr>
          <p:cNvSpPr txBox="1"/>
          <p:nvPr/>
        </p:nvSpPr>
        <p:spPr>
          <a:xfrm>
            <a:off x="5973135" y="3640057"/>
            <a:ext cx="375424" cy="20005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700" b="1" dirty="0">
                <a:latin typeface="+mj-lt"/>
              </a:rPr>
              <a:t>2 nm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933920C1-31F2-724F-B6AB-D5C96093B88D}"/>
              </a:ext>
            </a:extLst>
          </p:cNvPr>
          <p:cNvSpPr txBox="1"/>
          <p:nvPr/>
        </p:nvSpPr>
        <p:spPr>
          <a:xfrm>
            <a:off x="7498047" y="3631300"/>
            <a:ext cx="421910" cy="20005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700" b="1" dirty="0">
                <a:latin typeface="+mj-lt"/>
              </a:rPr>
              <a:t>10 nm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7225D30-3F69-994C-AF28-AAD101FF3857}"/>
              </a:ext>
            </a:extLst>
          </p:cNvPr>
          <p:cNvSpPr txBox="1"/>
          <p:nvPr/>
        </p:nvSpPr>
        <p:spPr>
          <a:xfrm>
            <a:off x="6009978" y="5017101"/>
            <a:ext cx="420308" cy="20005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700" b="1" dirty="0">
                <a:latin typeface="+mj-lt"/>
              </a:rPr>
              <a:t>30 nm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4C98EE1-236C-154D-8AD5-58B3013AA83B}"/>
              </a:ext>
            </a:extLst>
          </p:cNvPr>
          <p:cNvSpPr txBox="1"/>
          <p:nvPr/>
        </p:nvSpPr>
        <p:spPr>
          <a:xfrm>
            <a:off x="7022116" y="5017100"/>
            <a:ext cx="466794" cy="20005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700" b="1" dirty="0">
                <a:latin typeface="+mj-lt"/>
              </a:rPr>
              <a:t>300 nm</a:t>
            </a:r>
          </a:p>
        </p:txBody>
      </p:sp>
    </p:spTree>
    <p:extLst>
      <p:ext uri="{BB962C8B-B14F-4D97-AF65-F5344CB8AC3E}">
        <p14:creationId xmlns:p14="http://schemas.microsoft.com/office/powerpoint/2010/main" val="1591727200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481487"/>
            <a:ext cx="5463251" cy="2046425"/>
          </a:xfrm>
        </p:spPr>
        <p:txBody>
          <a:bodyPr>
            <a:normAutofit fontScale="92500"/>
          </a:bodyPr>
          <a:lstStyle/>
          <a:p>
            <a:r>
              <a:rPr lang="fr-FR" sz="1400" dirty="0"/>
              <a:t>Investigation of Geant4-DNA performance for  </a:t>
            </a:r>
            <a:br>
              <a:rPr lang="fr-FR" sz="1400" dirty="0"/>
            </a:br>
            <a:r>
              <a:rPr lang="fr-FR" sz="1400" dirty="0">
                <a:solidFill>
                  <a:srgbClr val="00FF00"/>
                </a:solidFill>
              </a:rPr>
              <a:t>radial dose distribution </a:t>
            </a:r>
            <a:r>
              <a:rPr lang="fr-FR" sz="1400" dirty="0" err="1">
                <a:solidFill>
                  <a:srgbClr val="00FF00"/>
                </a:solidFill>
              </a:rPr>
              <a:t>around</a:t>
            </a:r>
            <a:r>
              <a:rPr lang="fr-FR" sz="1400" dirty="0">
                <a:solidFill>
                  <a:srgbClr val="00FF00"/>
                </a:solidFill>
              </a:rPr>
              <a:t> ion </a:t>
            </a:r>
            <a:r>
              <a:rPr lang="fr-FR" sz="1400" dirty="0" err="1">
                <a:solidFill>
                  <a:srgbClr val="00FF00"/>
                </a:solidFill>
              </a:rPr>
              <a:t>tracks</a:t>
            </a:r>
            <a:endParaRPr lang="fr-FR" sz="1400" dirty="0">
              <a:solidFill>
                <a:srgbClr val="00FF00"/>
              </a:solidFill>
            </a:endParaRPr>
          </a:p>
          <a:p>
            <a:pPr lvl="1"/>
            <a:r>
              <a:rPr lang="fr-FR" sz="1000" dirty="0"/>
              <a:t>Protons, alphas, C, O, Fe</a:t>
            </a:r>
            <a:endParaRPr lang="fr-FR" sz="1400" dirty="0"/>
          </a:p>
          <a:p>
            <a:pPr lvl="1"/>
            <a:r>
              <a:rPr lang="fr-FR" sz="1000" dirty="0"/>
              <a:t>MeV–</a:t>
            </a:r>
            <a:r>
              <a:rPr lang="fr-FR" sz="1000" dirty="0" err="1"/>
              <a:t>GeV</a:t>
            </a:r>
            <a:r>
              <a:rPr lang="fr-FR" sz="1000" dirty="0"/>
              <a:t> range</a:t>
            </a:r>
            <a:endParaRPr lang="fr-FR" sz="1400" dirty="0"/>
          </a:p>
          <a:p>
            <a:r>
              <a:rPr lang="fr-FR" sz="1400" dirty="0"/>
              <a:t>General good agreement of dose profiles </a:t>
            </a:r>
            <a:r>
              <a:rPr lang="fr-FR" sz="1400" dirty="0" err="1"/>
              <a:t>with</a:t>
            </a:r>
            <a:r>
              <a:rPr lang="fr-FR" sz="1400" dirty="0"/>
              <a:t> a </a:t>
            </a:r>
            <a:r>
              <a:rPr lang="fr-FR" sz="1400" dirty="0" err="1"/>
              <a:t>variety</a:t>
            </a:r>
            <a:r>
              <a:rPr lang="fr-FR" sz="1400" dirty="0"/>
              <a:t> of </a:t>
            </a:r>
            <a:r>
              <a:rPr lang="fr-FR" sz="1400" dirty="0" err="1"/>
              <a:t>literature</a:t>
            </a:r>
            <a:r>
              <a:rPr lang="fr-FR" sz="1400" dirty="0"/>
              <a:t> data</a:t>
            </a:r>
          </a:p>
          <a:p>
            <a:r>
              <a:rPr lang="fr-FR" sz="1400" dirty="0" err="1"/>
              <a:t>Selection</a:t>
            </a:r>
            <a:r>
              <a:rPr lang="fr-FR" sz="1400" dirty="0"/>
              <a:t> of </a:t>
            </a:r>
            <a:r>
              <a:rPr lang="fr-FR" sz="1400" dirty="0" err="1"/>
              <a:t>results</a:t>
            </a:r>
            <a:r>
              <a:rPr lang="fr-FR" sz="1400" dirty="0"/>
              <a:t> for </a:t>
            </a:r>
            <a:r>
              <a:rPr lang="fr-FR" sz="1400" dirty="0">
                <a:solidFill>
                  <a:srgbClr val="FFC000"/>
                </a:solidFill>
              </a:rPr>
              <a:t>1 MeV protons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25</a:t>
            </a:fld>
            <a:endParaRPr lang="fr-FR"/>
          </a:p>
        </p:txBody>
      </p:sp>
      <p:pic>
        <p:nvPicPr>
          <p:cNvPr id="5" name="Image 4" descr="Macintosh HD:Users:sebastien:Desktop:Fig2.gif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1" t="5418" r="9868" b="3804"/>
          <a:stretch/>
        </p:blipFill>
        <p:spPr bwMode="auto">
          <a:xfrm>
            <a:off x="5422023" y="366475"/>
            <a:ext cx="3611691" cy="2772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Image 5" descr="Macintosh HD:Users:sebastien:Documents:Work:PAPIER-Maria:StagePierreGillet:soumis1:Fig5.gif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t="6877" r="9435" b="3804"/>
          <a:stretch/>
        </p:blipFill>
        <p:spPr bwMode="auto">
          <a:xfrm>
            <a:off x="1015478" y="3890013"/>
            <a:ext cx="3400235" cy="2606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 6" descr="Macintosh HD:Users:sebastien:Desktop:Fig7.gif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" t="7668" r="9268" b="3760"/>
          <a:stretch/>
        </p:blipFill>
        <p:spPr bwMode="auto">
          <a:xfrm>
            <a:off x="5390962" y="3681359"/>
            <a:ext cx="3642752" cy="26062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ZoneTexte 7"/>
          <p:cNvSpPr txBox="1"/>
          <p:nvPr/>
        </p:nvSpPr>
        <p:spPr>
          <a:xfrm>
            <a:off x="6697872" y="86382"/>
            <a:ext cx="1332065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Dose profile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638609" y="3585905"/>
            <a:ext cx="214426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dirty="0" err="1">
                <a:latin typeface="+mj-lt"/>
              </a:rPr>
              <a:t>Process</a:t>
            </a:r>
            <a:r>
              <a:rPr lang="fr-FR" dirty="0">
                <a:latin typeface="+mj-lt"/>
              </a:rPr>
              <a:t> contribution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575129" y="3406787"/>
            <a:ext cx="1577550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dirty="0" err="1">
                <a:latin typeface="+mj-lt"/>
              </a:rPr>
              <a:t>Restricted</a:t>
            </a:r>
            <a:r>
              <a:rPr lang="fr-FR" dirty="0">
                <a:latin typeface="+mj-lt"/>
              </a:rPr>
              <a:t> LET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3020881" y="6448261"/>
            <a:ext cx="3785649" cy="307777"/>
          </a:xfrm>
          <a:prstGeom prst="rect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>
                <a:solidFill>
                  <a:schemeClr val="bg1"/>
                </a:solidFill>
                <a:latin typeface="+mj-lt"/>
              </a:rPr>
              <a:t>Nucl</a:t>
            </a:r>
            <a:r>
              <a:rPr lang="en-US" sz="1400" b="1" dirty="0">
                <a:solidFill>
                  <a:schemeClr val="bg1"/>
                </a:solidFill>
                <a:latin typeface="+mj-lt"/>
              </a:rPr>
              <a:t>. </a:t>
            </a:r>
            <a:r>
              <a:rPr lang="en-US" sz="1400" b="1" dirty="0" err="1">
                <a:solidFill>
                  <a:schemeClr val="bg1"/>
                </a:solidFill>
                <a:latin typeface="+mj-lt"/>
              </a:rPr>
              <a:t>Instrum</a:t>
            </a:r>
            <a:r>
              <a:rPr lang="en-US" sz="1400" b="1" dirty="0">
                <a:solidFill>
                  <a:schemeClr val="bg1"/>
                </a:solidFill>
                <a:latin typeface="+mj-lt"/>
              </a:rPr>
              <a:t>. and Meth. B 333 (2014) 92 (</a:t>
            </a:r>
            <a:r>
              <a:rPr lang="en-US" sz="1400" b="1" dirty="0">
                <a:solidFill>
                  <a:schemeClr val="bg1"/>
                </a:solidFill>
                <a:latin typeface="+mj-lt"/>
                <a:hlinkClick r:id="rId5"/>
              </a:rPr>
              <a:t>link</a:t>
            </a:r>
            <a:r>
              <a:rPr lang="en-US" sz="1400" b="1" dirty="0">
                <a:solidFill>
                  <a:schemeClr val="bg1"/>
                </a:solidFill>
                <a:latin typeface="+mj-lt"/>
              </a:rPr>
              <a:t>)</a:t>
            </a:r>
            <a:endParaRPr lang="fr-FR" sz="1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FFEAA1FD-5216-7047-B524-A1FCA0196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444" y="201134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fr-FR" sz="4000" dirty="0" err="1"/>
              <a:t>Verification</a:t>
            </a:r>
            <a:r>
              <a:rPr lang="fr-FR" sz="4000" dirty="0"/>
              <a:t> (4): </a:t>
            </a:r>
            <a:br>
              <a:rPr lang="fr-FR" sz="4000" dirty="0"/>
            </a:br>
            <a:r>
              <a:rPr lang="fr-FR" sz="4000" dirty="0">
                <a:solidFill>
                  <a:srgbClr val="FFFF00"/>
                </a:solidFill>
              </a:rPr>
              <a:t>radial</a:t>
            </a:r>
            <a:r>
              <a:rPr lang="fr-FR" sz="4000" dirty="0"/>
              <a:t> doses</a:t>
            </a: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9E75491C-B543-6D4A-8483-1EED749E5955}"/>
              </a:ext>
            </a:extLst>
          </p:cNvPr>
          <p:cNvSpPr txBox="1">
            <a:spLocks/>
          </p:cNvSpPr>
          <p:nvPr/>
        </p:nvSpPr>
        <p:spPr>
          <a:xfrm>
            <a:off x="609600" y="609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endParaRPr lang="fr-FR" dirty="0"/>
          </a:p>
        </p:txBody>
      </p:sp>
      <p:grpSp>
        <p:nvGrpSpPr>
          <p:cNvPr id="16" name="Grouper 19">
            <a:extLst>
              <a:ext uri="{FF2B5EF4-FFF2-40B4-BE49-F238E27FC236}">
                <a16:creationId xmlns:a16="http://schemas.microsoft.com/office/drawing/2014/main" id="{9033EE9B-A5A9-E543-8FFF-5349D5979FD1}"/>
              </a:ext>
            </a:extLst>
          </p:cNvPr>
          <p:cNvGrpSpPr/>
          <p:nvPr/>
        </p:nvGrpSpPr>
        <p:grpSpPr>
          <a:xfrm>
            <a:off x="3368590" y="278005"/>
            <a:ext cx="1773472" cy="885588"/>
            <a:chOff x="6748216" y="4005275"/>
            <a:chExt cx="1773472" cy="885588"/>
          </a:xfrm>
        </p:grpSpPr>
        <p:sp>
          <p:nvSpPr>
            <p:cNvPr id="17" name="Cylindre 16">
              <a:extLst>
                <a:ext uri="{FF2B5EF4-FFF2-40B4-BE49-F238E27FC236}">
                  <a16:creationId xmlns:a16="http://schemas.microsoft.com/office/drawing/2014/main" id="{D36C1A67-6193-3743-8433-DF0A27194B7A}"/>
                </a:ext>
              </a:extLst>
            </p:cNvPr>
            <p:cNvSpPr/>
            <p:nvPr/>
          </p:nvSpPr>
          <p:spPr>
            <a:xfrm rot="14650557">
              <a:off x="7467392" y="3869648"/>
              <a:ext cx="325143" cy="1140339"/>
            </a:xfrm>
            <a:prstGeom prst="can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8" name="Cylindre 17">
              <a:extLst>
                <a:ext uri="{FF2B5EF4-FFF2-40B4-BE49-F238E27FC236}">
                  <a16:creationId xmlns:a16="http://schemas.microsoft.com/office/drawing/2014/main" id="{01AEF947-7087-FA40-BFD1-C07A41AEC2E0}"/>
                </a:ext>
              </a:extLst>
            </p:cNvPr>
            <p:cNvSpPr/>
            <p:nvPr/>
          </p:nvSpPr>
          <p:spPr>
            <a:xfrm rot="14650557">
              <a:off x="7386261" y="3858072"/>
              <a:ext cx="485471" cy="1173877"/>
            </a:xfrm>
            <a:prstGeom prst="can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9" name="Cylindre 18">
              <a:extLst>
                <a:ext uri="{FF2B5EF4-FFF2-40B4-BE49-F238E27FC236}">
                  <a16:creationId xmlns:a16="http://schemas.microsoft.com/office/drawing/2014/main" id="{43FC7376-0B75-254F-8EFE-602056BE49F4}"/>
                </a:ext>
              </a:extLst>
            </p:cNvPr>
            <p:cNvSpPr/>
            <p:nvPr/>
          </p:nvSpPr>
          <p:spPr>
            <a:xfrm rot="14650557">
              <a:off x="7284984" y="3861813"/>
              <a:ext cx="660865" cy="1192816"/>
            </a:xfrm>
            <a:prstGeom prst="can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0" name="Cylindre 19">
              <a:extLst>
                <a:ext uri="{FF2B5EF4-FFF2-40B4-BE49-F238E27FC236}">
                  <a16:creationId xmlns:a16="http://schemas.microsoft.com/office/drawing/2014/main" id="{2FA15529-85BF-F040-872E-83960A2BB332}"/>
                </a:ext>
              </a:extLst>
            </p:cNvPr>
            <p:cNvSpPr/>
            <p:nvPr/>
          </p:nvSpPr>
          <p:spPr>
            <a:xfrm rot="14650557">
              <a:off x="7186641" y="3847349"/>
              <a:ext cx="850304" cy="1236723"/>
            </a:xfrm>
            <a:prstGeom prst="can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EE07CDE8-9E2D-4640-A13E-8C7448349AAB}"/>
                </a:ext>
              </a:extLst>
            </p:cNvPr>
            <p:cNvCxnSpPr/>
            <p:nvPr/>
          </p:nvCxnSpPr>
          <p:spPr>
            <a:xfrm flipH="1">
              <a:off x="6748216" y="4005275"/>
              <a:ext cx="1773472" cy="867935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orme libre 21">
              <a:extLst>
                <a:ext uri="{FF2B5EF4-FFF2-40B4-BE49-F238E27FC236}">
                  <a16:creationId xmlns:a16="http://schemas.microsoft.com/office/drawing/2014/main" id="{305C465D-B666-C342-A491-B8AA1F45A8EC}"/>
                </a:ext>
              </a:extLst>
            </p:cNvPr>
            <p:cNvSpPr/>
            <p:nvPr/>
          </p:nvSpPr>
          <p:spPr>
            <a:xfrm>
              <a:off x="7679472" y="4347771"/>
              <a:ext cx="131901" cy="251739"/>
            </a:xfrm>
            <a:custGeom>
              <a:avLst/>
              <a:gdLst>
                <a:gd name="connsiteX0" fmla="*/ 120276 w 131901"/>
                <a:gd name="connsiteY0" fmla="*/ 0 h 251739"/>
                <a:gd name="connsiteX1" fmla="*/ 124034 w 131901"/>
                <a:gd name="connsiteY1" fmla="*/ 22544 h 251739"/>
                <a:gd name="connsiteX2" fmla="*/ 131549 w 131901"/>
                <a:gd name="connsiteY2" fmla="*/ 33816 h 251739"/>
                <a:gd name="connsiteX3" fmla="*/ 116519 w 131901"/>
                <a:gd name="connsiteY3" fmla="*/ 56359 h 251739"/>
                <a:gd name="connsiteX4" fmla="*/ 112762 w 131901"/>
                <a:gd name="connsiteY4" fmla="*/ 67631 h 251739"/>
                <a:gd name="connsiteX5" fmla="*/ 124034 w 131901"/>
                <a:gd name="connsiteY5" fmla="*/ 90175 h 251739"/>
                <a:gd name="connsiteX6" fmla="*/ 71431 w 131901"/>
                <a:gd name="connsiteY6" fmla="*/ 93932 h 251739"/>
                <a:gd name="connsiteX7" fmla="*/ 60159 w 131901"/>
                <a:gd name="connsiteY7" fmla="*/ 108961 h 251739"/>
                <a:gd name="connsiteX8" fmla="*/ 48887 w 131901"/>
                <a:gd name="connsiteY8" fmla="*/ 154049 h 251739"/>
                <a:gd name="connsiteX9" fmla="*/ 45129 w 131901"/>
                <a:gd name="connsiteY9" fmla="*/ 172835 h 251739"/>
                <a:gd name="connsiteX10" fmla="*/ 15070 w 131901"/>
                <a:gd name="connsiteY10" fmla="*/ 199136 h 251739"/>
                <a:gd name="connsiteX11" fmla="*/ 3798 w 131901"/>
                <a:gd name="connsiteY11" fmla="*/ 210408 h 251739"/>
                <a:gd name="connsiteX12" fmla="*/ 41 w 131901"/>
                <a:gd name="connsiteY12" fmla="*/ 251739 h 251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31901" h="251739">
                  <a:moveTo>
                    <a:pt x="120276" y="0"/>
                  </a:moveTo>
                  <a:cubicBezTo>
                    <a:pt x="121529" y="7515"/>
                    <a:pt x="121625" y="15317"/>
                    <a:pt x="124034" y="22544"/>
                  </a:cubicBezTo>
                  <a:cubicBezTo>
                    <a:pt x="125462" y="26828"/>
                    <a:pt x="130910" y="29346"/>
                    <a:pt x="131549" y="33816"/>
                  </a:cubicBezTo>
                  <a:cubicBezTo>
                    <a:pt x="133659" y="48584"/>
                    <a:pt x="125999" y="50040"/>
                    <a:pt x="116519" y="56359"/>
                  </a:cubicBezTo>
                  <a:cubicBezTo>
                    <a:pt x="115267" y="60116"/>
                    <a:pt x="112762" y="63670"/>
                    <a:pt x="112762" y="67631"/>
                  </a:cubicBezTo>
                  <a:cubicBezTo>
                    <a:pt x="112762" y="75410"/>
                    <a:pt x="120234" y="84475"/>
                    <a:pt x="124034" y="90175"/>
                  </a:cubicBezTo>
                  <a:cubicBezTo>
                    <a:pt x="106500" y="91427"/>
                    <a:pt x="88296" y="88972"/>
                    <a:pt x="71431" y="93932"/>
                  </a:cubicBezTo>
                  <a:cubicBezTo>
                    <a:pt x="65423" y="95699"/>
                    <a:pt x="62960" y="103360"/>
                    <a:pt x="60159" y="108961"/>
                  </a:cubicBezTo>
                  <a:cubicBezTo>
                    <a:pt x="52317" y="124644"/>
                    <a:pt x="51943" y="137241"/>
                    <a:pt x="48887" y="154049"/>
                  </a:cubicBezTo>
                  <a:cubicBezTo>
                    <a:pt x="47745" y="160332"/>
                    <a:pt x="47371" y="166856"/>
                    <a:pt x="45129" y="172835"/>
                  </a:cubicBezTo>
                  <a:cubicBezTo>
                    <a:pt x="38740" y="189871"/>
                    <a:pt x="29102" y="185104"/>
                    <a:pt x="15070" y="199136"/>
                  </a:cubicBezTo>
                  <a:lnTo>
                    <a:pt x="3798" y="210408"/>
                  </a:lnTo>
                  <a:cubicBezTo>
                    <a:pt x="-667" y="241669"/>
                    <a:pt x="41" y="227853"/>
                    <a:pt x="41" y="251739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3" name="Forme libre 22">
              <a:extLst>
                <a:ext uri="{FF2B5EF4-FFF2-40B4-BE49-F238E27FC236}">
                  <a16:creationId xmlns:a16="http://schemas.microsoft.com/office/drawing/2014/main" id="{BDB7DC3F-B49F-D94C-8B5C-EE57013D47E1}"/>
                </a:ext>
              </a:extLst>
            </p:cNvPr>
            <p:cNvSpPr/>
            <p:nvPr/>
          </p:nvSpPr>
          <p:spPr>
            <a:xfrm>
              <a:off x="7240429" y="4346915"/>
              <a:ext cx="353191" cy="105478"/>
            </a:xfrm>
            <a:custGeom>
              <a:avLst/>
              <a:gdLst>
                <a:gd name="connsiteX0" fmla="*/ 353191 w 353191"/>
                <a:gd name="connsiteY0" fmla="*/ 105478 h 105478"/>
                <a:gd name="connsiteX1" fmla="*/ 341919 w 353191"/>
                <a:gd name="connsiteY1" fmla="*/ 86691 h 105478"/>
                <a:gd name="connsiteX2" fmla="*/ 300588 w 353191"/>
                <a:gd name="connsiteY2" fmla="*/ 97963 h 105478"/>
                <a:gd name="connsiteX3" fmla="*/ 289316 w 353191"/>
                <a:gd name="connsiteY3" fmla="*/ 101721 h 105478"/>
                <a:gd name="connsiteX4" fmla="*/ 278044 w 353191"/>
                <a:gd name="connsiteY4" fmla="*/ 90449 h 105478"/>
                <a:gd name="connsiteX5" fmla="*/ 270529 w 353191"/>
                <a:gd name="connsiteY5" fmla="*/ 79177 h 105478"/>
                <a:gd name="connsiteX6" fmla="*/ 259257 w 353191"/>
                <a:gd name="connsiteY6" fmla="*/ 71662 h 105478"/>
                <a:gd name="connsiteX7" fmla="*/ 247985 w 353191"/>
                <a:gd name="connsiteY7" fmla="*/ 75419 h 105478"/>
                <a:gd name="connsiteX8" fmla="*/ 236713 w 353191"/>
                <a:gd name="connsiteY8" fmla="*/ 86691 h 105478"/>
                <a:gd name="connsiteX9" fmla="*/ 217926 w 353191"/>
                <a:gd name="connsiteY9" fmla="*/ 82934 h 105478"/>
                <a:gd name="connsiteX10" fmla="*/ 195382 w 353191"/>
                <a:gd name="connsiteY10" fmla="*/ 64148 h 105478"/>
                <a:gd name="connsiteX11" fmla="*/ 184110 w 353191"/>
                <a:gd name="connsiteY11" fmla="*/ 60390 h 105478"/>
                <a:gd name="connsiteX12" fmla="*/ 150294 w 353191"/>
                <a:gd name="connsiteY12" fmla="*/ 64148 h 105478"/>
                <a:gd name="connsiteX13" fmla="*/ 142779 w 353191"/>
                <a:gd name="connsiteY13" fmla="*/ 41604 h 105478"/>
                <a:gd name="connsiteX14" fmla="*/ 131507 w 353191"/>
                <a:gd name="connsiteY14" fmla="*/ 34089 h 105478"/>
                <a:gd name="connsiteX15" fmla="*/ 75147 w 353191"/>
                <a:gd name="connsiteY15" fmla="*/ 26575 h 105478"/>
                <a:gd name="connsiteX16" fmla="*/ 56360 w 353191"/>
                <a:gd name="connsiteY16" fmla="*/ 30332 h 105478"/>
                <a:gd name="connsiteX17" fmla="*/ 37573 w 353191"/>
                <a:gd name="connsiteY17" fmla="*/ 26575 h 105478"/>
                <a:gd name="connsiteX18" fmla="*/ 33816 w 353191"/>
                <a:gd name="connsiteY18" fmla="*/ 15303 h 105478"/>
                <a:gd name="connsiteX19" fmla="*/ 11272 w 353191"/>
                <a:gd name="connsiteY19" fmla="*/ 274 h 105478"/>
                <a:gd name="connsiteX20" fmla="*/ 0 w 353191"/>
                <a:gd name="connsiteY20" fmla="*/ 274 h 105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53191" h="105478">
                  <a:moveTo>
                    <a:pt x="353191" y="105478"/>
                  </a:moveTo>
                  <a:cubicBezTo>
                    <a:pt x="349434" y="99216"/>
                    <a:pt x="348451" y="89957"/>
                    <a:pt x="341919" y="86691"/>
                  </a:cubicBezTo>
                  <a:cubicBezTo>
                    <a:pt x="337672" y="84568"/>
                    <a:pt x="301523" y="97651"/>
                    <a:pt x="300588" y="97963"/>
                  </a:cubicBezTo>
                  <a:lnTo>
                    <a:pt x="289316" y="101721"/>
                  </a:lnTo>
                  <a:cubicBezTo>
                    <a:pt x="285559" y="97964"/>
                    <a:pt x="281446" y="94531"/>
                    <a:pt x="278044" y="90449"/>
                  </a:cubicBezTo>
                  <a:cubicBezTo>
                    <a:pt x="275153" y="86980"/>
                    <a:pt x="273722" y="82370"/>
                    <a:pt x="270529" y="79177"/>
                  </a:cubicBezTo>
                  <a:cubicBezTo>
                    <a:pt x="267336" y="75984"/>
                    <a:pt x="263014" y="74167"/>
                    <a:pt x="259257" y="71662"/>
                  </a:cubicBezTo>
                  <a:cubicBezTo>
                    <a:pt x="255500" y="72914"/>
                    <a:pt x="251280" y="73222"/>
                    <a:pt x="247985" y="75419"/>
                  </a:cubicBezTo>
                  <a:cubicBezTo>
                    <a:pt x="243564" y="78366"/>
                    <a:pt x="241868" y="85402"/>
                    <a:pt x="236713" y="86691"/>
                  </a:cubicBezTo>
                  <a:cubicBezTo>
                    <a:pt x="230517" y="88240"/>
                    <a:pt x="224188" y="84186"/>
                    <a:pt x="217926" y="82934"/>
                  </a:cubicBezTo>
                  <a:cubicBezTo>
                    <a:pt x="209614" y="74622"/>
                    <a:pt x="205846" y="69380"/>
                    <a:pt x="195382" y="64148"/>
                  </a:cubicBezTo>
                  <a:cubicBezTo>
                    <a:pt x="191839" y="62377"/>
                    <a:pt x="187867" y="61643"/>
                    <a:pt x="184110" y="60390"/>
                  </a:cubicBezTo>
                  <a:cubicBezTo>
                    <a:pt x="173852" y="67229"/>
                    <a:pt x="164888" y="76917"/>
                    <a:pt x="150294" y="64148"/>
                  </a:cubicBezTo>
                  <a:cubicBezTo>
                    <a:pt x="144333" y="58932"/>
                    <a:pt x="149370" y="45998"/>
                    <a:pt x="142779" y="41604"/>
                  </a:cubicBezTo>
                  <a:cubicBezTo>
                    <a:pt x="139022" y="39099"/>
                    <a:pt x="135546" y="36109"/>
                    <a:pt x="131507" y="34089"/>
                  </a:cubicBezTo>
                  <a:cubicBezTo>
                    <a:pt x="116161" y="26416"/>
                    <a:pt x="85214" y="27414"/>
                    <a:pt x="75147" y="26575"/>
                  </a:cubicBezTo>
                  <a:cubicBezTo>
                    <a:pt x="47343" y="8038"/>
                    <a:pt x="79154" y="23819"/>
                    <a:pt x="56360" y="30332"/>
                  </a:cubicBezTo>
                  <a:cubicBezTo>
                    <a:pt x="50219" y="32086"/>
                    <a:pt x="43835" y="27827"/>
                    <a:pt x="37573" y="26575"/>
                  </a:cubicBezTo>
                  <a:cubicBezTo>
                    <a:pt x="36321" y="22818"/>
                    <a:pt x="36013" y="18598"/>
                    <a:pt x="33816" y="15303"/>
                  </a:cubicBezTo>
                  <a:cubicBezTo>
                    <a:pt x="27756" y="6213"/>
                    <a:pt x="21613" y="1997"/>
                    <a:pt x="11272" y="274"/>
                  </a:cubicBezTo>
                  <a:cubicBezTo>
                    <a:pt x="7566" y="-344"/>
                    <a:pt x="3757" y="274"/>
                    <a:pt x="0" y="274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4" name="Forme libre 23">
            <a:extLst>
              <a:ext uri="{FF2B5EF4-FFF2-40B4-BE49-F238E27FC236}">
                <a16:creationId xmlns:a16="http://schemas.microsoft.com/office/drawing/2014/main" id="{4E5BFBEC-A372-C647-BB6B-FABFA909EE0F}"/>
              </a:ext>
            </a:extLst>
          </p:cNvPr>
          <p:cNvSpPr/>
          <p:nvPr/>
        </p:nvSpPr>
        <p:spPr>
          <a:xfrm rot="16200000">
            <a:off x="4489454" y="610120"/>
            <a:ext cx="353191" cy="105478"/>
          </a:xfrm>
          <a:custGeom>
            <a:avLst/>
            <a:gdLst>
              <a:gd name="connsiteX0" fmla="*/ 353191 w 353191"/>
              <a:gd name="connsiteY0" fmla="*/ 105478 h 105478"/>
              <a:gd name="connsiteX1" fmla="*/ 341919 w 353191"/>
              <a:gd name="connsiteY1" fmla="*/ 86691 h 105478"/>
              <a:gd name="connsiteX2" fmla="*/ 300588 w 353191"/>
              <a:gd name="connsiteY2" fmla="*/ 97963 h 105478"/>
              <a:gd name="connsiteX3" fmla="*/ 289316 w 353191"/>
              <a:gd name="connsiteY3" fmla="*/ 101721 h 105478"/>
              <a:gd name="connsiteX4" fmla="*/ 278044 w 353191"/>
              <a:gd name="connsiteY4" fmla="*/ 90449 h 105478"/>
              <a:gd name="connsiteX5" fmla="*/ 270529 w 353191"/>
              <a:gd name="connsiteY5" fmla="*/ 79177 h 105478"/>
              <a:gd name="connsiteX6" fmla="*/ 259257 w 353191"/>
              <a:gd name="connsiteY6" fmla="*/ 71662 h 105478"/>
              <a:gd name="connsiteX7" fmla="*/ 247985 w 353191"/>
              <a:gd name="connsiteY7" fmla="*/ 75419 h 105478"/>
              <a:gd name="connsiteX8" fmla="*/ 236713 w 353191"/>
              <a:gd name="connsiteY8" fmla="*/ 86691 h 105478"/>
              <a:gd name="connsiteX9" fmla="*/ 217926 w 353191"/>
              <a:gd name="connsiteY9" fmla="*/ 82934 h 105478"/>
              <a:gd name="connsiteX10" fmla="*/ 195382 w 353191"/>
              <a:gd name="connsiteY10" fmla="*/ 64148 h 105478"/>
              <a:gd name="connsiteX11" fmla="*/ 184110 w 353191"/>
              <a:gd name="connsiteY11" fmla="*/ 60390 h 105478"/>
              <a:gd name="connsiteX12" fmla="*/ 150294 w 353191"/>
              <a:gd name="connsiteY12" fmla="*/ 64148 h 105478"/>
              <a:gd name="connsiteX13" fmla="*/ 142779 w 353191"/>
              <a:gd name="connsiteY13" fmla="*/ 41604 h 105478"/>
              <a:gd name="connsiteX14" fmla="*/ 131507 w 353191"/>
              <a:gd name="connsiteY14" fmla="*/ 34089 h 105478"/>
              <a:gd name="connsiteX15" fmla="*/ 75147 w 353191"/>
              <a:gd name="connsiteY15" fmla="*/ 26575 h 105478"/>
              <a:gd name="connsiteX16" fmla="*/ 56360 w 353191"/>
              <a:gd name="connsiteY16" fmla="*/ 30332 h 105478"/>
              <a:gd name="connsiteX17" fmla="*/ 37573 w 353191"/>
              <a:gd name="connsiteY17" fmla="*/ 26575 h 105478"/>
              <a:gd name="connsiteX18" fmla="*/ 33816 w 353191"/>
              <a:gd name="connsiteY18" fmla="*/ 15303 h 105478"/>
              <a:gd name="connsiteX19" fmla="*/ 11272 w 353191"/>
              <a:gd name="connsiteY19" fmla="*/ 274 h 105478"/>
              <a:gd name="connsiteX20" fmla="*/ 0 w 353191"/>
              <a:gd name="connsiteY20" fmla="*/ 274 h 10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53191" h="105478">
                <a:moveTo>
                  <a:pt x="353191" y="105478"/>
                </a:moveTo>
                <a:cubicBezTo>
                  <a:pt x="349434" y="99216"/>
                  <a:pt x="348451" y="89957"/>
                  <a:pt x="341919" y="86691"/>
                </a:cubicBezTo>
                <a:cubicBezTo>
                  <a:pt x="337672" y="84568"/>
                  <a:pt x="301523" y="97651"/>
                  <a:pt x="300588" y="97963"/>
                </a:cubicBezTo>
                <a:lnTo>
                  <a:pt x="289316" y="101721"/>
                </a:lnTo>
                <a:cubicBezTo>
                  <a:pt x="285559" y="97964"/>
                  <a:pt x="281446" y="94531"/>
                  <a:pt x="278044" y="90449"/>
                </a:cubicBezTo>
                <a:cubicBezTo>
                  <a:pt x="275153" y="86980"/>
                  <a:pt x="273722" y="82370"/>
                  <a:pt x="270529" y="79177"/>
                </a:cubicBezTo>
                <a:cubicBezTo>
                  <a:pt x="267336" y="75984"/>
                  <a:pt x="263014" y="74167"/>
                  <a:pt x="259257" y="71662"/>
                </a:cubicBezTo>
                <a:cubicBezTo>
                  <a:pt x="255500" y="72914"/>
                  <a:pt x="251280" y="73222"/>
                  <a:pt x="247985" y="75419"/>
                </a:cubicBezTo>
                <a:cubicBezTo>
                  <a:pt x="243564" y="78366"/>
                  <a:pt x="241868" y="85402"/>
                  <a:pt x="236713" y="86691"/>
                </a:cubicBezTo>
                <a:cubicBezTo>
                  <a:pt x="230517" y="88240"/>
                  <a:pt x="224188" y="84186"/>
                  <a:pt x="217926" y="82934"/>
                </a:cubicBezTo>
                <a:cubicBezTo>
                  <a:pt x="209614" y="74622"/>
                  <a:pt x="205846" y="69380"/>
                  <a:pt x="195382" y="64148"/>
                </a:cubicBezTo>
                <a:cubicBezTo>
                  <a:pt x="191839" y="62377"/>
                  <a:pt x="187867" y="61643"/>
                  <a:pt x="184110" y="60390"/>
                </a:cubicBezTo>
                <a:cubicBezTo>
                  <a:pt x="173852" y="67229"/>
                  <a:pt x="164888" y="76917"/>
                  <a:pt x="150294" y="64148"/>
                </a:cubicBezTo>
                <a:cubicBezTo>
                  <a:pt x="144333" y="58932"/>
                  <a:pt x="149370" y="45998"/>
                  <a:pt x="142779" y="41604"/>
                </a:cubicBezTo>
                <a:cubicBezTo>
                  <a:pt x="139022" y="39099"/>
                  <a:pt x="135546" y="36109"/>
                  <a:pt x="131507" y="34089"/>
                </a:cubicBezTo>
                <a:cubicBezTo>
                  <a:pt x="116161" y="26416"/>
                  <a:pt x="85214" y="27414"/>
                  <a:pt x="75147" y="26575"/>
                </a:cubicBezTo>
                <a:cubicBezTo>
                  <a:pt x="47343" y="8038"/>
                  <a:pt x="79154" y="23819"/>
                  <a:pt x="56360" y="30332"/>
                </a:cubicBezTo>
                <a:cubicBezTo>
                  <a:pt x="50219" y="32086"/>
                  <a:pt x="43835" y="27827"/>
                  <a:pt x="37573" y="26575"/>
                </a:cubicBezTo>
                <a:cubicBezTo>
                  <a:pt x="36321" y="22818"/>
                  <a:pt x="36013" y="18598"/>
                  <a:pt x="33816" y="15303"/>
                </a:cubicBezTo>
                <a:cubicBezTo>
                  <a:pt x="27756" y="6213"/>
                  <a:pt x="21613" y="1997"/>
                  <a:pt x="11272" y="274"/>
                </a:cubicBezTo>
                <a:cubicBezTo>
                  <a:pt x="7566" y="-344"/>
                  <a:pt x="3757" y="274"/>
                  <a:pt x="0" y="274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290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61562"/>
            <a:ext cx="8229600" cy="1143000"/>
          </a:xfrm>
        </p:spPr>
        <p:txBody>
          <a:bodyPr>
            <a:noAutofit/>
          </a:bodyPr>
          <a:lstStyle/>
          <a:p>
            <a:r>
              <a:rPr lang="fr-FR" sz="3200" dirty="0" err="1"/>
              <a:t>Verification</a:t>
            </a:r>
            <a:r>
              <a:rPr lang="fr-FR" sz="3200" dirty="0"/>
              <a:t> (5): </a:t>
            </a:r>
            <a:r>
              <a:rPr lang="fr-FR" sz="3200" dirty="0" err="1"/>
              <a:t>electron</a:t>
            </a:r>
            <a:r>
              <a:rPr lang="fr-FR" sz="3200" dirty="0"/>
              <a:t> </a:t>
            </a:r>
            <a:r>
              <a:rPr lang="fr-FR" sz="3200" dirty="0" err="1">
                <a:solidFill>
                  <a:srgbClr val="FFFF00"/>
                </a:solidFill>
              </a:rPr>
              <a:t>slowing</a:t>
            </a:r>
            <a:r>
              <a:rPr lang="fr-FR" sz="3200" dirty="0">
                <a:solidFill>
                  <a:srgbClr val="FFFF00"/>
                </a:solidFill>
              </a:rPr>
              <a:t> down </a:t>
            </a:r>
            <a:r>
              <a:rPr lang="fr-FR" sz="3200" dirty="0" err="1">
                <a:solidFill>
                  <a:srgbClr val="FFFF00"/>
                </a:solidFill>
              </a:rPr>
              <a:t>spectra</a:t>
            </a:r>
            <a:endParaRPr lang="fr-FR" sz="3200" dirty="0">
              <a:solidFill>
                <a:srgbClr val="FFFF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26</a:t>
            </a:fld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931" y="2031095"/>
            <a:ext cx="4002567" cy="378660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36066" y="1464410"/>
            <a:ext cx="446428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/>
              <a:buChar char="•"/>
            </a:pPr>
            <a:r>
              <a:rPr lang="fr-FR" sz="1400" dirty="0">
                <a:latin typeface="+mj-lt"/>
              </a:rPr>
              <a:t>a  </a:t>
            </a:r>
            <a:r>
              <a:rPr lang="fr-FR" sz="1400" dirty="0" err="1">
                <a:latin typeface="+mj-lt"/>
              </a:rPr>
              <a:t>reliable</a:t>
            </a:r>
            <a:r>
              <a:rPr lang="fr-FR" sz="1400" dirty="0">
                <a:latin typeface="+mj-lt"/>
              </a:rPr>
              <a:t> test to </a:t>
            </a:r>
            <a:r>
              <a:rPr lang="fr-FR" sz="1400" dirty="0" err="1">
                <a:latin typeface="+mj-lt"/>
              </a:rPr>
              <a:t>evaluate</a:t>
            </a:r>
            <a:r>
              <a:rPr lang="fr-FR" sz="1400" dirty="0">
                <a:latin typeface="+mj-lt"/>
              </a:rPr>
              <a:t> the 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performance</a:t>
            </a:r>
            <a:r>
              <a:rPr lang="fr-FR" sz="1400" dirty="0">
                <a:latin typeface="+mj-lt"/>
              </a:rPr>
              <a:t> of </a:t>
            </a:r>
            <a:r>
              <a:rPr lang="fr-FR" sz="1400" dirty="0" err="1">
                <a:latin typeface="+mj-lt"/>
              </a:rPr>
              <a:t>track</a:t>
            </a:r>
            <a:r>
              <a:rPr lang="fr-FR" sz="1400" dirty="0">
                <a:latin typeface="+mj-lt"/>
              </a:rPr>
              <a:t> structure codes</a:t>
            </a:r>
          </a:p>
          <a:p>
            <a:pPr marL="285750" indent="-285750" algn="just">
              <a:buFont typeface="Arial"/>
              <a:buChar char="•"/>
            </a:pPr>
            <a:endParaRPr lang="fr-FR" sz="1400" dirty="0">
              <a:latin typeface="+mj-lt"/>
            </a:endParaRPr>
          </a:p>
          <a:p>
            <a:pPr marL="285750" indent="-285750" algn="just">
              <a:buFont typeface="Arial"/>
              <a:buChar char="•"/>
            </a:pPr>
            <a:r>
              <a:rPr lang="fr-FR" sz="1400" dirty="0" err="1">
                <a:latin typeface="+mj-lt"/>
              </a:rPr>
              <a:t>represent</a:t>
            </a:r>
            <a:r>
              <a:rPr lang="fr-FR" sz="1400" dirty="0">
                <a:latin typeface="+mj-lt"/>
              </a:rPr>
              <a:t> the 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fluence distribution </a:t>
            </a:r>
            <a:r>
              <a:rPr lang="fr-FR" sz="1400" dirty="0">
                <a:latin typeface="+mj-lt"/>
              </a:rPr>
              <a:t>(</a:t>
            </a:r>
            <a:r>
              <a:rPr lang="fr-FR" sz="1400" dirty="0" err="1">
                <a:latin typeface="+mj-lt"/>
              </a:rPr>
              <a:t>differential</a:t>
            </a:r>
            <a:r>
              <a:rPr lang="fr-FR" sz="1400" dirty="0">
                <a:latin typeface="+mj-lt"/>
              </a:rPr>
              <a:t> in </a:t>
            </a:r>
            <a:r>
              <a:rPr lang="fr-FR" sz="1400" dirty="0" err="1">
                <a:latin typeface="+mj-lt"/>
              </a:rPr>
              <a:t>energy</a:t>
            </a:r>
            <a:r>
              <a:rPr lang="fr-FR" sz="1400" dirty="0">
                <a:latin typeface="+mj-lt"/>
              </a:rPr>
              <a:t>) 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of </a:t>
            </a:r>
            <a:r>
              <a:rPr lang="fr-FR" sz="1400" dirty="0" err="1">
                <a:solidFill>
                  <a:srgbClr val="FFFF00"/>
                </a:solidFill>
                <a:latin typeface="+mj-lt"/>
              </a:rPr>
              <a:t>both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 the </a:t>
            </a:r>
            <a:r>
              <a:rPr lang="fr-FR" sz="1400" dirty="0" err="1">
                <a:solidFill>
                  <a:srgbClr val="FFFF00"/>
                </a:solidFill>
                <a:latin typeface="+mj-lt"/>
              </a:rPr>
              <a:t>primary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 and all </a:t>
            </a:r>
            <a:r>
              <a:rPr lang="fr-FR" sz="1400" dirty="0" err="1">
                <a:solidFill>
                  <a:srgbClr val="FFFF00"/>
                </a:solidFill>
                <a:latin typeface="+mj-lt"/>
              </a:rPr>
              <a:t>subsequent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sz="1400" dirty="0" err="1">
                <a:solidFill>
                  <a:srgbClr val="FFFF00"/>
                </a:solidFill>
                <a:latin typeface="+mj-lt"/>
              </a:rPr>
              <a:t>generations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 of </a:t>
            </a:r>
            <a:r>
              <a:rPr lang="fr-FR" sz="1400" dirty="0" err="1">
                <a:solidFill>
                  <a:srgbClr val="FFFF00"/>
                </a:solidFill>
                <a:latin typeface="+mj-lt"/>
              </a:rPr>
              <a:t>secondary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sz="1400" dirty="0" err="1">
                <a:solidFill>
                  <a:srgbClr val="FFFF00"/>
                </a:solidFill>
                <a:latin typeface="+mj-lt"/>
              </a:rPr>
              <a:t>electrons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generated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through</a:t>
            </a:r>
            <a:r>
              <a:rPr lang="fr-FR" sz="1400" dirty="0">
                <a:latin typeface="+mj-lt"/>
              </a:rPr>
              <a:t> the full </a:t>
            </a:r>
            <a:r>
              <a:rPr lang="fr-FR" sz="1400" dirty="0" err="1">
                <a:latin typeface="+mj-lt"/>
              </a:rPr>
              <a:t>slowing</a:t>
            </a:r>
            <a:r>
              <a:rPr lang="fr-FR" sz="1400" dirty="0">
                <a:latin typeface="+mj-lt"/>
              </a:rPr>
              <a:t>-down </a:t>
            </a:r>
            <a:r>
              <a:rPr lang="fr-FR" sz="1400" dirty="0" err="1">
                <a:latin typeface="+mj-lt"/>
              </a:rPr>
              <a:t>process</a:t>
            </a:r>
            <a:r>
              <a:rPr lang="fr-FR" sz="1400" dirty="0">
                <a:latin typeface="+mj-lt"/>
              </a:rPr>
              <a:t> </a:t>
            </a:r>
          </a:p>
          <a:p>
            <a:pPr marL="285750" indent="-285750" algn="just">
              <a:buFont typeface="Arial"/>
              <a:buChar char="•"/>
            </a:pPr>
            <a:endParaRPr lang="fr-FR" sz="1400" dirty="0">
              <a:latin typeface="+mj-lt"/>
            </a:endParaRPr>
          </a:p>
          <a:p>
            <a:pPr marL="285750" indent="-285750" algn="just">
              <a:buFont typeface="Arial"/>
              <a:buChar char="•"/>
            </a:pPr>
            <a:r>
              <a:rPr lang="fr-FR" sz="1400" dirty="0">
                <a:latin typeface="+mj-lt"/>
              </a:rPr>
              <a:t>∅(E)</a:t>
            </a:r>
            <a:r>
              <a:rPr lang="fr-FR" sz="1400" dirty="0" err="1">
                <a:latin typeface="+mj-lt"/>
              </a:rPr>
              <a:t>dE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is</a:t>
            </a:r>
            <a:r>
              <a:rPr lang="fr-FR" sz="1400" dirty="0">
                <a:latin typeface="+mj-lt"/>
              </a:rPr>
              <a:t> the </a:t>
            </a:r>
            <a:r>
              <a:rPr lang="fr-FR" sz="1400" dirty="0">
                <a:solidFill>
                  <a:srgbClr val="00FF00"/>
                </a:solidFill>
                <a:latin typeface="+mj-lt"/>
              </a:rPr>
              <a:t>total distance </a:t>
            </a:r>
            <a:r>
              <a:rPr lang="fr-FR" sz="1400" dirty="0" err="1">
                <a:solidFill>
                  <a:srgbClr val="00FF00"/>
                </a:solidFill>
                <a:latin typeface="+mj-lt"/>
              </a:rPr>
              <a:t>travelled</a:t>
            </a:r>
            <a:r>
              <a:rPr lang="fr-FR" sz="1400" dirty="0">
                <a:solidFill>
                  <a:srgbClr val="00FF00"/>
                </a:solidFill>
                <a:latin typeface="+mj-lt"/>
              </a:rPr>
              <a:t> by </a:t>
            </a:r>
            <a:r>
              <a:rPr lang="fr-FR" sz="1400" dirty="0" err="1">
                <a:solidFill>
                  <a:srgbClr val="00FF00"/>
                </a:solidFill>
                <a:latin typeface="+mj-lt"/>
              </a:rPr>
              <a:t>electrons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while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their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energy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is</a:t>
            </a:r>
            <a:r>
              <a:rPr lang="fr-FR" sz="1400" dirty="0">
                <a:latin typeface="+mj-lt"/>
              </a:rPr>
              <a:t> in the </a:t>
            </a:r>
            <a:r>
              <a:rPr lang="fr-FR" sz="1400" dirty="0" err="1">
                <a:latin typeface="+mj-lt"/>
              </a:rPr>
              <a:t>interval</a:t>
            </a:r>
            <a:r>
              <a:rPr lang="fr-FR" sz="1400" dirty="0">
                <a:latin typeface="+mj-lt"/>
              </a:rPr>
              <a:t> E, </a:t>
            </a:r>
            <a:r>
              <a:rPr lang="fr-FR" sz="1400" dirty="0" err="1">
                <a:latin typeface="+mj-lt"/>
              </a:rPr>
              <a:t>E+dE</a:t>
            </a:r>
            <a:r>
              <a:rPr lang="fr-FR" sz="1400" dirty="0">
                <a:latin typeface="+mj-lt"/>
              </a:rPr>
              <a:t> (Vassiliev, 2012)</a:t>
            </a:r>
          </a:p>
          <a:p>
            <a:pPr marL="285750" indent="-285750" algn="just">
              <a:buFont typeface="Arial"/>
              <a:buChar char="•"/>
            </a:pPr>
            <a:endParaRPr lang="fr-FR" sz="1400" dirty="0">
              <a:latin typeface="+mj-lt"/>
            </a:endParaRPr>
          </a:p>
          <a:p>
            <a:pPr marL="285750" indent="-285750" algn="just">
              <a:buFont typeface="Arial"/>
              <a:buChar char="•"/>
            </a:pPr>
            <a:r>
              <a:rPr lang="fr-FR" sz="1400" dirty="0" err="1">
                <a:solidFill>
                  <a:srgbClr val="FFBB55"/>
                </a:solidFill>
                <a:latin typeface="+mj-lt"/>
              </a:rPr>
              <a:t>method</a:t>
            </a:r>
            <a:r>
              <a:rPr lang="fr-FR" sz="1400" dirty="0">
                <a:latin typeface="+mj-lt"/>
              </a:rPr>
              <a:t>: </a:t>
            </a:r>
            <a:r>
              <a:rPr lang="fr-FR" sz="1400" dirty="0" err="1">
                <a:latin typeface="+mj-lt"/>
              </a:rPr>
              <a:t>we</a:t>
            </a:r>
            <a:r>
              <a:rPr lang="fr-FR" sz="1400" dirty="0">
                <a:latin typeface="+mj-lt"/>
              </a:rPr>
              <a:t> record for </a:t>
            </a:r>
            <a:r>
              <a:rPr lang="fr-FR" sz="1400" dirty="0" err="1">
                <a:latin typeface="+mj-lt"/>
              </a:rPr>
              <a:t>each</a:t>
            </a:r>
            <a:r>
              <a:rPr lang="fr-FR" sz="1400" dirty="0">
                <a:latin typeface="+mj-lt"/>
              </a:rPr>
              <a:t> simulation </a:t>
            </a:r>
            <a:r>
              <a:rPr lang="fr-FR" sz="1400" dirty="0" err="1">
                <a:latin typeface="+mj-lt"/>
              </a:rPr>
              <a:t>step</a:t>
            </a:r>
            <a:r>
              <a:rPr lang="fr-FR" sz="1400" dirty="0">
                <a:latin typeface="+mj-lt"/>
              </a:rPr>
              <a:t> the </a:t>
            </a:r>
            <a:r>
              <a:rPr lang="fr-FR" sz="1400" dirty="0" err="1">
                <a:latin typeface="+mj-lt"/>
              </a:rPr>
              <a:t>kinetic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energy</a:t>
            </a:r>
            <a:r>
              <a:rPr lang="fr-FR" sz="1400" dirty="0">
                <a:latin typeface="+mj-lt"/>
              </a:rPr>
              <a:t> of </a:t>
            </a:r>
            <a:r>
              <a:rPr lang="fr-FR" sz="1400" dirty="0" err="1">
                <a:latin typeface="+mj-lt"/>
              </a:rPr>
              <a:t>each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electron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undergoing</a:t>
            </a:r>
            <a:r>
              <a:rPr lang="fr-FR" sz="1400" dirty="0">
                <a:latin typeface="+mj-lt"/>
              </a:rPr>
              <a:t> a Geant4-DNA </a:t>
            </a:r>
            <a:r>
              <a:rPr lang="fr-FR" sz="1400" dirty="0" err="1">
                <a:latin typeface="+mj-lt"/>
              </a:rPr>
              <a:t>inelastic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process</a:t>
            </a:r>
            <a:r>
              <a:rPr lang="fr-FR" sz="1400" dirty="0">
                <a:latin typeface="+mj-lt"/>
              </a:rPr>
              <a:t> in a log-</a:t>
            </a:r>
            <a:r>
              <a:rPr lang="fr-FR" sz="1400" dirty="0" err="1">
                <a:latin typeface="+mj-lt"/>
              </a:rPr>
              <a:t>binned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histogram</a:t>
            </a:r>
            <a:r>
              <a:rPr lang="fr-FR" sz="1400" dirty="0">
                <a:latin typeface="+mj-lt"/>
              </a:rPr>
              <a:t>, setting for </a:t>
            </a:r>
            <a:r>
              <a:rPr lang="fr-FR" sz="1400" dirty="0" err="1">
                <a:latin typeface="+mj-lt"/>
              </a:rPr>
              <a:t>each</a:t>
            </a:r>
            <a:r>
              <a:rPr lang="fr-FR" sz="1400" dirty="0">
                <a:latin typeface="+mj-lt"/>
              </a:rPr>
              <a:t> record a </a:t>
            </a:r>
            <a:r>
              <a:rPr lang="fr-FR" sz="1400" dirty="0" err="1">
                <a:latin typeface="+mj-lt"/>
              </a:rPr>
              <a:t>statistical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weight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equal</a:t>
            </a:r>
            <a:r>
              <a:rPr lang="fr-FR" sz="1400" dirty="0">
                <a:latin typeface="+mj-lt"/>
              </a:rPr>
              <a:t> to the size of the </a:t>
            </a:r>
            <a:r>
              <a:rPr lang="fr-FR" sz="1400" dirty="0" err="1">
                <a:latin typeface="+mj-lt"/>
              </a:rPr>
              <a:t>step</a:t>
            </a:r>
            <a:r>
              <a:rPr lang="fr-FR" sz="1400" dirty="0">
                <a:latin typeface="+mj-lt"/>
              </a:rPr>
              <a:t>. </a:t>
            </a:r>
          </a:p>
          <a:p>
            <a:pPr marL="285750" indent="-285750" algn="just">
              <a:buFont typeface="Arial"/>
              <a:buChar char="•"/>
            </a:pPr>
            <a:endParaRPr lang="fr-FR" sz="1400" dirty="0">
              <a:latin typeface="+mj-lt"/>
            </a:endParaRPr>
          </a:p>
          <a:p>
            <a:pPr marL="285750" indent="-285750" algn="just">
              <a:buFont typeface="Arial"/>
              <a:buChar char="•"/>
            </a:pPr>
            <a:r>
              <a:rPr lang="fr-FR" sz="1400" dirty="0" err="1">
                <a:latin typeface="+mj-lt"/>
              </a:rPr>
              <a:t>small</a:t>
            </a:r>
            <a:r>
              <a:rPr lang="fr-FR" sz="1400" dirty="0">
                <a:latin typeface="+mj-lt"/>
              </a:rPr>
              <a:t> influence of </a:t>
            </a:r>
            <a:r>
              <a:rPr lang="fr-FR" sz="1400" dirty="0" err="1">
                <a:latin typeface="+mj-lt"/>
              </a:rPr>
              <a:t>sub</a:t>
            </a:r>
            <a:r>
              <a:rPr lang="fr-FR" sz="1400" dirty="0">
                <a:latin typeface="+mj-lt"/>
              </a:rPr>
              <a:t>-excitation </a:t>
            </a:r>
            <a:r>
              <a:rPr lang="fr-FR" sz="1400" dirty="0" err="1">
                <a:latin typeface="+mj-lt"/>
              </a:rPr>
              <a:t>processes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at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low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energy</a:t>
            </a:r>
            <a:r>
              <a:rPr lang="fr-FR" sz="1400" dirty="0">
                <a:latin typeface="+mj-lt"/>
              </a:rPr>
              <a:t>; 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Auger </a:t>
            </a:r>
            <a:r>
              <a:rPr lang="fr-FR" sz="1400" dirty="0" err="1">
                <a:solidFill>
                  <a:srgbClr val="FFFF00"/>
                </a:solidFill>
                <a:latin typeface="+mj-lt"/>
              </a:rPr>
              <a:t>electron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sz="1400" dirty="0">
                <a:latin typeface="+mj-lt"/>
              </a:rPr>
              <a:t>production </a:t>
            </a:r>
            <a:r>
              <a:rPr lang="fr-FR" sz="1400" dirty="0" err="1">
                <a:latin typeface="+mj-lt"/>
              </a:rPr>
              <a:t>from</a:t>
            </a:r>
            <a:r>
              <a:rPr lang="fr-FR" sz="1400" dirty="0">
                <a:latin typeface="+mj-lt"/>
              </a:rPr>
              <a:t> O </a:t>
            </a:r>
            <a:r>
              <a:rPr lang="fr-FR" sz="1400" dirty="0" err="1">
                <a:latin typeface="+mj-lt"/>
              </a:rPr>
              <a:t>should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be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considered</a:t>
            </a:r>
            <a:r>
              <a:rPr lang="fr-FR" sz="1400" dirty="0">
                <a:latin typeface="+mj-lt"/>
              </a:rPr>
              <a:t>.</a:t>
            </a:r>
          </a:p>
          <a:p>
            <a:pPr algn="just"/>
            <a:endParaRPr lang="fr-FR" sz="1400" dirty="0">
              <a:latin typeface="+mj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340999" y="3456640"/>
            <a:ext cx="53319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rgbClr val="0000FF"/>
                </a:solidFill>
              </a:rPr>
              <a:t>1 keV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998790" y="3615520"/>
            <a:ext cx="6102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rgbClr val="0000FF"/>
                </a:solidFill>
              </a:rPr>
              <a:t>10 keV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7653205" y="3764554"/>
            <a:ext cx="68720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rgbClr val="0000FF"/>
                </a:solidFill>
              </a:rPr>
              <a:t>100 keV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970694" y="4250534"/>
            <a:ext cx="57286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>
                <a:solidFill>
                  <a:srgbClr val="0000FF"/>
                </a:solidFill>
              </a:rPr>
              <a:t>1 MeV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7215" y="633274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fr-FR" dirty="0" err="1">
                <a:latin typeface="+mj-lt"/>
              </a:rPr>
              <a:t>See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solidFill>
                  <a:srgbClr val="00FF00"/>
                </a:solidFill>
                <a:latin typeface="+mj-lt"/>
              </a:rPr>
              <a:t>extended</a:t>
            </a:r>
            <a:r>
              <a:rPr lang="fr-FR" dirty="0">
                <a:solidFill>
                  <a:srgbClr val="00FF00"/>
                </a:solidFill>
                <a:latin typeface="+mj-lt"/>
              </a:rPr>
              <a:t>/</a:t>
            </a:r>
            <a:r>
              <a:rPr lang="fr-FR" dirty="0" err="1">
                <a:solidFill>
                  <a:srgbClr val="00FF00"/>
                </a:solidFill>
                <a:latin typeface="+mj-lt"/>
              </a:rPr>
              <a:t>medical</a:t>
            </a:r>
            <a:r>
              <a:rPr lang="fr-FR" dirty="0">
                <a:solidFill>
                  <a:srgbClr val="00FF00"/>
                </a:solidFill>
                <a:latin typeface="+mj-lt"/>
              </a:rPr>
              <a:t>/</a:t>
            </a:r>
            <a:r>
              <a:rPr lang="fr-FR" dirty="0" err="1">
                <a:solidFill>
                  <a:srgbClr val="00FF00"/>
                </a:solidFill>
                <a:latin typeface="+mj-lt"/>
              </a:rPr>
              <a:t>dna</a:t>
            </a:r>
            <a:r>
              <a:rPr lang="fr-FR" dirty="0">
                <a:solidFill>
                  <a:srgbClr val="00FF00"/>
                </a:solidFill>
                <a:latin typeface="+mj-lt"/>
              </a:rPr>
              <a:t>/</a:t>
            </a:r>
            <a:r>
              <a:rPr lang="fr-FR" dirty="0" err="1">
                <a:solidFill>
                  <a:srgbClr val="66FFFF"/>
                </a:solidFill>
                <a:latin typeface="+mj-lt"/>
              </a:rPr>
              <a:t>slowing</a:t>
            </a:r>
            <a:r>
              <a:rPr lang="fr-FR" dirty="0">
                <a:solidFill>
                  <a:srgbClr val="00FF00"/>
                </a:solidFill>
                <a:latin typeface="+mj-lt"/>
              </a:rPr>
              <a:t> </a:t>
            </a:r>
            <a:r>
              <a:rPr lang="fr-FR" dirty="0" err="1">
                <a:latin typeface="+mj-lt"/>
              </a:rPr>
              <a:t>example</a:t>
            </a:r>
            <a:endParaRPr lang="fr-FR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55046" y="6034892"/>
            <a:ext cx="3025263" cy="261610"/>
          </a:xfrm>
          <a:prstGeom prst="rect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is-IS" sz="1100" b="1" dirty="0">
                <a:solidFill>
                  <a:srgbClr val="000000"/>
                </a:solidFill>
                <a:latin typeface="+mj-lt"/>
              </a:rPr>
              <a:t>Nucl. Instrum. Meth. B 397 (2017) 45 </a:t>
            </a:r>
            <a:r>
              <a:rPr lang="fr-FR" sz="1100" b="1" dirty="0">
                <a:solidFill>
                  <a:schemeClr val="bg1"/>
                </a:solidFill>
                <a:latin typeface="+mj-lt"/>
              </a:rPr>
              <a:t>(</a:t>
            </a:r>
            <a:r>
              <a:rPr lang="fr-FR" sz="1100" b="1" dirty="0" err="1">
                <a:solidFill>
                  <a:schemeClr val="bg1"/>
                </a:solidFill>
                <a:latin typeface="+mj-lt"/>
                <a:hlinkClick r:id="rId4"/>
              </a:rPr>
              <a:t>link</a:t>
            </a:r>
            <a:r>
              <a:rPr lang="fr-FR" sz="1100" b="1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6C0BCE-C6A0-774B-9B69-55C60F60204C}"/>
              </a:ext>
            </a:extLst>
          </p:cNvPr>
          <p:cNvSpPr/>
          <p:nvPr/>
        </p:nvSpPr>
        <p:spPr>
          <a:xfrm>
            <a:off x="6469201" y="967004"/>
            <a:ext cx="902804" cy="869366"/>
          </a:xfrm>
          <a:prstGeom prst="rect">
            <a:avLst/>
          </a:prstGeom>
          <a:solidFill>
            <a:srgbClr val="00B0F0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Forme libre 14">
            <a:extLst>
              <a:ext uri="{FF2B5EF4-FFF2-40B4-BE49-F238E27FC236}">
                <a16:creationId xmlns:a16="http://schemas.microsoft.com/office/drawing/2014/main" id="{D4645A76-B0A5-1041-B662-24F0E4FDCAB8}"/>
              </a:ext>
            </a:extLst>
          </p:cNvPr>
          <p:cNvSpPr/>
          <p:nvPr/>
        </p:nvSpPr>
        <p:spPr>
          <a:xfrm>
            <a:off x="6607596" y="1109635"/>
            <a:ext cx="678705" cy="309301"/>
          </a:xfrm>
          <a:custGeom>
            <a:avLst/>
            <a:gdLst>
              <a:gd name="connsiteX0" fmla="*/ 0 w 678705"/>
              <a:gd name="connsiteY0" fmla="*/ 309301 h 309301"/>
              <a:gd name="connsiteX1" fmla="*/ 222421 w 678705"/>
              <a:gd name="connsiteY1" fmla="*/ 304358 h 309301"/>
              <a:gd name="connsiteX2" fmla="*/ 326218 w 678705"/>
              <a:gd name="connsiteY2" fmla="*/ 304358 h 309301"/>
              <a:gd name="connsiteX3" fmla="*/ 400359 w 678705"/>
              <a:gd name="connsiteY3" fmla="*/ 274702 h 309301"/>
              <a:gd name="connsiteX4" fmla="*/ 449786 w 678705"/>
              <a:gd name="connsiteY4" fmla="*/ 210447 h 309301"/>
              <a:gd name="connsiteX5" fmla="*/ 459671 w 678705"/>
              <a:gd name="connsiteY5" fmla="*/ 146192 h 309301"/>
              <a:gd name="connsiteX6" fmla="*/ 558525 w 678705"/>
              <a:gd name="connsiteY6" fmla="*/ 126421 h 309301"/>
              <a:gd name="connsiteX7" fmla="*/ 627723 w 678705"/>
              <a:gd name="connsiteY7" fmla="*/ 111593 h 309301"/>
              <a:gd name="connsiteX8" fmla="*/ 677150 w 678705"/>
              <a:gd name="connsiteY8" fmla="*/ 32510 h 309301"/>
              <a:gd name="connsiteX9" fmla="*/ 667265 w 678705"/>
              <a:gd name="connsiteY9" fmla="*/ 2853 h 309301"/>
              <a:gd name="connsiteX10" fmla="*/ 672207 w 678705"/>
              <a:gd name="connsiteY10" fmla="*/ 2853 h 309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78705" h="309301">
                <a:moveTo>
                  <a:pt x="0" y="309301"/>
                </a:moveTo>
                <a:lnTo>
                  <a:pt x="222421" y="304358"/>
                </a:lnTo>
                <a:cubicBezTo>
                  <a:pt x="276791" y="303534"/>
                  <a:pt x="296562" y="309301"/>
                  <a:pt x="326218" y="304358"/>
                </a:cubicBezTo>
                <a:cubicBezTo>
                  <a:pt x="355874" y="299415"/>
                  <a:pt x="379764" y="290354"/>
                  <a:pt x="400359" y="274702"/>
                </a:cubicBezTo>
                <a:cubicBezTo>
                  <a:pt x="420954" y="259050"/>
                  <a:pt x="439901" y="231865"/>
                  <a:pt x="449786" y="210447"/>
                </a:cubicBezTo>
                <a:cubicBezTo>
                  <a:pt x="459671" y="189029"/>
                  <a:pt x="441548" y="160196"/>
                  <a:pt x="459671" y="146192"/>
                </a:cubicBezTo>
                <a:cubicBezTo>
                  <a:pt x="477794" y="132188"/>
                  <a:pt x="558525" y="126421"/>
                  <a:pt x="558525" y="126421"/>
                </a:cubicBezTo>
                <a:cubicBezTo>
                  <a:pt x="586534" y="120654"/>
                  <a:pt x="607952" y="127245"/>
                  <a:pt x="627723" y="111593"/>
                </a:cubicBezTo>
                <a:cubicBezTo>
                  <a:pt x="647494" y="95941"/>
                  <a:pt x="670560" y="50633"/>
                  <a:pt x="677150" y="32510"/>
                </a:cubicBezTo>
                <a:cubicBezTo>
                  <a:pt x="683740" y="14387"/>
                  <a:pt x="667265" y="2853"/>
                  <a:pt x="667265" y="2853"/>
                </a:cubicBezTo>
                <a:cubicBezTo>
                  <a:pt x="666441" y="-2090"/>
                  <a:pt x="669324" y="381"/>
                  <a:pt x="672207" y="285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orme libre 15">
            <a:extLst>
              <a:ext uri="{FF2B5EF4-FFF2-40B4-BE49-F238E27FC236}">
                <a16:creationId xmlns:a16="http://schemas.microsoft.com/office/drawing/2014/main" id="{8C1DA155-41A4-604C-AA56-7B78D7237042}"/>
              </a:ext>
            </a:extLst>
          </p:cNvPr>
          <p:cNvSpPr/>
          <p:nvPr/>
        </p:nvSpPr>
        <p:spPr>
          <a:xfrm>
            <a:off x="6617481" y="1418936"/>
            <a:ext cx="573354" cy="217479"/>
          </a:xfrm>
          <a:custGeom>
            <a:avLst/>
            <a:gdLst>
              <a:gd name="connsiteX0" fmla="*/ 0 w 573354"/>
              <a:gd name="connsiteY0" fmla="*/ 0 h 217479"/>
              <a:gd name="connsiteX1" fmla="*/ 138396 w 573354"/>
              <a:gd name="connsiteY1" fmla="*/ 4943 h 217479"/>
              <a:gd name="connsiteX2" fmla="*/ 222422 w 573354"/>
              <a:gd name="connsiteY2" fmla="*/ 29656 h 217479"/>
              <a:gd name="connsiteX3" fmla="*/ 286677 w 573354"/>
              <a:gd name="connsiteY3" fmla="*/ 79083 h 217479"/>
              <a:gd name="connsiteX4" fmla="*/ 375645 w 573354"/>
              <a:gd name="connsiteY4" fmla="*/ 59312 h 217479"/>
              <a:gd name="connsiteX5" fmla="*/ 430015 w 573354"/>
              <a:gd name="connsiteY5" fmla="*/ 133453 h 217479"/>
              <a:gd name="connsiteX6" fmla="*/ 514041 w 573354"/>
              <a:gd name="connsiteY6" fmla="*/ 177937 h 217479"/>
              <a:gd name="connsiteX7" fmla="*/ 538755 w 573354"/>
              <a:gd name="connsiteY7" fmla="*/ 177937 h 217479"/>
              <a:gd name="connsiteX8" fmla="*/ 573354 w 573354"/>
              <a:gd name="connsiteY8" fmla="*/ 217479 h 217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354" h="217479">
                <a:moveTo>
                  <a:pt x="0" y="0"/>
                </a:moveTo>
                <a:cubicBezTo>
                  <a:pt x="50663" y="0"/>
                  <a:pt x="101326" y="0"/>
                  <a:pt x="138396" y="4943"/>
                </a:cubicBezTo>
                <a:cubicBezTo>
                  <a:pt x="175466" y="9886"/>
                  <a:pt x="197709" y="17299"/>
                  <a:pt x="222422" y="29656"/>
                </a:cubicBezTo>
                <a:cubicBezTo>
                  <a:pt x="247135" y="42013"/>
                  <a:pt x="261140" y="74140"/>
                  <a:pt x="286677" y="79083"/>
                </a:cubicBezTo>
                <a:cubicBezTo>
                  <a:pt x="312214" y="84026"/>
                  <a:pt x="351755" y="50250"/>
                  <a:pt x="375645" y="59312"/>
                </a:cubicBezTo>
                <a:cubicBezTo>
                  <a:pt x="399535" y="68374"/>
                  <a:pt x="406949" y="113682"/>
                  <a:pt x="430015" y="133453"/>
                </a:cubicBezTo>
                <a:cubicBezTo>
                  <a:pt x="453081" y="153224"/>
                  <a:pt x="495918" y="170523"/>
                  <a:pt x="514041" y="177937"/>
                </a:cubicBezTo>
                <a:cubicBezTo>
                  <a:pt x="532164" y="185351"/>
                  <a:pt x="528870" y="171347"/>
                  <a:pt x="538755" y="177937"/>
                </a:cubicBezTo>
                <a:cubicBezTo>
                  <a:pt x="548641" y="184527"/>
                  <a:pt x="560997" y="201003"/>
                  <a:pt x="573354" y="217479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 16">
            <a:extLst>
              <a:ext uri="{FF2B5EF4-FFF2-40B4-BE49-F238E27FC236}">
                <a16:creationId xmlns:a16="http://schemas.microsoft.com/office/drawing/2014/main" id="{ADAD2B20-E0DA-B64A-BEB3-F2DD415EA171}"/>
              </a:ext>
            </a:extLst>
          </p:cNvPr>
          <p:cNvSpPr/>
          <p:nvPr/>
        </p:nvSpPr>
        <p:spPr>
          <a:xfrm>
            <a:off x="6607596" y="1196514"/>
            <a:ext cx="449786" cy="217479"/>
          </a:xfrm>
          <a:custGeom>
            <a:avLst/>
            <a:gdLst>
              <a:gd name="connsiteX0" fmla="*/ 0 w 449786"/>
              <a:gd name="connsiteY0" fmla="*/ 217479 h 217479"/>
              <a:gd name="connsiteX1" fmla="*/ 177937 w 449786"/>
              <a:gd name="connsiteY1" fmla="*/ 187823 h 217479"/>
              <a:gd name="connsiteX2" fmla="*/ 232307 w 449786"/>
              <a:gd name="connsiteY2" fmla="*/ 143339 h 217479"/>
              <a:gd name="connsiteX3" fmla="*/ 306447 w 449786"/>
              <a:gd name="connsiteY3" fmla="*/ 153224 h 217479"/>
              <a:gd name="connsiteX4" fmla="*/ 336103 w 449786"/>
              <a:gd name="connsiteY4" fmla="*/ 103797 h 217479"/>
              <a:gd name="connsiteX5" fmla="*/ 355874 w 449786"/>
              <a:gd name="connsiteY5" fmla="*/ 69198 h 217479"/>
              <a:gd name="connsiteX6" fmla="*/ 400359 w 449786"/>
              <a:gd name="connsiteY6" fmla="*/ 29656 h 217479"/>
              <a:gd name="connsiteX7" fmla="*/ 434958 w 449786"/>
              <a:gd name="connsiteY7" fmla="*/ 14828 h 217479"/>
              <a:gd name="connsiteX8" fmla="*/ 449786 w 449786"/>
              <a:gd name="connsiteY8" fmla="*/ 0 h 217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49786" h="217479">
                <a:moveTo>
                  <a:pt x="0" y="217479"/>
                </a:moveTo>
                <a:cubicBezTo>
                  <a:pt x="69609" y="208829"/>
                  <a:pt x="139219" y="200180"/>
                  <a:pt x="177937" y="187823"/>
                </a:cubicBezTo>
                <a:cubicBezTo>
                  <a:pt x="216655" y="175466"/>
                  <a:pt x="210889" y="149105"/>
                  <a:pt x="232307" y="143339"/>
                </a:cubicBezTo>
                <a:cubicBezTo>
                  <a:pt x="253725" y="137573"/>
                  <a:pt x="289148" y="159814"/>
                  <a:pt x="306447" y="153224"/>
                </a:cubicBezTo>
                <a:cubicBezTo>
                  <a:pt x="323746" y="146634"/>
                  <a:pt x="327865" y="117801"/>
                  <a:pt x="336103" y="103797"/>
                </a:cubicBezTo>
                <a:cubicBezTo>
                  <a:pt x="344341" y="89793"/>
                  <a:pt x="345165" y="81555"/>
                  <a:pt x="355874" y="69198"/>
                </a:cubicBezTo>
                <a:cubicBezTo>
                  <a:pt x="366583" y="56841"/>
                  <a:pt x="387178" y="38718"/>
                  <a:pt x="400359" y="29656"/>
                </a:cubicBezTo>
                <a:cubicBezTo>
                  <a:pt x="413540" y="20594"/>
                  <a:pt x="434958" y="14828"/>
                  <a:pt x="434958" y="14828"/>
                </a:cubicBezTo>
                <a:cubicBezTo>
                  <a:pt x="443196" y="9885"/>
                  <a:pt x="446491" y="4942"/>
                  <a:pt x="449786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 17">
            <a:extLst>
              <a:ext uri="{FF2B5EF4-FFF2-40B4-BE49-F238E27FC236}">
                <a16:creationId xmlns:a16="http://schemas.microsoft.com/office/drawing/2014/main" id="{107D05E1-3A37-1B4C-87B2-69A043F3D20F}"/>
              </a:ext>
            </a:extLst>
          </p:cNvPr>
          <p:cNvSpPr/>
          <p:nvPr/>
        </p:nvSpPr>
        <p:spPr>
          <a:xfrm>
            <a:off x="6597710" y="1344795"/>
            <a:ext cx="627724" cy="75741"/>
          </a:xfrm>
          <a:custGeom>
            <a:avLst/>
            <a:gdLst>
              <a:gd name="connsiteX0" fmla="*/ 0 w 627724"/>
              <a:gd name="connsiteY0" fmla="*/ 64255 h 75741"/>
              <a:gd name="connsiteX1" fmla="*/ 158167 w 627724"/>
              <a:gd name="connsiteY1" fmla="*/ 74141 h 75741"/>
              <a:gd name="connsiteX2" fmla="*/ 281734 w 627724"/>
              <a:gd name="connsiteY2" fmla="*/ 34599 h 75741"/>
              <a:gd name="connsiteX3" fmla="*/ 395416 w 627724"/>
              <a:gd name="connsiteY3" fmla="*/ 0 h 75741"/>
              <a:gd name="connsiteX4" fmla="*/ 509099 w 627724"/>
              <a:gd name="connsiteY4" fmla="*/ 34599 h 75741"/>
              <a:gd name="connsiteX5" fmla="*/ 627724 w 627724"/>
              <a:gd name="connsiteY5" fmla="*/ 0 h 75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7724" h="75741">
                <a:moveTo>
                  <a:pt x="0" y="64255"/>
                </a:moveTo>
                <a:cubicBezTo>
                  <a:pt x="55605" y="71669"/>
                  <a:pt x="111211" y="79084"/>
                  <a:pt x="158167" y="74141"/>
                </a:cubicBezTo>
                <a:cubicBezTo>
                  <a:pt x="205123" y="69198"/>
                  <a:pt x="281734" y="34599"/>
                  <a:pt x="281734" y="34599"/>
                </a:cubicBezTo>
                <a:cubicBezTo>
                  <a:pt x="321275" y="22242"/>
                  <a:pt x="357522" y="0"/>
                  <a:pt x="395416" y="0"/>
                </a:cubicBezTo>
                <a:cubicBezTo>
                  <a:pt x="433310" y="0"/>
                  <a:pt x="470381" y="34599"/>
                  <a:pt x="509099" y="34599"/>
                </a:cubicBezTo>
                <a:cubicBezTo>
                  <a:pt x="547817" y="34599"/>
                  <a:pt x="587770" y="17299"/>
                  <a:pt x="627724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orme libre 18">
            <a:extLst>
              <a:ext uri="{FF2B5EF4-FFF2-40B4-BE49-F238E27FC236}">
                <a16:creationId xmlns:a16="http://schemas.microsoft.com/office/drawing/2014/main" id="{734B24D3-F83F-5849-A200-84293C462E0E}"/>
              </a:ext>
            </a:extLst>
          </p:cNvPr>
          <p:cNvSpPr/>
          <p:nvPr/>
        </p:nvSpPr>
        <p:spPr>
          <a:xfrm>
            <a:off x="6592768" y="1413993"/>
            <a:ext cx="548640" cy="153260"/>
          </a:xfrm>
          <a:custGeom>
            <a:avLst/>
            <a:gdLst>
              <a:gd name="connsiteX0" fmla="*/ 0 w 548640"/>
              <a:gd name="connsiteY0" fmla="*/ 0 h 153260"/>
              <a:gd name="connsiteX1" fmla="*/ 197708 w 548640"/>
              <a:gd name="connsiteY1" fmla="*/ 64255 h 153260"/>
              <a:gd name="connsiteX2" fmla="*/ 227364 w 548640"/>
              <a:gd name="connsiteY2" fmla="*/ 123568 h 153260"/>
              <a:gd name="connsiteX3" fmla="*/ 291619 w 548640"/>
              <a:gd name="connsiteY3" fmla="*/ 153224 h 153260"/>
              <a:gd name="connsiteX4" fmla="*/ 395416 w 548640"/>
              <a:gd name="connsiteY4" fmla="*/ 128510 h 153260"/>
              <a:gd name="connsiteX5" fmla="*/ 479442 w 548640"/>
              <a:gd name="connsiteY5" fmla="*/ 79083 h 153260"/>
              <a:gd name="connsiteX6" fmla="*/ 548640 w 548640"/>
              <a:gd name="connsiteY6" fmla="*/ 39542 h 153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8640" h="153260">
                <a:moveTo>
                  <a:pt x="0" y="0"/>
                </a:moveTo>
                <a:cubicBezTo>
                  <a:pt x="79907" y="21830"/>
                  <a:pt x="159814" y="43660"/>
                  <a:pt x="197708" y="64255"/>
                </a:cubicBezTo>
                <a:cubicBezTo>
                  <a:pt x="235602" y="84850"/>
                  <a:pt x="211712" y="108740"/>
                  <a:pt x="227364" y="123568"/>
                </a:cubicBezTo>
                <a:cubicBezTo>
                  <a:pt x="243016" y="138396"/>
                  <a:pt x="263610" y="152400"/>
                  <a:pt x="291619" y="153224"/>
                </a:cubicBezTo>
                <a:cubicBezTo>
                  <a:pt x="319628" y="154048"/>
                  <a:pt x="364112" y="140867"/>
                  <a:pt x="395416" y="128510"/>
                </a:cubicBezTo>
                <a:cubicBezTo>
                  <a:pt x="426720" y="116153"/>
                  <a:pt x="479442" y="79083"/>
                  <a:pt x="479442" y="79083"/>
                </a:cubicBezTo>
                <a:lnTo>
                  <a:pt x="548640" y="39542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Forme libre 19">
            <a:extLst>
              <a:ext uri="{FF2B5EF4-FFF2-40B4-BE49-F238E27FC236}">
                <a16:creationId xmlns:a16="http://schemas.microsoft.com/office/drawing/2014/main" id="{99570059-11E0-C345-B130-BC38F80BEB9C}"/>
              </a:ext>
            </a:extLst>
          </p:cNvPr>
          <p:cNvSpPr/>
          <p:nvPr/>
        </p:nvSpPr>
        <p:spPr>
          <a:xfrm>
            <a:off x="6582882" y="1236056"/>
            <a:ext cx="281734" cy="172994"/>
          </a:xfrm>
          <a:custGeom>
            <a:avLst/>
            <a:gdLst>
              <a:gd name="connsiteX0" fmla="*/ 0 w 281734"/>
              <a:gd name="connsiteY0" fmla="*/ 172994 h 172994"/>
              <a:gd name="connsiteX1" fmla="*/ 192766 w 281734"/>
              <a:gd name="connsiteY1" fmla="*/ 93911 h 172994"/>
              <a:gd name="connsiteX2" fmla="*/ 281734 w 281734"/>
              <a:gd name="connsiteY2" fmla="*/ 0 h 172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1734" h="172994">
                <a:moveTo>
                  <a:pt x="0" y="172994"/>
                </a:moveTo>
                <a:cubicBezTo>
                  <a:pt x="72905" y="147868"/>
                  <a:pt x="145810" y="122743"/>
                  <a:pt x="192766" y="93911"/>
                </a:cubicBezTo>
                <a:cubicBezTo>
                  <a:pt x="239722" y="65079"/>
                  <a:pt x="260728" y="32539"/>
                  <a:pt x="281734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4259278-E83A-3C42-BD68-4FCE195AC816}"/>
              </a:ext>
            </a:extLst>
          </p:cNvPr>
          <p:cNvSpPr txBox="1"/>
          <p:nvPr/>
        </p:nvSpPr>
        <p:spPr>
          <a:xfrm>
            <a:off x="6423824" y="1132051"/>
            <a:ext cx="3032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rgbClr val="FF0000"/>
                </a:solidFill>
              </a:rPr>
              <a:t>e</a:t>
            </a:r>
            <a:r>
              <a:rPr lang="fr-FR" sz="1200" baseline="30000" dirty="0">
                <a:solidFill>
                  <a:srgbClr val="FF0000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84401237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3240" y="109823"/>
            <a:ext cx="8229600" cy="1143000"/>
          </a:xfrm>
        </p:spPr>
        <p:txBody>
          <a:bodyPr>
            <a:noAutofit/>
          </a:bodyPr>
          <a:lstStyle/>
          <a:p>
            <a:r>
              <a:rPr lang="fr-FR" sz="3200" dirty="0" err="1"/>
              <a:t>Verification</a:t>
            </a:r>
            <a:r>
              <a:rPr lang="fr-FR" sz="3200" dirty="0"/>
              <a:t> (6): </a:t>
            </a:r>
            <a:r>
              <a:rPr lang="fr-FR" sz="3200" dirty="0">
                <a:solidFill>
                  <a:srgbClr val="FFFF00"/>
                </a:solidFill>
              </a:rPr>
              <a:t>S-values</a:t>
            </a:r>
            <a:endParaRPr lang="fr-FR" sz="2800" dirty="0">
              <a:solidFill>
                <a:srgbClr val="FFFF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F648-06DD-0A48-8C9A-303EAC6E7FDA}" type="slidenum">
              <a:rPr lang="fr-FR" smtClean="0">
                <a:latin typeface="+mj-lt"/>
              </a:rPr>
              <a:t>27</a:t>
            </a:fld>
            <a:endParaRPr lang="fr-FR">
              <a:latin typeface="+mj-l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90" y="850426"/>
            <a:ext cx="5036235" cy="344620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06375" y="4551558"/>
            <a:ext cx="7805578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>
                <a:solidFill>
                  <a:srgbClr val="FFFF00"/>
                </a:solidFill>
                <a:latin typeface="+mj-lt"/>
              </a:rPr>
              <a:t>a benchmark </a:t>
            </a:r>
            <a:r>
              <a:rPr lang="fr-FR" dirty="0">
                <a:latin typeface="+mj-lt"/>
              </a:rPr>
              <a:t>of Geant4-DNA </a:t>
            </a:r>
            <a:r>
              <a:rPr lang="fr-FR" dirty="0" err="1">
                <a:latin typeface="+mj-lt"/>
              </a:rPr>
              <a:t>models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solidFill>
                  <a:srgbClr val="FFFF00"/>
                </a:solidFill>
                <a:latin typeface="+mj-lt"/>
              </a:rPr>
              <a:t>against</a:t>
            </a:r>
            <a:r>
              <a:rPr lang="fr-FR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dirty="0" err="1">
                <a:solidFill>
                  <a:srgbClr val="FFFF00"/>
                </a:solidFill>
                <a:latin typeface="+mj-lt"/>
              </a:rPr>
              <a:t>Committee</a:t>
            </a:r>
            <a:r>
              <a:rPr lang="fr-FR" dirty="0">
                <a:solidFill>
                  <a:srgbClr val="FFFF00"/>
                </a:solidFill>
                <a:latin typeface="+mj-lt"/>
              </a:rPr>
              <a:t> on </a:t>
            </a:r>
            <a:r>
              <a:rPr lang="fr-FR" dirty="0" err="1">
                <a:solidFill>
                  <a:srgbClr val="FFFF00"/>
                </a:solidFill>
                <a:latin typeface="+mj-lt"/>
              </a:rPr>
              <a:t>Medical</a:t>
            </a:r>
            <a:r>
              <a:rPr lang="fr-FR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dirty="0" err="1">
                <a:solidFill>
                  <a:srgbClr val="FFFF00"/>
                </a:solidFill>
                <a:latin typeface="+mj-lt"/>
              </a:rPr>
              <a:t>Internal</a:t>
            </a:r>
            <a:r>
              <a:rPr lang="fr-FR" dirty="0">
                <a:solidFill>
                  <a:srgbClr val="FFFF00"/>
                </a:solidFill>
                <a:latin typeface="+mj-lt"/>
              </a:rPr>
              <a:t> Radiation Dose (MIRD) </a:t>
            </a:r>
            <a:r>
              <a:rPr lang="fr-FR" dirty="0">
                <a:latin typeface="+mj-lt"/>
              </a:rPr>
              <a:t>data for </a:t>
            </a:r>
            <a:r>
              <a:rPr lang="fr-FR" dirty="0">
                <a:solidFill>
                  <a:srgbClr val="00FF00"/>
                </a:solidFill>
                <a:latin typeface="+mj-lt"/>
              </a:rPr>
              <a:t>S-values</a:t>
            </a:r>
            <a:r>
              <a:rPr lang="fr-FR" dirty="0">
                <a:latin typeface="+mj-lt"/>
              </a:rPr>
              <a:t> for </a:t>
            </a:r>
            <a:r>
              <a:rPr lang="fr-FR" dirty="0" err="1">
                <a:latin typeface="+mj-lt"/>
              </a:rPr>
              <a:t>several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radionuclides</a:t>
            </a:r>
            <a:r>
              <a:rPr lang="fr-FR" dirty="0">
                <a:latin typeface="+mj-lt"/>
              </a:rPr>
              <a:t> </a:t>
            </a:r>
          </a:p>
          <a:p>
            <a:pPr marL="285750" indent="-285750">
              <a:buFont typeface="Arial"/>
              <a:buChar char="•"/>
            </a:pPr>
            <a:endParaRPr lang="fr-FR" dirty="0"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fr-FR" dirty="0" err="1">
                <a:latin typeface="+mj-lt"/>
              </a:rPr>
              <a:t>also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investigated</a:t>
            </a:r>
            <a:r>
              <a:rPr lang="fr-FR" dirty="0">
                <a:latin typeface="+mj-lt"/>
              </a:rPr>
              <a:t> cellular </a:t>
            </a:r>
            <a:r>
              <a:rPr lang="fr-FR" dirty="0" err="1">
                <a:latin typeface="+mj-lt"/>
              </a:rPr>
              <a:t>morphology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dependence</a:t>
            </a:r>
            <a:endParaRPr lang="fr-FR" dirty="0">
              <a:solidFill>
                <a:srgbClr val="FFFF00"/>
              </a:solidFill>
              <a:latin typeface="+mj-lt"/>
            </a:endParaRPr>
          </a:p>
          <a:p>
            <a:pPr marL="285750" indent="-285750">
              <a:buFont typeface="Arial"/>
              <a:buChar char="•"/>
            </a:pPr>
            <a:endParaRPr lang="fr-FR" dirty="0"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fr-FR" dirty="0" err="1">
                <a:latin typeface="+mj-lt"/>
              </a:rPr>
              <a:t>see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solidFill>
                  <a:srgbClr val="00FF00"/>
                </a:solidFill>
                <a:latin typeface="+mj-lt"/>
              </a:rPr>
              <a:t>extended</a:t>
            </a:r>
            <a:r>
              <a:rPr lang="fr-FR" dirty="0">
                <a:solidFill>
                  <a:srgbClr val="00FF00"/>
                </a:solidFill>
                <a:latin typeface="+mj-lt"/>
              </a:rPr>
              <a:t>/</a:t>
            </a:r>
            <a:r>
              <a:rPr lang="fr-FR" dirty="0" err="1">
                <a:solidFill>
                  <a:srgbClr val="00FF00"/>
                </a:solidFill>
                <a:latin typeface="+mj-lt"/>
              </a:rPr>
              <a:t>medical</a:t>
            </a:r>
            <a:r>
              <a:rPr lang="fr-FR" dirty="0">
                <a:solidFill>
                  <a:srgbClr val="00FF00"/>
                </a:solidFill>
                <a:latin typeface="+mj-lt"/>
              </a:rPr>
              <a:t>/</a:t>
            </a:r>
            <a:r>
              <a:rPr lang="fr-FR" dirty="0" err="1">
                <a:solidFill>
                  <a:srgbClr val="00FF00"/>
                </a:solidFill>
                <a:latin typeface="+mj-lt"/>
              </a:rPr>
              <a:t>dna</a:t>
            </a:r>
            <a:r>
              <a:rPr lang="fr-FR" dirty="0">
                <a:solidFill>
                  <a:srgbClr val="00FF00"/>
                </a:solidFill>
                <a:latin typeface="+mj-lt"/>
              </a:rPr>
              <a:t>/</a:t>
            </a:r>
            <a:r>
              <a:rPr lang="fr-FR" dirty="0" err="1">
                <a:solidFill>
                  <a:srgbClr val="66FFFF"/>
                </a:solidFill>
                <a:latin typeface="+mj-lt"/>
              </a:rPr>
              <a:t>svalue</a:t>
            </a:r>
            <a:r>
              <a:rPr lang="fr-FR" dirty="0">
                <a:solidFill>
                  <a:srgbClr val="00FF00"/>
                </a:solidFill>
                <a:latin typeface="+mj-lt"/>
              </a:rPr>
              <a:t> </a:t>
            </a:r>
            <a:r>
              <a:rPr lang="fr-FR" dirty="0" err="1">
                <a:latin typeface="+mj-lt"/>
              </a:rPr>
              <a:t>example</a:t>
            </a:r>
            <a:endParaRPr lang="fr-FR" dirty="0">
              <a:latin typeface="+mj-lt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5591" y="832209"/>
            <a:ext cx="3011519" cy="264839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2453" y="3694975"/>
            <a:ext cx="3417659" cy="6285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/>
          <p:cNvSpPr/>
          <p:nvPr/>
        </p:nvSpPr>
        <p:spPr>
          <a:xfrm>
            <a:off x="5768021" y="6416371"/>
            <a:ext cx="3192090" cy="307777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1400" b="1" dirty="0" err="1">
                <a:solidFill>
                  <a:schemeClr val="bg1"/>
                </a:solidFill>
                <a:latin typeface="+mj-lt"/>
              </a:rPr>
              <a:t>Appl</a:t>
            </a:r>
            <a:r>
              <a:rPr lang="fr-FR" sz="1400" b="1" dirty="0">
                <a:solidFill>
                  <a:schemeClr val="bg1"/>
                </a:solidFill>
                <a:latin typeface="+mj-lt"/>
              </a:rPr>
              <a:t>. </a:t>
            </a:r>
            <a:r>
              <a:rPr lang="fr-FR" sz="1400" b="1" dirty="0" err="1">
                <a:solidFill>
                  <a:schemeClr val="bg1"/>
                </a:solidFill>
                <a:latin typeface="+mj-lt"/>
              </a:rPr>
              <a:t>Radiat</a:t>
            </a:r>
            <a:r>
              <a:rPr lang="fr-FR" sz="1400" b="1" dirty="0">
                <a:solidFill>
                  <a:schemeClr val="bg1"/>
                </a:solidFill>
                <a:latin typeface="+mj-lt"/>
              </a:rPr>
              <a:t>. </a:t>
            </a:r>
            <a:r>
              <a:rPr lang="fr-FR" sz="1400" b="1" dirty="0" err="1">
                <a:solidFill>
                  <a:schemeClr val="bg1"/>
                </a:solidFill>
                <a:latin typeface="+mj-lt"/>
              </a:rPr>
              <a:t>Isot</a:t>
            </a:r>
            <a:r>
              <a:rPr lang="fr-FR" sz="1400" b="1" dirty="0">
                <a:solidFill>
                  <a:schemeClr val="bg1"/>
                </a:solidFill>
                <a:latin typeface="+mj-lt"/>
              </a:rPr>
              <a:t>. 104 (2015) 113 (</a:t>
            </a:r>
            <a:r>
              <a:rPr lang="fr-FR" sz="1400" b="1" dirty="0">
                <a:solidFill>
                  <a:schemeClr val="bg1"/>
                </a:solidFill>
                <a:latin typeface="+mj-lt"/>
                <a:hlinkClick r:id="rId5"/>
              </a:rPr>
              <a:t>link</a:t>
            </a:r>
            <a:r>
              <a:rPr lang="fr-FR" sz="1400" b="1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9E85943-CF81-074C-8728-8C5D4F920559}"/>
              </a:ext>
            </a:extLst>
          </p:cNvPr>
          <p:cNvSpPr/>
          <p:nvPr/>
        </p:nvSpPr>
        <p:spPr>
          <a:xfrm>
            <a:off x="8240064" y="4206602"/>
            <a:ext cx="725552" cy="725552"/>
          </a:xfrm>
          <a:prstGeom prst="ellipse">
            <a:avLst/>
          </a:prstGeom>
          <a:solidFill>
            <a:srgbClr val="66CCFF"/>
          </a:solidFill>
          <a:ln w="12700">
            <a:solidFill>
              <a:srgbClr val="66FFFF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2" name="Explosion 1 11">
            <a:extLst>
              <a:ext uri="{FF2B5EF4-FFF2-40B4-BE49-F238E27FC236}">
                <a16:creationId xmlns:a16="http://schemas.microsoft.com/office/drawing/2014/main" id="{EA74D249-A118-5749-99CA-6C29C061B6D5}"/>
              </a:ext>
            </a:extLst>
          </p:cNvPr>
          <p:cNvSpPr/>
          <p:nvPr/>
        </p:nvSpPr>
        <p:spPr>
          <a:xfrm>
            <a:off x="8376024" y="4383478"/>
            <a:ext cx="133265" cy="133265"/>
          </a:xfrm>
          <a:prstGeom prst="irregularSeal1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Forme libre 12">
            <a:extLst>
              <a:ext uri="{FF2B5EF4-FFF2-40B4-BE49-F238E27FC236}">
                <a16:creationId xmlns:a16="http://schemas.microsoft.com/office/drawing/2014/main" id="{47BE7039-30F1-5C4B-AF64-22F2D45C39D5}"/>
              </a:ext>
            </a:extLst>
          </p:cNvPr>
          <p:cNvSpPr/>
          <p:nvPr/>
        </p:nvSpPr>
        <p:spPr>
          <a:xfrm>
            <a:off x="8444103" y="4246840"/>
            <a:ext cx="170585" cy="222080"/>
          </a:xfrm>
          <a:custGeom>
            <a:avLst/>
            <a:gdLst>
              <a:gd name="connsiteX0" fmla="*/ 0 w 311319"/>
              <a:gd name="connsiteY0" fmla="*/ 364769 h 405299"/>
              <a:gd name="connsiteX1" fmla="*/ 162140 w 311319"/>
              <a:gd name="connsiteY1" fmla="*/ 351260 h 405299"/>
              <a:gd name="connsiteX2" fmla="*/ 283745 w 311319"/>
              <a:gd name="connsiteY2" fmla="*/ 405299 h 405299"/>
              <a:gd name="connsiteX3" fmla="*/ 310768 w 311319"/>
              <a:gd name="connsiteY3" fmla="*/ 351260 h 405299"/>
              <a:gd name="connsiteX4" fmla="*/ 283745 w 311319"/>
              <a:gd name="connsiteY4" fmla="*/ 270200 h 405299"/>
              <a:gd name="connsiteX5" fmla="*/ 108094 w 311319"/>
              <a:gd name="connsiteY5" fmla="*/ 243180 h 405299"/>
              <a:gd name="connsiteX6" fmla="*/ 121605 w 311319"/>
              <a:gd name="connsiteY6" fmla="*/ 189140 h 405299"/>
              <a:gd name="connsiteX7" fmla="*/ 189163 w 311319"/>
              <a:gd name="connsiteY7" fmla="*/ 81060 h 405299"/>
              <a:gd name="connsiteX8" fmla="*/ 135117 w 311319"/>
              <a:gd name="connsiteY8" fmla="*/ 13510 h 405299"/>
              <a:gd name="connsiteX9" fmla="*/ 175652 w 311319"/>
              <a:gd name="connsiteY9" fmla="*/ 0 h 40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11319" h="405299">
                <a:moveTo>
                  <a:pt x="0" y="364769"/>
                </a:moveTo>
                <a:cubicBezTo>
                  <a:pt x="57424" y="354637"/>
                  <a:pt x="114849" y="344505"/>
                  <a:pt x="162140" y="351260"/>
                </a:cubicBezTo>
                <a:cubicBezTo>
                  <a:pt x="209431" y="358015"/>
                  <a:pt x="258974" y="405299"/>
                  <a:pt x="283745" y="405299"/>
                </a:cubicBezTo>
                <a:cubicBezTo>
                  <a:pt x="308516" y="405299"/>
                  <a:pt x="310768" y="373776"/>
                  <a:pt x="310768" y="351260"/>
                </a:cubicBezTo>
                <a:cubicBezTo>
                  <a:pt x="310768" y="328744"/>
                  <a:pt x="317524" y="288213"/>
                  <a:pt x="283745" y="270200"/>
                </a:cubicBezTo>
                <a:cubicBezTo>
                  <a:pt x="249966" y="252187"/>
                  <a:pt x="135117" y="256690"/>
                  <a:pt x="108094" y="243180"/>
                </a:cubicBezTo>
                <a:cubicBezTo>
                  <a:pt x="81071" y="229670"/>
                  <a:pt x="108094" y="216160"/>
                  <a:pt x="121605" y="189140"/>
                </a:cubicBezTo>
                <a:cubicBezTo>
                  <a:pt x="135117" y="162120"/>
                  <a:pt x="186911" y="110332"/>
                  <a:pt x="189163" y="81060"/>
                </a:cubicBezTo>
                <a:cubicBezTo>
                  <a:pt x="191415" y="51788"/>
                  <a:pt x="137369" y="27020"/>
                  <a:pt x="135117" y="13510"/>
                </a:cubicBezTo>
                <a:cubicBezTo>
                  <a:pt x="132865" y="0"/>
                  <a:pt x="175652" y="0"/>
                  <a:pt x="175652" y="0"/>
                </a:cubicBezTo>
              </a:path>
            </a:pathLst>
          </a:cu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6356F824-2875-2044-BB89-5D687E2CB776}"/>
              </a:ext>
            </a:extLst>
          </p:cNvPr>
          <p:cNvSpPr/>
          <p:nvPr/>
        </p:nvSpPr>
        <p:spPr>
          <a:xfrm>
            <a:off x="8507642" y="4659414"/>
            <a:ext cx="133265" cy="133265"/>
          </a:xfrm>
          <a:prstGeom prst="irregularSeal1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Explosion 1 14">
            <a:extLst>
              <a:ext uri="{FF2B5EF4-FFF2-40B4-BE49-F238E27FC236}">
                <a16:creationId xmlns:a16="http://schemas.microsoft.com/office/drawing/2014/main" id="{C603C2CE-A821-6049-BD76-0030263B71D1}"/>
              </a:ext>
            </a:extLst>
          </p:cNvPr>
          <p:cNvSpPr/>
          <p:nvPr/>
        </p:nvSpPr>
        <p:spPr>
          <a:xfrm>
            <a:off x="8686597" y="4405415"/>
            <a:ext cx="133265" cy="133265"/>
          </a:xfrm>
          <a:prstGeom prst="irregularSeal1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6" name="Explosion 1 15">
            <a:extLst>
              <a:ext uri="{FF2B5EF4-FFF2-40B4-BE49-F238E27FC236}">
                <a16:creationId xmlns:a16="http://schemas.microsoft.com/office/drawing/2014/main" id="{3F990378-88CF-E740-9FCA-6E276EFAAB84}"/>
              </a:ext>
            </a:extLst>
          </p:cNvPr>
          <p:cNvSpPr/>
          <p:nvPr/>
        </p:nvSpPr>
        <p:spPr>
          <a:xfrm>
            <a:off x="8698142" y="4595915"/>
            <a:ext cx="133265" cy="133265"/>
          </a:xfrm>
          <a:prstGeom prst="irregularSeal1">
            <a:avLst/>
          </a:prstGeom>
          <a:ln w="127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Forme libre 16">
            <a:extLst>
              <a:ext uri="{FF2B5EF4-FFF2-40B4-BE49-F238E27FC236}">
                <a16:creationId xmlns:a16="http://schemas.microsoft.com/office/drawing/2014/main" id="{396E4039-99AE-DA4D-8BEF-39898D0898BD}"/>
              </a:ext>
            </a:extLst>
          </p:cNvPr>
          <p:cNvSpPr/>
          <p:nvPr/>
        </p:nvSpPr>
        <p:spPr>
          <a:xfrm>
            <a:off x="8566882" y="4531468"/>
            <a:ext cx="113783" cy="185341"/>
          </a:xfrm>
          <a:custGeom>
            <a:avLst/>
            <a:gdLst>
              <a:gd name="connsiteX0" fmla="*/ 108837 w 207654"/>
              <a:gd name="connsiteY0" fmla="*/ 0 h 338249"/>
              <a:gd name="connsiteX1" fmla="*/ 744 w 207654"/>
              <a:gd name="connsiteY1" fmla="*/ 67550 h 338249"/>
              <a:gd name="connsiteX2" fmla="*/ 68302 w 207654"/>
              <a:gd name="connsiteY2" fmla="*/ 121590 h 338249"/>
              <a:gd name="connsiteX3" fmla="*/ 203419 w 207654"/>
              <a:gd name="connsiteY3" fmla="*/ 148610 h 338249"/>
              <a:gd name="connsiteX4" fmla="*/ 162884 w 207654"/>
              <a:gd name="connsiteY4" fmla="*/ 229669 h 338249"/>
              <a:gd name="connsiteX5" fmla="*/ 54791 w 207654"/>
              <a:gd name="connsiteY5" fmla="*/ 229669 h 338249"/>
              <a:gd name="connsiteX6" fmla="*/ 54791 w 207654"/>
              <a:gd name="connsiteY6" fmla="*/ 324239 h 338249"/>
              <a:gd name="connsiteX7" fmla="*/ 14256 w 207654"/>
              <a:gd name="connsiteY7" fmla="*/ 337749 h 338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7654" h="338249">
                <a:moveTo>
                  <a:pt x="108837" y="0"/>
                </a:moveTo>
                <a:cubicBezTo>
                  <a:pt x="58168" y="23642"/>
                  <a:pt x="7500" y="47285"/>
                  <a:pt x="744" y="67550"/>
                </a:cubicBezTo>
                <a:cubicBezTo>
                  <a:pt x="-6012" y="87815"/>
                  <a:pt x="34523" y="108080"/>
                  <a:pt x="68302" y="121590"/>
                </a:cubicBezTo>
                <a:cubicBezTo>
                  <a:pt x="102081" y="135100"/>
                  <a:pt x="187655" y="130597"/>
                  <a:pt x="203419" y="148610"/>
                </a:cubicBezTo>
                <a:cubicBezTo>
                  <a:pt x="219183" y="166623"/>
                  <a:pt x="187655" y="216159"/>
                  <a:pt x="162884" y="229669"/>
                </a:cubicBezTo>
                <a:cubicBezTo>
                  <a:pt x="138113" y="243179"/>
                  <a:pt x="72806" y="213907"/>
                  <a:pt x="54791" y="229669"/>
                </a:cubicBezTo>
                <a:cubicBezTo>
                  <a:pt x="36776" y="245431"/>
                  <a:pt x="61547" y="306226"/>
                  <a:pt x="54791" y="324239"/>
                </a:cubicBezTo>
                <a:cubicBezTo>
                  <a:pt x="48035" y="342252"/>
                  <a:pt x="14256" y="337749"/>
                  <a:pt x="14256" y="337749"/>
                </a:cubicBezTo>
              </a:path>
            </a:pathLst>
          </a:cu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 17">
            <a:extLst>
              <a:ext uri="{FF2B5EF4-FFF2-40B4-BE49-F238E27FC236}">
                <a16:creationId xmlns:a16="http://schemas.microsoft.com/office/drawing/2014/main" id="{3360D382-A230-8143-B9FC-630F6291011A}"/>
              </a:ext>
            </a:extLst>
          </p:cNvPr>
          <p:cNvSpPr/>
          <p:nvPr/>
        </p:nvSpPr>
        <p:spPr>
          <a:xfrm>
            <a:off x="8770439" y="4464652"/>
            <a:ext cx="86960" cy="59222"/>
          </a:xfrm>
          <a:custGeom>
            <a:avLst/>
            <a:gdLst>
              <a:gd name="connsiteX0" fmla="*/ 158702 w 158702"/>
              <a:gd name="connsiteY0" fmla="*/ 108080 h 108080"/>
              <a:gd name="connsiteX1" fmla="*/ 10074 w 158702"/>
              <a:gd name="connsiteY1" fmla="*/ 54040 h 108080"/>
              <a:gd name="connsiteX2" fmla="*/ 10074 w 158702"/>
              <a:gd name="connsiteY2" fmla="*/ 0 h 10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702" h="108080">
                <a:moveTo>
                  <a:pt x="158702" y="108080"/>
                </a:moveTo>
                <a:cubicBezTo>
                  <a:pt x="96773" y="90066"/>
                  <a:pt x="34845" y="72053"/>
                  <a:pt x="10074" y="54040"/>
                </a:cubicBezTo>
                <a:cubicBezTo>
                  <a:pt x="-14697" y="36027"/>
                  <a:pt x="14578" y="13510"/>
                  <a:pt x="10074" y="0"/>
                </a:cubicBezTo>
              </a:path>
            </a:pathLst>
          </a:cu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Forme libre 18">
            <a:extLst>
              <a:ext uri="{FF2B5EF4-FFF2-40B4-BE49-F238E27FC236}">
                <a16:creationId xmlns:a16="http://schemas.microsoft.com/office/drawing/2014/main" id="{8D825FA6-55AB-6944-AC78-CE8EAA4964E7}"/>
              </a:ext>
            </a:extLst>
          </p:cNvPr>
          <p:cNvSpPr/>
          <p:nvPr/>
        </p:nvSpPr>
        <p:spPr>
          <a:xfrm>
            <a:off x="8763513" y="4653997"/>
            <a:ext cx="47994" cy="114161"/>
          </a:xfrm>
          <a:custGeom>
            <a:avLst/>
            <a:gdLst>
              <a:gd name="connsiteX0" fmla="*/ 158702 w 158702"/>
              <a:gd name="connsiteY0" fmla="*/ 108080 h 108080"/>
              <a:gd name="connsiteX1" fmla="*/ 10074 w 158702"/>
              <a:gd name="connsiteY1" fmla="*/ 54040 h 108080"/>
              <a:gd name="connsiteX2" fmla="*/ 10074 w 158702"/>
              <a:gd name="connsiteY2" fmla="*/ 0 h 10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8702" h="108080">
                <a:moveTo>
                  <a:pt x="158702" y="108080"/>
                </a:moveTo>
                <a:cubicBezTo>
                  <a:pt x="96773" y="90066"/>
                  <a:pt x="34845" y="72053"/>
                  <a:pt x="10074" y="54040"/>
                </a:cubicBezTo>
                <a:cubicBezTo>
                  <a:pt x="-14697" y="36027"/>
                  <a:pt x="14578" y="13510"/>
                  <a:pt x="10074" y="0"/>
                </a:cubicBezTo>
              </a:path>
            </a:pathLst>
          </a:custGeom>
          <a:ln w="127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4E5394C-9B9E-C840-8E6C-9BDE3ADEB7F0}"/>
              </a:ext>
            </a:extLst>
          </p:cNvPr>
          <p:cNvSpPr txBox="1"/>
          <p:nvPr/>
        </p:nvSpPr>
        <p:spPr>
          <a:xfrm>
            <a:off x="7275525" y="340925"/>
            <a:ext cx="1558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>
                <a:latin typeface="+mj-lt"/>
              </a:rPr>
              <a:t>Cell</a:t>
            </a:r>
            <a:r>
              <a:rPr lang="fr-FR" sz="1200" b="1" dirty="0">
                <a:latin typeface="+mj-lt"/>
              </a:rPr>
              <a:t> radius: 5 </a:t>
            </a:r>
            <a:r>
              <a:rPr lang="fr-FR" sz="1200" b="1" dirty="0" err="1">
                <a:latin typeface="+mj-lt"/>
              </a:rPr>
              <a:t>um</a:t>
            </a:r>
            <a:endParaRPr lang="fr-FR" sz="1200" b="1" dirty="0">
              <a:latin typeface="+mj-lt"/>
            </a:endParaRPr>
          </a:p>
          <a:p>
            <a:r>
              <a:rPr lang="fr-FR" sz="1200" b="1" dirty="0">
                <a:latin typeface="+mj-lt"/>
              </a:rPr>
              <a:t>Nucleus radius: 4 </a:t>
            </a:r>
            <a:r>
              <a:rPr lang="fr-FR" sz="1200" b="1" dirty="0" err="1">
                <a:latin typeface="+mj-lt"/>
              </a:rPr>
              <a:t>um</a:t>
            </a:r>
            <a:endParaRPr lang="fr-FR" sz="1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2531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o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61" y="2755943"/>
            <a:ext cx="4908038" cy="36626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262467" y="733425"/>
            <a:ext cx="7772400" cy="1470025"/>
          </a:xfrm>
        </p:spPr>
        <p:txBody>
          <a:bodyPr>
            <a:noAutofit/>
          </a:bodyPr>
          <a:lstStyle/>
          <a:p>
            <a:r>
              <a:rPr lang="fr-FR" sz="3200" dirty="0">
                <a:solidFill>
                  <a:srgbClr val="66FFFF"/>
                </a:solidFill>
              </a:rPr>
              <a:t>PHYSICO-CHEMICAL </a:t>
            </a:r>
            <a:r>
              <a:rPr lang="fr-FR" sz="3200" dirty="0"/>
              <a:t>&amp; </a:t>
            </a:r>
            <a:br>
              <a:rPr lang="fr-FR" sz="3200" dirty="0"/>
            </a:br>
            <a:r>
              <a:rPr lang="fr-FR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CHEMICAL</a:t>
            </a:r>
            <a:r>
              <a:rPr lang="fr-FR" sz="3200" dirty="0"/>
              <a:t> STAGE</a:t>
            </a:r>
            <a:endParaRPr lang="fr-FR" sz="3200" dirty="0">
              <a:solidFill>
                <a:srgbClr val="FFFF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28</a:t>
            </a:fld>
            <a:endParaRPr lang="fr-FR" dirty="0"/>
          </a:p>
        </p:txBody>
      </p:sp>
      <p:sp>
        <p:nvSpPr>
          <p:cNvPr id="4" name="Flèche droite rayée 3"/>
          <p:cNvSpPr/>
          <p:nvPr/>
        </p:nvSpPr>
        <p:spPr>
          <a:xfrm rot="7684541">
            <a:off x="6164948" y="3583198"/>
            <a:ext cx="1481667" cy="658526"/>
          </a:xfrm>
          <a:prstGeom prst="stripedRightArrow">
            <a:avLst/>
          </a:prstGeom>
          <a:solidFill>
            <a:srgbClr val="FF00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6117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278"/>
            <a:ext cx="9144000" cy="67062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99110" y="6448776"/>
            <a:ext cx="214489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100" dirty="0">
                <a:latin typeface="Arial"/>
                <a:cs typeface="Arial"/>
              </a:rPr>
              <a:t>http://</a:t>
            </a:r>
            <a:r>
              <a:rPr lang="fr-FR" sz="1100" dirty="0" err="1">
                <a:latin typeface="Arial"/>
                <a:cs typeface="Arial"/>
              </a:rPr>
              <a:t>sphweb.bumc.bu.edu</a:t>
            </a:r>
            <a:endParaRPr lang="fr-FR" sz="1100" dirty="0">
              <a:latin typeface="Arial"/>
              <a:cs typeface="Arial"/>
            </a:endParaRPr>
          </a:p>
        </p:txBody>
      </p:sp>
      <p:sp>
        <p:nvSpPr>
          <p:cNvPr id="2" name="Ellipse 1"/>
          <p:cNvSpPr/>
          <p:nvPr/>
        </p:nvSpPr>
        <p:spPr>
          <a:xfrm rot="1541596">
            <a:off x="4325668" y="592202"/>
            <a:ext cx="2500296" cy="316805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24515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4"/>
          <p:cNvSpPr txBox="1">
            <a:spLocks/>
          </p:cNvSpPr>
          <p:nvPr/>
        </p:nvSpPr>
        <p:spPr>
          <a:xfrm>
            <a:off x="685800" y="2683249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fr-FR" sz="3200" b="0" dirty="0">
                <a:solidFill>
                  <a:srgbClr val="FFFF00"/>
                </a:solidFill>
              </a:rPr>
              <a:t>1) </a:t>
            </a:r>
            <a:r>
              <a:rPr lang="fr-FR" sz="3200" b="0" dirty="0"/>
              <a:t>CONTEXT</a:t>
            </a:r>
            <a:endParaRPr lang="fr-FR" sz="3200" b="0" dirty="0">
              <a:solidFill>
                <a:srgbClr val="FFFF00"/>
              </a:solidFill>
            </a:endParaRPr>
          </a:p>
        </p:txBody>
      </p:sp>
      <p:sp>
        <p:nvSpPr>
          <p:cNvPr id="10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>
            <a:normAutofit/>
          </a:bodyPr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367204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/>
              <a:t>Contribution of </a:t>
            </a:r>
            <a:r>
              <a:rPr lang="en-US" dirty="0">
                <a:solidFill>
                  <a:srgbClr val="FFFF00"/>
                </a:solidFill>
              </a:rPr>
              <a:t>indirect</a:t>
            </a:r>
            <a:r>
              <a:rPr lang="en-US" dirty="0"/>
              <a:t> effects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457200" y="1347900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en-US" sz="1700" dirty="0">
                <a:solidFill>
                  <a:srgbClr val="00FF80"/>
                </a:solidFill>
              </a:rPr>
              <a:t>Survival vs Dose with different DMSO concentrations</a:t>
            </a:r>
          </a:p>
        </p:txBody>
      </p:sp>
      <p:pic>
        <p:nvPicPr>
          <p:cNvPr id="12" name="Espace réservé du contenu 6" descr="SF_Dose.pn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5564" t="15444" r="43502" b="16164"/>
          <a:stretch/>
        </p:blipFill>
        <p:spPr>
          <a:xfrm>
            <a:off x="587944" y="2327332"/>
            <a:ext cx="3856913" cy="4143202"/>
          </a:xfrm>
          <a:prstGeom prst="roundRect">
            <a:avLst>
              <a:gd name="adj" fmla="val 4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Espace réservé du texte 5"/>
          <p:cNvSpPr>
            <a:spLocks noGrp="1"/>
          </p:cNvSpPr>
          <p:nvPr>
            <p:ph type="body" sz="quarter" idx="3"/>
          </p:nvPr>
        </p:nvSpPr>
        <p:spPr>
          <a:xfrm>
            <a:off x="4645025" y="1477238"/>
            <a:ext cx="4041775" cy="639762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fr-FR" dirty="0">
                <a:solidFill>
                  <a:srgbClr val="66FFFF"/>
                </a:solidFill>
              </a:rPr>
              <a:t>Contribution of indirect </a:t>
            </a:r>
            <a:r>
              <a:rPr lang="fr-FR" dirty="0" err="1">
                <a:solidFill>
                  <a:srgbClr val="66FFFF"/>
                </a:solidFill>
              </a:rPr>
              <a:t>effects</a:t>
            </a:r>
            <a:r>
              <a:rPr lang="fr-FR" dirty="0">
                <a:solidFill>
                  <a:srgbClr val="66FFFF"/>
                </a:solidFill>
              </a:rPr>
              <a:t> VS LET</a:t>
            </a:r>
            <a:endParaRPr lang="en-US" dirty="0">
              <a:solidFill>
                <a:srgbClr val="66FFFF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589446" y="1962252"/>
            <a:ext cx="1827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+mn-lt"/>
              </a:rPr>
              <a:t>Hirayama </a:t>
            </a:r>
            <a:r>
              <a:rPr lang="en-US" sz="1200" b="1" i="1" dirty="0">
                <a:latin typeface="+mn-lt"/>
              </a:rPr>
              <a:t>et al</a:t>
            </a:r>
            <a:r>
              <a:rPr lang="en-US" sz="1200" b="1" dirty="0">
                <a:latin typeface="+mn-lt"/>
              </a:rPr>
              <a:t>, 2009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8145" y="2304764"/>
            <a:ext cx="3857758" cy="4166642"/>
          </a:xfrm>
          <a:prstGeom prst="roundRect">
            <a:avLst>
              <a:gd name="adj" fmla="val 4936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Ellipse 2"/>
          <p:cNvSpPr/>
          <p:nvPr/>
        </p:nvSpPr>
        <p:spPr>
          <a:xfrm>
            <a:off x="5138631" y="2892531"/>
            <a:ext cx="682015" cy="151681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 cmpd="sng">
                <a:solidFill>
                  <a:schemeClr val="tx1"/>
                </a:solidFill>
              </a:ln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3350816" y="2221854"/>
            <a:ext cx="1082282" cy="151681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 w="38100" cmpd="sng">
                <a:solidFill>
                  <a:schemeClr val="tx1"/>
                </a:solidFill>
              </a:ln>
            </a:endParaRPr>
          </a:p>
        </p:txBody>
      </p:sp>
      <p:sp>
        <p:nvSpPr>
          <p:cNvPr id="15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>
            <a:normAutofit/>
          </a:bodyPr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90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Modelling</a:t>
            </a:r>
            <a:r>
              <a:rPr lang="fr-FR" dirty="0"/>
              <a:t> </a:t>
            </a:r>
            <a:r>
              <a:rPr lang="fr-FR" dirty="0">
                <a:solidFill>
                  <a:srgbClr val="FFFF00"/>
                </a:solidFill>
              </a:rPr>
              <a:t>water </a:t>
            </a:r>
            <a:r>
              <a:rPr lang="fr-FR" dirty="0" err="1">
                <a:solidFill>
                  <a:srgbClr val="FFFF00"/>
                </a:solidFill>
              </a:rPr>
              <a:t>radiolysis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fr-FR" dirty="0">
                <a:solidFill>
                  <a:srgbClr val="FF66FF"/>
                </a:solidFill>
                <a:latin typeface="Arial Rounded MT Bold"/>
                <a:cs typeface="Arial Rounded MT Bold"/>
              </a:rPr>
              <a:t>Water </a:t>
            </a:r>
            <a:r>
              <a:rPr lang="fr-FR" dirty="0" err="1">
                <a:solidFill>
                  <a:srgbClr val="FF66FF"/>
                </a:solidFill>
                <a:latin typeface="Arial Rounded MT Bold"/>
                <a:cs typeface="Arial Rounded MT Bold"/>
              </a:rPr>
              <a:t>radiolysis</a:t>
            </a:r>
            <a:r>
              <a:rPr lang="fr-FR" dirty="0">
                <a:solidFill>
                  <a:srgbClr val="FF66FF"/>
                </a:solidFill>
                <a:latin typeface="Arial Rounded MT Bold"/>
                <a:cs typeface="Arial Rounded MT Bold"/>
              </a:rPr>
              <a:t> </a:t>
            </a:r>
            <a:r>
              <a:rPr lang="fr-FR" dirty="0"/>
              <a:t>= dissociation of water </a:t>
            </a:r>
            <a:r>
              <a:rPr lang="fr-FR" dirty="0" err="1"/>
              <a:t>molecules</a:t>
            </a:r>
            <a:r>
              <a:rPr lang="fr-FR" dirty="0"/>
              <a:t> by </a:t>
            </a:r>
            <a:r>
              <a:rPr lang="fr-FR" dirty="0" err="1"/>
              <a:t>ionising</a:t>
            </a:r>
            <a:r>
              <a:rPr lang="fr-FR" dirty="0"/>
              <a:t> radiation</a:t>
            </a:r>
          </a:p>
          <a:p>
            <a:pPr lvl="1"/>
            <a:r>
              <a:rPr lang="fr-FR" dirty="0" err="1"/>
              <a:t>Creation</a:t>
            </a:r>
            <a:r>
              <a:rPr lang="fr-FR" dirty="0"/>
              <a:t> of </a:t>
            </a:r>
            <a:r>
              <a:rPr lang="fr-FR" dirty="0">
                <a:solidFill>
                  <a:srgbClr val="FF66FF"/>
                </a:solidFill>
              </a:rPr>
              <a:t>oxydative </a:t>
            </a:r>
            <a:r>
              <a:rPr lang="fr-FR" dirty="0" err="1">
                <a:solidFill>
                  <a:srgbClr val="FF66FF"/>
                </a:solidFill>
              </a:rPr>
              <a:t>species</a:t>
            </a:r>
            <a:endParaRPr lang="fr-FR" dirty="0">
              <a:solidFill>
                <a:srgbClr val="FF66FF"/>
              </a:solidFill>
            </a:endParaRPr>
          </a:p>
          <a:p>
            <a:pPr lvl="1"/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>
                <a:solidFill>
                  <a:srgbClr val="FF66FF"/>
                </a:solidFill>
              </a:rPr>
              <a:t>interact</a:t>
            </a:r>
            <a:r>
              <a:rPr lang="fr-FR" dirty="0"/>
              <a:t> </a:t>
            </a:r>
            <a:r>
              <a:rPr lang="fr-FR" dirty="0" err="1"/>
              <a:t>chemically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one </a:t>
            </a:r>
            <a:r>
              <a:rPr lang="fr-FR" dirty="0" err="1"/>
              <a:t>another</a:t>
            </a:r>
            <a:r>
              <a:rPr lang="fr-FR" dirty="0"/>
              <a:t> or </a:t>
            </a:r>
            <a:r>
              <a:rPr lang="fr-FR" dirty="0" err="1"/>
              <a:t>with</a:t>
            </a:r>
            <a:r>
              <a:rPr lang="fr-FR" dirty="0"/>
              <a:t> the «  </a:t>
            </a:r>
            <a:r>
              <a:rPr lang="fr-FR" dirty="0" err="1"/>
              <a:t>biological</a:t>
            </a:r>
            <a:r>
              <a:rPr lang="fr-FR" dirty="0"/>
              <a:t> medium » </a:t>
            </a:r>
            <a:br>
              <a:rPr lang="fr-FR" dirty="0"/>
            </a:br>
            <a:r>
              <a:rPr lang="fr-FR" dirty="0"/>
              <a:t>(« </a:t>
            </a:r>
            <a:r>
              <a:rPr lang="fr-FR" dirty="0" err="1">
                <a:solidFill>
                  <a:srgbClr val="FFFF00"/>
                </a:solidFill>
              </a:rPr>
              <a:t>non-direct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effects</a:t>
            </a:r>
            <a:r>
              <a:rPr lang="fr-FR" dirty="0"/>
              <a:t> ») and </a:t>
            </a:r>
            <a:r>
              <a:rPr lang="fr-FR" dirty="0" err="1">
                <a:solidFill>
                  <a:srgbClr val="FF66FF"/>
                </a:solidFill>
              </a:rPr>
              <a:t>interfere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the normal </a:t>
            </a:r>
            <a:r>
              <a:rPr lang="fr-FR" dirty="0" err="1"/>
              <a:t>functioning</a:t>
            </a:r>
            <a:r>
              <a:rPr lang="fr-FR" dirty="0"/>
              <a:t> of </a:t>
            </a:r>
            <a:r>
              <a:rPr lang="fr-FR" dirty="0" err="1"/>
              <a:t>cells</a:t>
            </a:r>
            <a:endParaRPr lang="fr-FR" dirty="0"/>
          </a:p>
          <a:p>
            <a:pPr lvl="1"/>
            <a:endParaRPr lang="fr-FR" dirty="0"/>
          </a:p>
          <a:p>
            <a:r>
              <a:rPr lang="fr-FR" dirty="0">
                <a:solidFill>
                  <a:srgbClr val="66FFFF"/>
                </a:solidFill>
                <a:latin typeface="Copperplate Gothic Bold"/>
                <a:cs typeface="Copperplate Gothic Bold"/>
              </a:rPr>
              <a:t>Stage 1 : Physico-</a:t>
            </a:r>
            <a:r>
              <a:rPr lang="fr-FR" dirty="0" err="1">
                <a:solidFill>
                  <a:srgbClr val="66FFFF"/>
                </a:solidFill>
                <a:latin typeface="Copperplate Gothic Bold"/>
                <a:cs typeface="Copperplate Gothic Bold"/>
              </a:rPr>
              <a:t>chemistry</a:t>
            </a:r>
            <a:r>
              <a:rPr lang="fr-FR" dirty="0">
                <a:solidFill>
                  <a:srgbClr val="66FFFF"/>
                </a:solidFill>
                <a:latin typeface="Copperplate Gothic Bold"/>
                <a:cs typeface="Copperplate Gothic Bold"/>
              </a:rPr>
              <a:t> stage</a:t>
            </a:r>
            <a:br>
              <a:rPr lang="fr-FR" dirty="0">
                <a:latin typeface="Arial Black"/>
                <a:cs typeface="Arial Black"/>
              </a:rPr>
            </a:b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start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>
                <a:solidFill>
                  <a:srgbClr val="FFFF00"/>
                </a:solidFill>
              </a:rPr>
              <a:t>water </a:t>
            </a:r>
            <a:r>
              <a:rPr lang="fr-FR" dirty="0" err="1">
                <a:solidFill>
                  <a:srgbClr val="FFFF00"/>
                </a:solidFill>
              </a:rPr>
              <a:t>molecules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underwent</a:t>
            </a:r>
            <a:r>
              <a:rPr lang="fr-FR" dirty="0"/>
              <a:t> </a:t>
            </a:r>
            <a:r>
              <a:rPr lang="fr-FR" dirty="0">
                <a:solidFill>
                  <a:srgbClr val="FFFF00"/>
                </a:solidFill>
              </a:rPr>
              <a:t>changes in </a:t>
            </a:r>
            <a:r>
              <a:rPr lang="fr-FR" dirty="0" err="1">
                <a:solidFill>
                  <a:srgbClr val="FFFF00"/>
                </a:solidFill>
              </a:rPr>
              <a:t>their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electronic</a:t>
            </a:r>
            <a:r>
              <a:rPr lang="fr-FR" dirty="0">
                <a:solidFill>
                  <a:srgbClr val="FFFF00"/>
                </a:solidFill>
              </a:rPr>
              <a:t> configuration </a:t>
            </a:r>
            <a:r>
              <a:rPr lang="fr-FR" dirty="0" err="1">
                <a:solidFill>
                  <a:srgbClr val="FFFF00"/>
                </a:solidFill>
              </a:rPr>
              <a:t>from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physical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processes</a:t>
            </a:r>
            <a:r>
              <a:rPr lang="fr-FR" dirty="0"/>
              <a:t> </a:t>
            </a:r>
            <a:r>
              <a:rPr lang="fr-FR" dirty="0" err="1"/>
              <a:t>occuring</a:t>
            </a: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the </a:t>
            </a:r>
            <a:br>
              <a:rPr lang="fr-FR" dirty="0"/>
            </a:br>
            <a:r>
              <a:rPr lang="fr-FR" dirty="0"/>
              <a:t>« Physical stage »</a:t>
            </a:r>
          </a:p>
          <a:p>
            <a:pPr lvl="1"/>
            <a:r>
              <a:rPr lang="fr-FR" dirty="0" err="1"/>
              <a:t>Electronic</a:t>
            </a:r>
            <a:r>
              <a:rPr lang="fr-FR" dirty="0"/>
              <a:t> </a:t>
            </a:r>
            <a:r>
              <a:rPr lang="fr-FR" dirty="0">
                <a:solidFill>
                  <a:srgbClr val="FFFF00"/>
                </a:solidFill>
              </a:rPr>
              <a:t>excitation</a:t>
            </a:r>
            <a:r>
              <a:rPr lang="fr-FR" dirty="0"/>
              <a:t>, </a:t>
            </a:r>
            <a:r>
              <a:rPr lang="fr-FR" dirty="0">
                <a:solidFill>
                  <a:srgbClr val="FFFF00"/>
                </a:solidFill>
              </a:rPr>
              <a:t>ionisation</a:t>
            </a:r>
            <a:endParaRPr lang="fr-FR" dirty="0"/>
          </a:p>
          <a:p>
            <a:pPr lvl="1"/>
            <a:r>
              <a:rPr lang="fr-FR" dirty="0"/>
              <a:t>The </a:t>
            </a:r>
            <a:r>
              <a:rPr lang="fr-FR" dirty="0" err="1"/>
              <a:t>electronic</a:t>
            </a:r>
            <a:r>
              <a:rPr lang="fr-FR" dirty="0"/>
              <a:t> </a:t>
            </a:r>
            <a:r>
              <a:rPr lang="fr-FR" dirty="0" err="1"/>
              <a:t>rearrangement</a:t>
            </a:r>
            <a:r>
              <a:rPr lang="fr-FR" dirty="0"/>
              <a:t> </a:t>
            </a:r>
            <a:r>
              <a:rPr lang="fr-FR" dirty="0" err="1"/>
              <a:t>may</a:t>
            </a:r>
            <a:r>
              <a:rPr lang="fr-FR" dirty="0"/>
              <a:t> lead to </a:t>
            </a:r>
            <a:r>
              <a:rPr lang="fr-FR" dirty="0" err="1"/>
              <a:t>their</a:t>
            </a:r>
            <a:r>
              <a:rPr lang="fr-FR" dirty="0"/>
              <a:t> dissociation</a:t>
            </a:r>
          </a:p>
          <a:p>
            <a:pPr lvl="2"/>
            <a:r>
              <a:rPr lang="fr-FR" dirty="0" err="1"/>
              <a:t>We</a:t>
            </a:r>
            <a:r>
              <a:rPr lang="fr-FR" dirty="0"/>
              <a:t> use </a:t>
            </a:r>
            <a:r>
              <a:rPr lang="fr-FR" dirty="0" err="1">
                <a:solidFill>
                  <a:srgbClr val="00FF80"/>
                </a:solidFill>
              </a:rPr>
              <a:t>branching</a:t>
            </a:r>
            <a:r>
              <a:rPr lang="fr-FR" dirty="0">
                <a:solidFill>
                  <a:srgbClr val="00FF80"/>
                </a:solidFill>
              </a:rPr>
              <a:t> ratios </a:t>
            </a:r>
            <a:r>
              <a:rPr lang="fr-FR" dirty="0"/>
              <a:t>and </a:t>
            </a:r>
            <a:r>
              <a:rPr lang="fr-FR" dirty="0" err="1">
                <a:solidFill>
                  <a:srgbClr val="00FF80"/>
                </a:solidFill>
              </a:rPr>
              <a:t>positioning</a:t>
            </a:r>
            <a:r>
              <a:rPr lang="fr-FR" dirty="0">
                <a:solidFill>
                  <a:srgbClr val="00FF80"/>
                </a:solidFill>
              </a:rPr>
              <a:t> </a:t>
            </a:r>
            <a:r>
              <a:rPr lang="fr-FR" dirty="0"/>
              <a:t>of dissociation </a:t>
            </a:r>
            <a:r>
              <a:rPr lang="fr-FR" dirty="0" err="1"/>
              <a:t>products</a:t>
            </a:r>
            <a:r>
              <a:rPr lang="fr-FR" dirty="0"/>
              <a:t>,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modified</a:t>
            </a:r>
            <a:r>
              <a:rPr lang="fr-FR" dirty="0"/>
              <a:t> by the user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31</a:t>
            </a:fld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25861" y="144866"/>
            <a:ext cx="2849921" cy="307777"/>
          </a:xfrm>
          <a:prstGeom prst="rect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+mj-lt"/>
              </a:rPr>
              <a:t>PhD </a:t>
            </a:r>
            <a:r>
              <a:rPr lang="fr-FR" sz="1400" b="1" dirty="0" err="1">
                <a:solidFill>
                  <a:schemeClr val="bg1"/>
                </a:solidFill>
                <a:latin typeface="+mj-lt"/>
              </a:rPr>
              <a:t>thesis</a:t>
            </a:r>
            <a:r>
              <a:rPr lang="fr-FR" sz="1400" b="1" dirty="0">
                <a:solidFill>
                  <a:schemeClr val="bg1"/>
                </a:solidFill>
                <a:latin typeface="+mj-lt"/>
              </a:rPr>
              <a:t> of M. Karamitros (2012)</a:t>
            </a:r>
          </a:p>
        </p:txBody>
      </p:sp>
    </p:spTree>
    <p:extLst>
      <p:ext uri="{BB962C8B-B14F-4D97-AF65-F5344CB8AC3E}">
        <p14:creationId xmlns:p14="http://schemas.microsoft.com/office/powerpoint/2010/main" val="39431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Modelling</a:t>
            </a:r>
            <a:r>
              <a:rPr lang="fr-FR" dirty="0"/>
              <a:t> </a:t>
            </a:r>
            <a:r>
              <a:rPr lang="fr-FR" dirty="0">
                <a:solidFill>
                  <a:srgbClr val="FFFF00"/>
                </a:solidFill>
              </a:rPr>
              <a:t>water </a:t>
            </a:r>
            <a:r>
              <a:rPr lang="fr-FR" dirty="0" err="1">
                <a:solidFill>
                  <a:srgbClr val="FFFF00"/>
                </a:solidFill>
              </a:rPr>
              <a:t>radiolysis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fr-FR" sz="3800" dirty="0">
                <a:solidFill>
                  <a:srgbClr val="66FFFF"/>
                </a:solidFill>
                <a:latin typeface="Copperplate Gothic Bold"/>
                <a:cs typeface="Copperplate Gothic Bold"/>
              </a:rPr>
              <a:t>Stage 2 : </a:t>
            </a:r>
            <a:r>
              <a:rPr lang="fr-FR" sz="3800" dirty="0" err="1">
                <a:solidFill>
                  <a:srgbClr val="66FFFF"/>
                </a:solidFill>
                <a:latin typeface="Copperplate Gothic Bold"/>
                <a:cs typeface="Copperplate Gothic Bold"/>
              </a:rPr>
              <a:t>Chemistry</a:t>
            </a:r>
            <a:r>
              <a:rPr lang="fr-FR" sz="3800" dirty="0">
                <a:solidFill>
                  <a:srgbClr val="66FFFF"/>
                </a:solidFill>
                <a:latin typeface="Copperplate Gothic Bold"/>
                <a:cs typeface="Copperplate Gothic Bold"/>
              </a:rPr>
              <a:t> stage</a:t>
            </a:r>
            <a:br>
              <a:rPr lang="fr-FR" sz="3800" dirty="0">
                <a:solidFill>
                  <a:srgbClr val="66FFFF"/>
                </a:solidFill>
              </a:rPr>
            </a:br>
            <a:r>
              <a:rPr lang="fr-FR" dirty="0"/>
              <a:t>the dissociative </a:t>
            </a:r>
            <a:r>
              <a:rPr lang="fr-FR" dirty="0" err="1"/>
              <a:t>products</a:t>
            </a:r>
            <a:r>
              <a:rPr lang="fr-FR" dirty="0"/>
              <a:t> </a:t>
            </a:r>
            <a:r>
              <a:rPr lang="fr-FR" dirty="0" err="1"/>
              <a:t>can</a:t>
            </a:r>
            <a:r>
              <a:rPr lang="fr-FR" dirty="0"/>
              <a:t> recombine to </a:t>
            </a:r>
            <a:r>
              <a:rPr lang="fr-FR" dirty="0" err="1">
                <a:solidFill>
                  <a:srgbClr val="FFFF00"/>
                </a:solidFill>
              </a:rPr>
              <a:t>form</a:t>
            </a:r>
            <a:r>
              <a:rPr lang="fr-FR" dirty="0">
                <a:solidFill>
                  <a:srgbClr val="FFFF00"/>
                </a:solidFill>
              </a:rPr>
              <a:t> new </a:t>
            </a:r>
            <a:r>
              <a:rPr lang="fr-FR" dirty="0" err="1">
                <a:solidFill>
                  <a:srgbClr val="FFFF00"/>
                </a:solidFill>
              </a:rPr>
              <a:t>chemical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species</a:t>
            </a:r>
            <a:endParaRPr lang="fr-FR" dirty="0">
              <a:solidFill>
                <a:srgbClr val="FFFF00"/>
              </a:solidFill>
            </a:endParaRPr>
          </a:p>
          <a:p>
            <a:pPr lvl="1"/>
            <a:r>
              <a:rPr lang="fr-FR" dirty="0"/>
              <a:t>A </a:t>
            </a:r>
            <a:r>
              <a:rPr lang="fr-FR" dirty="0">
                <a:solidFill>
                  <a:srgbClr val="66FFFF"/>
                </a:solidFill>
              </a:rPr>
              <a:t>new </a:t>
            </a:r>
            <a:r>
              <a:rPr lang="fr-FR" dirty="0" err="1">
                <a:solidFill>
                  <a:srgbClr val="66FFFF"/>
                </a:solidFill>
              </a:rPr>
              <a:t>stepping</a:t>
            </a:r>
            <a:r>
              <a:rPr lang="fr-FR" dirty="0">
                <a:solidFill>
                  <a:srgbClr val="66FFFF"/>
                </a:solidFill>
              </a:rPr>
              <a:t> </a:t>
            </a:r>
            <a:r>
              <a:rPr lang="fr-FR" dirty="0" err="1">
                <a:solidFill>
                  <a:srgbClr val="66FFFF"/>
                </a:solidFill>
              </a:rPr>
              <a:t>algorithm</a:t>
            </a:r>
            <a:r>
              <a:rPr lang="fr-FR" dirty="0">
                <a:solidFill>
                  <a:srgbClr val="66FFFF"/>
                </a:solidFill>
              </a:rPr>
              <a:t>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developed</a:t>
            </a:r>
            <a:r>
              <a:rPr lang="fr-FR" dirty="0"/>
              <a:t> to </a:t>
            </a:r>
            <a:r>
              <a:rPr lang="fr-FR" dirty="0" err="1"/>
              <a:t>handle</a:t>
            </a:r>
            <a:r>
              <a:rPr lang="fr-FR" dirty="0"/>
              <a:t>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recombination</a:t>
            </a:r>
            <a:r>
              <a:rPr lang="fr-FR" dirty="0"/>
              <a:t> and more </a:t>
            </a:r>
            <a:r>
              <a:rPr lang="fr-FR" dirty="0" err="1"/>
              <a:t>generally</a:t>
            </a:r>
            <a:r>
              <a:rPr lang="fr-FR"/>
              <a:t> </a:t>
            </a:r>
            <a:br>
              <a:rPr lang="fr-FR"/>
            </a:br>
            <a:r>
              <a:rPr lang="fr-FR">
                <a:solidFill>
                  <a:srgbClr val="FFFF00"/>
                </a:solidFill>
              </a:rPr>
              <a:t>manage </a:t>
            </a:r>
            <a:r>
              <a:rPr lang="fr-FR" dirty="0">
                <a:solidFill>
                  <a:srgbClr val="FFFF00"/>
                </a:solidFill>
              </a:rPr>
              <a:t>collisions </a:t>
            </a:r>
            <a:r>
              <a:rPr lang="fr-FR" dirty="0" err="1">
                <a:solidFill>
                  <a:srgbClr val="FFFF00"/>
                </a:solidFill>
              </a:rPr>
              <a:t>between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tracks</a:t>
            </a:r>
            <a:endParaRPr lang="fr-FR" dirty="0">
              <a:solidFill>
                <a:srgbClr val="FFFF00"/>
              </a:solidFill>
            </a:endParaRPr>
          </a:p>
          <a:p>
            <a:pPr lvl="2"/>
            <a:r>
              <a:rPr lang="fr-FR" dirty="0" err="1"/>
              <a:t>Requires</a:t>
            </a:r>
            <a:r>
              <a:rPr lang="fr-FR" dirty="0"/>
              <a:t> the </a:t>
            </a:r>
            <a:r>
              <a:rPr lang="fr-FR" dirty="0" err="1">
                <a:solidFill>
                  <a:srgbClr val="FFFF00"/>
                </a:solidFill>
              </a:rPr>
              <a:t>synchronization</a:t>
            </a:r>
            <a:r>
              <a:rPr lang="fr-FR" dirty="0"/>
              <a:t> of </a:t>
            </a:r>
            <a:r>
              <a:rPr lang="fr-FR" dirty="0" err="1"/>
              <a:t>tracks</a:t>
            </a:r>
            <a:r>
              <a:rPr lang="fr-FR" dirty="0"/>
              <a:t> </a:t>
            </a:r>
            <a:r>
              <a:rPr lang="fr-FR" dirty="0" err="1"/>
              <a:t>during</a:t>
            </a:r>
            <a:r>
              <a:rPr lang="fr-FR" dirty="0"/>
              <a:t> simulation</a:t>
            </a:r>
          </a:p>
          <a:p>
            <a:pPr lvl="2"/>
            <a:r>
              <a:rPr lang="fr-FR" dirty="0"/>
              <a:t>All </a:t>
            </a:r>
            <a:r>
              <a:rPr lang="fr-FR" dirty="0" err="1"/>
              <a:t>tracks</a:t>
            </a:r>
            <a:r>
              <a:rPr lang="fr-FR" dirty="0"/>
              <a:t> are </a:t>
            </a:r>
            <a:r>
              <a:rPr lang="fr-FR" dirty="0" err="1">
                <a:solidFill>
                  <a:srgbClr val="FFFF00"/>
                </a:solidFill>
              </a:rPr>
              <a:t>transported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simultaneously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/>
              <a:t>during</a:t>
            </a:r>
            <a:r>
              <a:rPr lang="fr-FR" dirty="0"/>
              <a:t> </a:t>
            </a:r>
            <a:r>
              <a:rPr lang="fr-FR" dirty="0" err="1"/>
              <a:t>dynamic</a:t>
            </a:r>
            <a:r>
              <a:rPr lang="fr-FR" dirty="0"/>
              <a:t> or </a:t>
            </a:r>
            <a:r>
              <a:rPr lang="fr-FR" dirty="0" err="1"/>
              <a:t>fixed</a:t>
            </a:r>
            <a:r>
              <a:rPr lang="fr-FR" dirty="0"/>
              <a:t>  </a:t>
            </a:r>
            <a:r>
              <a:rPr lang="fr-FR" dirty="0">
                <a:solidFill>
                  <a:srgbClr val="FFFF00"/>
                </a:solidFill>
              </a:rPr>
              <a:t>« time </a:t>
            </a:r>
            <a:r>
              <a:rPr lang="fr-FR" dirty="0" err="1">
                <a:solidFill>
                  <a:srgbClr val="FFFF00"/>
                </a:solidFill>
              </a:rPr>
              <a:t>steps</a:t>
            </a:r>
            <a:r>
              <a:rPr lang="fr-FR" dirty="0">
                <a:solidFill>
                  <a:srgbClr val="FFFF00"/>
                </a:solidFill>
              </a:rPr>
              <a:t> »</a:t>
            </a:r>
          </a:p>
          <a:p>
            <a:pPr lvl="1"/>
            <a:r>
              <a:rPr lang="fr-FR" dirty="0"/>
              <a:t>A table of </a:t>
            </a:r>
            <a:r>
              <a:rPr lang="fr-FR" dirty="0" err="1">
                <a:solidFill>
                  <a:srgbClr val="00FF80"/>
                </a:solidFill>
              </a:rPr>
              <a:t>chemical</a:t>
            </a:r>
            <a:r>
              <a:rPr lang="fr-FR" dirty="0">
                <a:solidFill>
                  <a:srgbClr val="00FF80"/>
                </a:solidFill>
              </a:rPr>
              <a:t> </a:t>
            </a:r>
            <a:r>
              <a:rPr lang="fr-FR" dirty="0" err="1">
                <a:solidFill>
                  <a:srgbClr val="00FF80"/>
                </a:solidFill>
              </a:rPr>
              <a:t>reactions</a:t>
            </a:r>
            <a:r>
              <a:rPr lang="fr-FR" dirty="0">
                <a:solidFill>
                  <a:srgbClr val="00FF80"/>
                </a:solidFill>
              </a:rPr>
              <a:t> </a:t>
            </a:r>
            <a:r>
              <a:rPr lang="fr-FR" dirty="0"/>
              <a:t>and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>
                <a:solidFill>
                  <a:srgbClr val="00FF80"/>
                </a:solidFill>
              </a:rPr>
              <a:t>reaction</a:t>
            </a:r>
            <a:r>
              <a:rPr lang="fr-FR" dirty="0">
                <a:solidFill>
                  <a:srgbClr val="00FF80"/>
                </a:solidFill>
              </a:rPr>
              <a:t> rates </a:t>
            </a:r>
            <a:r>
              <a:rPr lang="fr-FR" dirty="0"/>
              <a:t>must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provided</a:t>
            </a:r>
            <a:r>
              <a:rPr lang="fr-FR" dirty="0"/>
              <a:t> </a:t>
            </a:r>
          </a:p>
          <a:p>
            <a:pPr lvl="1"/>
            <a:endParaRPr lang="fr-FR" dirty="0"/>
          </a:p>
          <a:p>
            <a:r>
              <a:rPr lang="fr-FR" dirty="0"/>
              <a:t>All </a:t>
            </a:r>
            <a:r>
              <a:rPr lang="fr-FR" dirty="0" err="1"/>
              <a:t>parameters</a:t>
            </a:r>
            <a:r>
              <a:rPr lang="fr-FR" dirty="0"/>
              <a:t> are </a:t>
            </a:r>
            <a:r>
              <a:rPr lang="fr-FR" dirty="0" err="1"/>
              <a:t>provided</a:t>
            </a:r>
            <a:r>
              <a:rPr lang="fr-FR" dirty="0"/>
              <a:t> </a:t>
            </a:r>
            <a:r>
              <a:rPr lang="fr-FR" dirty="0" err="1"/>
              <a:t>through</a:t>
            </a:r>
            <a:r>
              <a:rPr lang="fr-FR" dirty="0"/>
              <a:t> a « </a:t>
            </a:r>
            <a:r>
              <a:rPr lang="fr-FR" dirty="0" err="1">
                <a:solidFill>
                  <a:srgbClr val="FF66FF"/>
                </a:solidFill>
              </a:rPr>
              <a:t>Chemistry</a:t>
            </a:r>
            <a:r>
              <a:rPr lang="fr-FR" dirty="0">
                <a:solidFill>
                  <a:srgbClr val="FF66FF"/>
                </a:solidFill>
              </a:rPr>
              <a:t> </a:t>
            </a:r>
            <a:r>
              <a:rPr lang="fr-FR" dirty="0" err="1">
                <a:solidFill>
                  <a:srgbClr val="FF66FF"/>
                </a:solidFill>
              </a:rPr>
              <a:t>list</a:t>
            </a:r>
            <a:r>
              <a:rPr lang="fr-FR" dirty="0">
                <a:solidFill>
                  <a:srgbClr val="FF66FF"/>
                </a:solidFill>
              </a:rPr>
              <a:t> </a:t>
            </a:r>
            <a:r>
              <a:rPr lang="fr-FR" dirty="0"/>
              <a:t>» as Geant4 </a:t>
            </a:r>
            <a:r>
              <a:rPr lang="fr-FR" dirty="0" err="1"/>
              <a:t>users</a:t>
            </a:r>
            <a:r>
              <a:rPr lang="fr-FR" dirty="0"/>
              <a:t> </a:t>
            </a:r>
            <a:r>
              <a:rPr lang="fr-FR" dirty="0" err="1"/>
              <a:t>would</a:t>
            </a:r>
            <a:r>
              <a:rPr lang="fr-FR" dirty="0"/>
              <a:t> do </a:t>
            </a:r>
            <a:r>
              <a:rPr lang="fr-FR" dirty="0" err="1"/>
              <a:t>with</a:t>
            </a:r>
            <a:r>
              <a:rPr lang="fr-FR" dirty="0"/>
              <a:t> a « Physics </a:t>
            </a:r>
            <a:r>
              <a:rPr lang="fr-FR" dirty="0" err="1"/>
              <a:t>list</a:t>
            </a:r>
            <a:r>
              <a:rPr lang="fr-FR" dirty="0"/>
              <a:t> »</a:t>
            </a:r>
          </a:p>
          <a:p>
            <a:pPr lvl="1"/>
            <a:r>
              <a:rPr lang="fr-FR" dirty="0">
                <a:solidFill>
                  <a:srgbClr val="FF66FF"/>
                </a:solidFill>
              </a:rPr>
              <a:t>G4EmDNAChemistry</a:t>
            </a:r>
          </a:p>
          <a:p>
            <a:pPr lvl="1"/>
            <a:endParaRPr lang="fr-FR" dirty="0">
              <a:solidFill>
                <a:srgbClr val="FF66FF"/>
              </a:solidFill>
            </a:endParaRPr>
          </a:p>
          <a:p>
            <a:r>
              <a:rPr lang="fr-FR" dirty="0"/>
              <a:t>Note </a:t>
            </a:r>
            <a:r>
              <a:rPr lang="fr-FR" dirty="0" err="1"/>
              <a:t>that</a:t>
            </a:r>
            <a:r>
              <a:rPr lang="fr-FR" dirty="0"/>
              <a:t> the </a:t>
            </a:r>
            <a:r>
              <a:rPr lang="fr-FR" dirty="0" err="1"/>
              <a:t>chemistry</a:t>
            </a:r>
            <a:r>
              <a:rPr lang="fr-FR" dirty="0"/>
              <a:t> </a:t>
            </a:r>
            <a:r>
              <a:rPr lang="fr-FR" dirty="0" err="1">
                <a:solidFill>
                  <a:srgbClr val="FFFF00"/>
                </a:solidFill>
              </a:rPr>
              <a:t>can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be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started</a:t>
            </a:r>
            <a:r>
              <a:rPr lang="fr-FR" dirty="0">
                <a:solidFill>
                  <a:srgbClr val="FFFF00"/>
                </a:solidFill>
              </a:rPr>
              <a:t> as a </a:t>
            </a:r>
            <a:r>
              <a:rPr lang="fr-FR" dirty="0" err="1">
                <a:solidFill>
                  <a:srgbClr val="FFFF00"/>
                </a:solidFill>
              </a:rPr>
              <a:t>standalone</a:t>
            </a:r>
            <a:r>
              <a:rPr lang="fr-FR" dirty="0">
                <a:solidFill>
                  <a:srgbClr val="FFFF00"/>
                </a:solidFill>
              </a:rPr>
              <a:t> application</a:t>
            </a:r>
          </a:p>
          <a:p>
            <a:pPr lvl="1"/>
            <a:r>
              <a:rPr lang="fr-FR" dirty="0"/>
              <a:t>Input user </a:t>
            </a:r>
            <a:r>
              <a:rPr lang="fr-FR" dirty="0" err="1"/>
              <a:t>defined</a:t>
            </a:r>
            <a:r>
              <a:rPr lang="fr-FR" dirty="0"/>
              <a:t> « </a:t>
            </a:r>
            <a:r>
              <a:rPr lang="fr-FR" dirty="0" err="1"/>
              <a:t>physics</a:t>
            </a:r>
            <a:r>
              <a:rPr lang="fr-FR" dirty="0"/>
              <a:t> » phase </a:t>
            </a:r>
            <a:r>
              <a:rPr lang="fr-FR" dirty="0" err="1"/>
              <a:t>space</a:t>
            </a:r>
            <a:endParaRPr lang="fr-FR" dirty="0"/>
          </a:p>
          <a:p>
            <a:pPr lvl="1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32</a:t>
            </a:fld>
            <a:endParaRPr lang="fr-FR"/>
          </a:p>
        </p:txBody>
      </p:sp>
      <p:sp>
        <p:nvSpPr>
          <p:cNvPr id="7" name="Pensées 6"/>
          <p:cNvSpPr/>
          <p:nvPr/>
        </p:nvSpPr>
        <p:spPr>
          <a:xfrm>
            <a:off x="6297940" y="4607098"/>
            <a:ext cx="2352009" cy="1529220"/>
          </a:xfrm>
          <a:prstGeom prst="cloudCallout">
            <a:avLst/>
          </a:prstGeom>
          <a:noFill/>
          <a:ln w="57150" cmpd="sng">
            <a:solidFill>
              <a:srgbClr val="66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>
                <a:solidFill>
                  <a:srgbClr val="66FFFF"/>
                </a:solidFill>
              </a:rPr>
              <a:t>Parameters</a:t>
            </a:r>
            <a:r>
              <a:rPr lang="fr-FR" sz="1600" dirty="0">
                <a:solidFill>
                  <a:srgbClr val="66FFFF"/>
                </a:solidFill>
              </a:rPr>
              <a:t> </a:t>
            </a:r>
            <a:r>
              <a:rPr lang="fr-FR" sz="1600" dirty="0" err="1">
                <a:solidFill>
                  <a:srgbClr val="66FFFF"/>
                </a:solidFill>
              </a:rPr>
              <a:t>can</a:t>
            </a:r>
            <a:r>
              <a:rPr lang="fr-FR" sz="1600" dirty="0">
                <a:solidFill>
                  <a:srgbClr val="66FFFF"/>
                </a:solidFill>
              </a:rPr>
              <a:t> </a:t>
            </a:r>
            <a:r>
              <a:rPr lang="fr-FR" sz="1600" dirty="0" err="1">
                <a:solidFill>
                  <a:srgbClr val="66FFFF"/>
                </a:solidFill>
              </a:rPr>
              <a:t>be</a:t>
            </a:r>
            <a:r>
              <a:rPr lang="fr-FR" sz="1600" dirty="0">
                <a:solidFill>
                  <a:srgbClr val="66FFFF"/>
                </a:solidFill>
              </a:rPr>
              <a:t> </a:t>
            </a:r>
            <a:r>
              <a:rPr lang="fr-FR" sz="1600" dirty="0" err="1">
                <a:solidFill>
                  <a:srgbClr val="66FFFF"/>
                </a:solidFill>
              </a:rPr>
              <a:t>changed</a:t>
            </a:r>
            <a:r>
              <a:rPr lang="fr-FR" sz="1600" dirty="0">
                <a:solidFill>
                  <a:srgbClr val="66FFFF"/>
                </a:solidFill>
              </a:rPr>
              <a:t> by the user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5D71F03-5F7A-5948-9F17-C85E750BC595}"/>
              </a:ext>
            </a:extLst>
          </p:cNvPr>
          <p:cNvSpPr txBox="1"/>
          <p:nvPr/>
        </p:nvSpPr>
        <p:spPr>
          <a:xfrm>
            <a:off x="125861" y="144866"/>
            <a:ext cx="2849921" cy="307777"/>
          </a:xfrm>
          <a:prstGeom prst="rect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  <a:latin typeface="+mj-lt"/>
              </a:rPr>
              <a:t>PhD</a:t>
            </a:r>
            <a:r>
              <a:rPr lang="fr-FR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+mj-lt"/>
              </a:rPr>
              <a:t>thesis</a:t>
            </a:r>
            <a:r>
              <a:rPr lang="fr-FR" sz="1400" b="1" dirty="0">
                <a:solidFill>
                  <a:schemeClr val="bg1"/>
                </a:solidFill>
                <a:latin typeface="+mj-lt"/>
              </a:rPr>
              <a:t> of M. Karamitros (2012)</a:t>
            </a:r>
          </a:p>
        </p:txBody>
      </p:sp>
    </p:spTree>
    <p:extLst>
      <p:ext uri="{BB962C8B-B14F-4D97-AF65-F5344CB8AC3E}">
        <p14:creationId xmlns:p14="http://schemas.microsoft.com/office/powerpoint/2010/main" val="146159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FF00"/>
                </a:solidFill>
              </a:rPr>
              <a:t>Physico-</a:t>
            </a:r>
            <a:r>
              <a:rPr lang="fr-FR" dirty="0" err="1">
                <a:solidFill>
                  <a:srgbClr val="FFFF00"/>
                </a:solidFill>
              </a:rPr>
              <a:t>chemical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/>
              <a:t>stage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4503E-7AE5-494C-8F71-9A11FA02E820}" type="slidenum">
              <a:rPr lang="fr-FR" smtClean="0"/>
              <a:pPr/>
              <a:t>33</a:t>
            </a:fld>
            <a:endParaRPr lang="fr-FR" dirty="0"/>
          </a:p>
        </p:txBody>
      </p:sp>
      <p:sp>
        <p:nvSpPr>
          <p:cNvPr id="14" name="ZoneTexte 26"/>
          <p:cNvSpPr txBox="1">
            <a:spLocks noChangeArrowheads="1"/>
          </p:cNvSpPr>
          <p:nvPr/>
        </p:nvSpPr>
        <p:spPr bwMode="auto">
          <a:xfrm>
            <a:off x="299291" y="212818"/>
            <a:ext cx="1008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fr-FR" sz="1800" dirty="0" err="1">
                <a:solidFill>
                  <a:srgbClr val="FF0000"/>
                </a:solidFill>
                <a:latin typeface="Tahoma" charset="0"/>
              </a:rPr>
              <a:t>t</a:t>
            </a:r>
            <a:r>
              <a:rPr lang="fr-FR" sz="1800" dirty="0">
                <a:solidFill>
                  <a:srgbClr val="FF0000"/>
                </a:solidFill>
                <a:latin typeface="Tahoma" charset="0"/>
              </a:rPr>
              <a:t>=10</a:t>
            </a:r>
            <a:r>
              <a:rPr lang="fr-FR" sz="1800" baseline="30000" dirty="0">
                <a:solidFill>
                  <a:srgbClr val="FF0000"/>
                </a:solidFill>
                <a:latin typeface="Tahoma" charset="0"/>
              </a:rPr>
              <a:t>-15</a:t>
            </a:r>
            <a:r>
              <a:rPr lang="fr-FR" sz="1800" dirty="0">
                <a:solidFill>
                  <a:srgbClr val="FF0000"/>
                </a:solidFill>
                <a:latin typeface="Tahoma" charset="0"/>
              </a:rPr>
              <a:t>s</a:t>
            </a:r>
          </a:p>
        </p:txBody>
      </p:sp>
      <p:cxnSp>
        <p:nvCxnSpPr>
          <p:cNvPr id="15" name="Connecteur droit 14"/>
          <p:cNvCxnSpPr/>
          <p:nvPr/>
        </p:nvCxnSpPr>
        <p:spPr>
          <a:xfrm rot="5400000">
            <a:off x="156416" y="225518"/>
            <a:ext cx="2857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ZoneTexte 32"/>
          <p:cNvSpPr txBox="1">
            <a:spLocks noChangeArrowheads="1"/>
          </p:cNvSpPr>
          <p:nvPr/>
        </p:nvSpPr>
        <p:spPr bwMode="auto">
          <a:xfrm>
            <a:off x="3585416" y="212818"/>
            <a:ext cx="1008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fr-FR" sz="1800" dirty="0" err="1">
                <a:solidFill>
                  <a:srgbClr val="FF0000"/>
                </a:solidFill>
                <a:latin typeface="Tahoma" charset="0"/>
              </a:rPr>
              <a:t>t</a:t>
            </a:r>
            <a:r>
              <a:rPr lang="fr-FR" sz="1800" dirty="0">
                <a:solidFill>
                  <a:srgbClr val="FF0000"/>
                </a:solidFill>
                <a:latin typeface="Tahoma" charset="0"/>
              </a:rPr>
              <a:t>=10</a:t>
            </a:r>
            <a:r>
              <a:rPr lang="fr-FR" sz="1800" baseline="30000" dirty="0">
                <a:solidFill>
                  <a:srgbClr val="FF0000"/>
                </a:solidFill>
                <a:latin typeface="Tahoma" charset="0"/>
              </a:rPr>
              <a:t>-12</a:t>
            </a:r>
            <a:r>
              <a:rPr lang="fr-FR" sz="1800" dirty="0">
                <a:solidFill>
                  <a:srgbClr val="FF0000"/>
                </a:solidFill>
                <a:latin typeface="Tahoma" charset="0"/>
              </a:rPr>
              <a:t>s</a:t>
            </a:r>
          </a:p>
        </p:txBody>
      </p:sp>
      <p:cxnSp>
        <p:nvCxnSpPr>
          <p:cNvPr id="17" name="Connecteur droit 16"/>
          <p:cNvCxnSpPr/>
          <p:nvPr/>
        </p:nvCxnSpPr>
        <p:spPr>
          <a:xfrm rot="5400000">
            <a:off x="3499691" y="225518"/>
            <a:ext cx="2857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>
            <a:cxnSpLocks noChangeShapeType="1"/>
          </p:cNvCxnSpPr>
          <p:nvPr/>
        </p:nvCxnSpPr>
        <p:spPr bwMode="auto">
          <a:xfrm flipV="1">
            <a:off x="1945809" y="206607"/>
            <a:ext cx="6929250" cy="20311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" name="Connecteur droit avec flèche 19"/>
          <p:cNvCxnSpPr>
            <a:cxnSpLocks noChangeShapeType="1"/>
            <a:endCxn id="16" idx="0"/>
          </p:cNvCxnSpPr>
          <p:nvPr/>
        </p:nvCxnSpPr>
        <p:spPr bwMode="auto">
          <a:xfrm flipV="1">
            <a:off x="290326" y="212818"/>
            <a:ext cx="3799121" cy="17089"/>
          </a:xfrm>
          <a:prstGeom prst="straightConnector1">
            <a:avLst/>
          </a:prstGeom>
          <a:noFill/>
          <a:ln w="76200" cmpd="sng">
            <a:solidFill>
              <a:srgbClr val="FF0000"/>
            </a:solidFill>
            <a:round/>
            <a:headEnd type="none"/>
            <a:tailEnd type="non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8" name="ZoneTexte 37"/>
          <p:cNvSpPr txBox="1"/>
          <p:nvPr/>
        </p:nvSpPr>
        <p:spPr>
          <a:xfrm>
            <a:off x="463177" y="1404471"/>
            <a:ext cx="37497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err="1">
                <a:latin typeface="+mj-lt"/>
              </a:rPr>
              <a:t>During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this</a:t>
            </a:r>
            <a:r>
              <a:rPr lang="fr-FR" dirty="0">
                <a:latin typeface="+mj-lt"/>
              </a:rPr>
              <a:t> stage, water </a:t>
            </a:r>
            <a:r>
              <a:rPr lang="fr-FR" dirty="0" err="1">
                <a:latin typeface="+mj-lt"/>
              </a:rPr>
              <a:t>molecules</a:t>
            </a:r>
            <a:r>
              <a:rPr lang="fr-FR" dirty="0">
                <a:latin typeface="+mj-lt"/>
              </a:rPr>
              <a:t> </a:t>
            </a:r>
          </a:p>
          <a:p>
            <a:pPr marL="742950" lvl="1" indent="-285750">
              <a:buFont typeface="Arial"/>
              <a:buChar char="•"/>
            </a:pPr>
            <a:r>
              <a:rPr lang="fr-FR" dirty="0" err="1">
                <a:solidFill>
                  <a:srgbClr val="FF0000"/>
                </a:solidFill>
                <a:latin typeface="+mj-lt"/>
              </a:rPr>
              <a:t>Dissociate</a:t>
            </a:r>
            <a:r>
              <a:rPr lang="fr-FR" dirty="0">
                <a:solidFill>
                  <a:srgbClr val="FF0000"/>
                </a:solidFill>
                <a:latin typeface="+mj-lt"/>
              </a:rPr>
              <a:t> if </a:t>
            </a:r>
            <a:r>
              <a:rPr lang="fr-FR" dirty="0" err="1">
                <a:solidFill>
                  <a:srgbClr val="FF0000"/>
                </a:solidFill>
                <a:latin typeface="+mj-lt"/>
              </a:rPr>
              <a:t>ionized</a:t>
            </a:r>
            <a:endParaRPr lang="fr-FR" dirty="0">
              <a:solidFill>
                <a:srgbClr val="FF0000"/>
              </a:solidFill>
              <a:latin typeface="+mj-lt"/>
            </a:endParaRPr>
          </a:p>
          <a:p>
            <a:pPr marL="742950" lvl="1" indent="-285750">
              <a:buFont typeface="Arial"/>
              <a:buChar char="•"/>
            </a:pPr>
            <a:r>
              <a:rPr lang="fr-FR" dirty="0">
                <a:solidFill>
                  <a:srgbClr val="FF00FF"/>
                </a:solidFill>
                <a:latin typeface="+mj-lt"/>
              </a:rPr>
              <a:t>Relax or </a:t>
            </a:r>
            <a:r>
              <a:rPr lang="fr-FR" dirty="0" err="1">
                <a:solidFill>
                  <a:srgbClr val="FF00FF"/>
                </a:solidFill>
                <a:latin typeface="+mj-lt"/>
              </a:rPr>
              <a:t>dissociate</a:t>
            </a:r>
            <a:r>
              <a:rPr lang="fr-FR" dirty="0">
                <a:solidFill>
                  <a:srgbClr val="FF00FF"/>
                </a:solidFill>
                <a:latin typeface="+mj-lt"/>
              </a:rPr>
              <a:t> if </a:t>
            </a:r>
            <a:r>
              <a:rPr lang="fr-FR" dirty="0" err="1">
                <a:solidFill>
                  <a:srgbClr val="FF00FF"/>
                </a:solidFill>
                <a:latin typeface="+mj-lt"/>
              </a:rPr>
              <a:t>excited</a:t>
            </a:r>
            <a:endParaRPr lang="fr-FR" dirty="0">
              <a:solidFill>
                <a:srgbClr val="FF00FF"/>
              </a:solidFill>
              <a:latin typeface="+mj-lt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481106" y="6218518"/>
            <a:ext cx="687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err="1">
                <a:latin typeface="+mj-lt"/>
              </a:rPr>
              <a:t>Products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thermalize</a:t>
            </a:r>
            <a:r>
              <a:rPr lang="fr-FR" dirty="0">
                <a:latin typeface="+mj-lt"/>
              </a:rPr>
              <a:t> down to </a:t>
            </a:r>
            <a:r>
              <a:rPr lang="fr-FR" dirty="0" err="1">
                <a:latin typeface="+mj-lt"/>
              </a:rPr>
              <a:t>their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energy</a:t>
            </a:r>
            <a:r>
              <a:rPr lang="fr-FR" dirty="0">
                <a:latin typeface="+mj-lt"/>
              </a:rPr>
              <a:t> of diffusion </a:t>
            </a:r>
            <a:r>
              <a:rPr lang="fr-FR" dirty="0" err="1">
                <a:latin typeface="+mj-lt"/>
              </a:rPr>
              <a:t>at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equilibrium</a:t>
            </a:r>
            <a:r>
              <a:rPr lang="fr-FR" dirty="0">
                <a:latin typeface="+mj-lt"/>
              </a:rPr>
              <a:t> </a:t>
            </a:r>
          </a:p>
        </p:txBody>
      </p:sp>
      <p:graphicFrame>
        <p:nvGraphicFramePr>
          <p:cNvPr id="19" name="Espace réservé du contenu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92427261"/>
              </p:ext>
            </p:extLst>
          </p:nvPr>
        </p:nvGraphicFramePr>
        <p:xfrm>
          <a:off x="462589" y="2401454"/>
          <a:ext cx="8073351" cy="3679484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31847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45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40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7845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/>
                        <a:t>Electronic state</a:t>
                      </a:r>
                      <a:endParaRPr lang="fr-F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700" marR="108700" marT="0" marB="0" anchor="ctr" anchorCtr="1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/>
                        <a:t>Dissociation channels</a:t>
                      </a:r>
                      <a:endParaRPr lang="fr-F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700" marR="108700" marT="0" marB="0" anchor="ctr" anchorCtr="1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/>
                        <a:t>Fraction</a:t>
                      </a:r>
                      <a:r>
                        <a:rPr lang="en-US" sz="1600" baseline="0" dirty="0"/>
                        <a:t> (</a:t>
                      </a:r>
                      <a:r>
                        <a:rPr lang="en-US" sz="1600" dirty="0"/>
                        <a:t>%)</a:t>
                      </a:r>
                      <a:endParaRPr lang="fr-FR" sz="1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700" marR="108700" marT="0" marB="0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386">
                <a:tc>
                  <a:txBody>
                    <a:bodyPr/>
                    <a:lstStyle/>
                    <a:p>
                      <a:pPr marL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/>
                        <a:t>All single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ionization </a:t>
                      </a:r>
                      <a:r>
                        <a:rPr lang="en-US" sz="1600" dirty="0"/>
                        <a:t>states</a:t>
                      </a:r>
                      <a:endParaRPr lang="fr-FR" sz="1800" dirty="0">
                        <a:solidFill>
                          <a:srgbClr val="FF66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700" marR="108700" marT="0" marB="0" anchor="ctr" anchorCtr="1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/>
                        <a:t>H</a:t>
                      </a:r>
                      <a:r>
                        <a:rPr lang="en-US" sz="1600" baseline="-25000" dirty="0"/>
                        <a:t>3</a:t>
                      </a:r>
                      <a:r>
                        <a:rPr lang="en-US" sz="1600" dirty="0"/>
                        <a:t>O</a:t>
                      </a:r>
                      <a:r>
                        <a:rPr lang="en-US" sz="1600" baseline="30000" dirty="0"/>
                        <a:t> +</a:t>
                      </a:r>
                      <a:r>
                        <a:rPr lang="en-US" sz="1600" dirty="0"/>
                        <a:t> + </a:t>
                      </a:r>
                      <a:r>
                        <a:rPr lang="en-US" sz="1800" baseline="30000" dirty="0"/>
                        <a:t>•</a:t>
                      </a:r>
                      <a:r>
                        <a:rPr lang="en-US" sz="1600" dirty="0"/>
                        <a:t>OH</a:t>
                      </a:r>
                      <a:endParaRPr lang="fr-FR" sz="1800" dirty="0">
                        <a:solidFill>
                          <a:srgbClr val="FF66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700" marR="108700" marT="0" marB="0" anchor="ctr" anchorCtr="1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/>
                        <a:t>100</a:t>
                      </a:r>
                      <a:endParaRPr lang="fr-FR" sz="1800" dirty="0">
                        <a:solidFill>
                          <a:srgbClr val="FF66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700" marR="108700" marT="0" marB="0"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769">
                <a:tc>
                  <a:txBody>
                    <a:bodyPr/>
                    <a:lstStyle/>
                    <a:p>
                      <a:pPr marL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FF"/>
                          </a:solidFill>
                        </a:rPr>
                        <a:t>Excitation</a:t>
                      </a:r>
                      <a:r>
                        <a:rPr lang="en-US" sz="1600" dirty="0"/>
                        <a:t> state A1B1: </a:t>
                      </a:r>
                      <a:br>
                        <a:rPr lang="en-US" sz="1600" dirty="0"/>
                      </a:br>
                      <a:br>
                        <a:rPr lang="en-US" sz="1600" dirty="0"/>
                      </a:br>
                      <a:r>
                        <a:rPr lang="en-US" sz="1600" dirty="0"/>
                        <a:t>(1b1) → (4a1/3s)</a:t>
                      </a:r>
                      <a:endParaRPr lang="fr-FR" sz="1800" dirty="0">
                        <a:solidFill>
                          <a:srgbClr val="FF66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700" marR="108700" marT="0" marB="0" anchor="ctr" anchorCtr="1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800" baseline="30000" dirty="0"/>
                        <a:t>•</a:t>
                      </a:r>
                      <a:r>
                        <a:rPr lang="en-US" sz="1600" dirty="0"/>
                        <a:t>OH + H</a:t>
                      </a:r>
                      <a:r>
                        <a:rPr lang="en-US" sz="1800" baseline="30000" dirty="0"/>
                        <a:t>•</a:t>
                      </a:r>
                      <a:endParaRPr lang="fr-FR" sz="1800" baseline="30000" dirty="0"/>
                    </a:p>
                    <a:p>
                      <a:pPr marL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br>
                        <a:rPr lang="en-US" sz="1600" dirty="0"/>
                      </a:br>
                      <a:r>
                        <a:rPr lang="en-US" sz="1600" dirty="0"/>
                        <a:t>H</a:t>
                      </a:r>
                      <a:r>
                        <a:rPr lang="en-US" sz="1600" baseline="-25000" dirty="0"/>
                        <a:t>2</a:t>
                      </a:r>
                      <a:r>
                        <a:rPr lang="en-US" sz="1600" dirty="0"/>
                        <a:t>O + ΔE</a:t>
                      </a:r>
                      <a:endParaRPr lang="fr-FR" sz="1800" dirty="0">
                        <a:solidFill>
                          <a:srgbClr val="FF66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700" marR="108700" marT="0" marB="0" anchor="ctr" anchorCtr="1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/>
                        <a:t>65</a:t>
                      </a:r>
                      <a:endParaRPr lang="fr-FR" sz="1800" dirty="0"/>
                    </a:p>
                    <a:p>
                      <a:pPr marL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br>
                        <a:rPr lang="en-US" sz="1600" dirty="0"/>
                      </a:br>
                      <a:r>
                        <a:rPr lang="en-US" sz="1600" dirty="0"/>
                        <a:t>35</a:t>
                      </a:r>
                      <a:endParaRPr lang="fr-FR" sz="1800" dirty="0">
                        <a:solidFill>
                          <a:srgbClr val="FF66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700" marR="108700" marT="0" marB="0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6007">
                <a:tc>
                  <a:txBody>
                    <a:bodyPr/>
                    <a:lstStyle/>
                    <a:p>
                      <a:pPr marL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FF"/>
                          </a:solidFill>
                        </a:rPr>
                        <a:t>Excitation </a:t>
                      </a:r>
                      <a:r>
                        <a:rPr lang="en-US" sz="1600" dirty="0"/>
                        <a:t>state B1A1:</a:t>
                      </a:r>
                      <a:br>
                        <a:rPr lang="en-US" sz="1600" dirty="0"/>
                      </a:br>
                      <a:br>
                        <a:rPr lang="en-US" sz="1600" dirty="0"/>
                      </a:br>
                      <a:r>
                        <a:rPr lang="en-US" sz="1600" dirty="0"/>
                        <a:t>(3a1) → (4a1/3s)</a:t>
                      </a:r>
                      <a:endParaRPr lang="fr-FR" sz="1800" dirty="0">
                        <a:solidFill>
                          <a:srgbClr val="FF66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700" marR="108700" marT="0" marB="0" anchor="ctr" anchorCtr="1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/>
                        <a:t>H</a:t>
                      </a:r>
                      <a:r>
                        <a:rPr lang="en-US" sz="1600" baseline="-25000" dirty="0"/>
                        <a:t>3</a:t>
                      </a:r>
                      <a:r>
                        <a:rPr lang="en-US" sz="1600" dirty="0"/>
                        <a:t>O</a:t>
                      </a:r>
                      <a:r>
                        <a:rPr lang="en-US" sz="1600" baseline="30000" dirty="0"/>
                        <a:t> +</a:t>
                      </a:r>
                      <a:r>
                        <a:rPr lang="en-US" sz="1600" dirty="0"/>
                        <a:t> + </a:t>
                      </a:r>
                      <a:r>
                        <a:rPr lang="en-US" sz="1800" baseline="30000" dirty="0"/>
                        <a:t>•</a:t>
                      </a:r>
                      <a:r>
                        <a:rPr lang="en-US" sz="1600" dirty="0"/>
                        <a:t>OH + e</a:t>
                      </a:r>
                      <a:r>
                        <a:rPr lang="en-US" sz="1600" baseline="30000" dirty="0"/>
                        <a:t>-</a:t>
                      </a:r>
                      <a:r>
                        <a:rPr lang="en-US" sz="1600" baseline="-25000" dirty="0"/>
                        <a:t>aq </a:t>
                      </a:r>
                      <a:r>
                        <a:rPr lang="en-US" sz="1600" baseline="0" dirty="0"/>
                        <a:t>(AI)</a:t>
                      </a:r>
                      <a:endParaRPr lang="fr-FR" sz="1800" baseline="0" dirty="0"/>
                    </a:p>
                    <a:p>
                      <a:pPr marL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br>
                        <a:rPr lang="en-US" sz="1800" dirty="0"/>
                      </a:br>
                      <a:r>
                        <a:rPr lang="en-US" sz="1800" baseline="30000" dirty="0"/>
                        <a:t>•</a:t>
                      </a:r>
                      <a:r>
                        <a:rPr lang="en-US" sz="1600" dirty="0"/>
                        <a:t>OH + </a:t>
                      </a:r>
                      <a:r>
                        <a:rPr lang="en-US" sz="1800" baseline="30000" dirty="0"/>
                        <a:t>•</a:t>
                      </a:r>
                      <a:r>
                        <a:rPr lang="en-US" sz="1600" dirty="0"/>
                        <a:t>OH + H</a:t>
                      </a:r>
                      <a:r>
                        <a:rPr lang="en-US" sz="1600" baseline="-25000" dirty="0"/>
                        <a:t>2</a:t>
                      </a:r>
                      <a:endParaRPr lang="fr-FR" sz="1800" dirty="0"/>
                    </a:p>
                    <a:p>
                      <a:pPr marL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br>
                        <a:rPr lang="en-US" sz="1600" dirty="0"/>
                      </a:br>
                      <a:r>
                        <a:rPr lang="en-US" sz="1600" dirty="0"/>
                        <a:t>H</a:t>
                      </a:r>
                      <a:r>
                        <a:rPr lang="en-US" sz="1600" baseline="-25000" dirty="0"/>
                        <a:t>2</a:t>
                      </a:r>
                      <a:r>
                        <a:rPr lang="en-US" sz="1600" dirty="0"/>
                        <a:t>O + ΔE</a:t>
                      </a:r>
                      <a:endParaRPr lang="fr-FR" sz="1800" dirty="0">
                        <a:solidFill>
                          <a:srgbClr val="FF66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700" marR="108700" marT="0" marB="0" anchor="ctr" anchorCtr="1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/>
                        <a:t>55</a:t>
                      </a:r>
                      <a:endParaRPr lang="fr-FR" sz="1800" dirty="0"/>
                    </a:p>
                    <a:p>
                      <a:pPr marL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br>
                        <a:rPr lang="en-US" sz="1600" dirty="0"/>
                      </a:br>
                      <a:r>
                        <a:rPr lang="en-US" sz="1600" dirty="0"/>
                        <a:t>15</a:t>
                      </a:r>
                      <a:endParaRPr lang="fr-FR" sz="1800" dirty="0"/>
                    </a:p>
                    <a:p>
                      <a:pPr marL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br>
                        <a:rPr lang="en-US" sz="1600" dirty="0"/>
                      </a:br>
                      <a:r>
                        <a:rPr lang="en-US" sz="1600" dirty="0"/>
                        <a:t>30</a:t>
                      </a:r>
                      <a:endParaRPr lang="fr-FR" sz="1800" dirty="0">
                        <a:solidFill>
                          <a:srgbClr val="FF66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700" marR="108700" marT="0" marB="0"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2254">
                <a:tc>
                  <a:txBody>
                    <a:bodyPr/>
                    <a:lstStyle/>
                    <a:p>
                      <a:pPr marL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FF00FF"/>
                          </a:solidFill>
                        </a:rPr>
                        <a:t>Excitation state</a:t>
                      </a:r>
                      <a:r>
                        <a:rPr lang="en-US" sz="1600" dirty="0"/>
                        <a:t>: Rydberg, </a:t>
                      </a:r>
                      <a:br>
                        <a:rPr lang="en-US" sz="1600" dirty="0"/>
                      </a:br>
                      <a:endParaRPr lang="en-US" sz="1600" dirty="0"/>
                    </a:p>
                    <a:p>
                      <a:pPr marL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/>
                        <a:t>diffusion bands</a:t>
                      </a:r>
                      <a:endParaRPr lang="fr-FR" sz="1800" dirty="0">
                        <a:solidFill>
                          <a:srgbClr val="FF66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700" marR="108700" marT="0" marB="0" anchor="ctr" anchorCtr="1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/>
                        <a:t>H</a:t>
                      </a:r>
                      <a:r>
                        <a:rPr lang="en-US" sz="1600" baseline="-25000" dirty="0"/>
                        <a:t>3</a:t>
                      </a:r>
                      <a:r>
                        <a:rPr lang="en-US" sz="1600" dirty="0"/>
                        <a:t>O</a:t>
                      </a:r>
                      <a:r>
                        <a:rPr lang="en-US" sz="1600" baseline="30000" dirty="0"/>
                        <a:t> +</a:t>
                      </a:r>
                      <a:r>
                        <a:rPr lang="en-US" sz="1600" dirty="0"/>
                        <a:t> + </a:t>
                      </a:r>
                      <a:r>
                        <a:rPr lang="en-US" sz="1800" baseline="30000" dirty="0"/>
                        <a:t>•</a:t>
                      </a:r>
                      <a:r>
                        <a:rPr lang="en-US" sz="1600" dirty="0"/>
                        <a:t>OH + e</a:t>
                      </a:r>
                      <a:r>
                        <a:rPr lang="en-US" sz="1600" baseline="30000" dirty="0"/>
                        <a:t>-</a:t>
                      </a:r>
                      <a:r>
                        <a:rPr lang="en-US" sz="1600" baseline="-25000" dirty="0"/>
                        <a:t>aq </a:t>
                      </a:r>
                      <a:r>
                        <a:rPr lang="en-US" sz="1600" baseline="0" dirty="0"/>
                        <a:t>(AI)</a:t>
                      </a:r>
                      <a:endParaRPr lang="fr-FR" sz="1600" dirty="0"/>
                    </a:p>
                    <a:p>
                      <a:pPr marL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br>
                        <a:rPr lang="en-US" sz="1600" dirty="0"/>
                      </a:br>
                      <a:r>
                        <a:rPr lang="en-US" sz="1600" dirty="0"/>
                        <a:t>H</a:t>
                      </a:r>
                      <a:r>
                        <a:rPr lang="en-US" sz="1600" baseline="-25000" dirty="0"/>
                        <a:t>2</a:t>
                      </a:r>
                      <a:r>
                        <a:rPr lang="en-US" sz="1600" dirty="0"/>
                        <a:t>O + ΔE</a:t>
                      </a:r>
                      <a:endParaRPr lang="fr-FR" sz="1800" dirty="0">
                        <a:solidFill>
                          <a:srgbClr val="FF66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700" marR="108700" marT="0" marB="0" anchor="ctr" anchorCtr="1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/>
                        <a:t>50</a:t>
                      </a:r>
                      <a:endParaRPr lang="fr-FR" sz="1800" dirty="0"/>
                    </a:p>
                    <a:p>
                      <a:pPr marL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br>
                        <a:rPr lang="en-US" sz="1600" dirty="0"/>
                      </a:br>
                      <a:r>
                        <a:rPr lang="en-US" sz="1600" dirty="0"/>
                        <a:t>50</a:t>
                      </a:r>
                      <a:endParaRPr lang="fr-FR" sz="1800" dirty="0">
                        <a:solidFill>
                          <a:srgbClr val="FF66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700" marR="108700" marT="0" marB="0" anchor="ctr" anchorCtr="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2223">
                <a:tc>
                  <a:txBody>
                    <a:bodyPr/>
                    <a:lstStyle/>
                    <a:p>
                      <a:pPr marL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/>
                        <a:t>Dissociative </a:t>
                      </a:r>
                      <a:r>
                        <a:rPr lang="fr-FR" sz="1600" dirty="0" err="1"/>
                        <a:t>attachment</a:t>
                      </a:r>
                      <a:endParaRPr lang="fr-FR" sz="1600" b="0" dirty="0">
                        <a:solidFill>
                          <a:schemeClr val="bg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700" marR="108700" marT="0" marB="0" anchor="ctr" anchorCtr="1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baseline="30000" dirty="0">
                          <a:effectLst/>
                        </a:rPr>
                        <a:t>•</a:t>
                      </a:r>
                      <a:r>
                        <a:rPr lang="en-US" sz="1600" kern="1200" dirty="0">
                          <a:effectLst/>
                        </a:rPr>
                        <a:t>OH + OH</a:t>
                      </a:r>
                      <a:r>
                        <a:rPr lang="en-US" sz="1600" kern="1200" baseline="30000" dirty="0">
                          <a:effectLst/>
                        </a:rPr>
                        <a:t>-</a:t>
                      </a:r>
                      <a:r>
                        <a:rPr lang="en-US" sz="1600" kern="1200" dirty="0">
                          <a:effectLst/>
                        </a:rPr>
                        <a:t> + H</a:t>
                      </a:r>
                      <a:r>
                        <a:rPr lang="en-US" sz="1600" kern="1200" baseline="-25000" dirty="0">
                          <a:effectLst/>
                        </a:rPr>
                        <a:t>2</a:t>
                      </a:r>
                      <a:endParaRPr lang="fr-FR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MS Mincho" charset="-128"/>
                      </a:endParaRPr>
                    </a:p>
                  </a:txBody>
                  <a:tcPr marL="108700" marR="108700" marT="0" marB="0" anchor="ctr" anchorCtr="1"/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/>
                        <a:t>100</a:t>
                      </a:r>
                      <a:endParaRPr lang="fr-FR" sz="1600" dirty="0">
                        <a:solidFill>
                          <a:srgbClr val="24213E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08700" marR="108700" marT="0" marB="0" anchor="ctr" anchorCtr="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ZoneTexte 12">
            <a:hlinkClick r:id="rId3"/>
            <a:extLst>
              <a:ext uri="{FF2B5EF4-FFF2-40B4-BE49-F238E27FC236}">
                <a16:creationId xmlns:a16="http://schemas.microsoft.com/office/drawing/2014/main" id="{1F300DAB-6172-3449-B957-5B8318F364CE}"/>
              </a:ext>
            </a:extLst>
          </p:cNvPr>
          <p:cNvSpPr txBox="1"/>
          <p:nvPr/>
        </p:nvSpPr>
        <p:spPr>
          <a:xfrm>
            <a:off x="5436965" y="2020024"/>
            <a:ext cx="3098975" cy="307777"/>
          </a:xfrm>
          <a:prstGeom prst="rect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000000"/>
                </a:solidFill>
                <a:latin typeface="+mn-lt"/>
              </a:rPr>
              <a:t>J. Comput. </a:t>
            </a:r>
            <a:r>
              <a:rPr lang="pt-BR" sz="1400" b="1" dirty="0" err="1">
                <a:solidFill>
                  <a:srgbClr val="000000"/>
                </a:solidFill>
                <a:latin typeface="+mn-lt"/>
              </a:rPr>
              <a:t>Phys</a:t>
            </a:r>
            <a:r>
              <a:rPr lang="pt-BR" sz="1400" b="1" dirty="0">
                <a:solidFill>
                  <a:srgbClr val="000000"/>
                </a:solidFill>
                <a:latin typeface="+mn-lt"/>
              </a:rPr>
              <a:t>. 274 (2014) 841 (</a:t>
            </a:r>
            <a:r>
              <a:rPr lang="pt-BR" sz="1400" b="1" dirty="0">
                <a:solidFill>
                  <a:srgbClr val="000000"/>
                </a:solidFill>
                <a:latin typeface="+mn-lt"/>
                <a:hlinkClick r:id="rId3"/>
              </a:rPr>
              <a:t>link</a:t>
            </a:r>
            <a:r>
              <a:rPr lang="pt-BR" sz="1400" b="1" dirty="0">
                <a:solidFill>
                  <a:srgbClr val="000000"/>
                </a:solidFill>
                <a:latin typeface="+mn-lt"/>
              </a:rPr>
              <a:t>)</a:t>
            </a:r>
            <a:endParaRPr lang="fr-FR" sz="1400" b="1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555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/>
          <p:cNvSpPr txBox="1"/>
          <p:nvPr/>
        </p:nvSpPr>
        <p:spPr>
          <a:xfrm>
            <a:off x="275790" y="5527367"/>
            <a:ext cx="381642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400" dirty="0" err="1">
                <a:latin typeface="+mj-lt"/>
              </a:rPr>
              <a:t>We</a:t>
            </a:r>
            <a:r>
              <a:rPr lang="fr-FR" sz="1400" dirty="0">
                <a:latin typeface="+mj-lt"/>
              </a:rPr>
              <a:t> propose by default the set of </a:t>
            </a:r>
            <a:r>
              <a:rPr lang="fr-FR" sz="1400" dirty="0" err="1">
                <a:latin typeface="+mj-lt"/>
              </a:rPr>
              <a:t>parameters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published</a:t>
            </a:r>
            <a:r>
              <a:rPr lang="fr-FR" sz="1400" dirty="0">
                <a:latin typeface="+mj-lt"/>
              </a:rPr>
              <a:t> by the </a:t>
            </a:r>
            <a:r>
              <a:rPr lang="fr-FR" sz="1400" dirty="0" err="1">
                <a:latin typeface="+mj-lt"/>
              </a:rPr>
              <a:t>authors</a:t>
            </a:r>
            <a:r>
              <a:rPr lang="fr-FR" sz="1400" dirty="0">
                <a:latin typeface="+mj-lt"/>
              </a:rPr>
              <a:t> of the </a:t>
            </a:r>
            <a:r>
              <a:rPr lang="fr-FR" sz="1400" dirty="0">
                <a:solidFill>
                  <a:srgbClr val="66FFFF"/>
                </a:solidFill>
                <a:latin typeface="+mj-lt"/>
              </a:rPr>
              <a:t>PARTRAC</a:t>
            </a:r>
            <a:r>
              <a:rPr lang="fr-FR" sz="1400" dirty="0">
                <a:latin typeface="+mj-lt"/>
              </a:rPr>
              <a:t> software (Kreipl et al., REB 2009). </a:t>
            </a:r>
            <a:br>
              <a:rPr lang="fr-FR" sz="1400" dirty="0">
                <a:latin typeface="+mj-lt"/>
              </a:rPr>
            </a:br>
            <a:r>
              <a:rPr lang="fr-FR" sz="1400" dirty="0" err="1">
                <a:latin typeface="+mj-lt"/>
              </a:rPr>
              <a:t>However</a:t>
            </a:r>
            <a:r>
              <a:rPr lang="fr-FR" sz="1400" dirty="0">
                <a:latin typeface="+mj-lt"/>
              </a:rPr>
              <a:t>, </a:t>
            </a:r>
            <a:r>
              <a:rPr lang="fr-FR" sz="1400" dirty="0" err="1">
                <a:solidFill>
                  <a:srgbClr val="FFFF00"/>
                </a:solidFill>
                <a:latin typeface="+mj-lt"/>
              </a:rPr>
              <a:t>these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sz="1400" dirty="0" err="1">
                <a:solidFill>
                  <a:srgbClr val="FFFF00"/>
                </a:solidFill>
                <a:latin typeface="+mj-lt"/>
              </a:rPr>
              <a:t>parameters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sz="1400" dirty="0" err="1">
                <a:solidFill>
                  <a:srgbClr val="FFFF00"/>
                </a:solidFill>
                <a:latin typeface="+mj-lt"/>
              </a:rPr>
              <a:t>can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sz="1400" dirty="0" err="1">
                <a:solidFill>
                  <a:srgbClr val="FFFF00"/>
                </a:solidFill>
                <a:latin typeface="+mj-lt"/>
              </a:rPr>
              <a:t>be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sz="1400" dirty="0" err="1">
                <a:solidFill>
                  <a:srgbClr val="FFFF00"/>
                </a:solidFill>
                <a:latin typeface="+mj-lt"/>
              </a:rPr>
              <a:t>modified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 by the user</a:t>
            </a:r>
            <a:r>
              <a:rPr lang="fr-FR" sz="1400" dirty="0">
                <a:latin typeface="+mj-lt"/>
              </a:rPr>
              <a:t>.</a:t>
            </a:r>
          </a:p>
        </p:txBody>
      </p:sp>
      <p:sp>
        <p:nvSpPr>
          <p:cNvPr id="14" name="Titr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 err="1">
                <a:solidFill>
                  <a:srgbClr val="FFFF00"/>
                </a:solidFill>
              </a:rPr>
              <a:t>Chemical</a:t>
            </a:r>
            <a:r>
              <a:rPr lang="fr-FR" dirty="0"/>
              <a:t> stage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17" name="ZoneTexte 26"/>
          <p:cNvSpPr txBox="1">
            <a:spLocks noChangeArrowheads="1"/>
          </p:cNvSpPr>
          <p:nvPr/>
        </p:nvSpPr>
        <p:spPr bwMode="auto">
          <a:xfrm>
            <a:off x="299291" y="212818"/>
            <a:ext cx="1008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fr-FR" sz="1800" dirty="0" err="1">
                <a:latin typeface="Tahoma" charset="0"/>
              </a:rPr>
              <a:t>t</a:t>
            </a:r>
            <a:r>
              <a:rPr lang="fr-FR" sz="1800" dirty="0">
                <a:latin typeface="Tahoma" charset="0"/>
              </a:rPr>
              <a:t>=10</a:t>
            </a:r>
            <a:r>
              <a:rPr lang="fr-FR" sz="1800" baseline="30000" dirty="0">
                <a:latin typeface="Tahoma" charset="0"/>
              </a:rPr>
              <a:t>-15</a:t>
            </a:r>
            <a:r>
              <a:rPr lang="fr-FR" sz="1800" dirty="0">
                <a:latin typeface="Tahoma" charset="0"/>
              </a:rPr>
              <a:t>s</a:t>
            </a:r>
          </a:p>
        </p:txBody>
      </p:sp>
      <p:cxnSp>
        <p:nvCxnSpPr>
          <p:cNvPr id="18" name="Connecteur droit 17"/>
          <p:cNvCxnSpPr/>
          <p:nvPr/>
        </p:nvCxnSpPr>
        <p:spPr>
          <a:xfrm rot="5400000">
            <a:off x="156416" y="225518"/>
            <a:ext cx="2857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ZoneTexte 32"/>
          <p:cNvSpPr txBox="1">
            <a:spLocks noChangeArrowheads="1"/>
          </p:cNvSpPr>
          <p:nvPr/>
        </p:nvSpPr>
        <p:spPr bwMode="auto">
          <a:xfrm>
            <a:off x="3585416" y="212818"/>
            <a:ext cx="10080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fr-FR" sz="1800" dirty="0" err="1">
                <a:solidFill>
                  <a:srgbClr val="FF0000"/>
                </a:solidFill>
                <a:latin typeface="Tahoma" charset="0"/>
              </a:rPr>
              <a:t>t</a:t>
            </a:r>
            <a:r>
              <a:rPr lang="fr-FR" sz="1800" dirty="0">
                <a:solidFill>
                  <a:srgbClr val="FF0000"/>
                </a:solidFill>
                <a:latin typeface="Tahoma" charset="0"/>
              </a:rPr>
              <a:t>=10</a:t>
            </a:r>
            <a:r>
              <a:rPr lang="fr-FR" sz="1800" baseline="30000" dirty="0">
                <a:solidFill>
                  <a:srgbClr val="FF0000"/>
                </a:solidFill>
                <a:latin typeface="Tahoma" charset="0"/>
              </a:rPr>
              <a:t>-12</a:t>
            </a:r>
            <a:r>
              <a:rPr lang="fr-FR" sz="1800" dirty="0">
                <a:solidFill>
                  <a:srgbClr val="FF0000"/>
                </a:solidFill>
                <a:latin typeface="Tahoma" charset="0"/>
              </a:rPr>
              <a:t>s</a:t>
            </a:r>
          </a:p>
        </p:txBody>
      </p:sp>
      <p:cxnSp>
        <p:nvCxnSpPr>
          <p:cNvPr id="20" name="Connecteur droit 19"/>
          <p:cNvCxnSpPr/>
          <p:nvPr/>
        </p:nvCxnSpPr>
        <p:spPr>
          <a:xfrm rot="5400000">
            <a:off x="3499691" y="225518"/>
            <a:ext cx="2857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>
            <a:cxnSpLocks noChangeShapeType="1"/>
          </p:cNvCxnSpPr>
          <p:nvPr/>
        </p:nvCxnSpPr>
        <p:spPr bwMode="auto">
          <a:xfrm flipV="1">
            <a:off x="328706" y="206608"/>
            <a:ext cx="8546353" cy="32451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" name="Connecteur droit avec flèche 21"/>
          <p:cNvCxnSpPr>
            <a:cxnSpLocks noChangeShapeType="1"/>
          </p:cNvCxnSpPr>
          <p:nvPr/>
        </p:nvCxnSpPr>
        <p:spPr bwMode="auto">
          <a:xfrm>
            <a:off x="4010674" y="214967"/>
            <a:ext cx="4670150" cy="9151"/>
          </a:xfrm>
          <a:prstGeom prst="straightConnector1">
            <a:avLst/>
          </a:prstGeom>
          <a:noFill/>
          <a:ln w="76200" cmpd="sng">
            <a:solidFill>
              <a:srgbClr val="FF0000"/>
            </a:solidFill>
            <a:round/>
            <a:headEnd type="none"/>
            <a:tailEnd type="none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3" name="ZoneTexte 32"/>
          <p:cNvSpPr txBox="1">
            <a:spLocks noChangeArrowheads="1"/>
          </p:cNvSpPr>
          <p:nvPr/>
        </p:nvSpPr>
        <p:spPr bwMode="auto">
          <a:xfrm>
            <a:off x="7607581" y="230748"/>
            <a:ext cx="92476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1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3pPr>
            <a:lvl4pPr marL="160020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4pPr>
            <a:lvl5pPr marL="205740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5pPr>
            <a:lvl6pPr marL="25146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6pPr>
            <a:lvl7pPr marL="29718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7pPr>
            <a:lvl8pPr marL="34290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8pPr>
            <a:lvl9pPr marL="3886200" eaLnBrk="0" hangingPunct="0">
              <a:defRPr sz="1600">
                <a:solidFill>
                  <a:schemeClr val="tx1"/>
                </a:solidFill>
                <a:latin typeface="Trebuchet MS" charset="0"/>
                <a:ea typeface="ＭＳ Ｐゴシック" charset="0"/>
              </a:defRPr>
            </a:lvl9pPr>
          </a:lstStyle>
          <a:p>
            <a:r>
              <a:rPr lang="fr-FR" sz="1800" dirty="0" err="1">
                <a:solidFill>
                  <a:srgbClr val="FF0000"/>
                </a:solidFill>
                <a:latin typeface="Tahoma" charset="0"/>
              </a:rPr>
              <a:t>t</a:t>
            </a:r>
            <a:r>
              <a:rPr lang="fr-FR" sz="1800" dirty="0">
                <a:solidFill>
                  <a:srgbClr val="FF0000"/>
                </a:solidFill>
                <a:latin typeface="Tahoma" charset="0"/>
              </a:rPr>
              <a:t>=10</a:t>
            </a:r>
            <a:r>
              <a:rPr lang="fr-FR" sz="1800" baseline="30000" dirty="0">
                <a:solidFill>
                  <a:srgbClr val="FF0000"/>
                </a:solidFill>
                <a:latin typeface="Tahoma" charset="0"/>
              </a:rPr>
              <a:t>-6</a:t>
            </a:r>
            <a:r>
              <a:rPr lang="fr-FR" sz="1800" dirty="0">
                <a:solidFill>
                  <a:srgbClr val="FF0000"/>
                </a:solidFill>
                <a:latin typeface="Tahoma" charset="0"/>
              </a:rPr>
              <a:t>s</a:t>
            </a:r>
          </a:p>
        </p:txBody>
      </p:sp>
      <p:graphicFrame>
        <p:nvGraphicFramePr>
          <p:cNvPr id="24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366845"/>
              </p:ext>
            </p:extLst>
          </p:nvPr>
        </p:nvGraphicFramePr>
        <p:xfrm>
          <a:off x="4267200" y="1404470"/>
          <a:ext cx="4586941" cy="4622032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25883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985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86756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fr-FR" sz="1800" kern="1200" dirty="0" err="1"/>
                        <a:t>Reactions</a:t>
                      </a:r>
                      <a:r>
                        <a:rPr lang="fr-FR" sz="1800" kern="1200" dirty="0"/>
                        <a:t> (9)</a:t>
                      </a:r>
                      <a:endParaRPr lang="fr-FR" sz="2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</a:pPr>
                      <a:r>
                        <a:rPr lang="fr-FR" sz="1800" kern="1200" dirty="0" err="1"/>
                        <a:t>Reaction</a:t>
                      </a:r>
                      <a:r>
                        <a:rPr lang="fr-FR" sz="1800" kern="1200" dirty="0"/>
                        <a:t> rate </a:t>
                      </a:r>
                      <a:br>
                        <a:rPr lang="fr-FR" sz="1800" kern="1200" dirty="0"/>
                      </a:br>
                      <a:br>
                        <a:rPr lang="fr-FR" sz="1800" kern="1200" dirty="0"/>
                      </a:br>
                      <a:r>
                        <a:rPr lang="fr-FR" sz="1800" kern="1200" dirty="0"/>
                        <a:t>(10</a:t>
                      </a:r>
                      <a:r>
                        <a:rPr lang="fr-FR" sz="1800" kern="1200" baseline="30000" dirty="0"/>
                        <a:t>7</a:t>
                      </a:r>
                      <a:r>
                        <a:rPr lang="fr-FR" sz="1800" kern="1200" dirty="0"/>
                        <a:t> m</a:t>
                      </a:r>
                      <a:r>
                        <a:rPr lang="fr-FR" sz="1800" kern="1200" baseline="30000" dirty="0"/>
                        <a:t>3</a:t>
                      </a:r>
                      <a:r>
                        <a:rPr lang="fr-FR" sz="1800" kern="1200" baseline="0" dirty="0"/>
                        <a:t> </a:t>
                      </a:r>
                      <a:r>
                        <a:rPr lang="fr-FR" sz="1800" kern="1200" dirty="0"/>
                        <a:t>mol</a:t>
                      </a:r>
                      <a:r>
                        <a:rPr lang="fr-FR" sz="1800" kern="1200" baseline="30000" dirty="0"/>
                        <a:t>-1</a:t>
                      </a:r>
                      <a:r>
                        <a:rPr lang="fr-FR" sz="1800" kern="1200" dirty="0"/>
                        <a:t> s</a:t>
                      </a:r>
                      <a:r>
                        <a:rPr lang="fr-FR" sz="1800" kern="1200" baseline="30000" dirty="0"/>
                        <a:t>-1</a:t>
                      </a:r>
                      <a:r>
                        <a:rPr lang="fr-FR" sz="1800" kern="1200" dirty="0"/>
                        <a:t>)</a:t>
                      </a:r>
                      <a:endParaRPr lang="fr-FR" sz="2800" b="1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52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100"/>
                        </a:spcBef>
                        <a:spcAft>
                          <a:spcPts val="400"/>
                        </a:spcAft>
                      </a:pPr>
                      <a:r>
                        <a:rPr lang="fr-FR" sz="1600" kern="1200" dirty="0"/>
                        <a:t>H</a:t>
                      </a:r>
                      <a:r>
                        <a:rPr lang="fr-FR" sz="1600" kern="1200" baseline="-25000" dirty="0"/>
                        <a:t>3</a:t>
                      </a:r>
                      <a:r>
                        <a:rPr lang="fr-FR" sz="1600" kern="1200" dirty="0"/>
                        <a:t>O</a:t>
                      </a:r>
                      <a:r>
                        <a:rPr lang="fr-FR" sz="1600" kern="1200" baseline="30000" dirty="0"/>
                        <a:t>+ </a:t>
                      </a:r>
                      <a:r>
                        <a:rPr lang="fr-FR" sz="1600" kern="1200" dirty="0"/>
                        <a:t>+ OH</a:t>
                      </a:r>
                      <a:r>
                        <a:rPr lang="fr-FR" sz="1600" kern="1200" baseline="30000" dirty="0"/>
                        <a:t>-</a:t>
                      </a:r>
                      <a:r>
                        <a:rPr lang="fr-FR" sz="1600" kern="1200" dirty="0"/>
                        <a:t> → 2 H</a:t>
                      </a:r>
                      <a:r>
                        <a:rPr lang="fr-FR" sz="1600" kern="1200" baseline="-25000" dirty="0"/>
                        <a:t>2</a:t>
                      </a:r>
                      <a:r>
                        <a:rPr lang="fr-FR" sz="1600" kern="1200" dirty="0"/>
                        <a:t>O</a:t>
                      </a:r>
                      <a:endParaRPr lang="fr-FR" sz="1800" dirty="0"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100"/>
                        </a:spcBef>
                        <a:spcAft>
                          <a:spcPts val="400"/>
                        </a:spcAft>
                      </a:pPr>
                      <a:r>
                        <a:rPr lang="fr-FR" sz="1600" kern="1200" dirty="0"/>
                        <a:t>14.3</a:t>
                      </a:r>
                      <a:endParaRPr lang="fr-FR" sz="1800" dirty="0"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377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100"/>
                        </a:spcBef>
                        <a:spcAft>
                          <a:spcPts val="400"/>
                        </a:spcAft>
                      </a:pPr>
                      <a:r>
                        <a:rPr lang="en-US" sz="1800"/>
                        <a:t>•</a:t>
                      </a:r>
                      <a:r>
                        <a:rPr lang="fr-FR" sz="1600" kern="1200"/>
                        <a:t>OH + </a:t>
                      </a:r>
                      <a:r>
                        <a:rPr lang="en-US" sz="1600" kern="1200"/>
                        <a:t>e</a:t>
                      </a:r>
                      <a:r>
                        <a:rPr lang="en-US" sz="1600" kern="1200" baseline="30000"/>
                        <a:t>-</a:t>
                      </a:r>
                      <a:r>
                        <a:rPr lang="en-US" sz="1600" kern="1200" baseline="-25000"/>
                        <a:t>aq</a:t>
                      </a:r>
                      <a:r>
                        <a:rPr lang="en-US" sz="1600" kern="1200"/>
                        <a:t> </a:t>
                      </a:r>
                      <a:r>
                        <a:rPr lang="fr-FR" sz="1600" kern="1200"/>
                        <a:t>→ OH</a:t>
                      </a:r>
                      <a:r>
                        <a:rPr lang="fr-FR" sz="1600" kern="1200" baseline="30000"/>
                        <a:t>-</a:t>
                      </a:r>
                      <a:endParaRPr lang="fr-FR" sz="1800"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100"/>
                        </a:spcBef>
                        <a:spcAft>
                          <a:spcPts val="400"/>
                        </a:spcAft>
                      </a:pPr>
                      <a:r>
                        <a:rPr lang="fr-FR" sz="1600" dirty="0"/>
                        <a:t>2.95</a:t>
                      </a:r>
                      <a:endParaRPr lang="fr-FR" sz="1800" dirty="0"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9766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100"/>
                        </a:spcBef>
                        <a:spcAft>
                          <a:spcPts val="400"/>
                        </a:spcAft>
                      </a:pPr>
                      <a:r>
                        <a:rPr lang="fr-FR" sz="1600" kern="1200" dirty="0"/>
                        <a:t>H</a:t>
                      </a:r>
                      <a:r>
                        <a:rPr lang="en-US" sz="1800" dirty="0"/>
                        <a:t>•</a:t>
                      </a:r>
                      <a:r>
                        <a:rPr lang="fr-FR" sz="1600" kern="1200" dirty="0"/>
                        <a:t> + </a:t>
                      </a:r>
                      <a:r>
                        <a:rPr lang="en-US" sz="1600" kern="1200" dirty="0"/>
                        <a:t>e</a:t>
                      </a:r>
                      <a:r>
                        <a:rPr lang="en-US" sz="1600" kern="1200" baseline="30000" dirty="0"/>
                        <a:t>-</a:t>
                      </a:r>
                      <a:r>
                        <a:rPr lang="en-US" sz="1600" kern="1200" baseline="-25000" dirty="0" err="1"/>
                        <a:t>aq</a:t>
                      </a:r>
                      <a:r>
                        <a:rPr lang="fr-FR" sz="1600" kern="1200" dirty="0"/>
                        <a:t> + </a:t>
                      </a:r>
                      <a:r>
                        <a:rPr lang="en-US" sz="1600" kern="1200" dirty="0"/>
                        <a:t>H</a:t>
                      </a:r>
                      <a:r>
                        <a:rPr lang="en-US" sz="1600" kern="1200" baseline="-25000" dirty="0"/>
                        <a:t>2</a:t>
                      </a:r>
                      <a:r>
                        <a:rPr lang="en-US" sz="1600" kern="1200" dirty="0"/>
                        <a:t>O</a:t>
                      </a:r>
                      <a:r>
                        <a:rPr lang="fr-FR" sz="1600" kern="1200" dirty="0"/>
                        <a:t>→ OH</a:t>
                      </a:r>
                      <a:r>
                        <a:rPr lang="fr-FR" sz="1600" kern="1200" baseline="30000" dirty="0"/>
                        <a:t>-</a:t>
                      </a:r>
                      <a:r>
                        <a:rPr lang="fr-FR" sz="1600" kern="1200" dirty="0"/>
                        <a:t> + </a:t>
                      </a:r>
                      <a:r>
                        <a:rPr lang="en-US" sz="1600" kern="1200" dirty="0"/>
                        <a:t>H</a:t>
                      </a:r>
                      <a:r>
                        <a:rPr lang="en-US" sz="1600" kern="1200" baseline="-25000" dirty="0"/>
                        <a:t>2</a:t>
                      </a:r>
                      <a:endParaRPr lang="fr-FR" sz="1800" dirty="0"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100"/>
                        </a:spcBef>
                        <a:spcAft>
                          <a:spcPts val="400"/>
                        </a:spcAft>
                      </a:pPr>
                      <a:r>
                        <a:rPr lang="fr-FR" sz="1600" dirty="0"/>
                        <a:t>2.65</a:t>
                      </a:r>
                      <a:endParaRPr lang="fr-FR" sz="1800" dirty="0"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386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100"/>
                        </a:spcBef>
                        <a:spcAft>
                          <a:spcPts val="400"/>
                        </a:spcAft>
                      </a:pPr>
                      <a:r>
                        <a:rPr lang="fr-FR" sz="1600" kern="1200"/>
                        <a:t>H</a:t>
                      </a:r>
                      <a:r>
                        <a:rPr lang="fr-FR" sz="1600" kern="1200" baseline="-25000"/>
                        <a:t>3</a:t>
                      </a:r>
                      <a:r>
                        <a:rPr lang="fr-FR" sz="1600" kern="1200"/>
                        <a:t>O</a:t>
                      </a:r>
                      <a:r>
                        <a:rPr lang="fr-FR" sz="1600" kern="1200" baseline="30000"/>
                        <a:t>+ </a:t>
                      </a:r>
                      <a:r>
                        <a:rPr lang="fr-FR" sz="1600" kern="1200"/>
                        <a:t>+ </a:t>
                      </a:r>
                      <a:r>
                        <a:rPr lang="en-US" sz="1600" kern="1200"/>
                        <a:t>e</a:t>
                      </a:r>
                      <a:r>
                        <a:rPr lang="en-US" sz="1600" kern="1200" baseline="30000"/>
                        <a:t>-</a:t>
                      </a:r>
                      <a:r>
                        <a:rPr lang="en-US" sz="1600" kern="1200" baseline="-25000"/>
                        <a:t>aq</a:t>
                      </a:r>
                      <a:r>
                        <a:rPr lang="en-US" sz="1600" kern="1200"/>
                        <a:t> </a:t>
                      </a:r>
                      <a:r>
                        <a:rPr lang="fr-FR" sz="1600" kern="1200"/>
                        <a:t>→ H</a:t>
                      </a:r>
                      <a:r>
                        <a:rPr lang="en-US" sz="1800"/>
                        <a:t>•</a:t>
                      </a:r>
                      <a:r>
                        <a:rPr lang="fr-FR" sz="1600" kern="1200"/>
                        <a:t> + H</a:t>
                      </a:r>
                      <a:r>
                        <a:rPr lang="fr-FR" sz="1600" kern="1200" baseline="-25000"/>
                        <a:t>2</a:t>
                      </a:r>
                      <a:r>
                        <a:rPr lang="fr-FR" sz="1600" kern="1200"/>
                        <a:t>O</a:t>
                      </a:r>
                      <a:endParaRPr lang="fr-FR" sz="1800"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100"/>
                        </a:spcBef>
                        <a:spcAft>
                          <a:spcPts val="400"/>
                        </a:spcAft>
                      </a:pPr>
                      <a:r>
                        <a:rPr lang="fr-FR" sz="1600" kern="1200" dirty="0"/>
                        <a:t>2.11</a:t>
                      </a:r>
                      <a:endParaRPr lang="fr-FR" sz="1800" dirty="0"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377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100"/>
                        </a:spcBef>
                        <a:spcAft>
                          <a:spcPts val="400"/>
                        </a:spcAft>
                      </a:pPr>
                      <a:r>
                        <a:rPr lang="fr-FR" sz="1600" kern="1200" dirty="0"/>
                        <a:t>H</a:t>
                      </a:r>
                      <a:r>
                        <a:rPr lang="en-US" sz="1800" dirty="0"/>
                        <a:t>•</a:t>
                      </a:r>
                      <a:r>
                        <a:rPr lang="fr-FR" sz="1600" kern="1200" dirty="0"/>
                        <a:t> + </a:t>
                      </a:r>
                      <a:r>
                        <a:rPr lang="en-US" sz="1800" dirty="0"/>
                        <a:t>•</a:t>
                      </a:r>
                      <a:r>
                        <a:rPr lang="en-US" sz="1600" kern="1200" dirty="0"/>
                        <a:t>OH </a:t>
                      </a:r>
                      <a:r>
                        <a:rPr lang="fr-FR" sz="1600" kern="1200" dirty="0"/>
                        <a:t>→ </a:t>
                      </a:r>
                      <a:r>
                        <a:rPr lang="en-US" sz="1600" kern="1200" dirty="0"/>
                        <a:t>H</a:t>
                      </a:r>
                      <a:r>
                        <a:rPr lang="en-US" sz="1600" kern="1200" baseline="-25000" dirty="0"/>
                        <a:t>2</a:t>
                      </a:r>
                      <a:r>
                        <a:rPr lang="en-US" sz="1600" kern="1200" dirty="0"/>
                        <a:t>O</a:t>
                      </a:r>
                      <a:endParaRPr lang="fr-FR" sz="1800" dirty="0"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100"/>
                        </a:spcBef>
                        <a:spcAft>
                          <a:spcPts val="400"/>
                        </a:spcAft>
                      </a:pPr>
                      <a:r>
                        <a:rPr lang="fr-FR" sz="1600" kern="1200" dirty="0"/>
                        <a:t>1.44</a:t>
                      </a:r>
                      <a:endParaRPr lang="fr-FR" sz="1800" dirty="0"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1470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100"/>
                        </a:spcBef>
                        <a:spcAft>
                          <a:spcPts val="400"/>
                        </a:spcAft>
                      </a:pPr>
                      <a:r>
                        <a:rPr lang="fr-FR" sz="1600" kern="1200" dirty="0"/>
                        <a:t>H</a:t>
                      </a:r>
                      <a:r>
                        <a:rPr lang="fr-FR" sz="1600" kern="1200" baseline="-25000" dirty="0"/>
                        <a:t>2</a:t>
                      </a:r>
                      <a:r>
                        <a:rPr lang="fr-FR" sz="1600" kern="1200" dirty="0"/>
                        <a:t>O</a:t>
                      </a:r>
                      <a:r>
                        <a:rPr lang="fr-FR" sz="1600" kern="1200" baseline="-25000" dirty="0"/>
                        <a:t>2 </a:t>
                      </a:r>
                      <a:r>
                        <a:rPr lang="fr-FR" sz="1600" kern="1200" dirty="0"/>
                        <a:t>+ </a:t>
                      </a:r>
                      <a:r>
                        <a:rPr lang="en-US" sz="1600" kern="1200" dirty="0"/>
                        <a:t>e</a:t>
                      </a:r>
                      <a:r>
                        <a:rPr lang="en-US" sz="1600" kern="1200" baseline="30000" dirty="0"/>
                        <a:t>-</a:t>
                      </a:r>
                      <a:r>
                        <a:rPr lang="en-US" sz="1600" kern="1200" baseline="-25000" dirty="0" err="1"/>
                        <a:t>aq</a:t>
                      </a:r>
                      <a:r>
                        <a:rPr lang="en-US" sz="1600" kern="1200" dirty="0"/>
                        <a:t> </a:t>
                      </a:r>
                      <a:r>
                        <a:rPr lang="fr-FR" sz="1600" kern="1200" dirty="0"/>
                        <a:t>→ OH</a:t>
                      </a:r>
                      <a:r>
                        <a:rPr lang="fr-FR" sz="1600" kern="1200" baseline="30000" dirty="0"/>
                        <a:t>-</a:t>
                      </a:r>
                      <a:r>
                        <a:rPr lang="fr-FR" sz="1600" kern="1200" dirty="0"/>
                        <a:t> + </a:t>
                      </a:r>
                      <a:r>
                        <a:rPr lang="en-US" sz="1800" dirty="0"/>
                        <a:t>•</a:t>
                      </a:r>
                      <a:r>
                        <a:rPr lang="fr-FR" sz="1600" kern="1200" dirty="0"/>
                        <a:t>OH</a:t>
                      </a:r>
                      <a:endParaRPr lang="fr-FR" sz="1800" dirty="0"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100"/>
                        </a:spcBef>
                        <a:spcAft>
                          <a:spcPts val="400"/>
                        </a:spcAft>
                      </a:pPr>
                      <a:r>
                        <a:rPr lang="fr-FR" sz="1600" kern="1200" dirty="0"/>
                        <a:t>1.41</a:t>
                      </a:r>
                      <a:endParaRPr lang="fr-FR" sz="1800" dirty="0"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9377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100"/>
                        </a:spcBef>
                        <a:spcAft>
                          <a:spcPts val="400"/>
                        </a:spcAft>
                      </a:pPr>
                      <a:r>
                        <a:rPr lang="fr-FR" sz="1600" kern="1200"/>
                        <a:t>H</a:t>
                      </a:r>
                      <a:r>
                        <a:rPr lang="en-US" sz="1800"/>
                        <a:t>•</a:t>
                      </a:r>
                      <a:r>
                        <a:rPr lang="fr-FR" sz="1600" kern="1200"/>
                        <a:t> + H</a:t>
                      </a:r>
                      <a:r>
                        <a:rPr lang="en-US" sz="1800"/>
                        <a:t>•</a:t>
                      </a:r>
                      <a:r>
                        <a:rPr lang="fr-FR" sz="1600" kern="1200"/>
                        <a:t> → </a:t>
                      </a:r>
                      <a:r>
                        <a:rPr lang="en-US" sz="1600" kern="1200"/>
                        <a:t>H</a:t>
                      </a:r>
                      <a:r>
                        <a:rPr lang="en-US" sz="1600" kern="1200" baseline="-25000"/>
                        <a:t>2</a:t>
                      </a:r>
                      <a:endParaRPr lang="fr-FR" sz="1800"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100"/>
                        </a:spcBef>
                        <a:spcAft>
                          <a:spcPts val="400"/>
                        </a:spcAft>
                      </a:pPr>
                      <a:r>
                        <a:rPr lang="fr-FR" sz="1600" kern="1200" dirty="0"/>
                        <a:t>1.20</a:t>
                      </a:r>
                      <a:endParaRPr lang="fr-FR" sz="1800" dirty="0"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0617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100"/>
                        </a:spcBef>
                        <a:spcAft>
                          <a:spcPts val="400"/>
                        </a:spcAft>
                      </a:pPr>
                      <a:r>
                        <a:rPr lang="en-US" sz="1600" kern="1200" dirty="0"/>
                        <a:t>e</a:t>
                      </a:r>
                      <a:r>
                        <a:rPr lang="en-US" sz="1600" kern="1200" baseline="30000" dirty="0"/>
                        <a:t>-</a:t>
                      </a:r>
                      <a:r>
                        <a:rPr lang="en-US" sz="1600" kern="1200" baseline="-25000" dirty="0" err="1"/>
                        <a:t>aq</a:t>
                      </a:r>
                      <a:r>
                        <a:rPr lang="en-US" sz="1600" kern="1200" dirty="0"/>
                        <a:t> + e</a:t>
                      </a:r>
                      <a:r>
                        <a:rPr lang="en-US" sz="1600" kern="1200" baseline="30000" dirty="0"/>
                        <a:t>-</a:t>
                      </a:r>
                      <a:r>
                        <a:rPr lang="en-US" sz="1600" kern="1200" baseline="-25000" dirty="0" err="1"/>
                        <a:t>aq</a:t>
                      </a:r>
                      <a:r>
                        <a:rPr lang="en-US" sz="1600" kern="1200" dirty="0"/>
                        <a:t> + 2 H</a:t>
                      </a:r>
                      <a:r>
                        <a:rPr lang="en-US" sz="1600" kern="1200" baseline="-25000" dirty="0"/>
                        <a:t>2</a:t>
                      </a:r>
                      <a:r>
                        <a:rPr lang="en-US" sz="1600" kern="1200" dirty="0"/>
                        <a:t>O→ </a:t>
                      </a:r>
                    </a:p>
                    <a:p>
                      <a:pPr algn="ctr">
                        <a:lnSpc>
                          <a:spcPts val="1100"/>
                        </a:lnSpc>
                        <a:spcBef>
                          <a:spcPts val="100"/>
                        </a:spcBef>
                        <a:spcAft>
                          <a:spcPts val="400"/>
                        </a:spcAft>
                      </a:pPr>
                      <a:r>
                        <a:rPr lang="en-US" sz="1600" kern="1200" dirty="0"/>
                        <a:t>2 OH</a:t>
                      </a:r>
                      <a:r>
                        <a:rPr lang="en-US" sz="1600" kern="1200" baseline="30000" dirty="0"/>
                        <a:t>-</a:t>
                      </a:r>
                      <a:r>
                        <a:rPr lang="en-US" sz="1600" kern="1200" dirty="0"/>
                        <a:t> + H</a:t>
                      </a:r>
                      <a:r>
                        <a:rPr lang="en-US" sz="1600" kern="1200" baseline="-25000" dirty="0"/>
                        <a:t>2</a:t>
                      </a:r>
                      <a:endParaRPr lang="fr-FR" sz="1800" dirty="0"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100"/>
                        </a:spcBef>
                        <a:spcAft>
                          <a:spcPts val="400"/>
                        </a:spcAft>
                      </a:pPr>
                      <a:r>
                        <a:rPr lang="en-US" sz="1600" dirty="0"/>
                        <a:t>0.50</a:t>
                      </a:r>
                      <a:endParaRPr lang="fr-FR" sz="1800" dirty="0"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8386"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100"/>
                        </a:spcBef>
                        <a:spcAft>
                          <a:spcPts val="400"/>
                        </a:spcAft>
                      </a:pPr>
                      <a:r>
                        <a:rPr lang="en-US" sz="1800"/>
                        <a:t>•</a:t>
                      </a:r>
                      <a:r>
                        <a:rPr lang="fr-FR" sz="1600" kern="1200"/>
                        <a:t>OH + </a:t>
                      </a:r>
                      <a:r>
                        <a:rPr lang="en-US" sz="1800"/>
                        <a:t>•</a:t>
                      </a:r>
                      <a:r>
                        <a:rPr lang="fr-FR" sz="1600" kern="1200"/>
                        <a:t>OH → H</a:t>
                      </a:r>
                      <a:r>
                        <a:rPr lang="fr-FR" sz="1600" kern="1200" baseline="-25000"/>
                        <a:t>2</a:t>
                      </a:r>
                      <a:r>
                        <a:rPr lang="fr-FR" sz="1600" kern="1200"/>
                        <a:t>O</a:t>
                      </a:r>
                      <a:r>
                        <a:rPr lang="en-US" sz="1600" kern="1200" baseline="-25000"/>
                        <a:t>2</a:t>
                      </a:r>
                      <a:endParaRPr lang="fr-FR" sz="1800"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Bef>
                          <a:spcPts val="100"/>
                        </a:spcBef>
                        <a:spcAft>
                          <a:spcPts val="400"/>
                        </a:spcAft>
                      </a:pPr>
                      <a:r>
                        <a:rPr lang="en-US" sz="1600" kern="1200" dirty="0"/>
                        <a:t>0.44</a:t>
                      </a:r>
                      <a:endParaRPr lang="fr-FR" sz="1800" dirty="0"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6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906676"/>
              </p:ext>
            </p:extLst>
          </p:nvPr>
        </p:nvGraphicFramePr>
        <p:xfrm>
          <a:off x="238028" y="1761835"/>
          <a:ext cx="3891947" cy="3603897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1288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630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6200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/>
                        <a:t>Species</a:t>
                      </a:r>
                      <a:endParaRPr lang="fr-FR" sz="28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800" dirty="0"/>
                        <a:t>Diffusion coefficient D </a:t>
                      </a:r>
                      <a:br>
                        <a:rPr lang="fr-FR" sz="1800" dirty="0"/>
                      </a:br>
                      <a:r>
                        <a:rPr lang="fr-FR" sz="1800" dirty="0"/>
                        <a:t>(10</a:t>
                      </a:r>
                      <a:r>
                        <a:rPr lang="fr-FR" sz="1800" baseline="30000" dirty="0"/>
                        <a:t>-9 </a:t>
                      </a:r>
                      <a:r>
                        <a:rPr lang="fr-FR" sz="1800" dirty="0"/>
                        <a:t>m</a:t>
                      </a:r>
                      <a:r>
                        <a:rPr lang="fr-FR" sz="1800" baseline="30000" dirty="0"/>
                        <a:t>2</a:t>
                      </a:r>
                      <a:r>
                        <a:rPr lang="fr-FR" sz="1800" dirty="0"/>
                        <a:t> s</a:t>
                      </a:r>
                      <a:r>
                        <a:rPr lang="fr-FR" sz="1800" baseline="30000" dirty="0"/>
                        <a:t>-1</a:t>
                      </a:r>
                      <a:r>
                        <a:rPr lang="fr-FR" sz="1800" dirty="0"/>
                        <a:t>)</a:t>
                      </a:r>
                      <a:endParaRPr lang="fr-FR" sz="2000" b="1" dirty="0"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5237">
                <a:tc>
                  <a:txBody>
                    <a:bodyPr/>
                    <a:lstStyle/>
                    <a:p>
                      <a:pPr marL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/>
                        <a:t>H</a:t>
                      </a:r>
                      <a:r>
                        <a:rPr lang="en-US" sz="1800" baseline="-25000" dirty="0"/>
                        <a:t>3</a:t>
                      </a:r>
                      <a:r>
                        <a:rPr lang="en-US" sz="1800" dirty="0"/>
                        <a:t>O</a:t>
                      </a:r>
                      <a:r>
                        <a:rPr lang="en-US" sz="1800" baseline="30000" dirty="0"/>
                        <a:t> +</a:t>
                      </a:r>
                      <a:endParaRPr lang="fr-FR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/>
                        <a:t>9.0</a:t>
                      </a:r>
                      <a:endParaRPr lang="fr-FR" sz="2000" dirty="0"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5237">
                <a:tc>
                  <a:txBody>
                    <a:bodyPr/>
                    <a:lstStyle/>
                    <a:p>
                      <a:pPr marL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/>
                        <a:t>H</a:t>
                      </a:r>
                      <a:r>
                        <a:rPr lang="en-US" sz="1600" dirty="0"/>
                        <a:t>•</a:t>
                      </a:r>
                      <a:endParaRPr lang="fr-FR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/>
                        <a:t>7.0</a:t>
                      </a:r>
                      <a:endParaRPr lang="fr-FR" sz="2000" dirty="0"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237">
                <a:tc>
                  <a:txBody>
                    <a:bodyPr/>
                    <a:lstStyle/>
                    <a:p>
                      <a:pPr marL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/>
                        <a:t>OH</a:t>
                      </a:r>
                      <a:r>
                        <a:rPr lang="en-US" sz="1800" baseline="30000" dirty="0"/>
                        <a:t>-</a:t>
                      </a:r>
                      <a:endParaRPr lang="fr-FR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/>
                        <a:t>5.0</a:t>
                      </a:r>
                      <a:endParaRPr lang="fr-FR" sz="2000" dirty="0"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5237">
                <a:tc>
                  <a:txBody>
                    <a:bodyPr/>
                    <a:lstStyle/>
                    <a:p>
                      <a:pPr marL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/>
                        <a:t>e</a:t>
                      </a:r>
                      <a:r>
                        <a:rPr lang="en-US" sz="1800" baseline="30000" dirty="0"/>
                        <a:t>-</a:t>
                      </a:r>
                      <a:r>
                        <a:rPr lang="en-US" sz="1800" baseline="-25000" dirty="0" err="1"/>
                        <a:t>aq</a:t>
                      </a:r>
                      <a:endParaRPr lang="fr-FR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/>
                        <a:t>4.9</a:t>
                      </a:r>
                      <a:endParaRPr lang="fr-FR" sz="2000" dirty="0"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5237">
                <a:tc>
                  <a:txBody>
                    <a:bodyPr/>
                    <a:lstStyle/>
                    <a:p>
                      <a:pPr marL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/>
                        <a:t>H</a:t>
                      </a:r>
                      <a:r>
                        <a:rPr lang="en-US" sz="1800" baseline="-25000" dirty="0"/>
                        <a:t>2</a:t>
                      </a:r>
                      <a:endParaRPr lang="fr-FR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/>
                        <a:t>5.0</a:t>
                      </a:r>
                      <a:endParaRPr lang="fr-FR" sz="2000" dirty="0"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237">
                <a:tc>
                  <a:txBody>
                    <a:bodyPr/>
                    <a:lstStyle/>
                    <a:p>
                      <a:pPr marL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/>
                        <a:t>•</a:t>
                      </a:r>
                      <a:r>
                        <a:rPr lang="en-US" sz="1800" dirty="0"/>
                        <a:t>OH</a:t>
                      </a:r>
                      <a:endParaRPr lang="fr-FR" sz="2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/>
                        <a:t>2.8</a:t>
                      </a:r>
                      <a:endParaRPr lang="fr-FR" sz="2000" dirty="0">
                        <a:latin typeface="Times New Roman"/>
                        <a:ea typeface="Batang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5237">
                <a:tc>
                  <a:txBody>
                    <a:bodyPr/>
                    <a:lstStyle/>
                    <a:p>
                      <a:pPr marL="0"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j-lt"/>
                        </a:rPr>
                        <a:t>H</a:t>
                      </a:r>
                      <a:r>
                        <a:rPr lang="en-US" sz="1800" baseline="-25000" dirty="0">
                          <a:latin typeface="+mj-lt"/>
                        </a:rPr>
                        <a:t>2</a:t>
                      </a:r>
                      <a:r>
                        <a:rPr lang="en-US" sz="1800" dirty="0">
                          <a:latin typeface="+mj-lt"/>
                        </a:rPr>
                        <a:t>O</a:t>
                      </a:r>
                      <a:r>
                        <a:rPr lang="en-US" sz="1800" baseline="-25000" dirty="0">
                          <a:latin typeface="+mj-lt"/>
                        </a:rPr>
                        <a:t>2</a:t>
                      </a:r>
                      <a:endParaRPr lang="fr-FR" sz="18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+mj-lt"/>
                        </a:rPr>
                        <a:t>1.4</a:t>
                      </a:r>
                      <a:endParaRPr lang="fr-FR" sz="1800" dirty="0">
                        <a:latin typeface="+mj-lt"/>
                        <a:ea typeface="Batang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523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1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>
                          <a:latin typeface="+mj-lt"/>
                        </a:rPr>
                        <a:t>H</a:t>
                      </a:r>
                      <a:r>
                        <a:rPr lang="en-US" sz="1800" baseline="-25000" dirty="0">
                          <a:latin typeface="+mj-lt"/>
                        </a:rPr>
                        <a:t>2</a:t>
                      </a:r>
                      <a:r>
                        <a:rPr lang="en-US" sz="1800" baseline="0" dirty="0">
                          <a:latin typeface="+mj-lt"/>
                        </a:rPr>
                        <a:t>O</a:t>
                      </a:r>
                      <a:endParaRPr lang="fr-FR" sz="1800" dirty="0">
                        <a:latin typeface="+mj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latin typeface="+mj-lt"/>
                          <a:ea typeface="Batang"/>
                          <a:cs typeface="Times New Roman"/>
                        </a:rPr>
                        <a:t>2.0</a:t>
                      </a:r>
                    </a:p>
                  </a:txBody>
                  <a:tcPr marL="68580" marR="68580" marT="0" marB="0" anchor="ctr" anchorCtr="1"/>
                </a:tc>
                <a:extLst>
                  <a:ext uri="{0D108BD9-81ED-4DB2-BD59-A6C34878D82A}">
                    <a16:rowId xmlns:a16="http://schemas.microsoft.com/office/drawing/2014/main" val="2914867973"/>
                  </a:ext>
                </a:extLst>
              </a:tr>
            </a:tbl>
          </a:graphicData>
        </a:graphic>
      </p:graphicFrame>
      <p:sp>
        <p:nvSpPr>
          <p:cNvPr id="15" name="ZoneTexte 14">
            <a:hlinkClick r:id="rId3"/>
            <a:extLst>
              <a:ext uri="{FF2B5EF4-FFF2-40B4-BE49-F238E27FC236}">
                <a16:creationId xmlns:a16="http://schemas.microsoft.com/office/drawing/2014/main" id="{713D4712-F049-2C4A-B675-D93B58D20165}"/>
              </a:ext>
            </a:extLst>
          </p:cNvPr>
          <p:cNvSpPr txBox="1"/>
          <p:nvPr/>
        </p:nvSpPr>
        <p:spPr>
          <a:xfrm>
            <a:off x="5757615" y="6112142"/>
            <a:ext cx="3098975" cy="307777"/>
          </a:xfrm>
          <a:prstGeom prst="rect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000000"/>
                </a:solidFill>
                <a:latin typeface="+mn-lt"/>
              </a:rPr>
              <a:t>J. Comput. </a:t>
            </a:r>
            <a:r>
              <a:rPr lang="pt-BR" sz="1400" b="1" dirty="0" err="1">
                <a:solidFill>
                  <a:srgbClr val="000000"/>
                </a:solidFill>
                <a:latin typeface="+mn-lt"/>
              </a:rPr>
              <a:t>Phys</a:t>
            </a:r>
            <a:r>
              <a:rPr lang="pt-BR" sz="1400" b="1" dirty="0">
                <a:solidFill>
                  <a:srgbClr val="000000"/>
                </a:solidFill>
                <a:latin typeface="+mn-lt"/>
              </a:rPr>
              <a:t>. 274 (2014) 841 (</a:t>
            </a:r>
            <a:r>
              <a:rPr lang="pt-BR" sz="1400" b="1" dirty="0">
                <a:solidFill>
                  <a:srgbClr val="000000"/>
                </a:solidFill>
                <a:latin typeface="+mn-lt"/>
                <a:hlinkClick r:id="rId3"/>
              </a:rPr>
              <a:t>link</a:t>
            </a:r>
            <a:r>
              <a:rPr lang="pt-BR" sz="1400" b="1" dirty="0">
                <a:solidFill>
                  <a:srgbClr val="000000"/>
                </a:solidFill>
                <a:latin typeface="+mn-lt"/>
              </a:rPr>
              <a:t>)</a:t>
            </a:r>
            <a:endParaRPr lang="fr-FR" sz="1400" b="1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186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05"/>
          <p:cNvGrpSpPr>
            <a:grpSpLocks/>
          </p:cNvGrpSpPr>
          <p:nvPr/>
        </p:nvGrpSpPr>
        <p:grpSpPr bwMode="auto">
          <a:xfrm>
            <a:off x="4427538" y="1557338"/>
            <a:ext cx="3673475" cy="2303462"/>
            <a:chOff x="4427984" y="1556792"/>
            <a:chExt cx="3672408" cy="2304256"/>
          </a:xfrm>
        </p:grpSpPr>
        <p:sp>
          <p:nvSpPr>
            <p:cNvPr id="68" name="Ellipse 67"/>
            <p:cNvSpPr>
              <a:spLocks noChangeArrowheads="1"/>
            </p:cNvSpPr>
            <p:nvPr/>
          </p:nvSpPr>
          <p:spPr bwMode="auto">
            <a:xfrm>
              <a:off x="4427984" y="1556792"/>
              <a:ext cx="3672408" cy="2304256"/>
            </a:xfrm>
            <a:prstGeom prst="ellipse">
              <a:avLst/>
            </a:prstGeom>
            <a:solidFill>
              <a:srgbClr val="CBD9D5"/>
            </a:solidFill>
            <a:ln w="10000">
              <a:solidFill>
                <a:srgbClr val="7BA79D"/>
              </a:solidFill>
              <a:round/>
              <a:headEnd/>
              <a:tailEnd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 dirty="0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52321" name="ZoneTexte 68"/>
            <p:cNvSpPr txBox="1">
              <a:spLocks noChangeArrowheads="1"/>
            </p:cNvSpPr>
            <p:nvPr/>
          </p:nvSpPr>
          <p:spPr bwMode="auto">
            <a:xfrm>
              <a:off x="5004048" y="1916832"/>
              <a:ext cx="70564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eaLnBrk="1" hangingPunct="1"/>
              <a:r>
                <a:rPr lang="fr-FR" altLang="en-US">
                  <a:solidFill>
                    <a:srgbClr val="000000"/>
                  </a:solidFill>
                  <a:latin typeface="Tw Cen MT" charset="0"/>
                </a:rPr>
                <a:t>H</a:t>
              </a:r>
              <a:r>
                <a:rPr lang="fr-FR" altLang="en-US" baseline="-25000">
                  <a:solidFill>
                    <a:srgbClr val="000000"/>
                  </a:solidFill>
                  <a:latin typeface="Tw Cen MT" charset="0"/>
                </a:rPr>
                <a:t>3</a:t>
              </a:r>
              <a:r>
                <a:rPr lang="fr-FR" altLang="en-US">
                  <a:solidFill>
                    <a:srgbClr val="000000"/>
                  </a:solidFill>
                  <a:latin typeface="Tw Cen MT" charset="0"/>
                </a:rPr>
                <a:t>O</a:t>
              </a:r>
              <a:r>
                <a:rPr lang="fr-FR" altLang="en-US" baseline="30000">
                  <a:solidFill>
                    <a:srgbClr val="000000"/>
                  </a:solidFill>
                  <a:latin typeface="Tw Cen MT" charset="0"/>
                </a:rPr>
                <a:t>+</a:t>
              </a:r>
            </a:p>
          </p:txBody>
        </p:sp>
      </p:grpSp>
      <p:grpSp>
        <p:nvGrpSpPr>
          <p:cNvPr id="4" name="Groupe 76"/>
          <p:cNvGrpSpPr>
            <a:grpSpLocks/>
          </p:cNvGrpSpPr>
          <p:nvPr/>
        </p:nvGrpSpPr>
        <p:grpSpPr bwMode="auto">
          <a:xfrm>
            <a:off x="3924300" y="4005263"/>
            <a:ext cx="5219700" cy="3168650"/>
            <a:chOff x="3923928" y="4005064"/>
            <a:chExt cx="5220072" cy="3168352"/>
          </a:xfrm>
        </p:grpSpPr>
        <p:sp>
          <p:nvSpPr>
            <p:cNvPr id="75" name="Ellipse 74"/>
            <p:cNvSpPr>
              <a:spLocks noChangeArrowheads="1"/>
            </p:cNvSpPr>
            <p:nvPr/>
          </p:nvSpPr>
          <p:spPr bwMode="auto">
            <a:xfrm>
              <a:off x="3923928" y="4005064"/>
              <a:ext cx="5220072" cy="3168352"/>
            </a:xfrm>
            <a:prstGeom prst="ellipse">
              <a:avLst/>
            </a:prstGeom>
            <a:solidFill>
              <a:srgbClr val="D8B25C"/>
            </a:solidFill>
            <a:ln w="10000">
              <a:solidFill>
                <a:srgbClr val="D8B25C"/>
              </a:solidFill>
              <a:round/>
              <a:headEnd/>
              <a:tailEnd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  <a:latin typeface="+mn-lt"/>
              </a:endParaRPr>
            </a:p>
          </p:txBody>
        </p:sp>
        <p:sp>
          <p:nvSpPr>
            <p:cNvPr id="52319" name="ZoneTexte 75"/>
            <p:cNvSpPr txBox="1">
              <a:spLocks noChangeArrowheads="1"/>
            </p:cNvSpPr>
            <p:nvPr/>
          </p:nvSpPr>
          <p:spPr bwMode="auto">
            <a:xfrm>
              <a:off x="8316416" y="5013176"/>
              <a:ext cx="53412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eaLnBrk="1" hangingPunct="1"/>
              <a:r>
                <a:rPr lang="fr-FR" altLang="en-US">
                  <a:solidFill>
                    <a:srgbClr val="000000"/>
                  </a:solidFill>
                  <a:latin typeface="Tw Cen MT" charset="0"/>
                </a:rPr>
                <a:t>e</a:t>
              </a:r>
              <a:r>
                <a:rPr lang="fr-FR" altLang="en-US" baseline="30000">
                  <a:solidFill>
                    <a:srgbClr val="000000"/>
                  </a:solidFill>
                  <a:latin typeface="Tw Cen MT" charset="0"/>
                </a:rPr>
                <a:t>-</a:t>
              </a:r>
              <a:r>
                <a:rPr lang="fr-FR" altLang="en-US" baseline="-25000">
                  <a:solidFill>
                    <a:srgbClr val="000000"/>
                  </a:solidFill>
                  <a:latin typeface="Tw Cen MT" charset="0"/>
                </a:rPr>
                <a:t>aq</a:t>
              </a:r>
              <a:endParaRPr lang="fr-FR" altLang="en-US" baseline="30000">
                <a:solidFill>
                  <a:srgbClr val="000000"/>
                </a:solidFill>
                <a:latin typeface="Tw Cen MT" charset="0"/>
              </a:endParaRPr>
            </a:p>
          </p:txBody>
        </p:sp>
      </p:grpSp>
      <p:sp>
        <p:nvSpPr>
          <p:cNvPr id="52228" name="Espace réservé du numéro de diapositive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Tahom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charset="0"/>
              </a:defRPr>
            </a:lvl9pPr>
          </a:lstStyle>
          <a:p>
            <a:fld id="{857F2391-9266-4B4A-B7DC-D68E323A116E}" type="slidenum">
              <a:rPr lang="en-US" altLang="en-US">
                <a:solidFill>
                  <a:srgbClr val="775F55"/>
                </a:solidFill>
              </a:rPr>
              <a:pPr/>
              <a:t>35</a:t>
            </a:fld>
            <a:endParaRPr lang="en-US" altLang="en-US">
              <a:solidFill>
                <a:srgbClr val="FFFFFF"/>
              </a:solidFill>
            </a:endParaRPr>
          </a:p>
        </p:txBody>
      </p:sp>
      <p:cxnSp>
        <p:nvCxnSpPr>
          <p:cNvPr id="28" name="Connecteur droit 27"/>
          <p:cNvCxnSpPr>
            <a:stCxn id="7" idx="7"/>
          </p:cNvCxnSpPr>
          <p:nvPr/>
        </p:nvCxnSpPr>
        <p:spPr>
          <a:xfrm flipV="1">
            <a:off x="4508500" y="4167188"/>
            <a:ext cx="434975" cy="4048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Ellipse 28"/>
          <p:cNvSpPr/>
          <p:nvPr/>
        </p:nvSpPr>
        <p:spPr>
          <a:xfrm>
            <a:off x="4879975" y="3797300"/>
            <a:ext cx="431800" cy="4318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black"/>
              </a:solidFill>
            </a:endParaRPr>
          </a:p>
        </p:txBody>
      </p:sp>
      <p:grpSp>
        <p:nvGrpSpPr>
          <p:cNvPr id="5" name="Groupe 39"/>
          <p:cNvGrpSpPr>
            <a:grpSpLocks/>
          </p:cNvGrpSpPr>
          <p:nvPr/>
        </p:nvGrpSpPr>
        <p:grpSpPr bwMode="auto">
          <a:xfrm rot="2655110">
            <a:off x="5570538" y="2054225"/>
            <a:ext cx="1892300" cy="1150938"/>
            <a:chOff x="5416366" y="2276872"/>
            <a:chExt cx="1891938" cy="1152128"/>
          </a:xfrm>
        </p:grpSpPr>
        <p:sp>
          <p:nvSpPr>
            <p:cNvPr id="35" name="Ellipse 34"/>
            <p:cNvSpPr/>
            <p:nvPr/>
          </p:nvSpPr>
          <p:spPr>
            <a:xfrm>
              <a:off x="6135607" y="2996845"/>
              <a:ext cx="431717" cy="43224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36" name="Connecteur droit 35"/>
            <p:cNvCxnSpPr>
              <a:stCxn id="35" idx="1"/>
            </p:cNvCxnSpPr>
            <p:nvPr/>
          </p:nvCxnSpPr>
          <p:spPr>
            <a:xfrm flipH="1" flipV="1">
              <a:off x="5784021" y="2645206"/>
              <a:ext cx="415845" cy="41476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Ellipse 36"/>
            <p:cNvSpPr/>
            <p:nvPr/>
          </p:nvSpPr>
          <p:spPr>
            <a:xfrm flipH="1">
              <a:off x="5415425" y="2277195"/>
              <a:ext cx="431717" cy="43224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  <p:cxnSp>
          <p:nvCxnSpPr>
            <p:cNvPr id="38" name="Connecteur droit 37"/>
            <p:cNvCxnSpPr>
              <a:stCxn id="35" idx="7"/>
            </p:cNvCxnSpPr>
            <p:nvPr/>
          </p:nvCxnSpPr>
          <p:spPr>
            <a:xfrm flipV="1">
              <a:off x="6504000" y="2655016"/>
              <a:ext cx="434892" cy="40523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9" name="Ellipse 38"/>
            <p:cNvSpPr/>
            <p:nvPr/>
          </p:nvSpPr>
          <p:spPr>
            <a:xfrm>
              <a:off x="6875596" y="2283924"/>
              <a:ext cx="431717" cy="43224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e 40"/>
          <p:cNvGrpSpPr>
            <a:grpSpLocks/>
          </p:cNvGrpSpPr>
          <p:nvPr/>
        </p:nvGrpSpPr>
        <p:grpSpPr bwMode="auto">
          <a:xfrm rot="-3140577">
            <a:off x="4175919" y="5496719"/>
            <a:ext cx="1892300" cy="1150938"/>
            <a:chOff x="5416366" y="2276872"/>
            <a:chExt cx="1891938" cy="1152128"/>
          </a:xfrm>
        </p:grpSpPr>
        <p:sp>
          <p:nvSpPr>
            <p:cNvPr id="42" name="Ellipse 41"/>
            <p:cNvSpPr/>
            <p:nvPr/>
          </p:nvSpPr>
          <p:spPr>
            <a:xfrm>
              <a:off x="6138223" y="2995470"/>
              <a:ext cx="431717" cy="43224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43" name="Connecteur droit 42"/>
            <p:cNvCxnSpPr>
              <a:stCxn id="42" idx="1"/>
            </p:cNvCxnSpPr>
            <p:nvPr/>
          </p:nvCxnSpPr>
          <p:spPr>
            <a:xfrm flipH="1" flipV="1">
              <a:off x="5784544" y="2644284"/>
              <a:ext cx="415845" cy="41476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Ellipse 43"/>
            <p:cNvSpPr/>
            <p:nvPr/>
          </p:nvSpPr>
          <p:spPr>
            <a:xfrm flipH="1">
              <a:off x="5417218" y="2275903"/>
              <a:ext cx="431717" cy="43224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  <p:cxnSp>
          <p:nvCxnSpPr>
            <p:cNvPr id="45" name="Connecteur droit 44"/>
            <p:cNvCxnSpPr>
              <a:stCxn id="42" idx="7"/>
            </p:cNvCxnSpPr>
            <p:nvPr/>
          </p:nvCxnSpPr>
          <p:spPr>
            <a:xfrm flipV="1">
              <a:off x="6505280" y="2654898"/>
              <a:ext cx="434892" cy="40523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Ellipse 45"/>
            <p:cNvSpPr/>
            <p:nvPr/>
          </p:nvSpPr>
          <p:spPr>
            <a:xfrm>
              <a:off x="6877054" y="2284111"/>
              <a:ext cx="431717" cy="43224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</p:grpSp>
      <p:grpSp>
        <p:nvGrpSpPr>
          <p:cNvPr id="8" name="Groupe 46"/>
          <p:cNvGrpSpPr>
            <a:grpSpLocks/>
          </p:cNvGrpSpPr>
          <p:nvPr/>
        </p:nvGrpSpPr>
        <p:grpSpPr bwMode="auto">
          <a:xfrm rot="332619">
            <a:off x="1411288" y="5376863"/>
            <a:ext cx="1890712" cy="1152525"/>
            <a:chOff x="5416366" y="2276872"/>
            <a:chExt cx="1891938" cy="1152128"/>
          </a:xfrm>
        </p:grpSpPr>
        <p:sp>
          <p:nvSpPr>
            <p:cNvPr id="48" name="Ellipse 47"/>
            <p:cNvSpPr/>
            <p:nvPr/>
          </p:nvSpPr>
          <p:spPr>
            <a:xfrm>
              <a:off x="6135762" y="2996874"/>
              <a:ext cx="432080" cy="43165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49" name="Connecteur droit 48"/>
            <p:cNvCxnSpPr>
              <a:stCxn id="48" idx="1"/>
            </p:cNvCxnSpPr>
            <p:nvPr/>
          </p:nvCxnSpPr>
          <p:spPr>
            <a:xfrm flipH="1" flipV="1">
              <a:off x="5784687" y="2644282"/>
              <a:ext cx="414607" cy="4157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Ellipse 49"/>
            <p:cNvSpPr/>
            <p:nvPr/>
          </p:nvSpPr>
          <p:spPr>
            <a:xfrm flipH="1">
              <a:off x="5416139" y="2275822"/>
              <a:ext cx="432080" cy="4316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  <p:cxnSp>
          <p:nvCxnSpPr>
            <p:cNvPr id="51" name="Connecteur droit 50"/>
            <p:cNvCxnSpPr>
              <a:stCxn id="48" idx="7"/>
            </p:cNvCxnSpPr>
            <p:nvPr/>
          </p:nvCxnSpPr>
          <p:spPr>
            <a:xfrm flipV="1">
              <a:off x="6503346" y="2653297"/>
              <a:ext cx="435257" cy="40626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2" name="Ellipse 51"/>
            <p:cNvSpPr/>
            <p:nvPr/>
          </p:nvSpPr>
          <p:spPr>
            <a:xfrm>
              <a:off x="6875843" y="2285755"/>
              <a:ext cx="432080" cy="4316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e 52"/>
          <p:cNvGrpSpPr>
            <a:grpSpLocks/>
          </p:cNvGrpSpPr>
          <p:nvPr/>
        </p:nvGrpSpPr>
        <p:grpSpPr bwMode="auto">
          <a:xfrm rot="-1615755">
            <a:off x="1692275" y="2205038"/>
            <a:ext cx="1890713" cy="1152525"/>
            <a:chOff x="5416366" y="2276872"/>
            <a:chExt cx="1891938" cy="1152128"/>
          </a:xfrm>
        </p:grpSpPr>
        <p:sp>
          <p:nvSpPr>
            <p:cNvPr id="54" name="Ellipse 53"/>
            <p:cNvSpPr/>
            <p:nvPr/>
          </p:nvSpPr>
          <p:spPr>
            <a:xfrm>
              <a:off x="6135483" y="2996515"/>
              <a:ext cx="432080" cy="43165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55" name="Connecteur droit 54"/>
            <p:cNvCxnSpPr>
              <a:stCxn id="54" idx="1"/>
            </p:cNvCxnSpPr>
            <p:nvPr/>
          </p:nvCxnSpPr>
          <p:spPr>
            <a:xfrm flipH="1" flipV="1">
              <a:off x="5784907" y="2644114"/>
              <a:ext cx="414605" cy="4157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Ellipse 55"/>
            <p:cNvSpPr/>
            <p:nvPr/>
          </p:nvSpPr>
          <p:spPr>
            <a:xfrm flipH="1">
              <a:off x="5416855" y="2275843"/>
              <a:ext cx="432080" cy="4316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  <p:cxnSp>
          <p:nvCxnSpPr>
            <p:cNvPr id="57" name="Connecteur droit 56"/>
            <p:cNvCxnSpPr>
              <a:stCxn id="54" idx="7"/>
            </p:cNvCxnSpPr>
            <p:nvPr/>
          </p:nvCxnSpPr>
          <p:spPr>
            <a:xfrm flipV="1">
              <a:off x="6503446" y="2653858"/>
              <a:ext cx="435257" cy="40626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8" name="Ellipse 57"/>
            <p:cNvSpPr/>
            <p:nvPr/>
          </p:nvSpPr>
          <p:spPr>
            <a:xfrm>
              <a:off x="6876002" y="2286529"/>
              <a:ext cx="432080" cy="4316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</p:grpSp>
      <p:grpSp>
        <p:nvGrpSpPr>
          <p:cNvPr id="10" name="Groupe 58"/>
          <p:cNvGrpSpPr>
            <a:grpSpLocks/>
          </p:cNvGrpSpPr>
          <p:nvPr/>
        </p:nvGrpSpPr>
        <p:grpSpPr bwMode="auto">
          <a:xfrm rot="6693207">
            <a:off x="6021388" y="4376737"/>
            <a:ext cx="1892300" cy="1152525"/>
            <a:chOff x="5416366" y="2276872"/>
            <a:chExt cx="1891938" cy="1152128"/>
          </a:xfrm>
        </p:grpSpPr>
        <p:sp>
          <p:nvSpPr>
            <p:cNvPr id="60" name="Ellipse 59"/>
            <p:cNvSpPr/>
            <p:nvPr/>
          </p:nvSpPr>
          <p:spPr>
            <a:xfrm>
              <a:off x="6136960" y="2997478"/>
              <a:ext cx="431717" cy="43165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61" name="Connecteur droit 60"/>
            <p:cNvCxnSpPr>
              <a:stCxn id="60" idx="1"/>
            </p:cNvCxnSpPr>
            <p:nvPr/>
          </p:nvCxnSpPr>
          <p:spPr>
            <a:xfrm flipH="1" flipV="1">
              <a:off x="5784512" y="2646097"/>
              <a:ext cx="415845" cy="4157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2" name="Ellipse 61"/>
            <p:cNvSpPr/>
            <p:nvPr/>
          </p:nvSpPr>
          <p:spPr>
            <a:xfrm flipH="1">
              <a:off x="5415611" y="2277369"/>
              <a:ext cx="431717" cy="4316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  <p:cxnSp>
          <p:nvCxnSpPr>
            <p:cNvPr id="63" name="Connecteur droit 62"/>
            <p:cNvCxnSpPr>
              <a:stCxn id="60" idx="7"/>
            </p:cNvCxnSpPr>
            <p:nvPr/>
          </p:nvCxnSpPr>
          <p:spPr>
            <a:xfrm flipV="1">
              <a:off x="6505624" y="2655788"/>
              <a:ext cx="434892" cy="40626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Ellipse 63"/>
            <p:cNvSpPr/>
            <p:nvPr/>
          </p:nvSpPr>
          <p:spPr>
            <a:xfrm>
              <a:off x="6876878" y="2287229"/>
              <a:ext cx="431717" cy="4316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</p:grpSp>
      <p:cxnSp>
        <p:nvCxnSpPr>
          <p:cNvPr id="67" name="Connecteur droit 66"/>
          <p:cNvCxnSpPr>
            <a:stCxn id="35" idx="4"/>
          </p:cNvCxnSpPr>
          <p:nvPr/>
        </p:nvCxnSpPr>
        <p:spPr>
          <a:xfrm flipH="1">
            <a:off x="5867400" y="3035300"/>
            <a:ext cx="239713" cy="1778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1" name="Groupe 71"/>
          <p:cNvGrpSpPr>
            <a:grpSpLocks/>
          </p:cNvGrpSpPr>
          <p:nvPr/>
        </p:nvGrpSpPr>
        <p:grpSpPr bwMode="auto">
          <a:xfrm>
            <a:off x="250825" y="3500438"/>
            <a:ext cx="2520950" cy="1657350"/>
            <a:chOff x="251520" y="3501008"/>
            <a:chExt cx="2520280" cy="1656184"/>
          </a:xfrm>
        </p:grpSpPr>
        <p:sp>
          <p:nvSpPr>
            <p:cNvPr id="70" name="Ellipse 69"/>
            <p:cNvSpPr>
              <a:spLocks noChangeArrowheads="1"/>
            </p:cNvSpPr>
            <p:nvPr/>
          </p:nvSpPr>
          <p:spPr bwMode="auto">
            <a:xfrm>
              <a:off x="251520" y="3501008"/>
              <a:ext cx="2520280" cy="1656184"/>
            </a:xfrm>
            <a:prstGeom prst="ellipse">
              <a:avLst/>
            </a:prstGeom>
            <a:solidFill>
              <a:srgbClr val="EFCDC1"/>
            </a:solidFill>
            <a:ln w="10000">
              <a:solidFill>
                <a:schemeClr val="accent2"/>
              </a:solidFill>
              <a:round/>
              <a:headEnd/>
              <a:tailEnd/>
            </a:ln>
            <a:effectLst>
              <a:outerShdw blurRad="38100" dist="30000" dir="5400000" rotWithShape="0">
                <a:srgbClr val="000000">
                  <a:alpha val="45000"/>
                </a:srgbClr>
              </a:outerShdw>
            </a:effectLst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black"/>
                </a:solidFill>
                <a:latin typeface="+mn-lt"/>
              </a:endParaRPr>
            </a:p>
          </p:txBody>
        </p:sp>
        <p:sp>
          <p:nvSpPr>
            <p:cNvPr id="52292" name="ZoneTexte 70"/>
            <p:cNvSpPr txBox="1">
              <a:spLocks noChangeArrowheads="1"/>
            </p:cNvSpPr>
            <p:nvPr/>
          </p:nvSpPr>
          <p:spPr bwMode="auto">
            <a:xfrm>
              <a:off x="395536" y="3789040"/>
              <a:ext cx="62388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ahoma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charset="0"/>
                </a:defRPr>
              </a:lvl9pPr>
            </a:lstStyle>
            <a:p>
              <a:pPr eaLnBrk="1" hangingPunct="1"/>
              <a:r>
                <a:rPr lang="fr-FR" altLang="en-US">
                  <a:solidFill>
                    <a:srgbClr val="000000"/>
                  </a:solidFill>
                  <a:latin typeface="Tw Cen MT" charset="0"/>
                </a:rPr>
                <a:t>°OH</a:t>
              </a:r>
              <a:endParaRPr lang="fr-FR" altLang="en-US" baseline="30000">
                <a:solidFill>
                  <a:srgbClr val="000000"/>
                </a:solidFill>
                <a:latin typeface="Tw Cen MT" charset="0"/>
              </a:endParaRPr>
            </a:p>
          </p:txBody>
        </p:sp>
      </p:grpSp>
      <p:sp>
        <p:nvSpPr>
          <p:cNvPr id="7" name="Ellipse 6"/>
          <p:cNvSpPr/>
          <p:nvPr/>
        </p:nvSpPr>
        <p:spPr>
          <a:xfrm>
            <a:off x="4140200" y="4508500"/>
            <a:ext cx="431800" cy="433388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white"/>
              </a:solidFill>
            </a:endParaRPr>
          </a:p>
        </p:txBody>
      </p:sp>
      <p:cxnSp>
        <p:nvCxnSpPr>
          <p:cNvPr id="25" name="Connecteur droit 24"/>
          <p:cNvCxnSpPr>
            <a:stCxn id="7" idx="1"/>
          </p:cNvCxnSpPr>
          <p:nvPr/>
        </p:nvCxnSpPr>
        <p:spPr>
          <a:xfrm flipH="1" flipV="1">
            <a:off x="3789363" y="4157663"/>
            <a:ext cx="414337" cy="4143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Ellipse 25"/>
          <p:cNvSpPr/>
          <p:nvPr/>
        </p:nvSpPr>
        <p:spPr>
          <a:xfrm flipH="1">
            <a:off x="3419475" y="3789363"/>
            <a:ext cx="431800" cy="4318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black"/>
              </a:solidFill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539750" y="4292600"/>
            <a:ext cx="215900" cy="2159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74" name="Ellipse 73"/>
          <p:cNvSpPr>
            <a:spLocks noChangeArrowheads="1"/>
          </p:cNvSpPr>
          <p:nvPr/>
        </p:nvSpPr>
        <p:spPr bwMode="auto">
          <a:xfrm>
            <a:off x="4787900" y="4508500"/>
            <a:ext cx="144463" cy="144463"/>
          </a:xfrm>
          <a:prstGeom prst="ellipse">
            <a:avLst/>
          </a:prstGeom>
          <a:solidFill>
            <a:srgbClr val="FF0000"/>
          </a:solidFill>
          <a:ln w="10000">
            <a:solidFill>
              <a:schemeClr val="accent1"/>
            </a:solidFill>
            <a:round/>
            <a:headEnd/>
            <a:tailEnd/>
          </a:ln>
          <a:effectLst>
            <a:outerShdw blurRad="38100" dist="30000" dir="5400000" rotWithShape="0">
              <a:srgbClr val="000000">
                <a:alpha val="45000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>
              <a:solidFill>
                <a:prstClr val="white"/>
              </a:solidFill>
              <a:latin typeface="+mn-lt"/>
            </a:endParaRPr>
          </a:p>
        </p:txBody>
      </p:sp>
      <p:grpSp>
        <p:nvGrpSpPr>
          <p:cNvPr id="12" name="Groupe 77"/>
          <p:cNvGrpSpPr>
            <a:grpSpLocks/>
          </p:cNvGrpSpPr>
          <p:nvPr/>
        </p:nvGrpSpPr>
        <p:grpSpPr bwMode="auto">
          <a:xfrm rot="9963926">
            <a:off x="7105650" y="6076950"/>
            <a:ext cx="1892300" cy="1150938"/>
            <a:chOff x="5416366" y="2276872"/>
            <a:chExt cx="1891938" cy="1152128"/>
          </a:xfrm>
        </p:grpSpPr>
        <p:sp>
          <p:nvSpPr>
            <p:cNvPr id="79" name="Ellipse 78"/>
            <p:cNvSpPr/>
            <p:nvPr/>
          </p:nvSpPr>
          <p:spPr>
            <a:xfrm>
              <a:off x="6137680" y="2995658"/>
              <a:ext cx="431717" cy="43224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80" name="Connecteur droit 79"/>
            <p:cNvCxnSpPr>
              <a:stCxn id="79" idx="1"/>
            </p:cNvCxnSpPr>
            <p:nvPr/>
          </p:nvCxnSpPr>
          <p:spPr>
            <a:xfrm flipH="1" flipV="1">
              <a:off x="5784475" y="2646981"/>
              <a:ext cx="415845" cy="41476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1" name="Ellipse 80"/>
            <p:cNvSpPr/>
            <p:nvPr/>
          </p:nvSpPr>
          <p:spPr>
            <a:xfrm flipH="1">
              <a:off x="5416545" y="2276197"/>
              <a:ext cx="431717" cy="43224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  <p:cxnSp>
          <p:nvCxnSpPr>
            <p:cNvPr id="82" name="Connecteur droit 81"/>
            <p:cNvCxnSpPr>
              <a:stCxn id="79" idx="7"/>
            </p:cNvCxnSpPr>
            <p:nvPr/>
          </p:nvCxnSpPr>
          <p:spPr>
            <a:xfrm flipV="1">
              <a:off x="6506370" y="2656615"/>
              <a:ext cx="434892" cy="40523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3" name="Ellipse 82"/>
            <p:cNvSpPr/>
            <p:nvPr/>
          </p:nvSpPr>
          <p:spPr>
            <a:xfrm>
              <a:off x="6878223" y="2284006"/>
              <a:ext cx="431717" cy="43224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Groupe 83"/>
          <p:cNvGrpSpPr>
            <a:grpSpLocks/>
          </p:cNvGrpSpPr>
          <p:nvPr/>
        </p:nvGrpSpPr>
        <p:grpSpPr bwMode="auto">
          <a:xfrm rot="-3949162">
            <a:off x="-33337" y="1503362"/>
            <a:ext cx="1892300" cy="1152525"/>
            <a:chOff x="5416366" y="2276872"/>
            <a:chExt cx="1891938" cy="1152128"/>
          </a:xfrm>
        </p:grpSpPr>
        <p:sp>
          <p:nvSpPr>
            <p:cNvPr id="85" name="Ellipse 84"/>
            <p:cNvSpPr/>
            <p:nvPr/>
          </p:nvSpPr>
          <p:spPr>
            <a:xfrm>
              <a:off x="6137207" y="2996148"/>
              <a:ext cx="431717" cy="43165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86" name="Connecteur droit 85"/>
            <p:cNvCxnSpPr>
              <a:stCxn id="85" idx="1"/>
            </p:cNvCxnSpPr>
            <p:nvPr/>
          </p:nvCxnSpPr>
          <p:spPr>
            <a:xfrm flipH="1" flipV="1">
              <a:off x="5785036" y="2643873"/>
              <a:ext cx="415845" cy="4157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7" name="Ellipse 86"/>
            <p:cNvSpPr/>
            <p:nvPr/>
          </p:nvSpPr>
          <p:spPr>
            <a:xfrm flipH="1">
              <a:off x="5416994" y="2275730"/>
              <a:ext cx="431717" cy="4316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  <p:cxnSp>
          <p:nvCxnSpPr>
            <p:cNvPr id="88" name="Connecteur droit 87"/>
            <p:cNvCxnSpPr>
              <a:stCxn id="85" idx="7"/>
            </p:cNvCxnSpPr>
            <p:nvPr/>
          </p:nvCxnSpPr>
          <p:spPr>
            <a:xfrm flipV="1">
              <a:off x="6504925" y="2653430"/>
              <a:ext cx="434892" cy="40626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9" name="Ellipse 88"/>
            <p:cNvSpPr/>
            <p:nvPr/>
          </p:nvSpPr>
          <p:spPr>
            <a:xfrm>
              <a:off x="6877267" y="2284673"/>
              <a:ext cx="431717" cy="4316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e 90"/>
          <p:cNvGrpSpPr>
            <a:grpSpLocks/>
          </p:cNvGrpSpPr>
          <p:nvPr/>
        </p:nvGrpSpPr>
        <p:grpSpPr bwMode="auto">
          <a:xfrm rot="-6897371">
            <a:off x="-421481" y="5611019"/>
            <a:ext cx="1892300" cy="1150938"/>
            <a:chOff x="5416366" y="2276872"/>
            <a:chExt cx="1891938" cy="1152128"/>
          </a:xfrm>
        </p:grpSpPr>
        <p:sp>
          <p:nvSpPr>
            <p:cNvPr id="92" name="Ellipse 91"/>
            <p:cNvSpPr/>
            <p:nvPr/>
          </p:nvSpPr>
          <p:spPr>
            <a:xfrm>
              <a:off x="6137028" y="2996116"/>
              <a:ext cx="431717" cy="432246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93" name="Connecteur droit 92"/>
            <p:cNvCxnSpPr>
              <a:stCxn id="92" idx="1"/>
            </p:cNvCxnSpPr>
            <p:nvPr/>
          </p:nvCxnSpPr>
          <p:spPr>
            <a:xfrm flipH="1" flipV="1">
              <a:off x="5785154" y="2645272"/>
              <a:ext cx="415845" cy="41476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4" name="Ellipse 93"/>
            <p:cNvSpPr/>
            <p:nvPr/>
          </p:nvSpPr>
          <p:spPr>
            <a:xfrm flipH="1">
              <a:off x="5420188" y="2274738"/>
              <a:ext cx="431717" cy="432246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  <p:cxnSp>
          <p:nvCxnSpPr>
            <p:cNvPr id="95" name="Connecteur droit 94"/>
            <p:cNvCxnSpPr>
              <a:stCxn id="92" idx="7"/>
            </p:cNvCxnSpPr>
            <p:nvPr/>
          </p:nvCxnSpPr>
          <p:spPr>
            <a:xfrm flipV="1">
              <a:off x="6507151" y="2654352"/>
              <a:ext cx="434892" cy="40523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96" name="Ellipse 95"/>
            <p:cNvSpPr/>
            <p:nvPr/>
          </p:nvSpPr>
          <p:spPr>
            <a:xfrm>
              <a:off x="6877571" y="2284232"/>
              <a:ext cx="431717" cy="432247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Groupe 96"/>
          <p:cNvGrpSpPr>
            <a:grpSpLocks/>
          </p:cNvGrpSpPr>
          <p:nvPr/>
        </p:nvGrpSpPr>
        <p:grpSpPr bwMode="auto">
          <a:xfrm rot="4653220">
            <a:off x="7993063" y="2892425"/>
            <a:ext cx="1892300" cy="1152525"/>
            <a:chOff x="5416366" y="2276872"/>
            <a:chExt cx="1891938" cy="1152128"/>
          </a:xfrm>
        </p:grpSpPr>
        <p:sp>
          <p:nvSpPr>
            <p:cNvPr id="98" name="Ellipse 97"/>
            <p:cNvSpPr/>
            <p:nvPr/>
          </p:nvSpPr>
          <p:spPr>
            <a:xfrm>
              <a:off x="6136838" y="2997392"/>
              <a:ext cx="431717" cy="43165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99" name="Connecteur droit 98"/>
            <p:cNvCxnSpPr>
              <a:stCxn id="98" idx="1"/>
            </p:cNvCxnSpPr>
            <p:nvPr/>
          </p:nvCxnSpPr>
          <p:spPr>
            <a:xfrm flipH="1" flipV="1">
              <a:off x="5783590" y="2646095"/>
              <a:ext cx="415845" cy="4157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0" name="Ellipse 99"/>
            <p:cNvSpPr/>
            <p:nvPr/>
          </p:nvSpPr>
          <p:spPr>
            <a:xfrm flipH="1">
              <a:off x="5414813" y="2277380"/>
              <a:ext cx="431717" cy="4316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  <p:cxnSp>
          <p:nvCxnSpPr>
            <p:cNvPr id="101" name="Connecteur droit 100"/>
            <p:cNvCxnSpPr>
              <a:stCxn id="98" idx="7"/>
            </p:cNvCxnSpPr>
            <p:nvPr/>
          </p:nvCxnSpPr>
          <p:spPr>
            <a:xfrm flipV="1">
              <a:off x="6504360" y="2656003"/>
              <a:ext cx="434892" cy="40626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2" name="Ellipse 101"/>
            <p:cNvSpPr/>
            <p:nvPr/>
          </p:nvSpPr>
          <p:spPr>
            <a:xfrm>
              <a:off x="6875397" y="2287671"/>
              <a:ext cx="431717" cy="4316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oupe 112"/>
          <p:cNvGrpSpPr>
            <a:grpSpLocks/>
          </p:cNvGrpSpPr>
          <p:nvPr/>
        </p:nvGrpSpPr>
        <p:grpSpPr bwMode="auto">
          <a:xfrm rot="-3949162">
            <a:off x="-1438275" y="927100"/>
            <a:ext cx="1892300" cy="1152526"/>
            <a:chOff x="5416366" y="2276872"/>
            <a:chExt cx="1891938" cy="1152128"/>
          </a:xfrm>
        </p:grpSpPr>
        <p:sp>
          <p:nvSpPr>
            <p:cNvPr id="114" name="Ellipse 113"/>
            <p:cNvSpPr/>
            <p:nvPr/>
          </p:nvSpPr>
          <p:spPr>
            <a:xfrm>
              <a:off x="6137207" y="2996147"/>
              <a:ext cx="431717" cy="43165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115" name="Connecteur droit 114"/>
            <p:cNvCxnSpPr>
              <a:stCxn id="114" idx="1"/>
            </p:cNvCxnSpPr>
            <p:nvPr/>
          </p:nvCxnSpPr>
          <p:spPr>
            <a:xfrm flipH="1" flipV="1">
              <a:off x="5785037" y="2643873"/>
              <a:ext cx="415845" cy="41578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6" name="Ellipse 115"/>
            <p:cNvSpPr/>
            <p:nvPr/>
          </p:nvSpPr>
          <p:spPr>
            <a:xfrm flipH="1">
              <a:off x="5416995" y="2275730"/>
              <a:ext cx="431717" cy="4316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  <p:cxnSp>
          <p:nvCxnSpPr>
            <p:cNvPr id="117" name="Connecteur droit 116"/>
            <p:cNvCxnSpPr>
              <a:stCxn id="114" idx="7"/>
            </p:cNvCxnSpPr>
            <p:nvPr/>
          </p:nvCxnSpPr>
          <p:spPr>
            <a:xfrm flipV="1">
              <a:off x="6504926" y="2653430"/>
              <a:ext cx="434892" cy="40626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8" name="Ellipse 117"/>
            <p:cNvSpPr/>
            <p:nvPr/>
          </p:nvSpPr>
          <p:spPr>
            <a:xfrm>
              <a:off x="6876470" y="2286770"/>
              <a:ext cx="431717" cy="4316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e 89"/>
          <p:cNvGrpSpPr>
            <a:grpSpLocks/>
          </p:cNvGrpSpPr>
          <p:nvPr/>
        </p:nvGrpSpPr>
        <p:grpSpPr bwMode="auto">
          <a:xfrm rot="4653220">
            <a:off x="7251701" y="868362"/>
            <a:ext cx="1892300" cy="1152525"/>
            <a:chOff x="5416366" y="2276872"/>
            <a:chExt cx="1891938" cy="1152129"/>
          </a:xfrm>
        </p:grpSpPr>
        <p:sp>
          <p:nvSpPr>
            <p:cNvPr id="103" name="Ellipse 102"/>
            <p:cNvSpPr/>
            <p:nvPr/>
          </p:nvSpPr>
          <p:spPr>
            <a:xfrm>
              <a:off x="6136839" y="2997392"/>
              <a:ext cx="431717" cy="43165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104" name="Connecteur droit 103"/>
            <p:cNvCxnSpPr>
              <a:stCxn id="103" idx="1"/>
            </p:cNvCxnSpPr>
            <p:nvPr/>
          </p:nvCxnSpPr>
          <p:spPr>
            <a:xfrm flipH="1" flipV="1">
              <a:off x="5783591" y="2646097"/>
              <a:ext cx="415845" cy="4157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5" name="Ellipse 104"/>
            <p:cNvSpPr/>
            <p:nvPr/>
          </p:nvSpPr>
          <p:spPr>
            <a:xfrm flipH="1">
              <a:off x="5414814" y="2277381"/>
              <a:ext cx="431717" cy="431652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  <p:cxnSp>
          <p:nvCxnSpPr>
            <p:cNvPr id="107" name="Connecteur droit 106"/>
            <p:cNvCxnSpPr>
              <a:stCxn id="103" idx="7"/>
            </p:cNvCxnSpPr>
            <p:nvPr/>
          </p:nvCxnSpPr>
          <p:spPr>
            <a:xfrm flipV="1">
              <a:off x="6504361" y="2656003"/>
              <a:ext cx="434892" cy="40626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8" name="Ellipse 107"/>
            <p:cNvSpPr/>
            <p:nvPr/>
          </p:nvSpPr>
          <p:spPr>
            <a:xfrm>
              <a:off x="6875398" y="2287673"/>
              <a:ext cx="431717" cy="431652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Groupe 108"/>
          <p:cNvGrpSpPr>
            <a:grpSpLocks/>
          </p:cNvGrpSpPr>
          <p:nvPr/>
        </p:nvGrpSpPr>
        <p:grpSpPr bwMode="auto">
          <a:xfrm rot="4653220">
            <a:off x="3148013" y="515937"/>
            <a:ext cx="1892300" cy="1152525"/>
            <a:chOff x="5416366" y="2276872"/>
            <a:chExt cx="1891938" cy="1152128"/>
          </a:xfrm>
        </p:grpSpPr>
        <p:sp>
          <p:nvSpPr>
            <p:cNvPr id="110" name="Ellipse 109"/>
            <p:cNvSpPr/>
            <p:nvPr/>
          </p:nvSpPr>
          <p:spPr>
            <a:xfrm>
              <a:off x="6136839" y="2997392"/>
              <a:ext cx="431717" cy="43165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111" name="Connecteur droit 110"/>
            <p:cNvCxnSpPr>
              <a:stCxn id="110" idx="1"/>
            </p:cNvCxnSpPr>
            <p:nvPr/>
          </p:nvCxnSpPr>
          <p:spPr>
            <a:xfrm flipH="1" flipV="1">
              <a:off x="5783591" y="2646095"/>
              <a:ext cx="415845" cy="4157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2" name="Ellipse 111"/>
            <p:cNvSpPr/>
            <p:nvPr/>
          </p:nvSpPr>
          <p:spPr>
            <a:xfrm flipH="1">
              <a:off x="5414814" y="2277380"/>
              <a:ext cx="431717" cy="4316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  <p:cxnSp>
          <p:nvCxnSpPr>
            <p:cNvPr id="119" name="Connecteur droit 118"/>
            <p:cNvCxnSpPr>
              <a:stCxn id="110" idx="7"/>
            </p:cNvCxnSpPr>
            <p:nvPr/>
          </p:nvCxnSpPr>
          <p:spPr>
            <a:xfrm flipV="1">
              <a:off x="6504361" y="2656003"/>
              <a:ext cx="434892" cy="40626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0" name="Ellipse 119"/>
            <p:cNvSpPr/>
            <p:nvPr/>
          </p:nvSpPr>
          <p:spPr>
            <a:xfrm>
              <a:off x="6875398" y="2287672"/>
              <a:ext cx="431717" cy="4316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Groupe 120"/>
          <p:cNvGrpSpPr>
            <a:grpSpLocks/>
          </p:cNvGrpSpPr>
          <p:nvPr/>
        </p:nvGrpSpPr>
        <p:grpSpPr bwMode="auto">
          <a:xfrm rot="4653220">
            <a:off x="5164137" y="-60325"/>
            <a:ext cx="1892301" cy="1152525"/>
            <a:chOff x="5416366" y="2276872"/>
            <a:chExt cx="1891938" cy="1152128"/>
          </a:xfrm>
        </p:grpSpPr>
        <p:sp>
          <p:nvSpPr>
            <p:cNvPr id="122" name="Ellipse 121"/>
            <p:cNvSpPr/>
            <p:nvPr/>
          </p:nvSpPr>
          <p:spPr>
            <a:xfrm>
              <a:off x="6136838" y="2997391"/>
              <a:ext cx="431717" cy="431651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cxnSp>
          <p:nvCxnSpPr>
            <p:cNvPr id="123" name="Connecteur droit 122"/>
            <p:cNvCxnSpPr>
              <a:stCxn id="122" idx="1"/>
            </p:cNvCxnSpPr>
            <p:nvPr/>
          </p:nvCxnSpPr>
          <p:spPr>
            <a:xfrm flipH="1" flipV="1">
              <a:off x="5783591" y="2646095"/>
              <a:ext cx="415845" cy="41578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4" name="Ellipse 123"/>
            <p:cNvSpPr/>
            <p:nvPr/>
          </p:nvSpPr>
          <p:spPr>
            <a:xfrm flipH="1">
              <a:off x="5414813" y="2277380"/>
              <a:ext cx="431717" cy="4316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  <p:cxnSp>
          <p:nvCxnSpPr>
            <p:cNvPr id="125" name="Connecteur droit 124"/>
            <p:cNvCxnSpPr>
              <a:stCxn id="122" idx="7"/>
            </p:cNvCxnSpPr>
            <p:nvPr/>
          </p:nvCxnSpPr>
          <p:spPr>
            <a:xfrm flipV="1">
              <a:off x="6504360" y="2656002"/>
              <a:ext cx="434892" cy="40626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6" name="Ellipse 125"/>
            <p:cNvSpPr/>
            <p:nvPr/>
          </p:nvSpPr>
          <p:spPr>
            <a:xfrm>
              <a:off x="6875397" y="2287671"/>
              <a:ext cx="431717" cy="431651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>
                <a:solidFill>
                  <a:prstClr val="black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0" y="0"/>
            <a:ext cx="3764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w Cen MT"/>
                <a:cs typeface="Tw Cen MT"/>
              </a:rPr>
              <a:t>Radicals from </a:t>
            </a:r>
            <a:r>
              <a:rPr lang="en-US" b="1" dirty="0">
                <a:solidFill>
                  <a:srgbClr val="FFFF00"/>
                </a:solidFill>
                <a:latin typeface="Tw Cen MT"/>
                <a:cs typeface="Tw Cen MT"/>
              </a:rPr>
              <a:t>excitation states</a:t>
            </a:r>
          </a:p>
          <a:p>
            <a:r>
              <a:rPr lang="en-US" b="1" dirty="0">
                <a:latin typeface="Tw Cen MT"/>
                <a:cs typeface="Tw Cen MT"/>
              </a:rPr>
              <a:t>by M. Karamitros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468" y="579382"/>
            <a:ext cx="28712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</a:t>
            </a:r>
            <a:r>
              <a:rPr lang="en-US" baseline="-25000" dirty="0"/>
              <a:t>2</a:t>
            </a:r>
            <a:r>
              <a:rPr lang="en-US" dirty="0"/>
              <a:t>O*→H</a:t>
            </a:r>
            <a:r>
              <a:rPr lang="en-US" baseline="-25000" dirty="0"/>
              <a:t>3</a:t>
            </a:r>
            <a:r>
              <a:rPr lang="en-US" dirty="0"/>
              <a:t>O</a:t>
            </a:r>
            <a:r>
              <a:rPr lang="en-US" baseline="30000" dirty="0"/>
              <a:t> +</a:t>
            </a:r>
            <a:r>
              <a:rPr lang="en-US" dirty="0"/>
              <a:t> + </a:t>
            </a:r>
            <a:r>
              <a:rPr lang="en-US" sz="2000" baseline="30000" dirty="0"/>
              <a:t>•</a:t>
            </a:r>
            <a:r>
              <a:rPr lang="en-US" dirty="0"/>
              <a:t>OH + e</a:t>
            </a:r>
            <a:r>
              <a:rPr lang="en-US" baseline="30000" dirty="0"/>
              <a:t>-</a:t>
            </a:r>
            <a:r>
              <a:rPr lang="en-US" baseline="-25000" dirty="0" err="1"/>
              <a:t>aq</a:t>
            </a:r>
            <a:r>
              <a:rPr lang="en-US" baseline="-25000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596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08048E-6 L 0.40556 -0.005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24" presetClass="emph" presetSubtype="0" repeatCount="indefinit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6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556 -0.00508 L 0.98837 -0.16258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" y="-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0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1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2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0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1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2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0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1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0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1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2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1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1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2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3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1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2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3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1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2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93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1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2" presetClass="emp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8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1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8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19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0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1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953E-6 L 0.16546 0.20999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" y="1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9000000">
                                      <p:cBhvr>
                                        <p:cTn id="1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0">
                                      <p:cBhvr>
                                        <p:cTn id="1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9000000">
                                      <p:cBhvr>
                                        <p:cTn id="1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56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84829E-6 L 0.06875 -0.0955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" y="-48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35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4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15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 nodeType="clickPar">
                      <p:stCondLst>
                        <p:cond delay="indefinite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6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500000">
                                      <p:cBhvr>
                                        <p:cTn id="16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7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6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5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6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4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05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6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7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4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5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6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4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45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5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5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6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6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3" presetID="32" presetClass="emph" presetSubtype="0" repeatCount="indefinite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4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95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6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7" dur="1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 nodeType="clickPar">
                      <p:stCondLst>
                        <p:cond delay="indefinite"/>
                      </p:stCondLst>
                      <p:childTnLst>
                        <p:par>
                          <p:cTn id="3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6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07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8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9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02  E" pathEditMode="relative" ptsTypes="">
                                      <p:cBhvr>
                                        <p:cTn id="3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02  E" pathEditMode="relative" ptsTypes="">
                                      <p:cBhvr>
                                        <p:cTn id="3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02  E" pathEditMode="relative" ptsTypes="">
                                      <p:cBhvr>
                                        <p:cTn id="32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56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75 -0.09551 L 0.32066 -0.43131 " pathEditMode="relative" rAng="0" ptsTypes="AA">
                                      <p:cBhvr>
                                        <p:cTn id="3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" y="-168"/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02  E" pathEditMode="relative" ptsTypes="">
                                      <p:cBhvr>
                                        <p:cTn id="3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02  E" pathEditMode="relative" ptsTypes="">
                                      <p:cBhvr>
                                        <p:cTn id="3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02  E" pathEditMode="relative" ptsTypes="">
                                      <p:cBhvr>
                                        <p:cTn id="3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02  E" pathEditMode="relative" ptsTypes="">
                                      <p:cBhvr>
                                        <p:cTn id="3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1" presetID="49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5 0.20999 L 0.25781 0.34343 " pathEditMode="relative" rAng="0" ptsTypes="AA">
                                      <p:cBhvr>
                                        <p:cTn id="33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" y="67"/>
                                    </p:animMotion>
                                  </p:childTnLst>
                                </p:cTn>
                              </p:par>
                              <p:par>
                                <p:cTn id="3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5" presetID="63" presetClass="path" presetSubtype="0" accel="50000" decel="5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2.22222E-6 L 0.00799 2.22222E-6 " pathEditMode="relative" rAng="0" ptsTypes="AA">
                                      <p:cBhvr>
                                        <p:cTn id="33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" y="0"/>
                                    </p:animMotion>
                                  </p:childTnLst>
                                </p:cTn>
                              </p:par>
                              <p:par>
                                <p:cTn id="33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-2.59259E-6 L 8.33333E-7 0.00023 " pathEditMode="relative" rAng="0" ptsTypes="AA">
                                      <p:cBhvr>
                                        <p:cTn id="33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33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 1.11111E-6 L 1.11111E-6 1.11111E-6 " pathEditMode="relative" rAng="0" ptsTypes="AA">
                                      <p:cBhvr>
                                        <p:cTn id="3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34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4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33  E" pathEditMode="relative" ptsTypes="">
                                      <p:cBhvr>
                                        <p:cTn id="344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4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62428E-7 L 0.2309 -0.04462 " pathEditMode="relative" rAng="0" ptsTypes="AA">
                                      <p:cBhvr>
                                        <p:cTn id="35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" y="-22"/>
                                    </p:animMotion>
                                  </p:childTnLst>
                                </p:cTn>
                              </p:par>
                              <p:par>
                                <p:cTn id="3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5.72254E-6 L -0.14965 0.10498 " pathEditMode="relative" ptsTypes="AA">
                                      <p:cBhvr>
                                        <p:cTn id="35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83 0.03376 L -0.10156 -0.17664 " pathEditMode="relative" rAng="0" ptsTypes="AA">
                                      <p:cBhvr>
                                        <p:cTn id="36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" y="-105"/>
                                    </p:animMotion>
                                  </p:childTnLst>
                                </p:cTn>
                              </p:par>
                              <p:par>
                                <p:cTn id="3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36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6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5.72254E-6 L -0.14965 0.10498 " pathEditMode="relative" ptsTypes="AA">
                                      <p:cBhvr>
                                        <p:cTn id="3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6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5.72254E-6 L -0.14965 0.10498 " pathEditMode="relative" ptsTypes="AA">
                                      <p:cBhvr>
                                        <p:cTn id="3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9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5.72254E-6 L -0.14965 0.10498 " pathEditMode="relative" ptsTypes="AA">
                                      <p:cBhvr>
                                        <p:cTn id="39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9" grpId="2" animBg="1"/>
      <p:bldP spid="29" grpId="3" animBg="1"/>
      <p:bldP spid="29" grpId="4" animBg="1"/>
      <p:bldP spid="7" grpId="0" animBg="1"/>
      <p:bldP spid="7" grpId="1" animBg="1"/>
      <p:bldP spid="26" grpId="0" animBg="1"/>
      <p:bldP spid="26" grpId="1" animBg="1"/>
      <p:bldP spid="26" grpId="2" animBg="1"/>
      <p:bldP spid="26" grpId="3" animBg="1"/>
      <p:bldP spid="26" grpId="4" animBg="1"/>
      <p:bldP spid="13" grpId="0" animBg="1"/>
      <p:bldP spid="13" grpId="1" animBg="1"/>
      <p:bldP spid="13" grpId="2" animBg="1"/>
      <p:bldP spid="74" grpId="0" animBg="1"/>
      <p:bldP spid="74" grpId="1" animBg="1"/>
      <p:bldP spid="74" grpId="2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4400" dirty="0">
                <a:solidFill>
                  <a:srgbClr val="FFFF00"/>
                </a:solidFill>
              </a:rPr>
              <a:t>How to use </a:t>
            </a:r>
            <a:r>
              <a:rPr lang="fr-FR" sz="4400" dirty="0"/>
              <a:t>Geant4-DNA </a:t>
            </a:r>
            <a:br>
              <a:rPr lang="fr-FR" sz="4400" dirty="0"/>
            </a:br>
            <a:r>
              <a:rPr lang="fr-FR" sz="4400" dirty="0"/>
              <a:t>for radiation </a:t>
            </a:r>
            <a:r>
              <a:rPr lang="fr-FR" sz="4400" dirty="0" err="1"/>
              <a:t>chemistry</a:t>
            </a:r>
            <a:r>
              <a:rPr lang="fr-FR" sz="4400" dirty="0"/>
              <a:t> ?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178858" y="1585452"/>
            <a:ext cx="8675269" cy="4525963"/>
          </a:xfrm>
        </p:spPr>
        <p:txBody>
          <a:bodyPr>
            <a:noAutofit/>
          </a:bodyPr>
          <a:lstStyle/>
          <a:p>
            <a:r>
              <a:rPr lang="fr-FR" sz="2000" dirty="0">
                <a:solidFill>
                  <a:srgbClr val="FFFF00"/>
                </a:solidFill>
              </a:rPr>
              <a:t>Four</a:t>
            </a:r>
            <a:r>
              <a:rPr lang="fr-FR" sz="2000" dirty="0"/>
              <a:t> </a:t>
            </a:r>
            <a:r>
              <a:rPr lang="fr-FR" sz="2000" dirty="0" err="1"/>
              <a:t>examples</a:t>
            </a:r>
            <a:r>
              <a:rPr lang="fr-FR" sz="2000" dirty="0"/>
              <a:t> are </a:t>
            </a:r>
            <a:r>
              <a:rPr lang="fr-FR" sz="2000" dirty="0" err="1"/>
              <a:t>available</a:t>
            </a:r>
            <a:r>
              <a:rPr lang="fr-FR" sz="2000" dirty="0"/>
              <a:t> in Geant4 in the </a:t>
            </a:r>
            <a:br>
              <a:rPr lang="fr-FR" sz="2000" dirty="0"/>
            </a:br>
            <a:r>
              <a:rPr lang="fr-FR" sz="2000" dirty="0"/>
              <a:t>« </a:t>
            </a:r>
            <a:r>
              <a:rPr lang="fr-FR" sz="2000" dirty="0" err="1">
                <a:solidFill>
                  <a:srgbClr val="00FF00"/>
                </a:solidFill>
              </a:rPr>
              <a:t>extended</a:t>
            </a:r>
            <a:r>
              <a:rPr lang="fr-FR" sz="2000" dirty="0">
                <a:solidFill>
                  <a:srgbClr val="00FF00"/>
                </a:solidFill>
              </a:rPr>
              <a:t> </a:t>
            </a:r>
            <a:r>
              <a:rPr lang="fr-FR" sz="2000" dirty="0" err="1">
                <a:solidFill>
                  <a:srgbClr val="00FF00"/>
                </a:solidFill>
              </a:rPr>
              <a:t>examples</a:t>
            </a:r>
            <a:r>
              <a:rPr lang="fr-FR" sz="2000" dirty="0">
                <a:solidFill>
                  <a:srgbClr val="00FF00"/>
                </a:solidFill>
              </a:rPr>
              <a:t>/</a:t>
            </a:r>
            <a:r>
              <a:rPr lang="fr-FR" sz="2000" dirty="0" err="1">
                <a:solidFill>
                  <a:srgbClr val="00FF00"/>
                </a:solidFill>
              </a:rPr>
              <a:t>medical</a:t>
            </a:r>
            <a:r>
              <a:rPr lang="fr-FR" sz="2000" dirty="0">
                <a:solidFill>
                  <a:srgbClr val="00FF00"/>
                </a:solidFill>
              </a:rPr>
              <a:t>/</a:t>
            </a:r>
            <a:r>
              <a:rPr lang="fr-FR" sz="2000" dirty="0" err="1">
                <a:solidFill>
                  <a:srgbClr val="66FFFF"/>
                </a:solidFill>
              </a:rPr>
              <a:t>dna</a:t>
            </a:r>
            <a:r>
              <a:rPr lang="fr-FR" sz="2000" dirty="0"/>
              <a:t> » category of Geant4 examples</a:t>
            </a:r>
          </a:p>
          <a:p>
            <a:pPr lvl="1"/>
            <a:r>
              <a:rPr lang="fr-FR" sz="1600" cap="small" dirty="0">
                <a:solidFill>
                  <a:srgbClr val="66FFFF"/>
                </a:solidFill>
              </a:rPr>
              <a:t>chem1</a:t>
            </a:r>
            <a:r>
              <a:rPr lang="fr-FR" sz="1600" dirty="0">
                <a:solidFill>
                  <a:srgbClr val="66FFFF"/>
                </a:solidFill>
              </a:rPr>
              <a:t>: </a:t>
            </a:r>
            <a:r>
              <a:rPr lang="fr-FR" sz="1600" dirty="0" err="1"/>
              <a:t>activating</a:t>
            </a:r>
            <a:r>
              <a:rPr lang="fr-FR" sz="1600" dirty="0"/>
              <a:t> chemistry</a:t>
            </a:r>
          </a:p>
          <a:p>
            <a:pPr lvl="1"/>
            <a:r>
              <a:rPr lang="fr-FR" sz="1600" cap="small" dirty="0">
                <a:solidFill>
                  <a:srgbClr val="66FFFF"/>
                </a:solidFill>
              </a:rPr>
              <a:t>chem2</a:t>
            </a:r>
            <a:r>
              <a:rPr lang="fr-FR" sz="1600" dirty="0">
                <a:solidFill>
                  <a:srgbClr val="66FFFF"/>
                </a:solidFill>
              </a:rPr>
              <a:t>: </a:t>
            </a:r>
            <a:r>
              <a:rPr lang="fr-FR" sz="1600" dirty="0"/>
              <a:t>how to set minimum time </a:t>
            </a:r>
            <a:r>
              <a:rPr lang="fr-FR" sz="1600" dirty="0" err="1"/>
              <a:t>step</a:t>
            </a:r>
            <a:r>
              <a:rPr lang="fr-FR" sz="1600" dirty="0"/>
              <a:t> </a:t>
            </a:r>
            <a:r>
              <a:rPr lang="fr-FR" sz="1600" dirty="0" err="1"/>
              <a:t>limits</a:t>
            </a:r>
            <a:endParaRPr lang="fr-FR" sz="1600" dirty="0"/>
          </a:p>
          <a:p>
            <a:pPr lvl="1"/>
            <a:r>
              <a:rPr lang="fr-FR" sz="1600" cap="small" dirty="0">
                <a:solidFill>
                  <a:srgbClr val="66FFFF"/>
                </a:solidFill>
              </a:rPr>
              <a:t>chem3</a:t>
            </a:r>
            <a:r>
              <a:rPr lang="fr-FR" sz="1600" dirty="0">
                <a:solidFill>
                  <a:srgbClr val="66FFFF"/>
                </a:solidFill>
              </a:rPr>
              <a:t>: </a:t>
            </a:r>
            <a:r>
              <a:rPr lang="fr-FR" sz="1600" dirty="0"/>
              <a:t>user </a:t>
            </a:r>
            <a:r>
              <a:rPr lang="fr-FR" sz="1600" dirty="0" err="1"/>
              <a:t>interactivity</a:t>
            </a:r>
            <a:r>
              <a:rPr lang="fr-FR" sz="1600" dirty="0"/>
              <a:t> and </a:t>
            </a:r>
            <a:r>
              <a:rPr lang="fr-FR" sz="1600" dirty="0" err="1"/>
              <a:t>visualization</a:t>
            </a:r>
            <a:endParaRPr lang="fr-FR" sz="1600" dirty="0"/>
          </a:p>
          <a:p>
            <a:pPr lvl="1"/>
            <a:r>
              <a:rPr lang="fr-FR" sz="1600" cap="small" dirty="0">
                <a:solidFill>
                  <a:srgbClr val="66FFFF"/>
                </a:solidFill>
              </a:rPr>
              <a:t>chem4</a:t>
            </a:r>
            <a:r>
              <a:rPr lang="fr-FR" sz="1600" dirty="0">
                <a:solidFill>
                  <a:srgbClr val="66FFFF"/>
                </a:solidFill>
              </a:rPr>
              <a:t>: </a:t>
            </a:r>
            <a:r>
              <a:rPr lang="fr-FR" sz="1600" dirty="0"/>
              <a:t>extraction of </a:t>
            </a:r>
            <a:r>
              <a:rPr lang="fr-FR" sz="1600" dirty="0" err="1"/>
              <a:t>radiochemical</a:t>
            </a:r>
            <a:r>
              <a:rPr lang="fr-FR" sz="1600" dirty="0"/>
              <a:t> </a:t>
            </a:r>
            <a:r>
              <a:rPr lang="fr-FR" sz="1600" dirty="0" err="1"/>
              <a:t>yields</a:t>
            </a:r>
            <a:r>
              <a:rPr lang="fr-FR" sz="1600" dirty="0"/>
              <a:t> (G) in a range of </a:t>
            </a:r>
            <a:r>
              <a:rPr lang="fr-FR" sz="1600" dirty="0" err="1"/>
              <a:t>deposited</a:t>
            </a:r>
            <a:r>
              <a:rPr lang="fr-FR" sz="1600" dirty="0"/>
              <a:t> </a:t>
            </a:r>
            <a:r>
              <a:rPr lang="fr-FR" sz="1600" dirty="0" err="1"/>
              <a:t>energy</a:t>
            </a:r>
            <a:endParaRPr lang="fr-FR" sz="1600" dirty="0"/>
          </a:p>
          <a:p>
            <a:r>
              <a:rPr lang="fr-FR" sz="2000" dirty="0"/>
              <a:t>Note</a:t>
            </a:r>
          </a:p>
          <a:p>
            <a:pPr lvl="1"/>
            <a:r>
              <a:rPr lang="fr-FR" sz="1600" dirty="0"/>
              <a:t>Examples can be run in </a:t>
            </a:r>
            <a:r>
              <a:rPr lang="fr-FR" sz="1600" dirty="0" err="1">
                <a:solidFill>
                  <a:srgbClr val="FFFF00"/>
                </a:solidFill>
              </a:rPr>
              <a:t>MultiThreading</a:t>
            </a:r>
            <a:r>
              <a:rPr lang="fr-FR" sz="1600" dirty="0">
                <a:solidFill>
                  <a:srgbClr val="FFFF00"/>
                </a:solidFill>
              </a:rPr>
              <a:t> mode</a:t>
            </a:r>
          </a:p>
          <a:p>
            <a:pPr lvl="1"/>
            <a:r>
              <a:rPr lang="fr-FR" sz="1600" dirty="0"/>
              <a:t>Chemistry works in with </a:t>
            </a:r>
            <a:r>
              <a:rPr lang="fr-FR" sz="1600" dirty="0">
                <a:solidFill>
                  <a:srgbClr val="FFFF00"/>
                </a:solidFill>
              </a:rPr>
              <a:t>G4_WATER</a:t>
            </a:r>
            <a:r>
              <a:rPr lang="fr-FR" sz="1600" dirty="0"/>
              <a:t> material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0098A2-1761-4FAE-933D-1BBA97C29374}" type="slidenum">
              <a:rPr lang="fr-FR" smtClean="0"/>
              <a:pPr>
                <a:defRPr/>
              </a:pPr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6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Situation </a:t>
            </a:r>
            <a:r>
              <a:rPr lang="fr-FR" dirty="0" err="1"/>
              <a:t>at</a:t>
            </a:r>
            <a:r>
              <a:rPr lang="fr-FR" dirty="0"/>
              <a:t> </a:t>
            </a:r>
            <a:r>
              <a:rPr lang="fr-FR" dirty="0">
                <a:solidFill>
                  <a:srgbClr val="FFFF00"/>
                </a:solidFill>
              </a:rPr>
              <a:t>1 </a:t>
            </a:r>
            <a:r>
              <a:rPr lang="fr-FR" dirty="0" err="1">
                <a:solidFill>
                  <a:srgbClr val="FFFF00"/>
                </a:solidFill>
              </a:rPr>
              <a:t>picosecond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7" name="Image 6" descr="1ps.pn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9782"/>
          <a:stretch/>
        </p:blipFill>
        <p:spPr>
          <a:xfrm>
            <a:off x="0" y="3067292"/>
            <a:ext cx="9144000" cy="3371337"/>
          </a:xfrm>
          <a:prstGeom prst="rect">
            <a:avLst/>
          </a:prstGeom>
        </p:spPr>
      </p:pic>
      <p:pic>
        <p:nvPicPr>
          <p:cNvPr id="8" name="Image 7" descr="1ps.png"/>
          <p:cNvPicPr>
            <a:picLocks noChangeAspect="1"/>
          </p:cNvPicPr>
          <p:nvPr/>
        </p:nvPicPr>
        <p:blipFill rotWithShape="1">
          <a:blip r:embed="rId3" cstate="print"/>
          <a:srcRect l="69178" t="1371" r="16934" b="61553"/>
          <a:stretch/>
        </p:blipFill>
        <p:spPr>
          <a:xfrm>
            <a:off x="7391874" y="1527969"/>
            <a:ext cx="1269918" cy="2075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ZoneTexte 2"/>
          <p:cNvSpPr txBox="1"/>
          <p:nvPr/>
        </p:nvSpPr>
        <p:spPr>
          <a:xfrm>
            <a:off x="3467409" y="1642509"/>
            <a:ext cx="2197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A proton of 50 MeV…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518349" y="2527100"/>
            <a:ext cx="50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μm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909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dirty="0"/>
              <a:t>Situation </a:t>
            </a:r>
            <a:r>
              <a:rPr lang="fr-FR" dirty="0" err="1"/>
              <a:t>at</a:t>
            </a:r>
            <a:r>
              <a:rPr lang="fr-FR" dirty="0"/>
              <a:t> </a:t>
            </a:r>
            <a:r>
              <a:rPr lang="fr-FR" dirty="0">
                <a:solidFill>
                  <a:srgbClr val="FFFF00"/>
                </a:solidFill>
              </a:rPr>
              <a:t>1 </a:t>
            </a:r>
            <a:r>
              <a:rPr lang="fr-FR" dirty="0" err="1">
                <a:solidFill>
                  <a:srgbClr val="FFFF00"/>
                </a:solidFill>
              </a:rPr>
              <a:t>microsecond</a:t>
            </a:r>
            <a:endParaRPr lang="fr-FR" dirty="0">
              <a:solidFill>
                <a:srgbClr val="FFFF00"/>
              </a:solidFill>
            </a:endParaRPr>
          </a:p>
        </p:txBody>
      </p:sp>
      <p:pic>
        <p:nvPicPr>
          <p:cNvPr id="5" name="Image 4" descr="1ps.png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39568"/>
          <a:stretch/>
        </p:blipFill>
        <p:spPr>
          <a:xfrm>
            <a:off x="0" y="3067292"/>
            <a:ext cx="9144000" cy="3383319"/>
          </a:xfrm>
          <a:prstGeom prst="rect">
            <a:avLst/>
          </a:prstGeom>
        </p:spPr>
      </p:pic>
      <p:pic>
        <p:nvPicPr>
          <p:cNvPr id="7" name="Image 6" descr="1ps.png"/>
          <p:cNvPicPr>
            <a:picLocks noChangeAspect="1"/>
          </p:cNvPicPr>
          <p:nvPr/>
        </p:nvPicPr>
        <p:blipFill rotWithShape="1">
          <a:blip r:embed="rId2" cstate="print"/>
          <a:srcRect l="69178" t="1371" r="16934" b="61553"/>
          <a:stretch/>
        </p:blipFill>
        <p:spPr>
          <a:xfrm>
            <a:off x="7391874" y="1527969"/>
            <a:ext cx="1269918" cy="20756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ZoneTexte 5"/>
          <p:cNvSpPr txBox="1"/>
          <p:nvPr/>
        </p:nvSpPr>
        <p:spPr>
          <a:xfrm>
            <a:off x="3467409" y="1642509"/>
            <a:ext cx="2197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+mj-lt"/>
              </a:rPr>
              <a:t>A proton of 50 MeV…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518349" y="2527100"/>
            <a:ext cx="509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μm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066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39</a:t>
            </a:fld>
            <a:endParaRPr lang="fr-FR"/>
          </a:p>
        </p:txBody>
      </p:sp>
      <p:pic>
        <p:nvPicPr>
          <p:cNvPr id="5" name="movie1.m4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97804" y="1210235"/>
            <a:ext cx="5837020" cy="4377765"/>
          </a:xfrm>
          <a:prstGeom prst="rect">
            <a:avLst/>
          </a:prstGeom>
        </p:spPr>
      </p:pic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861670" y="104588"/>
            <a:ext cx="8229600" cy="1143000"/>
          </a:xfrm>
        </p:spPr>
        <p:txBody>
          <a:bodyPr>
            <a:normAutofit/>
          </a:bodyPr>
          <a:lstStyle/>
          <a:p>
            <a:r>
              <a:rPr lang="fr-FR" sz="3200" b="1" cap="small" dirty="0">
                <a:solidFill>
                  <a:schemeClr val="bg1"/>
                </a:solidFill>
              </a:rPr>
              <a:t>Chem3</a:t>
            </a:r>
          </a:p>
        </p:txBody>
      </p:sp>
      <p:sp>
        <p:nvSpPr>
          <p:cNvPr id="2" name="Rectangle 1"/>
          <p:cNvSpPr/>
          <p:nvPr/>
        </p:nvSpPr>
        <p:spPr>
          <a:xfrm>
            <a:off x="4225397" y="5964132"/>
            <a:ext cx="3634872" cy="307777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pPr algn="ctr"/>
            <a:r>
              <a:rPr lang="ro-RO" sz="1400" dirty="0">
                <a:solidFill>
                  <a:schemeClr val="bg2"/>
                </a:solidFill>
                <a:latin typeface="+mj-lt"/>
                <a:hlinkClick r:id="rId5"/>
              </a:rPr>
              <a:t>http://dx.doi.org/10.6084/m9.figshare.978887</a:t>
            </a:r>
            <a:r>
              <a:rPr lang="ro-RO" sz="1400" dirty="0">
                <a:solidFill>
                  <a:schemeClr val="bg2"/>
                </a:solidFill>
                <a:latin typeface="+mj-lt"/>
              </a:rPr>
              <a:t> </a:t>
            </a:r>
            <a:endParaRPr lang="fr-FR" sz="14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Parchemin vertical 7"/>
          <p:cNvSpPr/>
          <p:nvPr/>
        </p:nvSpPr>
        <p:spPr>
          <a:xfrm>
            <a:off x="149411" y="403411"/>
            <a:ext cx="3212353" cy="5871883"/>
          </a:xfrm>
          <a:prstGeom prst="verticalScroll">
            <a:avLst>
              <a:gd name="adj" fmla="val 9244"/>
            </a:avLst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FFFF"/>
                </a:solidFill>
              </a:rPr>
              <a:t>Geant4-DNA generated track of </a:t>
            </a:r>
            <a:r>
              <a:rPr lang="en-US" sz="1400" b="1" dirty="0">
                <a:solidFill>
                  <a:srgbClr val="FF0000"/>
                </a:solidFill>
              </a:rPr>
              <a:t>1 keV electron</a:t>
            </a:r>
            <a:r>
              <a:rPr lang="en-US" sz="1400" b="1" dirty="0">
                <a:solidFill>
                  <a:srgbClr val="FFFFFF"/>
                </a:solidFill>
              </a:rPr>
              <a:t>, followed up to </a:t>
            </a:r>
            <a:r>
              <a:rPr lang="en-US" sz="1400" b="1" dirty="0">
                <a:solidFill>
                  <a:srgbClr val="FF0000"/>
                </a:solidFill>
              </a:rPr>
              <a:t>100 ns</a:t>
            </a:r>
            <a:r>
              <a:rPr lang="en-US" sz="1400" b="1" dirty="0">
                <a:solidFill>
                  <a:srgbClr val="FFFFFF"/>
                </a:solidFill>
              </a:rPr>
              <a:t> during chemical stage.</a:t>
            </a:r>
            <a:br>
              <a:rPr lang="en-US" sz="1400" b="1" dirty="0">
                <a:solidFill>
                  <a:srgbClr val="FFFFFF"/>
                </a:solidFill>
              </a:rPr>
            </a:br>
            <a:r>
              <a:rPr lang="en-US" sz="1400" b="1" dirty="0">
                <a:solidFill>
                  <a:srgbClr val="FFFFFF"/>
                </a:solidFill>
              </a:rPr>
              <a:t>Using pre-release Geant4 10.1 code.</a:t>
            </a:r>
          </a:p>
          <a:p>
            <a:pPr algn="ctr"/>
            <a:endParaRPr lang="en-US" sz="1400" b="1" dirty="0">
              <a:solidFill>
                <a:srgbClr val="FFFFFF"/>
              </a:solidFill>
            </a:endParaRPr>
          </a:p>
          <a:p>
            <a:pPr algn="ctr"/>
            <a:r>
              <a:rPr lang="en-US" sz="1400" b="1" dirty="0">
                <a:solidFill>
                  <a:srgbClr val="FFFFFF"/>
                </a:solidFill>
              </a:rPr>
              <a:t>First, the </a:t>
            </a:r>
            <a:r>
              <a:rPr lang="en-US" sz="1400" b="1" dirty="0">
                <a:solidFill>
                  <a:srgbClr val="00FF00"/>
                </a:solidFill>
              </a:rPr>
              <a:t>physical stage </a:t>
            </a:r>
            <a:r>
              <a:rPr lang="en-US" sz="1400" b="1" dirty="0">
                <a:solidFill>
                  <a:srgbClr val="FFFFFF"/>
                </a:solidFill>
              </a:rPr>
              <a:t>is modeled, using Geant4-DNA physics: the 1 keV electron track is fully slowed down and thermalized in a </a:t>
            </a:r>
            <a:r>
              <a:rPr lang="en-US" sz="1400" b="1" dirty="0">
                <a:solidFill>
                  <a:srgbClr val="00FF00"/>
                </a:solidFill>
              </a:rPr>
              <a:t>150 nm sphere </a:t>
            </a:r>
            <a:r>
              <a:rPr lang="en-US" sz="1400" b="1" dirty="0">
                <a:solidFill>
                  <a:srgbClr val="FFFFFF"/>
                </a:solidFill>
              </a:rPr>
              <a:t>of liquid water. </a:t>
            </a:r>
            <a:r>
              <a:rPr lang="en-US" sz="1400" b="1" dirty="0">
                <a:solidFill>
                  <a:srgbClr val="FFFF00"/>
                </a:solidFill>
              </a:rPr>
              <a:t>Yellow points </a:t>
            </a:r>
            <a:r>
              <a:rPr lang="en-US" sz="1400" b="1" dirty="0">
                <a:solidFill>
                  <a:srgbClr val="FFFFFF"/>
                </a:solidFill>
              </a:rPr>
              <a:t>correspond to interaction events in liquid water.</a:t>
            </a:r>
          </a:p>
          <a:p>
            <a:pPr algn="ctr"/>
            <a:endParaRPr lang="en-US" sz="1400" b="1" dirty="0">
              <a:solidFill>
                <a:srgbClr val="FFFFFF"/>
              </a:solidFill>
            </a:endParaRPr>
          </a:p>
          <a:p>
            <a:pPr algn="ctr"/>
            <a:r>
              <a:rPr lang="en-US" sz="1400" b="1" dirty="0">
                <a:solidFill>
                  <a:srgbClr val="FFFFFF"/>
                </a:solidFill>
              </a:rPr>
              <a:t>Next, the </a:t>
            </a:r>
            <a:r>
              <a:rPr lang="en-US" sz="1400" b="1" dirty="0" err="1">
                <a:solidFill>
                  <a:srgbClr val="66FFFF"/>
                </a:solidFill>
              </a:rPr>
              <a:t>physico</a:t>
            </a:r>
            <a:r>
              <a:rPr lang="en-US" sz="1400" b="1" dirty="0">
                <a:solidFill>
                  <a:srgbClr val="66FFFF"/>
                </a:solidFill>
              </a:rPr>
              <a:t>-chemical /chemical stage </a:t>
            </a:r>
            <a:r>
              <a:rPr lang="en-US" sz="1400" b="1" dirty="0">
                <a:solidFill>
                  <a:srgbClr val="FFFFFF"/>
                </a:solidFill>
              </a:rPr>
              <a:t>is simulated for the first 100 ns. </a:t>
            </a:r>
            <a:r>
              <a:rPr lang="en-US" sz="1400" b="1" dirty="0">
                <a:solidFill>
                  <a:srgbClr val="66FFFF"/>
                </a:solidFill>
              </a:rPr>
              <a:t>Individual radical species</a:t>
            </a:r>
            <a:r>
              <a:rPr lang="en-US" sz="1400" b="1" dirty="0">
                <a:solidFill>
                  <a:srgbClr val="FFFFFF"/>
                </a:solidFill>
              </a:rPr>
              <a:t> diffusing in space and reacting with each other are shown as </a:t>
            </a:r>
            <a:r>
              <a:rPr lang="en-US" sz="1400" b="1" dirty="0" err="1">
                <a:solidFill>
                  <a:srgbClr val="FFFFFF"/>
                </a:solidFill>
              </a:rPr>
              <a:t>colour</a:t>
            </a:r>
            <a:r>
              <a:rPr lang="en-US" sz="1400" b="1" dirty="0">
                <a:solidFill>
                  <a:srgbClr val="FFFFFF"/>
                </a:solidFill>
              </a:rPr>
              <a:t> trails, the color coding chemical species type.</a:t>
            </a:r>
          </a:p>
        </p:txBody>
      </p:sp>
    </p:spTree>
    <p:extLst>
      <p:ext uri="{BB962C8B-B14F-4D97-AF65-F5344CB8AC3E}">
        <p14:creationId xmlns:p14="http://schemas.microsoft.com/office/powerpoint/2010/main" val="210721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8380" y="866552"/>
            <a:ext cx="2818620" cy="1683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riangle isocèle 9"/>
          <p:cNvSpPr/>
          <p:nvPr/>
        </p:nvSpPr>
        <p:spPr>
          <a:xfrm rot="18452709">
            <a:off x="2621844" y="-2258986"/>
            <a:ext cx="3831993" cy="11471539"/>
          </a:xfrm>
          <a:prstGeom prst="triangle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32" y="1384439"/>
            <a:ext cx="2978727" cy="1935730"/>
          </a:xfrm>
          <a:prstGeom prst="roundRect">
            <a:avLst>
              <a:gd name="adj" fmla="val 3889"/>
            </a:avLst>
          </a:prstGeom>
          <a:solidFill>
            <a:srgbClr val="FFFFFF">
              <a:shade val="85000"/>
            </a:srgbClr>
          </a:solidFill>
          <a:ln>
            <a:solidFill>
              <a:srgbClr val="24213E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134144"/>
            <a:ext cx="8153400" cy="990600"/>
          </a:xfrm>
        </p:spPr>
        <p:txBody>
          <a:bodyPr>
            <a:noAutofit/>
          </a:bodyPr>
          <a:lstStyle/>
          <a:p>
            <a:r>
              <a:rPr lang="fr-FR" sz="3200" dirty="0"/>
              <a:t>Modelling biological effects of ionising </a:t>
            </a:r>
            <a:r>
              <a:rPr lang="fr-FR" sz="3200" dirty="0">
                <a:solidFill>
                  <a:schemeClr val="bg1"/>
                </a:solidFill>
              </a:rPr>
              <a:t>radia</a:t>
            </a:r>
            <a:r>
              <a:rPr lang="fr-FR" sz="3200" dirty="0"/>
              <a:t>tion remains a major </a:t>
            </a:r>
            <a:r>
              <a:rPr lang="fr-FR" sz="3200" dirty="0">
                <a:solidFill>
                  <a:srgbClr val="FFFF00"/>
                </a:solidFill>
              </a:rPr>
              <a:t>scientific challenge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141116" y="4322133"/>
            <a:ext cx="3690708" cy="2017513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fr-FR" sz="1400" b="1" dirty="0">
                <a:solidFill>
                  <a:srgbClr val="FFFF00"/>
                </a:solidFill>
                <a:latin typeface="Copperplate Gothic Bold"/>
                <a:cs typeface="Copperplate Gothic Bold"/>
              </a:rPr>
              <a:t>«  A major challenge lies in </a:t>
            </a:r>
            <a:r>
              <a:rPr lang="fr-FR" sz="1400" b="1" dirty="0" err="1">
                <a:solidFill>
                  <a:srgbClr val="FFFF00"/>
                </a:solidFill>
                <a:latin typeface="Copperplate Gothic Bold"/>
                <a:cs typeface="Copperplate Gothic Bold"/>
              </a:rPr>
              <a:t>providing</a:t>
            </a:r>
            <a:r>
              <a:rPr lang="fr-FR" sz="1400" b="1" dirty="0">
                <a:solidFill>
                  <a:srgbClr val="FFFF00"/>
                </a:solidFill>
                <a:latin typeface="Copperplate Gothic Bold"/>
                <a:cs typeface="Copperplate Gothic Bold"/>
              </a:rPr>
              <a:t> a </a:t>
            </a:r>
            <a:r>
              <a:rPr lang="fr-FR" sz="1400" b="1" dirty="0" err="1">
                <a:solidFill>
                  <a:srgbClr val="FFFF00"/>
                </a:solidFill>
                <a:latin typeface="Copperplate Gothic Bold"/>
                <a:cs typeface="Copperplate Gothic Bold"/>
              </a:rPr>
              <a:t>sound</a:t>
            </a:r>
            <a:r>
              <a:rPr lang="fr-FR" sz="1400" b="1" dirty="0">
                <a:solidFill>
                  <a:srgbClr val="FFFF00"/>
                </a:solidFill>
                <a:latin typeface="Copperplate Gothic Bold"/>
                <a:cs typeface="Copperplate Gothic Bold"/>
              </a:rPr>
              <a:t> </a:t>
            </a:r>
            <a:r>
              <a:rPr lang="fr-FR" sz="1400" b="1" dirty="0" err="1">
                <a:solidFill>
                  <a:srgbClr val="FFFF00"/>
                </a:solidFill>
                <a:latin typeface="Copperplate Gothic Bold"/>
                <a:cs typeface="Copperplate Gothic Bold"/>
              </a:rPr>
              <a:t>mechanistic</a:t>
            </a:r>
            <a:r>
              <a:rPr lang="fr-FR" sz="1400" b="1" dirty="0">
                <a:solidFill>
                  <a:srgbClr val="FFFF00"/>
                </a:solidFill>
                <a:latin typeface="Copperplate Gothic Bold"/>
                <a:cs typeface="Copperplate Gothic Bold"/>
              </a:rPr>
              <a:t> </a:t>
            </a:r>
            <a:r>
              <a:rPr lang="fr-FR" sz="1400" b="1" dirty="0" err="1">
                <a:solidFill>
                  <a:srgbClr val="FFFF00"/>
                </a:solidFill>
                <a:latin typeface="Copperplate Gothic Bold"/>
                <a:cs typeface="Copperplate Gothic Bold"/>
              </a:rPr>
              <a:t>understanding</a:t>
            </a:r>
            <a:r>
              <a:rPr lang="fr-FR" sz="1400" b="1" dirty="0">
                <a:solidFill>
                  <a:srgbClr val="FFFF00"/>
                </a:solidFill>
                <a:latin typeface="Copperplate Gothic Bold"/>
                <a:cs typeface="Copperplate Gothic Bold"/>
              </a:rPr>
              <a:t> of </a:t>
            </a:r>
            <a:r>
              <a:rPr lang="fr-FR" sz="1400" b="1" dirty="0" err="1">
                <a:solidFill>
                  <a:srgbClr val="FFFF00"/>
                </a:solidFill>
                <a:latin typeface="Copperplate Gothic Bold"/>
                <a:cs typeface="Copperplate Gothic Bold"/>
              </a:rPr>
              <a:t>low</a:t>
            </a:r>
            <a:r>
              <a:rPr lang="fr-FR" sz="1400" b="1" dirty="0">
                <a:solidFill>
                  <a:srgbClr val="FFFF00"/>
                </a:solidFill>
                <a:latin typeface="Copperplate Gothic Bold"/>
                <a:cs typeface="Copperplate Gothic Bold"/>
              </a:rPr>
              <a:t>-dose radiation </a:t>
            </a:r>
            <a:r>
              <a:rPr lang="fr-FR" sz="1400" b="1" dirty="0" err="1">
                <a:solidFill>
                  <a:srgbClr val="FFFF00"/>
                </a:solidFill>
                <a:latin typeface="Copperplate Gothic Bold"/>
                <a:cs typeface="Copperplate Gothic Bold"/>
              </a:rPr>
              <a:t>carcinogenesis</a:t>
            </a:r>
            <a:r>
              <a:rPr lang="fr-FR" sz="1400" b="1" dirty="0">
                <a:solidFill>
                  <a:srgbClr val="FFFF00"/>
                </a:solidFill>
                <a:latin typeface="Copperplate Gothic Bold"/>
                <a:cs typeface="Copperplate Gothic Bold"/>
              </a:rPr>
              <a:t> »</a:t>
            </a:r>
          </a:p>
          <a:p>
            <a:pPr algn="ctr">
              <a:buNone/>
            </a:pPr>
            <a:r>
              <a:rPr lang="fr-FR" sz="1400" b="1" dirty="0">
                <a:solidFill>
                  <a:srgbClr val="66FFFF"/>
                </a:solidFill>
                <a:latin typeface="Copperplate Gothic Bold"/>
                <a:cs typeface="Copperplate Gothic Bold"/>
              </a:rPr>
              <a:t>L. </a:t>
            </a:r>
            <a:r>
              <a:rPr lang="fr-FR" sz="1400" b="1" dirty="0" err="1">
                <a:solidFill>
                  <a:srgbClr val="66FFFF"/>
                </a:solidFill>
                <a:latin typeface="Copperplate Gothic Bold"/>
                <a:cs typeface="Copperplate Gothic Bold"/>
              </a:rPr>
              <a:t>Mullenders</a:t>
            </a:r>
            <a:r>
              <a:rPr lang="fr-FR" sz="1400" b="1" dirty="0">
                <a:solidFill>
                  <a:srgbClr val="66FFFF"/>
                </a:solidFill>
                <a:latin typeface="Copperplate Gothic Bold"/>
                <a:cs typeface="Copperplate Gothic Bold"/>
              </a:rPr>
              <a:t> </a:t>
            </a:r>
            <a:r>
              <a:rPr lang="fr-FR" sz="1400" b="1" i="1" dirty="0">
                <a:solidFill>
                  <a:srgbClr val="66FFFF"/>
                </a:solidFill>
                <a:latin typeface="Copperplate Gothic Bold"/>
                <a:cs typeface="Copperplate Gothic Bold"/>
              </a:rPr>
              <a:t>et al</a:t>
            </a:r>
            <a:r>
              <a:rPr lang="fr-FR" sz="1400" b="1" dirty="0">
                <a:solidFill>
                  <a:srgbClr val="66FFFF"/>
                </a:solidFill>
                <a:latin typeface="Copperplate Gothic Bold"/>
                <a:cs typeface="Copperplate Gothic Bold"/>
              </a:rPr>
              <a:t>. </a:t>
            </a:r>
          </a:p>
          <a:p>
            <a:pPr algn="ctr">
              <a:buNone/>
            </a:pPr>
            <a:r>
              <a:rPr lang="fr-FR" sz="1400" b="1" dirty="0">
                <a:latin typeface="Copperplate Gothic Bold"/>
                <a:cs typeface="Copperplate Gothic Bold"/>
              </a:rPr>
              <a:t>Assessing cancer risks of low-dose radiation</a:t>
            </a:r>
          </a:p>
          <a:p>
            <a:pPr algn="ctr">
              <a:buNone/>
            </a:pPr>
            <a:r>
              <a:rPr lang="fr-FR" sz="1400" b="1" dirty="0">
                <a:latin typeface="Copperplate Gothic Bold"/>
                <a:cs typeface="Copperplate Gothic Bold"/>
              </a:rPr>
              <a:t>Nature </a:t>
            </a:r>
            <a:r>
              <a:rPr lang="fr-FR" sz="1400" b="1" dirty="0" err="1">
                <a:latin typeface="Copperplate Gothic Bold"/>
                <a:cs typeface="Copperplate Gothic Bold"/>
              </a:rPr>
              <a:t>Reviews</a:t>
            </a:r>
            <a:r>
              <a:rPr lang="fr-FR" sz="1400" b="1" dirty="0">
                <a:latin typeface="Copperplate Gothic Bold"/>
                <a:cs typeface="Copperplate Gothic Bold"/>
              </a:rPr>
              <a:t> Cancer (2009)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F0C94032-CD4C-4C25-B0C2-CEC720522D92}" type="slidenum">
              <a:rPr kumimoji="0" lang="en-US" smtClean="0"/>
              <a:pPr/>
              <a:t>4</a:t>
            </a:fld>
            <a:endParaRPr kumimoji="0" lang="en-US" dirty="0">
              <a:solidFill>
                <a:srgbClr val="FFFFFF"/>
              </a:solidFill>
            </a:endParaRPr>
          </a:p>
        </p:txBody>
      </p:sp>
      <p:pic>
        <p:nvPicPr>
          <p:cNvPr id="8" name="Image 7" descr="station-spatiale-internationale-is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986" y="2254694"/>
            <a:ext cx="2352261" cy="17641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24213E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 8" descr="01_1_0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"/>
          <a:stretch/>
        </p:blipFill>
        <p:spPr>
          <a:xfrm>
            <a:off x="6255659" y="4395346"/>
            <a:ext cx="2671927" cy="22920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24213E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ZoneTexte 10"/>
          <p:cNvSpPr txBox="1"/>
          <p:nvPr/>
        </p:nvSpPr>
        <p:spPr>
          <a:xfrm>
            <a:off x="7691286" y="6238899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  <a:latin typeface="+mj-lt"/>
              </a:rPr>
              <a:t>NCC</a:t>
            </a:r>
          </a:p>
        </p:txBody>
      </p:sp>
      <p:pic>
        <p:nvPicPr>
          <p:cNvPr id="6" name="Image 5" descr="lander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581" y="3971629"/>
            <a:ext cx="2631438" cy="17278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24213E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Image 11" descr="lancet.tif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9" r="1731" b="4793"/>
          <a:stretch/>
        </p:blipFill>
        <p:spPr>
          <a:xfrm>
            <a:off x="3020312" y="2015079"/>
            <a:ext cx="2927177" cy="17281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24213E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ZoneTexte 13"/>
          <p:cNvSpPr txBox="1"/>
          <p:nvPr/>
        </p:nvSpPr>
        <p:spPr>
          <a:xfrm>
            <a:off x="5906449" y="5177448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  <a:latin typeface="+mj-lt"/>
              </a:rPr>
              <a:t>Mars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680969" y="1247366"/>
            <a:ext cx="1908132" cy="369332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+mj-lt"/>
              </a:rPr>
              <a:t>Chronic exposure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77495" y="3253252"/>
            <a:ext cx="2193968" cy="230832"/>
          </a:xfrm>
          <a:prstGeom prst="rect">
            <a:avLst/>
          </a:prstGeom>
          <a:solidFill>
            <a:srgbClr val="66CCFF"/>
          </a:solidFill>
        </p:spPr>
        <p:txBody>
          <a:bodyPr wrap="none">
            <a:spAutoFit/>
          </a:bodyPr>
          <a:lstStyle/>
          <a:p>
            <a:r>
              <a:rPr lang="fr-FR" sz="900" dirty="0">
                <a:solidFill>
                  <a:schemeClr val="bg1"/>
                </a:solidFill>
                <a:hlinkClick r:id="rId9"/>
              </a:rPr>
              <a:t>http://</a:t>
            </a:r>
            <a:r>
              <a:rPr lang="fr-FR" sz="900" dirty="0" err="1">
                <a:solidFill>
                  <a:schemeClr val="bg1"/>
                </a:solidFill>
                <a:hlinkClick r:id="rId9"/>
              </a:rPr>
              <a:t>rcwww.kek.jp</a:t>
            </a:r>
            <a:r>
              <a:rPr lang="fr-FR" sz="900" dirty="0">
                <a:solidFill>
                  <a:schemeClr val="bg1"/>
                </a:solidFill>
                <a:hlinkClick r:id="rId9"/>
              </a:rPr>
              <a:t>/</a:t>
            </a:r>
            <a:r>
              <a:rPr lang="fr-FR" sz="900" dirty="0" err="1">
                <a:solidFill>
                  <a:schemeClr val="bg1"/>
                </a:solidFill>
                <a:hlinkClick r:id="rId9"/>
              </a:rPr>
              <a:t>norm</a:t>
            </a:r>
            <a:r>
              <a:rPr lang="fr-FR" sz="900" dirty="0">
                <a:solidFill>
                  <a:schemeClr val="bg1"/>
                </a:solidFill>
                <a:hlinkClick r:id="rId9"/>
              </a:rPr>
              <a:t>/index-</a:t>
            </a:r>
            <a:r>
              <a:rPr lang="fr-FR" sz="900" dirty="0" err="1">
                <a:solidFill>
                  <a:schemeClr val="bg1"/>
                </a:solidFill>
                <a:hlinkClick r:id="rId9"/>
              </a:rPr>
              <a:t>e.html</a:t>
            </a:r>
            <a:endParaRPr lang="fr-FR" sz="900" dirty="0">
              <a:solidFill>
                <a:schemeClr val="bg1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4405069" y="1832290"/>
            <a:ext cx="1155672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+mj-lt"/>
              </a:rPr>
              <a:t>Diagnosis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4300649" y="3789696"/>
            <a:ext cx="1983310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+mj-lt"/>
              </a:rPr>
              <a:t>Space exploration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6236104" y="2059764"/>
            <a:ext cx="1692065" cy="369332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+mj-lt"/>
              </a:rPr>
              <a:t>Space missions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6826229" y="4080156"/>
            <a:ext cx="1685077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+mj-lt"/>
              </a:rPr>
              <a:t>Proton &amp; </a:t>
            </a:r>
            <a:br>
              <a:rPr lang="fr-FR" b="1" dirty="0">
                <a:solidFill>
                  <a:schemeClr val="bg1"/>
                </a:solidFill>
                <a:latin typeface="+mj-lt"/>
              </a:rPr>
            </a:br>
            <a:r>
              <a:rPr lang="fr-FR" b="1" dirty="0">
                <a:solidFill>
                  <a:schemeClr val="bg1"/>
                </a:solidFill>
                <a:latin typeface="+mj-lt"/>
              </a:rPr>
              <a:t>hadrontherapy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7868554" y="3628660"/>
            <a:ext cx="514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  <a:latin typeface="+mj-lt"/>
              </a:rPr>
              <a:t>ISS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747659" y="1682611"/>
            <a:ext cx="912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>
                <a:solidFill>
                  <a:schemeClr val="bg1"/>
                </a:solidFill>
              </a:rPr>
              <a:t>Fukushima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8194319" y="1852379"/>
            <a:ext cx="831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  <a:latin typeface="+mj-lt"/>
              </a:rPr>
              <a:t>Moon</a:t>
            </a:r>
          </a:p>
          <a:p>
            <a:r>
              <a:rPr lang="fr-FR" b="1" dirty="0">
                <a:solidFill>
                  <a:srgbClr val="FFFF00"/>
                </a:solidFill>
                <a:latin typeface="+mj-lt"/>
              </a:rPr>
              <a:t>village</a:t>
            </a:r>
          </a:p>
        </p:txBody>
      </p:sp>
    </p:spTree>
    <p:extLst>
      <p:ext uri="{BB962C8B-B14F-4D97-AF65-F5344CB8AC3E}">
        <p14:creationId xmlns:p14="http://schemas.microsoft.com/office/powerpoint/2010/main" val="660289826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523056" y="422176"/>
            <a:ext cx="8153400" cy="990600"/>
          </a:xfrm>
        </p:spPr>
        <p:txBody>
          <a:bodyPr>
            <a:noAutofit/>
          </a:bodyPr>
          <a:lstStyle/>
          <a:p>
            <a:r>
              <a:rPr lang="fr-FR" sz="4000" dirty="0" err="1"/>
              <a:t>Definition</a:t>
            </a:r>
            <a:r>
              <a:rPr lang="fr-FR" sz="4000" dirty="0"/>
              <a:t> of </a:t>
            </a:r>
            <a:r>
              <a:rPr lang="fr-FR" sz="4000" dirty="0" err="1">
                <a:solidFill>
                  <a:srgbClr val="FFFF00"/>
                </a:solidFill>
              </a:rPr>
              <a:t>radiochemical</a:t>
            </a:r>
            <a:r>
              <a:rPr lang="fr-FR" sz="4000" dirty="0">
                <a:solidFill>
                  <a:srgbClr val="FFFF00"/>
                </a:solidFill>
              </a:rPr>
              <a:t> </a:t>
            </a:r>
            <a:r>
              <a:rPr lang="fr-FR" sz="4000" dirty="0" err="1">
                <a:solidFill>
                  <a:srgbClr val="FFFF00"/>
                </a:solidFill>
              </a:rPr>
              <a:t>yield</a:t>
            </a:r>
            <a:r>
              <a:rPr lang="fr-FR" sz="4000" dirty="0">
                <a:solidFill>
                  <a:srgbClr val="FFFF00"/>
                </a:solidFill>
              </a:rPr>
              <a:t> </a:t>
            </a:r>
            <a:r>
              <a:rPr lang="fr-FR" sz="4000" i="1" dirty="0">
                <a:solidFill>
                  <a:srgbClr val="FFFF00"/>
                </a:solidFill>
              </a:rPr>
              <a:t>G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"/>
          </p:nvPr>
        </p:nvSpPr>
        <p:spPr>
          <a:xfrm>
            <a:off x="448737" y="853362"/>
            <a:ext cx="8229600" cy="16121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000" dirty="0" err="1">
                <a:solidFill>
                  <a:srgbClr val="66FFFF"/>
                </a:solidFill>
              </a:rPr>
              <a:t>Number</a:t>
            </a:r>
            <a:r>
              <a:rPr lang="fr-FR" sz="2000" dirty="0">
                <a:solidFill>
                  <a:srgbClr val="66FFFF"/>
                </a:solidFill>
              </a:rPr>
              <a:t> of </a:t>
            </a:r>
            <a:r>
              <a:rPr lang="fr-FR" sz="2000" dirty="0" err="1">
                <a:solidFill>
                  <a:srgbClr val="66FFFF"/>
                </a:solidFill>
              </a:rPr>
              <a:t>molecules</a:t>
            </a:r>
            <a:r>
              <a:rPr lang="fr-FR" sz="2000" dirty="0">
                <a:solidFill>
                  <a:srgbClr val="66FFFF"/>
                </a:solidFill>
              </a:rPr>
              <a:t> of a </a:t>
            </a:r>
            <a:r>
              <a:rPr lang="fr-FR" sz="2000" dirty="0" err="1">
                <a:solidFill>
                  <a:srgbClr val="66FFFF"/>
                </a:solidFill>
              </a:rPr>
              <a:t>given</a:t>
            </a:r>
            <a:r>
              <a:rPr lang="fr-FR" sz="2000" dirty="0">
                <a:solidFill>
                  <a:srgbClr val="66FFFF"/>
                </a:solidFill>
              </a:rPr>
              <a:t> </a:t>
            </a:r>
            <a:r>
              <a:rPr lang="fr-FR" sz="2000" dirty="0" err="1">
                <a:solidFill>
                  <a:srgbClr val="66FFFF"/>
                </a:solidFill>
              </a:rPr>
              <a:t>species</a:t>
            </a:r>
            <a:r>
              <a:rPr lang="fr-FR" sz="2000" dirty="0">
                <a:solidFill>
                  <a:srgbClr val="66FFFF"/>
                </a:solidFill>
              </a:rPr>
              <a:t> </a:t>
            </a:r>
            <a:br>
              <a:rPr lang="fr-FR" sz="2000" dirty="0">
                <a:solidFill>
                  <a:srgbClr val="66FFFF"/>
                </a:solidFill>
              </a:rPr>
            </a:br>
            <a:r>
              <a:rPr lang="fr-FR" sz="2000" dirty="0">
                <a:solidFill>
                  <a:srgbClr val="66FFFF"/>
                </a:solidFill>
              </a:rPr>
              <a:t>for 100 eV of </a:t>
            </a:r>
            <a:r>
              <a:rPr lang="fr-FR" sz="2000" dirty="0" err="1">
                <a:solidFill>
                  <a:srgbClr val="66FFFF"/>
                </a:solidFill>
              </a:rPr>
              <a:t>deposited</a:t>
            </a:r>
            <a:r>
              <a:rPr lang="fr-FR" sz="2000" dirty="0">
                <a:solidFill>
                  <a:srgbClr val="66FFFF"/>
                </a:solidFill>
              </a:rPr>
              <a:t> </a:t>
            </a:r>
            <a:r>
              <a:rPr lang="fr-FR" sz="2000" dirty="0" err="1">
                <a:solidFill>
                  <a:srgbClr val="66FFFF"/>
                </a:solidFill>
              </a:rPr>
              <a:t>energy</a:t>
            </a:r>
            <a:endParaRPr lang="fr-FR" sz="2000" dirty="0">
              <a:solidFill>
                <a:srgbClr val="66FFFF"/>
              </a:solidFill>
            </a:endParaRPr>
          </a:p>
        </p:txBody>
      </p:sp>
      <p:graphicFrame>
        <p:nvGraphicFramePr>
          <p:cNvPr id="7" name="Obje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5200972"/>
              </p:ext>
            </p:extLst>
          </p:nvPr>
        </p:nvGraphicFramePr>
        <p:xfrm>
          <a:off x="3203575" y="2487710"/>
          <a:ext cx="2509838" cy="1563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2" name="Equation" r:id="rId4" imgW="774700" imgH="482600" progId="Equation.DSMT4">
                  <p:embed/>
                </p:oleObj>
              </mc:Choice>
              <mc:Fallback>
                <p:oleObj name="Equation" r:id="rId4" imgW="774700" imgH="482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3575" y="2487710"/>
                        <a:ext cx="2509838" cy="1563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Connecteur droit avec flèche 8"/>
          <p:cNvCxnSpPr>
            <a:stCxn id="14" idx="3"/>
          </p:cNvCxnSpPr>
          <p:nvPr/>
        </p:nvCxnSpPr>
        <p:spPr>
          <a:xfrm>
            <a:off x="2267744" y="2801204"/>
            <a:ext cx="989432" cy="31366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stCxn id="16" idx="1"/>
          </p:cNvCxnSpPr>
          <p:nvPr/>
        </p:nvCxnSpPr>
        <p:spPr>
          <a:xfrm flipH="1" flipV="1">
            <a:off x="5799029" y="3447221"/>
            <a:ext cx="1081501" cy="558046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necteur droit avec flèche 12"/>
          <p:cNvCxnSpPr>
            <a:stCxn id="15" idx="1"/>
          </p:cNvCxnSpPr>
          <p:nvPr/>
        </p:nvCxnSpPr>
        <p:spPr>
          <a:xfrm flipH="1">
            <a:off x="5724128" y="2441164"/>
            <a:ext cx="1224136" cy="396044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51520" y="1973112"/>
            <a:ext cx="2016224" cy="1656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rgbClr val="FFFF00"/>
                </a:solidFill>
              </a:rPr>
              <a:t>Time-</a:t>
            </a:r>
            <a:r>
              <a:rPr lang="fr-FR" dirty="0" err="1">
                <a:solidFill>
                  <a:srgbClr val="FFFF00"/>
                </a:solidFill>
              </a:rPr>
              <a:t>dependent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radiochemical</a:t>
            </a: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 err="1">
                <a:solidFill>
                  <a:srgbClr val="FFFF00"/>
                </a:solidFill>
              </a:rPr>
              <a:t>yield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48264" y="1829096"/>
            <a:ext cx="1584176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Number</a:t>
            </a:r>
            <a:r>
              <a:rPr lang="fr-FR" dirty="0">
                <a:solidFill>
                  <a:schemeClr val="tx1"/>
                </a:solidFill>
              </a:rPr>
              <a:t> of </a:t>
            </a:r>
            <a:r>
              <a:rPr lang="fr-FR" dirty="0" err="1">
                <a:solidFill>
                  <a:schemeClr val="tx1"/>
                </a:solidFill>
              </a:rPr>
              <a:t>molecules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at</a:t>
            </a:r>
            <a:r>
              <a:rPr lang="fr-FR" dirty="0">
                <a:solidFill>
                  <a:schemeClr val="tx1"/>
                </a:solidFill>
              </a:rPr>
              <a:t> time </a:t>
            </a:r>
            <a:r>
              <a:rPr lang="fr-FR" i="1" dirty="0">
                <a:solidFill>
                  <a:schemeClr val="tx1"/>
                </a:solidFill>
              </a:rPr>
              <a:t>t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880530" y="3393199"/>
            <a:ext cx="1728192" cy="12241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>
                <a:solidFill>
                  <a:schemeClr val="tx1"/>
                </a:solidFill>
              </a:rPr>
              <a:t>Deposited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energy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err="1">
                <a:solidFill>
                  <a:schemeClr val="tx1"/>
                </a:solidFill>
              </a:rPr>
              <a:t>scaling</a:t>
            </a:r>
            <a:r>
              <a:rPr lang="fr-FR" dirty="0">
                <a:solidFill>
                  <a:schemeClr val="tx1"/>
                </a:solidFill>
              </a:rPr>
              <a:t> to 100 eV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01958" y="4595590"/>
            <a:ext cx="805212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An </a:t>
            </a:r>
            <a:r>
              <a:rPr lang="fr-FR" dirty="0">
                <a:solidFill>
                  <a:srgbClr val="FFFF00"/>
                </a:solidFill>
                <a:latin typeface="+mj-lt"/>
              </a:rPr>
              <a:t>observable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quantity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commonly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used</a:t>
            </a:r>
            <a:r>
              <a:rPr lang="fr-FR" dirty="0">
                <a:latin typeface="+mj-lt"/>
              </a:rPr>
              <a:t> to </a:t>
            </a:r>
            <a:r>
              <a:rPr lang="fr-FR" dirty="0" err="1">
                <a:latin typeface="+mj-lt"/>
              </a:rPr>
              <a:t>evaluate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chemistry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modeling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accuracy</a:t>
            </a:r>
            <a:r>
              <a:rPr lang="fr-FR" dirty="0">
                <a:latin typeface="+mj-lt"/>
              </a:rPr>
              <a:t>…</a:t>
            </a:r>
          </a:p>
          <a:p>
            <a:endParaRPr lang="fr-FR" dirty="0">
              <a:latin typeface="+mj-lt"/>
            </a:endParaRPr>
          </a:p>
          <a:p>
            <a:r>
              <a:rPr lang="fr-FR" dirty="0" err="1">
                <a:solidFill>
                  <a:srgbClr val="FF0000"/>
                </a:solidFill>
                <a:latin typeface="+mj-lt"/>
              </a:rPr>
              <a:t>Precautions</a:t>
            </a:r>
            <a:r>
              <a:rPr lang="fr-FR" dirty="0">
                <a:solidFill>
                  <a:srgbClr val="FF0000"/>
                </a:solidFill>
                <a:latin typeface="+mj-lt"/>
              </a:rPr>
              <a:t> for </a:t>
            </a:r>
            <a:r>
              <a:rPr lang="fr-FR" dirty="0" err="1">
                <a:solidFill>
                  <a:srgbClr val="FF0000"/>
                </a:solidFill>
                <a:latin typeface="+mj-lt"/>
              </a:rPr>
              <a:t>comparisons</a:t>
            </a:r>
            <a:r>
              <a:rPr lang="fr-FR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+mj-lt"/>
              </a:rPr>
              <a:t>between</a:t>
            </a:r>
            <a:r>
              <a:rPr lang="fr-FR" dirty="0">
                <a:solidFill>
                  <a:srgbClr val="FF0000"/>
                </a:solidFill>
                <a:latin typeface="+mj-lt"/>
              </a:rPr>
              <a:t> codes </a:t>
            </a:r>
          </a:p>
          <a:p>
            <a:pPr marL="742950" lvl="1" indent="-285750">
              <a:buFont typeface="Arial"/>
              <a:buChar char="•"/>
            </a:pPr>
            <a:r>
              <a:rPr lang="fr-FR" dirty="0" err="1">
                <a:latin typeface="+mj-lt"/>
              </a:rPr>
              <a:t>scoring</a:t>
            </a:r>
            <a:r>
              <a:rPr lang="fr-FR" dirty="0">
                <a:latin typeface="+mj-lt"/>
              </a:rPr>
              <a:t> volume</a:t>
            </a:r>
          </a:p>
          <a:p>
            <a:pPr marL="742950" lvl="1" indent="-285750">
              <a:buFont typeface="Arial"/>
              <a:buChar char="•"/>
            </a:pPr>
            <a:r>
              <a:rPr lang="fr-FR" dirty="0" err="1">
                <a:latin typeface="+mj-lt"/>
              </a:rPr>
              <a:t>deposited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energy</a:t>
            </a:r>
            <a:endParaRPr lang="fr-FR" dirty="0">
              <a:latin typeface="+mj-lt"/>
            </a:endParaRPr>
          </a:p>
          <a:p>
            <a:pPr marL="742950" lvl="1" indent="-285750">
              <a:buFont typeface="Arial"/>
              <a:buChar char="•"/>
            </a:pPr>
            <a:r>
              <a:rPr lang="fr-FR" dirty="0" err="1">
                <a:latin typeface="+mj-lt"/>
              </a:rPr>
              <a:t>species</a:t>
            </a:r>
            <a:r>
              <a:rPr lang="fr-FR" dirty="0">
                <a:latin typeface="+mj-lt"/>
              </a:rPr>
              <a:t>, </a:t>
            </a:r>
            <a:r>
              <a:rPr lang="fr-FR" dirty="0" err="1">
                <a:latin typeface="+mj-lt"/>
              </a:rPr>
              <a:t>reaction</a:t>
            </a:r>
            <a:r>
              <a:rPr lang="fr-FR" dirty="0">
                <a:latin typeface="+mj-lt"/>
              </a:rPr>
              <a:t> rates, diffusion constants</a:t>
            </a:r>
          </a:p>
          <a:p>
            <a:pPr marL="742950" lvl="1" indent="-285750">
              <a:buFont typeface="Arial"/>
              <a:buChar char="•"/>
            </a:pPr>
            <a:r>
              <a:rPr lang="fr-FR" dirty="0">
                <a:latin typeface="+mj-lt"/>
              </a:rPr>
              <a:t>compare all </a:t>
            </a:r>
            <a:r>
              <a:rPr lang="fr-FR" dirty="0" err="1">
                <a:latin typeface="+mj-lt"/>
              </a:rPr>
              <a:t>yields</a:t>
            </a:r>
            <a:r>
              <a:rPr lang="fr-FR" dirty="0">
                <a:latin typeface="+mj-lt"/>
              </a:rPr>
              <a:t>, not </a:t>
            </a:r>
            <a:r>
              <a:rPr lang="fr-FR" dirty="0" err="1">
                <a:latin typeface="+mj-lt"/>
              </a:rPr>
              <a:t>only</a:t>
            </a:r>
            <a:r>
              <a:rPr lang="fr-FR" dirty="0">
                <a:latin typeface="+mj-lt"/>
              </a:rPr>
              <a:t> one </a:t>
            </a:r>
            <a:r>
              <a:rPr lang="fr-FR" dirty="0" err="1">
                <a:latin typeface="+mj-lt"/>
              </a:rPr>
              <a:t>species</a:t>
            </a:r>
            <a:r>
              <a:rPr lang="fr-FR" dirty="0">
                <a:latin typeface="+mj-lt"/>
              </a:rPr>
              <a:t>...</a:t>
            </a:r>
          </a:p>
        </p:txBody>
      </p:sp>
      <p:sp>
        <p:nvSpPr>
          <p:cNvPr id="19" name="Espace réservé du numéro de diapositive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>
            <a:normAutofit/>
          </a:bodyPr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40</a:t>
            </a:fld>
            <a:endParaRPr lang="fr-FR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00069">
            <a:off x="5824623" y="5531788"/>
            <a:ext cx="1054666" cy="756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9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63679" y="61935"/>
            <a:ext cx="8229600" cy="1143000"/>
          </a:xfrm>
        </p:spPr>
        <p:txBody>
          <a:bodyPr>
            <a:noAutofit/>
          </a:bodyPr>
          <a:lstStyle/>
          <a:p>
            <a:r>
              <a:rPr lang="fr-FR" sz="4000" dirty="0">
                <a:solidFill>
                  <a:srgbClr val="FFFF00"/>
                </a:solidFill>
              </a:rPr>
              <a:t>chem4 : </a:t>
            </a:r>
            <a:r>
              <a:rPr lang="fr-FR" sz="4000" dirty="0" err="1"/>
              <a:t>easy</a:t>
            </a:r>
            <a:r>
              <a:rPr lang="fr-FR" sz="4000" dirty="0"/>
              <a:t> simulation of G-values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58916"/>
            <a:ext cx="8229600" cy="271531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r-FR" sz="1400" dirty="0">
              <a:solidFill>
                <a:srgbClr val="E78D35"/>
              </a:solidFill>
            </a:endParaRPr>
          </a:p>
          <a:p>
            <a:r>
              <a:rPr lang="fr-FR" sz="1400" dirty="0"/>
              <a:t>Settings of chem4</a:t>
            </a:r>
          </a:p>
          <a:p>
            <a:pPr lvl="1"/>
            <a:r>
              <a:rPr lang="fr-FR" sz="1200" dirty="0" err="1"/>
              <a:t>infinite</a:t>
            </a:r>
            <a:r>
              <a:rPr lang="fr-FR" sz="1200" dirty="0"/>
              <a:t> volume</a:t>
            </a:r>
          </a:p>
          <a:p>
            <a:pPr lvl="1"/>
            <a:r>
              <a:rPr lang="fr-FR" sz="1200" dirty="0" err="1"/>
              <a:t>two</a:t>
            </a:r>
            <a:r>
              <a:rPr lang="fr-FR" sz="1200" dirty="0"/>
              <a:t> </a:t>
            </a:r>
            <a:r>
              <a:rPr lang="fr-FR" sz="1200" dirty="0" err="1"/>
              <a:t>thresholds</a:t>
            </a:r>
            <a:r>
              <a:rPr lang="fr-FR" sz="1200" dirty="0"/>
              <a:t> </a:t>
            </a:r>
          </a:p>
          <a:p>
            <a:pPr lvl="2"/>
            <a:r>
              <a:rPr lang="fr-FR" sz="900" dirty="0"/>
              <a:t>The </a:t>
            </a:r>
            <a:r>
              <a:rPr lang="fr-FR" sz="900" dirty="0" err="1"/>
              <a:t>primary</a:t>
            </a:r>
            <a:r>
              <a:rPr lang="fr-FR" sz="900" dirty="0"/>
              <a:t> </a:t>
            </a:r>
            <a:r>
              <a:rPr lang="fr-FR" sz="900" dirty="0" err="1"/>
              <a:t>is</a:t>
            </a:r>
            <a:r>
              <a:rPr lang="fr-FR" sz="900" dirty="0"/>
              <a:t> </a:t>
            </a:r>
            <a:r>
              <a:rPr lang="fr-FR" sz="900" dirty="0" err="1"/>
              <a:t>killed</a:t>
            </a:r>
            <a:r>
              <a:rPr lang="fr-FR" sz="900" dirty="0"/>
              <a:t> once </a:t>
            </a:r>
            <a:r>
              <a:rPr lang="fr-FR" sz="900" dirty="0" err="1"/>
              <a:t>it</a:t>
            </a:r>
            <a:r>
              <a:rPr lang="fr-FR" sz="900" dirty="0"/>
              <a:t> has </a:t>
            </a:r>
            <a:r>
              <a:rPr lang="fr-FR" sz="900" dirty="0" err="1"/>
              <a:t>deposited</a:t>
            </a:r>
            <a:r>
              <a:rPr lang="fr-FR" sz="900" dirty="0"/>
              <a:t> more </a:t>
            </a:r>
            <a:r>
              <a:rPr lang="fr-FR" sz="900" dirty="0" err="1"/>
              <a:t>energy</a:t>
            </a:r>
            <a:r>
              <a:rPr lang="fr-FR" sz="900" dirty="0"/>
              <a:t> </a:t>
            </a:r>
            <a:r>
              <a:rPr lang="fr-FR" sz="900" dirty="0" err="1"/>
              <a:t>than</a:t>
            </a:r>
            <a:r>
              <a:rPr lang="fr-FR" sz="900" dirty="0"/>
              <a:t> a </a:t>
            </a:r>
            <a:r>
              <a:rPr lang="fr-FR" sz="900" dirty="0" err="1"/>
              <a:t>selectable</a:t>
            </a:r>
            <a:r>
              <a:rPr lang="fr-FR" sz="900" dirty="0"/>
              <a:t> minimum </a:t>
            </a:r>
            <a:r>
              <a:rPr lang="fr-FR" sz="900" dirty="0" err="1"/>
              <a:t>threshold</a:t>
            </a:r>
            <a:r>
              <a:rPr lang="fr-FR" sz="900" dirty="0"/>
              <a:t>, </a:t>
            </a:r>
            <a:r>
              <a:rPr lang="fr-FR" sz="900" dirty="0">
                <a:solidFill>
                  <a:srgbClr val="FFFF00"/>
                </a:solidFill>
              </a:rPr>
              <a:t>T1</a:t>
            </a:r>
          </a:p>
          <a:p>
            <a:pPr lvl="2"/>
            <a:r>
              <a:rPr lang="fr-FR" sz="900" dirty="0" err="1"/>
              <a:t>When</a:t>
            </a:r>
            <a:r>
              <a:rPr lang="fr-FR" sz="900" dirty="0"/>
              <a:t> the </a:t>
            </a:r>
            <a:r>
              <a:rPr lang="fr-FR" sz="900" dirty="0" err="1"/>
              <a:t>primary</a:t>
            </a:r>
            <a:r>
              <a:rPr lang="fr-FR" sz="900" dirty="0"/>
              <a:t> </a:t>
            </a:r>
            <a:r>
              <a:rPr lang="fr-FR" sz="900" dirty="0" err="1"/>
              <a:t>particle</a:t>
            </a:r>
            <a:r>
              <a:rPr lang="fr-FR" sz="900" dirty="0"/>
              <a:t> </a:t>
            </a:r>
            <a:r>
              <a:rPr lang="fr-FR" sz="900" dirty="0" err="1"/>
              <a:t>looses</a:t>
            </a:r>
            <a:r>
              <a:rPr lang="fr-FR" sz="900" dirty="0"/>
              <a:t> more </a:t>
            </a:r>
            <a:r>
              <a:rPr lang="fr-FR" sz="900" dirty="0" err="1"/>
              <a:t>energy</a:t>
            </a:r>
            <a:r>
              <a:rPr lang="fr-FR" sz="900" dirty="0"/>
              <a:t> in few interaction </a:t>
            </a:r>
            <a:r>
              <a:rPr lang="fr-FR" sz="900" dirty="0" err="1"/>
              <a:t>steps</a:t>
            </a:r>
            <a:r>
              <a:rPr lang="fr-FR" sz="900" dirty="0"/>
              <a:t> </a:t>
            </a:r>
            <a:r>
              <a:rPr lang="fr-FR" sz="900" dirty="0" err="1"/>
              <a:t>than</a:t>
            </a:r>
            <a:r>
              <a:rPr lang="fr-FR" sz="900" dirty="0"/>
              <a:t> a </a:t>
            </a:r>
            <a:r>
              <a:rPr lang="fr-FR" sz="900" dirty="0">
                <a:solidFill>
                  <a:srgbClr val="FFFFFF"/>
                </a:solidFill>
              </a:rPr>
              <a:t>maximum </a:t>
            </a:r>
            <a:r>
              <a:rPr lang="fr-FR" sz="900" dirty="0" err="1">
                <a:solidFill>
                  <a:srgbClr val="FFFFFF"/>
                </a:solidFill>
              </a:rPr>
              <a:t>allowed</a:t>
            </a:r>
            <a:r>
              <a:rPr lang="fr-FR" sz="900" dirty="0">
                <a:solidFill>
                  <a:srgbClr val="FFFFFF"/>
                </a:solidFill>
              </a:rPr>
              <a:t> </a:t>
            </a:r>
            <a:r>
              <a:rPr lang="fr-FR" sz="900" dirty="0" err="1">
                <a:solidFill>
                  <a:srgbClr val="FFFFFF"/>
                </a:solidFill>
              </a:rPr>
              <a:t>threshold</a:t>
            </a:r>
            <a:r>
              <a:rPr lang="fr-FR" sz="900" dirty="0"/>
              <a:t>, </a:t>
            </a:r>
            <a:r>
              <a:rPr lang="fr-FR" sz="900" dirty="0">
                <a:solidFill>
                  <a:srgbClr val="FFFF00"/>
                </a:solidFill>
              </a:rPr>
              <a:t>T2</a:t>
            </a:r>
            <a:r>
              <a:rPr lang="fr-FR" sz="900" dirty="0"/>
              <a:t>, the </a:t>
            </a:r>
            <a:r>
              <a:rPr lang="fr-FR" sz="900" dirty="0" err="1"/>
              <a:t>event</a:t>
            </a:r>
            <a:r>
              <a:rPr lang="fr-FR" sz="900" dirty="0"/>
              <a:t> </a:t>
            </a:r>
            <a:r>
              <a:rPr lang="fr-FR" sz="900" dirty="0" err="1"/>
              <a:t>is</a:t>
            </a:r>
            <a:r>
              <a:rPr lang="fr-FR" sz="900" dirty="0"/>
              <a:t> </a:t>
            </a:r>
            <a:r>
              <a:rPr lang="fr-FR" sz="900" dirty="0" err="1"/>
              <a:t>aborted</a:t>
            </a:r>
            <a:endParaRPr lang="fr-FR" sz="900" dirty="0"/>
          </a:p>
          <a:p>
            <a:pPr lvl="2"/>
            <a:r>
              <a:rPr lang="fr-FR" sz="900" dirty="0" err="1"/>
              <a:t>this</a:t>
            </a:r>
            <a:r>
              <a:rPr lang="fr-FR" sz="900" dirty="0"/>
              <a:t> </a:t>
            </a:r>
            <a:r>
              <a:rPr lang="fr-FR" sz="900" dirty="0" err="1"/>
              <a:t>allows</a:t>
            </a:r>
            <a:r>
              <a:rPr lang="fr-FR" sz="900" dirty="0"/>
              <a:t> to </a:t>
            </a:r>
            <a:r>
              <a:rPr lang="fr-FR" sz="900" dirty="0" err="1">
                <a:solidFill>
                  <a:srgbClr val="FFFF00"/>
                </a:solidFill>
              </a:rPr>
              <a:t>calculate</a:t>
            </a:r>
            <a:r>
              <a:rPr lang="fr-FR" sz="900" dirty="0">
                <a:solidFill>
                  <a:srgbClr val="FFFF00"/>
                </a:solidFill>
              </a:rPr>
              <a:t> G-values on the </a:t>
            </a:r>
            <a:r>
              <a:rPr lang="fr-FR" sz="900" dirty="0" err="1">
                <a:solidFill>
                  <a:srgbClr val="FFFF00"/>
                </a:solidFill>
              </a:rPr>
              <a:t>deposited</a:t>
            </a:r>
            <a:r>
              <a:rPr lang="fr-FR" sz="900" dirty="0">
                <a:solidFill>
                  <a:srgbClr val="FFFF00"/>
                </a:solidFill>
              </a:rPr>
              <a:t> </a:t>
            </a:r>
            <a:r>
              <a:rPr lang="fr-FR" sz="900" dirty="0" err="1">
                <a:solidFill>
                  <a:srgbClr val="FFFF00"/>
                </a:solidFill>
              </a:rPr>
              <a:t>energy</a:t>
            </a:r>
            <a:r>
              <a:rPr lang="fr-FR" sz="900" dirty="0">
                <a:solidFill>
                  <a:srgbClr val="FFFF00"/>
                </a:solidFill>
              </a:rPr>
              <a:t> range [T1,T2] </a:t>
            </a:r>
          </a:p>
          <a:p>
            <a:pPr lvl="2"/>
            <a:r>
              <a:rPr lang="fr-FR" sz="900" dirty="0" err="1"/>
              <a:t>can</a:t>
            </a:r>
            <a:r>
              <a:rPr lang="fr-FR" sz="900" dirty="0"/>
              <a:t> </a:t>
            </a:r>
            <a:r>
              <a:rPr lang="fr-FR" sz="900" dirty="0" err="1"/>
              <a:t>be</a:t>
            </a:r>
            <a:r>
              <a:rPr lang="fr-FR" sz="900" dirty="0"/>
              <a:t> set </a:t>
            </a:r>
            <a:r>
              <a:rPr lang="fr-FR" sz="900" dirty="0" err="1"/>
              <a:t>using</a:t>
            </a:r>
            <a:r>
              <a:rPr lang="fr-FR" sz="900" dirty="0"/>
              <a:t> UI </a:t>
            </a:r>
            <a:r>
              <a:rPr lang="fr-FR" sz="900" dirty="0" err="1"/>
              <a:t>commands</a:t>
            </a:r>
            <a:r>
              <a:rPr lang="fr-FR" sz="900" dirty="0"/>
              <a:t> : </a:t>
            </a:r>
            <a:br>
              <a:rPr lang="fr-FR" sz="900" dirty="0"/>
            </a:br>
            <a:r>
              <a:rPr lang="fr-FR" sz="900" dirty="0"/>
              <a:t>	</a:t>
            </a:r>
            <a:r>
              <a:rPr lang="fr-FR" sz="900" dirty="0">
                <a:solidFill>
                  <a:srgbClr val="66FFFF"/>
                </a:solidFill>
              </a:rPr>
              <a:t>/</a:t>
            </a:r>
            <a:r>
              <a:rPr lang="fr-FR" sz="900" dirty="0" err="1">
                <a:solidFill>
                  <a:srgbClr val="66FFFF"/>
                </a:solidFill>
              </a:rPr>
              <a:t>primaryKiller</a:t>
            </a:r>
            <a:r>
              <a:rPr lang="fr-FR" sz="900" dirty="0">
                <a:solidFill>
                  <a:srgbClr val="66FFFF"/>
                </a:solidFill>
              </a:rPr>
              <a:t>/</a:t>
            </a:r>
            <a:r>
              <a:rPr lang="fr-FR" sz="900" dirty="0" err="1">
                <a:solidFill>
                  <a:srgbClr val="66FFFF"/>
                </a:solidFill>
              </a:rPr>
              <a:t>eLossMin</a:t>
            </a:r>
            <a:r>
              <a:rPr lang="fr-FR" sz="900" dirty="0">
                <a:solidFill>
                  <a:srgbClr val="66FFFF"/>
                </a:solidFill>
              </a:rPr>
              <a:t> 1 keV # </a:t>
            </a:r>
            <a:r>
              <a:rPr lang="fr-FR" sz="900" dirty="0" err="1">
                <a:solidFill>
                  <a:srgbClr val="66FFFF"/>
                </a:solidFill>
              </a:rPr>
              <a:t>primary</a:t>
            </a:r>
            <a:r>
              <a:rPr lang="fr-FR" sz="900" dirty="0">
                <a:solidFill>
                  <a:srgbClr val="66FFFF"/>
                </a:solidFill>
              </a:rPr>
              <a:t> </a:t>
            </a:r>
            <a:r>
              <a:rPr lang="fr-FR" sz="900" dirty="0" err="1">
                <a:solidFill>
                  <a:srgbClr val="66FFFF"/>
                </a:solidFill>
              </a:rPr>
              <a:t>is</a:t>
            </a:r>
            <a:r>
              <a:rPr lang="fr-FR" sz="900" dirty="0">
                <a:solidFill>
                  <a:srgbClr val="66FFFF"/>
                </a:solidFill>
              </a:rPr>
              <a:t> </a:t>
            </a:r>
            <a:r>
              <a:rPr lang="fr-FR" sz="900" dirty="0" err="1">
                <a:solidFill>
                  <a:srgbClr val="66FFFF"/>
                </a:solidFill>
              </a:rPr>
              <a:t>killed</a:t>
            </a:r>
            <a:r>
              <a:rPr lang="fr-FR" sz="900" dirty="0">
                <a:solidFill>
                  <a:srgbClr val="66FFFF"/>
                </a:solidFill>
              </a:rPr>
              <a:t> if </a:t>
            </a:r>
            <a:r>
              <a:rPr lang="fr-FR" sz="900" dirty="0" err="1">
                <a:solidFill>
                  <a:srgbClr val="66FFFF"/>
                </a:solidFill>
              </a:rPr>
              <a:t>deposited</a:t>
            </a:r>
            <a:r>
              <a:rPr lang="fr-FR" sz="900" dirty="0">
                <a:solidFill>
                  <a:srgbClr val="66FFFF"/>
                </a:solidFill>
              </a:rPr>
              <a:t> E </a:t>
            </a:r>
            <a:r>
              <a:rPr lang="fr-FR" sz="900" dirty="0" err="1">
                <a:solidFill>
                  <a:srgbClr val="66FFFF"/>
                </a:solidFill>
              </a:rPr>
              <a:t>is</a:t>
            </a:r>
            <a:r>
              <a:rPr lang="fr-FR" sz="900" dirty="0">
                <a:solidFill>
                  <a:srgbClr val="66FFFF"/>
                </a:solidFill>
              </a:rPr>
              <a:t> </a:t>
            </a:r>
            <a:r>
              <a:rPr lang="fr-FR" sz="900" dirty="0" err="1">
                <a:solidFill>
                  <a:srgbClr val="66FFFF"/>
                </a:solidFill>
              </a:rPr>
              <a:t>greater</a:t>
            </a:r>
            <a:r>
              <a:rPr lang="fr-FR" sz="900" dirty="0">
                <a:solidFill>
                  <a:srgbClr val="66FFFF"/>
                </a:solidFill>
              </a:rPr>
              <a:t> </a:t>
            </a:r>
            <a:r>
              <a:rPr lang="fr-FR" sz="900" dirty="0" err="1">
                <a:solidFill>
                  <a:srgbClr val="66FFFF"/>
                </a:solidFill>
              </a:rPr>
              <a:t>than</a:t>
            </a:r>
            <a:r>
              <a:rPr lang="fr-FR" sz="900" dirty="0">
                <a:solidFill>
                  <a:srgbClr val="66FFFF"/>
                </a:solidFill>
              </a:rPr>
              <a:t> </a:t>
            </a:r>
            <a:r>
              <a:rPr lang="fr-FR" sz="900" dirty="0" err="1">
                <a:solidFill>
                  <a:srgbClr val="66FFFF"/>
                </a:solidFill>
              </a:rPr>
              <a:t>this</a:t>
            </a:r>
            <a:r>
              <a:rPr lang="fr-FR" sz="900" dirty="0">
                <a:solidFill>
                  <a:srgbClr val="66FFFF"/>
                </a:solidFill>
              </a:rPr>
              <a:t> value</a:t>
            </a:r>
          </a:p>
          <a:p>
            <a:pPr marL="914400" lvl="2" indent="0">
              <a:buNone/>
            </a:pPr>
            <a:r>
              <a:rPr lang="fr-FR" sz="900" dirty="0">
                <a:solidFill>
                  <a:srgbClr val="66FFFF"/>
                </a:solidFill>
              </a:rPr>
              <a:t>	/</a:t>
            </a:r>
            <a:r>
              <a:rPr lang="fr-FR" sz="900" dirty="0" err="1">
                <a:solidFill>
                  <a:srgbClr val="66FFFF"/>
                </a:solidFill>
              </a:rPr>
              <a:t>primaryKiller</a:t>
            </a:r>
            <a:r>
              <a:rPr lang="fr-FR" sz="900" dirty="0">
                <a:solidFill>
                  <a:srgbClr val="66FFFF"/>
                </a:solidFill>
              </a:rPr>
              <a:t>/</a:t>
            </a:r>
            <a:r>
              <a:rPr lang="fr-FR" sz="900" dirty="0" err="1">
                <a:solidFill>
                  <a:srgbClr val="66FFFF"/>
                </a:solidFill>
              </a:rPr>
              <a:t>eLossMax</a:t>
            </a:r>
            <a:r>
              <a:rPr lang="fr-FR" sz="900" dirty="0">
                <a:solidFill>
                  <a:srgbClr val="66FFFF"/>
                </a:solidFill>
              </a:rPr>
              <a:t> 2 keV # </a:t>
            </a:r>
            <a:r>
              <a:rPr lang="fr-FR" sz="900" dirty="0" err="1">
                <a:solidFill>
                  <a:srgbClr val="66FFFF"/>
                </a:solidFill>
              </a:rPr>
              <a:t>event</a:t>
            </a:r>
            <a:r>
              <a:rPr lang="fr-FR" sz="900" dirty="0">
                <a:solidFill>
                  <a:srgbClr val="66FFFF"/>
                </a:solidFill>
              </a:rPr>
              <a:t> </a:t>
            </a:r>
            <a:r>
              <a:rPr lang="fr-FR" sz="900" dirty="0" err="1">
                <a:solidFill>
                  <a:srgbClr val="66FFFF"/>
                </a:solidFill>
              </a:rPr>
              <a:t>is</a:t>
            </a:r>
            <a:r>
              <a:rPr lang="fr-FR" sz="900" dirty="0">
                <a:solidFill>
                  <a:srgbClr val="66FFFF"/>
                </a:solidFill>
              </a:rPr>
              <a:t> </a:t>
            </a:r>
            <a:r>
              <a:rPr lang="fr-FR" sz="900" dirty="0" err="1">
                <a:solidFill>
                  <a:srgbClr val="66FFFF"/>
                </a:solidFill>
              </a:rPr>
              <a:t>aborted</a:t>
            </a:r>
            <a:r>
              <a:rPr lang="fr-FR" sz="900" dirty="0">
                <a:solidFill>
                  <a:srgbClr val="66FFFF"/>
                </a:solidFill>
              </a:rPr>
              <a:t> if </a:t>
            </a:r>
            <a:r>
              <a:rPr lang="fr-FR" sz="900" dirty="0" err="1">
                <a:solidFill>
                  <a:srgbClr val="66FFFF"/>
                </a:solidFill>
              </a:rPr>
              <a:t>deposited</a:t>
            </a:r>
            <a:r>
              <a:rPr lang="fr-FR" sz="900" dirty="0">
                <a:solidFill>
                  <a:srgbClr val="66FFFF"/>
                </a:solidFill>
              </a:rPr>
              <a:t> E </a:t>
            </a:r>
            <a:r>
              <a:rPr lang="fr-FR" sz="900" dirty="0" err="1">
                <a:solidFill>
                  <a:srgbClr val="66FFFF"/>
                </a:solidFill>
              </a:rPr>
              <a:t>is</a:t>
            </a:r>
            <a:r>
              <a:rPr lang="fr-FR" sz="900" dirty="0">
                <a:solidFill>
                  <a:srgbClr val="66FFFF"/>
                </a:solidFill>
              </a:rPr>
              <a:t> </a:t>
            </a:r>
            <a:r>
              <a:rPr lang="fr-FR" sz="900" dirty="0" err="1">
                <a:solidFill>
                  <a:srgbClr val="66FFFF"/>
                </a:solidFill>
              </a:rPr>
              <a:t>greated</a:t>
            </a:r>
            <a:r>
              <a:rPr lang="fr-FR" sz="900" dirty="0">
                <a:solidFill>
                  <a:srgbClr val="66FFFF"/>
                </a:solidFill>
              </a:rPr>
              <a:t> </a:t>
            </a:r>
            <a:r>
              <a:rPr lang="fr-FR" sz="900" dirty="0" err="1">
                <a:solidFill>
                  <a:srgbClr val="66FFFF"/>
                </a:solidFill>
              </a:rPr>
              <a:t>than</a:t>
            </a:r>
            <a:r>
              <a:rPr lang="fr-FR" sz="900" dirty="0">
                <a:solidFill>
                  <a:srgbClr val="66FFFF"/>
                </a:solidFill>
              </a:rPr>
              <a:t> </a:t>
            </a:r>
            <a:r>
              <a:rPr lang="fr-FR" sz="900" dirty="0" err="1">
                <a:solidFill>
                  <a:srgbClr val="66FFFF"/>
                </a:solidFill>
              </a:rPr>
              <a:t>this</a:t>
            </a:r>
            <a:r>
              <a:rPr lang="fr-FR" sz="900" dirty="0">
                <a:solidFill>
                  <a:srgbClr val="66FFFF"/>
                </a:solidFill>
              </a:rPr>
              <a:t> value</a:t>
            </a:r>
            <a:endParaRPr lang="fr-FR" sz="900" dirty="0"/>
          </a:p>
          <a:p>
            <a:r>
              <a:rPr lang="fr-FR" sz="1400" dirty="0">
                <a:solidFill>
                  <a:srgbClr val="FFFFFF"/>
                </a:solidFill>
              </a:rPr>
              <a:t>Can </a:t>
            </a:r>
            <a:r>
              <a:rPr lang="fr-FR" sz="1400" dirty="0" err="1">
                <a:solidFill>
                  <a:srgbClr val="FFFFFF"/>
                </a:solidFill>
              </a:rPr>
              <a:t>run</a:t>
            </a:r>
            <a:r>
              <a:rPr lang="fr-FR" sz="1400" dirty="0">
                <a:solidFill>
                  <a:srgbClr val="FFFFFF"/>
                </a:solidFill>
              </a:rPr>
              <a:t> in </a:t>
            </a:r>
            <a:r>
              <a:rPr lang="fr-FR" sz="1400" dirty="0">
                <a:solidFill>
                  <a:srgbClr val="00FF00"/>
                </a:solidFill>
              </a:rPr>
              <a:t>MT mode</a:t>
            </a:r>
          </a:p>
          <a:p>
            <a:r>
              <a:rPr lang="fr-FR" sz="1400" dirty="0" err="1">
                <a:solidFill>
                  <a:srgbClr val="FFFFFF"/>
                </a:solidFill>
              </a:rPr>
              <a:t>Results</a:t>
            </a:r>
            <a:r>
              <a:rPr lang="fr-FR" sz="1400" dirty="0">
                <a:solidFill>
                  <a:srgbClr val="FFFFFF"/>
                </a:solidFill>
              </a:rPr>
              <a:t> are </a:t>
            </a:r>
            <a:r>
              <a:rPr lang="fr-FR" sz="1400" dirty="0" err="1">
                <a:solidFill>
                  <a:srgbClr val="FFFFFF"/>
                </a:solidFill>
              </a:rPr>
              <a:t>stored</a:t>
            </a:r>
            <a:r>
              <a:rPr lang="fr-FR" sz="1400" dirty="0">
                <a:solidFill>
                  <a:srgbClr val="FFFFFF"/>
                </a:solidFill>
              </a:rPr>
              <a:t> in ROOT format and </a:t>
            </a:r>
            <a:r>
              <a:rPr lang="fr-FR" sz="1400" dirty="0" err="1">
                <a:solidFill>
                  <a:srgbClr val="FFFFFF"/>
                </a:solidFill>
              </a:rPr>
              <a:t>can</a:t>
            </a:r>
            <a:r>
              <a:rPr lang="fr-FR" sz="1400" dirty="0">
                <a:solidFill>
                  <a:srgbClr val="FFFFFF"/>
                </a:solidFill>
              </a:rPr>
              <a:t> me </a:t>
            </a:r>
            <a:r>
              <a:rPr lang="fr-FR" sz="1400" dirty="0" err="1">
                <a:solidFill>
                  <a:srgbClr val="FFFFFF"/>
                </a:solidFill>
              </a:rPr>
              <a:t>vizualised</a:t>
            </a:r>
            <a:r>
              <a:rPr lang="fr-FR" sz="1400" dirty="0">
                <a:solidFill>
                  <a:srgbClr val="FFFFFF"/>
                </a:solidFill>
              </a:rPr>
              <a:t> </a:t>
            </a:r>
            <a:r>
              <a:rPr lang="fr-FR" sz="1400" dirty="0" err="1">
                <a:solidFill>
                  <a:srgbClr val="FFFFFF"/>
                </a:solidFill>
              </a:rPr>
              <a:t>using</a:t>
            </a:r>
            <a:r>
              <a:rPr lang="fr-FR" sz="1400" dirty="0">
                <a:solidFill>
                  <a:srgbClr val="FFFFFF"/>
                </a:solidFill>
              </a:rPr>
              <a:t> a </a:t>
            </a:r>
            <a:r>
              <a:rPr lang="fr-FR" sz="1400" dirty="0" err="1">
                <a:solidFill>
                  <a:srgbClr val="FFFFFF"/>
                </a:solidFill>
              </a:rPr>
              <a:t>dedicated</a:t>
            </a:r>
            <a:r>
              <a:rPr lang="fr-FR" sz="1400" dirty="0">
                <a:solidFill>
                  <a:srgbClr val="FFFFFF"/>
                </a:solidFill>
              </a:rPr>
              <a:t> ROOT interface (</a:t>
            </a:r>
            <a:r>
              <a:rPr lang="fr-FR" sz="1400" dirty="0" err="1">
                <a:solidFill>
                  <a:srgbClr val="00FF00"/>
                </a:solidFill>
              </a:rPr>
              <a:t>plotG</a:t>
            </a:r>
            <a:r>
              <a:rPr lang="fr-FR" sz="1400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41</a:t>
            </a:fld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05" y="4211350"/>
            <a:ext cx="3293838" cy="253466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615" y="4211350"/>
            <a:ext cx="3320587" cy="2539634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567896" y="5300434"/>
            <a:ext cx="14189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 err="1">
                <a:latin typeface="+mj-lt"/>
              </a:rPr>
              <a:t>Eg</a:t>
            </a:r>
            <a:r>
              <a:rPr lang="fr-FR" sz="1200" dirty="0">
                <a:latin typeface="+mj-lt"/>
              </a:rPr>
              <a:t>. : </a:t>
            </a:r>
            <a:r>
              <a:rPr lang="fr-FR" sz="1200" dirty="0" err="1">
                <a:latin typeface="+mj-lt"/>
              </a:rPr>
              <a:t>species</a:t>
            </a:r>
            <a:r>
              <a:rPr lang="fr-FR" sz="1200" dirty="0">
                <a:latin typeface="+mj-lt"/>
              </a:rPr>
              <a:t> by 10 incident </a:t>
            </a:r>
            <a:r>
              <a:rPr lang="fr-FR" sz="1200" dirty="0" err="1">
                <a:latin typeface="+mj-lt"/>
              </a:rPr>
              <a:t>electrons</a:t>
            </a:r>
            <a:r>
              <a:rPr lang="fr-FR" sz="1200" dirty="0">
                <a:latin typeface="+mj-lt"/>
              </a:rPr>
              <a:t> of </a:t>
            </a:r>
            <a:r>
              <a:rPr lang="fr-FR" sz="1200" dirty="0">
                <a:solidFill>
                  <a:srgbClr val="FFFF00"/>
                </a:solidFill>
                <a:latin typeface="+mj-lt"/>
              </a:rPr>
              <a:t>100 keV </a:t>
            </a:r>
            <a:r>
              <a:rPr lang="fr-FR" sz="1200" dirty="0">
                <a:latin typeface="+mj-lt"/>
              </a:rPr>
              <a:t>(</a:t>
            </a:r>
            <a:r>
              <a:rPr lang="fr-FR" sz="1200" dirty="0" err="1">
                <a:latin typeface="+mj-lt"/>
              </a:rPr>
              <a:t>beam.in</a:t>
            </a:r>
            <a:r>
              <a:rPr lang="fr-FR" sz="1200" dirty="0">
                <a:latin typeface="+mj-lt"/>
              </a:rPr>
              <a:t>)</a:t>
            </a:r>
          </a:p>
        </p:txBody>
      </p:sp>
      <p:sp>
        <p:nvSpPr>
          <p:cNvPr id="8" name="Cube 7">
            <a:extLst>
              <a:ext uri="{FF2B5EF4-FFF2-40B4-BE49-F238E27FC236}">
                <a16:creationId xmlns:a16="http://schemas.microsoft.com/office/drawing/2014/main" id="{1366515C-78DF-604F-884E-0F00B95D2858}"/>
              </a:ext>
            </a:extLst>
          </p:cNvPr>
          <p:cNvSpPr/>
          <p:nvPr/>
        </p:nvSpPr>
        <p:spPr>
          <a:xfrm>
            <a:off x="6697529" y="734979"/>
            <a:ext cx="1928271" cy="1389750"/>
          </a:xfrm>
          <a:prstGeom prst="cub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946291EF-16C0-F140-9CAB-724A50BB91A6}"/>
              </a:ext>
            </a:extLst>
          </p:cNvPr>
          <p:cNvCxnSpPr>
            <a:cxnSpLocks/>
          </p:cNvCxnSpPr>
          <p:nvPr/>
        </p:nvCxnSpPr>
        <p:spPr>
          <a:xfrm>
            <a:off x="6878191" y="1429854"/>
            <a:ext cx="115642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rme libre 10">
            <a:extLst>
              <a:ext uri="{FF2B5EF4-FFF2-40B4-BE49-F238E27FC236}">
                <a16:creationId xmlns:a16="http://schemas.microsoft.com/office/drawing/2014/main" id="{820A7421-6F44-3E42-817A-6048C319A0CC}"/>
              </a:ext>
            </a:extLst>
          </p:cNvPr>
          <p:cNvSpPr/>
          <p:nvPr/>
        </p:nvSpPr>
        <p:spPr>
          <a:xfrm rot="18884153">
            <a:off x="7044586" y="1269831"/>
            <a:ext cx="265783" cy="263440"/>
          </a:xfrm>
          <a:custGeom>
            <a:avLst/>
            <a:gdLst>
              <a:gd name="connsiteX0" fmla="*/ 257232 w 679108"/>
              <a:gd name="connsiteY0" fmla="*/ 452165 h 673122"/>
              <a:gd name="connsiteX1" fmla="*/ 219132 w 679108"/>
              <a:gd name="connsiteY1" fmla="*/ 395015 h 673122"/>
              <a:gd name="connsiteX2" fmla="*/ 247707 w 679108"/>
              <a:gd name="connsiteY2" fmla="*/ 385490 h 673122"/>
              <a:gd name="connsiteX3" fmla="*/ 276282 w 679108"/>
              <a:gd name="connsiteY3" fmla="*/ 404540 h 673122"/>
              <a:gd name="connsiteX4" fmla="*/ 333432 w 679108"/>
              <a:gd name="connsiteY4" fmla="*/ 423590 h 673122"/>
              <a:gd name="connsiteX5" fmla="*/ 352482 w 679108"/>
              <a:gd name="connsiteY5" fmla="*/ 452165 h 673122"/>
              <a:gd name="connsiteX6" fmla="*/ 362007 w 679108"/>
              <a:gd name="connsiteY6" fmla="*/ 347390 h 673122"/>
              <a:gd name="connsiteX7" fmla="*/ 304857 w 679108"/>
              <a:gd name="connsiteY7" fmla="*/ 318815 h 673122"/>
              <a:gd name="connsiteX8" fmla="*/ 257232 w 679108"/>
              <a:gd name="connsiteY8" fmla="*/ 328340 h 673122"/>
              <a:gd name="connsiteX9" fmla="*/ 276282 w 679108"/>
              <a:gd name="connsiteY9" fmla="*/ 356915 h 673122"/>
              <a:gd name="connsiteX10" fmla="*/ 333432 w 679108"/>
              <a:gd name="connsiteY10" fmla="*/ 385490 h 673122"/>
              <a:gd name="connsiteX11" fmla="*/ 333432 w 679108"/>
              <a:gd name="connsiteY11" fmla="*/ 328340 h 673122"/>
              <a:gd name="connsiteX12" fmla="*/ 295332 w 679108"/>
              <a:gd name="connsiteY12" fmla="*/ 318815 h 673122"/>
              <a:gd name="connsiteX13" fmla="*/ 257232 w 679108"/>
              <a:gd name="connsiteY13" fmla="*/ 252140 h 673122"/>
              <a:gd name="connsiteX14" fmla="*/ 238182 w 679108"/>
              <a:gd name="connsiteY14" fmla="*/ 223565 h 673122"/>
              <a:gd name="connsiteX15" fmla="*/ 209607 w 679108"/>
              <a:gd name="connsiteY15" fmla="*/ 214040 h 673122"/>
              <a:gd name="connsiteX16" fmla="*/ 181032 w 679108"/>
              <a:gd name="connsiteY16" fmla="*/ 223565 h 673122"/>
              <a:gd name="connsiteX17" fmla="*/ 219132 w 679108"/>
              <a:gd name="connsiteY17" fmla="*/ 375965 h 673122"/>
              <a:gd name="connsiteX18" fmla="*/ 247707 w 679108"/>
              <a:gd name="connsiteY18" fmla="*/ 395015 h 673122"/>
              <a:gd name="connsiteX19" fmla="*/ 266757 w 679108"/>
              <a:gd name="connsiteY19" fmla="*/ 423590 h 673122"/>
              <a:gd name="connsiteX20" fmla="*/ 276282 w 679108"/>
              <a:gd name="connsiteY20" fmla="*/ 452165 h 673122"/>
              <a:gd name="connsiteX21" fmla="*/ 323907 w 679108"/>
              <a:gd name="connsiteY21" fmla="*/ 518840 h 673122"/>
              <a:gd name="connsiteX22" fmla="*/ 400107 w 679108"/>
              <a:gd name="connsiteY22" fmla="*/ 585515 h 673122"/>
              <a:gd name="connsiteX23" fmla="*/ 438207 w 679108"/>
              <a:gd name="connsiteY23" fmla="*/ 642665 h 673122"/>
              <a:gd name="connsiteX24" fmla="*/ 457257 w 679108"/>
              <a:gd name="connsiteY24" fmla="*/ 671240 h 673122"/>
              <a:gd name="connsiteX25" fmla="*/ 304857 w 679108"/>
              <a:gd name="connsiteY25" fmla="*/ 652190 h 673122"/>
              <a:gd name="connsiteX26" fmla="*/ 266757 w 679108"/>
              <a:gd name="connsiteY26" fmla="*/ 642665 h 673122"/>
              <a:gd name="connsiteX27" fmla="*/ 238182 w 679108"/>
              <a:gd name="connsiteY27" fmla="*/ 633140 h 673122"/>
              <a:gd name="connsiteX28" fmla="*/ 266757 w 679108"/>
              <a:gd name="connsiteY28" fmla="*/ 604565 h 673122"/>
              <a:gd name="connsiteX29" fmla="*/ 323907 w 679108"/>
              <a:gd name="connsiteY29" fmla="*/ 575990 h 673122"/>
              <a:gd name="connsiteX30" fmla="*/ 419157 w 679108"/>
              <a:gd name="connsiteY30" fmla="*/ 642665 h 673122"/>
              <a:gd name="connsiteX31" fmla="*/ 428682 w 679108"/>
              <a:gd name="connsiteY31" fmla="*/ 528365 h 673122"/>
              <a:gd name="connsiteX32" fmla="*/ 400107 w 679108"/>
              <a:gd name="connsiteY32" fmla="*/ 509315 h 673122"/>
              <a:gd name="connsiteX33" fmla="*/ 209607 w 679108"/>
              <a:gd name="connsiteY33" fmla="*/ 518840 h 673122"/>
              <a:gd name="connsiteX34" fmla="*/ 152457 w 679108"/>
              <a:gd name="connsiteY34" fmla="*/ 537890 h 673122"/>
              <a:gd name="connsiteX35" fmla="*/ 161982 w 679108"/>
              <a:gd name="connsiteY35" fmla="*/ 480740 h 673122"/>
              <a:gd name="connsiteX36" fmla="*/ 219132 w 679108"/>
              <a:gd name="connsiteY36" fmla="*/ 423590 h 673122"/>
              <a:gd name="connsiteX37" fmla="*/ 333432 w 679108"/>
              <a:gd name="connsiteY37" fmla="*/ 499790 h 673122"/>
              <a:gd name="connsiteX38" fmla="*/ 390582 w 679108"/>
              <a:gd name="connsiteY38" fmla="*/ 537890 h 673122"/>
              <a:gd name="connsiteX39" fmla="*/ 409632 w 679108"/>
              <a:gd name="connsiteY39" fmla="*/ 566465 h 673122"/>
              <a:gd name="connsiteX40" fmla="*/ 457257 w 679108"/>
              <a:gd name="connsiteY40" fmla="*/ 556940 h 673122"/>
              <a:gd name="connsiteX41" fmla="*/ 504882 w 679108"/>
              <a:gd name="connsiteY41" fmla="*/ 499790 h 673122"/>
              <a:gd name="connsiteX42" fmla="*/ 495357 w 679108"/>
              <a:gd name="connsiteY42" fmla="*/ 461690 h 673122"/>
              <a:gd name="connsiteX43" fmla="*/ 466782 w 679108"/>
              <a:gd name="connsiteY43" fmla="*/ 442640 h 673122"/>
              <a:gd name="connsiteX44" fmla="*/ 447732 w 679108"/>
              <a:gd name="connsiteY44" fmla="*/ 414065 h 673122"/>
              <a:gd name="connsiteX45" fmla="*/ 323907 w 679108"/>
              <a:gd name="connsiteY45" fmla="*/ 547415 h 673122"/>
              <a:gd name="connsiteX46" fmla="*/ 314382 w 679108"/>
              <a:gd name="connsiteY46" fmla="*/ 575990 h 673122"/>
              <a:gd name="connsiteX47" fmla="*/ 228657 w 679108"/>
              <a:gd name="connsiteY47" fmla="*/ 575990 h 673122"/>
              <a:gd name="connsiteX48" fmla="*/ 171507 w 679108"/>
              <a:gd name="connsiteY48" fmla="*/ 518840 h 673122"/>
              <a:gd name="connsiteX49" fmla="*/ 161982 w 679108"/>
              <a:gd name="connsiteY49" fmla="*/ 490265 h 673122"/>
              <a:gd name="connsiteX50" fmla="*/ 85782 w 679108"/>
              <a:gd name="connsiteY50" fmla="*/ 423590 h 673122"/>
              <a:gd name="connsiteX51" fmla="*/ 142932 w 679108"/>
              <a:gd name="connsiteY51" fmla="*/ 442640 h 673122"/>
              <a:gd name="connsiteX52" fmla="*/ 181032 w 679108"/>
              <a:gd name="connsiteY52" fmla="*/ 375965 h 673122"/>
              <a:gd name="connsiteX53" fmla="*/ 200082 w 679108"/>
              <a:gd name="connsiteY53" fmla="*/ 299765 h 673122"/>
              <a:gd name="connsiteX54" fmla="*/ 228657 w 679108"/>
              <a:gd name="connsiteY54" fmla="*/ 309290 h 673122"/>
              <a:gd name="connsiteX55" fmla="*/ 285807 w 679108"/>
              <a:gd name="connsiteY55" fmla="*/ 347390 h 673122"/>
              <a:gd name="connsiteX56" fmla="*/ 314382 w 679108"/>
              <a:gd name="connsiteY56" fmla="*/ 404540 h 673122"/>
              <a:gd name="connsiteX57" fmla="*/ 323907 w 679108"/>
              <a:gd name="connsiteY57" fmla="*/ 433115 h 673122"/>
              <a:gd name="connsiteX58" fmla="*/ 381057 w 679108"/>
              <a:gd name="connsiteY58" fmla="*/ 471215 h 673122"/>
              <a:gd name="connsiteX59" fmla="*/ 438207 w 679108"/>
              <a:gd name="connsiteY59" fmla="*/ 423590 h 673122"/>
              <a:gd name="connsiteX60" fmla="*/ 457257 w 679108"/>
              <a:gd name="connsiteY60" fmla="*/ 366440 h 673122"/>
              <a:gd name="connsiteX61" fmla="*/ 419157 w 679108"/>
              <a:gd name="connsiteY61" fmla="*/ 328340 h 673122"/>
              <a:gd name="connsiteX62" fmla="*/ 400107 w 679108"/>
              <a:gd name="connsiteY62" fmla="*/ 385490 h 673122"/>
              <a:gd name="connsiteX63" fmla="*/ 390582 w 679108"/>
              <a:gd name="connsiteY63" fmla="*/ 414065 h 673122"/>
              <a:gd name="connsiteX64" fmla="*/ 400107 w 679108"/>
              <a:gd name="connsiteY64" fmla="*/ 471215 h 673122"/>
              <a:gd name="connsiteX65" fmla="*/ 409632 w 679108"/>
              <a:gd name="connsiteY65" fmla="*/ 499790 h 673122"/>
              <a:gd name="connsiteX66" fmla="*/ 362007 w 679108"/>
              <a:gd name="connsiteY66" fmla="*/ 547415 h 673122"/>
              <a:gd name="connsiteX67" fmla="*/ 285807 w 679108"/>
              <a:gd name="connsiteY67" fmla="*/ 595040 h 673122"/>
              <a:gd name="connsiteX68" fmla="*/ 257232 w 679108"/>
              <a:gd name="connsiteY68" fmla="*/ 604565 h 673122"/>
              <a:gd name="connsiteX69" fmla="*/ 200082 w 679108"/>
              <a:gd name="connsiteY69" fmla="*/ 595040 h 673122"/>
              <a:gd name="connsiteX70" fmla="*/ 152457 w 679108"/>
              <a:gd name="connsiteY70" fmla="*/ 499790 h 673122"/>
              <a:gd name="connsiteX71" fmla="*/ 161982 w 679108"/>
              <a:gd name="connsiteY71" fmla="*/ 452165 h 673122"/>
              <a:gd name="connsiteX72" fmla="*/ 190557 w 679108"/>
              <a:gd name="connsiteY72" fmla="*/ 442640 h 673122"/>
              <a:gd name="connsiteX73" fmla="*/ 247707 w 679108"/>
              <a:gd name="connsiteY73" fmla="*/ 404540 h 673122"/>
              <a:gd name="connsiteX74" fmla="*/ 276282 w 679108"/>
              <a:gd name="connsiteY74" fmla="*/ 375965 h 673122"/>
              <a:gd name="connsiteX75" fmla="*/ 323907 w 679108"/>
              <a:gd name="connsiteY75" fmla="*/ 366440 h 673122"/>
              <a:gd name="connsiteX76" fmla="*/ 409632 w 679108"/>
              <a:gd name="connsiteY76" fmla="*/ 347390 h 673122"/>
              <a:gd name="connsiteX77" fmla="*/ 400107 w 679108"/>
              <a:gd name="connsiteY77" fmla="*/ 299765 h 673122"/>
              <a:gd name="connsiteX78" fmla="*/ 390582 w 679108"/>
              <a:gd name="connsiteY78" fmla="*/ 271190 h 673122"/>
              <a:gd name="connsiteX79" fmla="*/ 333432 w 679108"/>
              <a:gd name="connsiteY79" fmla="*/ 252140 h 673122"/>
              <a:gd name="connsiteX80" fmla="*/ 323907 w 679108"/>
              <a:gd name="connsiteY80" fmla="*/ 280715 h 673122"/>
              <a:gd name="connsiteX81" fmla="*/ 257232 w 679108"/>
              <a:gd name="connsiteY81" fmla="*/ 290240 h 673122"/>
              <a:gd name="connsiteX82" fmla="*/ 209607 w 679108"/>
              <a:gd name="connsiteY82" fmla="*/ 299765 h 673122"/>
              <a:gd name="connsiteX83" fmla="*/ 161982 w 679108"/>
              <a:gd name="connsiteY83" fmla="*/ 318815 h 673122"/>
              <a:gd name="connsiteX84" fmla="*/ 104832 w 679108"/>
              <a:gd name="connsiteY84" fmla="*/ 337865 h 673122"/>
              <a:gd name="connsiteX85" fmla="*/ 95307 w 679108"/>
              <a:gd name="connsiteY85" fmla="*/ 385490 h 673122"/>
              <a:gd name="connsiteX86" fmla="*/ 66732 w 679108"/>
              <a:gd name="connsiteY86" fmla="*/ 375965 h 673122"/>
              <a:gd name="connsiteX87" fmla="*/ 76257 w 679108"/>
              <a:gd name="connsiteY87" fmla="*/ 347390 h 673122"/>
              <a:gd name="connsiteX88" fmla="*/ 123882 w 679108"/>
              <a:gd name="connsiteY88" fmla="*/ 309290 h 673122"/>
              <a:gd name="connsiteX89" fmla="*/ 171507 w 679108"/>
              <a:gd name="connsiteY89" fmla="*/ 328340 h 673122"/>
              <a:gd name="connsiteX90" fmla="*/ 200082 w 679108"/>
              <a:gd name="connsiteY90" fmla="*/ 366440 h 673122"/>
              <a:gd name="connsiteX91" fmla="*/ 219132 w 679108"/>
              <a:gd name="connsiteY91" fmla="*/ 395015 h 673122"/>
              <a:gd name="connsiteX92" fmla="*/ 238182 w 679108"/>
              <a:gd name="connsiteY92" fmla="*/ 461690 h 673122"/>
              <a:gd name="connsiteX93" fmla="*/ 228657 w 679108"/>
              <a:gd name="connsiteY93" fmla="*/ 490265 h 673122"/>
              <a:gd name="connsiteX94" fmla="*/ 276282 w 679108"/>
              <a:gd name="connsiteY94" fmla="*/ 537890 h 673122"/>
              <a:gd name="connsiteX95" fmla="*/ 466782 w 679108"/>
              <a:gd name="connsiteY95" fmla="*/ 528365 h 673122"/>
              <a:gd name="connsiteX96" fmla="*/ 495357 w 679108"/>
              <a:gd name="connsiteY96" fmla="*/ 490265 h 673122"/>
              <a:gd name="connsiteX97" fmla="*/ 562032 w 679108"/>
              <a:gd name="connsiteY97" fmla="*/ 480740 h 673122"/>
              <a:gd name="connsiteX98" fmla="*/ 600132 w 679108"/>
              <a:gd name="connsiteY98" fmla="*/ 471215 h 673122"/>
              <a:gd name="connsiteX99" fmla="*/ 495357 w 679108"/>
              <a:gd name="connsiteY99" fmla="*/ 385490 h 673122"/>
              <a:gd name="connsiteX100" fmla="*/ 457257 w 679108"/>
              <a:gd name="connsiteY100" fmla="*/ 366440 h 673122"/>
              <a:gd name="connsiteX101" fmla="*/ 419157 w 679108"/>
              <a:gd name="connsiteY101" fmla="*/ 328340 h 673122"/>
              <a:gd name="connsiteX102" fmla="*/ 333432 w 679108"/>
              <a:gd name="connsiteY102" fmla="*/ 299765 h 673122"/>
              <a:gd name="connsiteX103" fmla="*/ 352482 w 679108"/>
              <a:gd name="connsiteY103" fmla="*/ 271190 h 673122"/>
              <a:gd name="connsiteX104" fmla="*/ 381057 w 679108"/>
              <a:gd name="connsiteY104" fmla="*/ 252140 h 673122"/>
              <a:gd name="connsiteX105" fmla="*/ 390582 w 679108"/>
              <a:gd name="connsiteY105" fmla="*/ 223565 h 673122"/>
              <a:gd name="connsiteX106" fmla="*/ 381057 w 679108"/>
              <a:gd name="connsiteY106" fmla="*/ 194990 h 673122"/>
              <a:gd name="connsiteX107" fmla="*/ 304857 w 679108"/>
              <a:gd name="connsiteY107" fmla="*/ 194990 h 673122"/>
              <a:gd name="connsiteX108" fmla="*/ 276282 w 679108"/>
              <a:gd name="connsiteY108" fmla="*/ 214040 h 673122"/>
              <a:gd name="connsiteX109" fmla="*/ 247707 w 679108"/>
              <a:gd name="connsiteY109" fmla="*/ 204515 h 673122"/>
              <a:gd name="connsiteX110" fmla="*/ 266757 w 679108"/>
              <a:gd name="connsiteY110" fmla="*/ 290240 h 673122"/>
              <a:gd name="connsiteX111" fmla="*/ 333432 w 679108"/>
              <a:gd name="connsiteY111" fmla="*/ 318815 h 673122"/>
              <a:gd name="connsiteX112" fmla="*/ 485832 w 679108"/>
              <a:gd name="connsiteY112" fmla="*/ 356915 h 673122"/>
              <a:gd name="connsiteX113" fmla="*/ 600132 w 679108"/>
              <a:gd name="connsiteY113" fmla="*/ 337865 h 673122"/>
              <a:gd name="connsiteX114" fmla="*/ 571557 w 679108"/>
              <a:gd name="connsiteY114" fmla="*/ 318815 h 673122"/>
              <a:gd name="connsiteX115" fmla="*/ 504882 w 679108"/>
              <a:gd name="connsiteY115" fmla="*/ 337865 h 673122"/>
              <a:gd name="connsiteX116" fmla="*/ 514407 w 679108"/>
              <a:gd name="connsiteY116" fmla="*/ 442640 h 673122"/>
              <a:gd name="connsiteX117" fmla="*/ 542982 w 679108"/>
              <a:gd name="connsiteY117" fmla="*/ 461690 h 673122"/>
              <a:gd name="connsiteX118" fmla="*/ 457257 w 679108"/>
              <a:gd name="connsiteY118" fmla="*/ 547415 h 673122"/>
              <a:gd name="connsiteX119" fmla="*/ 428682 w 679108"/>
              <a:gd name="connsiteY119" fmla="*/ 528365 h 673122"/>
              <a:gd name="connsiteX120" fmla="*/ 409632 w 679108"/>
              <a:gd name="connsiteY120" fmla="*/ 499790 h 673122"/>
              <a:gd name="connsiteX121" fmla="*/ 371532 w 679108"/>
              <a:gd name="connsiteY121" fmla="*/ 414065 h 673122"/>
              <a:gd name="connsiteX122" fmla="*/ 352482 w 679108"/>
              <a:gd name="connsiteY122" fmla="*/ 385490 h 673122"/>
              <a:gd name="connsiteX123" fmla="*/ 495357 w 679108"/>
              <a:gd name="connsiteY123" fmla="*/ 366440 h 673122"/>
              <a:gd name="connsiteX124" fmla="*/ 590607 w 679108"/>
              <a:gd name="connsiteY124" fmla="*/ 347390 h 673122"/>
              <a:gd name="connsiteX125" fmla="*/ 581082 w 679108"/>
              <a:gd name="connsiteY125" fmla="*/ 290240 h 673122"/>
              <a:gd name="connsiteX126" fmla="*/ 523932 w 679108"/>
              <a:gd name="connsiteY126" fmla="*/ 261665 h 673122"/>
              <a:gd name="connsiteX127" fmla="*/ 466782 w 679108"/>
              <a:gd name="connsiteY127" fmla="*/ 299765 h 673122"/>
              <a:gd name="connsiteX128" fmla="*/ 428682 w 679108"/>
              <a:gd name="connsiteY128" fmla="*/ 309290 h 673122"/>
              <a:gd name="connsiteX129" fmla="*/ 400107 w 679108"/>
              <a:gd name="connsiteY129" fmla="*/ 290240 h 673122"/>
              <a:gd name="connsiteX130" fmla="*/ 371532 w 679108"/>
              <a:gd name="connsiteY130" fmla="*/ 280715 h 673122"/>
              <a:gd name="connsiteX131" fmla="*/ 457257 w 679108"/>
              <a:gd name="connsiteY131" fmla="*/ 233090 h 673122"/>
              <a:gd name="connsiteX132" fmla="*/ 466782 w 679108"/>
              <a:gd name="connsiteY132" fmla="*/ 271190 h 673122"/>
              <a:gd name="connsiteX133" fmla="*/ 476307 w 679108"/>
              <a:gd name="connsiteY133" fmla="*/ 299765 h 673122"/>
              <a:gd name="connsiteX134" fmla="*/ 466782 w 679108"/>
              <a:gd name="connsiteY134" fmla="*/ 366440 h 673122"/>
              <a:gd name="connsiteX135" fmla="*/ 304857 w 679108"/>
              <a:gd name="connsiteY135" fmla="*/ 385490 h 673122"/>
              <a:gd name="connsiteX136" fmla="*/ 266757 w 679108"/>
              <a:gd name="connsiteY136" fmla="*/ 375965 h 673122"/>
              <a:gd name="connsiteX137" fmla="*/ 181032 w 679108"/>
              <a:gd name="connsiteY137" fmla="*/ 328340 h 673122"/>
              <a:gd name="connsiteX138" fmla="*/ 171507 w 679108"/>
              <a:gd name="connsiteY138" fmla="*/ 299765 h 673122"/>
              <a:gd name="connsiteX139" fmla="*/ 9582 w 679108"/>
              <a:gd name="connsiteY139" fmla="*/ 328340 h 673122"/>
              <a:gd name="connsiteX140" fmla="*/ 57 w 679108"/>
              <a:gd name="connsiteY140" fmla="*/ 356915 h 673122"/>
              <a:gd name="connsiteX141" fmla="*/ 9582 w 679108"/>
              <a:gd name="connsiteY141" fmla="*/ 414065 h 673122"/>
              <a:gd name="connsiteX142" fmla="*/ 38157 w 679108"/>
              <a:gd name="connsiteY142" fmla="*/ 423590 h 673122"/>
              <a:gd name="connsiteX143" fmla="*/ 142932 w 679108"/>
              <a:gd name="connsiteY143" fmla="*/ 433115 h 673122"/>
              <a:gd name="connsiteX144" fmla="*/ 133407 w 679108"/>
              <a:gd name="connsiteY144" fmla="*/ 471215 h 673122"/>
              <a:gd name="connsiteX145" fmla="*/ 114357 w 679108"/>
              <a:gd name="connsiteY145" fmla="*/ 509315 h 673122"/>
              <a:gd name="connsiteX146" fmla="*/ 171507 w 679108"/>
              <a:gd name="connsiteY146" fmla="*/ 537890 h 673122"/>
              <a:gd name="connsiteX147" fmla="*/ 181032 w 679108"/>
              <a:gd name="connsiteY147" fmla="*/ 604565 h 673122"/>
              <a:gd name="connsiteX148" fmla="*/ 314382 w 679108"/>
              <a:gd name="connsiteY148" fmla="*/ 652190 h 673122"/>
              <a:gd name="connsiteX149" fmla="*/ 419157 w 679108"/>
              <a:gd name="connsiteY149" fmla="*/ 614090 h 673122"/>
              <a:gd name="connsiteX150" fmla="*/ 438207 w 679108"/>
              <a:gd name="connsiteY150" fmla="*/ 575990 h 673122"/>
              <a:gd name="connsiteX151" fmla="*/ 447732 w 679108"/>
              <a:gd name="connsiteY151" fmla="*/ 604565 h 673122"/>
              <a:gd name="connsiteX152" fmla="*/ 628707 w 679108"/>
              <a:gd name="connsiteY152" fmla="*/ 556940 h 673122"/>
              <a:gd name="connsiteX153" fmla="*/ 657282 w 679108"/>
              <a:gd name="connsiteY153" fmla="*/ 633140 h 673122"/>
              <a:gd name="connsiteX154" fmla="*/ 619182 w 679108"/>
              <a:gd name="connsiteY154" fmla="*/ 642665 h 673122"/>
              <a:gd name="connsiteX155" fmla="*/ 581082 w 679108"/>
              <a:gd name="connsiteY155" fmla="*/ 614090 h 673122"/>
              <a:gd name="connsiteX156" fmla="*/ 533457 w 679108"/>
              <a:gd name="connsiteY156" fmla="*/ 604565 h 673122"/>
              <a:gd name="connsiteX157" fmla="*/ 457257 w 679108"/>
              <a:gd name="connsiteY157" fmla="*/ 614090 h 673122"/>
              <a:gd name="connsiteX158" fmla="*/ 466782 w 679108"/>
              <a:gd name="connsiteY158" fmla="*/ 575990 h 673122"/>
              <a:gd name="connsiteX159" fmla="*/ 533457 w 679108"/>
              <a:gd name="connsiteY159" fmla="*/ 556940 h 673122"/>
              <a:gd name="connsiteX160" fmla="*/ 571557 w 679108"/>
              <a:gd name="connsiteY160" fmla="*/ 604565 h 673122"/>
              <a:gd name="connsiteX161" fmla="*/ 562032 w 679108"/>
              <a:gd name="connsiteY161" fmla="*/ 633140 h 673122"/>
              <a:gd name="connsiteX162" fmla="*/ 533457 w 679108"/>
              <a:gd name="connsiteY162" fmla="*/ 623615 h 673122"/>
              <a:gd name="connsiteX163" fmla="*/ 485832 w 679108"/>
              <a:gd name="connsiteY163" fmla="*/ 566465 h 673122"/>
              <a:gd name="connsiteX164" fmla="*/ 495357 w 679108"/>
              <a:gd name="connsiteY164" fmla="*/ 537890 h 673122"/>
              <a:gd name="connsiteX165" fmla="*/ 552507 w 679108"/>
              <a:gd name="connsiteY165" fmla="*/ 537890 h 673122"/>
              <a:gd name="connsiteX166" fmla="*/ 638232 w 679108"/>
              <a:gd name="connsiteY166" fmla="*/ 490265 h 673122"/>
              <a:gd name="connsiteX167" fmla="*/ 590607 w 679108"/>
              <a:gd name="connsiteY167" fmla="*/ 414065 h 673122"/>
              <a:gd name="connsiteX168" fmla="*/ 562032 w 679108"/>
              <a:gd name="connsiteY168" fmla="*/ 404540 h 673122"/>
              <a:gd name="connsiteX169" fmla="*/ 600132 w 679108"/>
              <a:gd name="connsiteY169" fmla="*/ 385490 h 673122"/>
              <a:gd name="connsiteX170" fmla="*/ 628707 w 679108"/>
              <a:gd name="connsiteY170" fmla="*/ 442640 h 673122"/>
              <a:gd name="connsiteX171" fmla="*/ 657282 w 679108"/>
              <a:gd name="connsiteY171" fmla="*/ 461690 h 673122"/>
              <a:gd name="connsiteX172" fmla="*/ 676332 w 679108"/>
              <a:gd name="connsiteY172" fmla="*/ 433115 h 673122"/>
              <a:gd name="connsiteX173" fmla="*/ 647757 w 679108"/>
              <a:gd name="connsiteY173" fmla="*/ 423590 h 673122"/>
              <a:gd name="connsiteX174" fmla="*/ 609657 w 679108"/>
              <a:gd name="connsiteY174" fmla="*/ 404540 h 673122"/>
              <a:gd name="connsiteX175" fmla="*/ 590607 w 679108"/>
              <a:gd name="connsiteY175" fmla="*/ 366440 h 673122"/>
              <a:gd name="connsiteX176" fmla="*/ 581082 w 679108"/>
              <a:gd name="connsiteY176" fmla="*/ 337865 h 673122"/>
              <a:gd name="connsiteX177" fmla="*/ 552507 w 679108"/>
              <a:gd name="connsiteY177" fmla="*/ 356915 h 673122"/>
              <a:gd name="connsiteX178" fmla="*/ 523932 w 679108"/>
              <a:gd name="connsiteY178" fmla="*/ 366440 h 673122"/>
              <a:gd name="connsiteX179" fmla="*/ 485832 w 679108"/>
              <a:gd name="connsiteY179" fmla="*/ 423590 h 673122"/>
              <a:gd name="connsiteX180" fmla="*/ 514407 w 679108"/>
              <a:gd name="connsiteY180" fmla="*/ 433115 h 673122"/>
              <a:gd name="connsiteX181" fmla="*/ 562032 w 679108"/>
              <a:gd name="connsiteY181" fmla="*/ 442640 h 673122"/>
              <a:gd name="connsiteX182" fmla="*/ 590607 w 679108"/>
              <a:gd name="connsiteY182" fmla="*/ 471215 h 673122"/>
              <a:gd name="connsiteX183" fmla="*/ 638232 w 679108"/>
              <a:gd name="connsiteY183" fmla="*/ 480740 h 673122"/>
              <a:gd name="connsiteX184" fmla="*/ 647757 w 679108"/>
              <a:gd name="connsiteY184" fmla="*/ 528365 h 673122"/>
              <a:gd name="connsiteX185" fmla="*/ 619182 w 679108"/>
              <a:gd name="connsiteY185" fmla="*/ 547415 h 673122"/>
              <a:gd name="connsiteX186" fmla="*/ 657282 w 679108"/>
              <a:gd name="connsiteY186" fmla="*/ 595040 h 673122"/>
              <a:gd name="connsiteX187" fmla="*/ 676332 w 679108"/>
              <a:gd name="connsiteY187" fmla="*/ 623615 h 673122"/>
              <a:gd name="connsiteX188" fmla="*/ 647757 w 679108"/>
              <a:gd name="connsiteY188" fmla="*/ 633140 h 673122"/>
              <a:gd name="connsiteX189" fmla="*/ 619182 w 679108"/>
              <a:gd name="connsiteY189" fmla="*/ 614090 h 673122"/>
              <a:gd name="connsiteX190" fmla="*/ 571557 w 679108"/>
              <a:gd name="connsiteY190" fmla="*/ 604565 h 673122"/>
              <a:gd name="connsiteX191" fmla="*/ 581082 w 679108"/>
              <a:gd name="connsiteY191" fmla="*/ 575990 h 673122"/>
              <a:gd name="connsiteX192" fmla="*/ 647757 w 679108"/>
              <a:gd name="connsiteY192" fmla="*/ 585515 h 673122"/>
              <a:gd name="connsiteX193" fmla="*/ 590607 w 679108"/>
              <a:gd name="connsiteY193" fmla="*/ 575990 h 673122"/>
              <a:gd name="connsiteX194" fmla="*/ 552507 w 679108"/>
              <a:gd name="connsiteY194" fmla="*/ 556940 h 673122"/>
              <a:gd name="connsiteX195" fmla="*/ 495357 w 679108"/>
              <a:gd name="connsiteY195" fmla="*/ 547415 h 673122"/>
              <a:gd name="connsiteX196" fmla="*/ 504882 w 679108"/>
              <a:gd name="connsiteY196" fmla="*/ 518840 h 673122"/>
              <a:gd name="connsiteX197" fmla="*/ 542982 w 679108"/>
              <a:gd name="connsiteY197" fmla="*/ 471215 h 673122"/>
              <a:gd name="connsiteX198" fmla="*/ 609657 w 679108"/>
              <a:gd name="connsiteY198" fmla="*/ 480740 h 673122"/>
              <a:gd name="connsiteX199" fmla="*/ 590607 w 679108"/>
              <a:gd name="connsiteY199" fmla="*/ 442640 h 673122"/>
              <a:gd name="connsiteX200" fmla="*/ 552507 w 679108"/>
              <a:gd name="connsiteY200" fmla="*/ 385490 h 673122"/>
              <a:gd name="connsiteX201" fmla="*/ 514407 w 679108"/>
              <a:gd name="connsiteY201" fmla="*/ 299765 h 673122"/>
              <a:gd name="connsiteX202" fmla="*/ 485832 w 679108"/>
              <a:gd name="connsiteY202" fmla="*/ 280715 h 673122"/>
              <a:gd name="connsiteX203" fmla="*/ 476307 w 679108"/>
              <a:gd name="connsiteY203" fmla="*/ 252140 h 673122"/>
              <a:gd name="connsiteX204" fmla="*/ 381057 w 679108"/>
              <a:gd name="connsiteY204" fmla="*/ 223565 h 673122"/>
              <a:gd name="connsiteX205" fmla="*/ 362007 w 679108"/>
              <a:gd name="connsiteY205" fmla="*/ 194990 h 673122"/>
              <a:gd name="connsiteX206" fmla="*/ 333432 w 679108"/>
              <a:gd name="connsiteY206" fmla="*/ 185465 h 673122"/>
              <a:gd name="connsiteX207" fmla="*/ 257232 w 679108"/>
              <a:gd name="connsiteY207" fmla="*/ 175940 h 673122"/>
              <a:gd name="connsiteX208" fmla="*/ 266757 w 679108"/>
              <a:gd name="connsiteY208" fmla="*/ 14015 h 673122"/>
              <a:gd name="connsiteX209" fmla="*/ 295332 w 679108"/>
              <a:gd name="connsiteY209" fmla="*/ 4490 h 673122"/>
              <a:gd name="connsiteX210" fmla="*/ 304857 w 679108"/>
              <a:gd name="connsiteY210" fmla="*/ 33065 h 673122"/>
              <a:gd name="connsiteX211" fmla="*/ 266757 w 679108"/>
              <a:gd name="connsiteY211" fmla="*/ 42590 h 673122"/>
              <a:gd name="connsiteX212" fmla="*/ 276282 w 679108"/>
              <a:gd name="connsiteY212" fmla="*/ 80690 h 673122"/>
              <a:gd name="connsiteX213" fmla="*/ 304857 w 679108"/>
              <a:gd name="connsiteY213" fmla="*/ 109265 h 673122"/>
              <a:gd name="connsiteX214" fmla="*/ 247707 w 679108"/>
              <a:gd name="connsiteY214" fmla="*/ 99740 h 673122"/>
              <a:gd name="connsiteX215" fmla="*/ 171507 w 679108"/>
              <a:gd name="connsiteY215" fmla="*/ 109265 h 673122"/>
              <a:gd name="connsiteX216" fmla="*/ 181032 w 679108"/>
              <a:gd name="connsiteY216" fmla="*/ 137840 h 673122"/>
              <a:gd name="connsiteX217" fmla="*/ 181032 w 679108"/>
              <a:gd name="connsiteY217" fmla="*/ 90215 h 67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</a:cxnLst>
            <a:rect l="l" t="t" r="r" b="b"/>
            <a:pathLst>
              <a:path w="679108" h="673122">
                <a:moveTo>
                  <a:pt x="257232" y="452165"/>
                </a:moveTo>
                <a:cubicBezTo>
                  <a:pt x="252381" y="447314"/>
                  <a:pt x="209942" y="413395"/>
                  <a:pt x="219132" y="395015"/>
                </a:cubicBezTo>
                <a:cubicBezTo>
                  <a:pt x="223622" y="386035"/>
                  <a:pt x="238182" y="388665"/>
                  <a:pt x="247707" y="385490"/>
                </a:cubicBezTo>
                <a:cubicBezTo>
                  <a:pt x="257232" y="391840"/>
                  <a:pt x="265821" y="399891"/>
                  <a:pt x="276282" y="404540"/>
                </a:cubicBezTo>
                <a:cubicBezTo>
                  <a:pt x="294632" y="412695"/>
                  <a:pt x="333432" y="423590"/>
                  <a:pt x="333432" y="423590"/>
                </a:cubicBezTo>
                <a:cubicBezTo>
                  <a:pt x="339782" y="433115"/>
                  <a:pt x="341376" y="454941"/>
                  <a:pt x="352482" y="452165"/>
                </a:cubicBezTo>
                <a:cubicBezTo>
                  <a:pt x="388077" y="443266"/>
                  <a:pt x="363256" y="350200"/>
                  <a:pt x="362007" y="347390"/>
                </a:cubicBezTo>
                <a:cubicBezTo>
                  <a:pt x="355585" y="332940"/>
                  <a:pt x="317536" y="323041"/>
                  <a:pt x="304857" y="318815"/>
                </a:cubicBezTo>
                <a:cubicBezTo>
                  <a:pt x="288982" y="321990"/>
                  <a:pt x="266946" y="315388"/>
                  <a:pt x="257232" y="328340"/>
                </a:cubicBezTo>
                <a:cubicBezTo>
                  <a:pt x="250363" y="337498"/>
                  <a:pt x="268187" y="348820"/>
                  <a:pt x="276282" y="356915"/>
                </a:cubicBezTo>
                <a:cubicBezTo>
                  <a:pt x="294746" y="375379"/>
                  <a:pt x="310191" y="377743"/>
                  <a:pt x="333432" y="385490"/>
                </a:cubicBezTo>
                <a:cubicBezTo>
                  <a:pt x="338779" y="369448"/>
                  <a:pt x="353485" y="344382"/>
                  <a:pt x="333432" y="328340"/>
                </a:cubicBezTo>
                <a:cubicBezTo>
                  <a:pt x="323210" y="320162"/>
                  <a:pt x="308032" y="321990"/>
                  <a:pt x="295332" y="318815"/>
                </a:cubicBezTo>
                <a:cubicBezTo>
                  <a:pt x="248920" y="249197"/>
                  <a:pt x="305571" y="336733"/>
                  <a:pt x="257232" y="252140"/>
                </a:cubicBezTo>
                <a:cubicBezTo>
                  <a:pt x="251552" y="242201"/>
                  <a:pt x="247121" y="230716"/>
                  <a:pt x="238182" y="223565"/>
                </a:cubicBezTo>
                <a:cubicBezTo>
                  <a:pt x="230342" y="217293"/>
                  <a:pt x="219132" y="217215"/>
                  <a:pt x="209607" y="214040"/>
                </a:cubicBezTo>
                <a:cubicBezTo>
                  <a:pt x="200082" y="217215"/>
                  <a:pt x="182452" y="213626"/>
                  <a:pt x="181032" y="223565"/>
                </a:cubicBezTo>
                <a:cubicBezTo>
                  <a:pt x="168416" y="311880"/>
                  <a:pt x="168826" y="334043"/>
                  <a:pt x="219132" y="375965"/>
                </a:cubicBezTo>
                <a:cubicBezTo>
                  <a:pt x="227926" y="383294"/>
                  <a:pt x="238182" y="388665"/>
                  <a:pt x="247707" y="395015"/>
                </a:cubicBezTo>
                <a:cubicBezTo>
                  <a:pt x="254057" y="404540"/>
                  <a:pt x="261637" y="413351"/>
                  <a:pt x="266757" y="423590"/>
                </a:cubicBezTo>
                <a:cubicBezTo>
                  <a:pt x="271247" y="432570"/>
                  <a:pt x="271116" y="443556"/>
                  <a:pt x="276282" y="452165"/>
                </a:cubicBezTo>
                <a:cubicBezTo>
                  <a:pt x="290334" y="475585"/>
                  <a:pt x="305322" y="498826"/>
                  <a:pt x="323907" y="518840"/>
                </a:cubicBezTo>
                <a:cubicBezTo>
                  <a:pt x="346873" y="543572"/>
                  <a:pt x="377215" y="560715"/>
                  <a:pt x="400107" y="585515"/>
                </a:cubicBezTo>
                <a:cubicBezTo>
                  <a:pt x="415636" y="602339"/>
                  <a:pt x="425507" y="623615"/>
                  <a:pt x="438207" y="642665"/>
                </a:cubicBezTo>
                <a:cubicBezTo>
                  <a:pt x="444557" y="652190"/>
                  <a:pt x="468549" y="673122"/>
                  <a:pt x="457257" y="671240"/>
                </a:cubicBezTo>
                <a:cubicBezTo>
                  <a:pt x="368633" y="656469"/>
                  <a:pt x="419324" y="663637"/>
                  <a:pt x="304857" y="652190"/>
                </a:cubicBezTo>
                <a:cubicBezTo>
                  <a:pt x="292157" y="649015"/>
                  <a:pt x="279344" y="646261"/>
                  <a:pt x="266757" y="642665"/>
                </a:cubicBezTo>
                <a:cubicBezTo>
                  <a:pt x="257103" y="639907"/>
                  <a:pt x="238182" y="643180"/>
                  <a:pt x="238182" y="633140"/>
                </a:cubicBezTo>
                <a:cubicBezTo>
                  <a:pt x="238182" y="619670"/>
                  <a:pt x="256409" y="613189"/>
                  <a:pt x="266757" y="604565"/>
                </a:cubicBezTo>
                <a:cubicBezTo>
                  <a:pt x="291376" y="584049"/>
                  <a:pt x="295268" y="585536"/>
                  <a:pt x="323907" y="575990"/>
                </a:cubicBezTo>
                <a:cubicBezTo>
                  <a:pt x="394266" y="622896"/>
                  <a:pt x="362741" y="600353"/>
                  <a:pt x="419157" y="642665"/>
                </a:cubicBezTo>
                <a:cubicBezTo>
                  <a:pt x="442003" y="596973"/>
                  <a:pt x="453762" y="591066"/>
                  <a:pt x="428682" y="528365"/>
                </a:cubicBezTo>
                <a:cubicBezTo>
                  <a:pt x="424430" y="517736"/>
                  <a:pt x="409632" y="515665"/>
                  <a:pt x="400107" y="509315"/>
                </a:cubicBezTo>
                <a:cubicBezTo>
                  <a:pt x="336607" y="512490"/>
                  <a:pt x="272767" y="511552"/>
                  <a:pt x="209607" y="518840"/>
                </a:cubicBezTo>
                <a:cubicBezTo>
                  <a:pt x="189659" y="521142"/>
                  <a:pt x="152457" y="537890"/>
                  <a:pt x="152457" y="537890"/>
                </a:cubicBezTo>
                <a:cubicBezTo>
                  <a:pt x="155632" y="518840"/>
                  <a:pt x="152251" y="497422"/>
                  <a:pt x="161982" y="480740"/>
                </a:cubicBezTo>
                <a:cubicBezTo>
                  <a:pt x="175557" y="457469"/>
                  <a:pt x="219132" y="423590"/>
                  <a:pt x="219132" y="423590"/>
                </a:cubicBezTo>
                <a:cubicBezTo>
                  <a:pt x="343187" y="494479"/>
                  <a:pt x="234266" y="427669"/>
                  <a:pt x="333432" y="499790"/>
                </a:cubicBezTo>
                <a:cubicBezTo>
                  <a:pt x="351948" y="513256"/>
                  <a:pt x="390582" y="537890"/>
                  <a:pt x="390582" y="537890"/>
                </a:cubicBezTo>
                <a:cubicBezTo>
                  <a:pt x="396932" y="547415"/>
                  <a:pt x="398625" y="563320"/>
                  <a:pt x="409632" y="566465"/>
                </a:cubicBezTo>
                <a:cubicBezTo>
                  <a:pt x="425198" y="570913"/>
                  <a:pt x="442777" y="564180"/>
                  <a:pt x="457257" y="556940"/>
                </a:cubicBezTo>
                <a:cubicBezTo>
                  <a:pt x="475592" y="547773"/>
                  <a:pt x="493942" y="516201"/>
                  <a:pt x="504882" y="499790"/>
                </a:cubicBezTo>
                <a:cubicBezTo>
                  <a:pt x="501707" y="487090"/>
                  <a:pt x="502619" y="472582"/>
                  <a:pt x="495357" y="461690"/>
                </a:cubicBezTo>
                <a:cubicBezTo>
                  <a:pt x="489007" y="452165"/>
                  <a:pt x="474877" y="450735"/>
                  <a:pt x="466782" y="442640"/>
                </a:cubicBezTo>
                <a:cubicBezTo>
                  <a:pt x="458687" y="434545"/>
                  <a:pt x="454082" y="423590"/>
                  <a:pt x="447732" y="414065"/>
                </a:cubicBezTo>
                <a:cubicBezTo>
                  <a:pt x="341257" y="520540"/>
                  <a:pt x="379423" y="473394"/>
                  <a:pt x="323907" y="547415"/>
                </a:cubicBezTo>
                <a:cubicBezTo>
                  <a:pt x="320732" y="556940"/>
                  <a:pt x="321482" y="568890"/>
                  <a:pt x="314382" y="575990"/>
                </a:cubicBezTo>
                <a:cubicBezTo>
                  <a:pt x="294283" y="596089"/>
                  <a:pt x="244163" y="578574"/>
                  <a:pt x="228657" y="575990"/>
                </a:cubicBezTo>
                <a:cubicBezTo>
                  <a:pt x="196703" y="554688"/>
                  <a:pt x="193318" y="557010"/>
                  <a:pt x="171507" y="518840"/>
                </a:cubicBezTo>
                <a:cubicBezTo>
                  <a:pt x="166526" y="510123"/>
                  <a:pt x="168410" y="497978"/>
                  <a:pt x="161982" y="490265"/>
                </a:cubicBezTo>
                <a:cubicBezTo>
                  <a:pt x="159880" y="487743"/>
                  <a:pt x="78124" y="431248"/>
                  <a:pt x="85782" y="423590"/>
                </a:cubicBezTo>
                <a:cubicBezTo>
                  <a:pt x="99981" y="409391"/>
                  <a:pt x="142932" y="442640"/>
                  <a:pt x="142932" y="442640"/>
                </a:cubicBezTo>
                <a:cubicBezTo>
                  <a:pt x="191616" y="426412"/>
                  <a:pt x="166418" y="444165"/>
                  <a:pt x="181032" y="375965"/>
                </a:cubicBezTo>
                <a:cubicBezTo>
                  <a:pt x="186518" y="350364"/>
                  <a:pt x="200082" y="299765"/>
                  <a:pt x="200082" y="299765"/>
                </a:cubicBezTo>
                <a:cubicBezTo>
                  <a:pt x="209607" y="302940"/>
                  <a:pt x="219880" y="304414"/>
                  <a:pt x="228657" y="309290"/>
                </a:cubicBezTo>
                <a:cubicBezTo>
                  <a:pt x="248671" y="320409"/>
                  <a:pt x="285807" y="347390"/>
                  <a:pt x="285807" y="347390"/>
                </a:cubicBezTo>
                <a:cubicBezTo>
                  <a:pt x="309748" y="419214"/>
                  <a:pt x="277453" y="330682"/>
                  <a:pt x="314382" y="404540"/>
                </a:cubicBezTo>
                <a:cubicBezTo>
                  <a:pt x="318872" y="413520"/>
                  <a:pt x="316807" y="426015"/>
                  <a:pt x="323907" y="433115"/>
                </a:cubicBezTo>
                <a:cubicBezTo>
                  <a:pt x="340096" y="449304"/>
                  <a:pt x="381057" y="471215"/>
                  <a:pt x="381057" y="471215"/>
                </a:cubicBezTo>
                <a:cubicBezTo>
                  <a:pt x="415939" y="459588"/>
                  <a:pt x="417448" y="465109"/>
                  <a:pt x="438207" y="423590"/>
                </a:cubicBezTo>
                <a:cubicBezTo>
                  <a:pt x="447187" y="405629"/>
                  <a:pt x="457257" y="366440"/>
                  <a:pt x="457257" y="366440"/>
                </a:cubicBezTo>
                <a:cubicBezTo>
                  <a:pt x="457257" y="366440"/>
                  <a:pt x="444557" y="302940"/>
                  <a:pt x="419157" y="328340"/>
                </a:cubicBezTo>
                <a:cubicBezTo>
                  <a:pt x="404958" y="342539"/>
                  <a:pt x="406457" y="366440"/>
                  <a:pt x="400107" y="385490"/>
                </a:cubicBezTo>
                <a:lnTo>
                  <a:pt x="390582" y="414065"/>
                </a:lnTo>
                <a:cubicBezTo>
                  <a:pt x="393757" y="433115"/>
                  <a:pt x="395917" y="452362"/>
                  <a:pt x="400107" y="471215"/>
                </a:cubicBezTo>
                <a:cubicBezTo>
                  <a:pt x="402285" y="481016"/>
                  <a:pt x="411283" y="489886"/>
                  <a:pt x="409632" y="499790"/>
                </a:cubicBezTo>
                <a:cubicBezTo>
                  <a:pt x="405663" y="523602"/>
                  <a:pt x="378676" y="536302"/>
                  <a:pt x="362007" y="547415"/>
                </a:cubicBezTo>
                <a:cubicBezTo>
                  <a:pt x="331818" y="592698"/>
                  <a:pt x="353817" y="572370"/>
                  <a:pt x="285807" y="595040"/>
                </a:cubicBezTo>
                <a:lnTo>
                  <a:pt x="257232" y="604565"/>
                </a:lnTo>
                <a:cubicBezTo>
                  <a:pt x="238182" y="601390"/>
                  <a:pt x="215163" y="607105"/>
                  <a:pt x="200082" y="595040"/>
                </a:cubicBezTo>
                <a:cubicBezTo>
                  <a:pt x="175604" y="575458"/>
                  <a:pt x="162780" y="530759"/>
                  <a:pt x="152457" y="499790"/>
                </a:cubicBezTo>
                <a:cubicBezTo>
                  <a:pt x="155632" y="483915"/>
                  <a:pt x="153002" y="465635"/>
                  <a:pt x="161982" y="452165"/>
                </a:cubicBezTo>
                <a:cubicBezTo>
                  <a:pt x="167551" y="443811"/>
                  <a:pt x="181780" y="447516"/>
                  <a:pt x="190557" y="442640"/>
                </a:cubicBezTo>
                <a:cubicBezTo>
                  <a:pt x="210571" y="431521"/>
                  <a:pt x="231518" y="420729"/>
                  <a:pt x="247707" y="404540"/>
                </a:cubicBezTo>
                <a:cubicBezTo>
                  <a:pt x="257232" y="395015"/>
                  <a:pt x="264234" y="381989"/>
                  <a:pt x="276282" y="375965"/>
                </a:cubicBezTo>
                <a:cubicBezTo>
                  <a:pt x="290762" y="368725"/>
                  <a:pt x="307979" y="369336"/>
                  <a:pt x="323907" y="366440"/>
                </a:cubicBezTo>
                <a:cubicBezTo>
                  <a:pt x="397666" y="353029"/>
                  <a:pt x="359249" y="364184"/>
                  <a:pt x="409632" y="347390"/>
                </a:cubicBezTo>
                <a:cubicBezTo>
                  <a:pt x="406457" y="331515"/>
                  <a:pt x="404034" y="315471"/>
                  <a:pt x="400107" y="299765"/>
                </a:cubicBezTo>
                <a:cubicBezTo>
                  <a:pt x="397672" y="290025"/>
                  <a:pt x="398752" y="277026"/>
                  <a:pt x="390582" y="271190"/>
                </a:cubicBezTo>
                <a:cubicBezTo>
                  <a:pt x="374242" y="259518"/>
                  <a:pt x="333432" y="252140"/>
                  <a:pt x="333432" y="252140"/>
                </a:cubicBezTo>
                <a:cubicBezTo>
                  <a:pt x="330257" y="261665"/>
                  <a:pt x="332887" y="276225"/>
                  <a:pt x="323907" y="280715"/>
                </a:cubicBezTo>
                <a:cubicBezTo>
                  <a:pt x="303827" y="290755"/>
                  <a:pt x="279377" y="286549"/>
                  <a:pt x="257232" y="290240"/>
                </a:cubicBezTo>
                <a:cubicBezTo>
                  <a:pt x="241263" y="292902"/>
                  <a:pt x="225114" y="295113"/>
                  <a:pt x="209607" y="299765"/>
                </a:cubicBezTo>
                <a:cubicBezTo>
                  <a:pt x="193230" y="304678"/>
                  <a:pt x="178050" y="312972"/>
                  <a:pt x="161982" y="318815"/>
                </a:cubicBezTo>
                <a:cubicBezTo>
                  <a:pt x="143111" y="325677"/>
                  <a:pt x="104832" y="337865"/>
                  <a:pt x="104832" y="337865"/>
                </a:cubicBezTo>
                <a:cubicBezTo>
                  <a:pt x="101657" y="353740"/>
                  <a:pt x="106755" y="374042"/>
                  <a:pt x="95307" y="385490"/>
                </a:cubicBezTo>
                <a:cubicBezTo>
                  <a:pt x="88207" y="392590"/>
                  <a:pt x="71222" y="384945"/>
                  <a:pt x="66732" y="375965"/>
                </a:cubicBezTo>
                <a:cubicBezTo>
                  <a:pt x="62242" y="366985"/>
                  <a:pt x="71767" y="356370"/>
                  <a:pt x="76257" y="347390"/>
                </a:cubicBezTo>
                <a:cubicBezTo>
                  <a:pt x="93491" y="312923"/>
                  <a:pt x="90925" y="320276"/>
                  <a:pt x="123882" y="309290"/>
                </a:cubicBezTo>
                <a:cubicBezTo>
                  <a:pt x="139757" y="315640"/>
                  <a:pt x="157829" y="318081"/>
                  <a:pt x="171507" y="328340"/>
                </a:cubicBezTo>
                <a:cubicBezTo>
                  <a:pt x="184207" y="337865"/>
                  <a:pt x="190855" y="353522"/>
                  <a:pt x="200082" y="366440"/>
                </a:cubicBezTo>
                <a:cubicBezTo>
                  <a:pt x="206736" y="375755"/>
                  <a:pt x="214012" y="384776"/>
                  <a:pt x="219132" y="395015"/>
                </a:cubicBezTo>
                <a:cubicBezTo>
                  <a:pt x="225964" y="408680"/>
                  <a:pt x="235130" y="449483"/>
                  <a:pt x="238182" y="461690"/>
                </a:cubicBezTo>
                <a:cubicBezTo>
                  <a:pt x="235007" y="471215"/>
                  <a:pt x="228657" y="480225"/>
                  <a:pt x="228657" y="490265"/>
                </a:cubicBezTo>
                <a:cubicBezTo>
                  <a:pt x="228657" y="525303"/>
                  <a:pt x="249022" y="524260"/>
                  <a:pt x="276282" y="537890"/>
                </a:cubicBezTo>
                <a:cubicBezTo>
                  <a:pt x="339782" y="534715"/>
                  <a:pt x="404654" y="541871"/>
                  <a:pt x="466782" y="528365"/>
                </a:cubicBezTo>
                <a:cubicBezTo>
                  <a:pt x="482295" y="524993"/>
                  <a:pt x="481158" y="497365"/>
                  <a:pt x="495357" y="490265"/>
                </a:cubicBezTo>
                <a:cubicBezTo>
                  <a:pt x="515437" y="480225"/>
                  <a:pt x="539943" y="484756"/>
                  <a:pt x="562032" y="480740"/>
                </a:cubicBezTo>
                <a:cubicBezTo>
                  <a:pt x="574912" y="478398"/>
                  <a:pt x="587432" y="474390"/>
                  <a:pt x="600132" y="471215"/>
                </a:cubicBezTo>
                <a:cubicBezTo>
                  <a:pt x="554174" y="425257"/>
                  <a:pt x="559228" y="426135"/>
                  <a:pt x="495357" y="385490"/>
                </a:cubicBezTo>
                <a:cubicBezTo>
                  <a:pt x="483378" y="377867"/>
                  <a:pt x="468616" y="374959"/>
                  <a:pt x="457257" y="366440"/>
                </a:cubicBezTo>
                <a:cubicBezTo>
                  <a:pt x="442889" y="355664"/>
                  <a:pt x="434971" y="336855"/>
                  <a:pt x="419157" y="328340"/>
                </a:cubicBezTo>
                <a:cubicBezTo>
                  <a:pt x="392637" y="314060"/>
                  <a:pt x="333432" y="299765"/>
                  <a:pt x="333432" y="299765"/>
                </a:cubicBezTo>
                <a:cubicBezTo>
                  <a:pt x="339782" y="290240"/>
                  <a:pt x="344387" y="279285"/>
                  <a:pt x="352482" y="271190"/>
                </a:cubicBezTo>
                <a:cubicBezTo>
                  <a:pt x="360577" y="263095"/>
                  <a:pt x="373906" y="261079"/>
                  <a:pt x="381057" y="252140"/>
                </a:cubicBezTo>
                <a:cubicBezTo>
                  <a:pt x="387329" y="244300"/>
                  <a:pt x="387407" y="233090"/>
                  <a:pt x="390582" y="223565"/>
                </a:cubicBezTo>
                <a:cubicBezTo>
                  <a:pt x="387407" y="214040"/>
                  <a:pt x="388157" y="202090"/>
                  <a:pt x="381057" y="194990"/>
                </a:cubicBezTo>
                <a:cubicBezTo>
                  <a:pt x="361531" y="175464"/>
                  <a:pt x="322971" y="191367"/>
                  <a:pt x="304857" y="194990"/>
                </a:cubicBezTo>
                <a:cubicBezTo>
                  <a:pt x="295332" y="201340"/>
                  <a:pt x="287574" y="212158"/>
                  <a:pt x="276282" y="214040"/>
                </a:cubicBezTo>
                <a:cubicBezTo>
                  <a:pt x="266378" y="215691"/>
                  <a:pt x="248952" y="194552"/>
                  <a:pt x="247707" y="204515"/>
                </a:cubicBezTo>
                <a:cubicBezTo>
                  <a:pt x="244076" y="233561"/>
                  <a:pt x="249194" y="266822"/>
                  <a:pt x="266757" y="290240"/>
                </a:cubicBezTo>
                <a:cubicBezTo>
                  <a:pt x="281265" y="309584"/>
                  <a:pt x="310864" y="310135"/>
                  <a:pt x="333432" y="318815"/>
                </a:cubicBezTo>
                <a:cubicBezTo>
                  <a:pt x="396892" y="343223"/>
                  <a:pt x="410247" y="341798"/>
                  <a:pt x="485832" y="356915"/>
                </a:cubicBezTo>
                <a:cubicBezTo>
                  <a:pt x="523932" y="350565"/>
                  <a:pt x="564836" y="353552"/>
                  <a:pt x="600132" y="337865"/>
                </a:cubicBezTo>
                <a:cubicBezTo>
                  <a:pt x="610593" y="333216"/>
                  <a:pt x="582890" y="320434"/>
                  <a:pt x="571557" y="318815"/>
                </a:cubicBezTo>
                <a:cubicBezTo>
                  <a:pt x="563185" y="317619"/>
                  <a:pt x="515605" y="334291"/>
                  <a:pt x="504882" y="337865"/>
                </a:cubicBezTo>
                <a:cubicBezTo>
                  <a:pt x="508057" y="372790"/>
                  <a:pt x="504094" y="409122"/>
                  <a:pt x="514407" y="442640"/>
                </a:cubicBezTo>
                <a:cubicBezTo>
                  <a:pt x="517774" y="453581"/>
                  <a:pt x="548464" y="451640"/>
                  <a:pt x="542982" y="461690"/>
                </a:cubicBezTo>
                <a:cubicBezTo>
                  <a:pt x="523631" y="497167"/>
                  <a:pt x="457257" y="547415"/>
                  <a:pt x="457257" y="547415"/>
                </a:cubicBezTo>
                <a:cubicBezTo>
                  <a:pt x="447732" y="541065"/>
                  <a:pt x="436777" y="536460"/>
                  <a:pt x="428682" y="528365"/>
                </a:cubicBezTo>
                <a:cubicBezTo>
                  <a:pt x="420587" y="520270"/>
                  <a:pt x="415312" y="509729"/>
                  <a:pt x="409632" y="499790"/>
                </a:cubicBezTo>
                <a:cubicBezTo>
                  <a:pt x="369233" y="429092"/>
                  <a:pt x="412355" y="495712"/>
                  <a:pt x="371532" y="414065"/>
                </a:cubicBezTo>
                <a:cubicBezTo>
                  <a:pt x="366412" y="403826"/>
                  <a:pt x="358832" y="395015"/>
                  <a:pt x="352482" y="385490"/>
                </a:cubicBezTo>
                <a:cubicBezTo>
                  <a:pt x="400107" y="379140"/>
                  <a:pt x="447914" y="374031"/>
                  <a:pt x="495357" y="366440"/>
                </a:cubicBezTo>
                <a:cubicBezTo>
                  <a:pt x="527329" y="361324"/>
                  <a:pt x="566407" y="368901"/>
                  <a:pt x="590607" y="347390"/>
                </a:cubicBezTo>
                <a:cubicBezTo>
                  <a:pt x="605042" y="334559"/>
                  <a:pt x="589719" y="307514"/>
                  <a:pt x="581082" y="290240"/>
                </a:cubicBezTo>
                <a:cubicBezTo>
                  <a:pt x="573696" y="275468"/>
                  <a:pt x="537456" y="266173"/>
                  <a:pt x="523932" y="261665"/>
                </a:cubicBezTo>
                <a:cubicBezTo>
                  <a:pt x="414549" y="289011"/>
                  <a:pt x="545717" y="247142"/>
                  <a:pt x="466782" y="299765"/>
                </a:cubicBezTo>
                <a:cubicBezTo>
                  <a:pt x="455890" y="307027"/>
                  <a:pt x="441382" y="306115"/>
                  <a:pt x="428682" y="309290"/>
                </a:cubicBezTo>
                <a:cubicBezTo>
                  <a:pt x="419157" y="302940"/>
                  <a:pt x="410346" y="295360"/>
                  <a:pt x="400107" y="290240"/>
                </a:cubicBezTo>
                <a:cubicBezTo>
                  <a:pt x="391127" y="285750"/>
                  <a:pt x="373501" y="290560"/>
                  <a:pt x="371532" y="280715"/>
                </a:cubicBezTo>
                <a:cubicBezTo>
                  <a:pt x="361027" y="228191"/>
                  <a:pt x="439131" y="235679"/>
                  <a:pt x="457257" y="233090"/>
                </a:cubicBezTo>
                <a:cubicBezTo>
                  <a:pt x="457257" y="233090"/>
                  <a:pt x="463186" y="258603"/>
                  <a:pt x="466782" y="271190"/>
                </a:cubicBezTo>
                <a:cubicBezTo>
                  <a:pt x="469540" y="280844"/>
                  <a:pt x="473132" y="290240"/>
                  <a:pt x="476307" y="299765"/>
                </a:cubicBezTo>
                <a:cubicBezTo>
                  <a:pt x="473132" y="321990"/>
                  <a:pt x="475120" y="345595"/>
                  <a:pt x="466782" y="366440"/>
                </a:cubicBezTo>
                <a:cubicBezTo>
                  <a:pt x="441746" y="429030"/>
                  <a:pt x="335689" y="387692"/>
                  <a:pt x="304857" y="385490"/>
                </a:cubicBezTo>
                <a:cubicBezTo>
                  <a:pt x="292157" y="382315"/>
                  <a:pt x="278466" y="381819"/>
                  <a:pt x="266757" y="375965"/>
                </a:cubicBezTo>
                <a:cubicBezTo>
                  <a:pt x="135749" y="310461"/>
                  <a:pt x="260053" y="354680"/>
                  <a:pt x="181032" y="328340"/>
                </a:cubicBezTo>
                <a:cubicBezTo>
                  <a:pt x="177857" y="318815"/>
                  <a:pt x="181459" y="301092"/>
                  <a:pt x="171507" y="299765"/>
                </a:cubicBezTo>
                <a:cubicBezTo>
                  <a:pt x="63792" y="285403"/>
                  <a:pt x="65717" y="290916"/>
                  <a:pt x="9582" y="328340"/>
                </a:cubicBezTo>
                <a:cubicBezTo>
                  <a:pt x="6407" y="337865"/>
                  <a:pt x="57" y="346875"/>
                  <a:pt x="57" y="356915"/>
                </a:cubicBezTo>
                <a:cubicBezTo>
                  <a:pt x="57" y="376228"/>
                  <a:pt x="0" y="397297"/>
                  <a:pt x="9582" y="414065"/>
                </a:cubicBezTo>
                <a:cubicBezTo>
                  <a:pt x="14563" y="422782"/>
                  <a:pt x="28218" y="422170"/>
                  <a:pt x="38157" y="423590"/>
                </a:cubicBezTo>
                <a:cubicBezTo>
                  <a:pt x="72874" y="428550"/>
                  <a:pt x="108007" y="429940"/>
                  <a:pt x="142932" y="433115"/>
                </a:cubicBezTo>
                <a:cubicBezTo>
                  <a:pt x="139757" y="445815"/>
                  <a:pt x="138004" y="458958"/>
                  <a:pt x="133407" y="471215"/>
                </a:cubicBezTo>
                <a:cubicBezTo>
                  <a:pt x="128421" y="484510"/>
                  <a:pt x="112023" y="495309"/>
                  <a:pt x="114357" y="509315"/>
                </a:cubicBezTo>
                <a:cubicBezTo>
                  <a:pt x="116529" y="522349"/>
                  <a:pt x="162555" y="534906"/>
                  <a:pt x="171507" y="537890"/>
                </a:cubicBezTo>
                <a:cubicBezTo>
                  <a:pt x="174682" y="560115"/>
                  <a:pt x="168979" y="585624"/>
                  <a:pt x="181032" y="604565"/>
                </a:cubicBezTo>
                <a:cubicBezTo>
                  <a:pt x="210410" y="650730"/>
                  <a:pt x="270326" y="646683"/>
                  <a:pt x="314382" y="652190"/>
                </a:cubicBezTo>
                <a:cubicBezTo>
                  <a:pt x="337027" y="646529"/>
                  <a:pt x="397069" y="640595"/>
                  <a:pt x="419157" y="614090"/>
                </a:cubicBezTo>
                <a:cubicBezTo>
                  <a:pt x="428247" y="603182"/>
                  <a:pt x="431857" y="588690"/>
                  <a:pt x="438207" y="575990"/>
                </a:cubicBezTo>
                <a:cubicBezTo>
                  <a:pt x="441382" y="585515"/>
                  <a:pt x="437721" y="603795"/>
                  <a:pt x="447732" y="604565"/>
                </a:cubicBezTo>
                <a:cubicBezTo>
                  <a:pt x="519310" y="610071"/>
                  <a:pt x="568205" y="582869"/>
                  <a:pt x="628707" y="556940"/>
                </a:cubicBezTo>
                <a:cubicBezTo>
                  <a:pt x="638232" y="582340"/>
                  <a:pt x="660278" y="606179"/>
                  <a:pt x="657282" y="633140"/>
                </a:cubicBezTo>
                <a:cubicBezTo>
                  <a:pt x="655836" y="646151"/>
                  <a:pt x="631882" y="645840"/>
                  <a:pt x="619182" y="642665"/>
                </a:cubicBezTo>
                <a:cubicBezTo>
                  <a:pt x="603781" y="638815"/>
                  <a:pt x="595589" y="620537"/>
                  <a:pt x="581082" y="614090"/>
                </a:cubicBezTo>
                <a:cubicBezTo>
                  <a:pt x="566288" y="607515"/>
                  <a:pt x="549332" y="607740"/>
                  <a:pt x="533457" y="604565"/>
                </a:cubicBezTo>
                <a:cubicBezTo>
                  <a:pt x="508057" y="607740"/>
                  <a:pt x="480785" y="624173"/>
                  <a:pt x="457257" y="614090"/>
                </a:cubicBezTo>
                <a:cubicBezTo>
                  <a:pt x="445225" y="608933"/>
                  <a:pt x="456309" y="583845"/>
                  <a:pt x="466782" y="575990"/>
                </a:cubicBezTo>
                <a:cubicBezTo>
                  <a:pt x="485273" y="562121"/>
                  <a:pt x="511232" y="563290"/>
                  <a:pt x="533457" y="556940"/>
                </a:cubicBezTo>
                <a:cubicBezTo>
                  <a:pt x="555398" y="571568"/>
                  <a:pt x="571557" y="573893"/>
                  <a:pt x="571557" y="604565"/>
                </a:cubicBezTo>
                <a:cubicBezTo>
                  <a:pt x="571557" y="614605"/>
                  <a:pt x="565207" y="623615"/>
                  <a:pt x="562032" y="633140"/>
                </a:cubicBezTo>
                <a:cubicBezTo>
                  <a:pt x="552507" y="629965"/>
                  <a:pt x="541811" y="629184"/>
                  <a:pt x="533457" y="623615"/>
                </a:cubicBezTo>
                <a:cubicBezTo>
                  <a:pt x="511455" y="608947"/>
                  <a:pt x="499889" y="587550"/>
                  <a:pt x="485832" y="566465"/>
                </a:cubicBezTo>
                <a:cubicBezTo>
                  <a:pt x="489007" y="556940"/>
                  <a:pt x="488257" y="544990"/>
                  <a:pt x="495357" y="537890"/>
                </a:cubicBezTo>
                <a:cubicBezTo>
                  <a:pt x="514407" y="518840"/>
                  <a:pt x="533457" y="531540"/>
                  <a:pt x="552507" y="537890"/>
                </a:cubicBezTo>
                <a:cubicBezTo>
                  <a:pt x="638447" y="516405"/>
                  <a:pt x="620428" y="543678"/>
                  <a:pt x="638232" y="490265"/>
                </a:cubicBezTo>
                <a:cubicBezTo>
                  <a:pt x="623564" y="453595"/>
                  <a:pt x="623878" y="436246"/>
                  <a:pt x="590607" y="414065"/>
                </a:cubicBezTo>
                <a:cubicBezTo>
                  <a:pt x="582253" y="408496"/>
                  <a:pt x="571557" y="407715"/>
                  <a:pt x="562032" y="404540"/>
                </a:cubicBezTo>
                <a:cubicBezTo>
                  <a:pt x="574732" y="398190"/>
                  <a:pt x="586126" y="383156"/>
                  <a:pt x="600132" y="385490"/>
                </a:cubicBezTo>
                <a:cubicBezTo>
                  <a:pt x="618661" y="388578"/>
                  <a:pt x="620903" y="432885"/>
                  <a:pt x="628707" y="442640"/>
                </a:cubicBezTo>
                <a:cubicBezTo>
                  <a:pt x="635858" y="451579"/>
                  <a:pt x="647757" y="455340"/>
                  <a:pt x="657282" y="461690"/>
                </a:cubicBezTo>
                <a:cubicBezTo>
                  <a:pt x="663632" y="452165"/>
                  <a:pt x="679108" y="444221"/>
                  <a:pt x="676332" y="433115"/>
                </a:cubicBezTo>
                <a:cubicBezTo>
                  <a:pt x="673897" y="423375"/>
                  <a:pt x="656985" y="427545"/>
                  <a:pt x="647757" y="423590"/>
                </a:cubicBezTo>
                <a:cubicBezTo>
                  <a:pt x="634706" y="417997"/>
                  <a:pt x="622357" y="410890"/>
                  <a:pt x="609657" y="404540"/>
                </a:cubicBezTo>
                <a:cubicBezTo>
                  <a:pt x="603307" y="391840"/>
                  <a:pt x="596200" y="379491"/>
                  <a:pt x="590607" y="366440"/>
                </a:cubicBezTo>
                <a:cubicBezTo>
                  <a:pt x="586652" y="357212"/>
                  <a:pt x="590822" y="340300"/>
                  <a:pt x="581082" y="337865"/>
                </a:cubicBezTo>
                <a:cubicBezTo>
                  <a:pt x="569976" y="335089"/>
                  <a:pt x="562746" y="351795"/>
                  <a:pt x="552507" y="356915"/>
                </a:cubicBezTo>
                <a:cubicBezTo>
                  <a:pt x="543527" y="361405"/>
                  <a:pt x="533457" y="363265"/>
                  <a:pt x="523932" y="366440"/>
                </a:cubicBezTo>
                <a:cubicBezTo>
                  <a:pt x="519081" y="371291"/>
                  <a:pt x="476642" y="405210"/>
                  <a:pt x="485832" y="423590"/>
                </a:cubicBezTo>
                <a:cubicBezTo>
                  <a:pt x="490322" y="432570"/>
                  <a:pt x="504667" y="430680"/>
                  <a:pt x="514407" y="433115"/>
                </a:cubicBezTo>
                <a:cubicBezTo>
                  <a:pt x="530113" y="437042"/>
                  <a:pt x="546157" y="439465"/>
                  <a:pt x="562032" y="442640"/>
                </a:cubicBezTo>
                <a:cubicBezTo>
                  <a:pt x="571557" y="452165"/>
                  <a:pt x="578559" y="465191"/>
                  <a:pt x="590607" y="471215"/>
                </a:cubicBezTo>
                <a:cubicBezTo>
                  <a:pt x="605087" y="478455"/>
                  <a:pt x="626784" y="469292"/>
                  <a:pt x="638232" y="480740"/>
                </a:cubicBezTo>
                <a:cubicBezTo>
                  <a:pt x="649680" y="492188"/>
                  <a:pt x="644582" y="512490"/>
                  <a:pt x="647757" y="528365"/>
                </a:cubicBezTo>
                <a:cubicBezTo>
                  <a:pt x="638232" y="534715"/>
                  <a:pt x="622802" y="536555"/>
                  <a:pt x="619182" y="547415"/>
                </a:cubicBezTo>
                <a:cubicBezTo>
                  <a:pt x="606026" y="586883"/>
                  <a:pt x="635551" y="587796"/>
                  <a:pt x="657282" y="595040"/>
                </a:cubicBezTo>
                <a:cubicBezTo>
                  <a:pt x="663632" y="604565"/>
                  <a:pt x="679108" y="612509"/>
                  <a:pt x="676332" y="623615"/>
                </a:cubicBezTo>
                <a:cubicBezTo>
                  <a:pt x="673897" y="633355"/>
                  <a:pt x="657661" y="634791"/>
                  <a:pt x="647757" y="633140"/>
                </a:cubicBezTo>
                <a:cubicBezTo>
                  <a:pt x="636465" y="631258"/>
                  <a:pt x="629901" y="618110"/>
                  <a:pt x="619182" y="614090"/>
                </a:cubicBezTo>
                <a:cubicBezTo>
                  <a:pt x="604023" y="608406"/>
                  <a:pt x="587432" y="607740"/>
                  <a:pt x="571557" y="604565"/>
                </a:cubicBezTo>
                <a:cubicBezTo>
                  <a:pt x="574732" y="595040"/>
                  <a:pt x="571342" y="578425"/>
                  <a:pt x="581082" y="575990"/>
                </a:cubicBezTo>
                <a:cubicBezTo>
                  <a:pt x="602862" y="570545"/>
                  <a:pt x="625306" y="585515"/>
                  <a:pt x="647757" y="585515"/>
                </a:cubicBezTo>
                <a:cubicBezTo>
                  <a:pt x="667070" y="585515"/>
                  <a:pt x="609657" y="579165"/>
                  <a:pt x="590607" y="575990"/>
                </a:cubicBezTo>
                <a:cubicBezTo>
                  <a:pt x="577907" y="569640"/>
                  <a:pt x="566107" y="561020"/>
                  <a:pt x="552507" y="556940"/>
                </a:cubicBezTo>
                <a:cubicBezTo>
                  <a:pt x="534009" y="551391"/>
                  <a:pt x="510438" y="559480"/>
                  <a:pt x="495357" y="547415"/>
                </a:cubicBezTo>
                <a:cubicBezTo>
                  <a:pt x="487517" y="541143"/>
                  <a:pt x="502124" y="528494"/>
                  <a:pt x="504882" y="518840"/>
                </a:cubicBezTo>
                <a:cubicBezTo>
                  <a:pt x="518731" y="470370"/>
                  <a:pt x="500540" y="485362"/>
                  <a:pt x="542982" y="471215"/>
                </a:cubicBezTo>
                <a:cubicBezTo>
                  <a:pt x="565207" y="474390"/>
                  <a:pt x="590406" y="492291"/>
                  <a:pt x="609657" y="480740"/>
                </a:cubicBezTo>
                <a:cubicBezTo>
                  <a:pt x="621833" y="473435"/>
                  <a:pt x="595593" y="455935"/>
                  <a:pt x="590607" y="442640"/>
                </a:cubicBezTo>
                <a:cubicBezTo>
                  <a:pt x="570105" y="387967"/>
                  <a:pt x="599146" y="416583"/>
                  <a:pt x="552507" y="385490"/>
                </a:cubicBezTo>
                <a:cubicBezTo>
                  <a:pt x="543076" y="357196"/>
                  <a:pt x="537048" y="322406"/>
                  <a:pt x="514407" y="299765"/>
                </a:cubicBezTo>
                <a:cubicBezTo>
                  <a:pt x="506312" y="291670"/>
                  <a:pt x="495357" y="287065"/>
                  <a:pt x="485832" y="280715"/>
                </a:cubicBezTo>
                <a:cubicBezTo>
                  <a:pt x="482657" y="271190"/>
                  <a:pt x="484477" y="257976"/>
                  <a:pt x="476307" y="252140"/>
                </a:cubicBezTo>
                <a:cubicBezTo>
                  <a:pt x="463820" y="243221"/>
                  <a:pt x="401425" y="228657"/>
                  <a:pt x="381057" y="223565"/>
                </a:cubicBezTo>
                <a:cubicBezTo>
                  <a:pt x="374707" y="214040"/>
                  <a:pt x="370946" y="202141"/>
                  <a:pt x="362007" y="194990"/>
                </a:cubicBezTo>
                <a:cubicBezTo>
                  <a:pt x="354167" y="188718"/>
                  <a:pt x="343310" y="187261"/>
                  <a:pt x="333432" y="185465"/>
                </a:cubicBezTo>
                <a:cubicBezTo>
                  <a:pt x="308247" y="180886"/>
                  <a:pt x="282632" y="179115"/>
                  <a:pt x="257232" y="175940"/>
                </a:cubicBezTo>
                <a:cubicBezTo>
                  <a:pt x="260407" y="121965"/>
                  <a:pt x="255028" y="66796"/>
                  <a:pt x="266757" y="14015"/>
                </a:cubicBezTo>
                <a:cubicBezTo>
                  <a:pt x="268935" y="4214"/>
                  <a:pt x="286352" y="0"/>
                  <a:pt x="295332" y="4490"/>
                </a:cubicBezTo>
                <a:cubicBezTo>
                  <a:pt x="304312" y="8980"/>
                  <a:pt x="301682" y="23540"/>
                  <a:pt x="304857" y="33065"/>
                </a:cubicBezTo>
                <a:cubicBezTo>
                  <a:pt x="292157" y="36240"/>
                  <a:pt x="273492" y="31365"/>
                  <a:pt x="266757" y="42590"/>
                </a:cubicBezTo>
                <a:cubicBezTo>
                  <a:pt x="260022" y="53815"/>
                  <a:pt x="269787" y="69324"/>
                  <a:pt x="276282" y="80690"/>
                </a:cubicBezTo>
                <a:cubicBezTo>
                  <a:pt x="282965" y="92386"/>
                  <a:pt x="316065" y="101793"/>
                  <a:pt x="304857" y="109265"/>
                </a:cubicBezTo>
                <a:cubicBezTo>
                  <a:pt x="288788" y="119978"/>
                  <a:pt x="266757" y="102915"/>
                  <a:pt x="247707" y="99740"/>
                </a:cubicBezTo>
                <a:cubicBezTo>
                  <a:pt x="222307" y="102915"/>
                  <a:pt x="193732" y="96565"/>
                  <a:pt x="171507" y="109265"/>
                </a:cubicBezTo>
                <a:cubicBezTo>
                  <a:pt x="162790" y="114246"/>
                  <a:pt x="170992" y="137840"/>
                  <a:pt x="181032" y="137840"/>
                </a:cubicBezTo>
                <a:cubicBezTo>
                  <a:pt x="210457" y="137840"/>
                  <a:pt x="182563" y="93277"/>
                  <a:pt x="181032" y="90215"/>
                </a:cubicBezTo>
              </a:path>
            </a:pathLst>
          </a:custGeom>
          <a:solidFill>
            <a:srgbClr val="FFC000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D430E389-1004-A549-88C0-B1AC6FF8ABD2}"/>
              </a:ext>
            </a:extLst>
          </p:cNvPr>
          <p:cNvSpPr/>
          <p:nvPr/>
        </p:nvSpPr>
        <p:spPr>
          <a:xfrm>
            <a:off x="7480488" y="1242935"/>
            <a:ext cx="265783" cy="263440"/>
          </a:xfrm>
          <a:custGeom>
            <a:avLst/>
            <a:gdLst>
              <a:gd name="connsiteX0" fmla="*/ 257232 w 679108"/>
              <a:gd name="connsiteY0" fmla="*/ 452165 h 673122"/>
              <a:gd name="connsiteX1" fmla="*/ 219132 w 679108"/>
              <a:gd name="connsiteY1" fmla="*/ 395015 h 673122"/>
              <a:gd name="connsiteX2" fmla="*/ 247707 w 679108"/>
              <a:gd name="connsiteY2" fmla="*/ 385490 h 673122"/>
              <a:gd name="connsiteX3" fmla="*/ 276282 w 679108"/>
              <a:gd name="connsiteY3" fmla="*/ 404540 h 673122"/>
              <a:gd name="connsiteX4" fmla="*/ 333432 w 679108"/>
              <a:gd name="connsiteY4" fmla="*/ 423590 h 673122"/>
              <a:gd name="connsiteX5" fmla="*/ 352482 w 679108"/>
              <a:gd name="connsiteY5" fmla="*/ 452165 h 673122"/>
              <a:gd name="connsiteX6" fmla="*/ 362007 w 679108"/>
              <a:gd name="connsiteY6" fmla="*/ 347390 h 673122"/>
              <a:gd name="connsiteX7" fmla="*/ 304857 w 679108"/>
              <a:gd name="connsiteY7" fmla="*/ 318815 h 673122"/>
              <a:gd name="connsiteX8" fmla="*/ 257232 w 679108"/>
              <a:gd name="connsiteY8" fmla="*/ 328340 h 673122"/>
              <a:gd name="connsiteX9" fmla="*/ 276282 w 679108"/>
              <a:gd name="connsiteY9" fmla="*/ 356915 h 673122"/>
              <a:gd name="connsiteX10" fmla="*/ 333432 w 679108"/>
              <a:gd name="connsiteY10" fmla="*/ 385490 h 673122"/>
              <a:gd name="connsiteX11" fmla="*/ 333432 w 679108"/>
              <a:gd name="connsiteY11" fmla="*/ 328340 h 673122"/>
              <a:gd name="connsiteX12" fmla="*/ 295332 w 679108"/>
              <a:gd name="connsiteY12" fmla="*/ 318815 h 673122"/>
              <a:gd name="connsiteX13" fmla="*/ 257232 w 679108"/>
              <a:gd name="connsiteY13" fmla="*/ 252140 h 673122"/>
              <a:gd name="connsiteX14" fmla="*/ 238182 w 679108"/>
              <a:gd name="connsiteY14" fmla="*/ 223565 h 673122"/>
              <a:gd name="connsiteX15" fmla="*/ 209607 w 679108"/>
              <a:gd name="connsiteY15" fmla="*/ 214040 h 673122"/>
              <a:gd name="connsiteX16" fmla="*/ 181032 w 679108"/>
              <a:gd name="connsiteY16" fmla="*/ 223565 h 673122"/>
              <a:gd name="connsiteX17" fmla="*/ 219132 w 679108"/>
              <a:gd name="connsiteY17" fmla="*/ 375965 h 673122"/>
              <a:gd name="connsiteX18" fmla="*/ 247707 w 679108"/>
              <a:gd name="connsiteY18" fmla="*/ 395015 h 673122"/>
              <a:gd name="connsiteX19" fmla="*/ 266757 w 679108"/>
              <a:gd name="connsiteY19" fmla="*/ 423590 h 673122"/>
              <a:gd name="connsiteX20" fmla="*/ 276282 w 679108"/>
              <a:gd name="connsiteY20" fmla="*/ 452165 h 673122"/>
              <a:gd name="connsiteX21" fmla="*/ 323907 w 679108"/>
              <a:gd name="connsiteY21" fmla="*/ 518840 h 673122"/>
              <a:gd name="connsiteX22" fmla="*/ 400107 w 679108"/>
              <a:gd name="connsiteY22" fmla="*/ 585515 h 673122"/>
              <a:gd name="connsiteX23" fmla="*/ 438207 w 679108"/>
              <a:gd name="connsiteY23" fmla="*/ 642665 h 673122"/>
              <a:gd name="connsiteX24" fmla="*/ 457257 w 679108"/>
              <a:gd name="connsiteY24" fmla="*/ 671240 h 673122"/>
              <a:gd name="connsiteX25" fmla="*/ 304857 w 679108"/>
              <a:gd name="connsiteY25" fmla="*/ 652190 h 673122"/>
              <a:gd name="connsiteX26" fmla="*/ 266757 w 679108"/>
              <a:gd name="connsiteY26" fmla="*/ 642665 h 673122"/>
              <a:gd name="connsiteX27" fmla="*/ 238182 w 679108"/>
              <a:gd name="connsiteY27" fmla="*/ 633140 h 673122"/>
              <a:gd name="connsiteX28" fmla="*/ 266757 w 679108"/>
              <a:gd name="connsiteY28" fmla="*/ 604565 h 673122"/>
              <a:gd name="connsiteX29" fmla="*/ 323907 w 679108"/>
              <a:gd name="connsiteY29" fmla="*/ 575990 h 673122"/>
              <a:gd name="connsiteX30" fmla="*/ 419157 w 679108"/>
              <a:gd name="connsiteY30" fmla="*/ 642665 h 673122"/>
              <a:gd name="connsiteX31" fmla="*/ 428682 w 679108"/>
              <a:gd name="connsiteY31" fmla="*/ 528365 h 673122"/>
              <a:gd name="connsiteX32" fmla="*/ 400107 w 679108"/>
              <a:gd name="connsiteY32" fmla="*/ 509315 h 673122"/>
              <a:gd name="connsiteX33" fmla="*/ 209607 w 679108"/>
              <a:gd name="connsiteY33" fmla="*/ 518840 h 673122"/>
              <a:gd name="connsiteX34" fmla="*/ 152457 w 679108"/>
              <a:gd name="connsiteY34" fmla="*/ 537890 h 673122"/>
              <a:gd name="connsiteX35" fmla="*/ 161982 w 679108"/>
              <a:gd name="connsiteY35" fmla="*/ 480740 h 673122"/>
              <a:gd name="connsiteX36" fmla="*/ 219132 w 679108"/>
              <a:gd name="connsiteY36" fmla="*/ 423590 h 673122"/>
              <a:gd name="connsiteX37" fmla="*/ 333432 w 679108"/>
              <a:gd name="connsiteY37" fmla="*/ 499790 h 673122"/>
              <a:gd name="connsiteX38" fmla="*/ 390582 w 679108"/>
              <a:gd name="connsiteY38" fmla="*/ 537890 h 673122"/>
              <a:gd name="connsiteX39" fmla="*/ 409632 w 679108"/>
              <a:gd name="connsiteY39" fmla="*/ 566465 h 673122"/>
              <a:gd name="connsiteX40" fmla="*/ 457257 w 679108"/>
              <a:gd name="connsiteY40" fmla="*/ 556940 h 673122"/>
              <a:gd name="connsiteX41" fmla="*/ 504882 w 679108"/>
              <a:gd name="connsiteY41" fmla="*/ 499790 h 673122"/>
              <a:gd name="connsiteX42" fmla="*/ 495357 w 679108"/>
              <a:gd name="connsiteY42" fmla="*/ 461690 h 673122"/>
              <a:gd name="connsiteX43" fmla="*/ 466782 w 679108"/>
              <a:gd name="connsiteY43" fmla="*/ 442640 h 673122"/>
              <a:gd name="connsiteX44" fmla="*/ 447732 w 679108"/>
              <a:gd name="connsiteY44" fmla="*/ 414065 h 673122"/>
              <a:gd name="connsiteX45" fmla="*/ 323907 w 679108"/>
              <a:gd name="connsiteY45" fmla="*/ 547415 h 673122"/>
              <a:gd name="connsiteX46" fmla="*/ 314382 w 679108"/>
              <a:gd name="connsiteY46" fmla="*/ 575990 h 673122"/>
              <a:gd name="connsiteX47" fmla="*/ 228657 w 679108"/>
              <a:gd name="connsiteY47" fmla="*/ 575990 h 673122"/>
              <a:gd name="connsiteX48" fmla="*/ 171507 w 679108"/>
              <a:gd name="connsiteY48" fmla="*/ 518840 h 673122"/>
              <a:gd name="connsiteX49" fmla="*/ 161982 w 679108"/>
              <a:gd name="connsiteY49" fmla="*/ 490265 h 673122"/>
              <a:gd name="connsiteX50" fmla="*/ 85782 w 679108"/>
              <a:gd name="connsiteY50" fmla="*/ 423590 h 673122"/>
              <a:gd name="connsiteX51" fmla="*/ 142932 w 679108"/>
              <a:gd name="connsiteY51" fmla="*/ 442640 h 673122"/>
              <a:gd name="connsiteX52" fmla="*/ 181032 w 679108"/>
              <a:gd name="connsiteY52" fmla="*/ 375965 h 673122"/>
              <a:gd name="connsiteX53" fmla="*/ 200082 w 679108"/>
              <a:gd name="connsiteY53" fmla="*/ 299765 h 673122"/>
              <a:gd name="connsiteX54" fmla="*/ 228657 w 679108"/>
              <a:gd name="connsiteY54" fmla="*/ 309290 h 673122"/>
              <a:gd name="connsiteX55" fmla="*/ 285807 w 679108"/>
              <a:gd name="connsiteY55" fmla="*/ 347390 h 673122"/>
              <a:gd name="connsiteX56" fmla="*/ 314382 w 679108"/>
              <a:gd name="connsiteY56" fmla="*/ 404540 h 673122"/>
              <a:gd name="connsiteX57" fmla="*/ 323907 w 679108"/>
              <a:gd name="connsiteY57" fmla="*/ 433115 h 673122"/>
              <a:gd name="connsiteX58" fmla="*/ 381057 w 679108"/>
              <a:gd name="connsiteY58" fmla="*/ 471215 h 673122"/>
              <a:gd name="connsiteX59" fmla="*/ 438207 w 679108"/>
              <a:gd name="connsiteY59" fmla="*/ 423590 h 673122"/>
              <a:gd name="connsiteX60" fmla="*/ 457257 w 679108"/>
              <a:gd name="connsiteY60" fmla="*/ 366440 h 673122"/>
              <a:gd name="connsiteX61" fmla="*/ 419157 w 679108"/>
              <a:gd name="connsiteY61" fmla="*/ 328340 h 673122"/>
              <a:gd name="connsiteX62" fmla="*/ 400107 w 679108"/>
              <a:gd name="connsiteY62" fmla="*/ 385490 h 673122"/>
              <a:gd name="connsiteX63" fmla="*/ 390582 w 679108"/>
              <a:gd name="connsiteY63" fmla="*/ 414065 h 673122"/>
              <a:gd name="connsiteX64" fmla="*/ 400107 w 679108"/>
              <a:gd name="connsiteY64" fmla="*/ 471215 h 673122"/>
              <a:gd name="connsiteX65" fmla="*/ 409632 w 679108"/>
              <a:gd name="connsiteY65" fmla="*/ 499790 h 673122"/>
              <a:gd name="connsiteX66" fmla="*/ 362007 w 679108"/>
              <a:gd name="connsiteY66" fmla="*/ 547415 h 673122"/>
              <a:gd name="connsiteX67" fmla="*/ 285807 w 679108"/>
              <a:gd name="connsiteY67" fmla="*/ 595040 h 673122"/>
              <a:gd name="connsiteX68" fmla="*/ 257232 w 679108"/>
              <a:gd name="connsiteY68" fmla="*/ 604565 h 673122"/>
              <a:gd name="connsiteX69" fmla="*/ 200082 w 679108"/>
              <a:gd name="connsiteY69" fmla="*/ 595040 h 673122"/>
              <a:gd name="connsiteX70" fmla="*/ 152457 w 679108"/>
              <a:gd name="connsiteY70" fmla="*/ 499790 h 673122"/>
              <a:gd name="connsiteX71" fmla="*/ 161982 w 679108"/>
              <a:gd name="connsiteY71" fmla="*/ 452165 h 673122"/>
              <a:gd name="connsiteX72" fmla="*/ 190557 w 679108"/>
              <a:gd name="connsiteY72" fmla="*/ 442640 h 673122"/>
              <a:gd name="connsiteX73" fmla="*/ 247707 w 679108"/>
              <a:gd name="connsiteY73" fmla="*/ 404540 h 673122"/>
              <a:gd name="connsiteX74" fmla="*/ 276282 w 679108"/>
              <a:gd name="connsiteY74" fmla="*/ 375965 h 673122"/>
              <a:gd name="connsiteX75" fmla="*/ 323907 w 679108"/>
              <a:gd name="connsiteY75" fmla="*/ 366440 h 673122"/>
              <a:gd name="connsiteX76" fmla="*/ 409632 w 679108"/>
              <a:gd name="connsiteY76" fmla="*/ 347390 h 673122"/>
              <a:gd name="connsiteX77" fmla="*/ 400107 w 679108"/>
              <a:gd name="connsiteY77" fmla="*/ 299765 h 673122"/>
              <a:gd name="connsiteX78" fmla="*/ 390582 w 679108"/>
              <a:gd name="connsiteY78" fmla="*/ 271190 h 673122"/>
              <a:gd name="connsiteX79" fmla="*/ 333432 w 679108"/>
              <a:gd name="connsiteY79" fmla="*/ 252140 h 673122"/>
              <a:gd name="connsiteX80" fmla="*/ 323907 w 679108"/>
              <a:gd name="connsiteY80" fmla="*/ 280715 h 673122"/>
              <a:gd name="connsiteX81" fmla="*/ 257232 w 679108"/>
              <a:gd name="connsiteY81" fmla="*/ 290240 h 673122"/>
              <a:gd name="connsiteX82" fmla="*/ 209607 w 679108"/>
              <a:gd name="connsiteY82" fmla="*/ 299765 h 673122"/>
              <a:gd name="connsiteX83" fmla="*/ 161982 w 679108"/>
              <a:gd name="connsiteY83" fmla="*/ 318815 h 673122"/>
              <a:gd name="connsiteX84" fmla="*/ 104832 w 679108"/>
              <a:gd name="connsiteY84" fmla="*/ 337865 h 673122"/>
              <a:gd name="connsiteX85" fmla="*/ 95307 w 679108"/>
              <a:gd name="connsiteY85" fmla="*/ 385490 h 673122"/>
              <a:gd name="connsiteX86" fmla="*/ 66732 w 679108"/>
              <a:gd name="connsiteY86" fmla="*/ 375965 h 673122"/>
              <a:gd name="connsiteX87" fmla="*/ 76257 w 679108"/>
              <a:gd name="connsiteY87" fmla="*/ 347390 h 673122"/>
              <a:gd name="connsiteX88" fmla="*/ 123882 w 679108"/>
              <a:gd name="connsiteY88" fmla="*/ 309290 h 673122"/>
              <a:gd name="connsiteX89" fmla="*/ 171507 w 679108"/>
              <a:gd name="connsiteY89" fmla="*/ 328340 h 673122"/>
              <a:gd name="connsiteX90" fmla="*/ 200082 w 679108"/>
              <a:gd name="connsiteY90" fmla="*/ 366440 h 673122"/>
              <a:gd name="connsiteX91" fmla="*/ 219132 w 679108"/>
              <a:gd name="connsiteY91" fmla="*/ 395015 h 673122"/>
              <a:gd name="connsiteX92" fmla="*/ 238182 w 679108"/>
              <a:gd name="connsiteY92" fmla="*/ 461690 h 673122"/>
              <a:gd name="connsiteX93" fmla="*/ 228657 w 679108"/>
              <a:gd name="connsiteY93" fmla="*/ 490265 h 673122"/>
              <a:gd name="connsiteX94" fmla="*/ 276282 w 679108"/>
              <a:gd name="connsiteY94" fmla="*/ 537890 h 673122"/>
              <a:gd name="connsiteX95" fmla="*/ 466782 w 679108"/>
              <a:gd name="connsiteY95" fmla="*/ 528365 h 673122"/>
              <a:gd name="connsiteX96" fmla="*/ 495357 w 679108"/>
              <a:gd name="connsiteY96" fmla="*/ 490265 h 673122"/>
              <a:gd name="connsiteX97" fmla="*/ 562032 w 679108"/>
              <a:gd name="connsiteY97" fmla="*/ 480740 h 673122"/>
              <a:gd name="connsiteX98" fmla="*/ 600132 w 679108"/>
              <a:gd name="connsiteY98" fmla="*/ 471215 h 673122"/>
              <a:gd name="connsiteX99" fmla="*/ 495357 w 679108"/>
              <a:gd name="connsiteY99" fmla="*/ 385490 h 673122"/>
              <a:gd name="connsiteX100" fmla="*/ 457257 w 679108"/>
              <a:gd name="connsiteY100" fmla="*/ 366440 h 673122"/>
              <a:gd name="connsiteX101" fmla="*/ 419157 w 679108"/>
              <a:gd name="connsiteY101" fmla="*/ 328340 h 673122"/>
              <a:gd name="connsiteX102" fmla="*/ 333432 w 679108"/>
              <a:gd name="connsiteY102" fmla="*/ 299765 h 673122"/>
              <a:gd name="connsiteX103" fmla="*/ 352482 w 679108"/>
              <a:gd name="connsiteY103" fmla="*/ 271190 h 673122"/>
              <a:gd name="connsiteX104" fmla="*/ 381057 w 679108"/>
              <a:gd name="connsiteY104" fmla="*/ 252140 h 673122"/>
              <a:gd name="connsiteX105" fmla="*/ 390582 w 679108"/>
              <a:gd name="connsiteY105" fmla="*/ 223565 h 673122"/>
              <a:gd name="connsiteX106" fmla="*/ 381057 w 679108"/>
              <a:gd name="connsiteY106" fmla="*/ 194990 h 673122"/>
              <a:gd name="connsiteX107" fmla="*/ 304857 w 679108"/>
              <a:gd name="connsiteY107" fmla="*/ 194990 h 673122"/>
              <a:gd name="connsiteX108" fmla="*/ 276282 w 679108"/>
              <a:gd name="connsiteY108" fmla="*/ 214040 h 673122"/>
              <a:gd name="connsiteX109" fmla="*/ 247707 w 679108"/>
              <a:gd name="connsiteY109" fmla="*/ 204515 h 673122"/>
              <a:gd name="connsiteX110" fmla="*/ 266757 w 679108"/>
              <a:gd name="connsiteY110" fmla="*/ 290240 h 673122"/>
              <a:gd name="connsiteX111" fmla="*/ 333432 w 679108"/>
              <a:gd name="connsiteY111" fmla="*/ 318815 h 673122"/>
              <a:gd name="connsiteX112" fmla="*/ 485832 w 679108"/>
              <a:gd name="connsiteY112" fmla="*/ 356915 h 673122"/>
              <a:gd name="connsiteX113" fmla="*/ 600132 w 679108"/>
              <a:gd name="connsiteY113" fmla="*/ 337865 h 673122"/>
              <a:gd name="connsiteX114" fmla="*/ 571557 w 679108"/>
              <a:gd name="connsiteY114" fmla="*/ 318815 h 673122"/>
              <a:gd name="connsiteX115" fmla="*/ 504882 w 679108"/>
              <a:gd name="connsiteY115" fmla="*/ 337865 h 673122"/>
              <a:gd name="connsiteX116" fmla="*/ 514407 w 679108"/>
              <a:gd name="connsiteY116" fmla="*/ 442640 h 673122"/>
              <a:gd name="connsiteX117" fmla="*/ 542982 w 679108"/>
              <a:gd name="connsiteY117" fmla="*/ 461690 h 673122"/>
              <a:gd name="connsiteX118" fmla="*/ 457257 w 679108"/>
              <a:gd name="connsiteY118" fmla="*/ 547415 h 673122"/>
              <a:gd name="connsiteX119" fmla="*/ 428682 w 679108"/>
              <a:gd name="connsiteY119" fmla="*/ 528365 h 673122"/>
              <a:gd name="connsiteX120" fmla="*/ 409632 w 679108"/>
              <a:gd name="connsiteY120" fmla="*/ 499790 h 673122"/>
              <a:gd name="connsiteX121" fmla="*/ 371532 w 679108"/>
              <a:gd name="connsiteY121" fmla="*/ 414065 h 673122"/>
              <a:gd name="connsiteX122" fmla="*/ 352482 w 679108"/>
              <a:gd name="connsiteY122" fmla="*/ 385490 h 673122"/>
              <a:gd name="connsiteX123" fmla="*/ 495357 w 679108"/>
              <a:gd name="connsiteY123" fmla="*/ 366440 h 673122"/>
              <a:gd name="connsiteX124" fmla="*/ 590607 w 679108"/>
              <a:gd name="connsiteY124" fmla="*/ 347390 h 673122"/>
              <a:gd name="connsiteX125" fmla="*/ 581082 w 679108"/>
              <a:gd name="connsiteY125" fmla="*/ 290240 h 673122"/>
              <a:gd name="connsiteX126" fmla="*/ 523932 w 679108"/>
              <a:gd name="connsiteY126" fmla="*/ 261665 h 673122"/>
              <a:gd name="connsiteX127" fmla="*/ 466782 w 679108"/>
              <a:gd name="connsiteY127" fmla="*/ 299765 h 673122"/>
              <a:gd name="connsiteX128" fmla="*/ 428682 w 679108"/>
              <a:gd name="connsiteY128" fmla="*/ 309290 h 673122"/>
              <a:gd name="connsiteX129" fmla="*/ 400107 w 679108"/>
              <a:gd name="connsiteY129" fmla="*/ 290240 h 673122"/>
              <a:gd name="connsiteX130" fmla="*/ 371532 w 679108"/>
              <a:gd name="connsiteY130" fmla="*/ 280715 h 673122"/>
              <a:gd name="connsiteX131" fmla="*/ 457257 w 679108"/>
              <a:gd name="connsiteY131" fmla="*/ 233090 h 673122"/>
              <a:gd name="connsiteX132" fmla="*/ 466782 w 679108"/>
              <a:gd name="connsiteY132" fmla="*/ 271190 h 673122"/>
              <a:gd name="connsiteX133" fmla="*/ 476307 w 679108"/>
              <a:gd name="connsiteY133" fmla="*/ 299765 h 673122"/>
              <a:gd name="connsiteX134" fmla="*/ 466782 w 679108"/>
              <a:gd name="connsiteY134" fmla="*/ 366440 h 673122"/>
              <a:gd name="connsiteX135" fmla="*/ 304857 w 679108"/>
              <a:gd name="connsiteY135" fmla="*/ 385490 h 673122"/>
              <a:gd name="connsiteX136" fmla="*/ 266757 w 679108"/>
              <a:gd name="connsiteY136" fmla="*/ 375965 h 673122"/>
              <a:gd name="connsiteX137" fmla="*/ 181032 w 679108"/>
              <a:gd name="connsiteY137" fmla="*/ 328340 h 673122"/>
              <a:gd name="connsiteX138" fmla="*/ 171507 w 679108"/>
              <a:gd name="connsiteY138" fmla="*/ 299765 h 673122"/>
              <a:gd name="connsiteX139" fmla="*/ 9582 w 679108"/>
              <a:gd name="connsiteY139" fmla="*/ 328340 h 673122"/>
              <a:gd name="connsiteX140" fmla="*/ 57 w 679108"/>
              <a:gd name="connsiteY140" fmla="*/ 356915 h 673122"/>
              <a:gd name="connsiteX141" fmla="*/ 9582 w 679108"/>
              <a:gd name="connsiteY141" fmla="*/ 414065 h 673122"/>
              <a:gd name="connsiteX142" fmla="*/ 38157 w 679108"/>
              <a:gd name="connsiteY142" fmla="*/ 423590 h 673122"/>
              <a:gd name="connsiteX143" fmla="*/ 142932 w 679108"/>
              <a:gd name="connsiteY143" fmla="*/ 433115 h 673122"/>
              <a:gd name="connsiteX144" fmla="*/ 133407 w 679108"/>
              <a:gd name="connsiteY144" fmla="*/ 471215 h 673122"/>
              <a:gd name="connsiteX145" fmla="*/ 114357 w 679108"/>
              <a:gd name="connsiteY145" fmla="*/ 509315 h 673122"/>
              <a:gd name="connsiteX146" fmla="*/ 171507 w 679108"/>
              <a:gd name="connsiteY146" fmla="*/ 537890 h 673122"/>
              <a:gd name="connsiteX147" fmla="*/ 181032 w 679108"/>
              <a:gd name="connsiteY147" fmla="*/ 604565 h 673122"/>
              <a:gd name="connsiteX148" fmla="*/ 314382 w 679108"/>
              <a:gd name="connsiteY148" fmla="*/ 652190 h 673122"/>
              <a:gd name="connsiteX149" fmla="*/ 419157 w 679108"/>
              <a:gd name="connsiteY149" fmla="*/ 614090 h 673122"/>
              <a:gd name="connsiteX150" fmla="*/ 438207 w 679108"/>
              <a:gd name="connsiteY150" fmla="*/ 575990 h 673122"/>
              <a:gd name="connsiteX151" fmla="*/ 447732 w 679108"/>
              <a:gd name="connsiteY151" fmla="*/ 604565 h 673122"/>
              <a:gd name="connsiteX152" fmla="*/ 628707 w 679108"/>
              <a:gd name="connsiteY152" fmla="*/ 556940 h 673122"/>
              <a:gd name="connsiteX153" fmla="*/ 657282 w 679108"/>
              <a:gd name="connsiteY153" fmla="*/ 633140 h 673122"/>
              <a:gd name="connsiteX154" fmla="*/ 619182 w 679108"/>
              <a:gd name="connsiteY154" fmla="*/ 642665 h 673122"/>
              <a:gd name="connsiteX155" fmla="*/ 581082 w 679108"/>
              <a:gd name="connsiteY155" fmla="*/ 614090 h 673122"/>
              <a:gd name="connsiteX156" fmla="*/ 533457 w 679108"/>
              <a:gd name="connsiteY156" fmla="*/ 604565 h 673122"/>
              <a:gd name="connsiteX157" fmla="*/ 457257 w 679108"/>
              <a:gd name="connsiteY157" fmla="*/ 614090 h 673122"/>
              <a:gd name="connsiteX158" fmla="*/ 466782 w 679108"/>
              <a:gd name="connsiteY158" fmla="*/ 575990 h 673122"/>
              <a:gd name="connsiteX159" fmla="*/ 533457 w 679108"/>
              <a:gd name="connsiteY159" fmla="*/ 556940 h 673122"/>
              <a:gd name="connsiteX160" fmla="*/ 571557 w 679108"/>
              <a:gd name="connsiteY160" fmla="*/ 604565 h 673122"/>
              <a:gd name="connsiteX161" fmla="*/ 562032 w 679108"/>
              <a:gd name="connsiteY161" fmla="*/ 633140 h 673122"/>
              <a:gd name="connsiteX162" fmla="*/ 533457 w 679108"/>
              <a:gd name="connsiteY162" fmla="*/ 623615 h 673122"/>
              <a:gd name="connsiteX163" fmla="*/ 485832 w 679108"/>
              <a:gd name="connsiteY163" fmla="*/ 566465 h 673122"/>
              <a:gd name="connsiteX164" fmla="*/ 495357 w 679108"/>
              <a:gd name="connsiteY164" fmla="*/ 537890 h 673122"/>
              <a:gd name="connsiteX165" fmla="*/ 552507 w 679108"/>
              <a:gd name="connsiteY165" fmla="*/ 537890 h 673122"/>
              <a:gd name="connsiteX166" fmla="*/ 638232 w 679108"/>
              <a:gd name="connsiteY166" fmla="*/ 490265 h 673122"/>
              <a:gd name="connsiteX167" fmla="*/ 590607 w 679108"/>
              <a:gd name="connsiteY167" fmla="*/ 414065 h 673122"/>
              <a:gd name="connsiteX168" fmla="*/ 562032 w 679108"/>
              <a:gd name="connsiteY168" fmla="*/ 404540 h 673122"/>
              <a:gd name="connsiteX169" fmla="*/ 600132 w 679108"/>
              <a:gd name="connsiteY169" fmla="*/ 385490 h 673122"/>
              <a:gd name="connsiteX170" fmla="*/ 628707 w 679108"/>
              <a:gd name="connsiteY170" fmla="*/ 442640 h 673122"/>
              <a:gd name="connsiteX171" fmla="*/ 657282 w 679108"/>
              <a:gd name="connsiteY171" fmla="*/ 461690 h 673122"/>
              <a:gd name="connsiteX172" fmla="*/ 676332 w 679108"/>
              <a:gd name="connsiteY172" fmla="*/ 433115 h 673122"/>
              <a:gd name="connsiteX173" fmla="*/ 647757 w 679108"/>
              <a:gd name="connsiteY173" fmla="*/ 423590 h 673122"/>
              <a:gd name="connsiteX174" fmla="*/ 609657 w 679108"/>
              <a:gd name="connsiteY174" fmla="*/ 404540 h 673122"/>
              <a:gd name="connsiteX175" fmla="*/ 590607 w 679108"/>
              <a:gd name="connsiteY175" fmla="*/ 366440 h 673122"/>
              <a:gd name="connsiteX176" fmla="*/ 581082 w 679108"/>
              <a:gd name="connsiteY176" fmla="*/ 337865 h 673122"/>
              <a:gd name="connsiteX177" fmla="*/ 552507 w 679108"/>
              <a:gd name="connsiteY177" fmla="*/ 356915 h 673122"/>
              <a:gd name="connsiteX178" fmla="*/ 523932 w 679108"/>
              <a:gd name="connsiteY178" fmla="*/ 366440 h 673122"/>
              <a:gd name="connsiteX179" fmla="*/ 485832 w 679108"/>
              <a:gd name="connsiteY179" fmla="*/ 423590 h 673122"/>
              <a:gd name="connsiteX180" fmla="*/ 514407 w 679108"/>
              <a:gd name="connsiteY180" fmla="*/ 433115 h 673122"/>
              <a:gd name="connsiteX181" fmla="*/ 562032 w 679108"/>
              <a:gd name="connsiteY181" fmla="*/ 442640 h 673122"/>
              <a:gd name="connsiteX182" fmla="*/ 590607 w 679108"/>
              <a:gd name="connsiteY182" fmla="*/ 471215 h 673122"/>
              <a:gd name="connsiteX183" fmla="*/ 638232 w 679108"/>
              <a:gd name="connsiteY183" fmla="*/ 480740 h 673122"/>
              <a:gd name="connsiteX184" fmla="*/ 647757 w 679108"/>
              <a:gd name="connsiteY184" fmla="*/ 528365 h 673122"/>
              <a:gd name="connsiteX185" fmla="*/ 619182 w 679108"/>
              <a:gd name="connsiteY185" fmla="*/ 547415 h 673122"/>
              <a:gd name="connsiteX186" fmla="*/ 657282 w 679108"/>
              <a:gd name="connsiteY186" fmla="*/ 595040 h 673122"/>
              <a:gd name="connsiteX187" fmla="*/ 676332 w 679108"/>
              <a:gd name="connsiteY187" fmla="*/ 623615 h 673122"/>
              <a:gd name="connsiteX188" fmla="*/ 647757 w 679108"/>
              <a:gd name="connsiteY188" fmla="*/ 633140 h 673122"/>
              <a:gd name="connsiteX189" fmla="*/ 619182 w 679108"/>
              <a:gd name="connsiteY189" fmla="*/ 614090 h 673122"/>
              <a:gd name="connsiteX190" fmla="*/ 571557 w 679108"/>
              <a:gd name="connsiteY190" fmla="*/ 604565 h 673122"/>
              <a:gd name="connsiteX191" fmla="*/ 581082 w 679108"/>
              <a:gd name="connsiteY191" fmla="*/ 575990 h 673122"/>
              <a:gd name="connsiteX192" fmla="*/ 647757 w 679108"/>
              <a:gd name="connsiteY192" fmla="*/ 585515 h 673122"/>
              <a:gd name="connsiteX193" fmla="*/ 590607 w 679108"/>
              <a:gd name="connsiteY193" fmla="*/ 575990 h 673122"/>
              <a:gd name="connsiteX194" fmla="*/ 552507 w 679108"/>
              <a:gd name="connsiteY194" fmla="*/ 556940 h 673122"/>
              <a:gd name="connsiteX195" fmla="*/ 495357 w 679108"/>
              <a:gd name="connsiteY195" fmla="*/ 547415 h 673122"/>
              <a:gd name="connsiteX196" fmla="*/ 504882 w 679108"/>
              <a:gd name="connsiteY196" fmla="*/ 518840 h 673122"/>
              <a:gd name="connsiteX197" fmla="*/ 542982 w 679108"/>
              <a:gd name="connsiteY197" fmla="*/ 471215 h 673122"/>
              <a:gd name="connsiteX198" fmla="*/ 609657 w 679108"/>
              <a:gd name="connsiteY198" fmla="*/ 480740 h 673122"/>
              <a:gd name="connsiteX199" fmla="*/ 590607 w 679108"/>
              <a:gd name="connsiteY199" fmla="*/ 442640 h 673122"/>
              <a:gd name="connsiteX200" fmla="*/ 552507 w 679108"/>
              <a:gd name="connsiteY200" fmla="*/ 385490 h 673122"/>
              <a:gd name="connsiteX201" fmla="*/ 514407 w 679108"/>
              <a:gd name="connsiteY201" fmla="*/ 299765 h 673122"/>
              <a:gd name="connsiteX202" fmla="*/ 485832 w 679108"/>
              <a:gd name="connsiteY202" fmla="*/ 280715 h 673122"/>
              <a:gd name="connsiteX203" fmla="*/ 476307 w 679108"/>
              <a:gd name="connsiteY203" fmla="*/ 252140 h 673122"/>
              <a:gd name="connsiteX204" fmla="*/ 381057 w 679108"/>
              <a:gd name="connsiteY204" fmla="*/ 223565 h 673122"/>
              <a:gd name="connsiteX205" fmla="*/ 362007 w 679108"/>
              <a:gd name="connsiteY205" fmla="*/ 194990 h 673122"/>
              <a:gd name="connsiteX206" fmla="*/ 333432 w 679108"/>
              <a:gd name="connsiteY206" fmla="*/ 185465 h 673122"/>
              <a:gd name="connsiteX207" fmla="*/ 257232 w 679108"/>
              <a:gd name="connsiteY207" fmla="*/ 175940 h 673122"/>
              <a:gd name="connsiteX208" fmla="*/ 266757 w 679108"/>
              <a:gd name="connsiteY208" fmla="*/ 14015 h 673122"/>
              <a:gd name="connsiteX209" fmla="*/ 295332 w 679108"/>
              <a:gd name="connsiteY209" fmla="*/ 4490 h 673122"/>
              <a:gd name="connsiteX210" fmla="*/ 304857 w 679108"/>
              <a:gd name="connsiteY210" fmla="*/ 33065 h 673122"/>
              <a:gd name="connsiteX211" fmla="*/ 266757 w 679108"/>
              <a:gd name="connsiteY211" fmla="*/ 42590 h 673122"/>
              <a:gd name="connsiteX212" fmla="*/ 276282 w 679108"/>
              <a:gd name="connsiteY212" fmla="*/ 80690 h 673122"/>
              <a:gd name="connsiteX213" fmla="*/ 304857 w 679108"/>
              <a:gd name="connsiteY213" fmla="*/ 109265 h 673122"/>
              <a:gd name="connsiteX214" fmla="*/ 247707 w 679108"/>
              <a:gd name="connsiteY214" fmla="*/ 99740 h 673122"/>
              <a:gd name="connsiteX215" fmla="*/ 171507 w 679108"/>
              <a:gd name="connsiteY215" fmla="*/ 109265 h 673122"/>
              <a:gd name="connsiteX216" fmla="*/ 181032 w 679108"/>
              <a:gd name="connsiteY216" fmla="*/ 137840 h 673122"/>
              <a:gd name="connsiteX217" fmla="*/ 181032 w 679108"/>
              <a:gd name="connsiteY217" fmla="*/ 90215 h 673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</a:cxnLst>
            <a:rect l="l" t="t" r="r" b="b"/>
            <a:pathLst>
              <a:path w="679108" h="673122">
                <a:moveTo>
                  <a:pt x="257232" y="452165"/>
                </a:moveTo>
                <a:cubicBezTo>
                  <a:pt x="252381" y="447314"/>
                  <a:pt x="209942" y="413395"/>
                  <a:pt x="219132" y="395015"/>
                </a:cubicBezTo>
                <a:cubicBezTo>
                  <a:pt x="223622" y="386035"/>
                  <a:pt x="238182" y="388665"/>
                  <a:pt x="247707" y="385490"/>
                </a:cubicBezTo>
                <a:cubicBezTo>
                  <a:pt x="257232" y="391840"/>
                  <a:pt x="265821" y="399891"/>
                  <a:pt x="276282" y="404540"/>
                </a:cubicBezTo>
                <a:cubicBezTo>
                  <a:pt x="294632" y="412695"/>
                  <a:pt x="333432" y="423590"/>
                  <a:pt x="333432" y="423590"/>
                </a:cubicBezTo>
                <a:cubicBezTo>
                  <a:pt x="339782" y="433115"/>
                  <a:pt x="341376" y="454941"/>
                  <a:pt x="352482" y="452165"/>
                </a:cubicBezTo>
                <a:cubicBezTo>
                  <a:pt x="388077" y="443266"/>
                  <a:pt x="363256" y="350200"/>
                  <a:pt x="362007" y="347390"/>
                </a:cubicBezTo>
                <a:cubicBezTo>
                  <a:pt x="355585" y="332940"/>
                  <a:pt x="317536" y="323041"/>
                  <a:pt x="304857" y="318815"/>
                </a:cubicBezTo>
                <a:cubicBezTo>
                  <a:pt x="288982" y="321990"/>
                  <a:pt x="266946" y="315388"/>
                  <a:pt x="257232" y="328340"/>
                </a:cubicBezTo>
                <a:cubicBezTo>
                  <a:pt x="250363" y="337498"/>
                  <a:pt x="268187" y="348820"/>
                  <a:pt x="276282" y="356915"/>
                </a:cubicBezTo>
                <a:cubicBezTo>
                  <a:pt x="294746" y="375379"/>
                  <a:pt x="310191" y="377743"/>
                  <a:pt x="333432" y="385490"/>
                </a:cubicBezTo>
                <a:cubicBezTo>
                  <a:pt x="338779" y="369448"/>
                  <a:pt x="353485" y="344382"/>
                  <a:pt x="333432" y="328340"/>
                </a:cubicBezTo>
                <a:cubicBezTo>
                  <a:pt x="323210" y="320162"/>
                  <a:pt x="308032" y="321990"/>
                  <a:pt x="295332" y="318815"/>
                </a:cubicBezTo>
                <a:cubicBezTo>
                  <a:pt x="248920" y="249197"/>
                  <a:pt x="305571" y="336733"/>
                  <a:pt x="257232" y="252140"/>
                </a:cubicBezTo>
                <a:cubicBezTo>
                  <a:pt x="251552" y="242201"/>
                  <a:pt x="247121" y="230716"/>
                  <a:pt x="238182" y="223565"/>
                </a:cubicBezTo>
                <a:cubicBezTo>
                  <a:pt x="230342" y="217293"/>
                  <a:pt x="219132" y="217215"/>
                  <a:pt x="209607" y="214040"/>
                </a:cubicBezTo>
                <a:cubicBezTo>
                  <a:pt x="200082" y="217215"/>
                  <a:pt x="182452" y="213626"/>
                  <a:pt x="181032" y="223565"/>
                </a:cubicBezTo>
                <a:cubicBezTo>
                  <a:pt x="168416" y="311880"/>
                  <a:pt x="168826" y="334043"/>
                  <a:pt x="219132" y="375965"/>
                </a:cubicBezTo>
                <a:cubicBezTo>
                  <a:pt x="227926" y="383294"/>
                  <a:pt x="238182" y="388665"/>
                  <a:pt x="247707" y="395015"/>
                </a:cubicBezTo>
                <a:cubicBezTo>
                  <a:pt x="254057" y="404540"/>
                  <a:pt x="261637" y="413351"/>
                  <a:pt x="266757" y="423590"/>
                </a:cubicBezTo>
                <a:cubicBezTo>
                  <a:pt x="271247" y="432570"/>
                  <a:pt x="271116" y="443556"/>
                  <a:pt x="276282" y="452165"/>
                </a:cubicBezTo>
                <a:cubicBezTo>
                  <a:pt x="290334" y="475585"/>
                  <a:pt x="305322" y="498826"/>
                  <a:pt x="323907" y="518840"/>
                </a:cubicBezTo>
                <a:cubicBezTo>
                  <a:pt x="346873" y="543572"/>
                  <a:pt x="377215" y="560715"/>
                  <a:pt x="400107" y="585515"/>
                </a:cubicBezTo>
                <a:cubicBezTo>
                  <a:pt x="415636" y="602339"/>
                  <a:pt x="425507" y="623615"/>
                  <a:pt x="438207" y="642665"/>
                </a:cubicBezTo>
                <a:cubicBezTo>
                  <a:pt x="444557" y="652190"/>
                  <a:pt x="468549" y="673122"/>
                  <a:pt x="457257" y="671240"/>
                </a:cubicBezTo>
                <a:cubicBezTo>
                  <a:pt x="368633" y="656469"/>
                  <a:pt x="419324" y="663637"/>
                  <a:pt x="304857" y="652190"/>
                </a:cubicBezTo>
                <a:cubicBezTo>
                  <a:pt x="292157" y="649015"/>
                  <a:pt x="279344" y="646261"/>
                  <a:pt x="266757" y="642665"/>
                </a:cubicBezTo>
                <a:cubicBezTo>
                  <a:pt x="257103" y="639907"/>
                  <a:pt x="238182" y="643180"/>
                  <a:pt x="238182" y="633140"/>
                </a:cubicBezTo>
                <a:cubicBezTo>
                  <a:pt x="238182" y="619670"/>
                  <a:pt x="256409" y="613189"/>
                  <a:pt x="266757" y="604565"/>
                </a:cubicBezTo>
                <a:cubicBezTo>
                  <a:pt x="291376" y="584049"/>
                  <a:pt x="295268" y="585536"/>
                  <a:pt x="323907" y="575990"/>
                </a:cubicBezTo>
                <a:cubicBezTo>
                  <a:pt x="394266" y="622896"/>
                  <a:pt x="362741" y="600353"/>
                  <a:pt x="419157" y="642665"/>
                </a:cubicBezTo>
                <a:cubicBezTo>
                  <a:pt x="442003" y="596973"/>
                  <a:pt x="453762" y="591066"/>
                  <a:pt x="428682" y="528365"/>
                </a:cubicBezTo>
                <a:cubicBezTo>
                  <a:pt x="424430" y="517736"/>
                  <a:pt x="409632" y="515665"/>
                  <a:pt x="400107" y="509315"/>
                </a:cubicBezTo>
                <a:cubicBezTo>
                  <a:pt x="336607" y="512490"/>
                  <a:pt x="272767" y="511552"/>
                  <a:pt x="209607" y="518840"/>
                </a:cubicBezTo>
                <a:cubicBezTo>
                  <a:pt x="189659" y="521142"/>
                  <a:pt x="152457" y="537890"/>
                  <a:pt x="152457" y="537890"/>
                </a:cubicBezTo>
                <a:cubicBezTo>
                  <a:pt x="155632" y="518840"/>
                  <a:pt x="152251" y="497422"/>
                  <a:pt x="161982" y="480740"/>
                </a:cubicBezTo>
                <a:cubicBezTo>
                  <a:pt x="175557" y="457469"/>
                  <a:pt x="219132" y="423590"/>
                  <a:pt x="219132" y="423590"/>
                </a:cubicBezTo>
                <a:cubicBezTo>
                  <a:pt x="343187" y="494479"/>
                  <a:pt x="234266" y="427669"/>
                  <a:pt x="333432" y="499790"/>
                </a:cubicBezTo>
                <a:cubicBezTo>
                  <a:pt x="351948" y="513256"/>
                  <a:pt x="390582" y="537890"/>
                  <a:pt x="390582" y="537890"/>
                </a:cubicBezTo>
                <a:cubicBezTo>
                  <a:pt x="396932" y="547415"/>
                  <a:pt x="398625" y="563320"/>
                  <a:pt x="409632" y="566465"/>
                </a:cubicBezTo>
                <a:cubicBezTo>
                  <a:pt x="425198" y="570913"/>
                  <a:pt x="442777" y="564180"/>
                  <a:pt x="457257" y="556940"/>
                </a:cubicBezTo>
                <a:cubicBezTo>
                  <a:pt x="475592" y="547773"/>
                  <a:pt x="493942" y="516201"/>
                  <a:pt x="504882" y="499790"/>
                </a:cubicBezTo>
                <a:cubicBezTo>
                  <a:pt x="501707" y="487090"/>
                  <a:pt x="502619" y="472582"/>
                  <a:pt x="495357" y="461690"/>
                </a:cubicBezTo>
                <a:cubicBezTo>
                  <a:pt x="489007" y="452165"/>
                  <a:pt x="474877" y="450735"/>
                  <a:pt x="466782" y="442640"/>
                </a:cubicBezTo>
                <a:cubicBezTo>
                  <a:pt x="458687" y="434545"/>
                  <a:pt x="454082" y="423590"/>
                  <a:pt x="447732" y="414065"/>
                </a:cubicBezTo>
                <a:cubicBezTo>
                  <a:pt x="341257" y="520540"/>
                  <a:pt x="379423" y="473394"/>
                  <a:pt x="323907" y="547415"/>
                </a:cubicBezTo>
                <a:cubicBezTo>
                  <a:pt x="320732" y="556940"/>
                  <a:pt x="321482" y="568890"/>
                  <a:pt x="314382" y="575990"/>
                </a:cubicBezTo>
                <a:cubicBezTo>
                  <a:pt x="294283" y="596089"/>
                  <a:pt x="244163" y="578574"/>
                  <a:pt x="228657" y="575990"/>
                </a:cubicBezTo>
                <a:cubicBezTo>
                  <a:pt x="196703" y="554688"/>
                  <a:pt x="193318" y="557010"/>
                  <a:pt x="171507" y="518840"/>
                </a:cubicBezTo>
                <a:cubicBezTo>
                  <a:pt x="166526" y="510123"/>
                  <a:pt x="168410" y="497978"/>
                  <a:pt x="161982" y="490265"/>
                </a:cubicBezTo>
                <a:cubicBezTo>
                  <a:pt x="159880" y="487743"/>
                  <a:pt x="78124" y="431248"/>
                  <a:pt x="85782" y="423590"/>
                </a:cubicBezTo>
                <a:cubicBezTo>
                  <a:pt x="99981" y="409391"/>
                  <a:pt x="142932" y="442640"/>
                  <a:pt x="142932" y="442640"/>
                </a:cubicBezTo>
                <a:cubicBezTo>
                  <a:pt x="191616" y="426412"/>
                  <a:pt x="166418" y="444165"/>
                  <a:pt x="181032" y="375965"/>
                </a:cubicBezTo>
                <a:cubicBezTo>
                  <a:pt x="186518" y="350364"/>
                  <a:pt x="200082" y="299765"/>
                  <a:pt x="200082" y="299765"/>
                </a:cubicBezTo>
                <a:cubicBezTo>
                  <a:pt x="209607" y="302940"/>
                  <a:pt x="219880" y="304414"/>
                  <a:pt x="228657" y="309290"/>
                </a:cubicBezTo>
                <a:cubicBezTo>
                  <a:pt x="248671" y="320409"/>
                  <a:pt x="285807" y="347390"/>
                  <a:pt x="285807" y="347390"/>
                </a:cubicBezTo>
                <a:cubicBezTo>
                  <a:pt x="309748" y="419214"/>
                  <a:pt x="277453" y="330682"/>
                  <a:pt x="314382" y="404540"/>
                </a:cubicBezTo>
                <a:cubicBezTo>
                  <a:pt x="318872" y="413520"/>
                  <a:pt x="316807" y="426015"/>
                  <a:pt x="323907" y="433115"/>
                </a:cubicBezTo>
                <a:cubicBezTo>
                  <a:pt x="340096" y="449304"/>
                  <a:pt x="381057" y="471215"/>
                  <a:pt x="381057" y="471215"/>
                </a:cubicBezTo>
                <a:cubicBezTo>
                  <a:pt x="415939" y="459588"/>
                  <a:pt x="417448" y="465109"/>
                  <a:pt x="438207" y="423590"/>
                </a:cubicBezTo>
                <a:cubicBezTo>
                  <a:pt x="447187" y="405629"/>
                  <a:pt x="457257" y="366440"/>
                  <a:pt x="457257" y="366440"/>
                </a:cubicBezTo>
                <a:cubicBezTo>
                  <a:pt x="457257" y="366440"/>
                  <a:pt x="444557" y="302940"/>
                  <a:pt x="419157" y="328340"/>
                </a:cubicBezTo>
                <a:cubicBezTo>
                  <a:pt x="404958" y="342539"/>
                  <a:pt x="406457" y="366440"/>
                  <a:pt x="400107" y="385490"/>
                </a:cubicBezTo>
                <a:lnTo>
                  <a:pt x="390582" y="414065"/>
                </a:lnTo>
                <a:cubicBezTo>
                  <a:pt x="393757" y="433115"/>
                  <a:pt x="395917" y="452362"/>
                  <a:pt x="400107" y="471215"/>
                </a:cubicBezTo>
                <a:cubicBezTo>
                  <a:pt x="402285" y="481016"/>
                  <a:pt x="411283" y="489886"/>
                  <a:pt x="409632" y="499790"/>
                </a:cubicBezTo>
                <a:cubicBezTo>
                  <a:pt x="405663" y="523602"/>
                  <a:pt x="378676" y="536302"/>
                  <a:pt x="362007" y="547415"/>
                </a:cubicBezTo>
                <a:cubicBezTo>
                  <a:pt x="331818" y="592698"/>
                  <a:pt x="353817" y="572370"/>
                  <a:pt x="285807" y="595040"/>
                </a:cubicBezTo>
                <a:lnTo>
                  <a:pt x="257232" y="604565"/>
                </a:lnTo>
                <a:cubicBezTo>
                  <a:pt x="238182" y="601390"/>
                  <a:pt x="215163" y="607105"/>
                  <a:pt x="200082" y="595040"/>
                </a:cubicBezTo>
                <a:cubicBezTo>
                  <a:pt x="175604" y="575458"/>
                  <a:pt x="162780" y="530759"/>
                  <a:pt x="152457" y="499790"/>
                </a:cubicBezTo>
                <a:cubicBezTo>
                  <a:pt x="155632" y="483915"/>
                  <a:pt x="153002" y="465635"/>
                  <a:pt x="161982" y="452165"/>
                </a:cubicBezTo>
                <a:cubicBezTo>
                  <a:pt x="167551" y="443811"/>
                  <a:pt x="181780" y="447516"/>
                  <a:pt x="190557" y="442640"/>
                </a:cubicBezTo>
                <a:cubicBezTo>
                  <a:pt x="210571" y="431521"/>
                  <a:pt x="231518" y="420729"/>
                  <a:pt x="247707" y="404540"/>
                </a:cubicBezTo>
                <a:cubicBezTo>
                  <a:pt x="257232" y="395015"/>
                  <a:pt x="264234" y="381989"/>
                  <a:pt x="276282" y="375965"/>
                </a:cubicBezTo>
                <a:cubicBezTo>
                  <a:pt x="290762" y="368725"/>
                  <a:pt x="307979" y="369336"/>
                  <a:pt x="323907" y="366440"/>
                </a:cubicBezTo>
                <a:cubicBezTo>
                  <a:pt x="397666" y="353029"/>
                  <a:pt x="359249" y="364184"/>
                  <a:pt x="409632" y="347390"/>
                </a:cubicBezTo>
                <a:cubicBezTo>
                  <a:pt x="406457" y="331515"/>
                  <a:pt x="404034" y="315471"/>
                  <a:pt x="400107" y="299765"/>
                </a:cubicBezTo>
                <a:cubicBezTo>
                  <a:pt x="397672" y="290025"/>
                  <a:pt x="398752" y="277026"/>
                  <a:pt x="390582" y="271190"/>
                </a:cubicBezTo>
                <a:cubicBezTo>
                  <a:pt x="374242" y="259518"/>
                  <a:pt x="333432" y="252140"/>
                  <a:pt x="333432" y="252140"/>
                </a:cubicBezTo>
                <a:cubicBezTo>
                  <a:pt x="330257" y="261665"/>
                  <a:pt x="332887" y="276225"/>
                  <a:pt x="323907" y="280715"/>
                </a:cubicBezTo>
                <a:cubicBezTo>
                  <a:pt x="303827" y="290755"/>
                  <a:pt x="279377" y="286549"/>
                  <a:pt x="257232" y="290240"/>
                </a:cubicBezTo>
                <a:cubicBezTo>
                  <a:pt x="241263" y="292902"/>
                  <a:pt x="225114" y="295113"/>
                  <a:pt x="209607" y="299765"/>
                </a:cubicBezTo>
                <a:cubicBezTo>
                  <a:pt x="193230" y="304678"/>
                  <a:pt x="178050" y="312972"/>
                  <a:pt x="161982" y="318815"/>
                </a:cubicBezTo>
                <a:cubicBezTo>
                  <a:pt x="143111" y="325677"/>
                  <a:pt x="104832" y="337865"/>
                  <a:pt x="104832" y="337865"/>
                </a:cubicBezTo>
                <a:cubicBezTo>
                  <a:pt x="101657" y="353740"/>
                  <a:pt x="106755" y="374042"/>
                  <a:pt x="95307" y="385490"/>
                </a:cubicBezTo>
                <a:cubicBezTo>
                  <a:pt x="88207" y="392590"/>
                  <a:pt x="71222" y="384945"/>
                  <a:pt x="66732" y="375965"/>
                </a:cubicBezTo>
                <a:cubicBezTo>
                  <a:pt x="62242" y="366985"/>
                  <a:pt x="71767" y="356370"/>
                  <a:pt x="76257" y="347390"/>
                </a:cubicBezTo>
                <a:cubicBezTo>
                  <a:pt x="93491" y="312923"/>
                  <a:pt x="90925" y="320276"/>
                  <a:pt x="123882" y="309290"/>
                </a:cubicBezTo>
                <a:cubicBezTo>
                  <a:pt x="139757" y="315640"/>
                  <a:pt x="157829" y="318081"/>
                  <a:pt x="171507" y="328340"/>
                </a:cubicBezTo>
                <a:cubicBezTo>
                  <a:pt x="184207" y="337865"/>
                  <a:pt x="190855" y="353522"/>
                  <a:pt x="200082" y="366440"/>
                </a:cubicBezTo>
                <a:cubicBezTo>
                  <a:pt x="206736" y="375755"/>
                  <a:pt x="214012" y="384776"/>
                  <a:pt x="219132" y="395015"/>
                </a:cubicBezTo>
                <a:cubicBezTo>
                  <a:pt x="225964" y="408680"/>
                  <a:pt x="235130" y="449483"/>
                  <a:pt x="238182" y="461690"/>
                </a:cubicBezTo>
                <a:cubicBezTo>
                  <a:pt x="235007" y="471215"/>
                  <a:pt x="228657" y="480225"/>
                  <a:pt x="228657" y="490265"/>
                </a:cubicBezTo>
                <a:cubicBezTo>
                  <a:pt x="228657" y="525303"/>
                  <a:pt x="249022" y="524260"/>
                  <a:pt x="276282" y="537890"/>
                </a:cubicBezTo>
                <a:cubicBezTo>
                  <a:pt x="339782" y="534715"/>
                  <a:pt x="404654" y="541871"/>
                  <a:pt x="466782" y="528365"/>
                </a:cubicBezTo>
                <a:cubicBezTo>
                  <a:pt x="482295" y="524993"/>
                  <a:pt x="481158" y="497365"/>
                  <a:pt x="495357" y="490265"/>
                </a:cubicBezTo>
                <a:cubicBezTo>
                  <a:pt x="515437" y="480225"/>
                  <a:pt x="539943" y="484756"/>
                  <a:pt x="562032" y="480740"/>
                </a:cubicBezTo>
                <a:cubicBezTo>
                  <a:pt x="574912" y="478398"/>
                  <a:pt x="587432" y="474390"/>
                  <a:pt x="600132" y="471215"/>
                </a:cubicBezTo>
                <a:cubicBezTo>
                  <a:pt x="554174" y="425257"/>
                  <a:pt x="559228" y="426135"/>
                  <a:pt x="495357" y="385490"/>
                </a:cubicBezTo>
                <a:cubicBezTo>
                  <a:pt x="483378" y="377867"/>
                  <a:pt x="468616" y="374959"/>
                  <a:pt x="457257" y="366440"/>
                </a:cubicBezTo>
                <a:cubicBezTo>
                  <a:pt x="442889" y="355664"/>
                  <a:pt x="434971" y="336855"/>
                  <a:pt x="419157" y="328340"/>
                </a:cubicBezTo>
                <a:cubicBezTo>
                  <a:pt x="392637" y="314060"/>
                  <a:pt x="333432" y="299765"/>
                  <a:pt x="333432" y="299765"/>
                </a:cubicBezTo>
                <a:cubicBezTo>
                  <a:pt x="339782" y="290240"/>
                  <a:pt x="344387" y="279285"/>
                  <a:pt x="352482" y="271190"/>
                </a:cubicBezTo>
                <a:cubicBezTo>
                  <a:pt x="360577" y="263095"/>
                  <a:pt x="373906" y="261079"/>
                  <a:pt x="381057" y="252140"/>
                </a:cubicBezTo>
                <a:cubicBezTo>
                  <a:pt x="387329" y="244300"/>
                  <a:pt x="387407" y="233090"/>
                  <a:pt x="390582" y="223565"/>
                </a:cubicBezTo>
                <a:cubicBezTo>
                  <a:pt x="387407" y="214040"/>
                  <a:pt x="388157" y="202090"/>
                  <a:pt x="381057" y="194990"/>
                </a:cubicBezTo>
                <a:cubicBezTo>
                  <a:pt x="361531" y="175464"/>
                  <a:pt x="322971" y="191367"/>
                  <a:pt x="304857" y="194990"/>
                </a:cubicBezTo>
                <a:cubicBezTo>
                  <a:pt x="295332" y="201340"/>
                  <a:pt x="287574" y="212158"/>
                  <a:pt x="276282" y="214040"/>
                </a:cubicBezTo>
                <a:cubicBezTo>
                  <a:pt x="266378" y="215691"/>
                  <a:pt x="248952" y="194552"/>
                  <a:pt x="247707" y="204515"/>
                </a:cubicBezTo>
                <a:cubicBezTo>
                  <a:pt x="244076" y="233561"/>
                  <a:pt x="249194" y="266822"/>
                  <a:pt x="266757" y="290240"/>
                </a:cubicBezTo>
                <a:cubicBezTo>
                  <a:pt x="281265" y="309584"/>
                  <a:pt x="310864" y="310135"/>
                  <a:pt x="333432" y="318815"/>
                </a:cubicBezTo>
                <a:cubicBezTo>
                  <a:pt x="396892" y="343223"/>
                  <a:pt x="410247" y="341798"/>
                  <a:pt x="485832" y="356915"/>
                </a:cubicBezTo>
                <a:cubicBezTo>
                  <a:pt x="523932" y="350565"/>
                  <a:pt x="564836" y="353552"/>
                  <a:pt x="600132" y="337865"/>
                </a:cubicBezTo>
                <a:cubicBezTo>
                  <a:pt x="610593" y="333216"/>
                  <a:pt x="582890" y="320434"/>
                  <a:pt x="571557" y="318815"/>
                </a:cubicBezTo>
                <a:cubicBezTo>
                  <a:pt x="563185" y="317619"/>
                  <a:pt x="515605" y="334291"/>
                  <a:pt x="504882" y="337865"/>
                </a:cubicBezTo>
                <a:cubicBezTo>
                  <a:pt x="508057" y="372790"/>
                  <a:pt x="504094" y="409122"/>
                  <a:pt x="514407" y="442640"/>
                </a:cubicBezTo>
                <a:cubicBezTo>
                  <a:pt x="517774" y="453581"/>
                  <a:pt x="548464" y="451640"/>
                  <a:pt x="542982" y="461690"/>
                </a:cubicBezTo>
                <a:cubicBezTo>
                  <a:pt x="523631" y="497167"/>
                  <a:pt x="457257" y="547415"/>
                  <a:pt x="457257" y="547415"/>
                </a:cubicBezTo>
                <a:cubicBezTo>
                  <a:pt x="447732" y="541065"/>
                  <a:pt x="436777" y="536460"/>
                  <a:pt x="428682" y="528365"/>
                </a:cubicBezTo>
                <a:cubicBezTo>
                  <a:pt x="420587" y="520270"/>
                  <a:pt x="415312" y="509729"/>
                  <a:pt x="409632" y="499790"/>
                </a:cubicBezTo>
                <a:cubicBezTo>
                  <a:pt x="369233" y="429092"/>
                  <a:pt x="412355" y="495712"/>
                  <a:pt x="371532" y="414065"/>
                </a:cubicBezTo>
                <a:cubicBezTo>
                  <a:pt x="366412" y="403826"/>
                  <a:pt x="358832" y="395015"/>
                  <a:pt x="352482" y="385490"/>
                </a:cubicBezTo>
                <a:cubicBezTo>
                  <a:pt x="400107" y="379140"/>
                  <a:pt x="447914" y="374031"/>
                  <a:pt x="495357" y="366440"/>
                </a:cubicBezTo>
                <a:cubicBezTo>
                  <a:pt x="527329" y="361324"/>
                  <a:pt x="566407" y="368901"/>
                  <a:pt x="590607" y="347390"/>
                </a:cubicBezTo>
                <a:cubicBezTo>
                  <a:pt x="605042" y="334559"/>
                  <a:pt x="589719" y="307514"/>
                  <a:pt x="581082" y="290240"/>
                </a:cubicBezTo>
                <a:cubicBezTo>
                  <a:pt x="573696" y="275468"/>
                  <a:pt x="537456" y="266173"/>
                  <a:pt x="523932" y="261665"/>
                </a:cubicBezTo>
                <a:cubicBezTo>
                  <a:pt x="414549" y="289011"/>
                  <a:pt x="545717" y="247142"/>
                  <a:pt x="466782" y="299765"/>
                </a:cubicBezTo>
                <a:cubicBezTo>
                  <a:pt x="455890" y="307027"/>
                  <a:pt x="441382" y="306115"/>
                  <a:pt x="428682" y="309290"/>
                </a:cubicBezTo>
                <a:cubicBezTo>
                  <a:pt x="419157" y="302940"/>
                  <a:pt x="410346" y="295360"/>
                  <a:pt x="400107" y="290240"/>
                </a:cubicBezTo>
                <a:cubicBezTo>
                  <a:pt x="391127" y="285750"/>
                  <a:pt x="373501" y="290560"/>
                  <a:pt x="371532" y="280715"/>
                </a:cubicBezTo>
                <a:cubicBezTo>
                  <a:pt x="361027" y="228191"/>
                  <a:pt x="439131" y="235679"/>
                  <a:pt x="457257" y="233090"/>
                </a:cubicBezTo>
                <a:cubicBezTo>
                  <a:pt x="457257" y="233090"/>
                  <a:pt x="463186" y="258603"/>
                  <a:pt x="466782" y="271190"/>
                </a:cubicBezTo>
                <a:cubicBezTo>
                  <a:pt x="469540" y="280844"/>
                  <a:pt x="473132" y="290240"/>
                  <a:pt x="476307" y="299765"/>
                </a:cubicBezTo>
                <a:cubicBezTo>
                  <a:pt x="473132" y="321990"/>
                  <a:pt x="475120" y="345595"/>
                  <a:pt x="466782" y="366440"/>
                </a:cubicBezTo>
                <a:cubicBezTo>
                  <a:pt x="441746" y="429030"/>
                  <a:pt x="335689" y="387692"/>
                  <a:pt x="304857" y="385490"/>
                </a:cubicBezTo>
                <a:cubicBezTo>
                  <a:pt x="292157" y="382315"/>
                  <a:pt x="278466" y="381819"/>
                  <a:pt x="266757" y="375965"/>
                </a:cubicBezTo>
                <a:cubicBezTo>
                  <a:pt x="135749" y="310461"/>
                  <a:pt x="260053" y="354680"/>
                  <a:pt x="181032" y="328340"/>
                </a:cubicBezTo>
                <a:cubicBezTo>
                  <a:pt x="177857" y="318815"/>
                  <a:pt x="181459" y="301092"/>
                  <a:pt x="171507" y="299765"/>
                </a:cubicBezTo>
                <a:cubicBezTo>
                  <a:pt x="63792" y="285403"/>
                  <a:pt x="65717" y="290916"/>
                  <a:pt x="9582" y="328340"/>
                </a:cubicBezTo>
                <a:cubicBezTo>
                  <a:pt x="6407" y="337865"/>
                  <a:pt x="57" y="346875"/>
                  <a:pt x="57" y="356915"/>
                </a:cubicBezTo>
                <a:cubicBezTo>
                  <a:pt x="57" y="376228"/>
                  <a:pt x="0" y="397297"/>
                  <a:pt x="9582" y="414065"/>
                </a:cubicBezTo>
                <a:cubicBezTo>
                  <a:pt x="14563" y="422782"/>
                  <a:pt x="28218" y="422170"/>
                  <a:pt x="38157" y="423590"/>
                </a:cubicBezTo>
                <a:cubicBezTo>
                  <a:pt x="72874" y="428550"/>
                  <a:pt x="108007" y="429940"/>
                  <a:pt x="142932" y="433115"/>
                </a:cubicBezTo>
                <a:cubicBezTo>
                  <a:pt x="139757" y="445815"/>
                  <a:pt x="138004" y="458958"/>
                  <a:pt x="133407" y="471215"/>
                </a:cubicBezTo>
                <a:cubicBezTo>
                  <a:pt x="128421" y="484510"/>
                  <a:pt x="112023" y="495309"/>
                  <a:pt x="114357" y="509315"/>
                </a:cubicBezTo>
                <a:cubicBezTo>
                  <a:pt x="116529" y="522349"/>
                  <a:pt x="162555" y="534906"/>
                  <a:pt x="171507" y="537890"/>
                </a:cubicBezTo>
                <a:cubicBezTo>
                  <a:pt x="174682" y="560115"/>
                  <a:pt x="168979" y="585624"/>
                  <a:pt x="181032" y="604565"/>
                </a:cubicBezTo>
                <a:cubicBezTo>
                  <a:pt x="210410" y="650730"/>
                  <a:pt x="270326" y="646683"/>
                  <a:pt x="314382" y="652190"/>
                </a:cubicBezTo>
                <a:cubicBezTo>
                  <a:pt x="337027" y="646529"/>
                  <a:pt x="397069" y="640595"/>
                  <a:pt x="419157" y="614090"/>
                </a:cubicBezTo>
                <a:cubicBezTo>
                  <a:pt x="428247" y="603182"/>
                  <a:pt x="431857" y="588690"/>
                  <a:pt x="438207" y="575990"/>
                </a:cubicBezTo>
                <a:cubicBezTo>
                  <a:pt x="441382" y="585515"/>
                  <a:pt x="437721" y="603795"/>
                  <a:pt x="447732" y="604565"/>
                </a:cubicBezTo>
                <a:cubicBezTo>
                  <a:pt x="519310" y="610071"/>
                  <a:pt x="568205" y="582869"/>
                  <a:pt x="628707" y="556940"/>
                </a:cubicBezTo>
                <a:cubicBezTo>
                  <a:pt x="638232" y="582340"/>
                  <a:pt x="660278" y="606179"/>
                  <a:pt x="657282" y="633140"/>
                </a:cubicBezTo>
                <a:cubicBezTo>
                  <a:pt x="655836" y="646151"/>
                  <a:pt x="631882" y="645840"/>
                  <a:pt x="619182" y="642665"/>
                </a:cubicBezTo>
                <a:cubicBezTo>
                  <a:pt x="603781" y="638815"/>
                  <a:pt x="595589" y="620537"/>
                  <a:pt x="581082" y="614090"/>
                </a:cubicBezTo>
                <a:cubicBezTo>
                  <a:pt x="566288" y="607515"/>
                  <a:pt x="549332" y="607740"/>
                  <a:pt x="533457" y="604565"/>
                </a:cubicBezTo>
                <a:cubicBezTo>
                  <a:pt x="508057" y="607740"/>
                  <a:pt x="480785" y="624173"/>
                  <a:pt x="457257" y="614090"/>
                </a:cubicBezTo>
                <a:cubicBezTo>
                  <a:pt x="445225" y="608933"/>
                  <a:pt x="456309" y="583845"/>
                  <a:pt x="466782" y="575990"/>
                </a:cubicBezTo>
                <a:cubicBezTo>
                  <a:pt x="485273" y="562121"/>
                  <a:pt x="511232" y="563290"/>
                  <a:pt x="533457" y="556940"/>
                </a:cubicBezTo>
                <a:cubicBezTo>
                  <a:pt x="555398" y="571568"/>
                  <a:pt x="571557" y="573893"/>
                  <a:pt x="571557" y="604565"/>
                </a:cubicBezTo>
                <a:cubicBezTo>
                  <a:pt x="571557" y="614605"/>
                  <a:pt x="565207" y="623615"/>
                  <a:pt x="562032" y="633140"/>
                </a:cubicBezTo>
                <a:cubicBezTo>
                  <a:pt x="552507" y="629965"/>
                  <a:pt x="541811" y="629184"/>
                  <a:pt x="533457" y="623615"/>
                </a:cubicBezTo>
                <a:cubicBezTo>
                  <a:pt x="511455" y="608947"/>
                  <a:pt x="499889" y="587550"/>
                  <a:pt x="485832" y="566465"/>
                </a:cubicBezTo>
                <a:cubicBezTo>
                  <a:pt x="489007" y="556940"/>
                  <a:pt x="488257" y="544990"/>
                  <a:pt x="495357" y="537890"/>
                </a:cubicBezTo>
                <a:cubicBezTo>
                  <a:pt x="514407" y="518840"/>
                  <a:pt x="533457" y="531540"/>
                  <a:pt x="552507" y="537890"/>
                </a:cubicBezTo>
                <a:cubicBezTo>
                  <a:pt x="638447" y="516405"/>
                  <a:pt x="620428" y="543678"/>
                  <a:pt x="638232" y="490265"/>
                </a:cubicBezTo>
                <a:cubicBezTo>
                  <a:pt x="623564" y="453595"/>
                  <a:pt x="623878" y="436246"/>
                  <a:pt x="590607" y="414065"/>
                </a:cubicBezTo>
                <a:cubicBezTo>
                  <a:pt x="582253" y="408496"/>
                  <a:pt x="571557" y="407715"/>
                  <a:pt x="562032" y="404540"/>
                </a:cubicBezTo>
                <a:cubicBezTo>
                  <a:pt x="574732" y="398190"/>
                  <a:pt x="586126" y="383156"/>
                  <a:pt x="600132" y="385490"/>
                </a:cubicBezTo>
                <a:cubicBezTo>
                  <a:pt x="618661" y="388578"/>
                  <a:pt x="620903" y="432885"/>
                  <a:pt x="628707" y="442640"/>
                </a:cubicBezTo>
                <a:cubicBezTo>
                  <a:pt x="635858" y="451579"/>
                  <a:pt x="647757" y="455340"/>
                  <a:pt x="657282" y="461690"/>
                </a:cubicBezTo>
                <a:cubicBezTo>
                  <a:pt x="663632" y="452165"/>
                  <a:pt x="679108" y="444221"/>
                  <a:pt x="676332" y="433115"/>
                </a:cubicBezTo>
                <a:cubicBezTo>
                  <a:pt x="673897" y="423375"/>
                  <a:pt x="656985" y="427545"/>
                  <a:pt x="647757" y="423590"/>
                </a:cubicBezTo>
                <a:cubicBezTo>
                  <a:pt x="634706" y="417997"/>
                  <a:pt x="622357" y="410890"/>
                  <a:pt x="609657" y="404540"/>
                </a:cubicBezTo>
                <a:cubicBezTo>
                  <a:pt x="603307" y="391840"/>
                  <a:pt x="596200" y="379491"/>
                  <a:pt x="590607" y="366440"/>
                </a:cubicBezTo>
                <a:cubicBezTo>
                  <a:pt x="586652" y="357212"/>
                  <a:pt x="590822" y="340300"/>
                  <a:pt x="581082" y="337865"/>
                </a:cubicBezTo>
                <a:cubicBezTo>
                  <a:pt x="569976" y="335089"/>
                  <a:pt x="562746" y="351795"/>
                  <a:pt x="552507" y="356915"/>
                </a:cubicBezTo>
                <a:cubicBezTo>
                  <a:pt x="543527" y="361405"/>
                  <a:pt x="533457" y="363265"/>
                  <a:pt x="523932" y="366440"/>
                </a:cubicBezTo>
                <a:cubicBezTo>
                  <a:pt x="519081" y="371291"/>
                  <a:pt x="476642" y="405210"/>
                  <a:pt x="485832" y="423590"/>
                </a:cubicBezTo>
                <a:cubicBezTo>
                  <a:pt x="490322" y="432570"/>
                  <a:pt x="504667" y="430680"/>
                  <a:pt x="514407" y="433115"/>
                </a:cubicBezTo>
                <a:cubicBezTo>
                  <a:pt x="530113" y="437042"/>
                  <a:pt x="546157" y="439465"/>
                  <a:pt x="562032" y="442640"/>
                </a:cubicBezTo>
                <a:cubicBezTo>
                  <a:pt x="571557" y="452165"/>
                  <a:pt x="578559" y="465191"/>
                  <a:pt x="590607" y="471215"/>
                </a:cubicBezTo>
                <a:cubicBezTo>
                  <a:pt x="605087" y="478455"/>
                  <a:pt x="626784" y="469292"/>
                  <a:pt x="638232" y="480740"/>
                </a:cubicBezTo>
                <a:cubicBezTo>
                  <a:pt x="649680" y="492188"/>
                  <a:pt x="644582" y="512490"/>
                  <a:pt x="647757" y="528365"/>
                </a:cubicBezTo>
                <a:cubicBezTo>
                  <a:pt x="638232" y="534715"/>
                  <a:pt x="622802" y="536555"/>
                  <a:pt x="619182" y="547415"/>
                </a:cubicBezTo>
                <a:cubicBezTo>
                  <a:pt x="606026" y="586883"/>
                  <a:pt x="635551" y="587796"/>
                  <a:pt x="657282" y="595040"/>
                </a:cubicBezTo>
                <a:cubicBezTo>
                  <a:pt x="663632" y="604565"/>
                  <a:pt x="679108" y="612509"/>
                  <a:pt x="676332" y="623615"/>
                </a:cubicBezTo>
                <a:cubicBezTo>
                  <a:pt x="673897" y="633355"/>
                  <a:pt x="657661" y="634791"/>
                  <a:pt x="647757" y="633140"/>
                </a:cubicBezTo>
                <a:cubicBezTo>
                  <a:pt x="636465" y="631258"/>
                  <a:pt x="629901" y="618110"/>
                  <a:pt x="619182" y="614090"/>
                </a:cubicBezTo>
                <a:cubicBezTo>
                  <a:pt x="604023" y="608406"/>
                  <a:pt x="587432" y="607740"/>
                  <a:pt x="571557" y="604565"/>
                </a:cubicBezTo>
                <a:cubicBezTo>
                  <a:pt x="574732" y="595040"/>
                  <a:pt x="571342" y="578425"/>
                  <a:pt x="581082" y="575990"/>
                </a:cubicBezTo>
                <a:cubicBezTo>
                  <a:pt x="602862" y="570545"/>
                  <a:pt x="625306" y="585515"/>
                  <a:pt x="647757" y="585515"/>
                </a:cubicBezTo>
                <a:cubicBezTo>
                  <a:pt x="667070" y="585515"/>
                  <a:pt x="609657" y="579165"/>
                  <a:pt x="590607" y="575990"/>
                </a:cubicBezTo>
                <a:cubicBezTo>
                  <a:pt x="577907" y="569640"/>
                  <a:pt x="566107" y="561020"/>
                  <a:pt x="552507" y="556940"/>
                </a:cubicBezTo>
                <a:cubicBezTo>
                  <a:pt x="534009" y="551391"/>
                  <a:pt x="510438" y="559480"/>
                  <a:pt x="495357" y="547415"/>
                </a:cubicBezTo>
                <a:cubicBezTo>
                  <a:pt x="487517" y="541143"/>
                  <a:pt x="502124" y="528494"/>
                  <a:pt x="504882" y="518840"/>
                </a:cubicBezTo>
                <a:cubicBezTo>
                  <a:pt x="518731" y="470370"/>
                  <a:pt x="500540" y="485362"/>
                  <a:pt x="542982" y="471215"/>
                </a:cubicBezTo>
                <a:cubicBezTo>
                  <a:pt x="565207" y="474390"/>
                  <a:pt x="590406" y="492291"/>
                  <a:pt x="609657" y="480740"/>
                </a:cubicBezTo>
                <a:cubicBezTo>
                  <a:pt x="621833" y="473435"/>
                  <a:pt x="595593" y="455935"/>
                  <a:pt x="590607" y="442640"/>
                </a:cubicBezTo>
                <a:cubicBezTo>
                  <a:pt x="570105" y="387967"/>
                  <a:pt x="599146" y="416583"/>
                  <a:pt x="552507" y="385490"/>
                </a:cubicBezTo>
                <a:cubicBezTo>
                  <a:pt x="543076" y="357196"/>
                  <a:pt x="537048" y="322406"/>
                  <a:pt x="514407" y="299765"/>
                </a:cubicBezTo>
                <a:cubicBezTo>
                  <a:pt x="506312" y="291670"/>
                  <a:pt x="495357" y="287065"/>
                  <a:pt x="485832" y="280715"/>
                </a:cubicBezTo>
                <a:cubicBezTo>
                  <a:pt x="482657" y="271190"/>
                  <a:pt x="484477" y="257976"/>
                  <a:pt x="476307" y="252140"/>
                </a:cubicBezTo>
                <a:cubicBezTo>
                  <a:pt x="463820" y="243221"/>
                  <a:pt x="401425" y="228657"/>
                  <a:pt x="381057" y="223565"/>
                </a:cubicBezTo>
                <a:cubicBezTo>
                  <a:pt x="374707" y="214040"/>
                  <a:pt x="370946" y="202141"/>
                  <a:pt x="362007" y="194990"/>
                </a:cubicBezTo>
                <a:cubicBezTo>
                  <a:pt x="354167" y="188718"/>
                  <a:pt x="343310" y="187261"/>
                  <a:pt x="333432" y="185465"/>
                </a:cubicBezTo>
                <a:cubicBezTo>
                  <a:pt x="308247" y="180886"/>
                  <a:pt x="282632" y="179115"/>
                  <a:pt x="257232" y="175940"/>
                </a:cubicBezTo>
                <a:cubicBezTo>
                  <a:pt x="260407" y="121965"/>
                  <a:pt x="255028" y="66796"/>
                  <a:pt x="266757" y="14015"/>
                </a:cubicBezTo>
                <a:cubicBezTo>
                  <a:pt x="268935" y="4214"/>
                  <a:pt x="286352" y="0"/>
                  <a:pt x="295332" y="4490"/>
                </a:cubicBezTo>
                <a:cubicBezTo>
                  <a:pt x="304312" y="8980"/>
                  <a:pt x="301682" y="23540"/>
                  <a:pt x="304857" y="33065"/>
                </a:cubicBezTo>
                <a:cubicBezTo>
                  <a:pt x="292157" y="36240"/>
                  <a:pt x="273492" y="31365"/>
                  <a:pt x="266757" y="42590"/>
                </a:cubicBezTo>
                <a:cubicBezTo>
                  <a:pt x="260022" y="53815"/>
                  <a:pt x="269787" y="69324"/>
                  <a:pt x="276282" y="80690"/>
                </a:cubicBezTo>
                <a:cubicBezTo>
                  <a:pt x="282965" y="92386"/>
                  <a:pt x="316065" y="101793"/>
                  <a:pt x="304857" y="109265"/>
                </a:cubicBezTo>
                <a:cubicBezTo>
                  <a:pt x="288788" y="119978"/>
                  <a:pt x="266757" y="102915"/>
                  <a:pt x="247707" y="99740"/>
                </a:cubicBezTo>
                <a:cubicBezTo>
                  <a:pt x="222307" y="102915"/>
                  <a:pt x="193732" y="96565"/>
                  <a:pt x="171507" y="109265"/>
                </a:cubicBezTo>
                <a:cubicBezTo>
                  <a:pt x="162790" y="114246"/>
                  <a:pt x="170992" y="137840"/>
                  <a:pt x="181032" y="137840"/>
                </a:cubicBezTo>
                <a:cubicBezTo>
                  <a:pt x="210457" y="137840"/>
                  <a:pt x="182563" y="93277"/>
                  <a:pt x="181032" y="90215"/>
                </a:cubicBezTo>
              </a:path>
            </a:pathLst>
          </a:custGeom>
          <a:solidFill>
            <a:schemeClr val="accent2"/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+mj-lt"/>
            </a:endParaRPr>
          </a:p>
        </p:txBody>
      </p:sp>
      <p:sp>
        <p:nvSpPr>
          <p:cNvPr id="14" name="Accolade ouvrante 13">
            <a:extLst>
              <a:ext uri="{FF2B5EF4-FFF2-40B4-BE49-F238E27FC236}">
                <a16:creationId xmlns:a16="http://schemas.microsoft.com/office/drawing/2014/main" id="{B61CA3BC-8681-4A4D-8598-D0C7A072A09C}"/>
              </a:ext>
            </a:extLst>
          </p:cNvPr>
          <p:cNvSpPr/>
          <p:nvPr/>
        </p:nvSpPr>
        <p:spPr>
          <a:xfrm rot="16200000">
            <a:off x="7393175" y="976977"/>
            <a:ext cx="201526" cy="1309919"/>
          </a:xfrm>
          <a:prstGeom prst="leftBrace">
            <a:avLst/>
          </a:prstGeom>
          <a:ln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FF00"/>
                </a:solidFill>
              </a:ln>
              <a:latin typeface="+mj-lt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D60E960-343D-094D-9375-DE281FA99A23}"/>
              </a:ext>
            </a:extLst>
          </p:cNvPr>
          <p:cNvSpPr txBox="1"/>
          <p:nvPr/>
        </p:nvSpPr>
        <p:spPr>
          <a:xfrm>
            <a:off x="7178241" y="1665576"/>
            <a:ext cx="690549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1200" dirty="0">
                <a:solidFill>
                  <a:srgbClr val="FFFF00"/>
                </a:solidFill>
                <a:latin typeface="+mj-lt"/>
              </a:rPr>
              <a:t>10 </a:t>
            </a:r>
            <a:r>
              <a:rPr lang="fr-FR" sz="1200" dirty="0" err="1">
                <a:solidFill>
                  <a:srgbClr val="FFFF00"/>
                </a:solidFill>
                <a:latin typeface="+mj-lt"/>
              </a:rPr>
              <a:t>keV</a:t>
            </a:r>
            <a:endParaRPr lang="fr-FR" sz="12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71DB456-F299-CC41-9F2A-ED96B24B3107}"/>
              </a:ext>
            </a:extLst>
          </p:cNvPr>
          <p:cNvSpPr txBox="1"/>
          <p:nvPr/>
        </p:nvSpPr>
        <p:spPr>
          <a:xfrm>
            <a:off x="349624" y="5643462"/>
            <a:ext cx="1426994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latin typeface="+mj-lt"/>
              </a:rPr>
              <a:t>•OH </a:t>
            </a:r>
            <a:r>
              <a:rPr lang="fr-FR" b="1" dirty="0" err="1">
                <a:latin typeface="+mj-lt"/>
              </a:rPr>
              <a:t>radicals</a:t>
            </a:r>
            <a:endParaRPr lang="fr-FR" b="1" dirty="0">
              <a:latin typeface="+mj-lt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732541A-954D-9542-88BE-CAD5688EDE59}"/>
              </a:ext>
            </a:extLst>
          </p:cNvPr>
          <p:cNvSpPr txBox="1"/>
          <p:nvPr/>
        </p:nvSpPr>
        <p:spPr>
          <a:xfrm>
            <a:off x="4636995" y="5629587"/>
            <a:ext cx="54373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latin typeface="+mj-lt"/>
              </a:rPr>
              <a:t>e-</a:t>
            </a:r>
            <a:r>
              <a:rPr lang="fr-FR" b="1" baseline="-25000" dirty="0" err="1">
                <a:latin typeface="+mj-lt"/>
              </a:rPr>
              <a:t>aq</a:t>
            </a:r>
            <a:endParaRPr lang="fr-FR" b="1" baseline="-25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3565975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o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301" y="2721923"/>
            <a:ext cx="4908038" cy="36626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389467" y="634647"/>
            <a:ext cx="7772400" cy="1470025"/>
          </a:xfrm>
        </p:spPr>
        <p:txBody>
          <a:bodyPr>
            <a:noAutofit/>
          </a:bodyPr>
          <a:lstStyle/>
          <a:p>
            <a:r>
              <a:rPr lang="fr-FR" sz="3200" dirty="0">
                <a:solidFill>
                  <a:srgbClr val="FF00FF"/>
                </a:solidFill>
              </a:rPr>
              <a:t>GEOMETRICAL</a:t>
            </a:r>
            <a:r>
              <a:rPr lang="fr-FR" sz="3200" dirty="0"/>
              <a:t> MODELS</a:t>
            </a:r>
            <a:endParaRPr lang="fr-FR" sz="3200" dirty="0">
              <a:solidFill>
                <a:srgbClr val="FFFF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42</a:t>
            </a:fld>
            <a:endParaRPr lang="fr-FR" dirty="0"/>
          </a:p>
        </p:txBody>
      </p:sp>
      <p:sp>
        <p:nvSpPr>
          <p:cNvPr id="7" name="Flèche droite rayée 6"/>
          <p:cNvSpPr/>
          <p:nvPr/>
        </p:nvSpPr>
        <p:spPr>
          <a:xfrm rot="7684541">
            <a:off x="6528434" y="4461158"/>
            <a:ext cx="1481667" cy="658526"/>
          </a:xfrm>
          <a:prstGeom prst="stripedRightArrow">
            <a:avLst/>
          </a:prstGeom>
          <a:solidFill>
            <a:srgbClr val="FF00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076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712" y="722038"/>
            <a:ext cx="8229600" cy="114300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66FFFF"/>
                </a:solidFill>
              </a:rPr>
              <a:t>Molecules</a:t>
            </a:r>
            <a:r>
              <a:rPr lang="en-US" sz="2800" dirty="0"/>
              <a:t>: realistic geometries using an</a:t>
            </a:r>
            <a:r>
              <a:rPr lang="en-US" sz="2800" dirty="0">
                <a:solidFill>
                  <a:srgbClr val="FFFF00"/>
                </a:solidFill>
              </a:rPr>
              <a:t> </a:t>
            </a:r>
            <a:br>
              <a:rPr lang="en-US" sz="2800" dirty="0">
                <a:solidFill>
                  <a:srgbClr val="FFFF00"/>
                </a:solidFill>
              </a:rPr>
            </a:br>
            <a:r>
              <a:rPr lang="en-US" sz="2800" dirty="0">
                <a:solidFill>
                  <a:srgbClr val="FFFF00"/>
                </a:solidFill>
              </a:rPr>
              <a:t>interface </a:t>
            </a:r>
            <a:r>
              <a:rPr lang="en-US" sz="2800" dirty="0"/>
              <a:t>to PDB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69198" cy="4525963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rgbClr val="FF66FF"/>
                </a:solidFill>
              </a:rPr>
              <a:t>PDB : Protein Data Bank </a:t>
            </a:r>
            <a:br>
              <a:rPr lang="en-US" sz="1600" dirty="0">
                <a:solidFill>
                  <a:srgbClr val="FF66FF"/>
                </a:solidFill>
              </a:rPr>
            </a:br>
            <a:r>
              <a:rPr lang="en-US" sz="1600" dirty="0">
                <a:hlinkClick r:id="rId2"/>
              </a:rPr>
              <a:t>http://www.rcsb.org/pdb/</a:t>
            </a:r>
            <a:endParaRPr lang="en-US" sz="1600" dirty="0"/>
          </a:p>
          <a:p>
            <a:pPr lvl="1"/>
            <a:r>
              <a:rPr lang="en-US" sz="1400" dirty="0"/>
              <a:t>3D structure of molecules</a:t>
            </a:r>
          </a:p>
          <a:p>
            <a:pPr lvl="1"/>
            <a:r>
              <a:rPr lang="en-US" sz="1400" dirty="0"/>
              <a:t>Proteins</a:t>
            </a:r>
          </a:p>
          <a:p>
            <a:pPr lvl="1"/>
            <a:r>
              <a:rPr lang="en-US" sz="1400" dirty="0"/>
              <a:t>Nucleic acids</a:t>
            </a:r>
          </a:p>
          <a:p>
            <a:r>
              <a:rPr lang="en-US" sz="1600" dirty="0"/>
              <a:t>Description of DNA molecules, </a:t>
            </a:r>
            <a:r>
              <a:rPr lang="en-US" sz="1600" dirty="0" err="1"/>
              <a:t>eg.</a:t>
            </a:r>
            <a:endParaRPr lang="en-US" sz="1600" dirty="0"/>
          </a:p>
          <a:p>
            <a:pPr lvl="1"/>
            <a:r>
              <a:rPr lang="en-US" sz="1400" dirty="0">
                <a:solidFill>
                  <a:srgbClr val="00FF80"/>
                </a:solidFill>
              </a:rPr>
              <a:t>1FZX.pdb</a:t>
            </a:r>
          </a:p>
          <a:p>
            <a:pPr lvl="2"/>
            <a:r>
              <a:rPr lang="en-US" sz="1200" dirty="0" err="1">
                <a:solidFill>
                  <a:srgbClr val="00FF80"/>
                </a:solidFill>
              </a:rPr>
              <a:t>Dodecamer</a:t>
            </a:r>
            <a:r>
              <a:rPr lang="en-US" sz="1200" dirty="0">
                <a:solidFill>
                  <a:srgbClr val="00FF80"/>
                </a:solidFill>
              </a:rPr>
              <a:t> </a:t>
            </a:r>
          </a:p>
          <a:p>
            <a:pPr lvl="2"/>
            <a:r>
              <a:rPr lang="en-US" sz="1200" dirty="0"/>
              <a:t>12 DNA base pairs</a:t>
            </a:r>
          </a:p>
          <a:p>
            <a:pPr lvl="2"/>
            <a:r>
              <a:rPr lang="en-US" sz="1200" dirty="0"/>
              <a:t> (2,8 x 2,3 x 4,01 nm</a:t>
            </a:r>
            <a:r>
              <a:rPr lang="en-US" sz="1200" baseline="30000" dirty="0"/>
              <a:t>3</a:t>
            </a:r>
            <a:r>
              <a:rPr lang="en-US" sz="1200" dirty="0"/>
              <a:t>)</a:t>
            </a:r>
          </a:p>
          <a:p>
            <a:pPr lvl="1"/>
            <a:r>
              <a:rPr lang="en-US" sz="1400" dirty="0">
                <a:solidFill>
                  <a:schemeClr val="accent3"/>
                </a:solidFill>
              </a:rPr>
              <a:t>1ZBB.pdb</a:t>
            </a:r>
          </a:p>
          <a:p>
            <a:pPr lvl="2"/>
            <a:r>
              <a:rPr lang="en-US" sz="1200" dirty="0" err="1">
                <a:solidFill>
                  <a:schemeClr val="accent3"/>
                </a:solidFill>
              </a:rPr>
              <a:t>Tetranucleosome</a:t>
            </a:r>
            <a:endParaRPr lang="en-US" sz="1200" dirty="0">
              <a:solidFill>
                <a:schemeClr val="accent3"/>
              </a:solidFill>
            </a:endParaRPr>
          </a:p>
          <a:p>
            <a:pPr lvl="2"/>
            <a:r>
              <a:rPr lang="en-US" sz="1200" dirty="0"/>
              <a:t>(9,5 x 15,0 x 25,1 nm</a:t>
            </a:r>
            <a:r>
              <a:rPr lang="en-US" sz="1200" baseline="30000" dirty="0"/>
              <a:t>3</a:t>
            </a:r>
            <a:r>
              <a:rPr lang="en-US" sz="1200" dirty="0"/>
              <a:t>)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43</a:t>
            </a:fld>
            <a:endParaRPr lang="fr-BE" dirty="0"/>
          </a:p>
        </p:txBody>
      </p:sp>
      <p:pic>
        <p:nvPicPr>
          <p:cNvPr id="7" name="Pictur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360" y="4151540"/>
            <a:ext cx="1944216" cy="2036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584" y="4140164"/>
            <a:ext cx="2016224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5249659" y="6239429"/>
            <a:ext cx="9122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FF80"/>
                </a:solidFill>
              </a:rPr>
              <a:t>1FZX.pdb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48834" y="6239429"/>
            <a:ext cx="928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3"/>
                </a:solidFill>
              </a:rPr>
              <a:t>1ZBB.pdb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04792" y="2137368"/>
            <a:ext cx="4593957" cy="1821011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fr-FR" sz="1000" b="1" dirty="0"/>
              <a:t>HEADER    STRUCTURAL PROTEIN/DNA                  08-APR-05   1ZBB</a:t>
            </a:r>
          </a:p>
          <a:p>
            <a:pPr>
              <a:lnSpc>
                <a:spcPct val="80000"/>
              </a:lnSpc>
            </a:pPr>
            <a:r>
              <a:rPr lang="fr-FR" sz="1000" b="1" dirty="0"/>
              <a:t>TITLE     STRUCTURE OF THE 4_601_167 TETRANUCLEOSOME</a:t>
            </a:r>
          </a:p>
          <a:p>
            <a:pPr>
              <a:lnSpc>
                <a:spcPct val="80000"/>
              </a:lnSpc>
            </a:pPr>
            <a:r>
              <a:rPr lang="fr-FR" sz="1000" b="1" dirty="0"/>
              <a:t>...</a:t>
            </a:r>
          </a:p>
          <a:p>
            <a:pPr>
              <a:lnSpc>
                <a:spcPct val="80000"/>
              </a:lnSpc>
            </a:pPr>
            <a:r>
              <a:rPr lang="fr-FR" sz="1000" b="1" dirty="0"/>
              <a:t>ATOM      1  O5'  DA I   1      </a:t>
            </a:r>
            <a:r>
              <a:rPr lang="fr-FR" sz="1000" b="1" dirty="0">
                <a:solidFill>
                  <a:srgbClr val="FFFF00"/>
                </a:solidFill>
              </a:rPr>
              <a:t>70.094  16.969 123.433  </a:t>
            </a:r>
            <a:r>
              <a:rPr lang="fr-FR" sz="1000" b="1" dirty="0"/>
              <a:t>0.50238.00     O</a:t>
            </a:r>
          </a:p>
          <a:p>
            <a:pPr>
              <a:lnSpc>
                <a:spcPct val="80000"/>
              </a:lnSpc>
            </a:pPr>
            <a:r>
              <a:rPr lang="fr-FR" sz="1000" b="1" dirty="0"/>
              <a:t>ATOM      2  C5'  DA I   1      </a:t>
            </a:r>
            <a:r>
              <a:rPr lang="fr-FR" sz="1000" b="1" dirty="0">
                <a:solidFill>
                  <a:srgbClr val="FFFF00"/>
                </a:solidFill>
              </a:rPr>
              <a:t>70.682  18.216 123.054  </a:t>
            </a:r>
            <a:r>
              <a:rPr lang="fr-FR" sz="1000" b="1" dirty="0"/>
              <a:t>0.50238.00     C</a:t>
            </a:r>
          </a:p>
          <a:p>
            <a:pPr>
              <a:lnSpc>
                <a:spcPct val="80000"/>
              </a:lnSpc>
            </a:pPr>
            <a:r>
              <a:rPr lang="fr-FR" sz="1000" b="1" dirty="0"/>
              <a:t>ATOM      3  C4'  DA I   1      </a:t>
            </a:r>
            <a:r>
              <a:rPr lang="fr-FR" sz="1000" b="1" dirty="0">
                <a:solidFill>
                  <a:srgbClr val="FFFF00"/>
                </a:solidFill>
              </a:rPr>
              <a:t>69.655  19.289 122.776  </a:t>
            </a:r>
            <a:r>
              <a:rPr lang="fr-FR" sz="1000" b="1" dirty="0"/>
              <a:t>0.50238.00     C</a:t>
            </a:r>
          </a:p>
          <a:p>
            <a:pPr>
              <a:lnSpc>
                <a:spcPct val="80000"/>
              </a:lnSpc>
            </a:pPr>
            <a:r>
              <a:rPr lang="fr-FR" sz="1000" b="1" dirty="0"/>
              <a:t>...</a:t>
            </a:r>
          </a:p>
          <a:p>
            <a:pPr>
              <a:lnSpc>
                <a:spcPct val="80000"/>
              </a:lnSpc>
            </a:pPr>
            <a:r>
              <a:rPr lang="fr-FR" sz="1000" b="1" dirty="0"/>
              <a:t>TER   14223       DT J 347</a:t>
            </a:r>
          </a:p>
          <a:p>
            <a:pPr>
              <a:lnSpc>
                <a:spcPct val="80000"/>
              </a:lnSpc>
            </a:pPr>
            <a:r>
              <a:rPr lang="fr-FR" sz="1000" b="1" dirty="0"/>
              <a:t>...</a:t>
            </a:r>
          </a:p>
          <a:p>
            <a:pPr>
              <a:lnSpc>
                <a:spcPct val="80000"/>
              </a:lnSpc>
            </a:pPr>
            <a:r>
              <a:rPr lang="fr-FR" sz="1000" b="1" dirty="0"/>
              <a:t>HELIX    1   1 GLY A   44  SER A   57  1                            14    </a:t>
            </a:r>
          </a:p>
          <a:p>
            <a:pPr>
              <a:lnSpc>
                <a:spcPct val="80000"/>
              </a:lnSpc>
            </a:pPr>
            <a:r>
              <a:rPr lang="fr-FR" sz="1000" b="1" dirty="0"/>
              <a:t>HELIX    2   2 ARG A   63  ASP A   77  1                            15</a:t>
            </a:r>
          </a:p>
          <a:p>
            <a:pPr>
              <a:lnSpc>
                <a:spcPct val="80000"/>
              </a:lnSpc>
            </a:pPr>
            <a:r>
              <a:rPr lang="fr-FR" sz="1000" b="1" dirty="0"/>
              <a:t>...</a:t>
            </a:r>
          </a:p>
          <a:p>
            <a:pPr>
              <a:lnSpc>
                <a:spcPct val="80000"/>
              </a:lnSpc>
            </a:pPr>
            <a:r>
              <a:rPr lang="fr-FR" sz="1000" b="1" dirty="0"/>
              <a:t>SHEET    1   A 2 ARG A  83  PHE A  84  0                                         </a:t>
            </a:r>
          </a:p>
          <a:p>
            <a:pPr>
              <a:lnSpc>
                <a:spcPct val="80000"/>
              </a:lnSpc>
            </a:pPr>
            <a:r>
              <a:rPr lang="fr-FR" sz="1000" b="1" dirty="0"/>
              <a:t>SHEET    2   A 2 THR B  80  VAL B  81  1  O  VAL B  81   N  ARG A  83  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568183" y="74303"/>
            <a:ext cx="2532552" cy="646331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latin typeface="+mj-lt"/>
              </a:rPr>
              <a:t>http://pdb4dna.in2p3.fr</a:t>
            </a:r>
          </a:p>
          <a:p>
            <a:pPr algn="ctr"/>
            <a:r>
              <a:rPr lang="fr-FR" b="1" dirty="0">
                <a:latin typeface="+mj-lt"/>
              </a:rPr>
              <a:t>http://geant4-dna.org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815" y="127000"/>
            <a:ext cx="1799493" cy="49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12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à coins arrondis 18"/>
          <p:cNvSpPr/>
          <p:nvPr/>
        </p:nvSpPr>
        <p:spPr>
          <a:xfrm>
            <a:off x="4972278" y="1985966"/>
            <a:ext cx="3891351" cy="4215111"/>
          </a:xfrm>
          <a:prstGeom prst="roundRect">
            <a:avLst>
              <a:gd name="adj" fmla="val 5752"/>
            </a:avLst>
          </a:prstGeom>
          <a:solidFill>
            <a:schemeClr val="tx1"/>
          </a:solidFill>
          <a:ln>
            <a:solidFill>
              <a:schemeClr val="accent4"/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  <a:reflection blurRad="6350" stA="50000" endA="300" endPos="90000" dir="5400000" sy="-100000" algn="bl" rotWithShape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4950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/>
              <a:t>« </a:t>
            </a:r>
            <a:r>
              <a:rPr lang="fr-FR" sz="4400" dirty="0">
                <a:solidFill>
                  <a:srgbClr val="FFFF00"/>
                </a:solidFill>
              </a:rPr>
              <a:t>pdb4dna</a:t>
            </a:r>
            <a:r>
              <a:rPr lang="fr-FR" sz="4400" dirty="0"/>
              <a:t> » </a:t>
            </a:r>
            <a:r>
              <a:rPr lang="fr-FR" sz="4400" dirty="0" err="1"/>
              <a:t>extended</a:t>
            </a:r>
            <a:r>
              <a:rPr lang="fr-FR" sz="4400" dirty="0"/>
              <a:t> </a:t>
            </a:r>
            <a:r>
              <a:rPr lang="fr-FR" sz="4400" dirty="0" err="1"/>
              <a:t>example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97420"/>
            <a:ext cx="4434012" cy="4525963"/>
          </a:xfrm>
        </p:spPr>
        <p:txBody>
          <a:bodyPr>
            <a:noAutofit/>
          </a:bodyPr>
          <a:lstStyle/>
          <a:p>
            <a:r>
              <a:rPr lang="en-US" sz="1400" dirty="0">
                <a:solidFill>
                  <a:srgbClr val="00FF80"/>
                </a:solidFill>
              </a:rPr>
              <a:t>1) A C++ library </a:t>
            </a:r>
          </a:p>
          <a:p>
            <a:pPr lvl="1"/>
            <a:r>
              <a:rPr lang="en-US" sz="1200" dirty="0"/>
              <a:t>Reading of </a:t>
            </a:r>
            <a:r>
              <a:rPr lang="en-US" sz="1200" dirty="0">
                <a:solidFill>
                  <a:srgbClr val="FF66FF"/>
                </a:solidFill>
              </a:rPr>
              <a:t>PDB files</a:t>
            </a:r>
          </a:p>
          <a:p>
            <a:pPr lvl="1"/>
            <a:r>
              <a:rPr lang="en-US" sz="1200" dirty="0"/>
              <a:t>Build </a:t>
            </a:r>
            <a:r>
              <a:rPr lang="en-US" sz="1200" dirty="0">
                <a:solidFill>
                  <a:srgbClr val="FF66FF"/>
                </a:solidFill>
              </a:rPr>
              <a:t>bounding box </a:t>
            </a:r>
            <a:r>
              <a:rPr lang="en-US" sz="1200" dirty="0"/>
              <a:t>from atom coordinates</a:t>
            </a:r>
          </a:p>
          <a:p>
            <a:pPr lvl="1"/>
            <a:r>
              <a:rPr lang="en-US" sz="1200" dirty="0"/>
              <a:t>Search for </a:t>
            </a:r>
            <a:r>
              <a:rPr lang="en-US" sz="1200" dirty="0">
                <a:solidFill>
                  <a:srgbClr val="FF66FF"/>
                </a:solidFill>
              </a:rPr>
              <a:t>closest atom </a:t>
            </a:r>
            <a:r>
              <a:rPr lang="en-US" sz="1200" dirty="0"/>
              <a:t>from a given point</a:t>
            </a:r>
          </a:p>
          <a:p>
            <a:pPr lvl="1"/>
            <a:r>
              <a:rPr lang="en-US" sz="1200" dirty="0"/>
              <a:t>Geometry and visualization  : </a:t>
            </a:r>
            <a:r>
              <a:rPr lang="en-US" sz="1200" dirty="0">
                <a:solidFill>
                  <a:srgbClr val="FFFF00"/>
                </a:solidFill>
              </a:rPr>
              <a:t>3 granularities</a:t>
            </a:r>
          </a:p>
          <a:p>
            <a:pPr lvl="2"/>
            <a:r>
              <a:rPr lang="en-US" sz="1100" dirty="0">
                <a:solidFill>
                  <a:srgbClr val="66FFFF"/>
                </a:solidFill>
              </a:rPr>
              <a:t>(1) Barycenter of nucleotides only</a:t>
            </a:r>
          </a:p>
          <a:p>
            <a:pPr lvl="2"/>
            <a:r>
              <a:rPr lang="en-US" sz="1100" dirty="0">
                <a:solidFill>
                  <a:srgbClr val="66FFFF"/>
                </a:solidFill>
              </a:rPr>
              <a:t>(2) Atomistic</a:t>
            </a:r>
          </a:p>
          <a:p>
            <a:pPr lvl="2"/>
            <a:r>
              <a:rPr lang="en-US" sz="1100" dirty="0">
                <a:solidFill>
                  <a:srgbClr val="66FFFF"/>
                </a:solidFill>
              </a:rPr>
              <a:t>(3) Barycenter of nucleotide components</a:t>
            </a:r>
          </a:p>
          <a:p>
            <a:r>
              <a:rPr lang="en-US" sz="1400" dirty="0">
                <a:solidFill>
                  <a:srgbClr val="00FF80"/>
                </a:solidFill>
              </a:rPr>
              <a:t>2) A Geant4-DNA example</a:t>
            </a:r>
          </a:p>
          <a:p>
            <a:pPr lvl="1"/>
            <a:r>
              <a:rPr lang="en-US" sz="1200" dirty="0"/>
              <a:t>Water box surrounding the molecule</a:t>
            </a:r>
          </a:p>
          <a:p>
            <a:pPr lvl="1"/>
            <a:r>
              <a:rPr lang="fr-FR" sz="1200" dirty="0">
                <a:cs typeface="Corbel"/>
              </a:rPr>
              <a:t>The output </a:t>
            </a:r>
            <a:r>
              <a:rPr lang="fr-FR" sz="1200" dirty="0" err="1">
                <a:cs typeface="Corbel"/>
              </a:rPr>
              <a:t>results</a:t>
            </a:r>
            <a:r>
              <a:rPr lang="fr-FR" sz="1200" dirty="0">
                <a:cs typeface="Corbel"/>
              </a:rPr>
              <a:t> </a:t>
            </a:r>
            <a:r>
              <a:rPr lang="fr-FR" sz="1200" dirty="0" err="1">
                <a:cs typeface="Corbel"/>
              </a:rPr>
              <a:t>consists</a:t>
            </a:r>
            <a:r>
              <a:rPr lang="fr-FR" sz="1200" dirty="0">
                <a:cs typeface="Corbel"/>
              </a:rPr>
              <a:t> in a </a:t>
            </a:r>
            <a:r>
              <a:rPr lang="fr-FR" sz="1200" dirty="0">
                <a:solidFill>
                  <a:srgbClr val="FF66FF"/>
                </a:solidFill>
                <a:cs typeface="Corbel"/>
              </a:rPr>
              <a:t>ROOT</a:t>
            </a:r>
            <a:r>
              <a:rPr lang="fr-FR" sz="1200" dirty="0">
                <a:cs typeface="Corbel"/>
              </a:rPr>
              <a:t> file, </a:t>
            </a:r>
            <a:r>
              <a:rPr lang="fr-FR" sz="1200" dirty="0" err="1">
                <a:cs typeface="Corbel"/>
              </a:rPr>
              <a:t>containing</a:t>
            </a:r>
            <a:r>
              <a:rPr lang="fr-FR" sz="1200" dirty="0">
                <a:cs typeface="Corbel"/>
              </a:rPr>
              <a:t> for </a:t>
            </a:r>
            <a:r>
              <a:rPr lang="fr-FR" sz="1200" dirty="0" err="1">
                <a:cs typeface="Corbel"/>
              </a:rPr>
              <a:t>each</a:t>
            </a:r>
            <a:r>
              <a:rPr lang="fr-FR" sz="1200" dirty="0">
                <a:cs typeface="Corbel"/>
              </a:rPr>
              <a:t> </a:t>
            </a:r>
            <a:r>
              <a:rPr lang="fr-FR" sz="1200" dirty="0" err="1">
                <a:cs typeface="Corbel"/>
              </a:rPr>
              <a:t>event</a:t>
            </a:r>
            <a:r>
              <a:rPr lang="fr-FR" sz="1200" dirty="0">
                <a:cs typeface="Corbel"/>
              </a:rPr>
              <a:t>:</a:t>
            </a:r>
          </a:p>
          <a:p>
            <a:pPr lvl="2"/>
            <a:r>
              <a:rPr lang="fr-FR" sz="1100" dirty="0" err="1">
                <a:cs typeface="Corbel"/>
              </a:rPr>
              <a:t>energy</a:t>
            </a:r>
            <a:r>
              <a:rPr lang="fr-FR" sz="1100" dirty="0">
                <a:cs typeface="Corbel"/>
              </a:rPr>
              <a:t> </a:t>
            </a:r>
            <a:r>
              <a:rPr lang="fr-FR" sz="1100" dirty="0" err="1">
                <a:cs typeface="Corbel"/>
              </a:rPr>
              <a:t>deposit</a:t>
            </a:r>
            <a:r>
              <a:rPr lang="fr-FR" sz="1100" dirty="0">
                <a:cs typeface="Corbel"/>
              </a:rPr>
              <a:t> in </a:t>
            </a:r>
            <a:r>
              <a:rPr lang="fr-FR" sz="1100" dirty="0" err="1">
                <a:cs typeface="Corbel"/>
              </a:rPr>
              <a:t>bounding</a:t>
            </a:r>
            <a:r>
              <a:rPr lang="fr-FR" sz="1100" dirty="0">
                <a:cs typeface="Corbel"/>
              </a:rPr>
              <a:t> boxes</a:t>
            </a:r>
          </a:p>
          <a:p>
            <a:pPr lvl="2"/>
            <a:r>
              <a:rPr lang="fr-FR" sz="1100" dirty="0" err="1">
                <a:cs typeface="Corbel"/>
              </a:rPr>
              <a:t>number</a:t>
            </a:r>
            <a:r>
              <a:rPr lang="fr-FR" sz="1100" dirty="0">
                <a:cs typeface="Corbel"/>
              </a:rPr>
              <a:t> of single </a:t>
            </a:r>
            <a:r>
              <a:rPr lang="fr-FR" sz="1100" dirty="0" err="1">
                <a:cs typeface="Corbel"/>
              </a:rPr>
              <a:t>strand</a:t>
            </a:r>
            <a:r>
              <a:rPr lang="fr-FR" sz="1100" dirty="0">
                <a:cs typeface="Corbel"/>
              </a:rPr>
              <a:t> breaks (SSB)</a:t>
            </a:r>
          </a:p>
          <a:p>
            <a:pPr lvl="2"/>
            <a:r>
              <a:rPr lang="fr-FR" sz="1100" dirty="0" err="1">
                <a:cs typeface="Corbel"/>
              </a:rPr>
              <a:t>number</a:t>
            </a:r>
            <a:r>
              <a:rPr lang="fr-FR" sz="1100" dirty="0">
                <a:cs typeface="Corbel"/>
              </a:rPr>
              <a:t> of double </a:t>
            </a:r>
            <a:r>
              <a:rPr lang="fr-FR" sz="1100" dirty="0" err="1">
                <a:cs typeface="Corbel"/>
              </a:rPr>
              <a:t>strand</a:t>
            </a:r>
            <a:r>
              <a:rPr lang="fr-FR" sz="1100" dirty="0">
                <a:cs typeface="Corbel"/>
              </a:rPr>
              <a:t> breaks (DSB)</a:t>
            </a:r>
          </a:p>
          <a:p>
            <a:r>
              <a:rPr lang="fr-FR" sz="1400" dirty="0" err="1">
                <a:solidFill>
                  <a:srgbClr val="FFFF00"/>
                </a:solidFill>
              </a:rPr>
              <a:t>Available</a:t>
            </a:r>
            <a:r>
              <a:rPr lang="fr-FR" sz="1400" dirty="0">
                <a:solidFill>
                  <a:srgbClr val="FFFF00"/>
                </a:solidFill>
              </a:rPr>
              <a:t> on-line </a:t>
            </a:r>
            <a:r>
              <a:rPr lang="fr-FR" sz="1400" dirty="0" err="1">
                <a:solidFill>
                  <a:srgbClr val="FFFF00"/>
                </a:solidFill>
              </a:rPr>
              <a:t>under</a:t>
            </a:r>
            <a:r>
              <a:rPr lang="fr-FR" sz="1400" dirty="0">
                <a:solidFill>
                  <a:srgbClr val="FFFF00"/>
                </a:solidFill>
              </a:rPr>
              <a:t> Geant4 </a:t>
            </a:r>
            <a:r>
              <a:rPr lang="fr-FR" sz="1400" dirty="0" err="1">
                <a:solidFill>
                  <a:srgbClr val="FFFF00"/>
                </a:solidFill>
              </a:rPr>
              <a:t>license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44</a:t>
            </a:fld>
            <a:endParaRPr lang="fr-BE"/>
          </a:p>
        </p:txBody>
      </p:sp>
      <p:pic>
        <p:nvPicPr>
          <p:cNvPr id="9" name="Image 7" descr="pdb4dna_2.tiff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00976" y="2132720"/>
            <a:ext cx="1728192" cy="1152128"/>
          </a:xfrm>
          <a:prstGeom prst="rect">
            <a:avLst/>
          </a:prstGeom>
        </p:spPr>
      </p:pic>
      <p:pic>
        <p:nvPicPr>
          <p:cNvPr id="11" name="Image 10" descr="pdb4dna_4.tiff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22008" y="3356856"/>
            <a:ext cx="2232248" cy="1656184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192" y="3572880"/>
            <a:ext cx="1584176" cy="936104"/>
          </a:xfrm>
          <a:prstGeom prst="rect">
            <a:avLst/>
          </a:prstGeom>
        </p:spPr>
      </p:pic>
      <p:pic>
        <p:nvPicPr>
          <p:cNvPr id="13" name="Image 16" descr="pdb4dna_3.tiff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28968" y="4869024"/>
            <a:ext cx="1728192" cy="1080120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76" y="4436976"/>
            <a:ext cx="1728192" cy="1656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13144" y="3151865"/>
            <a:ext cx="4224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(1)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13144" y="4376001"/>
            <a:ext cx="4224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(2)</a:t>
            </a:r>
          </a:p>
        </p:txBody>
      </p:sp>
      <p:sp>
        <p:nvSpPr>
          <p:cNvPr id="17" name="TextBox 16"/>
          <p:cNvSpPr txBox="1"/>
          <p:nvPr/>
        </p:nvSpPr>
        <p:spPr>
          <a:xfrm flipH="1">
            <a:off x="6813143" y="5733120"/>
            <a:ext cx="4426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000000"/>
                </a:solidFill>
              </a:rPr>
              <a:t>(3)</a:t>
            </a:r>
          </a:p>
        </p:txBody>
      </p:sp>
      <p:pic>
        <p:nvPicPr>
          <p:cNvPr id="7" name="Picture 6" descr="Capture d’écran 2014-02-20 à 10.00.3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176" y="2132720"/>
            <a:ext cx="1635768" cy="96636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568183" y="74303"/>
            <a:ext cx="2532552" cy="646331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algn="ctr"/>
            <a:r>
              <a:rPr lang="fr-FR" b="1" dirty="0">
                <a:latin typeface="+mj-lt"/>
              </a:rPr>
              <a:t>http://pdb4dna.in2p3.fr</a:t>
            </a:r>
          </a:p>
          <a:p>
            <a:pPr algn="ctr"/>
            <a:r>
              <a:rPr lang="fr-FR" b="1" dirty="0">
                <a:latin typeface="+mj-lt"/>
              </a:rPr>
              <a:t>http://geant4-dna.org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522214" y="6086438"/>
            <a:ext cx="3474792" cy="307777"/>
          </a:xfrm>
          <a:prstGeom prst="rect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+mj-lt"/>
              </a:rPr>
              <a:t>Comput. Phys. </a:t>
            </a:r>
            <a:r>
              <a:rPr lang="fr-FR" sz="1400" b="1" dirty="0" err="1">
                <a:solidFill>
                  <a:schemeClr val="bg1"/>
                </a:solidFill>
                <a:latin typeface="+mj-lt"/>
              </a:rPr>
              <a:t>Comm</a:t>
            </a:r>
            <a:r>
              <a:rPr lang="fr-FR" sz="1400" b="1" dirty="0">
                <a:solidFill>
                  <a:schemeClr val="bg1"/>
                </a:solidFill>
                <a:latin typeface="+mj-lt"/>
              </a:rPr>
              <a:t>. 192 (2015) 282 (</a:t>
            </a:r>
            <a:r>
              <a:rPr lang="fr-FR" sz="1400" b="1" dirty="0">
                <a:solidFill>
                  <a:schemeClr val="bg1"/>
                </a:solidFill>
                <a:latin typeface="+mj-lt"/>
                <a:hlinkClick r:id="rId9"/>
              </a:rPr>
              <a:t>link</a:t>
            </a:r>
            <a:r>
              <a:rPr lang="fr-FR" sz="1400" b="1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815" y="127000"/>
            <a:ext cx="1799493" cy="49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88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11340"/>
            <a:ext cx="9144001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err="1"/>
              <a:t>fulld</a:t>
            </a:r>
            <a:endParaRPr lang="fr-FR" dirty="0"/>
          </a:p>
        </p:txBody>
      </p:sp>
      <p:pic>
        <p:nvPicPr>
          <p:cNvPr id="2" name="bacterie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07774"/>
            <a:ext cx="9144000" cy="51435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93864" y="209496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66FFFF"/>
                </a:solidFill>
              </a:rPr>
              <a:t>Bacteria</a:t>
            </a:r>
            <a:r>
              <a:rPr lang="en-US" sz="3600" dirty="0"/>
              <a:t>: modeling </a:t>
            </a:r>
            <a:r>
              <a:rPr lang="en-US" sz="3600" dirty="0">
                <a:solidFill>
                  <a:srgbClr val="FFFF00"/>
                </a:solidFill>
              </a:rPr>
              <a:t>E. coli</a:t>
            </a:r>
            <a:r>
              <a:rPr lang="en-US" sz="3600" dirty="0"/>
              <a:t>...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399903" y="6356418"/>
            <a:ext cx="2490746" cy="307777"/>
          </a:xfrm>
          <a:prstGeom prst="rect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  <a:latin typeface="+mj-lt"/>
              </a:rPr>
              <a:t>PhD</a:t>
            </a:r>
            <a:r>
              <a:rPr lang="fr-FR" sz="1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1400" b="1" dirty="0" err="1">
                <a:solidFill>
                  <a:schemeClr val="bg1"/>
                </a:solidFill>
                <a:latin typeface="+mj-lt"/>
              </a:rPr>
              <a:t>thesis</a:t>
            </a:r>
            <a:r>
              <a:rPr lang="fr-FR" sz="1400" b="1" dirty="0">
                <a:solidFill>
                  <a:schemeClr val="bg1"/>
                </a:solidFill>
                <a:latin typeface="+mj-lt"/>
              </a:rPr>
              <a:t> of N. Lampe (2017)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30363" y="829276"/>
            <a:ext cx="7956602" cy="523220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latin typeface="+mj-lt"/>
              </a:rPr>
              <a:t>"</a:t>
            </a:r>
            <a:r>
              <a:rPr lang="fr-FR" sz="1400" b="1" dirty="0" err="1">
                <a:latin typeface="+mj-lt"/>
              </a:rPr>
              <a:t>integral</a:t>
            </a:r>
            <a:r>
              <a:rPr lang="fr-FR" sz="1400" b="1" dirty="0">
                <a:latin typeface="+mj-lt"/>
              </a:rPr>
              <a:t> </a:t>
            </a:r>
            <a:r>
              <a:rPr lang="fr-FR" sz="1400" b="1" dirty="0" err="1">
                <a:latin typeface="+mj-lt"/>
              </a:rPr>
              <a:t>approach</a:t>
            </a:r>
            <a:r>
              <a:rPr lang="fr-FR" sz="1400" b="1" dirty="0">
                <a:latin typeface="+mj-lt"/>
              </a:rPr>
              <a:t>" : </a:t>
            </a:r>
          </a:p>
          <a:p>
            <a:pPr algn="ctr"/>
            <a:r>
              <a:rPr lang="fr-FR" sz="1400" b="1" dirty="0" err="1">
                <a:latin typeface="+mj-lt"/>
              </a:rPr>
              <a:t>geometry</a:t>
            </a:r>
            <a:r>
              <a:rPr lang="fr-FR" sz="1400" b="1" dirty="0">
                <a:latin typeface="+mj-lt"/>
              </a:rPr>
              <a:t> </a:t>
            </a:r>
            <a:r>
              <a:rPr lang="fr-FR" sz="1400" b="1" dirty="0" err="1">
                <a:latin typeface="+mj-lt"/>
              </a:rPr>
              <a:t>implementation,simulation</a:t>
            </a:r>
            <a:r>
              <a:rPr lang="fr-FR" sz="1400" b="1" dirty="0">
                <a:latin typeface="+mj-lt"/>
              </a:rPr>
              <a:t> &amp; </a:t>
            </a:r>
            <a:r>
              <a:rPr lang="fr-FR" sz="1400" b="1" dirty="0" err="1">
                <a:latin typeface="+mj-lt"/>
              </a:rPr>
              <a:t>scoring</a:t>
            </a:r>
            <a:r>
              <a:rPr lang="fr-FR" sz="1400" b="1" dirty="0">
                <a:latin typeface="+mj-lt"/>
              </a:rPr>
              <a:t> of </a:t>
            </a:r>
            <a:r>
              <a:rPr lang="fr-FR" sz="1400" b="1" dirty="0" err="1">
                <a:latin typeface="+mj-lt"/>
              </a:rPr>
              <a:t>early</a:t>
            </a:r>
            <a:r>
              <a:rPr lang="fr-FR" sz="1400" b="1" dirty="0">
                <a:latin typeface="+mj-lt"/>
              </a:rPr>
              <a:t> damage </a:t>
            </a:r>
            <a:r>
              <a:rPr lang="fr-FR" sz="1400" b="1" dirty="0" err="1">
                <a:latin typeface="+mj-lt"/>
              </a:rPr>
              <a:t>fully</a:t>
            </a:r>
            <a:r>
              <a:rPr lang="fr-FR" sz="1400" b="1" dirty="0">
                <a:latin typeface="+mj-lt"/>
              </a:rPr>
              <a:t> </a:t>
            </a:r>
            <a:r>
              <a:rPr lang="fr-FR" sz="1400" b="1" dirty="0" err="1">
                <a:latin typeface="+mj-lt"/>
              </a:rPr>
              <a:t>driven</a:t>
            </a:r>
            <a:r>
              <a:rPr lang="fr-FR" sz="1400" b="1" dirty="0">
                <a:latin typeface="+mj-lt"/>
              </a:rPr>
              <a:t> by Geant4 UI </a:t>
            </a:r>
            <a:r>
              <a:rPr lang="fr-FR" sz="1400" b="1" dirty="0" err="1">
                <a:latin typeface="+mj-lt"/>
              </a:rPr>
              <a:t>commands</a:t>
            </a:r>
            <a:endParaRPr lang="fr-FR" sz="1400" b="1" dirty="0">
              <a:latin typeface="+mj-lt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246F44F-C9D7-5745-9BD8-1ADC51A4E4E6}"/>
              </a:ext>
            </a:extLst>
          </p:cNvPr>
          <p:cNvSpPr txBox="1"/>
          <p:nvPr/>
        </p:nvSpPr>
        <p:spPr>
          <a:xfrm>
            <a:off x="530198" y="6294863"/>
            <a:ext cx="281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+mj-lt"/>
              </a:rPr>
              <a:t>1.9 mm x 0.8 mm, 4.63 </a:t>
            </a:r>
            <a:r>
              <a:rPr lang="fr-FR" dirty="0" err="1">
                <a:latin typeface="+mj-lt"/>
              </a:rPr>
              <a:t>Mbp</a:t>
            </a:r>
            <a:endParaRPr lang="fr-FR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41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459" y="844663"/>
            <a:ext cx="6882685" cy="532588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061656" y="287148"/>
            <a:ext cx="5870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latin typeface="+mj-lt"/>
              </a:rPr>
              <a:t>Up to </a:t>
            </a:r>
            <a:r>
              <a:rPr lang="fr-FR" sz="2400" dirty="0" err="1">
                <a:solidFill>
                  <a:srgbClr val="66FFFF"/>
                </a:solidFill>
                <a:latin typeface="+mj-lt"/>
              </a:rPr>
              <a:t>cell</a:t>
            </a:r>
            <a:r>
              <a:rPr lang="fr-FR" sz="2400" dirty="0">
                <a:latin typeface="+mj-lt"/>
              </a:rPr>
              <a:t>: the </a:t>
            </a:r>
            <a:r>
              <a:rPr lang="fr-FR" sz="2400" dirty="0">
                <a:solidFill>
                  <a:srgbClr val="FFFF00"/>
                </a:solidFill>
                <a:latin typeface="+mj-lt"/>
              </a:rPr>
              <a:t>first </a:t>
            </a:r>
            <a:r>
              <a:rPr lang="fr-FR" sz="2400" dirty="0" err="1">
                <a:solidFill>
                  <a:srgbClr val="FFFF00"/>
                </a:solidFill>
                <a:latin typeface="+mj-lt"/>
              </a:rPr>
              <a:t>relaxed</a:t>
            </a:r>
            <a:r>
              <a:rPr lang="fr-FR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sz="2400" dirty="0" err="1">
                <a:solidFill>
                  <a:srgbClr val="FFFF00"/>
                </a:solidFill>
                <a:latin typeface="+mj-lt"/>
              </a:rPr>
              <a:t>human</a:t>
            </a:r>
            <a:r>
              <a:rPr lang="fr-FR" sz="2400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sz="2400" dirty="0" err="1">
                <a:solidFill>
                  <a:srgbClr val="FFFF00"/>
                </a:solidFill>
                <a:latin typeface="+mj-lt"/>
              </a:rPr>
              <a:t>fibroblast</a:t>
            </a:r>
            <a:endParaRPr lang="fr-FR" sz="2400" dirty="0">
              <a:solidFill>
                <a:srgbClr val="66FFFF"/>
              </a:solidFill>
              <a:latin typeface="+mj-lt"/>
            </a:endParaRPr>
          </a:p>
        </p:txBody>
      </p:sp>
      <p:sp>
        <p:nvSpPr>
          <p:cNvPr id="7" name="ZoneTexte 6"/>
          <p:cNvSpPr txBox="1"/>
          <p:nvPr/>
        </p:nvSpPr>
        <p:spPr>
          <a:xfrm rot="19970596">
            <a:off x="358077" y="1845234"/>
            <a:ext cx="2074606" cy="738664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latin typeface="+mj-lt"/>
              </a:rPr>
              <a:t>Alternative </a:t>
            </a:r>
            <a:r>
              <a:rPr lang="fr-FR" sz="1400" b="1" dirty="0" err="1">
                <a:latin typeface="+mj-lt"/>
              </a:rPr>
              <a:t>approach</a:t>
            </a:r>
            <a:r>
              <a:rPr lang="fr-FR" sz="1400" b="1" dirty="0">
                <a:latin typeface="+mj-lt"/>
              </a:rPr>
              <a:t> :</a:t>
            </a:r>
          </a:p>
          <a:p>
            <a:pPr algn="ctr"/>
            <a:r>
              <a:rPr lang="fr-FR" sz="1400" b="1" dirty="0" err="1">
                <a:latin typeface="+mj-lt"/>
              </a:rPr>
              <a:t>using</a:t>
            </a:r>
            <a:r>
              <a:rPr lang="fr-FR" sz="1400" b="1" dirty="0">
                <a:latin typeface="+mj-lt"/>
              </a:rPr>
              <a:t> the « </a:t>
            </a:r>
            <a:r>
              <a:rPr lang="fr-FR" sz="1400" b="1" dirty="0" err="1">
                <a:latin typeface="+mj-lt"/>
              </a:rPr>
              <a:t>DNAFabric</a:t>
            </a:r>
            <a:r>
              <a:rPr lang="fr-FR" sz="1400" b="1" dirty="0">
                <a:latin typeface="+mj-lt"/>
              </a:rPr>
              <a:t> » </a:t>
            </a:r>
            <a:br>
              <a:rPr lang="fr-FR" sz="1400" b="1" dirty="0">
                <a:latin typeface="+mj-lt"/>
              </a:rPr>
            </a:br>
            <a:r>
              <a:rPr lang="fr-FR" sz="1400" b="1" dirty="0" err="1">
                <a:latin typeface="+mj-lt"/>
              </a:rPr>
              <a:t>external</a:t>
            </a:r>
            <a:r>
              <a:rPr lang="fr-FR" sz="1400" b="1" dirty="0">
                <a:latin typeface="+mj-lt"/>
              </a:rPr>
              <a:t> software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38A3D28-E8D1-DD43-BFDE-DED3CE639741}"/>
              </a:ext>
            </a:extLst>
          </p:cNvPr>
          <p:cNvSpPr txBox="1"/>
          <p:nvPr/>
        </p:nvSpPr>
        <p:spPr>
          <a:xfrm>
            <a:off x="6399903" y="6356418"/>
            <a:ext cx="2498313" cy="307777"/>
          </a:xfrm>
          <a:prstGeom prst="rect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+mj-lt"/>
              </a:rPr>
              <a:t>PhD </a:t>
            </a:r>
            <a:r>
              <a:rPr lang="fr-FR" sz="1400" b="1" dirty="0" err="1">
                <a:solidFill>
                  <a:schemeClr val="bg1"/>
                </a:solidFill>
                <a:latin typeface="+mj-lt"/>
              </a:rPr>
              <a:t>thesis</a:t>
            </a:r>
            <a:r>
              <a:rPr lang="fr-FR" sz="1400" b="1" dirty="0">
                <a:solidFill>
                  <a:schemeClr val="bg1"/>
                </a:solidFill>
                <a:latin typeface="+mj-lt"/>
              </a:rPr>
              <a:t> of S. Meylan (2016)</a:t>
            </a:r>
          </a:p>
        </p:txBody>
      </p:sp>
    </p:spTree>
    <p:extLst>
      <p:ext uri="{BB962C8B-B14F-4D97-AF65-F5344CB8AC3E}">
        <p14:creationId xmlns:p14="http://schemas.microsoft.com/office/powerpoint/2010/main" val="93181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4000" cy="685800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nucleusFibr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8357"/>
            <a:ext cx="9144000" cy="56388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AFF1EC9-BD7B-C648-B1C6-F65BFF8AA227}"/>
              </a:ext>
            </a:extLst>
          </p:cNvPr>
          <p:cNvSpPr txBox="1"/>
          <p:nvPr/>
        </p:nvSpPr>
        <p:spPr>
          <a:xfrm>
            <a:off x="6399903" y="6356418"/>
            <a:ext cx="2498313" cy="307777"/>
          </a:xfrm>
          <a:prstGeom prst="rect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+mj-lt"/>
              </a:rPr>
              <a:t>PhD </a:t>
            </a:r>
            <a:r>
              <a:rPr lang="fr-FR" sz="1400" b="1" dirty="0" err="1">
                <a:solidFill>
                  <a:schemeClr val="bg1"/>
                </a:solidFill>
                <a:latin typeface="+mj-lt"/>
              </a:rPr>
              <a:t>thesis</a:t>
            </a:r>
            <a:r>
              <a:rPr lang="fr-FR" sz="1400" b="1" dirty="0">
                <a:solidFill>
                  <a:schemeClr val="bg1"/>
                </a:solidFill>
                <a:latin typeface="+mj-lt"/>
              </a:rPr>
              <a:t> of S. Meylan (2016)</a:t>
            </a:r>
          </a:p>
        </p:txBody>
      </p:sp>
    </p:spTree>
    <p:extLst>
      <p:ext uri="{BB962C8B-B14F-4D97-AF65-F5344CB8AC3E}">
        <p14:creationId xmlns:p14="http://schemas.microsoft.com/office/powerpoint/2010/main" val="130193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86F18F-3862-1A44-9FAD-BB3FD0F94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600" dirty="0"/>
              <a:t>…</a:t>
            </a:r>
            <a:r>
              <a:rPr lang="fr-FR" sz="3600" dirty="0" err="1"/>
              <a:t>based</a:t>
            </a:r>
            <a:r>
              <a:rPr lang="fr-FR" sz="3600" dirty="0"/>
              <a:t> on the « </a:t>
            </a:r>
            <a:r>
              <a:rPr lang="fr-FR" sz="3600" dirty="0" err="1">
                <a:solidFill>
                  <a:srgbClr val="FFFF00"/>
                </a:solidFill>
              </a:rPr>
              <a:t>DNAFabric</a:t>
            </a:r>
            <a:r>
              <a:rPr lang="fr-FR" sz="3600" dirty="0"/>
              <a:t> » software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89ABAB-3DE1-6049-8AE9-6AD59934A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990" y="1495429"/>
            <a:ext cx="8558774" cy="362494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fr-FR" sz="1600" dirty="0" err="1">
                <a:latin typeface="+mj-lt"/>
              </a:rPr>
              <a:t>Choice</a:t>
            </a:r>
            <a:r>
              <a:rPr lang="fr-FR" sz="1600" dirty="0">
                <a:latin typeface="+mj-lt"/>
              </a:rPr>
              <a:t> of </a:t>
            </a:r>
            <a:r>
              <a:rPr lang="fr-FR" sz="1600" dirty="0" err="1">
                <a:solidFill>
                  <a:srgbClr val="FFFF00"/>
                </a:solidFill>
                <a:latin typeface="+mj-lt"/>
              </a:rPr>
              <a:t>shape</a:t>
            </a:r>
            <a:r>
              <a:rPr lang="fr-FR" sz="1600" dirty="0">
                <a:latin typeface="+mj-lt"/>
              </a:rPr>
              <a:t> (</a:t>
            </a:r>
            <a:r>
              <a:rPr lang="fr-FR" sz="1600" dirty="0" err="1">
                <a:latin typeface="+mj-lt"/>
              </a:rPr>
              <a:t>ellipsoid</a:t>
            </a:r>
            <a:r>
              <a:rPr lang="fr-FR" sz="1600" dirty="0">
                <a:latin typeface="+mj-lt"/>
              </a:rPr>
              <a:t>, </a:t>
            </a:r>
            <a:r>
              <a:rPr lang="fr-FR" sz="1600" dirty="0" err="1">
                <a:latin typeface="+mj-lt"/>
              </a:rPr>
              <a:t>sphere</a:t>
            </a:r>
            <a:r>
              <a:rPr lang="fr-FR" sz="1600" dirty="0">
                <a:latin typeface="+mj-lt"/>
              </a:rPr>
              <a:t>, </a:t>
            </a:r>
            <a:r>
              <a:rPr lang="fr-FR" sz="1600" dirty="0" err="1">
                <a:latin typeface="+mj-lt"/>
              </a:rPr>
              <a:t>elliptical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cylinder</a:t>
            </a:r>
            <a:r>
              <a:rPr lang="fr-FR" sz="1600" dirty="0">
                <a:latin typeface="+mj-lt"/>
              </a:rPr>
              <a:t>…) and </a:t>
            </a:r>
            <a:r>
              <a:rPr lang="fr-FR" sz="1600" dirty="0">
                <a:solidFill>
                  <a:srgbClr val="FFFF00"/>
                </a:solidFill>
                <a:latin typeface="+mj-lt"/>
              </a:rPr>
              <a:t>nucleus size</a:t>
            </a:r>
            <a:r>
              <a:rPr lang="fr-FR" sz="1600" dirty="0">
                <a:latin typeface="+mj-lt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1600" dirty="0" err="1">
                <a:latin typeface="+mj-lt"/>
              </a:rPr>
              <a:t>Generation</a:t>
            </a:r>
            <a:r>
              <a:rPr lang="fr-FR" sz="1600" dirty="0">
                <a:latin typeface="+mj-lt"/>
              </a:rPr>
              <a:t> of an </a:t>
            </a:r>
            <a:r>
              <a:rPr lang="fr-FR" sz="1600" dirty="0" err="1">
                <a:solidFill>
                  <a:srgbClr val="FFFF00"/>
                </a:solidFill>
                <a:latin typeface="+mj-lt"/>
              </a:rPr>
              <a:t>empty</a:t>
            </a:r>
            <a:r>
              <a:rPr lang="fr-FR" sz="1600" dirty="0">
                <a:latin typeface="+mj-lt"/>
              </a:rPr>
              <a:t> nucleus </a:t>
            </a:r>
            <a:r>
              <a:rPr lang="fr-FR" sz="1600" dirty="0" err="1">
                <a:latin typeface="+mj-lt"/>
              </a:rPr>
              <a:t>phantom</a:t>
            </a:r>
            <a:r>
              <a:rPr lang="fr-FR" sz="1600" dirty="0">
                <a:latin typeface="+mj-lt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1600" dirty="0" err="1">
                <a:latin typeface="+mj-lt"/>
              </a:rPr>
              <a:t>Choice</a:t>
            </a:r>
            <a:r>
              <a:rPr lang="fr-FR" sz="1600" dirty="0">
                <a:latin typeface="+mj-lt"/>
              </a:rPr>
              <a:t> and placement of the </a:t>
            </a:r>
            <a:r>
              <a:rPr lang="fr-FR" sz="1600" dirty="0" err="1">
                <a:solidFill>
                  <a:srgbClr val="FFFF00"/>
                </a:solidFill>
                <a:latin typeface="+mj-lt"/>
              </a:rPr>
              <a:t>genome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inside</a:t>
            </a:r>
            <a:r>
              <a:rPr lang="fr-FR" sz="1600" dirty="0">
                <a:latin typeface="+mj-lt"/>
              </a:rPr>
              <a:t> the nucleus in a </a:t>
            </a:r>
            <a:r>
              <a:rPr lang="fr-FR" sz="1600" dirty="0" err="1">
                <a:solidFill>
                  <a:srgbClr val="FFFF00"/>
                </a:solidFill>
                <a:latin typeface="+mj-lt"/>
              </a:rPr>
              <a:t>condensed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form</a:t>
            </a:r>
            <a:r>
              <a:rPr lang="fr-FR" sz="1600" dirty="0">
                <a:latin typeface="+mj-lt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1600" dirty="0">
                <a:solidFill>
                  <a:srgbClr val="FFFF00"/>
                </a:solidFill>
                <a:latin typeface="+mj-lt"/>
              </a:rPr>
              <a:t>Relaxation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step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allowing</a:t>
            </a:r>
            <a:r>
              <a:rPr lang="fr-FR" sz="1600" dirty="0">
                <a:latin typeface="+mj-lt"/>
              </a:rPr>
              <a:t> a </a:t>
            </a:r>
            <a:r>
              <a:rPr lang="fr-FR" sz="1600" dirty="0" err="1">
                <a:latin typeface="+mj-lt"/>
              </a:rPr>
              <a:t>modelling</a:t>
            </a:r>
            <a:r>
              <a:rPr lang="fr-FR" sz="1600" dirty="0">
                <a:latin typeface="+mj-lt"/>
              </a:rPr>
              <a:t> of the </a:t>
            </a:r>
            <a:r>
              <a:rPr lang="fr-FR" sz="1600" dirty="0" err="1">
                <a:latin typeface="+mj-lt"/>
              </a:rPr>
              <a:t>genome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domains</a:t>
            </a:r>
            <a:r>
              <a:rPr lang="fr-FR" sz="1600" dirty="0">
                <a:latin typeface="+mj-lt"/>
              </a:rPr>
              <a:t> in G0/G1 phase of the </a:t>
            </a:r>
            <a:r>
              <a:rPr lang="fr-FR" sz="1600" dirty="0" err="1">
                <a:latin typeface="+mj-lt"/>
              </a:rPr>
              <a:t>cell</a:t>
            </a:r>
            <a:r>
              <a:rPr lang="fr-FR" sz="1600" dirty="0">
                <a:latin typeface="+mj-lt"/>
              </a:rPr>
              <a:t> cycle.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1600" dirty="0" err="1">
                <a:solidFill>
                  <a:srgbClr val="FFFF00"/>
                </a:solidFill>
                <a:latin typeface="+mj-lt"/>
              </a:rPr>
              <a:t>Filling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step</a:t>
            </a:r>
            <a:r>
              <a:rPr lang="fr-FR" sz="1600" dirty="0">
                <a:latin typeface="+mj-lt"/>
              </a:rPr>
              <a:t> of the </a:t>
            </a:r>
            <a:r>
              <a:rPr lang="fr-FR" sz="1600" dirty="0" err="1">
                <a:latin typeface="+mj-lt"/>
              </a:rPr>
              <a:t>genome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domains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with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different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voxels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containing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chromatin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fibers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with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molecular</a:t>
            </a:r>
            <a:r>
              <a:rPr lang="fr-FR" sz="1600" dirty="0">
                <a:latin typeface="+mj-lt"/>
              </a:rPr>
              <a:t> DNA components.</a:t>
            </a:r>
          </a:p>
          <a:p>
            <a:pPr marL="514350" indent="-514350">
              <a:buFont typeface="+mj-lt"/>
              <a:buAutoNum type="arabicPeriod"/>
            </a:pPr>
            <a:r>
              <a:rPr lang="fr-FR" sz="1600" dirty="0">
                <a:solidFill>
                  <a:srgbClr val="FFFF00"/>
                </a:solidFill>
                <a:latin typeface="+mj-lt"/>
              </a:rPr>
              <a:t>Export </a:t>
            </a:r>
            <a:r>
              <a:rPr lang="fr-FR" sz="1600" dirty="0">
                <a:latin typeface="+mj-lt"/>
              </a:rPr>
              <a:t>of the nucleus </a:t>
            </a:r>
            <a:r>
              <a:rPr lang="fr-FR" sz="1600" dirty="0" err="1">
                <a:latin typeface="+mj-lt"/>
              </a:rPr>
              <a:t>geometry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towards</a:t>
            </a:r>
            <a:r>
              <a:rPr lang="fr-FR" sz="1600" dirty="0">
                <a:latin typeface="+mj-lt"/>
              </a:rPr>
              <a:t> the simulation </a:t>
            </a:r>
            <a:r>
              <a:rPr lang="fr-FR" sz="1600" dirty="0" err="1">
                <a:latin typeface="+mj-lt"/>
              </a:rPr>
              <a:t>chain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based</a:t>
            </a:r>
            <a:r>
              <a:rPr lang="fr-FR" sz="1600" dirty="0">
                <a:latin typeface="+mj-lt"/>
              </a:rPr>
              <a:t> on Geant4-DNA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65A3307-8554-914F-96CA-891AB55A3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4503E-7AE5-494C-8F71-9A11FA02E820}" type="slidenum">
              <a:rPr lang="fr-FR" smtClean="0">
                <a:latin typeface="+mj-lt"/>
              </a:rPr>
              <a:pPr>
                <a:defRPr/>
              </a:pPr>
              <a:t>48</a:t>
            </a:fld>
            <a:endParaRPr lang="fr-FR"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6C151A-A84C-C54A-AAA3-5F6E2BCA155F}"/>
              </a:ext>
            </a:extLst>
          </p:cNvPr>
          <p:cNvSpPr/>
          <p:nvPr/>
        </p:nvSpPr>
        <p:spPr>
          <a:xfrm>
            <a:off x="1" y="1370013"/>
            <a:ext cx="909021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500" b="1" dirty="0" err="1">
                <a:solidFill>
                  <a:srgbClr val="66FFFF"/>
                </a:solidFill>
                <a:latin typeface="+mj-lt"/>
              </a:rPr>
              <a:t>DNAFabric</a:t>
            </a:r>
            <a:r>
              <a:rPr lang="fr-FR" sz="1500" b="1" dirty="0">
                <a:solidFill>
                  <a:srgbClr val="66FFFF"/>
                </a:solidFill>
                <a:latin typeface="+mj-lt"/>
              </a:rPr>
              <a:t>: C++ software : </a:t>
            </a:r>
            <a:r>
              <a:rPr lang="fr-FR" sz="1500" b="1" dirty="0" err="1">
                <a:solidFill>
                  <a:srgbClr val="66FFFF"/>
                </a:solidFill>
                <a:latin typeface="+mj-lt"/>
              </a:rPr>
              <a:t>generation</a:t>
            </a:r>
            <a:r>
              <a:rPr lang="fr-FR" sz="1500" b="1" dirty="0">
                <a:solidFill>
                  <a:srgbClr val="66FFFF"/>
                </a:solidFill>
                <a:latin typeface="+mj-lt"/>
              </a:rPr>
              <a:t>, modification and 3D </a:t>
            </a:r>
            <a:r>
              <a:rPr lang="fr-FR" sz="1500" b="1" dirty="0" err="1">
                <a:solidFill>
                  <a:srgbClr val="66FFFF"/>
                </a:solidFill>
                <a:latin typeface="+mj-lt"/>
              </a:rPr>
              <a:t>geometries</a:t>
            </a:r>
            <a:r>
              <a:rPr lang="fr-FR" sz="1500" b="1" dirty="0">
                <a:solidFill>
                  <a:srgbClr val="66FFFF"/>
                </a:solidFill>
                <a:latin typeface="+mj-lt"/>
              </a:rPr>
              <a:t> </a:t>
            </a:r>
            <a:r>
              <a:rPr lang="fr-FR" sz="1500" b="1" dirty="0" err="1">
                <a:solidFill>
                  <a:srgbClr val="66FFFF"/>
                </a:solidFill>
                <a:latin typeface="+mj-lt"/>
              </a:rPr>
              <a:t>that</a:t>
            </a:r>
            <a:r>
              <a:rPr lang="fr-FR" sz="1500" b="1" dirty="0">
                <a:solidFill>
                  <a:srgbClr val="66FFFF"/>
                </a:solidFill>
                <a:latin typeface="+mj-lt"/>
              </a:rPr>
              <a:t> </a:t>
            </a:r>
            <a:r>
              <a:rPr lang="fr-FR" sz="1500" b="1" dirty="0" err="1">
                <a:solidFill>
                  <a:srgbClr val="66FFFF"/>
                </a:solidFill>
                <a:latin typeface="+mj-lt"/>
              </a:rPr>
              <a:t>can</a:t>
            </a:r>
            <a:r>
              <a:rPr lang="fr-FR" sz="1500" b="1" dirty="0">
                <a:solidFill>
                  <a:srgbClr val="66FFFF"/>
                </a:solidFill>
                <a:latin typeface="+mj-lt"/>
              </a:rPr>
              <a:t> </a:t>
            </a:r>
            <a:r>
              <a:rPr lang="fr-FR" sz="1500" b="1" dirty="0" err="1">
                <a:solidFill>
                  <a:srgbClr val="66FFFF"/>
                </a:solidFill>
                <a:latin typeface="+mj-lt"/>
              </a:rPr>
              <a:t>be</a:t>
            </a:r>
            <a:r>
              <a:rPr lang="fr-FR" sz="1500" b="1" dirty="0">
                <a:solidFill>
                  <a:srgbClr val="66FFFF"/>
                </a:solidFill>
                <a:latin typeface="+mj-lt"/>
              </a:rPr>
              <a:t> </a:t>
            </a:r>
            <a:r>
              <a:rPr lang="fr-FR" sz="1500" b="1" dirty="0" err="1">
                <a:solidFill>
                  <a:srgbClr val="66FFFF"/>
                </a:solidFill>
                <a:latin typeface="+mj-lt"/>
              </a:rPr>
              <a:t>exported</a:t>
            </a:r>
            <a:r>
              <a:rPr lang="fr-FR" sz="1500" b="1" dirty="0">
                <a:solidFill>
                  <a:srgbClr val="66FFFF"/>
                </a:solidFill>
                <a:latin typeface="+mj-lt"/>
              </a:rPr>
              <a:t> to Geant4</a:t>
            </a:r>
            <a:endParaRPr lang="fr-FR" sz="1500" b="1" dirty="0">
              <a:solidFill>
                <a:srgbClr val="66FFFF"/>
              </a:solidFill>
              <a:effectLst/>
              <a:latin typeface="+mj-lt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4121932-CD24-8B42-878D-88A7FFB811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102" y="5096934"/>
            <a:ext cx="5009990" cy="1624541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412FD7F-37B4-3140-887A-B59B9C88801C}"/>
              </a:ext>
            </a:extLst>
          </p:cNvPr>
          <p:cNvSpPr txBox="1"/>
          <p:nvPr/>
        </p:nvSpPr>
        <p:spPr>
          <a:xfrm>
            <a:off x="5540223" y="112843"/>
            <a:ext cx="3472863" cy="307777"/>
          </a:xfrm>
          <a:prstGeom prst="rect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bg1"/>
                </a:solidFill>
                <a:latin typeface="+mj-lt"/>
              </a:rPr>
              <a:t>Comput. Phys. </a:t>
            </a:r>
            <a:r>
              <a:rPr lang="fr-FR" sz="1400" b="1" dirty="0" err="1">
                <a:solidFill>
                  <a:schemeClr val="bg1"/>
                </a:solidFill>
                <a:latin typeface="+mj-lt"/>
              </a:rPr>
              <a:t>Comm</a:t>
            </a:r>
            <a:r>
              <a:rPr lang="fr-FR" sz="1400" b="1" dirty="0">
                <a:solidFill>
                  <a:schemeClr val="bg1"/>
                </a:solidFill>
                <a:latin typeface="+mj-lt"/>
              </a:rPr>
              <a:t>. 204 (2016) 159 (</a:t>
            </a:r>
            <a:r>
              <a:rPr lang="fr-FR" sz="1400" b="1" dirty="0">
                <a:solidFill>
                  <a:schemeClr val="bg1"/>
                </a:solidFill>
                <a:latin typeface="+mj-lt"/>
                <a:hlinkClick r:id="rId3"/>
              </a:rPr>
              <a:t>link</a:t>
            </a:r>
            <a:r>
              <a:rPr lang="fr-FR" sz="1400" b="1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58376373"/>
      </p:ext>
    </p:extLst>
  </p:cSld>
  <p:clrMapOvr>
    <a:masterClrMapping/>
  </p:clrMapOvr>
  <p:transition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862902" y="274427"/>
            <a:ext cx="8200405" cy="1143000"/>
          </a:xfrm>
        </p:spPr>
        <p:txBody>
          <a:bodyPr>
            <a:noAutofit/>
          </a:bodyPr>
          <a:lstStyle/>
          <a:p>
            <a:r>
              <a:rPr lang="is-IS" sz="3200" dirty="0"/>
              <a:t>More geometries: </a:t>
            </a:r>
            <a:r>
              <a:rPr lang="fr-FR" sz="3200" dirty="0">
                <a:solidFill>
                  <a:srgbClr val="FFFF00"/>
                </a:solidFill>
              </a:rPr>
              <a:t>cellular </a:t>
            </a:r>
            <a:r>
              <a:rPr lang="fr-FR" sz="3200" dirty="0" err="1">
                <a:solidFill>
                  <a:srgbClr val="FFFF00"/>
                </a:solidFill>
              </a:rPr>
              <a:t>phantoms</a:t>
            </a:r>
            <a:endParaRPr lang="fr-FR" sz="3200" dirty="0">
              <a:solidFill>
                <a:srgbClr val="FFFF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12F648-06DD-0A48-8C9A-303EAC6E7FDA}" type="slidenum">
              <a:rPr lang="fr-FR" smtClean="0">
                <a:latin typeface="+mj-lt"/>
              </a:rPr>
              <a:t>49</a:t>
            </a:fld>
            <a:endParaRPr lang="fr-FR">
              <a:latin typeface="+mj-lt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47" y="1079565"/>
            <a:ext cx="4009154" cy="191014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230" y="1079566"/>
            <a:ext cx="3920552" cy="1910148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397" y="3059124"/>
            <a:ext cx="7076506" cy="25781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3104" y="5660966"/>
            <a:ext cx="9080896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fr-FR" sz="1050" dirty="0" err="1">
                <a:latin typeface="+mj-lt"/>
              </a:rPr>
              <a:t>Vulvar</a:t>
            </a:r>
            <a:r>
              <a:rPr lang="fr-FR" sz="1050" dirty="0">
                <a:latin typeface="+mj-lt"/>
              </a:rPr>
              <a:t> </a:t>
            </a:r>
            <a:r>
              <a:rPr lang="fr-FR" sz="1050" dirty="0" err="1">
                <a:latin typeface="+mj-lt"/>
              </a:rPr>
              <a:t>squamous</a:t>
            </a:r>
            <a:r>
              <a:rPr lang="fr-FR" sz="1050" dirty="0">
                <a:latin typeface="+mj-lt"/>
              </a:rPr>
              <a:t> </a:t>
            </a:r>
            <a:r>
              <a:rPr lang="fr-FR" sz="1050" dirty="0" err="1">
                <a:latin typeface="+mj-lt"/>
              </a:rPr>
              <a:t>carcinoma</a:t>
            </a:r>
            <a:r>
              <a:rPr lang="fr-FR" sz="1050" dirty="0">
                <a:latin typeface="+mj-lt"/>
              </a:rPr>
              <a:t> </a:t>
            </a:r>
            <a:r>
              <a:rPr lang="fr-FR" sz="1050" dirty="0">
                <a:solidFill>
                  <a:srgbClr val="FFFF00"/>
                </a:solidFill>
                <a:latin typeface="+mj-lt"/>
              </a:rPr>
              <a:t>A-431 </a:t>
            </a:r>
            <a:r>
              <a:rPr lang="fr-FR" sz="1050" dirty="0" err="1">
                <a:solidFill>
                  <a:srgbClr val="FFFF00"/>
                </a:solidFill>
                <a:latin typeface="+mj-lt"/>
              </a:rPr>
              <a:t>cells</a:t>
            </a:r>
            <a:r>
              <a:rPr lang="fr-FR" sz="1050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sz="1050" dirty="0" err="1">
                <a:latin typeface="+mj-lt"/>
              </a:rPr>
              <a:t>treated</a:t>
            </a:r>
            <a:r>
              <a:rPr lang="fr-FR" sz="1050" dirty="0">
                <a:latin typeface="+mj-lt"/>
              </a:rPr>
              <a:t> </a:t>
            </a:r>
            <a:r>
              <a:rPr lang="fr-FR" sz="1050" dirty="0" err="1">
                <a:latin typeface="+mj-lt"/>
              </a:rPr>
              <a:t>with</a:t>
            </a:r>
            <a:r>
              <a:rPr lang="fr-FR" sz="1050" dirty="0">
                <a:latin typeface="+mj-lt"/>
              </a:rPr>
              <a:t> </a:t>
            </a:r>
            <a:r>
              <a:rPr lang="fr-FR" sz="1050" dirty="0">
                <a:solidFill>
                  <a:srgbClr val="FFFF00"/>
                </a:solidFill>
                <a:latin typeface="+mj-lt"/>
              </a:rPr>
              <a:t>non-</a:t>
            </a:r>
            <a:r>
              <a:rPr lang="fr-FR" sz="1050" dirty="0" err="1">
                <a:solidFill>
                  <a:srgbClr val="FFFF00"/>
                </a:solidFill>
                <a:latin typeface="+mj-lt"/>
              </a:rPr>
              <a:t>internalizing</a:t>
            </a:r>
            <a:r>
              <a:rPr lang="fr-FR" sz="1050" dirty="0">
                <a:solidFill>
                  <a:srgbClr val="FFFF00"/>
                </a:solidFill>
                <a:latin typeface="+mj-lt"/>
              </a:rPr>
              <a:t> and </a:t>
            </a:r>
            <a:r>
              <a:rPr lang="fr-FR" sz="1050" dirty="0" err="1">
                <a:solidFill>
                  <a:srgbClr val="FFFF00"/>
                </a:solidFill>
                <a:latin typeface="+mj-lt"/>
              </a:rPr>
              <a:t>internalizing</a:t>
            </a:r>
            <a:r>
              <a:rPr lang="fr-FR" sz="1050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sz="1050" dirty="0" err="1">
                <a:solidFill>
                  <a:srgbClr val="FFFF00"/>
                </a:solidFill>
                <a:latin typeface="+mj-lt"/>
              </a:rPr>
              <a:t>antibodies</a:t>
            </a:r>
            <a:r>
              <a:rPr lang="fr-FR" sz="1050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sz="1050" dirty="0" err="1">
                <a:latin typeface="+mj-lt"/>
              </a:rPr>
              <a:t>labelled</a:t>
            </a:r>
            <a:r>
              <a:rPr lang="fr-FR" sz="1050" dirty="0">
                <a:latin typeface="+mj-lt"/>
              </a:rPr>
              <a:t> </a:t>
            </a:r>
            <a:r>
              <a:rPr lang="fr-FR" sz="1050" dirty="0" err="1">
                <a:latin typeface="+mj-lt"/>
              </a:rPr>
              <a:t>with</a:t>
            </a:r>
            <a:r>
              <a:rPr lang="fr-FR" sz="1050" dirty="0">
                <a:latin typeface="+mj-lt"/>
              </a:rPr>
              <a:t> </a:t>
            </a:r>
            <a:r>
              <a:rPr lang="fr-FR" sz="1050" dirty="0">
                <a:solidFill>
                  <a:srgbClr val="FFFF00"/>
                </a:solidFill>
                <a:latin typeface="+mj-lt"/>
              </a:rPr>
              <a:t>Auger </a:t>
            </a:r>
            <a:r>
              <a:rPr lang="fr-FR" sz="1050" dirty="0" err="1">
                <a:solidFill>
                  <a:srgbClr val="FFFF00"/>
                </a:solidFill>
                <a:latin typeface="+mj-lt"/>
              </a:rPr>
              <a:t>emitter</a:t>
            </a:r>
            <a:r>
              <a:rPr lang="fr-FR" sz="1050" dirty="0">
                <a:solidFill>
                  <a:srgbClr val="FFFF00"/>
                </a:solidFill>
                <a:latin typeface="+mj-lt"/>
              </a:rPr>
              <a:t> I-125</a:t>
            </a:r>
          </a:p>
          <a:p>
            <a:pPr marL="171450" indent="-171450">
              <a:buFont typeface="Arial"/>
              <a:buChar char="•"/>
            </a:pPr>
            <a:endParaRPr lang="fr-FR" sz="1050" dirty="0">
              <a:latin typeface="+mj-lt"/>
            </a:endParaRPr>
          </a:p>
          <a:p>
            <a:pPr marL="171450" indent="-171450">
              <a:buFont typeface="Arial"/>
              <a:buChar char="•"/>
            </a:pPr>
            <a:r>
              <a:rPr lang="fr-FR" sz="1050" dirty="0">
                <a:latin typeface="+mj-lt"/>
              </a:rPr>
              <a:t>Geant4: Livermore </a:t>
            </a:r>
            <a:r>
              <a:rPr lang="fr-FR" sz="1050" dirty="0" err="1">
                <a:latin typeface="+mj-lt"/>
              </a:rPr>
              <a:t>based</a:t>
            </a:r>
            <a:r>
              <a:rPr lang="fr-FR" sz="1050" dirty="0">
                <a:latin typeface="+mj-lt"/>
              </a:rPr>
              <a:t> + Coulomb </a:t>
            </a:r>
            <a:r>
              <a:rPr lang="fr-FR" sz="1050" dirty="0" err="1">
                <a:latin typeface="+mj-lt"/>
              </a:rPr>
              <a:t>scattering</a:t>
            </a:r>
            <a:r>
              <a:rPr lang="fr-FR" sz="1050" dirty="0">
                <a:latin typeface="+mj-lt"/>
              </a:rPr>
              <a:t> + « </a:t>
            </a:r>
            <a:r>
              <a:rPr lang="fr-FR" sz="1050" dirty="0" err="1">
                <a:solidFill>
                  <a:srgbClr val="66FFFF"/>
                </a:solidFill>
                <a:latin typeface="+mj-lt"/>
              </a:rPr>
              <a:t>microbeam</a:t>
            </a:r>
            <a:r>
              <a:rPr lang="fr-FR" sz="1050" dirty="0">
                <a:latin typeface="+mj-lt"/>
              </a:rPr>
              <a:t> » adv. </a:t>
            </a:r>
            <a:r>
              <a:rPr lang="fr-FR" sz="1050" dirty="0" err="1">
                <a:latin typeface="+mj-lt"/>
              </a:rPr>
              <a:t>example</a:t>
            </a:r>
            <a:r>
              <a:rPr lang="fr-FR" sz="1050" dirty="0">
                <a:latin typeface="+mj-lt"/>
              </a:rPr>
              <a:t> (« cellular </a:t>
            </a:r>
            <a:r>
              <a:rPr lang="fr-FR" sz="1050" dirty="0" err="1">
                <a:latin typeface="+mj-lt"/>
              </a:rPr>
              <a:t>phantom</a:t>
            </a:r>
            <a:r>
              <a:rPr lang="fr-FR" sz="1050" dirty="0">
                <a:latin typeface="+mj-lt"/>
              </a:rPr>
              <a:t> »)</a:t>
            </a:r>
          </a:p>
          <a:p>
            <a:pPr marL="171450" indent="-171450">
              <a:buFont typeface="Arial"/>
              <a:buChar char="•"/>
            </a:pPr>
            <a:endParaRPr lang="fr-FR" sz="1050" dirty="0">
              <a:latin typeface="+mj-lt"/>
            </a:endParaRPr>
          </a:p>
          <a:p>
            <a:pPr marL="171450" indent="-171450">
              <a:buFont typeface="Arial"/>
              <a:buChar char="•"/>
            </a:pPr>
            <a:r>
              <a:rPr lang="fr-FR" sz="1050" dirty="0">
                <a:latin typeface="+mj-lt"/>
              </a:rPr>
              <a:t>Simulation of the </a:t>
            </a:r>
            <a:r>
              <a:rPr lang="fr-FR" sz="1050" dirty="0">
                <a:solidFill>
                  <a:srgbClr val="FFFF00"/>
                </a:solidFill>
                <a:latin typeface="+mj-lt"/>
              </a:rPr>
              <a:t>distribution of </a:t>
            </a:r>
            <a:r>
              <a:rPr lang="fr-FR" sz="1050" dirty="0" err="1">
                <a:solidFill>
                  <a:srgbClr val="FFFF00"/>
                </a:solidFill>
                <a:latin typeface="+mj-lt"/>
              </a:rPr>
              <a:t>energy</a:t>
            </a:r>
            <a:r>
              <a:rPr lang="fr-FR" sz="1050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sz="1050" dirty="0" err="1">
                <a:solidFill>
                  <a:srgbClr val="FFFF00"/>
                </a:solidFill>
                <a:latin typeface="+mj-lt"/>
              </a:rPr>
              <a:t>deposition</a:t>
            </a:r>
            <a:r>
              <a:rPr lang="fr-FR" sz="1050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sz="1050" dirty="0">
                <a:latin typeface="+mj-lt"/>
              </a:rPr>
              <a:t>in the </a:t>
            </a:r>
            <a:r>
              <a:rPr lang="fr-FR" sz="1050" dirty="0" err="1">
                <a:latin typeface="+mj-lt"/>
              </a:rPr>
              <a:t>cell</a:t>
            </a:r>
            <a:r>
              <a:rPr lang="fr-FR" sz="1050" dirty="0">
                <a:latin typeface="+mj-lt"/>
              </a:rPr>
              <a:t> model for non-</a:t>
            </a:r>
            <a:r>
              <a:rPr lang="fr-FR" sz="1050" dirty="0" err="1">
                <a:latin typeface="+mj-lt"/>
              </a:rPr>
              <a:t>uniform</a:t>
            </a:r>
            <a:r>
              <a:rPr lang="fr-FR" sz="1050" dirty="0">
                <a:latin typeface="+mj-lt"/>
              </a:rPr>
              <a:t> (A – </a:t>
            </a:r>
            <a:r>
              <a:rPr lang="fr-FR" sz="1050" dirty="0" err="1">
                <a:latin typeface="+mj-lt"/>
              </a:rPr>
              <a:t>from</a:t>
            </a:r>
            <a:r>
              <a:rPr lang="fr-FR" sz="1050" dirty="0">
                <a:latin typeface="+mj-lt"/>
              </a:rPr>
              <a:t> fluorescence signal) and </a:t>
            </a:r>
            <a:r>
              <a:rPr lang="fr-FR" sz="1050" dirty="0" err="1">
                <a:latin typeface="+mj-lt"/>
              </a:rPr>
              <a:t>uniform</a:t>
            </a:r>
            <a:r>
              <a:rPr lang="fr-FR" sz="1050" dirty="0">
                <a:latin typeface="+mj-lt"/>
              </a:rPr>
              <a:t> (B) </a:t>
            </a:r>
            <a:r>
              <a:rPr lang="fr-FR" sz="1050" dirty="0" err="1">
                <a:latin typeface="+mj-lt"/>
              </a:rPr>
              <a:t>emission</a:t>
            </a:r>
            <a:r>
              <a:rPr lang="fr-FR" sz="1050" dirty="0">
                <a:latin typeface="+mj-lt"/>
              </a:rPr>
              <a:t> </a:t>
            </a:r>
            <a:r>
              <a:rPr lang="fr-FR" sz="1050" dirty="0" err="1">
                <a:latin typeface="+mj-lt"/>
              </a:rPr>
              <a:t>probabilities</a:t>
            </a:r>
            <a:r>
              <a:rPr lang="fr-FR" sz="1050" dirty="0">
                <a:latin typeface="+mj-lt"/>
              </a:rPr>
              <a:t> </a:t>
            </a:r>
            <a:r>
              <a:rPr lang="fr-FR" sz="1050" dirty="0" err="1">
                <a:latin typeface="+mj-lt"/>
              </a:rPr>
              <a:t>from</a:t>
            </a:r>
            <a:r>
              <a:rPr lang="fr-FR" sz="1050" dirty="0">
                <a:latin typeface="+mj-lt"/>
              </a:rPr>
              <a:t> I-125 </a:t>
            </a:r>
            <a:r>
              <a:rPr lang="fr-FR" sz="1050" dirty="0" err="1">
                <a:latin typeface="+mj-lt"/>
              </a:rPr>
              <a:t>electrons</a:t>
            </a:r>
            <a:r>
              <a:rPr lang="fr-FR" sz="1050" dirty="0">
                <a:latin typeface="+mj-lt"/>
              </a:rPr>
              <a:t> </a:t>
            </a:r>
            <a:r>
              <a:rPr lang="fr-FR" sz="1050" dirty="0" err="1">
                <a:latin typeface="+mj-lt"/>
              </a:rPr>
              <a:t>with</a:t>
            </a:r>
            <a:r>
              <a:rPr lang="fr-FR" sz="1050" dirty="0">
                <a:latin typeface="+mj-lt"/>
              </a:rPr>
              <a:t> 35A7 </a:t>
            </a:r>
            <a:r>
              <a:rPr lang="fr-FR" sz="1050" dirty="0">
                <a:solidFill>
                  <a:srgbClr val="FFFF00"/>
                </a:solidFill>
                <a:latin typeface="+mj-lt"/>
              </a:rPr>
              <a:t>non-</a:t>
            </a:r>
            <a:r>
              <a:rPr lang="fr-FR" sz="1050" dirty="0" err="1">
                <a:solidFill>
                  <a:srgbClr val="FFFF00"/>
                </a:solidFill>
                <a:latin typeface="+mj-lt"/>
              </a:rPr>
              <a:t>internalizing</a:t>
            </a:r>
            <a:r>
              <a:rPr lang="fr-FR" sz="1050" dirty="0">
                <a:solidFill>
                  <a:srgbClr val="FFFF00"/>
                </a:solidFill>
                <a:latin typeface="+mj-lt"/>
              </a:rPr>
              <a:t> </a:t>
            </a:r>
            <a:r>
              <a:rPr lang="fr-FR" sz="1050" dirty="0" err="1">
                <a:latin typeface="+mj-lt"/>
              </a:rPr>
              <a:t>antibodies</a:t>
            </a:r>
            <a:r>
              <a:rPr lang="fr-FR" sz="1050" dirty="0">
                <a:latin typeface="+mj-lt"/>
              </a:rPr>
              <a:t> (</a:t>
            </a:r>
            <a:r>
              <a:rPr lang="fr-FR" sz="1050" dirty="0" err="1">
                <a:latin typeface="+mj-lt"/>
              </a:rPr>
              <a:t>logarithmic</a:t>
            </a:r>
            <a:r>
              <a:rPr lang="fr-FR" sz="1050" dirty="0">
                <a:latin typeface="+mj-lt"/>
              </a:rPr>
              <a:t> </a:t>
            </a:r>
            <a:r>
              <a:rPr lang="fr-FR" sz="1050" dirty="0" err="1">
                <a:latin typeface="+mj-lt"/>
              </a:rPr>
              <a:t>colour</a:t>
            </a:r>
            <a:r>
              <a:rPr lang="fr-FR" sz="1050" dirty="0">
                <a:latin typeface="+mj-lt"/>
              </a:rPr>
              <a:t> </a:t>
            </a:r>
            <a:r>
              <a:rPr lang="fr-FR" sz="1050" dirty="0" err="1">
                <a:latin typeface="+mj-lt"/>
              </a:rPr>
              <a:t>scale</a:t>
            </a:r>
            <a:r>
              <a:rPr lang="fr-FR" sz="1050" dirty="0">
                <a:latin typeface="+mj-lt"/>
              </a:rPr>
              <a:t>).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736229" y="2713614"/>
            <a:ext cx="1769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>
                <a:latin typeface="+mj-lt"/>
              </a:rPr>
              <a:t>Spherical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 err="1">
                <a:latin typeface="+mj-lt"/>
              </a:rPr>
              <a:t>equivalent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 err="1">
                <a:latin typeface="+mj-lt"/>
              </a:rPr>
              <a:t>cell</a:t>
            </a:r>
            <a:endParaRPr lang="fr-FR" sz="1200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20075" y="2753053"/>
            <a:ext cx="35154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000" dirty="0">
                <a:latin typeface="+mj-lt"/>
              </a:rPr>
              <a:t>35A7 non-</a:t>
            </a:r>
            <a:r>
              <a:rPr lang="fr-FR" sz="1000" dirty="0" err="1">
                <a:latin typeface="+mj-lt"/>
              </a:rPr>
              <a:t>internalizing</a:t>
            </a:r>
            <a:r>
              <a:rPr lang="fr-FR" sz="1000" dirty="0">
                <a:latin typeface="+mj-lt"/>
              </a:rPr>
              <a:t> (A) or m225 </a:t>
            </a:r>
            <a:r>
              <a:rPr lang="fr-FR" sz="1000" dirty="0" err="1">
                <a:latin typeface="+mj-lt"/>
              </a:rPr>
              <a:t>internalizing</a:t>
            </a:r>
            <a:r>
              <a:rPr lang="fr-FR" sz="1000" dirty="0">
                <a:latin typeface="+mj-lt"/>
              </a:rPr>
              <a:t> (</a:t>
            </a:r>
            <a:r>
              <a:rPr lang="fr-FR" sz="1000" dirty="0" err="1">
                <a:latin typeface="+mj-lt"/>
              </a:rPr>
              <a:t>rigB</a:t>
            </a:r>
            <a:r>
              <a:rPr lang="fr-FR" sz="1000" dirty="0">
                <a:latin typeface="+mj-lt"/>
              </a:rPr>
              <a:t>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176178" y="74612"/>
            <a:ext cx="3864682" cy="307777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err="1">
                <a:solidFill>
                  <a:srgbClr val="000000"/>
                </a:solidFill>
                <a:latin typeface="+mj-lt"/>
              </a:rPr>
              <a:t>Nucl</a:t>
            </a:r>
            <a:r>
              <a:rPr lang="en-US" sz="1400" b="1" dirty="0">
                <a:solidFill>
                  <a:srgbClr val="000000"/>
                </a:solidFill>
                <a:latin typeface="+mj-lt"/>
              </a:rPr>
              <a:t>. </a:t>
            </a:r>
            <a:r>
              <a:rPr lang="en-US" sz="1400" b="1" dirty="0" err="1">
                <a:solidFill>
                  <a:srgbClr val="000000"/>
                </a:solidFill>
                <a:latin typeface="+mj-lt"/>
              </a:rPr>
              <a:t>Instrum</a:t>
            </a:r>
            <a:r>
              <a:rPr lang="en-US" sz="1400" b="1" dirty="0">
                <a:solidFill>
                  <a:srgbClr val="000000"/>
                </a:solidFill>
                <a:latin typeface="+mj-lt"/>
              </a:rPr>
              <a:t>. and Meth. B</a:t>
            </a:r>
            <a:r>
              <a:rPr lang="fr-FR" sz="1400" b="1" dirty="0">
                <a:solidFill>
                  <a:schemeClr val="bg1"/>
                </a:solidFill>
                <a:latin typeface="+mj-lt"/>
              </a:rPr>
              <a:t> 366 (2016) 227 (</a:t>
            </a:r>
            <a:r>
              <a:rPr lang="fr-FR" sz="1400" b="1" dirty="0" err="1">
                <a:solidFill>
                  <a:schemeClr val="bg1"/>
                </a:solidFill>
                <a:latin typeface="+mj-lt"/>
                <a:hlinkClick r:id="rId5"/>
              </a:rPr>
              <a:t>link</a:t>
            </a:r>
            <a:r>
              <a:rPr lang="fr-FR" sz="1400" b="1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9475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15952"/>
            <a:ext cx="8229600" cy="1143000"/>
          </a:xfrm>
        </p:spPr>
        <p:txBody>
          <a:bodyPr/>
          <a:lstStyle/>
          <a:p>
            <a:r>
              <a:rPr lang="fr-FR" dirty="0"/>
              <a:t>The </a:t>
            </a:r>
            <a:r>
              <a:rPr lang="fr-FR" dirty="0">
                <a:solidFill>
                  <a:srgbClr val="FFFF00"/>
                </a:solidFill>
              </a:rPr>
              <a:t>Monte Carlo </a:t>
            </a:r>
            <a:r>
              <a:rPr lang="fr-FR" dirty="0" err="1"/>
              <a:t>approach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57200" y="1801277"/>
            <a:ext cx="8229600" cy="4525963"/>
          </a:xfrm>
        </p:spPr>
        <p:txBody>
          <a:bodyPr>
            <a:noAutofit/>
          </a:bodyPr>
          <a:lstStyle/>
          <a:p>
            <a:r>
              <a:rPr lang="fr-FR" sz="1400" dirty="0" err="1"/>
              <a:t>Can « reproduce » with accuracy the </a:t>
            </a:r>
            <a:r>
              <a:rPr lang="fr-FR" sz="1400" dirty="0" err="1">
                <a:solidFill>
                  <a:srgbClr val="FFFF00"/>
                </a:solidFill>
              </a:rPr>
              <a:t>stochastic nature </a:t>
            </a:r>
            <a:r>
              <a:rPr lang="fr-FR" sz="1400" dirty="0" err="1"/>
              <a:t>of particle-matter interactions </a:t>
            </a:r>
          </a:p>
          <a:p>
            <a:r>
              <a:rPr lang="fr-FR" sz="1400" dirty="0" err="1">
                <a:solidFill>
                  <a:srgbClr val="FF0000"/>
                </a:solidFill>
              </a:rPr>
              <a:t>Many</a:t>
            </a:r>
            <a:r>
              <a:rPr lang="fr-FR" sz="1400" dirty="0"/>
              <a:t> Monte Carlo codes are </a:t>
            </a:r>
            <a:r>
              <a:rPr lang="fr-FR" sz="1400" dirty="0" err="1"/>
              <a:t>already</a:t>
            </a:r>
            <a:r>
              <a:rPr lang="fr-FR" sz="1400" dirty="0"/>
              <a:t> </a:t>
            </a:r>
            <a:r>
              <a:rPr lang="fr-FR" sz="1400" dirty="0" err="1"/>
              <a:t>available</a:t>
            </a:r>
            <a:r>
              <a:rPr lang="fr-FR" sz="1400" dirty="0"/>
              <a:t> </a:t>
            </a:r>
            <a:r>
              <a:rPr lang="fr-FR" sz="1400" dirty="0" err="1"/>
              <a:t>today</a:t>
            </a:r>
            <a:r>
              <a:rPr lang="fr-FR" sz="1400" dirty="0"/>
              <a:t> in radiobiology for the simulation of </a:t>
            </a:r>
            <a:br>
              <a:rPr lang="fr-FR" sz="1400" dirty="0"/>
            </a:br>
            <a:r>
              <a:rPr lang="fr-FR" sz="1400" dirty="0">
                <a:solidFill>
                  <a:srgbClr val="FFFF00"/>
                </a:solidFill>
              </a:rPr>
              <a:t>TRACK STRUCTURES </a:t>
            </a:r>
            <a:r>
              <a:rPr lang="fr-FR" sz="1400" dirty="0" err="1"/>
              <a:t>at</a:t>
            </a:r>
            <a:r>
              <a:rPr lang="fr-FR" sz="1400" dirty="0"/>
              <a:t> the </a:t>
            </a:r>
            <a:r>
              <a:rPr lang="fr-FR" sz="1400" u="sng" dirty="0" err="1">
                <a:solidFill>
                  <a:srgbClr val="FF66FF"/>
                </a:solidFill>
              </a:rPr>
              <a:t>molecular</a:t>
            </a:r>
            <a:r>
              <a:rPr lang="fr-FR" sz="1400" u="sng" dirty="0">
                <a:solidFill>
                  <a:srgbClr val="FF66FF"/>
                </a:solidFill>
              </a:rPr>
              <a:t> </a:t>
            </a:r>
            <a:r>
              <a:rPr lang="fr-FR" sz="1400" u="sng" dirty="0" err="1">
                <a:solidFill>
                  <a:srgbClr val="FF66FF"/>
                </a:solidFill>
              </a:rPr>
              <a:t>scale</a:t>
            </a:r>
            <a:r>
              <a:rPr lang="fr-FR" sz="1400" u="sng" dirty="0">
                <a:solidFill>
                  <a:srgbClr val="FF66FF"/>
                </a:solidFill>
              </a:rPr>
              <a:t> in </a:t>
            </a:r>
            <a:r>
              <a:rPr lang="fr-FR" sz="1400" u="sng" dirty="0" err="1">
                <a:solidFill>
                  <a:srgbClr val="FF66FF"/>
                </a:solidFill>
              </a:rPr>
              <a:t>biological</a:t>
            </a:r>
            <a:r>
              <a:rPr lang="fr-FR" sz="1400" u="sng" dirty="0">
                <a:solidFill>
                  <a:srgbClr val="FF66FF"/>
                </a:solidFill>
              </a:rPr>
              <a:t> medium</a:t>
            </a:r>
          </a:p>
          <a:p>
            <a:pPr lvl="1"/>
            <a:r>
              <a:rPr lang="fr-FR" sz="1200" dirty="0" err="1"/>
              <a:t>E.g</a:t>
            </a:r>
            <a:r>
              <a:rPr lang="fr-FR" sz="1200" dirty="0"/>
              <a:t>. </a:t>
            </a:r>
            <a:r>
              <a:rPr lang="fr-FR" sz="1200" dirty="0">
                <a:solidFill>
                  <a:srgbClr val="00FF80"/>
                </a:solidFill>
              </a:rPr>
              <a:t>PARTRAC, KURBUC, MC4*, RETRACKS/RITRACKS, TRAX, …</a:t>
            </a:r>
          </a:p>
          <a:p>
            <a:pPr lvl="1"/>
            <a:r>
              <a:rPr lang="fr-FR" sz="1200" dirty="0" err="1"/>
              <a:t>Include</a:t>
            </a:r>
            <a:r>
              <a:rPr lang="fr-FR" sz="1200" dirty="0"/>
              <a:t> </a:t>
            </a:r>
            <a:r>
              <a:rPr lang="fr-FR" sz="1200" dirty="0" err="1">
                <a:solidFill>
                  <a:srgbClr val="66FFFF"/>
                </a:solidFill>
              </a:rPr>
              <a:t>physics</a:t>
            </a:r>
            <a:r>
              <a:rPr lang="fr-FR" sz="1200" dirty="0">
                <a:solidFill>
                  <a:srgbClr val="66FFFF"/>
                </a:solidFill>
              </a:rPr>
              <a:t> &amp; physico-</a:t>
            </a:r>
            <a:r>
              <a:rPr lang="fr-FR" sz="1200" dirty="0" err="1">
                <a:solidFill>
                  <a:srgbClr val="66FFFF"/>
                </a:solidFill>
              </a:rPr>
              <a:t>chemistry</a:t>
            </a:r>
            <a:r>
              <a:rPr lang="fr-FR" sz="1200" dirty="0">
                <a:solidFill>
                  <a:srgbClr val="66FFFF"/>
                </a:solidFill>
              </a:rPr>
              <a:t> </a:t>
            </a:r>
            <a:r>
              <a:rPr lang="fr-FR" sz="1200" dirty="0" err="1">
                <a:solidFill>
                  <a:srgbClr val="66FFFF"/>
                </a:solidFill>
              </a:rPr>
              <a:t>processes</a:t>
            </a:r>
            <a:r>
              <a:rPr lang="fr-FR" sz="1200" dirty="0">
                <a:solidFill>
                  <a:srgbClr val="66FFFF"/>
                </a:solidFill>
              </a:rPr>
              <a:t>, </a:t>
            </a:r>
            <a:r>
              <a:rPr lang="fr-FR" sz="1200" dirty="0" err="1"/>
              <a:t>detailed</a:t>
            </a:r>
            <a:r>
              <a:rPr lang="fr-FR" sz="1200" dirty="0"/>
              <a:t> </a:t>
            </a:r>
            <a:r>
              <a:rPr lang="fr-FR" sz="1200" dirty="0" err="1">
                <a:solidFill>
                  <a:srgbClr val="66FFFF"/>
                </a:solidFill>
              </a:rPr>
              <a:t>geometrical</a:t>
            </a:r>
            <a:r>
              <a:rPr lang="fr-FR" sz="1200" dirty="0">
                <a:solidFill>
                  <a:srgbClr val="66FFFF"/>
                </a:solidFill>
              </a:rPr>
              <a:t> descriptions of </a:t>
            </a:r>
            <a:r>
              <a:rPr lang="fr-FR" sz="1200" dirty="0" err="1">
                <a:solidFill>
                  <a:srgbClr val="66FFFF"/>
                </a:solidFill>
              </a:rPr>
              <a:t>biological</a:t>
            </a:r>
            <a:r>
              <a:rPr lang="fr-FR" sz="1200" dirty="0">
                <a:solidFill>
                  <a:srgbClr val="66FFFF"/>
                </a:solidFill>
              </a:rPr>
              <a:t> </a:t>
            </a:r>
            <a:r>
              <a:rPr lang="fr-FR" sz="1200" dirty="0" err="1">
                <a:solidFill>
                  <a:srgbClr val="66FFFF"/>
                </a:solidFill>
              </a:rPr>
              <a:t>targets</a:t>
            </a:r>
            <a:r>
              <a:rPr lang="fr-FR" sz="1200" dirty="0">
                <a:solidFill>
                  <a:srgbClr val="66FFFF"/>
                </a:solidFill>
              </a:rPr>
              <a:t> </a:t>
            </a:r>
            <a:r>
              <a:rPr lang="fr-FR" sz="1200" dirty="0">
                <a:solidFill>
                  <a:srgbClr val="FFFFFF"/>
                </a:solidFill>
              </a:rPr>
              <a:t>down to the DNA size</a:t>
            </a:r>
            <a:r>
              <a:rPr lang="fr-FR" sz="1200" dirty="0">
                <a:solidFill>
                  <a:srgbClr val="66FFFF"/>
                </a:solidFill>
              </a:rPr>
              <a:t>, DNA and chromosome damage simulation </a:t>
            </a:r>
            <a:r>
              <a:rPr lang="fr-FR" sz="1200" dirty="0">
                <a:solidFill>
                  <a:srgbClr val="FFFFFF"/>
                </a:solidFill>
              </a:rPr>
              <a:t>and </a:t>
            </a:r>
            <a:r>
              <a:rPr lang="fr-FR" sz="1200" dirty="0" err="1">
                <a:solidFill>
                  <a:srgbClr val="FFFFFF"/>
                </a:solidFill>
              </a:rPr>
              <a:t>even</a:t>
            </a:r>
            <a:r>
              <a:rPr lang="fr-FR" sz="1200" dirty="0">
                <a:solidFill>
                  <a:srgbClr val="FFFFFF"/>
                </a:solidFill>
              </a:rPr>
              <a:t> </a:t>
            </a:r>
            <a:r>
              <a:rPr lang="fr-FR" sz="1200" dirty="0" err="1">
                <a:solidFill>
                  <a:srgbClr val="66FFFF"/>
                </a:solidFill>
              </a:rPr>
              <a:t>repair</a:t>
            </a:r>
            <a:r>
              <a:rPr lang="fr-FR" sz="1200" dirty="0">
                <a:solidFill>
                  <a:srgbClr val="66FFFF"/>
                </a:solidFill>
              </a:rPr>
              <a:t> </a:t>
            </a:r>
            <a:r>
              <a:rPr lang="fr-FR" sz="1200" dirty="0" err="1">
                <a:solidFill>
                  <a:srgbClr val="66FFFF"/>
                </a:solidFill>
              </a:rPr>
              <a:t>mechanisms</a:t>
            </a:r>
            <a:r>
              <a:rPr lang="fr-FR" sz="1200" dirty="0"/>
              <a:t>…</a:t>
            </a:r>
          </a:p>
          <a:p>
            <a:r>
              <a:rPr lang="fr-FR" sz="1400" dirty="0" err="1"/>
              <a:t>Usually</a:t>
            </a:r>
            <a:r>
              <a:rPr lang="fr-FR" sz="1400" dirty="0"/>
              <a:t> </a:t>
            </a:r>
            <a:r>
              <a:rPr lang="fr-FR" sz="1400" dirty="0" err="1"/>
              <a:t>designed</a:t>
            </a:r>
            <a:r>
              <a:rPr lang="fr-FR" sz="1400" dirty="0"/>
              <a:t> for </a:t>
            </a:r>
            <a:r>
              <a:rPr lang="fr-FR" sz="1400" dirty="0" err="1">
                <a:solidFill>
                  <a:schemeClr val="accent3"/>
                </a:solidFill>
              </a:rPr>
              <a:t>very</a:t>
            </a:r>
            <a:r>
              <a:rPr lang="fr-FR" sz="1400" dirty="0">
                <a:solidFill>
                  <a:schemeClr val="accent3"/>
                </a:solidFill>
              </a:rPr>
              <a:t> </a:t>
            </a:r>
            <a:r>
              <a:rPr lang="fr-FR" sz="1400" dirty="0" err="1">
                <a:solidFill>
                  <a:schemeClr val="accent3"/>
                </a:solidFill>
              </a:rPr>
              <a:t>specific</a:t>
            </a:r>
            <a:r>
              <a:rPr lang="fr-FR" sz="1400" dirty="0">
                <a:solidFill>
                  <a:schemeClr val="accent3"/>
                </a:solidFill>
              </a:rPr>
              <a:t> applications</a:t>
            </a:r>
            <a:endParaRPr lang="fr-FR" sz="1200" dirty="0">
              <a:solidFill>
                <a:schemeClr val="accent3"/>
              </a:solidFill>
            </a:endParaRPr>
          </a:p>
          <a:p>
            <a:r>
              <a:rPr lang="fr-FR" sz="1400" dirty="0"/>
              <a:t>Not </a:t>
            </a:r>
            <a:r>
              <a:rPr lang="fr-FR" sz="1400" dirty="0" err="1"/>
              <a:t>always</a:t>
            </a:r>
            <a:r>
              <a:rPr lang="fr-FR" sz="1400" dirty="0"/>
              <a:t> </a:t>
            </a:r>
            <a:r>
              <a:rPr lang="fr-FR" sz="1400" dirty="0" err="1">
                <a:solidFill>
                  <a:schemeClr val="accent3"/>
                </a:solidFill>
              </a:rPr>
              <a:t>easily</a:t>
            </a:r>
            <a:r>
              <a:rPr lang="fr-FR" sz="1400" dirty="0">
                <a:solidFill>
                  <a:schemeClr val="accent3"/>
                </a:solidFill>
              </a:rPr>
              <a:t> accessible</a:t>
            </a:r>
          </a:p>
          <a:p>
            <a:pPr lvl="1"/>
            <a:r>
              <a:rPr lang="fr-FR" sz="1200" dirty="0"/>
              <a:t>Is </a:t>
            </a:r>
            <a:r>
              <a:rPr lang="fr-FR" sz="1200" dirty="0" err="1"/>
              <a:t>it</a:t>
            </a:r>
            <a:r>
              <a:rPr lang="fr-FR" sz="1200" dirty="0"/>
              <a:t> possible to </a:t>
            </a:r>
            <a:r>
              <a:rPr lang="fr-FR" sz="1200" dirty="0" err="1"/>
              <a:t>access</a:t>
            </a:r>
            <a:r>
              <a:rPr lang="fr-FR" sz="1200" dirty="0"/>
              <a:t> the source code or </a:t>
            </a:r>
            <a:r>
              <a:rPr lang="fr-FR" sz="1200" dirty="0" err="1"/>
              <a:t>even</a:t>
            </a:r>
            <a:r>
              <a:rPr lang="fr-FR" sz="1200" dirty="0"/>
              <a:t> the </a:t>
            </a:r>
            <a:r>
              <a:rPr lang="fr-FR" sz="1200" dirty="0" err="1"/>
              <a:t>executable</a:t>
            </a:r>
            <a:r>
              <a:rPr lang="fr-FR" sz="1200" dirty="0"/>
              <a:t> code ?</a:t>
            </a:r>
          </a:p>
          <a:p>
            <a:pPr lvl="1"/>
            <a:r>
              <a:rPr lang="fr-FR" sz="1200" dirty="0"/>
              <a:t>Are </a:t>
            </a:r>
            <a:r>
              <a:rPr lang="fr-FR" sz="1200" dirty="0" err="1"/>
              <a:t>they</a:t>
            </a:r>
            <a:r>
              <a:rPr lang="fr-FR" sz="1200" dirty="0"/>
              <a:t> </a:t>
            </a:r>
            <a:r>
              <a:rPr lang="fr-FR" sz="1200" dirty="0" err="1"/>
              <a:t>adapted</a:t>
            </a:r>
            <a:r>
              <a:rPr lang="fr-FR" sz="1200" dirty="0"/>
              <a:t> to </a:t>
            </a:r>
            <a:r>
              <a:rPr lang="fr-FR" sz="1200" dirty="0" err="1"/>
              <a:t>recent</a:t>
            </a:r>
            <a:r>
              <a:rPr lang="fr-FR" sz="1200" dirty="0"/>
              <a:t> </a:t>
            </a:r>
            <a:r>
              <a:rPr lang="fr-FR" sz="1200" dirty="0" err="1"/>
              <a:t>OSs</a:t>
            </a:r>
            <a:r>
              <a:rPr lang="fr-FR" sz="1200" dirty="0"/>
              <a:t> ?</a:t>
            </a:r>
          </a:p>
          <a:p>
            <a:pPr lvl="1"/>
            <a:r>
              <a:rPr lang="fr-FR" sz="1200" dirty="0"/>
              <a:t>Are </a:t>
            </a:r>
            <a:r>
              <a:rPr lang="fr-FR" sz="1200" dirty="0" err="1"/>
              <a:t>they</a:t>
            </a:r>
            <a:r>
              <a:rPr lang="fr-FR" sz="1200" dirty="0"/>
              <a:t> </a:t>
            </a:r>
            <a:r>
              <a:rPr lang="fr-FR" sz="1200" dirty="0" err="1"/>
              <a:t>extendable</a:t>
            </a:r>
            <a:r>
              <a:rPr lang="fr-FR" sz="1200" dirty="0"/>
              <a:t> by the user ?</a:t>
            </a:r>
          </a:p>
          <a:p>
            <a:pPr lvl="1"/>
            <a:endParaRPr lang="fr-FR" sz="1200" dirty="0"/>
          </a:p>
          <a:p>
            <a:pPr marL="0" indent="0" algn="r">
              <a:buNone/>
            </a:pPr>
            <a:r>
              <a:rPr lang="fr-FR" sz="1400" dirty="0">
                <a:solidFill>
                  <a:srgbClr val="FFFF00"/>
                </a:solidFill>
                <a:latin typeface="Copperplate Gothic Bold"/>
                <a:cs typeface="Copperplate Gothic Bold"/>
              </a:rPr>
              <a:t>« To </a:t>
            </a:r>
            <a:r>
              <a:rPr lang="fr-FR" sz="1400" dirty="0" err="1">
                <a:solidFill>
                  <a:srgbClr val="FFFF00"/>
                </a:solidFill>
                <a:latin typeface="Copperplate Gothic Bold"/>
                <a:cs typeface="Copperplate Gothic Bold"/>
              </a:rPr>
              <a:t>expand</a:t>
            </a:r>
            <a:r>
              <a:rPr lang="fr-FR" sz="1400" dirty="0">
                <a:solidFill>
                  <a:srgbClr val="FFFF00"/>
                </a:solidFill>
                <a:latin typeface="Copperplate Gothic Bold"/>
                <a:cs typeface="Copperplate Gothic Bold"/>
              </a:rPr>
              <a:t> </a:t>
            </a:r>
            <a:r>
              <a:rPr lang="fr-FR" sz="1400" dirty="0" err="1">
                <a:solidFill>
                  <a:srgbClr val="FFFF00"/>
                </a:solidFill>
                <a:latin typeface="Copperplate Gothic Bold"/>
                <a:cs typeface="Copperplate Gothic Bold"/>
              </a:rPr>
              <a:t>accessibility</a:t>
            </a:r>
            <a:r>
              <a:rPr lang="fr-FR" sz="1400" dirty="0">
                <a:solidFill>
                  <a:srgbClr val="FFFF00"/>
                </a:solidFill>
                <a:latin typeface="Copperplate Gothic Bold"/>
                <a:cs typeface="Copperplate Gothic Bold"/>
              </a:rPr>
              <a:t> and </a:t>
            </a:r>
            <a:r>
              <a:rPr lang="fr-FR" sz="1400" dirty="0" err="1">
                <a:solidFill>
                  <a:srgbClr val="FFFF00"/>
                </a:solidFill>
                <a:latin typeface="Copperplate Gothic Bold"/>
                <a:cs typeface="Copperplate Gothic Bold"/>
              </a:rPr>
              <a:t>avoid</a:t>
            </a:r>
            <a:r>
              <a:rPr lang="fr-FR" sz="1400" dirty="0">
                <a:solidFill>
                  <a:srgbClr val="FFFF00"/>
                </a:solidFill>
                <a:latin typeface="Copperplate Gothic Bold"/>
                <a:cs typeface="Copperplate Gothic Bold"/>
              </a:rPr>
              <a:t> ‘</a:t>
            </a:r>
            <a:r>
              <a:rPr lang="fr-FR" sz="1400" dirty="0" err="1">
                <a:solidFill>
                  <a:srgbClr val="FFFF00"/>
                </a:solidFill>
                <a:latin typeface="Copperplate Gothic Bold"/>
                <a:cs typeface="Copperplate Gothic Bold"/>
              </a:rPr>
              <a:t>reinventing</a:t>
            </a:r>
            <a:r>
              <a:rPr lang="fr-FR" sz="1400" dirty="0">
                <a:solidFill>
                  <a:srgbClr val="FFFF00"/>
                </a:solidFill>
                <a:latin typeface="Copperplate Gothic Bold"/>
                <a:cs typeface="Copperplate Gothic Bold"/>
              </a:rPr>
              <a:t> the </a:t>
            </a:r>
            <a:r>
              <a:rPr lang="fr-FR" sz="1400" dirty="0" err="1">
                <a:solidFill>
                  <a:srgbClr val="FFFF00"/>
                </a:solidFill>
                <a:latin typeface="Copperplate Gothic Bold"/>
                <a:cs typeface="Copperplate Gothic Bold"/>
              </a:rPr>
              <a:t>wheel</a:t>
            </a:r>
            <a:r>
              <a:rPr lang="fr-FR" sz="1400" dirty="0">
                <a:solidFill>
                  <a:srgbClr val="FFFF00"/>
                </a:solidFill>
                <a:latin typeface="Copperplate Gothic Bold"/>
                <a:cs typeface="Copperplate Gothic Bold"/>
              </a:rPr>
              <a:t>’, </a:t>
            </a:r>
            <a:br>
              <a:rPr lang="fr-FR" sz="1400" dirty="0">
                <a:solidFill>
                  <a:srgbClr val="FFFF00"/>
                </a:solidFill>
                <a:latin typeface="Copperplate Gothic Bold"/>
                <a:cs typeface="Copperplate Gothic Bold"/>
              </a:rPr>
            </a:br>
            <a:r>
              <a:rPr lang="fr-FR" sz="1400" dirty="0" err="1">
                <a:solidFill>
                  <a:srgbClr val="FFFF00"/>
                </a:solidFill>
                <a:latin typeface="Copperplate Gothic Bold"/>
                <a:cs typeface="Copperplate Gothic Bold"/>
              </a:rPr>
              <a:t>track</a:t>
            </a:r>
            <a:r>
              <a:rPr lang="fr-FR" sz="1400" dirty="0">
                <a:solidFill>
                  <a:srgbClr val="FFFF00"/>
                </a:solidFill>
                <a:latin typeface="Copperplate Gothic Bold"/>
                <a:cs typeface="Copperplate Gothic Bold"/>
              </a:rPr>
              <a:t> structure codes </a:t>
            </a:r>
            <a:r>
              <a:rPr lang="fr-FR" sz="1400" dirty="0" err="1">
                <a:solidFill>
                  <a:srgbClr val="FFFF00"/>
                </a:solidFill>
                <a:latin typeface="Copperplate Gothic Bold"/>
                <a:cs typeface="Copperplate Gothic Bold"/>
              </a:rPr>
              <a:t>should</a:t>
            </a:r>
            <a:r>
              <a:rPr lang="fr-FR" sz="1400" dirty="0">
                <a:solidFill>
                  <a:srgbClr val="FFFF00"/>
                </a:solidFill>
                <a:latin typeface="Copperplate Gothic Bold"/>
                <a:cs typeface="Copperplate Gothic Bold"/>
              </a:rPr>
              <a:t> </a:t>
            </a:r>
            <a:r>
              <a:rPr lang="fr-FR" sz="1400" dirty="0" err="1">
                <a:solidFill>
                  <a:srgbClr val="FFFF00"/>
                </a:solidFill>
                <a:latin typeface="Copperplate Gothic Bold"/>
                <a:cs typeface="Copperplate Gothic Bold"/>
              </a:rPr>
              <a:t>be</a:t>
            </a:r>
            <a:r>
              <a:rPr lang="fr-FR" sz="1400" dirty="0">
                <a:solidFill>
                  <a:srgbClr val="FFFF00"/>
                </a:solidFill>
                <a:latin typeface="Copperplate Gothic Bold"/>
                <a:cs typeface="Copperplate Gothic Bold"/>
              </a:rPr>
              <a:t> made </a:t>
            </a:r>
            <a:r>
              <a:rPr lang="fr-FR" sz="1400" dirty="0" err="1">
                <a:solidFill>
                  <a:srgbClr val="FFFF00"/>
                </a:solidFill>
                <a:latin typeface="Copperplate Gothic Bold"/>
                <a:cs typeface="Copperplate Gothic Bold"/>
              </a:rPr>
              <a:t>available</a:t>
            </a:r>
            <a:r>
              <a:rPr lang="fr-FR" sz="1400" dirty="0">
                <a:solidFill>
                  <a:srgbClr val="FFFF00"/>
                </a:solidFill>
                <a:latin typeface="Copperplate Gothic Bold"/>
                <a:cs typeface="Copperplate Gothic Bold"/>
              </a:rPr>
              <a:t> to all </a:t>
            </a:r>
            <a:r>
              <a:rPr lang="fr-FR" sz="1400" dirty="0" err="1">
                <a:solidFill>
                  <a:srgbClr val="FFFF00"/>
                </a:solidFill>
                <a:latin typeface="Copperplate Gothic Bold"/>
                <a:cs typeface="Copperplate Gothic Bold"/>
              </a:rPr>
              <a:t>users</a:t>
            </a:r>
            <a:r>
              <a:rPr lang="fr-FR" sz="1400" dirty="0">
                <a:solidFill>
                  <a:srgbClr val="FFFF00"/>
                </a:solidFill>
                <a:latin typeface="Copperplate Gothic Bold"/>
                <a:cs typeface="Copperplate Gothic Bold"/>
              </a:rPr>
              <a:t> via the internet </a:t>
            </a:r>
            <a:r>
              <a:rPr lang="fr-FR" sz="1400" dirty="0" err="1">
                <a:solidFill>
                  <a:srgbClr val="FFFF00"/>
                </a:solidFill>
                <a:latin typeface="Copperplate Gothic Bold"/>
                <a:cs typeface="Copperplate Gothic Bold"/>
              </a:rPr>
              <a:t>from</a:t>
            </a:r>
            <a:r>
              <a:rPr lang="fr-FR" sz="1400" dirty="0">
                <a:solidFill>
                  <a:srgbClr val="FFFF00"/>
                </a:solidFill>
                <a:latin typeface="Copperplate Gothic Bold"/>
                <a:cs typeface="Copperplate Gothic Bold"/>
              </a:rPr>
              <a:t> a central data </a:t>
            </a:r>
            <a:r>
              <a:rPr lang="fr-FR" sz="1400" dirty="0" err="1">
                <a:solidFill>
                  <a:srgbClr val="FFFF00"/>
                </a:solidFill>
                <a:latin typeface="Copperplate Gothic Bold"/>
                <a:cs typeface="Copperplate Gothic Bold"/>
              </a:rPr>
              <a:t>bank</a:t>
            </a:r>
            <a:r>
              <a:rPr lang="fr-FR" sz="1400" dirty="0">
                <a:solidFill>
                  <a:srgbClr val="FFFF00"/>
                </a:solidFill>
                <a:latin typeface="Copperplate Gothic Bold"/>
                <a:cs typeface="Copperplate Gothic Bold"/>
              </a:rPr>
              <a:t>» </a:t>
            </a:r>
            <a:br>
              <a:rPr lang="fr-FR" sz="1400" dirty="0">
                <a:solidFill>
                  <a:srgbClr val="FF66FF"/>
                </a:solidFill>
                <a:latin typeface="Copperplate Gothic Bold"/>
                <a:cs typeface="Copperplate Gothic Bold"/>
              </a:rPr>
            </a:br>
            <a:r>
              <a:rPr lang="fr-FR" sz="1400" dirty="0">
                <a:solidFill>
                  <a:srgbClr val="66FFFF"/>
                </a:solidFill>
                <a:latin typeface="Copperplate Gothic Bold"/>
                <a:cs typeface="Copperplate Gothic Bold"/>
              </a:rPr>
              <a:t>H. </a:t>
            </a:r>
            <a:r>
              <a:rPr lang="fr-FR" sz="1400" dirty="0" err="1">
                <a:solidFill>
                  <a:srgbClr val="66FFFF"/>
                </a:solidFill>
                <a:latin typeface="Copperplate Gothic Bold"/>
                <a:cs typeface="Copperplate Gothic Bold"/>
              </a:rPr>
              <a:t>Nikjoo</a:t>
            </a:r>
            <a:r>
              <a:rPr lang="fr-FR" sz="1400" dirty="0">
                <a:latin typeface="Copperplate Gothic Bold"/>
                <a:cs typeface="Copperplate Gothic Bold"/>
              </a:rPr>
              <a:t>, IJRB 73, 355 (1998)</a:t>
            </a:r>
          </a:p>
        </p:txBody>
      </p:sp>
    </p:spTree>
    <p:extLst>
      <p:ext uri="{BB962C8B-B14F-4D97-AF65-F5344CB8AC3E}">
        <p14:creationId xmlns:p14="http://schemas.microsoft.com/office/powerpoint/2010/main" val="239445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3151" y="200122"/>
            <a:ext cx="7377689" cy="1143000"/>
          </a:xfrm>
        </p:spPr>
        <p:txBody>
          <a:bodyPr>
            <a:noAutofit/>
          </a:bodyPr>
          <a:lstStyle/>
          <a:p>
            <a:r>
              <a:rPr lang="fr-FR" sz="3600" dirty="0"/>
              <a:t>More </a:t>
            </a:r>
            <a:r>
              <a:rPr lang="fr-FR" sz="3600" dirty="0" err="1"/>
              <a:t>geometries</a:t>
            </a:r>
            <a:r>
              <a:rPr lang="fr-FR" sz="3600" dirty="0"/>
              <a:t>: </a:t>
            </a:r>
            <a:r>
              <a:rPr lang="fr-FR" sz="3600" dirty="0" err="1">
                <a:solidFill>
                  <a:srgbClr val="FFFF00"/>
                </a:solidFill>
              </a:rPr>
              <a:t>neurons</a:t>
            </a:r>
            <a:endParaRPr lang="fr-FR" sz="3600" dirty="0">
              <a:solidFill>
                <a:srgbClr val="FFFF00"/>
              </a:solidFill>
            </a:endParaRPr>
          </a:p>
        </p:txBody>
      </p:sp>
      <p:pic>
        <p:nvPicPr>
          <p:cNvPr id="4" name="Image 3" descr="IMG_566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55"/>
          <a:stretch/>
        </p:blipFill>
        <p:spPr>
          <a:xfrm>
            <a:off x="4340482" y="3944003"/>
            <a:ext cx="4718237" cy="281128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551421" y="6455138"/>
            <a:ext cx="4378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latin typeface="+mj-lt"/>
              </a:rPr>
              <a:t>National </a:t>
            </a:r>
            <a:r>
              <a:rPr lang="fr-FR" sz="1400" dirty="0" err="1">
                <a:latin typeface="+mj-lt"/>
              </a:rPr>
              <a:t>University</a:t>
            </a:r>
            <a:r>
              <a:rPr lang="fr-FR" sz="1400" dirty="0">
                <a:latin typeface="+mj-lt"/>
              </a:rPr>
              <a:t> of </a:t>
            </a:r>
            <a:r>
              <a:rPr lang="fr-FR" sz="1400" dirty="0" err="1">
                <a:latin typeface="+mj-lt"/>
              </a:rPr>
              <a:t>Mongolia</a:t>
            </a:r>
            <a:r>
              <a:rPr lang="fr-FR" sz="1400" dirty="0">
                <a:latin typeface="+mj-lt"/>
              </a:rPr>
              <a:t>, </a:t>
            </a:r>
            <a:r>
              <a:rPr lang="fr-FR" sz="1400" dirty="0" err="1">
                <a:latin typeface="+mj-lt"/>
              </a:rPr>
              <a:t>Oulan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Baator</a:t>
            </a:r>
            <a:r>
              <a:rPr lang="fr-FR" sz="1400" dirty="0">
                <a:latin typeface="+mj-lt"/>
              </a:rPr>
              <a:t>, </a:t>
            </a:r>
            <a:r>
              <a:rPr lang="fr-FR" sz="1400" dirty="0" err="1">
                <a:latin typeface="+mj-lt"/>
              </a:rPr>
              <a:t>June</a:t>
            </a:r>
            <a:r>
              <a:rPr lang="fr-FR" sz="1400" dirty="0">
                <a:latin typeface="+mj-lt"/>
              </a:rPr>
              <a:t> 2016</a:t>
            </a:r>
          </a:p>
        </p:txBody>
      </p:sp>
      <p:pic>
        <p:nvPicPr>
          <p:cNvPr id="6" name="Image 5" descr="0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3" t="4275" r="1569" b="3176"/>
          <a:stretch/>
        </p:blipFill>
        <p:spPr>
          <a:xfrm>
            <a:off x="103488" y="4264089"/>
            <a:ext cx="4108731" cy="1798688"/>
          </a:xfrm>
          <a:prstGeom prst="rect">
            <a:avLst/>
          </a:prstGeom>
          <a:ln w="57150" cmpd="sng">
            <a:noFill/>
          </a:ln>
        </p:spPr>
      </p:pic>
      <p:sp>
        <p:nvSpPr>
          <p:cNvPr id="7" name="Rectangle 6"/>
          <p:cNvSpPr/>
          <p:nvPr/>
        </p:nvSpPr>
        <p:spPr>
          <a:xfrm>
            <a:off x="958968" y="6239807"/>
            <a:ext cx="2539887" cy="253916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r>
              <a:rPr lang="fr-FR" sz="1050" b="1" dirty="0">
                <a:solidFill>
                  <a:schemeClr val="bg1"/>
                </a:solidFill>
                <a:latin typeface="+mj-lt"/>
              </a:rPr>
              <a:t>Phys. Med. 32(12) 1510–1520 (2016) (</a:t>
            </a:r>
            <a:r>
              <a:rPr lang="fr-FR" sz="1050" b="1" dirty="0" err="1">
                <a:solidFill>
                  <a:schemeClr val="bg1"/>
                </a:solidFill>
                <a:latin typeface="+mj-lt"/>
                <a:hlinkClick r:id="rId4"/>
              </a:rPr>
              <a:t>link</a:t>
            </a:r>
            <a:r>
              <a:rPr lang="fr-FR" sz="1050" b="1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  <p:pic>
        <p:nvPicPr>
          <p:cNvPr id="8" name="Image 7" descr="IMG_5639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33" t="24789" r="36486" b="6481"/>
          <a:stretch/>
        </p:blipFill>
        <p:spPr>
          <a:xfrm>
            <a:off x="7622046" y="92608"/>
            <a:ext cx="1425461" cy="3297881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7564841" y="3071270"/>
            <a:ext cx="15477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rgbClr val="FFFFFF"/>
                </a:solidFill>
                <a:latin typeface="+mj-lt"/>
              </a:rPr>
              <a:t>Pr </a:t>
            </a:r>
            <a:r>
              <a:rPr lang="fr-FR" sz="1400" b="1" dirty="0" err="1">
                <a:solidFill>
                  <a:srgbClr val="FFFFFF"/>
                </a:solidFill>
                <a:latin typeface="+mj-lt"/>
              </a:rPr>
              <a:t>Oidov</a:t>
            </a:r>
            <a:r>
              <a:rPr lang="fr-FR" sz="1400" b="1" dirty="0">
                <a:solidFill>
                  <a:srgbClr val="FFFFFF"/>
                </a:solidFill>
                <a:latin typeface="+mj-lt"/>
              </a:rPr>
              <a:t> </a:t>
            </a:r>
            <a:r>
              <a:rPr lang="fr-FR" sz="1400" b="1" dirty="0" err="1">
                <a:solidFill>
                  <a:srgbClr val="FFFFFF"/>
                </a:solidFill>
                <a:latin typeface="+mj-lt"/>
              </a:rPr>
              <a:t>Lkhagva</a:t>
            </a:r>
            <a:endParaRPr lang="fr-FR" sz="1400" b="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838" y="1207675"/>
            <a:ext cx="715784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sz="1400" dirty="0">
                <a:latin typeface="+mj-lt"/>
              </a:rPr>
              <a:t>A new </a:t>
            </a:r>
            <a:r>
              <a:rPr lang="fr-FR" sz="1400" dirty="0" err="1">
                <a:latin typeface="+mj-lt"/>
              </a:rPr>
              <a:t>activity</a:t>
            </a:r>
            <a:r>
              <a:rPr lang="fr-FR" sz="1400" dirty="0">
                <a:latin typeface="+mj-lt"/>
              </a:rPr>
              <a:t> in Geant4-DNA </a:t>
            </a:r>
            <a:r>
              <a:rPr lang="fr-FR" sz="1400" dirty="0" err="1">
                <a:latin typeface="+mj-lt"/>
              </a:rPr>
              <a:t>initiated</a:t>
            </a:r>
            <a:r>
              <a:rPr lang="fr-FR" sz="1400" dirty="0">
                <a:latin typeface="+mj-lt"/>
              </a:rPr>
              <a:t> by 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Dr Oleg </a:t>
            </a:r>
            <a:r>
              <a:rPr lang="fr-FR" sz="1400" dirty="0" err="1">
                <a:solidFill>
                  <a:srgbClr val="FFFF00"/>
                </a:solidFill>
                <a:latin typeface="+mj-lt"/>
              </a:rPr>
              <a:t>Belov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, JINR, </a:t>
            </a:r>
            <a:r>
              <a:rPr lang="fr-FR" sz="1400" dirty="0" err="1">
                <a:solidFill>
                  <a:srgbClr val="FFFF00"/>
                </a:solidFill>
                <a:latin typeface="+mj-lt"/>
              </a:rPr>
              <a:t>Dubna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, </a:t>
            </a:r>
            <a:r>
              <a:rPr lang="fr-FR" sz="1400" dirty="0">
                <a:latin typeface="+mj-lt"/>
              </a:rPr>
              <a:t>in collaboration </a:t>
            </a:r>
            <a:r>
              <a:rPr lang="fr-FR" sz="1400" dirty="0" err="1">
                <a:latin typeface="+mj-lt"/>
              </a:rPr>
              <a:t>with</a:t>
            </a:r>
            <a:r>
              <a:rPr lang="fr-FR" sz="1400" dirty="0">
                <a:latin typeface="+mj-lt"/>
              </a:rPr>
              <a:t> </a:t>
            </a:r>
            <a:br>
              <a:rPr lang="fr-FR" sz="1400" dirty="0">
                <a:latin typeface="+mj-lt"/>
              </a:rPr>
            </a:br>
            <a:r>
              <a:rPr lang="fr-FR" sz="1400" dirty="0">
                <a:solidFill>
                  <a:srgbClr val="FFFF00"/>
                </a:solidFill>
                <a:latin typeface="+mj-lt"/>
              </a:rPr>
              <a:t>B. </a:t>
            </a:r>
            <a:r>
              <a:rPr lang="fr-FR" sz="1400" dirty="0" err="1">
                <a:solidFill>
                  <a:srgbClr val="FFFF00"/>
                </a:solidFill>
                <a:latin typeface="+mj-lt"/>
              </a:rPr>
              <a:t>Munkhbataar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 and the National </a:t>
            </a:r>
            <a:r>
              <a:rPr lang="fr-FR" sz="1400" dirty="0" err="1">
                <a:solidFill>
                  <a:srgbClr val="FFFF00"/>
                </a:solidFill>
                <a:latin typeface="+mj-lt"/>
              </a:rPr>
              <a:t>Univ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. of </a:t>
            </a:r>
            <a:r>
              <a:rPr lang="fr-FR" sz="1400" dirty="0" err="1">
                <a:solidFill>
                  <a:srgbClr val="FFFF00"/>
                </a:solidFill>
                <a:latin typeface="+mj-lt"/>
              </a:rPr>
              <a:t>Mongolia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.</a:t>
            </a:r>
          </a:p>
          <a:p>
            <a:pPr marL="285750" indent="-285750">
              <a:buFont typeface="Arial"/>
              <a:buChar char="•"/>
            </a:pPr>
            <a:endParaRPr lang="fr-FR" sz="1400" dirty="0"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fr-FR" sz="1400" dirty="0">
                <a:latin typeface="+mj-lt"/>
              </a:rPr>
              <a:t>Radiation damage to the central </a:t>
            </a:r>
            <a:r>
              <a:rPr lang="fr-FR" sz="1400" dirty="0" err="1">
                <a:latin typeface="+mj-lt"/>
              </a:rPr>
              <a:t>nervous</a:t>
            </a:r>
            <a:r>
              <a:rPr lang="fr-FR" sz="1400" dirty="0">
                <a:latin typeface="+mj-lt"/>
              </a:rPr>
              <a:t> system </a:t>
            </a:r>
            <a:r>
              <a:rPr lang="fr-FR" sz="1400" dirty="0" err="1">
                <a:latin typeface="+mj-lt"/>
              </a:rPr>
              <a:t>is</a:t>
            </a:r>
            <a:r>
              <a:rPr lang="fr-FR" sz="1400" dirty="0">
                <a:latin typeface="+mj-lt"/>
              </a:rPr>
              <a:t> an active </a:t>
            </a:r>
            <a:r>
              <a:rPr lang="fr-FR" sz="1400" dirty="0" err="1">
                <a:latin typeface="+mj-lt"/>
              </a:rPr>
              <a:t>research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domain</a:t>
            </a:r>
            <a:r>
              <a:rPr lang="fr-FR" sz="1400" dirty="0">
                <a:latin typeface="+mj-lt"/>
              </a:rPr>
              <a:t> in relation to </a:t>
            </a:r>
            <a:r>
              <a:rPr lang="fr-FR" sz="1400" dirty="0" err="1">
                <a:latin typeface="+mj-lt"/>
              </a:rPr>
              <a:t>brain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radiotherapy</a:t>
            </a:r>
            <a:r>
              <a:rPr lang="fr-FR" sz="1400" dirty="0">
                <a:latin typeface="+mj-lt"/>
              </a:rPr>
              <a:t> and radiation protection for </a:t>
            </a:r>
            <a:r>
              <a:rPr lang="fr-FR" sz="1400" dirty="0" err="1">
                <a:latin typeface="+mj-lt"/>
              </a:rPr>
              <a:t>astronauts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during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space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travel</a:t>
            </a:r>
            <a:r>
              <a:rPr lang="fr-FR" sz="1400" dirty="0">
                <a:latin typeface="+mj-lt"/>
              </a:rPr>
              <a:t>.</a:t>
            </a:r>
          </a:p>
          <a:p>
            <a:pPr marL="285750" indent="-285750">
              <a:buFont typeface="Arial"/>
              <a:buChar char="•"/>
            </a:pPr>
            <a:endParaRPr lang="fr-FR" sz="1400" dirty="0"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fr-FR" sz="1400" dirty="0" err="1">
                <a:latin typeface="+mj-lt"/>
              </a:rPr>
              <a:t>Now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it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becomes</a:t>
            </a:r>
            <a:r>
              <a:rPr lang="fr-FR" sz="1400" dirty="0">
                <a:latin typeface="+mj-lt"/>
              </a:rPr>
              <a:t> possible to </a:t>
            </a:r>
            <a:r>
              <a:rPr lang="fr-FR" sz="1400" dirty="0" err="1">
                <a:latin typeface="+mj-lt"/>
              </a:rPr>
              <a:t>investigate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early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biological</a:t>
            </a:r>
            <a:r>
              <a:rPr lang="fr-FR" sz="1400" dirty="0">
                <a:latin typeface="+mj-lt"/>
              </a:rPr>
              <a:t> damage </a:t>
            </a:r>
            <a:r>
              <a:rPr lang="fr-FR" sz="1400" dirty="0" err="1">
                <a:latin typeface="+mj-lt"/>
              </a:rPr>
              <a:t>induced</a:t>
            </a:r>
            <a:r>
              <a:rPr lang="fr-FR" sz="1400" dirty="0">
                <a:latin typeface="+mj-lt"/>
              </a:rPr>
              <a:t> by </a:t>
            </a:r>
            <a:r>
              <a:rPr lang="fr-FR" sz="1400" dirty="0" err="1">
                <a:latin typeface="+mj-lt"/>
              </a:rPr>
              <a:t>ionizing</a:t>
            </a:r>
            <a:r>
              <a:rPr lang="fr-FR" sz="1400" dirty="0">
                <a:latin typeface="+mj-lt"/>
              </a:rPr>
              <a:t> radiations in a 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simple neural network </a:t>
            </a:r>
            <a:r>
              <a:rPr lang="fr-FR" sz="1400" dirty="0">
                <a:latin typeface="+mj-lt"/>
              </a:rPr>
              <a:t>by </a:t>
            </a:r>
            <a:r>
              <a:rPr lang="fr-FR" sz="1400" dirty="0" err="1">
                <a:latin typeface="+mj-lt"/>
              </a:rPr>
              <a:t>means</a:t>
            </a:r>
            <a:r>
              <a:rPr lang="fr-FR" sz="1400" dirty="0">
                <a:latin typeface="+mj-lt"/>
              </a:rPr>
              <a:t> of </a:t>
            </a:r>
            <a:r>
              <a:rPr lang="fr-FR" sz="1400" dirty="0" err="1">
                <a:latin typeface="+mj-lt"/>
              </a:rPr>
              <a:t>modelling</a:t>
            </a:r>
            <a:r>
              <a:rPr lang="fr-FR" sz="1400" dirty="0">
                <a:latin typeface="+mj-lt"/>
              </a:rPr>
              <a:t> physico-</a:t>
            </a:r>
            <a:r>
              <a:rPr lang="fr-FR" sz="1400" dirty="0" err="1">
                <a:latin typeface="+mj-lt"/>
              </a:rPr>
              <a:t>chemical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processes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occurring</a:t>
            </a:r>
            <a:r>
              <a:rPr lang="fr-FR" sz="1400" dirty="0">
                <a:latin typeface="+mj-lt"/>
              </a:rPr>
              <a:t> in the medium </a:t>
            </a:r>
            <a:r>
              <a:rPr lang="fr-FR" sz="1400" dirty="0" err="1">
                <a:latin typeface="+mj-lt"/>
              </a:rPr>
              <a:t>after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exposure</a:t>
            </a:r>
            <a:r>
              <a:rPr lang="fr-FR" sz="1400" dirty="0">
                <a:latin typeface="+mj-lt"/>
              </a:rPr>
              <a:t>, </a:t>
            </a:r>
            <a:r>
              <a:rPr lang="fr-FR" sz="1400" dirty="0" err="1">
                <a:latin typeface="+mj-lt"/>
              </a:rPr>
              <a:t>thanks</a:t>
            </a:r>
            <a:r>
              <a:rPr lang="fr-FR" sz="1400" dirty="0">
                <a:latin typeface="+mj-lt"/>
              </a:rPr>
              <a:t> to Geant4-DNA.</a:t>
            </a:r>
          </a:p>
          <a:p>
            <a:pPr marL="285750" indent="-285750">
              <a:buFont typeface="Arial"/>
              <a:buChar char="•"/>
            </a:pPr>
            <a:endParaRPr lang="fr-FR" sz="1400" dirty="0">
              <a:latin typeface="+mj-lt"/>
            </a:endParaRPr>
          </a:p>
          <a:p>
            <a:pPr marL="285750" indent="-285750">
              <a:buFont typeface="Arial"/>
              <a:buChar char="•"/>
            </a:pPr>
            <a:r>
              <a:rPr lang="fr-FR" sz="1400" dirty="0">
                <a:solidFill>
                  <a:srgbClr val="FFFF00"/>
                </a:solidFill>
                <a:latin typeface="+mj-lt"/>
              </a:rPr>
              <a:t>« </a:t>
            </a:r>
            <a:r>
              <a:rPr lang="fr-FR" sz="1400" dirty="0" err="1">
                <a:solidFill>
                  <a:srgbClr val="FFFF00"/>
                </a:solidFill>
                <a:latin typeface="+mj-lt"/>
              </a:rPr>
              <a:t>neuron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 » </a:t>
            </a:r>
            <a:r>
              <a:rPr lang="fr-FR" sz="1400" dirty="0" err="1">
                <a:solidFill>
                  <a:srgbClr val="66FFFF"/>
                </a:solidFill>
                <a:latin typeface="+mj-lt"/>
              </a:rPr>
              <a:t>extended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example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released</a:t>
            </a:r>
            <a:r>
              <a:rPr lang="fr-FR" sz="1400" dirty="0">
                <a:latin typeface="+mj-lt"/>
              </a:rPr>
              <a:t> in Geant4 10.4 Beta</a:t>
            </a:r>
          </a:p>
        </p:txBody>
      </p:sp>
    </p:spTree>
    <p:extLst>
      <p:ext uri="{BB962C8B-B14F-4D97-AF65-F5344CB8AC3E}">
        <p14:creationId xmlns:p14="http://schemas.microsoft.com/office/powerpoint/2010/main" val="971250421"/>
      </p:ext>
    </p:extLst>
  </p:cSld>
  <p:clrMapOvr>
    <a:masterClrMapping/>
  </p:clrMapOvr>
  <p:transition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o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301" y="2721923"/>
            <a:ext cx="4908038" cy="36626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389467" y="634647"/>
            <a:ext cx="7772400" cy="1470025"/>
          </a:xfrm>
        </p:spPr>
        <p:txBody>
          <a:bodyPr>
            <a:no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EARLY DAMAGE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51</a:t>
            </a:fld>
            <a:endParaRPr lang="fr-FR" dirty="0"/>
          </a:p>
        </p:txBody>
      </p:sp>
      <p:sp>
        <p:nvSpPr>
          <p:cNvPr id="7" name="Flèche droite rayée 6"/>
          <p:cNvSpPr/>
          <p:nvPr/>
        </p:nvSpPr>
        <p:spPr>
          <a:xfrm rot="7684541">
            <a:off x="6387185" y="4847734"/>
            <a:ext cx="1481667" cy="658526"/>
          </a:xfrm>
          <a:prstGeom prst="stripedRightArrow">
            <a:avLst/>
          </a:prstGeom>
          <a:solidFill>
            <a:srgbClr val="FF00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578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28DFB1-7944-6940-8FC3-6CD2DEDF2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75" y="26882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fr-FR" sz="3600" dirty="0"/>
              <a:t>1) </a:t>
            </a:r>
            <a:r>
              <a:rPr lang="fr-FR" sz="3600" dirty="0">
                <a:solidFill>
                  <a:srgbClr val="FFFF00"/>
                </a:solidFill>
              </a:rPr>
              <a:t>E. coli</a:t>
            </a:r>
            <a:r>
              <a:rPr lang="fr-FR" sz="3600" dirty="0"/>
              <a:t>: simulation </a:t>
            </a:r>
            <a:r>
              <a:rPr lang="fr-FR" sz="3600" dirty="0" err="1"/>
              <a:t>parameters</a:t>
            </a:r>
            <a:endParaRPr lang="fr-FR" sz="36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C53777C-3A92-9447-9AA9-C3D8F639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52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C5FCAC7-B224-B443-8013-98305FA71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144" y="4776439"/>
            <a:ext cx="4453023" cy="188455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D31C7F4-C7B8-AA42-9B47-E58FF5EF58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4064" y="4776439"/>
            <a:ext cx="4070361" cy="1884556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9C70C145-467B-E140-8F27-0BF749F9EA31}"/>
              </a:ext>
            </a:extLst>
          </p:cNvPr>
          <p:cNvGrpSpPr/>
          <p:nvPr/>
        </p:nvGrpSpPr>
        <p:grpSpPr>
          <a:xfrm>
            <a:off x="694566" y="1592607"/>
            <a:ext cx="7754865" cy="2621911"/>
            <a:chOff x="526774" y="1085385"/>
            <a:chExt cx="7754865" cy="262191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9C7F0FC-A12C-684F-879B-0B436558AE67}"/>
                </a:ext>
              </a:extLst>
            </p:cNvPr>
            <p:cNvSpPr/>
            <p:nvPr/>
          </p:nvSpPr>
          <p:spPr>
            <a:xfrm>
              <a:off x="526774" y="1085385"/>
              <a:ext cx="7754865" cy="262191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1B5F2A17-F3B1-A44D-A807-09C847489A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3886"/>
            <a:stretch/>
          </p:blipFill>
          <p:spPr>
            <a:xfrm>
              <a:off x="4925238" y="1192696"/>
              <a:ext cx="3300138" cy="239533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8FE39CFD-9A94-7748-B176-CD6A04D02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1227" y="1516566"/>
              <a:ext cx="3416856" cy="1995576"/>
            </a:xfrm>
            <a:prstGeom prst="rect">
              <a:avLst/>
            </a:prstGeom>
          </p:spPr>
        </p:pic>
        <p:cxnSp>
          <p:nvCxnSpPr>
            <p:cNvPr id="10" name="Connecteur droit 9">
              <a:extLst>
                <a:ext uri="{FF2B5EF4-FFF2-40B4-BE49-F238E27FC236}">
                  <a16:creationId xmlns:a16="http://schemas.microsoft.com/office/drawing/2014/main" id="{79C9B9F2-80DB-9246-BD68-36068589471B}"/>
                </a:ext>
              </a:extLst>
            </p:cNvPr>
            <p:cNvCxnSpPr/>
            <p:nvPr/>
          </p:nvCxnSpPr>
          <p:spPr>
            <a:xfrm flipV="1">
              <a:off x="3739376" y="1412488"/>
              <a:ext cx="1434790" cy="1018478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10">
              <a:extLst>
                <a:ext uri="{FF2B5EF4-FFF2-40B4-BE49-F238E27FC236}">
                  <a16:creationId xmlns:a16="http://schemas.microsoft.com/office/drawing/2014/main" id="{95680A5A-6022-C445-91B7-7DCA4FF198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6683" y="2267415"/>
              <a:ext cx="2074127" cy="75084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078345CF-FFD8-0648-8D65-E94E1CF53B1E}"/>
              </a:ext>
            </a:extLst>
          </p:cNvPr>
          <p:cNvSpPr txBox="1"/>
          <p:nvPr/>
        </p:nvSpPr>
        <p:spPr>
          <a:xfrm>
            <a:off x="635540" y="900803"/>
            <a:ext cx="7594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latin typeface="+mj-lt"/>
              </a:rPr>
              <a:t>A </a:t>
            </a:r>
            <a:r>
              <a:rPr lang="fr-FR" sz="1200" dirty="0">
                <a:solidFill>
                  <a:srgbClr val="FFFF00"/>
                </a:solidFill>
                <a:latin typeface="+mj-lt"/>
              </a:rPr>
              <a:t>test </a:t>
            </a:r>
            <a:r>
              <a:rPr lang="fr-FR" sz="1200" dirty="0" err="1">
                <a:solidFill>
                  <a:srgbClr val="FFFF00"/>
                </a:solidFill>
                <a:latin typeface="+mj-lt"/>
              </a:rPr>
              <a:t>geometry</a:t>
            </a:r>
            <a:r>
              <a:rPr lang="fr-FR" sz="1200" dirty="0">
                <a:latin typeface="+mj-lt"/>
              </a:rPr>
              <a:t>, </a:t>
            </a:r>
            <a:r>
              <a:rPr lang="fr-FR" sz="1200" dirty="0" err="1">
                <a:latin typeface="+mj-lt"/>
              </a:rPr>
              <a:t>consisting</a:t>
            </a:r>
            <a:r>
              <a:rPr lang="fr-FR" sz="1200" dirty="0">
                <a:latin typeface="+mj-lt"/>
              </a:rPr>
              <a:t> of 200,000 </a:t>
            </a:r>
            <a:r>
              <a:rPr lang="fr-FR" sz="1200" dirty="0" err="1">
                <a:latin typeface="+mj-lt"/>
              </a:rPr>
              <a:t>randomly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 err="1">
                <a:latin typeface="+mj-lt"/>
              </a:rPr>
              <a:t>oriented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 err="1">
                <a:latin typeface="+mj-lt"/>
              </a:rPr>
              <a:t>rectangular</a:t>
            </a:r>
            <a:r>
              <a:rPr lang="fr-FR" sz="1200" dirty="0">
                <a:latin typeface="+mj-lt"/>
              </a:rPr>
              <a:t> boxes (100 × 30 × 30 nm), </a:t>
            </a:r>
            <a:r>
              <a:rPr lang="fr-FR" sz="1200" dirty="0" err="1">
                <a:latin typeface="+mj-lt"/>
              </a:rPr>
              <a:t>each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 err="1">
                <a:latin typeface="+mj-lt"/>
              </a:rPr>
              <a:t>containing</a:t>
            </a:r>
            <a:r>
              <a:rPr lang="fr-FR" sz="1200" dirty="0">
                <a:latin typeface="+mj-lt"/>
              </a:rPr>
              <a:t> a straight 216 </a:t>
            </a:r>
            <a:r>
              <a:rPr lang="fr-FR" sz="1200" dirty="0" err="1">
                <a:latin typeface="+mj-lt"/>
              </a:rPr>
              <a:t>bp</a:t>
            </a:r>
            <a:r>
              <a:rPr lang="fr-FR" sz="1200" dirty="0">
                <a:latin typeface="+mj-lt"/>
              </a:rPr>
              <a:t> segment of DNA (</a:t>
            </a:r>
            <a:r>
              <a:rPr lang="fr-FR" sz="1200" dirty="0" err="1">
                <a:latin typeface="+mj-lt"/>
              </a:rPr>
              <a:t>inspired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 err="1">
                <a:latin typeface="+mj-lt"/>
              </a:rPr>
              <a:t>from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 err="1">
                <a:latin typeface="+mj-lt"/>
              </a:rPr>
              <a:t>Nikjoo</a:t>
            </a:r>
            <a:r>
              <a:rPr lang="fr-FR" sz="1200" dirty="0">
                <a:latin typeface="+mj-lt"/>
              </a:rPr>
              <a:t> et al., Int J </a:t>
            </a:r>
            <a:r>
              <a:rPr lang="fr-FR" sz="1200" dirty="0" err="1">
                <a:latin typeface="+mj-lt"/>
              </a:rPr>
              <a:t>Radiat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 err="1">
                <a:latin typeface="+mj-lt"/>
              </a:rPr>
              <a:t>Biol</a:t>
            </a:r>
            <a:r>
              <a:rPr lang="fr-FR" sz="1200" dirty="0">
                <a:latin typeface="+mj-lt"/>
              </a:rPr>
              <a:t>, 71 (1997), pp. 467–483)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FFFF00"/>
                </a:solidFill>
                <a:latin typeface="+mj-lt"/>
              </a:rPr>
              <a:t>Electrons</a:t>
            </a:r>
            <a:r>
              <a:rPr lang="fr-FR" sz="1200" dirty="0">
                <a:latin typeface="+mj-lt"/>
              </a:rPr>
              <a:t> are </a:t>
            </a:r>
            <a:r>
              <a:rPr lang="fr-FR" sz="1200" dirty="0" err="1">
                <a:latin typeface="+mj-lt"/>
              </a:rPr>
              <a:t>randomly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 err="1">
                <a:latin typeface="+mj-lt"/>
              </a:rPr>
              <a:t>shot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 err="1">
                <a:latin typeface="+mj-lt"/>
              </a:rPr>
              <a:t>from</a:t>
            </a:r>
            <a:r>
              <a:rPr lang="fr-FR" sz="1200" dirty="0">
                <a:latin typeface="+mj-lt"/>
              </a:rPr>
              <a:t> an </a:t>
            </a:r>
            <a:r>
              <a:rPr lang="fr-FR" sz="1200" dirty="0" err="1">
                <a:latin typeface="+mj-lt"/>
              </a:rPr>
              <a:t>inner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 err="1">
                <a:latin typeface="+mj-lt"/>
              </a:rPr>
              <a:t>sphere</a:t>
            </a:r>
            <a:r>
              <a:rPr lang="fr-FR" sz="1200" dirty="0">
                <a:latin typeface="+mj-lt"/>
              </a:rPr>
              <a:t> of radius 500 nm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96C146A3-7A08-294D-920D-B03A4E82ECF4}"/>
              </a:ext>
            </a:extLst>
          </p:cNvPr>
          <p:cNvSpPr txBox="1"/>
          <p:nvPr/>
        </p:nvSpPr>
        <p:spPr>
          <a:xfrm>
            <a:off x="-2372" y="4401026"/>
            <a:ext cx="496174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rgbClr val="FFFF00"/>
                </a:solidFill>
                <a:latin typeface="+mj-lt"/>
              </a:rPr>
              <a:t>Reaction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 rates </a:t>
            </a:r>
            <a:r>
              <a:rPr lang="fr-FR" sz="1400" dirty="0">
                <a:latin typeface="+mj-lt"/>
              </a:rPr>
              <a:t>for </a:t>
            </a:r>
            <a:r>
              <a:rPr lang="en-US" sz="1600" dirty="0">
                <a:latin typeface="+mj-lt"/>
              </a:rPr>
              <a:t>•</a:t>
            </a:r>
            <a:r>
              <a:rPr lang="en-US" sz="1400" dirty="0">
                <a:latin typeface="+mj-lt"/>
              </a:rPr>
              <a:t>OH , </a:t>
            </a:r>
            <a:r>
              <a:rPr lang="fr-FR" sz="1400" dirty="0">
                <a:latin typeface="+mj-lt"/>
              </a:rPr>
              <a:t>H</a:t>
            </a:r>
            <a:r>
              <a:rPr lang="en-US" sz="1600" dirty="0">
                <a:latin typeface="+mj-lt"/>
              </a:rPr>
              <a:t>•</a:t>
            </a:r>
            <a:r>
              <a:rPr lang="fr-FR" sz="1400" dirty="0">
                <a:latin typeface="+mj-lt"/>
              </a:rPr>
              <a:t> and e</a:t>
            </a:r>
            <a:r>
              <a:rPr lang="fr-FR" sz="1400" baseline="30000" dirty="0">
                <a:latin typeface="+mj-lt"/>
              </a:rPr>
              <a:t>-</a:t>
            </a:r>
            <a:r>
              <a:rPr lang="fr-FR" sz="1400" baseline="-25000" dirty="0" err="1">
                <a:latin typeface="+mj-lt"/>
              </a:rPr>
              <a:t>aq</a:t>
            </a:r>
            <a:r>
              <a:rPr lang="fr-FR" sz="1400" baseline="-250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with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>
                <a:solidFill>
                  <a:srgbClr val="FFFF00"/>
                </a:solidFill>
                <a:latin typeface="+mj-lt"/>
              </a:rPr>
              <a:t>DNA components</a:t>
            </a:r>
            <a:endParaRPr lang="fr-FR" sz="1600" dirty="0">
              <a:solidFill>
                <a:srgbClr val="FFFF00"/>
              </a:solidFill>
              <a:latin typeface="+mj-lt"/>
              <a:ea typeface="Batang"/>
              <a:cs typeface="Times New Roman"/>
            </a:endParaRPr>
          </a:p>
          <a:p>
            <a:r>
              <a:rPr lang="fr-FR" sz="1400" dirty="0">
                <a:latin typeface="+mj-lt"/>
              </a:rPr>
              <a:t> 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39135713-4B56-F04D-BBB2-DD79B0BCAED4}"/>
              </a:ext>
            </a:extLst>
          </p:cNvPr>
          <p:cNvSpPr txBox="1"/>
          <p:nvPr/>
        </p:nvSpPr>
        <p:spPr>
          <a:xfrm>
            <a:off x="6113376" y="2728899"/>
            <a:ext cx="119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  <a:latin typeface="+mj-lt"/>
              </a:rPr>
              <a:t>P</a:t>
            </a:r>
            <a:r>
              <a:rPr lang="fr-FR" dirty="0">
                <a:solidFill>
                  <a:schemeClr val="bg2"/>
                </a:solidFill>
                <a:latin typeface="+mj-lt"/>
              </a:rPr>
              <a:t>,</a:t>
            </a:r>
            <a:r>
              <a:rPr lang="fr-FR" dirty="0">
                <a:solidFill>
                  <a:srgbClr val="FFC000"/>
                </a:solidFill>
                <a:latin typeface="+mj-lt"/>
              </a:rPr>
              <a:t> </a:t>
            </a:r>
            <a:r>
              <a:rPr lang="fr-FR" dirty="0">
                <a:solidFill>
                  <a:srgbClr val="FF0000"/>
                </a:solidFill>
                <a:latin typeface="+mj-lt"/>
              </a:rPr>
              <a:t>D</a:t>
            </a:r>
            <a:r>
              <a:rPr lang="fr-FR" dirty="0">
                <a:solidFill>
                  <a:schemeClr val="bg2"/>
                </a:solidFill>
                <a:latin typeface="+mj-lt"/>
              </a:rPr>
              <a:t>,</a:t>
            </a:r>
            <a:r>
              <a:rPr lang="fr-FR" dirty="0">
                <a:solidFill>
                  <a:srgbClr val="FFC000"/>
                </a:solidFill>
                <a:latin typeface="+mj-lt"/>
              </a:rPr>
              <a:t> </a:t>
            </a:r>
            <a:r>
              <a:rPr lang="fr-FR" dirty="0">
                <a:solidFill>
                  <a:srgbClr val="FF00FF"/>
                </a:solidFill>
                <a:latin typeface="+mj-lt"/>
              </a:rPr>
              <a:t>bases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4BF17B2-E051-6C4E-9DAF-F5DB331275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9064" y="4058707"/>
            <a:ext cx="2079081" cy="945037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06EC5033-72A5-B040-81AA-1EE87E4568B2}"/>
              </a:ext>
            </a:extLst>
          </p:cNvPr>
          <p:cNvSpPr txBox="1"/>
          <p:nvPr/>
        </p:nvSpPr>
        <p:spPr>
          <a:xfrm>
            <a:off x="5171092" y="4434310"/>
            <a:ext cx="1382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j-lt"/>
              </a:rPr>
              <a:t>« Best » set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B4A34BF-682B-A84F-9FCB-77D4891E39BD}"/>
              </a:ext>
            </a:extLst>
          </p:cNvPr>
          <p:cNvSpPr/>
          <p:nvPr/>
        </p:nvSpPr>
        <p:spPr>
          <a:xfrm>
            <a:off x="6113376" y="105435"/>
            <a:ext cx="2898679" cy="307777"/>
          </a:xfrm>
          <a:prstGeom prst="rect">
            <a:avLst/>
          </a:prstGeom>
          <a:solidFill>
            <a:srgbClr val="00FF00"/>
          </a:solidFill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+mj-lt"/>
              </a:rPr>
              <a:t>Phys. Med. 48, 135-145 (2018) (</a:t>
            </a:r>
            <a:r>
              <a:rPr lang="fr-FR" sz="1400" b="1" dirty="0">
                <a:solidFill>
                  <a:schemeClr val="bg1"/>
                </a:solidFill>
                <a:latin typeface="+mj-lt"/>
                <a:hlinkClick r:id="rId8"/>
              </a:rPr>
              <a:t>link</a:t>
            </a:r>
            <a:r>
              <a:rPr lang="fr-FR" sz="1400" b="1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02312446"/>
      </p:ext>
    </p:extLst>
  </p:cSld>
  <p:clrMapOvr>
    <a:masterClrMapping/>
  </p:clrMapOvr>
  <p:transition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E. coli</a:t>
            </a:r>
            <a:r>
              <a:rPr lang="fr-FR" sz="3200" dirty="0"/>
              <a:t>: DNA damage </a:t>
            </a:r>
            <a:r>
              <a:rPr lang="fr-FR" sz="3200" dirty="0" err="1"/>
              <a:t>from</a:t>
            </a:r>
            <a:r>
              <a:rPr lang="fr-FR" sz="3200" dirty="0"/>
              <a:t> proton irradiation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53</a:t>
            </a:fld>
            <a:endParaRPr lang="fr-FR"/>
          </a:p>
        </p:txBody>
      </p:sp>
      <p:pic>
        <p:nvPicPr>
          <p:cNvPr id="5" name="Image 4" descr="Sans titr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8" r="2491" b="1421"/>
          <a:stretch/>
        </p:blipFill>
        <p:spPr>
          <a:xfrm>
            <a:off x="102630" y="1428129"/>
            <a:ext cx="5894516" cy="27890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7697" y="4374611"/>
            <a:ext cx="82712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+mj-lt"/>
              </a:rPr>
              <a:t>SSB and DSB </a:t>
            </a:r>
            <a:r>
              <a:rPr lang="fr-FR" sz="1600" dirty="0" err="1">
                <a:latin typeface="+mj-lt"/>
              </a:rPr>
              <a:t>yields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from</a:t>
            </a:r>
            <a:r>
              <a:rPr lang="fr-FR" sz="1600" dirty="0">
                <a:latin typeface="+mj-lt"/>
              </a:rPr>
              <a:t> proton damage </a:t>
            </a:r>
            <a:r>
              <a:rPr lang="fr-FR" sz="1600" dirty="0" err="1">
                <a:latin typeface="+mj-lt"/>
              </a:rPr>
              <a:t>simulated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using</a:t>
            </a:r>
            <a:r>
              <a:rPr lang="fr-FR" sz="1600" dirty="0">
                <a:latin typeface="+mj-lt"/>
              </a:rPr>
              <a:t> Geant4-DNA, </a:t>
            </a:r>
            <a:r>
              <a:rPr lang="fr-FR" sz="1600" dirty="0" err="1">
                <a:latin typeface="+mj-lt"/>
              </a:rPr>
              <a:t>compared</a:t>
            </a:r>
            <a:r>
              <a:rPr lang="fr-FR" sz="1600" dirty="0">
                <a:latin typeface="+mj-lt"/>
              </a:rPr>
              <a:t> to </a:t>
            </a:r>
            <a:r>
              <a:rPr lang="fr-FR" sz="1600" dirty="0" err="1">
                <a:latin typeface="+mj-lt"/>
              </a:rPr>
              <a:t>results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from</a:t>
            </a:r>
            <a:r>
              <a:rPr lang="fr-FR" sz="1600" dirty="0">
                <a:latin typeface="+mj-lt"/>
              </a:rPr>
              <a:t> the </a:t>
            </a:r>
            <a:r>
              <a:rPr lang="fr-FR" sz="1600" dirty="0">
                <a:solidFill>
                  <a:srgbClr val="329F33"/>
                </a:solidFill>
                <a:latin typeface="+mj-lt"/>
              </a:rPr>
              <a:t>PARTRAC (F03) </a:t>
            </a:r>
            <a:r>
              <a:rPr lang="fr-FR" sz="1600" dirty="0">
                <a:latin typeface="+mj-lt"/>
              </a:rPr>
              <a:t>and the </a:t>
            </a:r>
            <a:r>
              <a:rPr lang="fr-FR" sz="1600" dirty="0">
                <a:solidFill>
                  <a:srgbClr val="D42A2E"/>
                </a:solidFill>
                <a:latin typeface="+mj-lt"/>
              </a:rPr>
              <a:t>KURBUC (N01) </a:t>
            </a:r>
            <a:r>
              <a:rPr lang="fr-FR" sz="1600" dirty="0">
                <a:latin typeface="+mj-lt"/>
              </a:rPr>
              <a:t>simulation codes. </a:t>
            </a:r>
            <a:br>
              <a:rPr lang="fr-FR" sz="1600" dirty="0">
                <a:latin typeface="+mj-lt"/>
              </a:rPr>
            </a:br>
            <a:endParaRPr lang="fr-FR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latin typeface="+mj-lt"/>
              </a:rPr>
              <a:t>Experimental</a:t>
            </a:r>
            <a:r>
              <a:rPr lang="fr-FR" sz="1600" dirty="0">
                <a:latin typeface="+mj-lt"/>
              </a:rPr>
              <a:t> DSB </a:t>
            </a:r>
            <a:r>
              <a:rPr lang="fr-FR" sz="1600" dirty="0" err="1">
                <a:latin typeface="+mj-lt"/>
              </a:rPr>
              <a:t>yields</a:t>
            </a:r>
            <a:r>
              <a:rPr lang="fr-FR" sz="1600" dirty="0">
                <a:latin typeface="+mj-lt"/>
              </a:rPr>
              <a:t> are </a:t>
            </a:r>
            <a:r>
              <a:rPr lang="fr-FR" sz="1600" dirty="0" err="1">
                <a:latin typeface="+mj-lt"/>
              </a:rPr>
              <a:t>indicated</a:t>
            </a:r>
            <a:r>
              <a:rPr lang="fr-FR" sz="1600" dirty="0">
                <a:latin typeface="+mj-lt"/>
              </a:rPr>
              <a:t> by F99 for </a:t>
            </a:r>
            <a:r>
              <a:rPr lang="fr-FR" sz="1600" dirty="0" err="1">
                <a:solidFill>
                  <a:srgbClr val="66FFFF"/>
                </a:solidFill>
                <a:latin typeface="+mj-lt"/>
              </a:rPr>
              <a:t>human</a:t>
            </a:r>
            <a:r>
              <a:rPr lang="fr-FR" sz="1600" dirty="0">
                <a:solidFill>
                  <a:srgbClr val="66FFFF"/>
                </a:solidFill>
                <a:latin typeface="+mj-lt"/>
              </a:rPr>
              <a:t> </a:t>
            </a:r>
            <a:r>
              <a:rPr lang="fr-FR" sz="1600" dirty="0" err="1">
                <a:solidFill>
                  <a:srgbClr val="66FFFF"/>
                </a:solidFill>
                <a:latin typeface="+mj-lt"/>
              </a:rPr>
              <a:t>fibroblast</a:t>
            </a:r>
            <a:r>
              <a:rPr lang="fr-FR" sz="1600" dirty="0">
                <a:solidFill>
                  <a:srgbClr val="66FFFF"/>
                </a:solidFill>
                <a:latin typeface="+mj-lt"/>
              </a:rPr>
              <a:t> </a:t>
            </a:r>
            <a:r>
              <a:rPr lang="fr-FR" sz="1600" dirty="0" err="1">
                <a:solidFill>
                  <a:srgbClr val="66FFFF"/>
                </a:solidFill>
                <a:latin typeface="+mj-lt"/>
              </a:rPr>
              <a:t>cells</a:t>
            </a:r>
            <a:r>
              <a:rPr lang="fr-FR" sz="1600" dirty="0">
                <a:latin typeface="+mj-lt"/>
              </a:rPr>
              <a:t>, and B00 </a:t>
            </a:r>
            <a:r>
              <a:rPr lang="fr-FR" sz="1600" dirty="0">
                <a:solidFill>
                  <a:srgbClr val="66FFFF"/>
                </a:solidFill>
                <a:latin typeface="+mj-lt"/>
              </a:rPr>
              <a:t>for V79 </a:t>
            </a:r>
            <a:r>
              <a:rPr lang="fr-FR" sz="1600" dirty="0" err="1">
                <a:solidFill>
                  <a:srgbClr val="66FFFF"/>
                </a:solidFill>
                <a:latin typeface="+mj-lt"/>
              </a:rPr>
              <a:t>Chinese</a:t>
            </a:r>
            <a:r>
              <a:rPr lang="fr-FR" sz="1600" dirty="0">
                <a:solidFill>
                  <a:srgbClr val="66FFFF"/>
                </a:solidFill>
                <a:latin typeface="+mj-lt"/>
              </a:rPr>
              <a:t> Hamster </a:t>
            </a:r>
            <a:r>
              <a:rPr lang="fr-FR" sz="1600" dirty="0" err="1">
                <a:solidFill>
                  <a:srgbClr val="66FFFF"/>
                </a:solidFill>
                <a:latin typeface="+mj-lt"/>
              </a:rPr>
              <a:t>cells</a:t>
            </a:r>
            <a:r>
              <a:rPr lang="fr-FR" sz="1600" dirty="0"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latin typeface="+mj-lt"/>
              </a:rPr>
              <a:t>Experimental</a:t>
            </a:r>
            <a:r>
              <a:rPr lang="fr-FR" sz="1600" dirty="0">
                <a:latin typeface="+mj-lt"/>
              </a:rPr>
              <a:t> ratios are for </a:t>
            </a:r>
            <a:r>
              <a:rPr lang="fr-FR" sz="1600" dirty="0" err="1">
                <a:latin typeface="+mj-lt"/>
              </a:rPr>
              <a:t>plasmids</a:t>
            </a:r>
            <a:r>
              <a:rPr lang="fr-FR" sz="1600" dirty="0">
                <a:latin typeface="+mj-lt"/>
              </a:rPr>
              <a:t>.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684640" y="120038"/>
            <a:ext cx="2914259" cy="307777"/>
          </a:xfrm>
          <a:prstGeom prst="rect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  <a:latin typeface="+mj-lt"/>
              </a:rPr>
              <a:t>Phys. Med. 48, 146-155 (2018) (</a:t>
            </a:r>
            <a:r>
              <a:rPr lang="fr-FR" sz="1400" b="1" dirty="0" err="1">
                <a:solidFill>
                  <a:schemeClr val="bg1"/>
                </a:solidFill>
                <a:latin typeface="+mj-lt"/>
                <a:hlinkClick r:id="rId4"/>
              </a:rPr>
              <a:t>link</a:t>
            </a:r>
            <a:r>
              <a:rPr lang="fr-FR" sz="1400" b="1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65B6D9B-EE52-4744-9EBF-E9B38AA43E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98"/>
          <a:stretch/>
        </p:blipFill>
        <p:spPr>
          <a:xfrm>
            <a:off x="5923887" y="1428128"/>
            <a:ext cx="3121257" cy="278903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281E786-465C-AA41-9BEB-B572CE956FC7}"/>
              </a:ext>
            </a:extLst>
          </p:cNvPr>
          <p:cNvSpPr txBox="1"/>
          <p:nvPr/>
        </p:nvSpPr>
        <p:spPr>
          <a:xfrm>
            <a:off x="3852167" y="6308708"/>
            <a:ext cx="428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FF00"/>
                </a:solidFill>
                <a:latin typeface="+mj-lt"/>
              </a:rPr>
              <a:t>Suggests</a:t>
            </a:r>
            <a:r>
              <a:rPr lang="fr-FR" dirty="0">
                <a:solidFill>
                  <a:srgbClr val="FFFF00"/>
                </a:solidFill>
                <a:latin typeface="+mj-lt"/>
              </a:rPr>
              <a:t> a major influence of </a:t>
            </a:r>
            <a:r>
              <a:rPr lang="fr-FR" dirty="0" err="1">
                <a:solidFill>
                  <a:srgbClr val="FFFF00"/>
                </a:solidFill>
                <a:latin typeface="+mj-lt"/>
              </a:rPr>
              <a:t>scavenging</a:t>
            </a:r>
            <a:r>
              <a:rPr lang="fr-FR" dirty="0">
                <a:solidFill>
                  <a:srgbClr val="FFFF00"/>
                </a:solidFill>
                <a:latin typeface="+mj-lt"/>
              </a:rPr>
              <a:t>…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EAC0B64-347B-AF40-93C3-25F90582235F}"/>
              </a:ext>
            </a:extLst>
          </p:cNvPr>
          <p:cNvSpPr txBox="1"/>
          <p:nvPr/>
        </p:nvSpPr>
        <p:spPr>
          <a:xfrm rot="831211">
            <a:off x="7196875" y="5766615"/>
            <a:ext cx="148790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+mj-lt"/>
              </a:rPr>
              <a:t>Coming</a:t>
            </a:r>
            <a:r>
              <a:rPr lang="fr-FR" b="1" dirty="0">
                <a:latin typeface="+mj-lt"/>
              </a:rPr>
              <a:t> </a:t>
            </a:r>
            <a:r>
              <a:rPr lang="fr-FR" b="1" dirty="0" err="1">
                <a:latin typeface="+mj-lt"/>
              </a:rPr>
              <a:t>soon</a:t>
            </a:r>
            <a:endParaRPr lang="fr-FR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7651806"/>
      </p:ext>
    </p:extLst>
  </p:cSld>
  <p:clrMapOvr>
    <a:masterClrMapping/>
  </p:clrMapOvr>
  <p:transition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1BB73E-6169-454B-A02B-9A08854A2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4000" dirty="0"/>
              <a:t>2) </a:t>
            </a:r>
            <a:r>
              <a:rPr lang="fr-FR" sz="4000" dirty="0" err="1">
                <a:solidFill>
                  <a:srgbClr val="FFFF00"/>
                </a:solidFill>
              </a:rPr>
              <a:t>Fibroblast</a:t>
            </a:r>
            <a:r>
              <a:rPr lang="fr-FR" sz="4000" dirty="0"/>
              <a:t>: simulation </a:t>
            </a:r>
            <a:r>
              <a:rPr lang="fr-FR" sz="4000" dirty="0" err="1"/>
              <a:t>parameters</a:t>
            </a:r>
            <a:endParaRPr lang="fr-FR" sz="4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1E1DB6-DF2C-1046-84C7-91108BB8E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932" y="1600200"/>
            <a:ext cx="5264345" cy="4485555"/>
          </a:xfrm>
        </p:spPr>
        <p:txBody>
          <a:bodyPr>
            <a:normAutofit fontScale="85000" lnSpcReduction="20000"/>
          </a:bodyPr>
          <a:lstStyle/>
          <a:p>
            <a:r>
              <a:rPr lang="fr-FR" sz="1600" dirty="0" err="1">
                <a:solidFill>
                  <a:srgbClr val="66FFFF"/>
                </a:solidFill>
              </a:rPr>
              <a:t>Geometry</a:t>
            </a:r>
            <a:r>
              <a:rPr lang="fr-FR" sz="1600" dirty="0"/>
              <a:t>: about </a:t>
            </a:r>
            <a:r>
              <a:rPr lang="fr-FR" sz="1600" dirty="0">
                <a:solidFill>
                  <a:srgbClr val="FFFF00"/>
                </a:solidFill>
              </a:rPr>
              <a:t>2 millions of </a:t>
            </a:r>
            <a:r>
              <a:rPr lang="fr-FR" sz="1600" dirty="0" err="1">
                <a:solidFill>
                  <a:srgbClr val="FFFF00"/>
                </a:solidFill>
              </a:rPr>
              <a:t>voxels</a:t>
            </a:r>
            <a:r>
              <a:rPr lang="fr-FR" sz="1600" dirty="0">
                <a:solidFill>
                  <a:srgbClr val="FFFF00"/>
                </a:solidFill>
              </a:rPr>
              <a:t> </a:t>
            </a:r>
            <a:r>
              <a:rPr lang="fr-FR" sz="1600" dirty="0"/>
              <a:t>for the </a:t>
            </a:r>
            <a:r>
              <a:rPr lang="fr-FR" sz="1600" dirty="0" err="1"/>
              <a:t>whole</a:t>
            </a:r>
            <a:r>
              <a:rPr lang="fr-FR" sz="1600" dirty="0"/>
              <a:t> nucleus, </a:t>
            </a:r>
            <a:r>
              <a:rPr lang="fr-FR" sz="1600" dirty="0" err="1"/>
              <a:t>using</a:t>
            </a:r>
            <a:r>
              <a:rPr lang="fr-FR" sz="1600" dirty="0"/>
              <a:t> 5 types of </a:t>
            </a:r>
            <a:r>
              <a:rPr lang="fr-FR" sz="1600" dirty="0" err="1"/>
              <a:t>voxels</a:t>
            </a:r>
            <a:r>
              <a:rPr lang="fr-FR" sz="1600" dirty="0"/>
              <a:t>: straight, up, down, right, </a:t>
            </a:r>
            <a:r>
              <a:rPr lang="fr-FR" sz="1600" dirty="0" err="1"/>
              <a:t>left</a:t>
            </a:r>
            <a:endParaRPr lang="fr-FR" sz="1600" dirty="0"/>
          </a:p>
          <a:p>
            <a:r>
              <a:rPr lang="fr-FR" sz="1600" dirty="0">
                <a:solidFill>
                  <a:srgbClr val="66FFFF"/>
                </a:solidFill>
              </a:rPr>
              <a:t>Direct </a:t>
            </a:r>
            <a:r>
              <a:rPr lang="fr-FR" sz="1600" dirty="0" err="1">
                <a:solidFill>
                  <a:srgbClr val="66FFFF"/>
                </a:solidFill>
              </a:rPr>
              <a:t>effects</a:t>
            </a:r>
            <a:r>
              <a:rPr lang="fr-FR" sz="1600" dirty="0">
                <a:solidFill>
                  <a:srgbClr val="66FFFF"/>
                </a:solidFill>
              </a:rPr>
              <a:t>: </a:t>
            </a:r>
          </a:p>
          <a:p>
            <a:pPr lvl="1"/>
            <a:r>
              <a:rPr lang="fr-FR" sz="1400" dirty="0">
                <a:solidFill>
                  <a:srgbClr val="FFFF00"/>
                </a:solidFill>
              </a:rPr>
              <a:t>17.5 eV </a:t>
            </a:r>
            <a:r>
              <a:rPr lang="fr-FR" sz="1400" dirty="0" err="1"/>
              <a:t>cumulated</a:t>
            </a:r>
            <a:r>
              <a:rPr lang="fr-FR" sz="1400" dirty="0"/>
              <a:t> in the </a:t>
            </a:r>
            <a:r>
              <a:rPr lang="fr-FR" sz="1400" dirty="0" err="1"/>
              <a:t>backbone</a:t>
            </a:r>
            <a:r>
              <a:rPr lang="fr-FR" sz="1400" dirty="0"/>
              <a:t> </a:t>
            </a:r>
            <a:r>
              <a:rPr lang="fr-FR" sz="1400" dirty="0" err="1"/>
              <a:t>region</a:t>
            </a:r>
            <a:r>
              <a:rPr lang="fr-FR" sz="1400" dirty="0"/>
              <a:t> to </a:t>
            </a:r>
            <a:r>
              <a:rPr lang="fr-FR" sz="1400" dirty="0" err="1"/>
              <a:t>induce</a:t>
            </a:r>
            <a:r>
              <a:rPr lang="fr-FR" sz="1400" dirty="0"/>
              <a:t> a direct SSB</a:t>
            </a:r>
          </a:p>
          <a:p>
            <a:pPr lvl="1"/>
            <a:r>
              <a:rPr lang="fr-FR" sz="1400" dirty="0"/>
              <a:t>At least 2 </a:t>
            </a:r>
            <a:r>
              <a:rPr lang="fr-FR" sz="1400" dirty="0" err="1"/>
              <a:t>SSBs</a:t>
            </a:r>
            <a:r>
              <a:rPr lang="fr-FR" sz="1400" dirty="0"/>
              <a:t> on opposite </a:t>
            </a:r>
            <a:r>
              <a:rPr lang="fr-FR" sz="1400" dirty="0" err="1"/>
              <a:t>strands</a:t>
            </a:r>
            <a:r>
              <a:rPr lang="fr-FR" sz="1400" dirty="0"/>
              <a:t> to </a:t>
            </a:r>
            <a:r>
              <a:rPr lang="fr-FR" sz="1400" dirty="0" err="1"/>
              <a:t>form</a:t>
            </a:r>
            <a:r>
              <a:rPr lang="fr-FR" sz="1400" dirty="0"/>
              <a:t> a </a:t>
            </a:r>
            <a:r>
              <a:rPr lang="fr-FR" sz="1400" dirty="0">
                <a:solidFill>
                  <a:srgbClr val="FFFF00"/>
                </a:solidFill>
              </a:rPr>
              <a:t>DSB</a:t>
            </a:r>
          </a:p>
          <a:p>
            <a:r>
              <a:rPr lang="fr-FR" sz="1600" dirty="0" err="1">
                <a:solidFill>
                  <a:srgbClr val="66FFFF"/>
                </a:solidFill>
              </a:rPr>
              <a:t>Non-direct</a:t>
            </a:r>
            <a:r>
              <a:rPr lang="fr-FR" sz="1600" dirty="0">
                <a:solidFill>
                  <a:srgbClr val="66FFFF"/>
                </a:solidFill>
              </a:rPr>
              <a:t> </a:t>
            </a:r>
            <a:r>
              <a:rPr lang="fr-FR" sz="1600" dirty="0" err="1">
                <a:solidFill>
                  <a:srgbClr val="66FFFF"/>
                </a:solidFill>
              </a:rPr>
              <a:t>effects</a:t>
            </a:r>
            <a:r>
              <a:rPr lang="fr-FR" sz="1600" dirty="0">
                <a:solidFill>
                  <a:srgbClr val="66FFFF"/>
                </a:solidFill>
              </a:rPr>
              <a:t>:</a:t>
            </a:r>
          </a:p>
          <a:p>
            <a:pPr lvl="1"/>
            <a:r>
              <a:rPr lang="fr-FR" sz="1400" dirty="0">
                <a:solidFill>
                  <a:srgbClr val="FFFF00"/>
                </a:solidFill>
              </a:rPr>
              <a:t>Histone</a:t>
            </a:r>
            <a:r>
              <a:rPr lang="fr-FR" sz="1400" dirty="0"/>
              <a:t> </a:t>
            </a:r>
            <a:r>
              <a:rPr lang="fr-FR" sz="1400" dirty="0" err="1"/>
              <a:t>proteins</a:t>
            </a:r>
            <a:r>
              <a:rPr lang="fr-FR" sz="1400" dirty="0"/>
              <a:t> (</a:t>
            </a:r>
            <a:r>
              <a:rPr lang="fr-FR" sz="1400" dirty="0" err="1"/>
              <a:t>spheres</a:t>
            </a:r>
            <a:r>
              <a:rPr lang="fr-FR" sz="1400" dirty="0"/>
              <a:t>) </a:t>
            </a:r>
            <a:r>
              <a:rPr lang="fr-FR" sz="1400" dirty="0" err="1"/>
              <a:t>absorb</a:t>
            </a:r>
            <a:r>
              <a:rPr lang="fr-FR" sz="1400" dirty="0"/>
              <a:t> </a:t>
            </a:r>
            <a:r>
              <a:rPr lang="fr-FR" sz="1400" dirty="0" err="1"/>
              <a:t>radicals</a:t>
            </a:r>
            <a:endParaRPr lang="fr-FR" sz="1400" dirty="0"/>
          </a:p>
          <a:p>
            <a:pPr lvl="1"/>
            <a:r>
              <a:rPr lang="fr-FR" sz="1400" dirty="0"/>
              <a:t>•OH </a:t>
            </a:r>
            <a:r>
              <a:rPr lang="fr-FR" sz="1400" dirty="0" err="1"/>
              <a:t>radicals</a:t>
            </a:r>
            <a:r>
              <a:rPr lang="fr-FR" sz="1400" dirty="0"/>
              <a:t> </a:t>
            </a:r>
            <a:r>
              <a:rPr lang="fr-FR" sz="1400" dirty="0" err="1"/>
              <a:t>interacting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DNA </a:t>
            </a:r>
            <a:r>
              <a:rPr lang="fr-FR" sz="1400" dirty="0" err="1"/>
              <a:t>induce</a:t>
            </a:r>
            <a:r>
              <a:rPr lang="fr-FR" sz="1400" dirty="0"/>
              <a:t> base damage  and </a:t>
            </a:r>
            <a:r>
              <a:rPr lang="fr-FR" sz="1400" dirty="0">
                <a:solidFill>
                  <a:srgbClr val="FFFF00"/>
                </a:solidFill>
              </a:rPr>
              <a:t>40% of •OH </a:t>
            </a:r>
            <a:r>
              <a:rPr lang="fr-FR" sz="1400" dirty="0" err="1"/>
              <a:t>radicals</a:t>
            </a:r>
            <a:r>
              <a:rPr lang="fr-FR" sz="1400" dirty="0"/>
              <a:t> </a:t>
            </a:r>
            <a:r>
              <a:rPr lang="fr-FR" sz="1400" dirty="0" err="1"/>
              <a:t>interacting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2-deoxyribose are </a:t>
            </a:r>
            <a:r>
              <a:rPr lang="fr-FR" sz="1400" dirty="0" err="1"/>
              <a:t>registered</a:t>
            </a:r>
            <a:r>
              <a:rPr lang="fr-FR" sz="1400" dirty="0"/>
              <a:t> as indirect SSB</a:t>
            </a:r>
          </a:p>
          <a:p>
            <a:pPr lvl="1"/>
            <a:r>
              <a:rPr lang="fr-FR" sz="1400" dirty="0" err="1"/>
              <a:t>Chemistry</a:t>
            </a:r>
            <a:r>
              <a:rPr lang="fr-FR" sz="1400" dirty="0"/>
              <a:t> duration of </a:t>
            </a:r>
            <a:r>
              <a:rPr lang="fr-FR" sz="1400" dirty="0">
                <a:solidFill>
                  <a:srgbClr val="FFFF00"/>
                </a:solidFill>
              </a:rPr>
              <a:t>2.5 ns</a:t>
            </a:r>
          </a:p>
          <a:p>
            <a:r>
              <a:rPr lang="fr-FR" sz="1600" dirty="0">
                <a:solidFill>
                  <a:srgbClr val="66FFFF"/>
                </a:solidFill>
              </a:rPr>
              <a:t>Damage:</a:t>
            </a:r>
          </a:p>
          <a:p>
            <a:pPr lvl="1"/>
            <a:r>
              <a:rPr lang="fr-FR" sz="1400" dirty="0"/>
              <a:t>the </a:t>
            </a:r>
            <a:r>
              <a:rPr lang="fr-FR" sz="1400" dirty="0">
                <a:solidFill>
                  <a:srgbClr val="FFC000"/>
                </a:solidFill>
              </a:rPr>
              <a:t>DBSCAN </a:t>
            </a:r>
            <a:r>
              <a:rPr lang="fr-FR" sz="1400" dirty="0" err="1">
                <a:solidFill>
                  <a:srgbClr val="FFC000"/>
                </a:solidFill>
              </a:rPr>
              <a:t>clustering</a:t>
            </a:r>
            <a:r>
              <a:rPr lang="fr-FR" sz="1400" dirty="0">
                <a:solidFill>
                  <a:srgbClr val="FFC000"/>
                </a:solidFill>
              </a:rPr>
              <a:t> </a:t>
            </a:r>
            <a:r>
              <a:rPr lang="fr-FR" sz="1400" dirty="0" err="1">
                <a:solidFill>
                  <a:srgbClr val="FFC000"/>
                </a:solidFill>
              </a:rPr>
              <a:t>algorithm</a:t>
            </a:r>
            <a:r>
              <a:rPr lang="fr-FR" sz="1400" dirty="0">
                <a:solidFill>
                  <a:srgbClr val="FFC000"/>
                </a:solidFill>
              </a:rPr>
              <a:t>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used</a:t>
            </a:r>
            <a:r>
              <a:rPr lang="fr-FR" sz="1400" dirty="0"/>
              <a:t> to </a:t>
            </a:r>
            <a:r>
              <a:rPr lang="fr-FR" sz="1400" dirty="0" err="1"/>
              <a:t>merge</a:t>
            </a:r>
            <a:r>
              <a:rPr lang="fr-FR" sz="1400" dirty="0"/>
              <a:t> direct and </a:t>
            </a:r>
            <a:r>
              <a:rPr lang="fr-FR" sz="1400" dirty="0" err="1"/>
              <a:t>non-direct</a:t>
            </a:r>
            <a:r>
              <a:rPr lang="fr-FR" sz="1400" dirty="0"/>
              <a:t> </a:t>
            </a:r>
            <a:r>
              <a:rPr lang="fr-FR" sz="1400" dirty="0" err="1"/>
              <a:t>SSBs</a:t>
            </a:r>
            <a:r>
              <a:rPr lang="fr-FR" sz="1400" dirty="0"/>
              <a:t> for DSB </a:t>
            </a:r>
            <a:r>
              <a:rPr lang="fr-FR" sz="1400" dirty="0" err="1"/>
              <a:t>prediction</a:t>
            </a:r>
            <a:endParaRPr lang="fr-FR" sz="1400" dirty="0"/>
          </a:p>
          <a:p>
            <a:pPr lvl="1"/>
            <a:r>
              <a:rPr lang="fr-FR" sz="1400" dirty="0" err="1"/>
              <a:t>only</a:t>
            </a:r>
            <a:r>
              <a:rPr lang="fr-FR" sz="1400" dirty="0"/>
              <a:t> </a:t>
            </a:r>
            <a:r>
              <a:rPr lang="fr-FR" sz="1400" dirty="0">
                <a:solidFill>
                  <a:srgbClr val="FFFF00"/>
                </a:solidFill>
              </a:rPr>
              <a:t>fragments &gt; 10</a:t>
            </a:r>
            <a:r>
              <a:rPr lang="fr-FR" sz="1400" baseline="30000" dirty="0">
                <a:solidFill>
                  <a:srgbClr val="FFFF00"/>
                </a:solidFill>
              </a:rPr>
              <a:t>4</a:t>
            </a:r>
            <a:r>
              <a:rPr lang="fr-FR" sz="1400" dirty="0">
                <a:solidFill>
                  <a:srgbClr val="FFFF00"/>
                </a:solidFill>
              </a:rPr>
              <a:t> </a:t>
            </a:r>
            <a:r>
              <a:rPr lang="fr-FR" sz="1400" dirty="0" err="1">
                <a:solidFill>
                  <a:srgbClr val="FFFF00"/>
                </a:solidFill>
              </a:rPr>
              <a:t>bp</a:t>
            </a:r>
            <a:r>
              <a:rPr lang="fr-FR" sz="1400" dirty="0">
                <a:solidFill>
                  <a:srgbClr val="FFFF00"/>
                </a:solidFill>
              </a:rPr>
              <a:t> </a:t>
            </a:r>
            <a:r>
              <a:rPr lang="fr-FR" sz="1400" dirty="0"/>
              <a:t>are </a:t>
            </a:r>
            <a:r>
              <a:rPr lang="fr-FR" sz="1400" dirty="0" err="1"/>
              <a:t>kept</a:t>
            </a:r>
            <a:r>
              <a:rPr lang="fr-FR" sz="1400" dirty="0"/>
              <a:t> for </a:t>
            </a:r>
            <a:r>
              <a:rPr lang="fr-FR" sz="1400" dirty="0" err="1"/>
              <a:t>comparison</a:t>
            </a:r>
            <a:r>
              <a:rPr lang="fr-FR" sz="1400" dirty="0"/>
              <a:t> to pulse </a:t>
            </a:r>
            <a:r>
              <a:rPr lang="fr-FR" sz="1400" dirty="0" err="1"/>
              <a:t>electropheresis</a:t>
            </a:r>
            <a:endParaRPr lang="fr-FR" sz="1400" dirty="0"/>
          </a:p>
          <a:p>
            <a:pPr lvl="1"/>
            <a:endParaRPr lang="fr-FR" sz="140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E33BA5C-1AB2-6542-A113-0A7A2E3AC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54</a:t>
            </a:fld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83AF253-BC12-3044-B2B6-E0212DEB3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277" y="1346432"/>
            <a:ext cx="3392053" cy="306208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081C145-0F0C-0246-8D89-88E64C35217F}"/>
              </a:ext>
            </a:extLst>
          </p:cNvPr>
          <p:cNvSpPr txBox="1"/>
          <p:nvPr/>
        </p:nvSpPr>
        <p:spPr>
          <a:xfrm>
            <a:off x="5925291" y="6274274"/>
            <a:ext cx="2650021" cy="338554"/>
          </a:xfrm>
          <a:prstGeom prst="rect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s-IS" sz="1600" b="1" dirty="0">
                <a:solidFill>
                  <a:schemeClr val="bg1"/>
                </a:solidFill>
                <a:latin typeface="+mj-lt"/>
              </a:rPr>
              <a:t>Sc. Rep. 7 (2017) 11923 </a:t>
            </a:r>
            <a:r>
              <a:rPr lang="fr-FR" sz="1600" b="1" dirty="0">
                <a:solidFill>
                  <a:schemeClr val="bg1"/>
                </a:solidFill>
                <a:latin typeface="+mj-lt"/>
              </a:rPr>
              <a:t>(</a:t>
            </a:r>
            <a:r>
              <a:rPr lang="fr-FR" sz="1600" b="1" dirty="0">
                <a:solidFill>
                  <a:schemeClr val="bg1"/>
                </a:solidFill>
                <a:latin typeface="+mj-lt"/>
                <a:hlinkClick r:id="rId3"/>
              </a:rPr>
              <a:t>link</a:t>
            </a:r>
            <a:r>
              <a:rPr lang="fr-FR" sz="1600" b="1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336AD2D-7B64-D046-895A-95946EECF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7310" y="4564804"/>
            <a:ext cx="1437735" cy="140156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CFE433F-4317-0E4E-898B-29CF7A026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5160" y="4564803"/>
            <a:ext cx="1861170" cy="140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27696"/>
      </p:ext>
    </p:extLst>
  </p:cSld>
  <p:clrMapOvr>
    <a:masterClrMapping/>
  </p:clrMapOvr>
  <p:transition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F27EBD-5D52-3F4D-8848-D2143F3C9EC8}"/>
              </a:ext>
            </a:extLst>
          </p:cNvPr>
          <p:cNvSpPr/>
          <p:nvPr/>
        </p:nvSpPr>
        <p:spPr>
          <a:xfrm>
            <a:off x="672575" y="4624899"/>
            <a:ext cx="5577085" cy="20101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629CAC-45D0-9C45-8FC5-F568649198E7}"/>
              </a:ext>
            </a:extLst>
          </p:cNvPr>
          <p:cNvSpPr/>
          <p:nvPr/>
        </p:nvSpPr>
        <p:spPr>
          <a:xfrm>
            <a:off x="0" y="1027052"/>
            <a:ext cx="9144000" cy="3521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932495" y="214893"/>
            <a:ext cx="52790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>
                <a:solidFill>
                  <a:srgbClr val="FFFF00"/>
                </a:solidFill>
                <a:latin typeface="+mj-lt"/>
              </a:rPr>
              <a:t>Fibroblast</a:t>
            </a:r>
            <a:r>
              <a:rPr lang="fr-FR" sz="3200" dirty="0">
                <a:solidFill>
                  <a:srgbClr val="FFFF00"/>
                </a:solidFill>
                <a:latin typeface="+mj-lt"/>
              </a:rPr>
              <a:t>: </a:t>
            </a:r>
            <a:r>
              <a:rPr lang="fr-FR" sz="3200" dirty="0" err="1">
                <a:latin typeface="+mj-lt"/>
              </a:rPr>
              <a:t>early</a:t>
            </a:r>
            <a:r>
              <a:rPr lang="fr-FR" sz="3200" dirty="0">
                <a:latin typeface="+mj-lt"/>
              </a:rPr>
              <a:t> DNA damage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5472206" y="6166408"/>
            <a:ext cx="2650021" cy="338554"/>
          </a:xfrm>
          <a:prstGeom prst="rect">
            <a:avLst/>
          </a:prstGeom>
          <a:solidFill>
            <a:srgbClr val="00FF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is-IS" sz="1600" b="1" dirty="0">
                <a:solidFill>
                  <a:schemeClr val="bg1"/>
                </a:solidFill>
                <a:latin typeface="+mj-lt"/>
              </a:rPr>
              <a:t>Sc. Rep. 7 (2017) 11923 </a:t>
            </a:r>
            <a:r>
              <a:rPr lang="fr-FR" sz="1600" b="1" dirty="0">
                <a:solidFill>
                  <a:schemeClr val="bg1"/>
                </a:solidFill>
                <a:latin typeface="+mj-lt"/>
              </a:rPr>
              <a:t>(</a:t>
            </a:r>
            <a:r>
              <a:rPr lang="fr-FR" sz="1600" b="1" dirty="0">
                <a:solidFill>
                  <a:schemeClr val="bg1"/>
                </a:solidFill>
                <a:latin typeface="+mj-lt"/>
                <a:hlinkClick r:id="rId3"/>
              </a:rPr>
              <a:t>link</a:t>
            </a:r>
            <a:r>
              <a:rPr lang="fr-FR" sz="1600" b="1" dirty="0">
                <a:solidFill>
                  <a:schemeClr val="bg1"/>
                </a:solidFill>
                <a:latin typeface="+mj-lt"/>
              </a:rPr>
              <a:t>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021114A-86FB-1844-8A31-FD909483C2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35"/>
          <a:stretch/>
        </p:blipFill>
        <p:spPr>
          <a:xfrm>
            <a:off x="0" y="1091133"/>
            <a:ext cx="9144000" cy="3457647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42F331C-3B59-9942-8F6B-9391EE852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690" y="4840365"/>
            <a:ext cx="1064964" cy="156786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DAEC1CD-46A5-D843-9A85-5393237034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6795" y="4760640"/>
            <a:ext cx="4004632" cy="67434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364C2B8-7F40-634D-A492-66CEFA6658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0279" y="5513322"/>
            <a:ext cx="1497663" cy="99364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39A662BB-ACCA-6243-9C55-BEDDC8EF394F}"/>
              </a:ext>
            </a:extLst>
          </p:cNvPr>
          <p:cNvSpPr txBox="1"/>
          <p:nvPr/>
        </p:nvSpPr>
        <p:spPr>
          <a:xfrm rot="831211">
            <a:off x="6053262" y="5468051"/>
            <a:ext cx="1487908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b="1" dirty="0" err="1">
                <a:latin typeface="+mj-lt"/>
              </a:rPr>
              <a:t>Coming</a:t>
            </a:r>
            <a:r>
              <a:rPr lang="fr-FR" b="1" dirty="0">
                <a:latin typeface="+mj-lt"/>
              </a:rPr>
              <a:t> </a:t>
            </a:r>
            <a:r>
              <a:rPr lang="fr-FR" b="1" dirty="0" err="1">
                <a:latin typeface="+mj-lt"/>
              </a:rPr>
              <a:t>soon</a:t>
            </a:r>
            <a:endParaRPr lang="fr-FR" b="1" dirty="0"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876F2A0-28B2-BA47-A58B-96A57B206B2B}"/>
              </a:ext>
            </a:extLst>
          </p:cNvPr>
          <p:cNvSpPr/>
          <p:nvPr/>
        </p:nvSpPr>
        <p:spPr>
          <a:xfrm>
            <a:off x="306977" y="2612571"/>
            <a:ext cx="189412" cy="119525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736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rgbClr val="FFFF00"/>
                </a:solidFill>
              </a:rPr>
              <a:t>3) </a:t>
            </a:r>
            <a:r>
              <a:rPr lang="fr-FR" dirty="0" err="1"/>
              <a:t>Where</a:t>
            </a:r>
            <a:r>
              <a:rPr lang="fr-FR" dirty="0"/>
              <a:t> to </a:t>
            </a:r>
            <a:r>
              <a:rPr lang="fr-FR" dirty="0" err="1"/>
              <a:t>find</a:t>
            </a:r>
            <a:r>
              <a:rPr lang="fr-FR" dirty="0"/>
              <a:t> more information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56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6619289"/>
      </p:ext>
    </p:extLst>
  </p:cSld>
  <p:clrMapOvr>
    <a:masterClrMapping/>
  </p:clrMapOvr>
  <p:transition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7258A38-5133-944F-8F72-88158EDF8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262" y="1254321"/>
            <a:ext cx="6739655" cy="7744362"/>
          </a:xfrm>
          <a:prstGeom prst="rect">
            <a:avLst/>
          </a:prstGeom>
        </p:spPr>
      </p:pic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30307"/>
            <a:ext cx="8229600" cy="1143000"/>
          </a:xfrm>
        </p:spPr>
        <p:txBody>
          <a:bodyPr>
            <a:normAutofit/>
          </a:bodyPr>
          <a:lstStyle/>
          <a:p>
            <a:r>
              <a:rPr lang="fr-FR" dirty="0"/>
              <a:t>Geant4-DNA </a:t>
            </a:r>
            <a:r>
              <a:rPr lang="fr-FR" dirty="0" err="1">
                <a:solidFill>
                  <a:srgbClr val="FFFF00"/>
                </a:solidFill>
              </a:rPr>
              <a:t>website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2150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05F3E66-4F80-4D7B-88FD-7D6B725B757E}" type="slidenum">
              <a:rPr lang="fr-FR" smtClean="0"/>
              <a:pPr/>
              <a:t>57</a:t>
            </a:fld>
            <a:endParaRPr lang="fr-FR"/>
          </a:p>
        </p:txBody>
      </p:sp>
      <p:sp>
        <p:nvSpPr>
          <p:cNvPr id="10" name="Flèche droite rayée 9"/>
          <p:cNvSpPr/>
          <p:nvPr/>
        </p:nvSpPr>
        <p:spPr>
          <a:xfrm rot="9132757">
            <a:off x="7616576" y="1000677"/>
            <a:ext cx="863715" cy="538824"/>
          </a:xfrm>
          <a:prstGeom prst="stripedRightArrow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6383283" y="149789"/>
            <a:ext cx="2619602" cy="40011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lvl="1" indent="0" algn="ctr"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fr-FR" sz="2000" b="1" dirty="0">
                <a:latin typeface="+mj-lt"/>
              </a:rPr>
              <a:t>http://geant4-dna.org</a:t>
            </a:r>
            <a:endParaRPr lang="fr-FR" b="1" dirty="0">
              <a:latin typeface="+mj-lt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0414000" y="229231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5746" y="-15120"/>
            <a:ext cx="8229600" cy="1143000"/>
          </a:xfrm>
        </p:spPr>
        <p:txBody>
          <a:bodyPr>
            <a:noAutofit/>
          </a:bodyPr>
          <a:lstStyle/>
          <a:p>
            <a:r>
              <a:rPr lang="fr-FR" sz="3200" dirty="0"/>
              <a:t>Geant4-DNA </a:t>
            </a:r>
            <a:r>
              <a:rPr lang="fr-FR" sz="3200" dirty="0" err="1">
                <a:solidFill>
                  <a:srgbClr val="FFFF00"/>
                </a:solidFill>
              </a:rPr>
              <a:t>examples</a:t>
            </a:r>
            <a:r>
              <a:rPr lang="fr-FR" sz="3200" dirty="0"/>
              <a:t> </a:t>
            </a:r>
            <a:r>
              <a:rPr lang="fr-FR" sz="3200" dirty="0" err="1">
                <a:solidFill>
                  <a:srgbClr val="FFFF00"/>
                </a:solidFill>
              </a:rPr>
              <a:t>included</a:t>
            </a:r>
            <a:r>
              <a:rPr lang="fr-FR" sz="3200" dirty="0"/>
              <a:t> in Geant4 (</a:t>
            </a:r>
            <a:r>
              <a:rPr lang="fr-FR" sz="3200" dirty="0">
                <a:solidFill>
                  <a:srgbClr val="FF00FF"/>
                </a:solidFill>
              </a:rPr>
              <a:t>23</a:t>
            </a:r>
            <a:r>
              <a:rPr lang="fr-FR" sz="3200" dirty="0"/>
              <a:t>)</a:t>
            </a:r>
          </a:p>
        </p:txBody>
      </p:sp>
      <p:graphicFrame>
        <p:nvGraphicFramePr>
          <p:cNvPr id="7" name="Espace réservé du contenu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3648013"/>
              </p:ext>
            </p:extLst>
          </p:nvPr>
        </p:nvGraphicFramePr>
        <p:xfrm>
          <a:off x="1043168" y="642694"/>
          <a:ext cx="6678227" cy="605887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21277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7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22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5994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Example code </a:t>
                      </a:r>
                      <a:r>
                        <a:rPr lang="fr-FR" sz="1600" b="1" dirty="0" err="1"/>
                        <a:t>name</a:t>
                      </a:r>
                      <a:endParaRPr lang="fr-FR" sz="16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 err="1"/>
                        <a:t>Purpose</a:t>
                      </a:r>
                      <a:endParaRPr lang="fr-FR" sz="16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/>
                        <a:t>Location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4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 err="1"/>
                        <a:t>dnaphysics</a:t>
                      </a:r>
                      <a:endParaRPr lang="fr-FR" sz="11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Char char="•"/>
                      </a:pPr>
                      <a:r>
                        <a:rPr lang="fr-FR" sz="700" b="1" dirty="0"/>
                        <a:t> Usage of Geant4-DNA </a:t>
                      </a:r>
                      <a:r>
                        <a:rPr lang="fr-FR" sz="700" b="1" dirty="0" err="1"/>
                        <a:t>Physics</a:t>
                      </a:r>
                      <a:r>
                        <a:rPr lang="fr-FR" sz="700" b="1" dirty="0"/>
                        <a:t> </a:t>
                      </a:r>
                      <a:r>
                        <a:rPr lang="fr-FR" sz="700" b="1" dirty="0" err="1"/>
                        <a:t>processes</a:t>
                      </a:r>
                      <a:endParaRPr lang="fr-FR" sz="700" b="1" dirty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fr-FR" sz="700" b="1" baseline="0" dirty="0"/>
                        <a:t> </a:t>
                      </a:r>
                      <a:r>
                        <a:rPr lang="fr-FR" sz="700" b="1" baseline="0" dirty="0" err="1"/>
                        <a:t>Automatic</a:t>
                      </a:r>
                      <a:r>
                        <a:rPr lang="fr-FR" sz="700" b="1" baseline="0" dirty="0"/>
                        <a:t> </a:t>
                      </a:r>
                      <a:r>
                        <a:rPr lang="fr-FR" sz="700" b="1" baseline="0" dirty="0" err="1"/>
                        <a:t>c</a:t>
                      </a:r>
                      <a:r>
                        <a:rPr lang="fr-FR" sz="700" b="1" dirty="0" err="1"/>
                        <a:t>ombination</a:t>
                      </a:r>
                      <a:r>
                        <a:rPr lang="fr-FR" sz="700" b="1" baseline="0" dirty="0"/>
                        <a:t> of Standard EM </a:t>
                      </a:r>
                      <a:r>
                        <a:rPr lang="fr-FR" sz="700" b="1" baseline="0" dirty="0" err="1"/>
                        <a:t>with</a:t>
                      </a:r>
                      <a:r>
                        <a:rPr lang="fr-FR" sz="700" b="1" baseline="0" dirty="0"/>
                        <a:t> Geant4-DNA </a:t>
                      </a:r>
                      <a:r>
                        <a:rPr lang="fr-FR" sz="700" b="1" baseline="0" dirty="0" err="1"/>
                        <a:t>Physics</a:t>
                      </a:r>
                      <a:r>
                        <a:rPr lang="fr-FR" sz="700" b="1" baseline="0" dirty="0"/>
                        <a:t> </a:t>
                      </a:r>
                      <a:r>
                        <a:rPr lang="fr-FR" sz="700" b="1" baseline="0" dirty="0" err="1"/>
                        <a:t>processes</a:t>
                      </a:r>
                      <a:endParaRPr lang="fr-FR" sz="700" b="1" dirty="0"/>
                    </a:p>
                    <a:p>
                      <a:pPr algn="ctr">
                        <a:buFont typeface="Arial" pitchFamily="34" charset="0"/>
                        <a:buChar char="•"/>
                      </a:pPr>
                      <a:r>
                        <a:rPr lang="fr-FR" sz="700" b="1" dirty="0"/>
                        <a:t> variable </a:t>
                      </a:r>
                      <a:r>
                        <a:rPr lang="fr-FR" sz="700" b="1" dirty="0" err="1"/>
                        <a:t>density</a:t>
                      </a:r>
                      <a:endParaRPr lang="fr-FR" sz="700" b="1" i="1" dirty="0">
                        <a:solidFill>
                          <a:srgbClr val="CC00CC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700" b="1" dirty="0"/>
                        <a:t>$G4INSTALL/</a:t>
                      </a:r>
                      <a:r>
                        <a:rPr lang="fr-FR" sz="700" b="1" dirty="0" err="1"/>
                        <a:t>examples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extended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medical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dna</a:t>
                      </a:r>
                      <a:r>
                        <a:rPr lang="fr-FR" sz="700" b="1" dirty="0"/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458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/>
                        <a:t>microdosimetry</a:t>
                      </a:r>
                      <a:endParaRPr lang="fr-FR" sz="11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fr-FR" sz="700" b="1" dirty="0"/>
                        <a:t>"Hand"</a:t>
                      </a:r>
                      <a:r>
                        <a:rPr lang="fr-FR" sz="700" b="1" baseline="0" dirty="0"/>
                        <a:t> </a:t>
                      </a:r>
                      <a:r>
                        <a:rPr lang="fr-FR" sz="700" b="1" baseline="0" dirty="0" err="1"/>
                        <a:t>c</a:t>
                      </a:r>
                      <a:r>
                        <a:rPr lang="fr-FR" sz="700" b="1" dirty="0" err="1"/>
                        <a:t>ombination</a:t>
                      </a:r>
                      <a:r>
                        <a:rPr lang="fr-FR" sz="700" b="1" baseline="0" dirty="0"/>
                        <a:t> of Standard EM or </a:t>
                      </a:r>
                      <a:r>
                        <a:rPr lang="fr-FR" sz="700" b="1" baseline="0" dirty="0" err="1"/>
                        <a:t>Low</a:t>
                      </a:r>
                      <a:r>
                        <a:rPr lang="fr-FR" sz="700" b="1" baseline="0" dirty="0"/>
                        <a:t> </a:t>
                      </a:r>
                      <a:r>
                        <a:rPr lang="fr-FR" sz="700" b="1" baseline="0" dirty="0" err="1"/>
                        <a:t>Energy</a:t>
                      </a:r>
                      <a:r>
                        <a:rPr lang="fr-FR" sz="700" b="1" baseline="0" dirty="0"/>
                        <a:t> EM </a:t>
                      </a:r>
                      <a:r>
                        <a:rPr lang="fr-FR" sz="700" b="1" baseline="0" dirty="0" err="1"/>
                        <a:t>processes</a:t>
                      </a:r>
                      <a:r>
                        <a:rPr lang="fr-FR" sz="700" b="1" baseline="0" dirty="0"/>
                        <a:t> </a:t>
                      </a:r>
                      <a:r>
                        <a:rPr lang="fr-FR" sz="700" b="1" baseline="0" dirty="0" err="1"/>
                        <a:t>with</a:t>
                      </a:r>
                      <a:r>
                        <a:rPr lang="fr-FR" sz="700" b="1" baseline="0" dirty="0"/>
                        <a:t> Geant4-DNA </a:t>
                      </a:r>
                      <a:r>
                        <a:rPr lang="fr-FR" sz="700" b="1" baseline="0" dirty="0" err="1"/>
                        <a:t>Physics</a:t>
                      </a:r>
                      <a:r>
                        <a:rPr lang="fr-FR" sz="700" b="1" baseline="0" dirty="0"/>
                        <a:t> </a:t>
                      </a:r>
                      <a:r>
                        <a:rPr lang="fr-FR" sz="700" b="1" baseline="0" dirty="0" err="1"/>
                        <a:t>processes</a:t>
                      </a:r>
                      <a:endParaRPr lang="fr-FR" sz="700" b="1" i="1" dirty="0">
                        <a:solidFill>
                          <a:srgbClr val="CC00CC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700" b="1" dirty="0"/>
                        <a:t>$G4INSTALL/</a:t>
                      </a:r>
                      <a:r>
                        <a:rPr lang="fr-FR" sz="700" b="1" dirty="0" err="1"/>
                        <a:t>examples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extended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medical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dna</a:t>
                      </a:r>
                      <a:r>
                        <a:rPr lang="fr-FR" sz="700" b="1" dirty="0"/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6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/>
                        <a:t>range</a:t>
                      </a:r>
                      <a:endParaRPr lang="fr-FR" sz="11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700" b="1" dirty="0"/>
                        <a:t>Range simulation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b="1" dirty="0"/>
                        <a:t>$G4INSTALL/</a:t>
                      </a:r>
                      <a:r>
                        <a:rPr lang="fr-FR" sz="700" b="1" dirty="0" err="1"/>
                        <a:t>examples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extended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medical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dna</a:t>
                      </a:r>
                      <a:r>
                        <a:rPr lang="fr-FR" sz="700" b="1" dirty="0"/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26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 err="1"/>
                        <a:t>spower</a:t>
                      </a:r>
                      <a:endParaRPr lang="fr-FR" sz="11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700" b="1" dirty="0" err="1"/>
                        <a:t>Calculation</a:t>
                      </a:r>
                      <a:r>
                        <a:rPr lang="fr-FR" sz="700" b="1" dirty="0"/>
                        <a:t> of </a:t>
                      </a:r>
                      <a:r>
                        <a:rPr lang="fr-FR" sz="700" b="1" dirty="0" err="1"/>
                        <a:t>stopping</a:t>
                      </a:r>
                      <a:r>
                        <a:rPr lang="fr-FR" sz="700" b="1" dirty="0"/>
                        <a:t> power</a:t>
                      </a:r>
                      <a:endParaRPr lang="fr-FR" sz="700" b="1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b="1" dirty="0"/>
                        <a:t>$G4INSTALL/</a:t>
                      </a:r>
                      <a:r>
                        <a:rPr lang="fr-FR" sz="700" b="1" dirty="0" err="1"/>
                        <a:t>examples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extended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medical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dna</a:t>
                      </a:r>
                      <a:r>
                        <a:rPr lang="fr-FR" sz="700" b="1" dirty="0"/>
                        <a:t> </a:t>
                      </a:r>
                      <a:endParaRPr lang="fr-FR" sz="700" b="1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26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 err="1"/>
                        <a:t>mfp</a:t>
                      </a:r>
                      <a:endParaRPr lang="fr-FR" sz="11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fr-FR" sz="700" b="1" i="0" dirty="0" err="1">
                          <a:solidFill>
                            <a:srgbClr val="000000"/>
                          </a:solidFill>
                        </a:rPr>
                        <a:t>Mean</a:t>
                      </a:r>
                      <a:r>
                        <a:rPr lang="fr-FR" sz="700" b="1" i="0" dirty="0">
                          <a:solidFill>
                            <a:srgbClr val="000000"/>
                          </a:solidFill>
                        </a:rPr>
                        <a:t> Free </a:t>
                      </a:r>
                      <a:r>
                        <a:rPr lang="fr-FR" sz="700" b="1" i="0" dirty="0" err="1">
                          <a:solidFill>
                            <a:srgbClr val="000000"/>
                          </a:solidFill>
                        </a:rPr>
                        <a:t>Path</a:t>
                      </a:r>
                      <a:endParaRPr lang="fr-FR" sz="700" b="1" i="0" dirty="0">
                        <a:solidFill>
                          <a:srgbClr val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b="1" dirty="0"/>
                        <a:t>$G4INSTALL/</a:t>
                      </a:r>
                      <a:r>
                        <a:rPr lang="fr-FR" sz="700" b="1" dirty="0" err="1"/>
                        <a:t>examples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extended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medical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dna</a:t>
                      </a:r>
                      <a:r>
                        <a:rPr lang="fr-FR" sz="700" b="1" dirty="0"/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26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 err="1"/>
                        <a:t>wvalue</a:t>
                      </a:r>
                      <a:endParaRPr lang="fr-FR" sz="11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700" b="1" dirty="0"/>
                        <a:t>W</a:t>
                      </a:r>
                      <a:r>
                        <a:rPr lang="fr-FR" sz="700" b="1" baseline="0" dirty="0"/>
                        <a:t> values</a:t>
                      </a:r>
                      <a:endParaRPr lang="fr-FR" sz="7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b="1" dirty="0"/>
                        <a:t>$G4INSTALL/</a:t>
                      </a:r>
                      <a:r>
                        <a:rPr lang="fr-FR" sz="700" b="1" dirty="0" err="1"/>
                        <a:t>examples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extended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medical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dna</a:t>
                      </a:r>
                      <a:r>
                        <a:rPr lang="fr-FR" sz="700" b="1" dirty="0"/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26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 err="1"/>
                        <a:t>svalue</a:t>
                      </a:r>
                      <a:endParaRPr lang="fr-FR" sz="11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700" b="1" dirty="0"/>
                        <a:t>S values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b="1" dirty="0"/>
                        <a:t>$G4INSTALL/</a:t>
                      </a:r>
                      <a:r>
                        <a:rPr lang="fr-FR" sz="700" b="1" dirty="0" err="1"/>
                        <a:t>examples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extended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medical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dna</a:t>
                      </a:r>
                      <a:r>
                        <a:rPr lang="fr-FR" sz="700" b="1" dirty="0"/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26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/>
                        <a:t>microyz</a:t>
                      </a:r>
                      <a:endParaRPr lang="fr-FR" sz="11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700" b="1" dirty="0"/>
                        <a:t>Microdosimetry </a:t>
                      </a:r>
                      <a:r>
                        <a:rPr lang="fr-FR" sz="700" b="1" dirty="0" err="1"/>
                        <a:t>spectra</a:t>
                      </a:r>
                      <a:r>
                        <a:rPr lang="fr-FR" sz="700" b="1" dirty="0"/>
                        <a:t> (y, z)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b="1" dirty="0"/>
                        <a:t>$G4INSTALL/</a:t>
                      </a:r>
                      <a:r>
                        <a:rPr lang="fr-FR" sz="700" b="1" dirty="0" err="1"/>
                        <a:t>examples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extended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medical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dna</a:t>
                      </a:r>
                      <a:r>
                        <a:rPr lang="fr-FR" sz="700" b="1" dirty="0"/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26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 err="1"/>
                        <a:t>slowing</a:t>
                      </a:r>
                      <a:endParaRPr lang="fr-FR" sz="11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700" b="1" dirty="0"/>
                        <a:t>Electron </a:t>
                      </a:r>
                      <a:r>
                        <a:rPr lang="fr-FR" sz="700" b="1" baseline="0" dirty="0" err="1"/>
                        <a:t>slowing</a:t>
                      </a:r>
                      <a:r>
                        <a:rPr lang="fr-FR" sz="700" b="1" baseline="0" dirty="0"/>
                        <a:t> down </a:t>
                      </a:r>
                      <a:r>
                        <a:rPr lang="fr-FR" sz="700" b="1" baseline="0" dirty="0" err="1"/>
                        <a:t>spectra</a:t>
                      </a:r>
                      <a:endParaRPr lang="fr-FR" sz="7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b="1" dirty="0"/>
                        <a:t>$G4INSTALL/</a:t>
                      </a:r>
                      <a:r>
                        <a:rPr lang="fr-FR" sz="700" b="1" dirty="0" err="1"/>
                        <a:t>examples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extended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medical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dna</a:t>
                      </a:r>
                      <a:r>
                        <a:rPr lang="fr-FR" sz="700" b="1" dirty="0"/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26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 err="1"/>
                        <a:t>clustering</a:t>
                      </a:r>
                      <a:endParaRPr lang="fr-FR" sz="11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700" b="1" dirty="0" err="1"/>
                        <a:t>Clustering</a:t>
                      </a:r>
                      <a:r>
                        <a:rPr lang="fr-FR" sz="700" b="1" dirty="0"/>
                        <a:t> code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b="1" dirty="0"/>
                        <a:t>$G4INSTALL/</a:t>
                      </a:r>
                      <a:r>
                        <a:rPr lang="fr-FR" sz="700" b="1" dirty="0" err="1"/>
                        <a:t>examples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extended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medical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dna</a:t>
                      </a:r>
                      <a:r>
                        <a:rPr lang="fr-FR" sz="700" b="1" dirty="0"/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26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 err="1"/>
                        <a:t>icsd</a:t>
                      </a:r>
                      <a:endParaRPr lang="fr-FR" sz="11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700" b="1" dirty="0"/>
                        <a:t>Usage of alternative bio-</a:t>
                      </a:r>
                      <a:r>
                        <a:rPr lang="fr-FR" sz="700" b="1" dirty="0" err="1"/>
                        <a:t>materials</a:t>
                      </a:r>
                      <a:endParaRPr lang="fr-FR" sz="7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b="1" dirty="0"/>
                        <a:t>$G4INSTALL/</a:t>
                      </a:r>
                      <a:r>
                        <a:rPr lang="fr-FR" sz="700" b="1" dirty="0" err="1"/>
                        <a:t>examples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extended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medical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dna</a:t>
                      </a:r>
                      <a:r>
                        <a:rPr lang="fr-FR" sz="700" b="1" dirty="0"/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26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 err="1"/>
                        <a:t>splitting</a:t>
                      </a:r>
                      <a:r>
                        <a:rPr lang="fr-FR" sz="1100" b="1" dirty="0"/>
                        <a:t> (*)</a:t>
                      </a:r>
                      <a:endParaRPr lang="fr-FR" sz="11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700" b="1" dirty="0" err="1">
                          <a:solidFill>
                            <a:schemeClr val="bg2"/>
                          </a:solidFill>
                        </a:rPr>
                        <a:t>Acceleration</a:t>
                      </a:r>
                      <a:r>
                        <a:rPr lang="fr-FR" sz="700" b="1" dirty="0">
                          <a:solidFill>
                            <a:schemeClr val="bg2"/>
                          </a:solidFill>
                        </a:rPr>
                        <a:t> of </a:t>
                      </a:r>
                      <a:r>
                        <a:rPr lang="fr-FR" sz="700" b="1" dirty="0" err="1">
                          <a:solidFill>
                            <a:schemeClr val="bg2"/>
                          </a:solidFill>
                        </a:rPr>
                        <a:t>processes</a:t>
                      </a:r>
                      <a:endParaRPr lang="fr-FR" sz="700" b="1" dirty="0">
                        <a:solidFill>
                          <a:schemeClr val="bg2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b="1" dirty="0"/>
                        <a:t>$G4INSTALL/</a:t>
                      </a:r>
                      <a:r>
                        <a:rPr lang="fr-FR" sz="700" b="1" dirty="0" err="1"/>
                        <a:t>examples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extended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medical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dna</a:t>
                      </a:r>
                      <a:r>
                        <a:rPr lang="fr-FR" sz="700" b="1" dirty="0"/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FFCC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6269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/>
                        <a:t>chem1, chem2, chem3, chem4</a:t>
                      </a:r>
                      <a:endParaRPr lang="fr-FR" sz="11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CC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fr-FR" sz="700" b="1" dirty="0"/>
                        <a:t>Usage</a:t>
                      </a:r>
                      <a:r>
                        <a:rPr lang="fr-FR" sz="700" b="1" baseline="0" dirty="0"/>
                        <a:t> of Geant4-DNA chemistry</a:t>
                      </a:r>
                      <a:endParaRPr lang="fr-FR" sz="700" b="1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CCF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700" b="1" dirty="0"/>
                        <a:t>$G4INSTALL/</a:t>
                      </a:r>
                      <a:r>
                        <a:rPr lang="fr-FR" sz="700" b="1" dirty="0" err="1"/>
                        <a:t>examples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extended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medical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dna</a:t>
                      </a:r>
                      <a:r>
                        <a:rPr lang="fr-FR" sz="700" b="1" dirty="0"/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CCF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68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 err="1"/>
                        <a:t>wholeNuclearDNA</a:t>
                      </a:r>
                      <a:endParaRPr lang="fr-FR" sz="11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8D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fr-FR" sz="700" b="1" dirty="0" err="1"/>
                        <a:t>Cell</a:t>
                      </a:r>
                      <a:r>
                        <a:rPr lang="fr-FR" sz="700" b="1" dirty="0"/>
                        <a:t> nucleus</a:t>
                      </a:r>
                      <a:endParaRPr lang="fr-FR" sz="700" b="1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8D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700" b="1" dirty="0"/>
                        <a:t>$G4INSTALL/</a:t>
                      </a:r>
                      <a:r>
                        <a:rPr lang="fr-FR" sz="700" b="1" dirty="0" err="1"/>
                        <a:t>examples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extended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medical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dna</a:t>
                      </a:r>
                      <a:r>
                        <a:rPr lang="fr-FR" sz="700" b="1" dirty="0"/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8D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68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/>
                        <a:t>pdb4dna</a:t>
                      </a:r>
                      <a:endParaRPr lang="fr-FR" sz="11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8D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fr-FR" sz="700" b="1" dirty="0"/>
                        <a:t>Interface to PDB </a:t>
                      </a:r>
                      <a:r>
                        <a:rPr lang="fr-FR" sz="700" b="1" dirty="0" err="1"/>
                        <a:t>database</a:t>
                      </a:r>
                      <a:endParaRPr lang="fr-FR" sz="700" b="1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8D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700" b="1" dirty="0"/>
                        <a:t>$G4INSTALL/</a:t>
                      </a:r>
                      <a:r>
                        <a:rPr lang="fr-FR" sz="700" b="1" dirty="0" err="1"/>
                        <a:t>examples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extended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medical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dna</a:t>
                      </a:r>
                      <a:r>
                        <a:rPr lang="fr-FR" sz="700" b="1" dirty="0"/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8D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68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 err="1"/>
                        <a:t>neuron</a:t>
                      </a:r>
                      <a:endParaRPr lang="fr-FR" sz="11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8D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fr-FR" sz="700" b="1" dirty="0"/>
                        <a:t>3D neural network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8D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b="1" dirty="0"/>
                        <a:t>$G4INSTALL/</a:t>
                      </a:r>
                      <a:r>
                        <a:rPr lang="fr-FR" sz="700" b="1" dirty="0" err="1"/>
                        <a:t>examples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extended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medical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dna</a:t>
                      </a:r>
                      <a:r>
                        <a:rPr lang="fr-FR" sz="700" b="1" dirty="0"/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8D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680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dirty="0" err="1"/>
                        <a:t>microbeam</a:t>
                      </a:r>
                      <a:endParaRPr lang="fr-FR" sz="1100" b="1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8D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Font typeface="Arial" pitchFamily="34" charset="0"/>
                        <a:buNone/>
                      </a:pPr>
                      <a:r>
                        <a:rPr lang="fr-FR" sz="700" b="1" dirty="0"/>
                        <a:t>3D cellular </a:t>
                      </a:r>
                      <a:r>
                        <a:rPr lang="fr-FR" sz="700" b="1" dirty="0" err="1"/>
                        <a:t>phantom</a:t>
                      </a:r>
                      <a:endParaRPr lang="fr-FR" sz="700" b="1" i="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8DF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b="1" dirty="0">
                          <a:solidFill>
                            <a:srgbClr val="0000FF"/>
                          </a:solidFill>
                        </a:rPr>
                        <a:t>$G4INSTALL/</a:t>
                      </a:r>
                      <a:r>
                        <a:rPr lang="fr-FR" sz="700" b="1" dirty="0" err="1">
                          <a:solidFill>
                            <a:srgbClr val="0000FF"/>
                          </a:solidFill>
                        </a:rPr>
                        <a:t>examples</a:t>
                      </a:r>
                      <a:r>
                        <a:rPr lang="fr-FR" sz="700" b="1" dirty="0">
                          <a:solidFill>
                            <a:srgbClr val="0000FF"/>
                          </a:solidFill>
                        </a:rPr>
                        <a:t>/</a:t>
                      </a:r>
                      <a:r>
                        <a:rPr lang="fr-FR" sz="700" b="1" dirty="0" err="1">
                          <a:solidFill>
                            <a:srgbClr val="0000FF"/>
                          </a:solidFill>
                        </a:rPr>
                        <a:t>advanced</a:t>
                      </a:r>
                      <a:endParaRPr lang="fr-FR" sz="700" b="1" dirty="0">
                        <a:solidFill>
                          <a:srgbClr val="0000FF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A8DF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6806"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TestEm5</a:t>
                      </a:r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B5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b="1" dirty="0" err="1">
                          <a:solidFill>
                            <a:schemeClr val="bg1"/>
                          </a:solidFill>
                        </a:rPr>
                        <a:t>Atomic</a:t>
                      </a:r>
                      <a:r>
                        <a:rPr lang="fr-FR" sz="7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700" b="1" dirty="0" err="1">
                          <a:solidFill>
                            <a:schemeClr val="bg1"/>
                          </a:solidFill>
                        </a:rPr>
                        <a:t>deexcitation</a:t>
                      </a:r>
                      <a:r>
                        <a:rPr lang="fr-FR" sz="700" b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fr-FR" sz="700" b="1" dirty="0" err="1">
                          <a:solidFill>
                            <a:schemeClr val="bg1"/>
                          </a:solidFill>
                        </a:rPr>
                        <a:t>tagging</a:t>
                      </a:r>
                      <a:endParaRPr lang="fr-FR" sz="7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B5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b="1" dirty="0"/>
                        <a:t>$G4INSTALL/</a:t>
                      </a:r>
                      <a:r>
                        <a:rPr lang="fr-FR" sz="700" b="1" dirty="0" err="1"/>
                        <a:t>examples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extended</a:t>
                      </a:r>
                      <a:r>
                        <a:rPr lang="fr-FR" sz="700" b="1" dirty="0"/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B5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46806"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TestEm12</a:t>
                      </a:r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B5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b="1" dirty="0"/>
                        <a:t>DPK</a:t>
                      </a:r>
                      <a:endParaRPr lang="fr-FR" sz="700" b="1" dirty="0">
                        <a:solidFill>
                          <a:srgbClr val="CC00CC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B5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700" b="1" dirty="0"/>
                        <a:t>$G4INSTALL/</a:t>
                      </a:r>
                      <a:r>
                        <a:rPr lang="fr-FR" sz="700" b="1" dirty="0" err="1"/>
                        <a:t>examples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extended</a:t>
                      </a:r>
                      <a:r>
                        <a:rPr lang="fr-FR" sz="700" b="1" dirty="0"/>
                        <a:t> 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B5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46806">
                <a:tc>
                  <a:txBody>
                    <a:bodyPr/>
                    <a:lstStyle/>
                    <a:p>
                      <a:pPr algn="ctr"/>
                      <a:r>
                        <a:rPr lang="fr-FR" sz="1100" b="1" dirty="0"/>
                        <a:t>TestEm14</a:t>
                      </a:r>
                      <a:endParaRPr lang="fr-FR" sz="11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B5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700" b="1" dirty="0"/>
                        <a:t>Extraction of cross sections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B55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700" b="1" dirty="0"/>
                        <a:t>$G4INSTALL/</a:t>
                      </a:r>
                      <a:r>
                        <a:rPr lang="fr-FR" sz="700" b="1" dirty="0" err="1"/>
                        <a:t>examples</a:t>
                      </a:r>
                      <a:r>
                        <a:rPr lang="fr-FR" sz="700" b="1" dirty="0"/>
                        <a:t>/</a:t>
                      </a:r>
                      <a:r>
                        <a:rPr lang="fr-FR" sz="700" b="1" dirty="0" err="1"/>
                        <a:t>extended</a:t>
                      </a:r>
                      <a:r>
                        <a:rPr lang="fr-FR" sz="700" b="1" dirty="0"/>
                        <a:t> </a:t>
                      </a:r>
                      <a:endParaRPr lang="fr-FR" sz="7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BB55">
                        <a:alpha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E61A471C-631E-4B63-87F2-8ED9E4918192}" type="slidenum">
              <a:rPr lang="fr-FR" smtClean="0"/>
              <a:pPr>
                <a:defRPr/>
              </a:pPr>
              <a:t>58</a:t>
            </a:fld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 rot="20136445">
            <a:off x="151655" y="610308"/>
            <a:ext cx="762905" cy="43088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100" b="1" dirty="0">
                <a:latin typeface="+mj-lt"/>
              </a:rPr>
              <a:t>G4 10.4</a:t>
            </a:r>
          </a:p>
          <a:p>
            <a:pPr algn="ctr"/>
            <a:r>
              <a:rPr lang="fr-FR" sz="1100" b="1" dirty="0" err="1">
                <a:latin typeface="+mj-lt"/>
              </a:rPr>
              <a:t>Dec</a:t>
            </a:r>
            <a:r>
              <a:rPr lang="fr-FR" sz="1100" b="1" dirty="0">
                <a:latin typeface="+mj-lt"/>
              </a:rPr>
              <a:t>. 2017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645643" y="3421306"/>
            <a:ext cx="1606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latin typeface="+mj-lt"/>
              </a:rPr>
              <a:t>Useful</a:t>
            </a:r>
            <a:r>
              <a:rPr lang="fr-FR" sz="1600" dirty="0">
                <a:latin typeface="+mj-lt"/>
              </a:rPr>
              <a:t> to compare Geant4-DNA </a:t>
            </a:r>
            <a:r>
              <a:rPr lang="fr-FR" sz="1600" dirty="0" err="1">
                <a:latin typeface="+mj-lt"/>
              </a:rPr>
              <a:t>with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literature</a:t>
            </a:r>
            <a:r>
              <a:rPr lang="fr-FR" sz="1600" dirty="0">
                <a:latin typeface="+mj-lt"/>
              </a:rPr>
              <a:t> data...</a:t>
            </a:r>
          </a:p>
        </p:txBody>
      </p:sp>
    </p:spTree>
    <p:extLst>
      <p:ext uri="{BB962C8B-B14F-4D97-AF65-F5344CB8AC3E}">
        <p14:creationId xmlns:p14="http://schemas.microsoft.com/office/powerpoint/2010/main" val="228788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Geant4 </a:t>
            </a:r>
            <a:r>
              <a:rPr lang="fr-FR" dirty="0">
                <a:solidFill>
                  <a:srgbClr val="FFFF00"/>
                </a:solidFill>
              </a:rPr>
              <a:t>V</a:t>
            </a:r>
            <a:r>
              <a:rPr lang="fr-FR" dirty="0"/>
              <a:t>irtual </a:t>
            </a:r>
            <a:r>
              <a:rPr lang="fr-FR" dirty="0">
                <a:solidFill>
                  <a:srgbClr val="FFFF00"/>
                </a:solidFill>
              </a:rPr>
              <a:t>M</a:t>
            </a:r>
            <a:r>
              <a:rPr lang="fr-FR" dirty="0"/>
              <a:t>achine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59</a:t>
            </a:fld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t="8061"/>
          <a:stretch/>
        </p:blipFill>
        <p:spPr>
          <a:xfrm>
            <a:off x="3092825" y="1797735"/>
            <a:ext cx="4855570" cy="4806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ZoneTexte 6"/>
          <p:cNvSpPr txBox="1"/>
          <p:nvPr/>
        </p:nvSpPr>
        <p:spPr>
          <a:xfrm>
            <a:off x="4751294" y="1494118"/>
            <a:ext cx="4044697" cy="58477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3200" b="1" dirty="0">
                <a:latin typeface="+mj-lt"/>
              </a:rPr>
              <a:t>http://geant4.in2p3.fr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94820" y="2233705"/>
            <a:ext cx="29434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FF80"/>
                </a:solidFill>
                <a:latin typeface="+mj-lt"/>
              </a:rPr>
              <a:t>A </a:t>
            </a:r>
            <a:r>
              <a:rPr lang="fr-FR" sz="2400" dirty="0" err="1">
                <a:solidFill>
                  <a:srgbClr val="00FF80"/>
                </a:solidFill>
                <a:latin typeface="+mj-lt"/>
              </a:rPr>
              <a:t>virtual</a:t>
            </a:r>
            <a:r>
              <a:rPr lang="fr-FR" sz="2400" dirty="0">
                <a:solidFill>
                  <a:srgbClr val="00FF80"/>
                </a:solidFill>
                <a:latin typeface="+mj-lt"/>
              </a:rPr>
              <a:t> Linux PC </a:t>
            </a:r>
            <a:r>
              <a:rPr lang="fr-FR" sz="2400" dirty="0" err="1">
                <a:solidFill>
                  <a:srgbClr val="00FF80"/>
                </a:solidFill>
                <a:latin typeface="+mj-lt"/>
              </a:rPr>
              <a:t>with</a:t>
            </a:r>
            <a:r>
              <a:rPr lang="fr-FR" sz="2400" dirty="0">
                <a:solidFill>
                  <a:srgbClr val="00FF80"/>
                </a:solidFill>
                <a:latin typeface="+mj-lt"/>
              </a:rPr>
              <a:t> Geant4 and </a:t>
            </a:r>
            <a:r>
              <a:rPr lang="fr-FR" sz="2400" dirty="0" err="1">
                <a:solidFill>
                  <a:srgbClr val="00FF80"/>
                </a:solidFill>
                <a:latin typeface="+mj-lt"/>
              </a:rPr>
              <a:t>tools</a:t>
            </a:r>
            <a:r>
              <a:rPr lang="fr-FR" sz="2400" dirty="0">
                <a:solidFill>
                  <a:srgbClr val="00FF80"/>
                </a:solidFill>
                <a:latin typeface="+mj-lt"/>
              </a:rPr>
              <a:t> </a:t>
            </a:r>
            <a:r>
              <a:rPr lang="fr-FR" sz="2400" dirty="0" err="1">
                <a:solidFill>
                  <a:srgbClr val="00FF80"/>
                </a:solidFill>
                <a:latin typeface="+mj-lt"/>
              </a:rPr>
              <a:t>fully</a:t>
            </a:r>
            <a:r>
              <a:rPr lang="fr-FR" sz="2400" dirty="0">
                <a:solidFill>
                  <a:srgbClr val="00FF80"/>
                </a:solidFill>
                <a:latin typeface="+mj-lt"/>
              </a:rPr>
              <a:t> </a:t>
            </a:r>
            <a:r>
              <a:rPr lang="fr-FR" sz="2400" dirty="0" err="1">
                <a:solidFill>
                  <a:srgbClr val="00FF80"/>
                </a:solidFill>
                <a:latin typeface="+mj-lt"/>
              </a:rPr>
              <a:t>installed</a:t>
            </a:r>
            <a:endParaRPr lang="fr-FR" sz="2400" dirty="0">
              <a:solidFill>
                <a:srgbClr val="00FF80"/>
              </a:solidFill>
              <a:latin typeface="+mj-lt"/>
            </a:endParaRPr>
          </a:p>
          <a:p>
            <a:pPr algn="ctr"/>
            <a:endParaRPr lang="fr-FR" sz="2400" dirty="0">
              <a:solidFill>
                <a:srgbClr val="00FF80"/>
              </a:solidFill>
              <a:latin typeface="+mj-lt"/>
            </a:endParaRPr>
          </a:p>
          <a:p>
            <a:pPr algn="ctr"/>
            <a:r>
              <a:rPr lang="fr-FR" sz="2400" dirty="0" err="1">
                <a:latin typeface="+mj-lt"/>
              </a:rPr>
              <a:t>Windows</a:t>
            </a:r>
            <a:r>
              <a:rPr lang="fr-FR" sz="2400" baseline="30000" dirty="0" err="1">
                <a:latin typeface="+mj-lt"/>
              </a:rPr>
              <a:t>TM</a:t>
            </a:r>
            <a:endParaRPr lang="fr-FR" sz="2400" baseline="30000" dirty="0">
              <a:latin typeface="+mj-lt"/>
            </a:endParaRPr>
          </a:p>
          <a:p>
            <a:pPr algn="ctr"/>
            <a:r>
              <a:rPr lang="fr-FR" sz="2400" dirty="0" err="1">
                <a:latin typeface="+mj-lt"/>
              </a:rPr>
              <a:t>Mac</a:t>
            </a:r>
            <a:r>
              <a:rPr lang="fr-FR" sz="2400" baseline="30000" dirty="0" err="1"/>
              <a:t>TM</a:t>
            </a:r>
            <a:endParaRPr lang="fr-FR" sz="2400" dirty="0">
              <a:latin typeface="+mj-lt"/>
            </a:endParaRPr>
          </a:p>
          <a:p>
            <a:pPr algn="ctr"/>
            <a:r>
              <a:rPr lang="fr-FR" sz="2400" dirty="0" err="1">
                <a:latin typeface="+mj-lt"/>
              </a:rPr>
              <a:t>Linux</a:t>
            </a:r>
            <a:r>
              <a:rPr lang="fr-FR" sz="2400" baseline="30000" dirty="0" err="1"/>
              <a:t>TM</a:t>
            </a:r>
            <a:endParaRPr lang="fr-FR" sz="2400" dirty="0">
              <a:latin typeface="+mj-lt"/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2360706" y="3959411"/>
            <a:ext cx="717177" cy="56776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Ellipse 2"/>
          <p:cNvSpPr/>
          <p:nvPr/>
        </p:nvSpPr>
        <p:spPr>
          <a:xfrm>
            <a:off x="2943412" y="3750235"/>
            <a:ext cx="1255059" cy="313765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228605" y="5141201"/>
            <a:ext cx="2573718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latin typeface="+mj-lt"/>
              </a:rPr>
              <a:t>Full free </a:t>
            </a:r>
            <a:r>
              <a:rPr lang="fr-FR" b="1" dirty="0" err="1">
                <a:latin typeface="+mj-lt"/>
              </a:rPr>
              <a:t>access</a:t>
            </a:r>
            <a:endParaRPr lang="fr-FR" b="1" dirty="0">
              <a:latin typeface="+mj-lt"/>
            </a:endParaRPr>
          </a:p>
          <a:p>
            <a:pPr algn="ctr"/>
            <a:r>
              <a:rPr lang="fr-FR" b="1" dirty="0" err="1">
                <a:latin typeface="+mj-lt"/>
              </a:rPr>
              <a:t>Follows</a:t>
            </a:r>
            <a:r>
              <a:rPr lang="fr-FR" b="1" dirty="0">
                <a:latin typeface="+mj-lt"/>
              </a:rPr>
              <a:t> Geant4 releases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781991" y="6021559"/>
            <a:ext cx="1491114" cy="646331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b="1" dirty="0" err="1">
                <a:latin typeface="+mj-lt"/>
              </a:rPr>
              <a:t>Twitter</a:t>
            </a:r>
            <a:endParaRPr lang="fr-FR" b="1" dirty="0">
              <a:latin typeface="+mj-lt"/>
            </a:endParaRPr>
          </a:p>
          <a:p>
            <a:pPr algn="ctr"/>
            <a:r>
              <a:rPr lang="fr-FR" b="1" dirty="0">
                <a:latin typeface="+mj-lt"/>
              </a:rPr>
              <a:t>@Geant4VM</a:t>
            </a:r>
          </a:p>
        </p:txBody>
      </p:sp>
    </p:spTree>
    <p:extLst>
      <p:ext uri="{BB962C8B-B14F-4D97-AF65-F5344CB8AC3E}">
        <p14:creationId xmlns:p14="http://schemas.microsoft.com/office/powerpoint/2010/main" val="335968650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96380"/>
            <a:ext cx="8229600" cy="1143000"/>
          </a:xfrm>
        </p:spPr>
        <p:txBody>
          <a:bodyPr/>
          <a:lstStyle/>
          <a:p>
            <a:r>
              <a:rPr lang="fr-FR" dirty="0"/>
              <a:t>Geant4 for </a:t>
            </a:r>
            <a:r>
              <a:rPr lang="fr-FR" dirty="0" err="1">
                <a:solidFill>
                  <a:srgbClr val="FFFF00"/>
                </a:solidFill>
              </a:rPr>
              <a:t>radiobiology</a:t>
            </a:r>
            <a:r>
              <a:rPr lang="fr-FR" dirty="0">
                <a:solidFill>
                  <a:srgbClr val="FFFF00"/>
                </a:solidFill>
              </a:rPr>
              <a:t> ?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183444" y="1600200"/>
            <a:ext cx="8763000" cy="4525963"/>
          </a:xfrm>
        </p:spPr>
        <p:txBody>
          <a:bodyPr>
            <a:noAutofit/>
          </a:bodyPr>
          <a:lstStyle/>
          <a:p>
            <a:r>
              <a:rPr lang="fr-FR" sz="2000" dirty="0" err="1">
                <a:solidFill>
                  <a:srgbClr val="FFFF00"/>
                </a:solidFill>
              </a:rPr>
              <a:t>Can we try to extend Geant4 to model biological effects of radiation ?</a:t>
            </a:r>
          </a:p>
          <a:p>
            <a:r>
              <a:rPr lang="fr-FR" sz="2000" b="1" dirty="0">
                <a:solidFill>
                  <a:srgbClr val="FF0000"/>
                </a:solidFill>
              </a:rPr>
              <a:t>LIMITATIONS</a:t>
            </a:r>
            <a:r>
              <a:rPr lang="fr-FR" sz="2000" dirty="0"/>
              <a:t> </a:t>
            </a:r>
            <a:r>
              <a:rPr lang="fr-FR" sz="2000" dirty="0" err="1"/>
              <a:t>prevent</a:t>
            </a:r>
            <a:r>
              <a:rPr lang="fr-FR" sz="2000" dirty="0"/>
              <a:t> its usage for the </a:t>
            </a:r>
            <a:r>
              <a:rPr lang="fr-FR" sz="2000" dirty="0" err="1"/>
              <a:t>modelling</a:t>
            </a:r>
            <a:r>
              <a:rPr lang="fr-FR" sz="2000" dirty="0"/>
              <a:t> of </a:t>
            </a:r>
            <a:r>
              <a:rPr lang="fr-FR" sz="2000" dirty="0" err="1"/>
              <a:t>biological</a:t>
            </a:r>
            <a:r>
              <a:rPr lang="fr-FR" sz="2000" dirty="0"/>
              <a:t> </a:t>
            </a:r>
            <a:r>
              <a:rPr lang="fr-FR" sz="2000" dirty="0" err="1"/>
              <a:t>effects</a:t>
            </a:r>
            <a:r>
              <a:rPr lang="fr-FR" sz="2000" dirty="0"/>
              <a:t> of </a:t>
            </a:r>
            <a:r>
              <a:rPr lang="fr-FR" sz="2000" dirty="0" err="1"/>
              <a:t>ionising</a:t>
            </a:r>
            <a:r>
              <a:rPr lang="fr-FR" sz="2000" dirty="0"/>
              <a:t> radiation </a:t>
            </a:r>
            <a:r>
              <a:rPr lang="fr-FR" sz="2000" dirty="0">
                <a:solidFill>
                  <a:srgbClr val="66FF99"/>
                </a:solidFill>
              </a:rPr>
              <a:t>at the </a:t>
            </a:r>
            <a:r>
              <a:rPr lang="fr-FR" sz="2000" dirty="0" err="1">
                <a:solidFill>
                  <a:srgbClr val="66FF99"/>
                </a:solidFill>
              </a:rPr>
              <a:t>sub</a:t>
            </a:r>
            <a:r>
              <a:rPr lang="fr-FR" sz="2000" dirty="0">
                <a:solidFill>
                  <a:srgbClr val="66FF99"/>
                </a:solidFill>
              </a:rPr>
              <a:t>-cellular &amp; DNA </a:t>
            </a:r>
            <a:r>
              <a:rPr lang="fr-FR" sz="2000" dirty="0" err="1">
                <a:solidFill>
                  <a:srgbClr val="66FF99"/>
                </a:solidFill>
              </a:rPr>
              <a:t>scale</a:t>
            </a:r>
            <a:endParaRPr lang="fr-FR" sz="2000" dirty="0">
              <a:solidFill>
                <a:srgbClr val="66FF99"/>
              </a:solidFill>
            </a:endParaRPr>
          </a:p>
          <a:p>
            <a:pPr lvl="1"/>
            <a:r>
              <a:rPr lang="fr-FR" sz="1600" b="1" dirty="0">
                <a:solidFill>
                  <a:srgbClr val="66FFFF"/>
                </a:solidFill>
              </a:rPr>
              <a:t>Condensed-</a:t>
            </a:r>
            <a:r>
              <a:rPr lang="fr-FR" sz="1600" b="1" dirty="0" err="1">
                <a:solidFill>
                  <a:srgbClr val="66FFFF"/>
                </a:solidFill>
              </a:rPr>
              <a:t>history</a:t>
            </a:r>
            <a:r>
              <a:rPr lang="fr-FR" sz="1600" b="1" dirty="0">
                <a:solidFill>
                  <a:srgbClr val="66FFFF"/>
                </a:solidFill>
              </a:rPr>
              <a:t> </a:t>
            </a:r>
            <a:r>
              <a:rPr lang="fr-FR" sz="1600" b="1" dirty="0" err="1">
                <a:solidFill>
                  <a:srgbClr val="66FFFF"/>
                </a:solidFill>
              </a:rPr>
              <a:t>approach</a:t>
            </a:r>
            <a:endParaRPr lang="fr-FR" sz="1600" b="1" dirty="0">
              <a:solidFill>
                <a:srgbClr val="66FFFF"/>
              </a:solidFill>
            </a:endParaRPr>
          </a:p>
          <a:p>
            <a:pPr lvl="2"/>
            <a:r>
              <a:rPr lang="fr-FR" sz="1400" dirty="0"/>
              <a:t>No </a:t>
            </a:r>
            <a:r>
              <a:rPr lang="fr-FR" sz="1400" dirty="0" err="1"/>
              <a:t>step</a:t>
            </a:r>
            <a:r>
              <a:rPr lang="fr-FR" sz="1400" dirty="0"/>
              <a:t>-by-</a:t>
            </a:r>
            <a:r>
              <a:rPr lang="fr-FR" sz="1400" dirty="0" err="1"/>
              <a:t>step</a:t>
            </a:r>
            <a:r>
              <a:rPr lang="fr-FR" sz="1400" dirty="0"/>
              <a:t> transport on </a:t>
            </a:r>
            <a:r>
              <a:rPr lang="fr-FR" sz="1400" dirty="0" err="1"/>
              <a:t>small</a:t>
            </a:r>
            <a:r>
              <a:rPr lang="fr-FR" sz="1400" dirty="0"/>
              <a:t> distances, a key requirement for micro/nano-</a:t>
            </a:r>
            <a:r>
              <a:rPr lang="fr-FR" sz="1400" dirty="0" err="1"/>
              <a:t>dosimetry</a:t>
            </a:r>
            <a:br>
              <a:rPr lang="fr-FR" sz="1400" dirty="0"/>
            </a:br>
            <a:endParaRPr lang="fr-FR" sz="1400" dirty="0"/>
          </a:p>
          <a:p>
            <a:pPr lvl="1"/>
            <a:r>
              <a:rPr lang="fr-FR" sz="1600" b="1" dirty="0" err="1">
                <a:solidFill>
                  <a:srgbClr val="66FFFF"/>
                </a:solidFill>
              </a:rPr>
              <a:t>Low-energy</a:t>
            </a:r>
            <a:r>
              <a:rPr lang="fr-FR" sz="1600" b="1" dirty="0">
                <a:solidFill>
                  <a:srgbClr val="66FFFF"/>
                </a:solidFill>
              </a:rPr>
              <a:t> </a:t>
            </a:r>
            <a:r>
              <a:rPr lang="fr-FR" sz="1600" b="1" dirty="0" err="1">
                <a:solidFill>
                  <a:srgbClr val="66FFFF"/>
                </a:solidFill>
              </a:rPr>
              <a:t>limit</a:t>
            </a:r>
            <a:r>
              <a:rPr lang="fr-FR" sz="1600" b="1" dirty="0">
                <a:solidFill>
                  <a:srgbClr val="66FFFF"/>
                </a:solidFill>
              </a:rPr>
              <a:t> </a:t>
            </a:r>
            <a:r>
              <a:rPr lang="fr-FR" sz="1600" b="1" dirty="0" err="1">
                <a:solidFill>
                  <a:srgbClr val="66FFFF"/>
                </a:solidFill>
              </a:rPr>
              <a:t>applicability</a:t>
            </a:r>
            <a:r>
              <a:rPr lang="fr-FR" sz="1600" b="1" dirty="0">
                <a:solidFill>
                  <a:srgbClr val="66FFFF"/>
                </a:solidFill>
              </a:rPr>
              <a:t> of EM physics </a:t>
            </a:r>
            <a:r>
              <a:rPr lang="fr-FR" sz="1600" b="1" dirty="0" err="1">
                <a:solidFill>
                  <a:srgbClr val="66FFFF"/>
                </a:solidFill>
              </a:rPr>
              <a:t>models</a:t>
            </a:r>
            <a:r>
              <a:rPr lang="fr-FR" sz="1600" b="1" dirty="0">
                <a:solidFill>
                  <a:srgbClr val="66FFFF"/>
                </a:solidFill>
              </a:rPr>
              <a:t> </a:t>
            </a:r>
            <a:r>
              <a:rPr lang="fr-FR" sz="1600" b="1" dirty="0" err="1">
                <a:solidFill>
                  <a:srgbClr val="66FFFF"/>
                </a:solidFill>
              </a:rPr>
              <a:t>is</a:t>
            </a:r>
            <a:r>
              <a:rPr lang="fr-FR" sz="1600" b="1" dirty="0">
                <a:solidFill>
                  <a:srgbClr val="66FFFF"/>
                </a:solidFill>
              </a:rPr>
              <a:t> </a:t>
            </a:r>
            <a:r>
              <a:rPr lang="fr-FR" sz="1600" b="1" dirty="0" err="1">
                <a:solidFill>
                  <a:srgbClr val="66FFFF"/>
                </a:solidFill>
              </a:rPr>
              <a:t>limited</a:t>
            </a:r>
            <a:endParaRPr lang="fr-FR" sz="1600" b="1" dirty="0">
              <a:solidFill>
                <a:srgbClr val="66FFFF"/>
              </a:solidFill>
            </a:endParaRPr>
          </a:p>
          <a:p>
            <a:pPr lvl="2"/>
            <a:r>
              <a:rPr lang="fr-FR" sz="1400" dirty="0">
                <a:solidFill>
                  <a:srgbClr val="FF8000"/>
                </a:solidFill>
              </a:rPr>
              <a:t>« Livermore »</a:t>
            </a:r>
            <a:r>
              <a:rPr lang="fr-FR" sz="1400" dirty="0"/>
              <a:t> </a:t>
            </a:r>
            <a:r>
              <a:rPr lang="fr-FR" sz="1400" dirty="0" err="1"/>
              <a:t>Low</a:t>
            </a:r>
            <a:r>
              <a:rPr lang="fr-FR" sz="1400" dirty="0"/>
              <a:t> </a:t>
            </a:r>
            <a:r>
              <a:rPr lang="fr-FR" sz="1400" dirty="0" err="1"/>
              <a:t>Energy</a:t>
            </a:r>
            <a:r>
              <a:rPr lang="fr-FR" sz="1400" dirty="0"/>
              <a:t> EM </a:t>
            </a:r>
            <a:r>
              <a:rPr lang="fr-FR" sz="1400" dirty="0" err="1"/>
              <a:t>models</a:t>
            </a:r>
            <a:r>
              <a:rPr lang="fr-FR" sz="1400" dirty="0"/>
              <a:t>  </a:t>
            </a:r>
            <a:r>
              <a:rPr lang="fr-FR" sz="1400" dirty="0" err="1"/>
              <a:t>can</a:t>
            </a:r>
            <a:r>
              <a:rPr lang="fr-FR" sz="1400" dirty="0"/>
              <a:t> </a:t>
            </a:r>
            <a:r>
              <a:rPr lang="fr-FR" sz="1400" dirty="0" err="1"/>
              <a:t>technically</a:t>
            </a:r>
            <a:r>
              <a:rPr lang="fr-FR" sz="1400" dirty="0"/>
              <a:t> go down to 10 eV but </a:t>
            </a:r>
            <a:r>
              <a:rPr lang="fr-FR" sz="1400" dirty="0" err="1">
                <a:solidFill>
                  <a:srgbClr val="FFFF00"/>
                </a:solidFill>
              </a:rPr>
              <a:t>accuracy</a:t>
            </a:r>
            <a:r>
              <a:rPr lang="fr-FR" sz="1400" dirty="0">
                <a:solidFill>
                  <a:srgbClr val="FFFF00"/>
                </a:solidFill>
              </a:rPr>
              <a:t> </a:t>
            </a:r>
            <a:r>
              <a:rPr lang="fr-FR" sz="1400" dirty="0" err="1">
                <a:solidFill>
                  <a:srgbClr val="FFFF00"/>
                </a:solidFill>
              </a:rPr>
              <a:t>limited</a:t>
            </a:r>
            <a:r>
              <a:rPr lang="fr-FR" sz="1400" dirty="0">
                <a:solidFill>
                  <a:srgbClr val="FFFF00"/>
                </a:solidFill>
              </a:rPr>
              <a:t> &lt; 250 eV</a:t>
            </a:r>
          </a:p>
          <a:p>
            <a:pPr lvl="2"/>
            <a:r>
              <a:rPr lang="fr-FR" sz="1400" dirty="0">
                <a:solidFill>
                  <a:srgbClr val="FFFF00"/>
                </a:solidFill>
              </a:rPr>
              <a:t>100 eV </a:t>
            </a:r>
            <a:r>
              <a:rPr lang="fr-FR" sz="1400" dirty="0"/>
              <a:t>for </a:t>
            </a:r>
            <a:r>
              <a:rPr lang="fr-FR" sz="1400" dirty="0">
                <a:solidFill>
                  <a:srgbClr val="FF8000"/>
                </a:solidFill>
              </a:rPr>
              <a:t>«</a:t>
            </a:r>
            <a:r>
              <a:rPr lang="fr-FR" sz="1400" dirty="0"/>
              <a:t> </a:t>
            </a:r>
            <a:r>
              <a:rPr lang="fr-FR" sz="1400" dirty="0">
                <a:solidFill>
                  <a:srgbClr val="FF8000"/>
                </a:solidFill>
              </a:rPr>
              <a:t>Penelope 2008 » </a:t>
            </a:r>
            <a:r>
              <a:rPr lang="fr-FR" sz="1400" dirty="0" err="1"/>
              <a:t>Low</a:t>
            </a:r>
            <a:r>
              <a:rPr lang="fr-FR" sz="1400" dirty="0"/>
              <a:t> </a:t>
            </a:r>
            <a:r>
              <a:rPr lang="fr-FR" sz="1400" dirty="0" err="1"/>
              <a:t>Energy</a:t>
            </a:r>
            <a:r>
              <a:rPr lang="fr-FR" sz="1400" dirty="0"/>
              <a:t> EM </a:t>
            </a:r>
            <a:r>
              <a:rPr lang="fr-FR" sz="1400" dirty="0" err="1"/>
              <a:t>models</a:t>
            </a:r>
            <a:r>
              <a:rPr lang="fr-FR" sz="1400" dirty="0"/>
              <a:t>, </a:t>
            </a:r>
            <a:r>
              <a:rPr lang="fr-FR" sz="1400" dirty="0" err="1">
                <a:solidFill>
                  <a:srgbClr val="FFFF00"/>
                </a:solidFill>
              </a:rPr>
              <a:t>accurate</a:t>
            </a:r>
            <a:r>
              <a:rPr lang="fr-FR" sz="1400" dirty="0">
                <a:solidFill>
                  <a:srgbClr val="FFFF00"/>
                </a:solidFill>
              </a:rPr>
              <a:t> down to 1 keV</a:t>
            </a:r>
          </a:p>
          <a:p>
            <a:pPr lvl="1"/>
            <a:r>
              <a:rPr lang="fr-FR" sz="1600" b="1" dirty="0">
                <a:solidFill>
                  <a:srgbClr val="66FFFF"/>
                </a:solidFill>
              </a:rPr>
              <a:t>No description of </a:t>
            </a:r>
            <a:r>
              <a:rPr lang="fr-FR" sz="1600" b="1" dirty="0" err="1">
                <a:solidFill>
                  <a:srgbClr val="66FFFF"/>
                </a:solidFill>
              </a:rPr>
              <a:t>target</a:t>
            </a:r>
            <a:r>
              <a:rPr lang="fr-FR" sz="1600" b="1" dirty="0">
                <a:solidFill>
                  <a:srgbClr val="66FFFF"/>
                </a:solidFill>
              </a:rPr>
              <a:t> </a:t>
            </a:r>
            <a:r>
              <a:rPr lang="fr-FR" sz="1600" b="1" dirty="0" err="1">
                <a:solidFill>
                  <a:srgbClr val="66FFFF"/>
                </a:solidFill>
              </a:rPr>
              <a:t>molecular</a:t>
            </a:r>
            <a:r>
              <a:rPr lang="fr-FR" sz="1600" b="1" dirty="0">
                <a:solidFill>
                  <a:srgbClr val="66FFFF"/>
                </a:solidFill>
              </a:rPr>
              <a:t> </a:t>
            </a:r>
            <a:r>
              <a:rPr lang="fr-FR" sz="1600" b="1" dirty="0" err="1">
                <a:solidFill>
                  <a:srgbClr val="66FFFF"/>
                </a:solidFill>
              </a:rPr>
              <a:t>properties</a:t>
            </a:r>
            <a:endParaRPr lang="fr-FR" sz="1600" b="1" dirty="0">
              <a:solidFill>
                <a:srgbClr val="66FFFF"/>
              </a:solidFill>
            </a:endParaRPr>
          </a:p>
          <a:p>
            <a:pPr lvl="2"/>
            <a:r>
              <a:rPr lang="fr-FR" sz="1400" dirty="0" err="1"/>
              <a:t>Liquid</a:t>
            </a:r>
            <a:r>
              <a:rPr lang="fr-FR" sz="1400" dirty="0"/>
              <a:t> water, DNA </a:t>
            </a:r>
            <a:r>
              <a:rPr lang="fr-FR" sz="1400" dirty="0" err="1"/>
              <a:t>nucleotides</a:t>
            </a:r>
            <a:r>
              <a:rPr lang="fr-FR" sz="1400" dirty="0"/>
              <a:t>, </a:t>
            </a:r>
            <a:r>
              <a:rPr lang="fr-FR" sz="1400" dirty="0" err="1"/>
              <a:t>other</a:t>
            </a:r>
            <a:r>
              <a:rPr lang="fr-FR" sz="1400" dirty="0"/>
              <a:t> ?</a:t>
            </a:r>
          </a:p>
          <a:p>
            <a:pPr lvl="1"/>
            <a:r>
              <a:rPr lang="fr-FR" sz="1600" b="1" dirty="0" err="1">
                <a:solidFill>
                  <a:srgbClr val="66FFFF"/>
                </a:solidFill>
              </a:rPr>
              <a:t>Only</a:t>
            </a:r>
            <a:r>
              <a:rPr lang="fr-FR" sz="1600" b="1" dirty="0">
                <a:solidFill>
                  <a:srgbClr val="66FFFF"/>
                </a:solidFill>
              </a:rPr>
              <a:t> </a:t>
            </a:r>
            <a:r>
              <a:rPr lang="fr-FR" sz="1600" b="1" dirty="0" err="1">
                <a:solidFill>
                  <a:srgbClr val="66FFFF"/>
                </a:solidFill>
              </a:rPr>
              <a:t>physical</a:t>
            </a:r>
            <a:r>
              <a:rPr lang="fr-FR" sz="1600" b="1" dirty="0">
                <a:solidFill>
                  <a:srgbClr val="66FFFF"/>
                </a:solidFill>
              </a:rPr>
              <a:t> particle-matter interactions</a:t>
            </a:r>
          </a:p>
          <a:p>
            <a:pPr lvl="2"/>
            <a:r>
              <a:rPr lang="fr-FR" sz="1400" dirty="0" err="1"/>
              <a:t>At</a:t>
            </a:r>
            <a:r>
              <a:rPr lang="fr-FR" sz="1400" dirty="0"/>
              <a:t> the cellular </a:t>
            </a:r>
            <a:r>
              <a:rPr lang="fr-FR" sz="1400" dirty="0" err="1"/>
              <a:t>level</a:t>
            </a:r>
            <a:r>
              <a:rPr lang="fr-FR" sz="1400" dirty="0"/>
              <a:t>, </a:t>
            </a:r>
            <a:r>
              <a:rPr lang="fr-FR" sz="1400" dirty="0" err="1"/>
              <a:t>physical</a:t>
            </a:r>
            <a:r>
              <a:rPr lang="fr-FR" sz="1400" dirty="0"/>
              <a:t> interactions are </a:t>
            </a:r>
            <a:r>
              <a:rPr lang="fr-FR" sz="1400" dirty="0">
                <a:solidFill>
                  <a:srgbClr val="FF0000"/>
                </a:solidFill>
              </a:rPr>
              <a:t>NOT</a:t>
            </a:r>
            <a:r>
              <a:rPr lang="fr-FR" sz="1400" dirty="0"/>
              <a:t> the dominant </a:t>
            </a:r>
            <a:r>
              <a:rPr lang="fr-FR" sz="1400" dirty="0" err="1"/>
              <a:t>processes</a:t>
            </a:r>
            <a:r>
              <a:rPr lang="fr-FR" sz="1400" dirty="0"/>
              <a:t> </a:t>
            </a:r>
            <a:br>
              <a:rPr lang="fr-FR" sz="1400" dirty="0"/>
            </a:br>
            <a:r>
              <a:rPr lang="fr-FR" sz="1400" dirty="0"/>
              <a:t>for DNA damage at low LET... 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DBA9F4-DF22-C14A-BC9E-0885B0589F66}"/>
              </a:ext>
            </a:extLst>
          </p:cNvPr>
          <p:cNvSpPr/>
          <p:nvPr/>
        </p:nvSpPr>
        <p:spPr>
          <a:xfrm>
            <a:off x="3972517" y="3415079"/>
            <a:ext cx="2901175" cy="246221"/>
          </a:xfrm>
          <a:prstGeom prst="rect">
            <a:avLst/>
          </a:prstGeom>
          <a:solidFill>
            <a:srgbClr val="00FF00"/>
          </a:solidFill>
        </p:spPr>
        <p:txBody>
          <a:bodyPr wrap="square">
            <a:spAutoFit/>
          </a:bodyPr>
          <a:lstStyle/>
          <a:p>
            <a:pPr algn="ctr"/>
            <a:r>
              <a:rPr lang="fr-FR" sz="1000" b="1" dirty="0" err="1">
                <a:solidFill>
                  <a:schemeClr val="bg1"/>
                </a:solidFill>
                <a:latin typeface="+mn-lt"/>
              </a:rPr>
              <a:t>Biomed</a:t>
            </a:r>
            <a:r>
              <a:rPr lang="fr-FR" sz="1000" b="1" dirty="0">
                <a:solidFill>
                  <a:schemeClr val="bg1"/>
                </a:solidFill>
                <a:latin typeface="+mn-lt"/>
              </a:rPr>
              <a:t>. Phys. Eng. Express 4 (2018) 024001 (</a:t>
            </a:r>
            <a:r>
              <a:rPr lang="fr-FR" sz="1000" b="1" dirty="0">
                <a:solidFill>
                  <a:srgbClr val="5FB1FC"/>
                </a:solidFill>
                <a:latin typeface="+mn-lt"/>
                <a:hlinkClick r:id="rId3"/>
              </a:rPr>
              <a:t>link</a:t>
            </a:r>
            <a:r>
              <a:rPr lang="fr-FR" sz="1000" b="1" dirty="0">
                <a:solidFill>
                  <a:srgbClr val="000000"/>
                </a:solidFill>
                <a:latin typeface="+mn-lt"/>
              </a:rPr>
              <a:t>)</a:t>
            </a:r>
            <a:endParaRPr lang="fr-FR" sz="1000" b="1" dirty="0">
              <a:latin typeface="+mn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002D5DA-50B7-2A49-8214-EBF2C1D1559D}"/>
              </a:ext>
            </a:extLst>
          </p:cNvPr>
          <p:cNvSpPr txBox="1"/>
          <p:nvPr/>
        </p:nvSpPr>
        <p:spPr>
          <a:xfrm>
            <a:off x="2021518" y="3399691"/>
            <a:ext cx="17658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>
                <a:solidFill>
                  <a:srgbClr val="FF0000"/>
                </a:solidFill>
                <a:latin typeface="+mj-lt"/>
              </a:rPr>
              <a:t>Volume ∅ &lt; </a:t>
            </a:r>
            <a:r>
              <a:rPr lang="fr-FR" sz="1200" b="1" dirty="0" err="1">
                <a:solidFill>
                  <a:srgbClr val="FF0000"/>
                </a:solidFill>
                <a:latin typeface="+mj-lt"/>
              </a:rPr>
              <a:t>track</a:t>
            </a:r>
            <a:r>
              <a:rPr lang="fr-FR" sz="1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1200" b="1" dirty="0" err="1">
                <a:solidFill>
                  <a:srgbClr val="FF0000"/>
                </a:solidFill>
                <a:latin typeface="+mj-lt"/>
              </a:rPr>
              <a:t>length</a:t>
            </a:r>
            <a:endParaRPr lang="fr-FR" sz="12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B66BB31-9120-A14B-83F4-4794D97A6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0069">
            <a:off x="8101421" y="2631273"/>
            <a:ext cx="718125" cy="51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7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5029799" cy="1143000"/>
          </a:xfrm>
        </p:spPr>
        <p:txBody>
          <a:bodyPr>
            <a:normAutofit/>
          </a:bodyPr>
          <a:lstStyle/>
          <a:p>
            <a:r>
              <a:rPr lang="fr-FR" sz="4400" dirty="0">
                <a:solidFill>
                  <a:srgbClr val="FFFF00"/>
                </a:solidFill>
              </a:rPr>
              <a:t>« Social »</a:t>
            </a:r>
            <a:r>
              <a:rPr lang="fr-FR" sz="4400" dirty="0"/>
              <a:t> networks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831" y="849086"/>
            <a:ext cx="2017769" cy="291302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9569">
            <a:off x="4483804" y="3931904"/>
            <a:ext cx="3669375" cy="2528289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419366" y="4391432"/>
            <a:ext cx="1997171" cy="1754326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>
                <a:latin typeface="+mj-lt"/>
              </a:rPr>
              <a:t>Twitter</a:t>
            </a:r>
            <a:endParaRPr lang="fr-FR" b="1" dirty="0">
              <a:latin typeface="+mj-lt"/>
            </a:endParaRPr>
          </a:p>
          <a:p>
            <a:pPr algn="ctr"/>
            <a:r>
              <a:rPr lang="fr-FR" dirty="0">
                <a:latin typeface="+mj-lt"/>
              </a:rPr>
              <a:t>@Geant4-DNA</a:t>
            </a:r>
          </a:p>
          <a:p>
            <a:pPr algn="ctr"/>
            <a:r>
              <a:rPr lang="fr-FR" dirty="0">
                <a:latin typeface="+mj-lt"/>
              </a:rPr>
              <a:t>@Geant4VM</a:t>
            </a:r>
          </a:p>
          <a:p>
            <a:pPr algn="ctr"/>
            <a:endParaRPr lang="fr-FR" dirty="0">
              <a:latin typeface="+mj-lt"/>
            </a:endParaRPr>
          </a:p>
          <a:p>
            <a:pPr algn="ctr"/>
            <a:r>
              <a:rPr lang="fr-FR" b="1" dirty="0">
                <a:latin typeface="+mj-lt"/>
              </a:rPr>
              <a:t>Facebook</a:t>
            </a:r>
          </a:p>
          <a:p>
            <a:pPr algn="ctr"/>
            <a:r>
              <a:rPr lang="fr-FR" dirty="0">
                <a:latin typeface="+mj-lt"/>
              </a:rPr>
              <a:t>Geant4-DNA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195" y="1336638"/>
            <a:ext cx="3921013" cy="260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9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2141" y="26635"/>
            <a:ext cx="8229600" cy="1143000"/>
          </a:xfrm>
        </p:spPr>
        <p:txBody>
          <a:bodyPr>
            <a:normAutofit/>
          </a:bodyPr>
          <a:lstStyle/>
          <a:p>
            <a:r>
              <a:rPr lang="fr-FR" sz="4400" dirty="0"/>
              <a:t>Perspectives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9210" y="991431"/>
            <a:ext cx="8229600" cy="4525963"/>
          </a:xfrm>
        </p:spPr>
        <p:txBody>
          <a:bodyPr>
            <a:noAutofit/>
          </a:bodyPr>
          <a:lstStyle/>
          <a:p>
            <a:r>
              <a:rPr lang="fr-FR" sz="1800" b="1" cap="small" dirty="0">
                <a:solidFill>
                  <a:srgbClr val="66FFFF"/>
                </a:solidFill>
              </a:rPr>
              <a:t>Physics</a:t>
            </a:r>
          </a:p>
          <a:p>
            <a:pPr lvl="1"/>
            <a:r>
              <a:rPr lang="fr-FR" sz="1400" dirty="0"/>
              <a:t>Inclusion of alternative or </a:t>
            </a:r>
            <a:r>
              <a:rPr lang="fr-FR" sz="1400" dirty="0" err="1"/>
              <a:t>improved</a:t>
            </a:r>
            <a:r>
              <a:rPr lang="fr-FR" sz="1400" dirty="0"/>
              <a:t> </a:t>
            </a:r>
            <a:r>
              <a:rPr lang="fr-FR" sz="1400" dirty="0">
                <a:solidFill>
                  <a:srgbClr val="FFFF00"/>
                </a:solidFill>
              </a:rPr>
              <a:t>cross section </a:t>
            </a:r>
            <a:r>
              <a:rPr lang="fr-FR" sz="1400" dirty="0" err="1">
                <a:solidFill>
                  <a:srgbClr val="FFFF00"/>
                </a:solidFill>
              </a:rPr>
              <a:t>models</a:t>
            </a:r>
            <a:r>
              <a:rPr lang="fr-FR" sz="1400" dirty="0">
                <a:solidFill>
                  <a:srgbClr val="FFFF00"/>
                </a:solidFill>
              </a:rPr>
              <a:t> </a:t>
            </a:r>
            <a:r>
              <a:rPr lang="fr-FR" sz="1400" dirty="0"/>
              <a:t>for </a:t>
            </a:r>
            <a:r>
              <a:rPr lang="fr-FR" sz="1400" dirty="0">
                <a:solidFill>
                  <a:srgbClr val="FFFF00"/>
                </a:solidFill>
              </a:rPr>
              <a:t>electrons and ions</a:t>
            </a:r>
          </a:p>
          <a:p>
            <a:pPr lvl="2"/>
            <a:r>
              <a:rPr lang="fr-FR" sz="1050" dirty="0">
                <a:solidFill>
                  <a:srgbClr val="66FFFF"/>
                </a:solidFill>
              </a:rPr>
              <a:t>Liquid water </a:t>
            </a:r>
            <a:r>
              <a:rPr lang="fr-FR" sz="1050" dirty="0">
                <a:solidFill>
                  <a:srgbClr val="FFFF00"/>
                </a:solidFill>
              </a:rPr>
              <a:t>+</a:t>
            </a:r>
            <a:r>
              <a:rPr lang="fr-FR" sz="1050" dirty="0">
                <a:solidFill>
                  <a:srgbClr val="66FFFF"/>
                </a:solidFill>
              </a:rPr>
              <a:t> DNA-</a:t>
            </a:r>
            <a:r>
              <a:rPr lang="fr-FR" sz="1050" dirty="0" err="1">
                <a:solidFill>
                  <a:srgbClr val="66FFFF"/>
                </a:solidFill>
              </a:rPr>
              <a:t>like</a:t>
            </a:r>
            <a:r>
              <a:rPr lang="fr-FR" sz="1050" dirty="0">
                <a:solidFill>
                  <a:srgbClr val="66FFFF"/>
                </a:solidFill>
              </a:rPr>
              <a:t> </a:t>
            </a:r>
            <a:r>
              <a:rPr lang="fr-FR" sz="1050" dirty="0" err="1">
                <a:solidFill>
                  <a:srgbClr val="66FFFF"/>
                </a:solidFill>
              </a:rPr>
              <a:t>materials</a:t>
            </a:r>
            <a:r>
              <a:rPr lang="fr-FR" sz="1050" dirty="0">
                <a:solidFill>
                  <a:srgbClr val="66FFFF"/>
                </a:solidFill>
              </a:rPr>
              <a:t> </a:t>
            </a:r>
            <a:r>
              <a:rPr lang="fr-FR" sz="1050" dirty="0">
                <a:solidFill>
                  <a:srgbClr val="FFFF00"/>
                </a:solidFill>
              </a:rPr>
              <a:t>+</a:t>
            </a:r>
            <a:r>
              <a:rPr lang="fr-FR" sz="1050" dirty="0">
                <a:solidFill>
                  <a:srgbClr val="66FFFF"/>
                </a:solidFill>
              </a:rPr>
              <a:t> </a:t>
            </a:r>
            <a:r>
              <a:rPr lang="fr-FR" sz="1050" dirty="0" err="1">
                <a:solidFill>
                  <a:srgbClr val="66FFFF"/>
                </a:solidFill>
              </a:rPr>
              <a:t>gas</a:t>
            </a:r>
            <a:r>
              <a:rPr lang="fr-FR" sz="1050" dirty="0">
                <a:solidFill>
                  <a:srgbClr val="66FFFF"/>
                </a:solidFill>
              </a:rPr>
              <a:t> </a:t>
            </a:r>
            <a:r>
              <a:rPr lang="fr-FR" sz="1050" dirty="0" err="1">
                <a:solidFill>
                  <a:srgbClr val="66FFFF"/>
                </a:solidFill>
              </a:rPr>
              <a:t>materials</a:t>
            </a:r>
            <a:r>
              <a:rPr lang="fr-FR" sz="1050" dirty="0">
                <a:solidFill>
                  <a:srgbClr val="66FFFF"/>
                </a:solidFill>
              </a:rPr>
              <a:t> for </a:t>
            </a:r>
            <a:r>
              <a:rPr lang="fr-FR" sz="1050" dirty="0" err="1">
                <a:solidFill>
                  <a:srgbClr val="66FFFF"/>
                </a:solidFill>
              </a:rPr>
              <a:t>nanodosimeters</a:t>
            </a:r>
            <a:r>
              <a:rPr lang="fr-FR" sz="1050" dirty="0">
                <a:solidFill>
                  <a:srgbClr val="66FFFF"/>
                </a:solidFill>
              </a:rPr>
              <a:t> </a:t>
            </a:r>
            <a:r>
              <a:rPr lang="fr-FR" sz="1050" dirty="0">
                <a:solidFill>
                  <a:srgbClr val="FFFF00"/>
                </a:solidFill>
              </a:rPr>
              <a:t>+</a:t>
            </a:r>
            <a:r>
              <a:rPr lang="fr-FR" sz="1050" dirty="0">
                <a:solidFill>
                  <a:srgbClr val="66FFFF"/>
                </a:solidFill>
              </a:rPr>
              <a:t> </a:t>
            </a:r>
            <a:r>
              <a:rPr lang="fr-FR" sz="1050" dirty="0" err="1">
                <a:solidFill>
                  <a:srgbClr val="66FFFF"/>
                </a:solidFill>
              </a:rPr>
              <a:t>metals</a:t>
            </a:r>
            <a:endParaRPr lang="fr-FR" sz="1050" dirty="0">
              <a:solidFill>
                <a:srgbClr val="66FFFF"/>
              </a:solidFill>
            </a:endParaRPr>
          </a:p>
          <a:p>
            <a:r>
              <a:rPr lang="fr-FR" sz="1800" b="1" cap="small" dirty="0">
                <a:solidFill>
                  <a:srgbClr val="FF66FF"/>
                </a:solidFill>
              </a:rPr>
              <a:t>Physico-</a:t>
            </a:r>
            <a:r>
              <a:rPr lang="fr-FR" sz="1800" b="1" cap="small" dirty="0" err="1">
                <a:solidFill>
                  <a:srgbClr val="FF66FF"/>
                </a:solidFill>
              </a:rPr>
              <a:t>chemistry</a:t>
            </a:r>
            <a:r>
              <a:rPr lang="fr-FR" sz="1800" b="1" cap="small" dirty="0">
                <a:solidFill>
                  <a:srgbClr val="FF66FF"/>
                </a:solidFill>
              </a:rPr>
              <a:t>/</a:t>
            </a:r>
            <a:r>
              <a:rPr lang="fr-FR" sz="1800" b="1" cap="small" dirty="0" err="1">
                <a:solidFill>
                  <a:srgbClr val="FF66FF"/>
                </a:solidFill>
              </a:rPr>
              <a:t>chemistry</a:t>
            </a:r>
            <a:endParaRPr lang="fr-FR" sz="1800" b="1" cap="small" dirty="0">
              <a:solidFill>
                <a:srgbClr val="FF66FF"/>
              </a:solidFill>
            </a:endParaRPr>
          </a:p>
          <a:p>
            <a:pPr lvl="1"/>
            <a:r>
              <a:rPr lang="fr-FR" sz="1400" dirty="0">
                <a:solidFill>
                  <a:srgbClr val="FFFF00"/>
                </a:solidFill>
              </a:rPr>
              <a:t>Alternative </a:t>
            </a:r>
            <a:r>
              <a:rPr lang="fr-FR" sz="1400" dirty="0" err="1">
                <a:solidFill>
                  <a:srgbClr val="FFFF00"/>
                </a:solidFill>
              </a:rPr>
              <a:t>approach</a:t>
            </a:r>
            <a:r>
              <a:rPr lang="fr-FR" sz="1400" dirty="0">
                <a:solidFill>
                  <a:srgbClr val="FFFF00"/>
                </a:solidFill>
              </a:rPr>
              <a:t> </a:t>
            </a:r>
            <a:r>
              <a:rPr lang="fr-FR" sz="1400" dirty="0"/>
              <a:t>for the simulation of </a:t>
            </a:r>
            <a:r>
              <a:rPr lang="fr-FR" sz="1400" dirty="0" err="1"/>
              <a:t>radiolysis</a:t>
            </a:r>
            <a:r>
              <a:rPr lang="fr-FR" sz="1400" dirty="0"/>
              <a:t> (IRT)</a:t>
            </a:r>
          </a:p>
          <a:p>
            <a:pPr lvl="1"/>
            <a:r>
              <a:rPr lang="fr-FR" sz="1400" dirty="0"/>
              <a:t>Addition of </a:t>
            </a:r>
            <a:r>
              <a:rPr lang="fr-FR" sz="1400" dirty="0" err="1">
                <a:solidFill>
                  <a:srgbClr val="FFFF00"/>
                </a:solidFill>
              </a:rPr>
              <a:t>scavenger</a:t>
            </a:r>
            <a:r>
              <a:rPr lang="fr-FR" sz="1400" dirty="0">
                <a:solidFill>
                  <a:srgbClr val="FFFF00"/>
                </a:solidFill>
              </a:rPr>
              <a:t> </a:t>
            </a:r>
            <a:r>
              <a:rPr lang="fr-FR" sz="1400" dirty="0" err="1">
                <a:solidFill>
                  <a:srgbClr val="FFFF00"/>
                </a:solidFill>
              </a:rPr>
              <a:t>species</a:t>
            </a:r>
            <a:r>
              <a:rPr lang="fr-FR" sz="1400" dirty="0">
                <a:solidFill>
                  <a:srgbClr val="FFFF00"/>
                </a:solidFill>
              </a:rPr>
              <a:t> and </a:t>
            </a:r>
            <a:r>
              <a:rPr lang="fr-FR" sz="1400" dirty="0" err="1">
                <a:solidFill>
                  <a:srgbClr val="FFFF00"/>
                </a:solidFill>
              </a:rPr>
              <a:t>reactions</a:t>
            </a:r>
            <a:endParaRPr lang="fr-FR" sz="1000" dirty="0"/>
          </a:p>
          <a:p>
            <a:r>
              <a:rPr lang="fr-FR" sz="1800" b="1" cap="small" dirty="0">
                <a:solidFill>
                  <a:srgbClr val="00FF80"/>
                </a:solidFill>
              </a:rPr>
              <a:t>Biology</a:t>
            </a:r>
          </a:p>
          <a:p>
            <a:pPr lvl="1"/>
            <a:r>
              <a:rPr lang="fr-FR" sz="1400" dirty="0"/>
              <a:t>Multi-</a:t>
            </a:r>
            <a:r>
              <a:rPr lang="fr-FR" sz="1400" dirty="0" err="1"/>
              <a:t>scale</a:t>
            </a:r>
            <a:r>
              <a:rPr lang="fr-FR" sz="1400" dirty="0"/>
              <a:t> </a:t>
            </a:r>
            <a:r>
              <a:rPr lang="fr-FR" sz="1400" dirty="0" err="1">
                <a:solidFill>
                  <a:srgbClr val="FFFF00"/>
                </a:solidFill>
              </a:rPr>
              <a:t>geometrical</a:t>
            </a:r>
            <a:r>
              <a:rPr lang="fr-FR" sz="1400" dirty="0">
                <a:solidFill>
                  <a:srgbClr val="FFFF00"/>
                </a:solidFill>
              </a:rPr>
              <a:t> </a:t>
            </a:r>
            <a:r>
              <a:rPr lang="fr-FR" sz="1400" dirty="0" err="1">
                <a:solidFill>
                  <a:srgbClr val="FFFF00"/>
                </a:solidFill>
              </a:rPr>
              <a:t>models</a:t>
            </a:r>
            <a:r>
              <a:rPr lang="fr-FR" sz="1400" dirty="0"/>
              <a:t> of </a:t>
            </a:r>
            <a:r>
              <a:rPr lang="fr-FR" sz="1400" dirty="0" err="1"/>
              <a:t>biological</a:t>
            </a:r>
            <a:r>
              <a:rPr lang="fr-FR" sz="1400" dirty="0"/>
              <a:t> targets, </a:t>
            </a:r>
            <a:r>
              <a:rPr lang="fr-FR" sz="1400" dirty="0" err="1"/>
              <a:t>including</a:t>
            </a:r>
            <a:r>
              <a:rPr lang="fr-FR" sz="1400" dirty="0"/>
              <a:t> « </a:t>
            </a:r>
            <a:r>
              <a:rPr lang="fr-FR" sz="1400" dirty="0" err="1">
                <a:solidFill>
                  <a:srgbClr val="FFFF00"/>
                </a:solidFill>
              </a:rPr>
              <a:t>deformable</a:t>
            </a:r>
            <a:r>
              <a:rPr lang="fr-FR" sz="1400" dirty="0"/>
              <a:t> » </a:t>
            </a:r>
            <a:r>
              <a:rPr lang="fr-FR" sz="1400" dirty="0" err="1"/>
              <a:t>geometries</a:t>
            </a:r>
            <a:r>
              <a:rPr lang="fr-FR" sz="1400" dirty="0"/>
              <a:t>, </a:t>
            </a:r>
            <a:r>
              <a:rPr lang="fr-FR" sz="1400" dirty="0" err="1"/>
              <a:t>from</a:t>
            </a:r>
            <a:r>
              <a:rPr lang="fr-FR" sz="1400" dirty="0"/>
              <a:t> </a:t>
            </a:r>
            <a:r>
              <a:rPr lang="fr-FR" sz="1400" dirty="0" err="1">
                <a:solidFill>
                  <a:srgbClr val="FFFF00"/>
                </a:solidFill>
              </a:rPr>
              <a:t>DNAFabric</a:t>
            </a:r>
            <a:r>
              <a:rPr lang="fr-FR" sz="1400" dirty="0"/>
              <a:t> and Geant4 </a:t>
            </a:r>
            <a:r>
              <a:rPr lang="fr-FR" sz="1400" dirty="0">
                <a:solidFill>
                  <a:srgbClr val="FFFF00"/>
                </a:solidFill>
              </a:rPr>
              <a:t>UI </a:t>
            </a:r>
            <a:r>
              <a:rPr lang="fr-FR" sz="1400" dirty="0" err="1">
                <a:solidFill>
                  <a:srgbClr val="FFFF00"/>
                </a:solidFill>
              </a:rPr>
              <a:t>messengers</a:t>
            </a:r>
            <a:endParaRPr lang="fr-FR" sz="1400" dirty="0">
              <a:solidFill>
                <a:srgbClr val="FFFF00"/>
              </a:solidFill>
            </a:endParaRPr>
          </a:p>
          <a:p>
            <a:pPr lvl="1"/>
            <a:r>
              <a:rPr lang="fr-FR" sz="1400" dirty="0" err="1"/>
              <a:t>Prediction</a:t>
            </a:r>
            <a:r>
              <a:rPr lang="fr-FR" sz="1400" dirty="0"/>
              <a:t> of </a:t>
            </a:r>
            <a:r>
              <a:rPr lang="fr-FR" sz="1400" dirty="0">
                <a:solidFill>
                  <a:srgbClr val="FFFF00"/>
                </a:solidFill>
              </a:rPr>
              <a:t>direct and </a:t>
            </a:r>
            <a:r>
              <a:rPr lang="fr-FR" sz="1400" dirty="0" err="1">
                <a:solidFill>
                  <a:srgbClr val="FFFF00"/>
                </a:solidFill>
              </a:rPr>
              <a:t>non-direct</a:t>
            </a:r>
            <a:r>
              <a:rPr lang="fr-FR" sz="1400" dirty="0">
                <a:solidFill>
                  <a:srgbClr val="FFFF00"/>
                </a:solidFill>
              </a:rPr>
              <a:t> </a:t>
            </a:r>
            <a:r>
              <a:rPr lang="fr-FR" sz="1400" dirty="0"/>
              <a:t>DNA simple &amp; </a:t>
            </a:r>
            <a:r>
              <a:rPr lang="fr-FR" sz="1400" dirty="0" err="1"/>
              <a:t>complex</a:t>
            </a:r>
            <a:r>
              <a:rPr lang="fr-FR" sz="1400" dirty="0"/>
              <a:t> damages in </a:t>
            </a:r>
            <a:r>
              <a:rPr lang="fr-FR" sz="1400" dirty="0" err="1">
                <a:solidFill>
                  <a:srgbClr val="00FF80"/>
                </a:solidFill>
              </a:rPr>
              <a:t>plasmids</a:t>
            </a:r>
            <a:r>
              <a:rPr lang="fr-FR" sz="1400" dirty="0"/>
              <a:t> and </a:t>
            </a:r>
            <a:r>
              <a:rPr lang="fr-FR" sz="1400" dirty="0" err="1">
                <a:solidFill>
                  <a:srgbClr val="00FF80"/>
                </a:solidFill>
              </a:rPr>
              <a:t>realistic</a:t>
            </a:r>
            <a:r>
              <a:rPr lang="fr-FR" sz="1400" dirty="0">
                <a:solidFill>
                  <a:srgbClr val="00FF80"/>
                </a:solidFill>
              </a:rPr>
              <a:t> </a:t>
            </a:r>
            <a:r>
              <a:rPr lang="fr-FR" sz="1400" dirty="0" err="1">
                <a:solidFill>
                  <a:srgbClr val="00FF80"/>
                </a:solidFill>
              </a:rPr>
              <a:t>cells</a:t>
            </a:r>
            <a:endParaRPr lang="fr-FR" sz="1400" dirty="0">
              <a:solidFill>
                <a:srgbClr val="00FF80"/>
              </a:solidFill>
            </a:endParaRPr>
          </a:p>
          <a:p>
            <a:pPr lvl="1"/>
            <a:r>
              <a:rPr lang="fr-FR" sz="1400" dirty="0">
                <a:solidFill>
                  <a:srgbClr val="FFFF00"/>
                </a:solidFill>
              </a:rPr>
              <a:t>Time</a:t>
            </a:r>
            <a:r>
              <a:rPr lang="fr-FR" sz="1400" dirty="0"/>
              <a:t> </a:t>
            </a:r>
            <a:r>
              <a:rPr lang="fr-FR" sz="1400" dirty="0" err="1"/>
              <a:t>evolution</a:t>
            </a:r>
            <a:r>
              <a:rPr lang="fr-FR" sz="1400" dirty="0"/>
              <a:t> of damage: </a:t>
            </a:r>
            <a:r>
              <a:rPr lang="fr-FR" sz="1400" dirty="0" err="1"/>
              <a:t>repair</a:t>
            </a:r>
            <a:r>
              <a:rPr lang="fr-FR" sz="1400" dirty="0"/>
              <a:t> </a:t>
            </a:r>
            <a:r>
              <a:rPr lang="fr-FR" sz="1400" dirty="0" err="1"/>
              <a:t>processes</a:t>
            </a:r>
            <a:r>
              <a:rPr lang="fr-FR" sz="1400" dirty="0"/>
              <a:t> for the simulation of </a:t>
            </a:r>
            <a:r>
              <a:rPr lang="fr-FR" sz="1400" dirty="0" err="1"/>
              <a:t>late</a:t>
            </a:r>
            <a:r>
              <a:rPr lang="fr-FR" sz="1400" dirty="0"/>
              <a:t> damage</a:t>
            </a:r>
          </a:p>
          <a:p>
            <a:pPr lvl="1"/>
            <a:r>
              <a:rPr lang="fr-FR" sz="1400" dirty="0" err="1">
                <a:solidFill>
                  <a:srgbClr val="FFFF00"/>
                </a:solidFill>
              </a:rPr>
              <a:t>Comparison</a:t>
            </a:r>
            <a:r>
              <a:rPr lang="fr-FR" sz="1400" dirty="0">
                <a:solidFill>
                  <a:srgbClr val="FFFF00"/>
                </a:solidFill>
              </a:rPr>
              <a:t> to </a:t>
            </a:r>
            <a:r>
              <a:rPr lang="fr-FR" sz="1400" dirty="0" err="1">
                <a:solidFill>
                  <a:srgbClr val="FFFF00"/>
                </a:solidFill>
              </a:rPr>
              <a:t>experiments</a:t>
            </a:r>
            <a:r>
              <a:rPr lang="fr-FR" sz="1400" dirty="0"/>
              <a:t>: ion </a:t>
            </a:r>
            <a:r>
              <a:rPr lang="fr-FR" sz="1400" dirty="0" err="1"/>
              <a:t>microbeam</a:t>
            </a:r>
            <a:r>
              <a:rPr lang="fr-FR" sz="1400" dirty="0"/>
              <a:t> </a:t>
            </a:r>
            <a:r>
              <a:rPr lang="fr-FR" sz="1400" dirty="0" err="1"/>
              <a:t>facilities</a:t>
            </a:r>
            <a:r>
              <a:rPr lang="fr-FR" sz="1400" dirty="0"/>
              <a:t> (</a:t>
            </a:r>
            <a:r>
              <a:rPr lang="fr-FR" sz="1400" dirty="0" err="1"/>
              <a:t>eg</a:t>
            </a:r>
            <a:r>
              <a:rPr lang="fr-FR" sz="1400" dirty="0"/>
              <a:t>. @ CENBG)</a:t>
            </a:r>
          </a:p>
          <a:p>
            <a:r>
              <a:rPr lang="fr-FR" sz="1800" b="1" cap="small" dirty="0" err="1">
                <a:solidFill>
                  <a:schemeClr val="accent3"/>
                </a:solidFill>
              </a:rPr>
              <a:t>Computing</a:t>
            </a:r>
            <a:r>
              <a:rPr lang="fr-FR" sz="1800" b="1" cap="small" dirty="0">
                <a:solidFill>
                  <a:schemeClr val="accent3"/>
                </a:solidFill>
              </a:rPr>
              <a:t> </a:t>
            </a:r>
            <a:r>
              <a:rPr lang="fr-FR" sz="1800" b="1" cap="small" dirty="0" err="1">
                <a:solidFill>
                  <a:schemeClr val="accent3"/>
                </a:solidFill>
              </a:rPr>
              <a:t>acceleration</a:t>
            </a:r>
            <a:r>
              <a:rPr lang="fr-FR" sz="1800" b="1" cap="small" dirty="0">
                <a:solidFill>
                  <a:schemeClr val="accent3"/>
                </a:solidFill>
              </a:rPr>
              <a:t>: GPU for </a:t>
            </a:r>
            <a:r>
              <a:rPr lang="fr-FR" sz="1800" b="1" cap="small" dirty="0" err="1">
                <a:solidFill>
                  <a:schemeClr val="accent3"/>
                </a:solidFill>
              </a:rPr>
              <a:t>chemistry</a:t>
            </a:r>
            <a:endParaRPr lang="fr-FR" sz="1800" b="1" cap="small" dirty="0">
              <a:solidFill>
                <a:schemeClr val="accent3"/>
              </a:solidFill>
            </a:endParaRPr>
          </a:p>
          <a:p>
            <a:r>
              <a:rPr lang="fr-FR" sz="1800" b="1" cap="small" dirty="0" err="1"/>
              <a:t>Verification</a:t>
            </a:r>
            <a:r>
              <a:rPr lang="fr-FR" sz="1800" b="1" cap="small" dirty="0"/>
              <a:t> (</a:t>
            </a:r>
            <a:r>
              <a:rPr lang="fr-FR" sz="1800" b="1" cap="small" dirty="0" err="1"/>
              <a:t>with</a:t>
            </a:r>
            <a:r>
              <a:rPr lang="fr-FR" sz="1800" b="1" cap="small" dirty="0"/>
              <a:t> </a:t>
            </a:r>
            <a:r>
              <a:rPr lang="fr-FR" sz="1800" b="1" cap="small" dirty="0" err="1"/>
              <a:t>other</a:t>
            </a:r>
            <a:r>
              <a:rPr lang="fr-FR" sz="1800" b="1" cap="small" dirty="0"/>
              <a:t> codes) and validation (</a:t>
            </a:r>
            <a:r>
              <a:rPr lang="fr-FR" sz="1800" b="1" cap="small" dirty="0" err="1"/>
              <a:t>with</a:t>
            </a:r>
            <a:r>
              <a:rPr lang="fr-FR" sz="1800" b="1" cap="small" dirty="0"/>
              <a:t> </a:t>
            </a:r>
            <a:r>
              <a:rPr lang="fr-FR" sz="1800" b="1" cap="small" dirty="0" err="1"/>
              <a:t>experimental</a:t>
            </a:r>
            <a:r>
              <a:rPr lang="fr-FR" sz="1800" b="1" cap="small" dirty="0"/>
              <a:t> data)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11193" y="6193093"/>
            <a:ext cx="8948182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latin typeface="+mj-lt"/>
              </a:rPr>
              <a:t>All </a:t>
            </a:r>
            <a:r>
              <a:rPr lang="fr-FR" b="1" dirty="0" err="1">
                <a:latin typeface="+mj-lt"/>
              </a:rPr>
              <a:t>these</a:t>
            </a:r>
            <a:r>
              <a:rPr lang="fr-FR" b="1" dirty="0">
                <a:latin typeface="+mj-lt"/>
              </a:rPr>
              <a:t> </a:t>
            </a:r>
            <a:r>
              <a:rPr lang="fr-FR" b="1" dirty="0" err="1">
                <a:latin typeface="+mj-lt"/>
              </a:rPr>
              <a:t>developments</a:t>
            </a:r>
            <a:r>
              <a:rPr lang="fr-FR" b="1" dirty="0">
                <a:latin typeface="+mj-lt"/>
              </a:rPr>
              <a:t> </a:t>
            </a:r>
            <a:r>
              <a:rPr lang="fr-FR" b="1" dirty="0" err="1">
                <a:latin typeface="+mj-lt"/>
              </a:rPr>
              <a:t>take</a:t>
            </a:r>
            <a:r>
              <a:rPr lang="fr-FR" b="1" dirty="0">
                <a:latin typeface="+mj-lt"/>
              </a:rPr>
              <a:t> time – once </a:t>
            </a:r>
            <a:r>
              <a:rPr lang="fr-FR" b="1" dirty="0" err="1">
                <a:latin typeface="+mj-lt"/>
              </a:rPr>
              <a:t>published</a:t>
            </a:r>
            <a:r>
              <a:rPr lang="fr-FR" b="1" dirty="0">
                <a:latin typeface="+mj-lt"/>
              </a:rPr>
              <a:t>, </a:t>
            </a:r>
            <a:r>
              <a:rPr lang="fr-FR" b="1" dirty="0" err="1">
                <a:latin typeface="+mj-lt"/>
              </a:rPr>
              <a:t>they</a:t>
            </a:r>
            <a:r>
              <a:rPr lang="fr-FR" b="1" dirty="0">
                <a:latin typeface="+mj-lt"/>
              </a:rPr>
              <a:t> are </a:t>
            </a:r>
            <a:r>
              <a:rPr lang="fr-FR" b="1" dirty="0" err="1">
                <a:latin typeface="+mj-lt"/>
              </a:rPr>
              <a:t>delivered</a:t>
            </a:r>
            <a:r>
              <a:rPr lang="fr-FR" b="1" dirty="0">
                <a:latin typeface="+mj-lt"/>
              </a:rPr>
              <a:t> </a:t>
            </a:r>
            <a:r>
              <a:rPr lang="fr-FR" b="1" dirty="0" err="1">
                <a:latin typeface="+mj-lt"/>
              </a:rPr>
              <a:t>publicly</a:t>
            </a:r>
            <a:r>
              <a:rPr lang="fr-FR" b="1" dirty="0">
                <a:latin typeface="+mj-lt"/>
              </a:rPr>
              <a:t> in Geant4</a:t>
            </a:r>
          </a:p>
        </p:txBody>
      </p:sp>
    </p:spTree>
    <p:extLst>
      <p:ext uri="{BB962C8B-B14F-4D97-AF65-F5344CB8AC3E}">
        <p14:creationId xmlns:p14="http://schemas.microsoft.com/office/powerpoint/2010/main" val="309891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 descr="IMG_45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689" y="2780059"/>
            <a:ext cx="4183529" cy="2102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1418751" y="682583"/>
            <a:ext cx="6277924" cy="1470025"/>
          </a:xfrm>
        </p:spPr>
        <p:txBody>
          <a:bodyPr>
            <a:noAutofit/>
          </a:bodyPr>
          <a:lstStyle/>
          <a:p>
            <a:r>
              <a:rPr lang="fr-FR" sz="3200" b="1" dirty="0" err="1">
                <a:solidFill>
                  <a:srgbClr val="FFFF00"/>
                </a:solidFill>
              </a:rPr>
              <a:t>Thank</a:t>
            </a:r>
            <a:r>
              <a:rPr lang="fr-FR" sz="3200" b="1" dirty="0">
                <a:solidFill>
                  <a:srgbClr val="FFFF00"/>
                </a:solidFill>
              </a:rPr>
              <a:t> </a:t>
            </a:r>
            <a:r>
              <a:rPr lang="fr-FR" sz="3200" b="1" dirty="0" err="1">
                <a:solidFill>
                  <a:srgbClr val="FFFF00"/>
                </a:solidFill>
              </a:rPr>
              <a:t>you</a:t>
            </a:r>
            <a:r>
              <a:rPr lang="fr-FR" sz="3200" b="1" dirty="0">
                <a:solidFill>
                  <a:srgbClr val="FFFF00"/>
                </a:solidFill>
              </a:rPr>
              <a:t> </a:t>
            </a:r>
            <a:r>
              <a:rPr lang="fr-FR" sz="3200" b="1" dirty="0"/>
              <a:t>for </a:t>
            </a:r>
            <a:r>
              <a:rPr lang="fr-FR" sz="3200" b="1" dirty="0" err="1"/>
              <a:t>your</a:t>
            </a:r>
            <a:r>
              <a:rPr lang="fr-FR" sz="3200" b="1" dirty="0"/>
              <a:t> attention </a:t>
            </a:r>
            <a:br>
              <a:rPr lang="fr-FR" sz="3200" b="1" dirty="0"/>
            </a:br>
            <a:r>
              <a:rPr lang="fr-FR" sz="3200" b="1" dirty="0"/>
              <a:t>…and a </a:t>
            </a:r>
            <a:r>
              <a:rPr lang="fr-FR" sz="3200" b="1" dirty="0" err="1"/>
              <a:t>special</a:t>
            </a:r>
            <a:r>
              <a:rPr lang="fr-FR" sz="3200" b="1" dirty="0"/>
              <a:t> </a:t>
            </a:r>
            <a:r>
              <a:rPr lang="fr-FR" sz="3200" b="1" dirty="0" err="1"/>
              <a:t>thank</a:t>
            </a:r>
            <a:r>
              <a:rPr lang="fr-FR" sz="3200" b="1" dirty="0"/>
              <a:t> </a:t>
            </a:r>
            <a:r>
              <a:rPr lang="fr-FR" sz="3200" b="1" dirty="0" err="1"/>
              <a:t>you</a:t>
            </a:r>
            <a:r>
              <a:rPr lang="fr-FR" sz="3200" b="1" dirty="0"/>
              <a:t> to</a:t>
            </a:r>
            <a:br>
              <a:rPr lang="fr-FR" sz="3200" b="1" dirty="0"/>
            </a:br>
            <a:br>
              <a:rPr lang="fr-FR" sz="3600" dirty="0"/>
            </a:br>
            <a:endParaRPr lang="fr-FR" sz="3600" dirty="0"/>
          </a:p>
        </p:txBody>
      </p:sp>
      <p:sp>
        <p:nvSpPr>
          <p:cNvPr id="2" name="Rectangle 1"/>
          <p:cNvSpPr/>
          <p:nvPr/>
        </p:nvSpPr>
        <p:spPr>
          <a:xfrm>
            <a:off x="4954721" y="1194054"/>
            <a:ext cx="38048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00" b="1" i="1" dirty="0" err="1">
                <a:solidFill>
                  <a:srgbClr val="00FF80"/>
                </a:solidFill>
                <a:latin typeface="+mj-lt"/>
              </a:rPr>
              <a:t>Theory</a:t>
            </a:r>
            <a:r>
              <a:rPr lang="fr-FR" sz="1400" b="1" i="1" dirty="0">
                <a:solidFill>
                  <a:srgbClr val="00FF80"/>
                </a:solidFill>
                <a:latin typeface="+mj-lt"/>
              </a:rPr>
              <a:t> &amp; MC experts</a:t>
            </a:r>
          </a:p>
          <a:p>
            <a:endParaRPr lang="fr-FR" sz="1400" dirty="0">
              <a:solidFill>
                <a:srgbClr val="00FF80"/>
              </a:solidFill>
              <a:latin typeface="+mj-lt"/>
            </a:endParaRPr>
          </a:p>
          <a:p>
            <a:r>
              <a:rPr lang="fr-FR" sz="1400" dirty="0">
                <a:solidFill>
                  <a:srgbClr val="00FF80"/>
                </a:solidFill>
                <a:latin typeface="+mj-lt"/>
              </a:rPr>
              <a:t>Michael Dingfelder (ECU, USA) </a:t>
            </a:r>
            <a:br>
              <a:rPr lang="fr-FR" sz="1400" dirty="0">
                <a:solidFill>
                  <a:srgbClr val="00FF80"/>
                </a:solidFill>
                <a:latin typeface="+mj-lt"/>
              </a:rPr>
            </a:br>
            <a:r>
              <a:rPr lang="fr-FR" sz="1400" dirty="0" err="1">
                <a:solidFill>
                  <a:srgbClr val="00FF80"/>
                </a:solidFill>
                <a:latin typeface="+mj-lt"/>
              </a:rPr>
              <a:t>Dimitris</a:t>
            </a:r>
            <a:r>
              <a:rPr lang="fr-FR" sz="1400" dirty="0">
                <a:solidFill>
                  <a:srgbClr val="00FF80"/>
                </a:solidFill>
                <a:latin typeface="+mj-lt"/>
              </a:rPr>
              <a:t> Emfietzoglou (Ioannina U., </a:t>
            </a:r>
            <a:r>
              <a:rPr lang="fr-FR" sz="1400" dirty="0" err="1">
                <a:solidFill>
                  <a:srgbClr val="00FF80"/>
                </a:solidFill>
                <a:latin typeface="+mj-lt"/>
              </a:rPr>
              <a:t>Greece</a:t>
            </a:r>
            <a:r>
              <a:rPr lang="fr-FR" sz="1400" dirty="0">
                <a:solidFill>
                  <a:srgbClr val="00FF80"/>
                </a:solidFill>
                <a:latin typeface="+mj-lt"/>
              </a:rPr>
              <a:t>)</a:t>
            </a:r>
            <a:br>
              <a:rPr lang="fr-FR" sz="1400" dirty="0">
                <a:solidFill>
                  <a:srgbClr val="00FF80"/>
                </a:solidFill>
                <a:latin typeface="+mj-lt"/>
              </a:rPr>
            </a:br>
            <a:r>
              <a:rPr lang="fr-FR" sz="1400" dirty="0">
                <a:solidFill>
                  <a:srgbClr val="00FF80"/>
                </a:solidFill>
                <a:latin typeface="+mj-lt"/>
              </a:rPr>
              <a:t>Werner Friedland (Helmholtz Z., Germany)</a:t>
            </a:r>
          </a:p>
          <a:p>
            <a:r>
              <a:rPr lang="fr-FR" sz="1400" dirty="0" err="1">
                <a:solidFill>
                  <a:srgbClr val="00FF80"/>
                </a:solidFill>
                <a:latin typeface="+mj-lt"/>
              </a:rPr>
              <a:t>Francesc</a:t>
            </a:r>
            <a:r>
              <a:rPr lang="fr-FR" sz="1400" dirty="0">
                <a:solidFill>
                  <a:srgbClr val="00FF80"/>
                </a:solidFill>
                <a:latin typeface="+mj-lt"/>
              </a:rPr>
              <a:t> </a:t>
            </a:r>
            <a:r>
              <a:rPr lang="fr-FR" sz="1400" dirty="0" err="1">
                <a:solidFill>
                  <a:srgbClr val="00FF80"/>
                </a:solidFill>
                <a:latin typeface="+mj-lt"/>
              </a:rPr>
              <a:t>Salvat</a:t>
            </a:r>
            <a:r>
              <a:rPr lang="fr-FR" sz="1400" dirty="0">
                <a:solidFill>
                  <a:srgbClr val="00FF80"/>
                </a:solidFill>
                <a:latin typeface="+mj-lt"/>
              </a:rPr>
              <a:t> (Barcelona U., Spain)</a:t>
            </a:r>
            <a:endParaRPr lang="fr-FR" sz="1400" dirty="0"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8228" y="1080812"/>
            <a:ext cx="5170021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b="1" i="1" dirty="0">
                <a:solidFill>
                  <a:srgbClr val="66FFFF"/>
                </a:solidFill>
                <a:latin typeface="+mj-lt"/>
              </a:rPr>
              <a:t>Our main </a:t>
            </a:r>
            <a:r>
              <a:rPr lang="fr-FR" sz="1100" b="1" i="1" dirty="0" err="1">
                <a:solidFill>
                  <a:srgbClr val="66FFFF"/>
                </a:solidFill>
                <a:latin typeface="+mj-lt"/>
              </a:rPr>
              <a:t>developers</a:t>
            </a:r>
            <a:endParaRPr lang="fr-FR" sz="1100" b="1" i="1" dirty="0">
              <a:solidFill>
                <a:srgbClr val="66FFFF"/>
              </a:solidFill>
              <a:latin typeface="+mj-lt"/>
            </a:endParaRPr>
          </a:p>
          <a:p>
            <a:endParaRPr lang="fr-FR" sz="1100" dirty="0">
              <a:solidFill>
                <a:srgbClr val="66FFFF"/>
              </a:solidFill>
              <a:latin typeface="+mj-lt"/>
            </a:endParaRPr>
          </a:p>
          <a:p>
            <a:r>
              <a:rPr lang="fr-FR" sz="1100" dirty="0">
                <a:solidFill>
                  <a:srgbClr val="66FFFF"/>
                </a:solidFill>
                <a:latin typeface="+mj-lt"/>
              </a:rPr>
              <a:t>Marie-Claude Bordage (INSERM, France)</a:t>
            </a:r>
          </a:p>
          <a:p>
            <a:r>
              <a:rPr lang="fr-FR" sz="1100" dirty="0" err="1">
                <a:solidFill>
                  <a:srgbClr val="66FFFF"/>
                </a:solidFill>
                <a:latin typeface="+mj-lt"/>
              </a:rPr>
              <a:t>Ziad</a:t>
            </a:r>
            <a:r>
              <a:rPr lang="fr-FR" sz="1100" dirty="0">
                <a:solidFill>
                  <a:srgbClr val="66FFFF"/>
                </a:solidFill>
                <a:latin typeface="+mj-lt"/>
              </a:rPr>
              <a:t> Francis (St Joseph U., Lebanon)</a:t>
            </a:r>
          </a:p>
          <a:p>
            <a:r>
              <a:rPr lang="fr-FR" sz="1100" dirty="0">
                <a:solidFill>
                  <a:srgbClr val="66FFFF"/>
                </a:solidFill>
                <a:latin typeface="+mj-lt"/>
              </a:rPr>
              <a:t>Susanna </a:t>
            </a:r>
            <a:r>
              <a:rPr lang="fr-FR" sz="1100" dirty="0" err="1">
                <a:solidFill>
                  <a:srgbClr val="66FFFF"/>
                </a:solidFill>
                <a:latin typeface="+mj-lt"/>
              </a:rPr>
              <a:t>Guatelli</a:t>
            </a:r>
            <a:r>
              <a:rPr lang="fr-FR" sz="1100" dirty="0">
                <a:solidFill>
                  <a:srgbClr val="66FFFF"/>
                </a:solidFill>
                <a:latin typeface="+mj-lt"/>
              </a:rPr>
              <a:t> (Wollongong U., </a:t>
            </a:r>
            <a:r>
              <a:rPr lang="fr-FR" sz="1100" dirty="0" err="1">
                <a:solidFill>
                  <a:srgbClr val="66FFFF"/>
                </a:solidFill>
                <a:latin typeface="+mj-lt"/>
              </a:rPr>
              <a:t>Australia</a:t>
            </a:r>
            <a:r>
              <a:rPr lang="fr-FR" sz="1100" dirty="0">
                <a:solidFill>
                  <a:srgbClr val="66FFFF"/>
                </a:solidFill>
                <a:latin typeface="+mj-lt"/>
              </a:rPr>
              <a:t>)</a:t>
            </a:r>
          </a:p>
          <a:p>
            <a:r>
              <a:rPr lang="fr-FR" sz="1100" dirty="0">
                <a:solidFill>
                  <a:srgbClr val="66FFFF"/>
                </a:solidFill>
                <a:latin typeface="+mj-lt"/>
              </a:rPr>
              <a:t>Vladimir </a:t>
            </a:r>
            <a:r>
              <a:rPr lang="fr-FR" sz="1100" dirty="0" err="1">
                <a:solidFill>
                  <a:srgbClr val="66FFFF"/>
                </a:solidFill>
                <a:latin typeface="+mj-lt"/>
              </a:rPr>
              <a:t>Ivantchenko</a:t>
            </a:r>
            <a:r>
              <a:rPr lang="fr-FR" sz="1100" dirty="0">
                <a:solidFill>
                  <a:srgbClr val="66FFFF"/>
                </a:solidFill>
                <a:latin typeface="+mj-lt"/>
              </a:rPr>
              <a:t> (G4AI Ltd, UK)</a:t>
            </a:r>
          </a:p>
          <a:p>
            <a:r>
              <a:rPr lang="fr-FR" sz="1100" dirty="0">
                <a:solidFill>
                  <a:srgbClr val="66FFFF"/>
                </a:solidFill>
                <a:latin typeface="+mj-lt"/>
              </a:rPr>
              <a:t>Mathieu Karamitros (Bordeaux, France) </a:t>
            </a:r>
          </a:p>
          <a:p>
            <a:r>
              <a:rPr lang="fr-FR" sz="1100" dirty="0">
                <a:solidFill>
                  <a:srgbClr val="66FFFF"/>
                </a:solidFill>
                <a:latin typeface="+mj-lt"/>
              </a:rPr>
              <a:t>Ioanna Kyriakou (Ioannina U., </a:t>
            </a:r>
            <a:r>
              <a:rPr lang="fr-FR" sz="1100" dirty="0" err="1">
                <a:solidFill>
                  <a:srgbClr val="66FFFF"/>
                </a:solidFill>
                <a:latin typeface="+mj-lt"/>
              </a:rPr>
              <a:t>Greece</a:t>
            </a:r>
            <a:r>
              <a:rPr lang="fr-FR" sz="1100" dirty="0">
                <a:solidFill>
                  <a:srgbClr val="66FFFF"/>
                </a:solidFill>
                <a:latin typeface="+mj-lt"/>
              </a:rPr>
              <a:t>)</a:t>
            </a:r>
          </a:p>
          <a:p>
            <a:r>
              <a:rPr lang="fr-FR" sz="1100" dirty="0">
                <a:solidFill>
                  <a:srgbClr val="66FFFF"/>
                </a:solidFill>
                <a:latin typeface="+mj-lt"/>
              </a:rPr>
              <a:t>Nathanael Lampe (Melbourne, </a:t>
            </a:r>
            <a:r>
              <a:rPr lang="fr-FR" sz="1100" dirty="0" err="1">
                <a:solidFill>
                  <a:srgbClr val="66FFFF"/>
                </a:solidFill>
                <a:latin typeface="+mj-lt"/>
              </a:rPr>
              <a:t>Australia</a:t>
            </a:r>
            <a:r>
              <a:rPr lang="fr-FR" sz="1100" dirty="0">
                <a:solidFill>
                  <a:srgbClr val="66FFFF"/>
                </a:solidFill>
                <a:latin typeface="+mj-lt"/>
              </a:rPr>
              <a:t>)</a:t>
            </a:r>
            <a:r>
              <a:rPr lang="fr-FR" sz="1100" dirty="0">
                <a:solidFill>
                  <a:srgbClr val="E8BC4A"/>
                </a:solidFill>
                <a:latin typeface="+mj-lt"/>
              </a:rPr>
              <a:t> </a:t>
            </a:r>
            <a:endParaRPr lang="fr-FR" sz="1100" dirty="0">
              <a:solidFill>
                <a:srgbClr val="66FFFF"/>
              </a:solidFill>
              <a:latin typeface="+mj-lt"/>
            </a:endParaRPr>
          </a:p>
          <a:p>
            <a:r>
              <a:rPr lang="fr-FR" sz="1100" dirty="0">
                <a:solidFill>
                  <a:srgbClr val="66FFFF"/>
                </a:solidFill>
                <a:latin typeface="+mj-lt"/>
              </a:rPr>
              <a:t>Sylvain Meylan (Paris, France) </a:t>
            </a:r>
            <a:endParaRPr lang="fr-FR" sz="1100" dirty="0">
              <a:solidFill>
                <a:srgbClr val="FF66FF"/>
              </a:solidFill>
              <a:latin typeface="+mj-lt"/>
            </a:endParaRPr>
          </a:p>
          <a:p>
            <a:r>
              <a:rPr lang="fr-FR" sz="1100" dirty="0" err="1">
                <a:solidFill>
                  <a:srgbClr val="66FFFF"/>
                </a:solidFill>
                <a:latin typeface="+mj-lt"/>
              </a:rPr>
              <a:t>Shogo</a:t>
            </a:r>
            <a:r>
              <a:rPr lang="fr-FR" sz="1100" dirty="0">
                <a:solidFill>
                  <a:srgbClr val="66FFFF"/>
                </a:solidFill>
                <a:latin typeface="+mj-lt"/>
              </a:rPr>
              <a:t> </a:t>
            </a:r>
            <a:r>
              <a:rPr lang="fr-FR" sz="1100" dirty="0" err="1">
                <a:solidFill>
                  <a:srgbClr val="66FFFF"/>
                </a:solidFill>
                <a:latin typeface="+mj-lt"/>
              </a:rPr>
              <a:t>Okada</a:t>
            </a:r>
            <a:r>
              <a:rPr lang="fr-FR" sz="1100" dirty="0">
                <a:solidFill>
                  <a:srgbClr val="66FFFF"/>
                </a:solidFill>
                <a:latin typeface="+mj-lt"/>
              </a:rPr>
              <a:t> (Kobe U., </a:t>
            </a:r>
            <a:r>
              <a:rPr lang="fr-FR" sz="1100" dirty="0" err="1">
                <a:solidFill>
                  <a:srgbClr val="66FFFF"/>
                </a:solidFill>
                <a:latin typeface="+mj-lt"/>
              </a:rPr>
              <a:t>Japan</a:t>
            </a:r>
            <a:r>
              <a:rPr lang="fr-FR" sz="1100" dirty="0">
                <a:solidFill>
                  <a:srgbClr val="66FFFF"/>
                </a:solidFill>
                <a:latin typeface="+mj-lt"/>
              </a:rPr>
              <a:t>)</a:t>
            </a:r>
            <a:br>
              <a:rPr lang="fr-FR" sz="1100" dirty="0">
                <a:solidFill>
                  <a:srgbClr val="66FFFF"/>
                </a:solidFill>
                <a:latin typeface="+mj-lt"/>
              </a:rPr>
            </a:br>
            <a:r>
              <a:rPr lang="fr-FR" sz="1100" dirty="0">
                <a:solidFill>
                  <a:srgbClr val="66FFFF"/>
                </a:solidFill>
                <a:latin typeface="+mj-lt"/>
              </a:rPr>
              <a:t>Dosatsu Sakata (Wollongong U., </a:t>
            </a:r>
            <a:r>
              <a:rPr lang="fr-FR" sz="1100" dirty="0" err="1">
                <a:solidFill>
                  <a:srgbClr val="66FFFF"/>
                </a:solidFill>
                <a:latin typeface="+mj-lt"/>
              </a:rPr>
              <a:t>Australia</a:t>
            </a:r>
            <a:r>
              <a:rPr lang="fr-FR" sz="1100" dirty="0">
                <a:solidFill>
                  <a:srgbClr val="66FFFF"/>
                </a:solidFill>
                <a:latin typeface="+mj-lt"/>
              </a:rPr>
              <a:t>)</a:t>
            </a:r>
            <a:br>
              <a:rPr lang="fr-FR" sz="1100" dirty="0">
                <a:solidFill>
                  <a:srgbClr val="66FFFF"/>
                </a:solidFill>
                <a:latin typeface="+mj-lt"/>
              </a:rPr>
            </a:br>
            <a:r>
              <a:rPr lang="fr-FR" sz="1100" dirty="0" err="1">
                <a:solidFill>
                  <a:srgbClr val="FF8000"/>
                </a:solidFill>
                <a:latin typeface="+mj-lt"/>
              </a:rPr>
              <a:t>Wook</a:t>
            </a:r>
            <a:r>
              <a:rPr lang="fr-FR" sz="1100" dirty="0">
                <a:solidFill>
                  <a:srgbClr val="FF8000"/>
                </a:solidFill>
                <a:latin typeface="+mj-lt"/>
              </a:rPr>
              <a:t>-Geun Shin (Bordeaux U., France) </a:t>
            </a:r>
            <a:r>
              <a:rPr lang="fr-FR" sz="1100" dirty="0">
                <a:solidFill>
                  <a:srgbClr val="66FFFF"/>
                </a:solidFill>
                <a:latin typeface="+mj-lt"/>
              </a:rPr>
              <a:t>– </a:t>
            </a:r>
            <a:r>
              <a:rPr lang="fr-FR" sz="1100" dirty="0">
                <a:solidFill>
                  <a:srgbClr val="FF66FF"/>
                </a:solidFill>
                <a:latin typeface="+mj-lt"/>
              </a:rPr>
              <a:t>PhD on-</a:t>
            </a:r>
            <a:r>
              <a:rPr lang="fr-FR" sz="1100" dirty="0" err="1">
                <a:solidFill>
                  <a:srgbClr val="FF66FF"/>
                </a:solidFill>
                <a:latin typeface="+mj-lt"/>
              </a:rPr>
              <a:t>going</a:t>
            </a:r>
            <a:endParaRPr lang="fr-FR" sz="1100" dirty="0">
              <a:solidFill>
                <a:srgbClr val="FF8000"/>
              </a:solidFill>
              <a:latin typeface="+mj-lt"/>
            </a:endParaRPr>
          </a:p>
          <a:p>
            <a:r>
              <a:rPr lang="fr-FR" sz="1100" dirty="0">
                <a:solidFill>
                  <a:srgbClr val="FF8000"/>
                </a:solidFill>
                <a:latin typeface="+mj-lt"/>
              </a:rPr>
              <a:t>Nicolas Tang (IRSN, France) </a:t>
            </a:r>
            <a:r>
              <a:rPr lang="fr-FR" sz="1100" dirty="0">
                <a:solidFill>
                  <a:srgbClr val="66FFFF"/>
                </a:solidFill>
                <a:latin typeface="+mj-lt"/>
              </a:rPr>
              <a:t>– </a:t>
            </a:r>
            <a:r>
              <a:rPr lang="fr-FR" sz="1100" dirty="0" err="1">
                <a:solidFill>
                  <a:srgbClr val="FF66FF"/>
                </a:solidFill>
                <a:latin typeface="+mj-lt"/>
              </a:rPr>
              <a:t>PhD</a:t>
            </a:r>
            <a:r>
              <a:rPr lang="fr-FR" sz="1100" dirty="0">
                <a:solidFill>
                  <a:srgbClr val="FF66FF"/>
                </a:solidFill>
                <a:latin typeface="+mj-lt"/>
              </a:rPr>
              <a:t> on-</a:t>
            </a:r>
            <a:r>
              <a:rPr lang="fr-FR" sz="1100" dirty="0" err="1">
                <a:solidFill>
                  <a:srgbClr val="FF66FF"/>
                </a:solidFill>
                <a:latin typeface="+mj-lt"/>
              </a:rPr>
              <a:t>going</a:t>
            </a:r>
            <a:endParaRPr lang="fr-FR" sz="1100" dirty="0">
              <a:solidFill>
                <a:srgbClr val="66FFFF"/>
              </a:solidFill>
              <a:latin typeface="+mj-lt"/>
            </a:endParaRPr>
          </a:p>
          <a:p>
            <a:r>
              <a:rPr lang="fr-FR" sz="1100" dirty="0">
                <a:solidFill>
                  <a:srgbClr val="66FFFF"/>
                </a:solidFill>
                <a:latin typeface="+mj-lt"/>
              </a:rPr>
              <a:t>Hoang N. Tran (CEA, Saclay &amp; Ton Duc </a:t>
            </a:r>
            <a:r>
              <a:rPr lang="fr-FR" sz="1100" dirty="0" err="1">
                <a:solidFill>
                  <a:srgbClr val="66FFFF"/>
                </a:solidFill>
                <a:latin typeface="+mj-lt"/>
              </a:rPr>
              <a:t>Thang</a:t>
            </a:r>
            <a:r>
              <a:rPr lang="fr-FR" sz="1100" dirty="0">
                <a:solidFill>
                  <a:srgbClr val="66FFFF"/>
                </a:solidFill>
                <a:latin typeface="+mj-lt"/>
              </a:rPr>
              <a:t> U., Vietnam)</a:t>
            </a:r>
          </a:p>
          <a:p>
            <a:r>
              <a:rPr lang="fr-FR" sz="1100" dirty="0">
                <a:solidFill>
                  <a:srgbClr val="66FFFF"/>
                </a:solidFill>
                <a:latin typeface="+mj-lt"/>
              </a:rPr>
              <a:t>Carmen Villagrasa (IRSN, France)</a:t>
            </a:r>
          </a:p>
          <a:p>
            <a:endParaRPr lang="fr-FR" sz="1100" dirty="0">
              <a:latin typeface="+mj-lt"/>
            </a:endParaRPr>
          </a:p>
          <a:p>
            <a:r>
              <a:rPr lang="fr-FR" sz="1100" b="1" i="1" dirty="0" err="1">
                <a:latin typeface="+mj-lt"/>
              </a:rPr>
              <a:t>Alumni</a:t>
            </a:r>
            <a:endParaRPr lang="fr-FR" sz="1100" b="1" i="1" dirty="0">
              <a:latin typeface="+mj-lt"/>
            </a:endParaRPr>
          </a:p>
          <a:p>
            <a:endParaRPr lang="fr-FR" sz="1100" dirty="0">
              <a:latin typeface="+mj-lt"/>
            </a:endParaRPr>
          </a:p>
          <a:p>
            <a:r>
              <a:rPr lang="fr-FR" sz="1100" dirty="0">
                <a:latin typeface="+mj-lt"/>
              </a:rPr>
              <a:t>J. Bordes, CRCT/INSERM/UPS, Toulouse, France</a:t>
            </a:r>
          </a:p>
          <a:p>
            <a:r>
              <a:rPr lang="fr-FR" sz="1100" dirty="0">
                <a:latin typeface="+mj-lt"/>
              </a:rPr>
              <a:t>M. Bug, PTB, Germany</a:t>
            </a:r>
          </a:p>
          <a:p>
            <a:r>
              <a:rPr lang="fr-FR" sz="1100" dirty="0">
                <a:latin typeface="+mj-lt"/>
              </a:rPr>
              <a:t>E. Delage, LPC Clermont/IN2P3/CNRS, France</a:t>
            </a:r>
          </a:p>
          <a:p>
            <a:r>
              <a:rPr lang="fr-FR" sz="1100" dirty="0">
                <a:latin typeface="+mj-lt"/>
              </a:rPr>
              <a:t>M. Dos Santos, IRSN, France</a:t>
            </a:r>
          </a:p>
          <a:p>
            <a:r>
              <a:rPr lang="fr-FR" sz="1100" dirty="0">
                <a:latin typeface="+mj-lt"/>
              </a:rPr>
              <a:t>A. </a:t>
            </a:r>
            <a:r>
              <a:rPr lang="fr-FR" sz="1100" dirty="0" err="1">
                <a:latin typeface="+mj-lt"/>
              </a:rPr>
              <a:t>Ivantchenko</a:t>
            </a:r>
            <a:r>
              <a:rPr lang="fr-FR" sz="1100" dirty="0">
                <a:latin typeface="+mj-lt"/>
              </a:rPr>
              <a:t>, G4AI Ltd., UK</a:t>
            </a:r>
          </a:p>
          <a:p>
            <a:r>
              <a:rPr lang="fr-FR" sz="1100" dirty="0">
                <a:latin typeface="+mj-lt"/>
              </a:rPr>
              <a:t>A. </a:t>
            </a:r>
            <a:r>
              <a:rPr lang="fr-FR" sz="1100" dirty="0" err="1">
                <a:latin typeface="+mj-lt"/>
              </a:rPr>
              <a:t>Mantero</a:t>
            </a:r>
            <a:r>
              <a:rPr lang="fr-FR" sz="1100" dirty="0">
                <a:latin typeface="+mj-lt"/>
              </a:rPr>
              <a:t>, </a:t>
            </a:r>
            <a:r>
              <a:rPr lang="fr-FR" sz="1100" dirty="0" err="1">
                <a:latin typeface="+mj-lt"/>
              </a:rPr>
              <a:t>SwHaRD</a:t>
            </a:r>
            <a:r>
              <a:rPr lang="fr-FR" sz="1100" dirty="0">
                <a:latin typeface="+mj-lt"/>
              </a:rPr>
              <a:t> </a:t>
            </a:r>
            <a:r>
              <a:rPr lang="fr-FR" sz="1100" dirty="0" err="1">
                <a:latin typeface="+mj-lt"/>
              </a:rPr>
              <a:t>srl</a:t>
            </a:r>
            <a:r>
              <a:rPr lang="fr-FR" sz="1100" dirty="0">
                <a:latin typeface="+mj-lt"/>
              </a:rPr>
              <a:t>, </a:t>
            </a:r>
            <a:r>
              <a:rPr lang="fr-FR" sz="1100" dirty="0" err="1">
                <a:latin typeface="+mj-lt"/>
              </a:rPr>
              <a:t>Italy</a:t>
            </a:r>
            <a:endParaRPr lang="fr-FR" sz="1100" dirty="0">
              <a:latin typeface="+mj-lt"/>
            </a:endParaRPr>
          </a:p>
          <a:p>
            <a:r>
              <a:rPr lang="fr-FR" sz="1100" dirty="0">
                <a:latin typeface="+mj-lt"/>
              </a:rPr>
              <a:t>H. </a:t>
            </a:r>
            <a:r>
              <a:rPr lang="fr-FR" sz="1100" dirty="0" err="1">
                <a:latin typeface="+mj-lt"/>
              </a:rPr>
              <a:t>Payno</a:t>
            </a:r>
            <a:r>
              <a:rPr lang="fr-FR" sz="1100" dirty="0">
                <a:latin typeface="+mj-lt"/>
              </a:rPr>
              <a:t>, LPC Clermont/IN2P3/CNRS, France</a:t>
            </a:r>
          </a:p>
          <a:p>
            <a:r>
              <a:rPr lang="fr-FR" sz="1100" dirty="0">
                <a:latin typeface="+mj-lt"/>
              </a:rPr>
              <a:t>Y. Perrot, LPC Clermont/IN2P3/CNRS, France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542054" y="5018504"/>
            <a:ext cx="2619602" cy="400110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 marL="0" lvl="1" indent="0" algn="ctr">
              <a:spcBef>
                <a:spcPts val="700"/>
              </a:spcBef>
              <a:buClr>
                <a:schemeClr val="accent2"/>
              </a:buClr>
              <a:buSzPct val="60000"/>
              <a:buNone/>
            </a:pPr>
            <a:r>
              <a:rPr lang="fr-FR" sz="2000" b="1" dirty="0">
                <a:latin typeface="+mj-lt"/>
              </a:rPr>
              <a:t>http://geant4-dna.org</a:t>
            </a:r>
            <a:endParaRPr lang="fr-FR" b="1" dirty="0">
              <a:latin typeface="+mj-lt"/>
            </a:endParaRPr>
          </a:p>
        </p:txBody>
      </p:sp>
      <p:sp>
        <p:nvSpPr>
          <p:cNvPr id="4" name="Explosion 1 3"/>
          <p:cNvSpPr/>
          <p:nvPr/>
        </p:nvSpPr>
        <p:spPr>
          <a:xfrm rot="658301">
            <a:off x="6135654" y="219212"/>
            <a:ext cx="2469909" cy="1731947"/>
          </a:xfrm>
          <a:prstGeom prst="irregularSeal1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/>
              <a:t>Our </a:t>
            </a:r>
            <a:r>
              <a:rPr lang="fr-FR" sz="2400" b="1" dirty="0" err="1"/>
              <a:t>users</a:t>
            </a:r>
            <a:r>
              <a:rPr lang="fr-FR" sz="2400" b="1" dirty="0"/>
              <a:t> !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43953" y="5805851"/>
            <a:ext cx="7994897" cy="830997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+mj-lt"/>
              </a:rPr>
              <a:t>If </a:t>
            </a:r>
            <a:r>
              <a:rPr lang="fr-FR" sz="1600" b="1" dirty="0" err="1">
                <a:solidFill>
                  <a:schemeClr val="bg1"/>
                </a:solidFill>
                <a:latin typeface="+mj-lt"/>
              </a:rPr>
              <a:t>you</a:t>
            </a:r>
            <a:r>
              <a:rPr lang="fr-FR" sz="1600" b="1" dirty="0">
                <a:solidFill>
                  <a:schemeClr val="bg1"/>
                </a:solidFill>
                <a:latin typeface="+mj-lt"/>
              </a:rPr>
              <a:t> use Geant4-DNA, </a:t>
            </a:r>
            <a:r>
              <a:rPr lang="fr-FR" sz="1600" b="1" dirty="0" err="1">
                <a:solidFill>
                  <a:schemeClr val="bg1"/>
                </a:solidFill>
                <a:latin typeface="+mj-lt"/>
              </a:rPr>
              <a:t>please</a:t>
            </a:r>
            <a:r>
              <a:rPr lang="fr-FR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+mj-lt"/>
              </a:rPr>
              <a:t>be</a:t>
            </a:r>
            <a:r>
              <a:rPr lang="fr-FR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+mj-lt"/>
              </a:rPr>
              <a:t>kind</a:t>
            </a:r>
            <a:r>
              <a:rPr lang="fr-FR" sz="1600" b="1" dirty="0">
                <a:solidFill>
                  <a:schemeClr val="bg1"/>
                </a:solidFill>
                <a:latin typeface="+mj-lt"/>
              </a:rPr>
              <a:t> to cite in </a:t>
            </a:r>
            <a:r>
              <a:rPr lang="fr-FR" sz="1600" b="1" dirty="0" err="1">
                <a:solidFill>
                  <a:schemeClr val="bg1"/>
                </a:solidFill>
                <a:latin typeface="+mj-lt"/>
              </a:rPr>
              <a:t>your</a:t>
            </a:r>
            <a:r>
              <a:rPr lang="fr-FR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+mj-lt"/>
              </a:rPr>
              <a:t>work</a:t>
            </a:r>
            <a:r>
              <a:rPr lang="fr-FR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1600" b="1" dirty="0" err="1">
                <a:solidFill>
                  <a:schemeClr val="bg1"/>
                </a:solidFill>
                <a:latin typeface="+mj-lt"/>
              </a:rPr>
              <a:t>our</a:t>
            </a:r>
            <a:r>
              <a:rPr lang="fr-FR" sz="1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+mj-lt"/>
              </a:rPr>
              <a:t>two</a:t>
            </a:r>
            <a:r>
              <a:rPr lang="fr-FR" sz="1600" b="1" dirty="0">
                <a:solidFill>
                  <a:schemeClr val="bg1"/>
                </a:solidFill>
                <a:latin typeface="+mj-lt"/>
              </a:rPr>
              <a:t> collaboration </a:t>
            </a:r>
            <a:r>
              <a:rPr lang="fr-FR" sz="1600" b="1" dirty="0" err="1">
                <a:solidFill>
                  <a:schemeClr val="bg1"/>
                </a:solidFill>
                <a:latin typeface="+mj-lt"/>
              </a:rPr>
              <a:t>papers</a:t>
            </a:r>
            <a:endParaRPr lang="fr-FR" sz="16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is-IS" sz="1600" b="1" dirty="0">
                <a:solidFill>
                  <a:schemeClr val="bg1"/>
                </a:solidFill>
                <a:latin typeface="+mj-lt"/>
              </a:rPr>
              <a:t>Phys. Med. 31 (2015) 861-874 (</a:t>
            </a:r>
            <a:r>
              <a:rPr lang="is-IS" sz="1600" b="1" dirty="0">
                <a:solidFill>
                  <a:schemeClr val="bg1"/>
                </a:solidFill>
                <a:latin typeface="+mj-lt"/>
                <a:hlinkClick r:id="rId3"/>
              </a:rPr>
              <a:t>link</a:t>
            </a:r>
            <a:r>
              <a:rPr lang="is-IS" sz="1600" b="1" dirty="0">
                <a:solidFill>
                  <a:schemeClr val="bg1"/>
                </a:solidFill>
                <a:latin typeface="+mj-lt"/>
              </a:rPr>
              <a:t>)</a:t>
            </a:r>
          </a:p>
          <a:p>
            <a:pPr algn="ctr"/>
            <a:r>
              <a:rPr lang="is-IS" sz="1600" b="1" dirty="0">
                <a:solidFill>
                  <a:schemeClr val="bg1"/>
                </a:solidFill>
                <a:latin typeface="+mj-lt"/>
              </a:rPr>
              <a:t>Med. Phys. 37 (2010) 4692-4708 (</a:t>
            </a:r>
            <a:r>
              <a:rPr lang="is-IS" sz="1600" b="1" dirty="0">
                <a:solidFill>
                  <a:schemeClr val="bg1"/>
                </a:solidFill>
                <a:latin typeface="+mj-lt"/>
                <a:hlinkClick r:id="rId4"/>
              </a:rPr>
              <a:t>link</a:t>
            </a:r>
            <a:r>
              <a:rPr lang="is-IS" sz="1600" b="1" dirty="0">
                <a:solidFill>
                  <a:schemeClr val="bg1"/>
                </a:solidFill>
                <a:latin typeface="+mj-lt"/>
              </a:rPr>
              <a:t>)</a:t>
            </a:r>
            <a:endParaRPr lang="fr-FR" sz="16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852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 descr="EBD2015-Home-Win_format_1140x5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5"/>
            <a:ext cx="9144000" cy="4186989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6380" y="1827000"/>
            <a:ext cx="8229600" cy="2493621"/>
          </a:xfrm>
        </p:spPr>
        <p:txBody>
          <a:bodyPr>
            <a:noAutofit/>
          </a:bodyPr>
          <a:lstStyle/>
          <a:p>
            <a:pPr lvl="1"/>
            <a:endParaRPr lang="fr-FR" sz="1600" dirty="0"/>
          </a:p>
          <a:p>
            <a:pPr marL="0" indent="0" algn="ctr">
              <a:buNone/>
            </a:pPr>
            <a:endParaRPr lang="fr-FR" sz="2000" dirty="0">
              <a:solidFill>
                <a:srgbClr val="66FFFF"/>
              </a:solidFill>
            </a:endParaRPr>
          </a:p>
          <a:p>
            <a:pPr marL="0" indent="0">
              <a:buNone/>
            </a:pPr>
            <a:r>
              <a:rPr lang="fr-FR" sz="2800" b="1" dirty="0">
                <a:solidFill>
                  <a:srgbClr val="FF00FF"/>
                </a:solidFill>
              </a:rPr>
              <a:t>2018</a:t>
            </a:r>
            <a:r>
              <a:rPr lang="fr-FR" sz="2800" b="1" dirty="0">
                <a:solidFill>
                  <a:srgbClr val="66FFFF"/>
                </a:solidFill>
              </a:rPr>
              <a:t> Geant4 International User </a:t>
            </a:r>
            <a:r>
              <a:rPr lang="fr-FR" sz="2800" b="1" dirty="0" err="1">
                <a:solidFill>
                  <a:srgbClr val="66FFFF"/>
                </a:solidFill>
              </a:rPr>
              <a:t>Conference</a:t>
            </a:r>
            <a:r>
              <a:rPr lang="fr-FR" sz="2800" b="1" dirty="0">
                <a:solidFill>
                  <a:srgbClr val="66FFFF"/>
                </a:solidFill>
              </a:rPr>
              <a:t> </a:t>
            </a:r>
          </a:p>
          <a:p>
            <a:pPr marL="0" indent="0">
              <a:buNone/>
            </a:pPr>
            <a:endParaRPr lang="fr-FR" sz="2800" b="1" dirty="0">
              <a:solidFill>
                <a:srgbClr val="66FFFF"/>
              </a:solidFill>
            </a:endParaRPr>
          </a:p>
          <a:p>
            <a:pPr marL="0" indent="0">
              <a:buNone/>
            </a:pPr>
            <a:endParaRPr lang="fr-FR" sz="2800" b="1" dirty="0">
              <a:solidFill>
                <a:srgbClr val="66FFFF"/>
              </a:solidFill>
            </a:endParaRPr>
          </a:p>
          <a:p>
            <a:pPr marL="0" indent="0">
              <a:buNone/>
            </a:pPr>
            <a:endParaRPr lang="fr-FR" sz="2800" b="1" dirty="0">
              <a:solidFill>
                <a:srgbClr val="66FFFF"/>
              </a:solidFill>
            </a:endParaRPr>
          </a:p>
          <a:p>
            <a:pPr marL="0" indent="0">
              <a:buNone/>
            </a:pPr>
            <a:r>
              <a:rPr lang="fr-FR" sz="2800" b="1" dirty="0" err="1">
                <a:solidFill>
                  <a:srgbClr val="66FFFF"/>
                </a:solidFill>
              </a:rPr>
              <a:t>at</a:t>
            </a:r>
            <a:r>
              <a:rPr lang="fr-FR" sz="2800" b="1" dirty="0">
                <a:solidFill>
                  <a:srgbClr val="66FFFF"/>
                </a:solidFill>
              </a:rPr>
              <a:t> the </a:t>
            </a:r>
            <a:r>
              <a:rPr lang="fr-FR" sz="2800" b="1" dirty="0" err="1">
                <a:solidFill>
                  <a:srgbClr val="66FFFF"/>
                </a:solidFill>
              </a:rPr>
              <a:t>Physics</a:t>
            </a:r>
            <a:r>
              <a:rPr lang="fr-FR" sz="2800" b="1" dirty="0">
                <a:solidFill>
                  <a:srgbClr val="66FFFF"/>
                </a:solidFill>
              </a:rPr>
              <a:t> - </a:t>
            </a:r>
            <a:r>
              <a:rPr lang="fr-FR" sz="2800" b="1" dirty="0" err="1">
                <a:solidFill>
                  <a:srgbClr val="66FFFF"/>
                </a:solidFill>
              </a:rPr>
              <a:t>Medicine</a:t>
            </a:r>
            <a:r>
              <a:rPr lang="fr-FR" sz="2800" b="1" dirty="0">
                <a:solidFill>
                  <a:srgbClr val="66FFFF"/>
                </a:solidFill>
              </a:rPr>
              <a:t> - </a:t>
            </a:r>
            <a:r>
              <a:rPr lang="fr-FR" sz="2800" b="1" dirty="0" err="1">
                <a:solidFill>
                  <a:srgbClr val="66FFFF"/>
                </a:solidFill>
              </a:rPr>
              <a:t>Biology</a:t>
            </a:r>
            <a:r>
              <a:rPr lang="fr-FR" sz="2800" b="1" dirty="0">
                <a:solidFill>
                  <a:srgbClr val="66FFFF"/>
                </a:solidFill>
              </a:rPr>
              <a:t> </a:t>
            </a:r>
            <a:r>
              <a:rPr lang="fr-FR" sz="2800" b="1" dirty="0" err="1">
                <a:solidFill>
                  <a:srgbClr val="66FFFF"/>
                </a:solidFill>
              </a:rPr>
              <a:t>frontier</a:t>
            </a:r>
            <a:r>
              <a:rPr lang="fr-FR" sz="2800" b="1" dirty="0">
                <a:solidFill>
                  <a:srgbClr val="66FFFF"/>
                </a:solidFill>
              </a:rPr>
              <a:t> </a:t>
            </a:r>
            <a:endParaRPr lang="fr-FR" sz="2000" dirty="0">
              <a:solidFill>
                <a:srgbClr val="FFFF00"/>
              </a:solidFill>
            </a:endParaRPr>
          </a:p>
          <a:p>
            <a:r>
              <a:rPr lang="fr-FR" sz="2000" b="1" dirty="0">
                <a:solidFill>
                  <a:srgbClr val="FFFF00"/>
                </a:solidFill>
              </a:rPr>
              <a:t>29-31 </a:t>
            </a:r>
            <a:r>
              <a:rPr lang="fr-FR" sz="2000" b="1" dirty="0" err="1">
                <a:solidFill>
                  <a:srgbClr val="FFFF00"/>
                </a:solidFill>
              </a:rPr>
              <a:t>October</a:t>
            </a:r>
            <a:r>
              <a:rPr lang="fr-FR" sz="2000" b="1" dirty="0">
                <a:solidFill>
                  <a:srgbClr val="FFFF00"/>
                </a:solidFill>
              </a:rPr>
              <a:t> 2018, Bordeaux, France</a:t>
            </a:r>
          </a:p>
          <a:p>
            <a:r>
              <a:rPr lang="fr-FR" sz="1600" dirty="0" err="1"/>
              <a:t>Topics</a:t>
            </a:r>
            <a:endParaRPr lang="fr-FR" sz="1600" dirty="0"/>
          </a:p>
          <a:p>
            <a:pPr lvl="1"/>
            <a:r>
              <a:rPr lang="fr-FR" sz="1200" dirty="0" err="1">
                <a:solidFill>
                  <a:srgbClr val="FD9C52"/>
                </a:solidFill>
              </a:rPr>
              <a:t>imaging</a:t>
            </a:r>
            <a:r>
              <a:rPr lang="fr-FR" sz="1200" dirty="0">
                <a:solidFill>
                  <a:srgbClr val="FD9C52"/>
                </a:solidFill>
              </a:rPr>
              <a:t>, </a:t>
            </a:r>
            <a:r>
              <a:rPr lang="fr-FR" sz="1200" dirty="0" err="1">
                <a:solidFill>
                  <a:srgbClr val="FD9C52"/>
                </a:solidFill>
              </a:rPr>
              <a:t>classical</a:t>
            </a:r>
            <a:r>
              <a:rPr lang="fr-FR" sz="1200" dirty="0">
                <a:solidFill>
                  <a:srgbClr val="FD9C52"/>
                </a:solidFill>
              </a:rPr>
              <a:t> </a:t>
            </a:r>
            <a:r>
              <a:rPr lang="fr-FR" sz="1200" dirty="0" err="1">
                <a:solidFill>
                  <a:srgbClr val="FD9C52"/>
                </a:solidFill>
              </a:rPr>
              <a:t>radiotherapy</a:t>
            </a:r>
            <a:r>
              <a:rPr lang="fr-FR" sz="1200" dirty="0">
                <a:solidFill>
                  <a:srgbClr val="FD9C52"/>
                </a:solidFill>
              </a:rPr>
              <a:t>, </a:t>
            </a:r>
            <a:r>
              <a:rPr lang="fr-FR" sz="1200" dirty="0" err="1">
                <a:solidFill>
                  <a:srgbClr val="FD9C52"/>
                </a:solidFill>
              </a:rPr>
              <a:t>including</a:t>
            </a:r>
            <a:r>
              <a:rPr lang="fr-FR" sz="1200" dirty="0">
                <a:solidFill>
                  <a:srgbClr val="FD9C52"/>
                </a:solidFill>
              </a:rPr>
              <a:t> </a:t>
            </a:r>
            <a:r>
              <a:rPr lang="fr-FR" sz="1200" dirty="0" err="1">
                <a:solidFill>
                  <a:srgbClr val="FD9C52"/>
                </a:solidFill>
              </a:rPr>
              <a:t>brachytherapy</a:t>
            </a:r>
            <a:r>
              <a:rPr lang="fr-FR" sz="1200" dirty="0">
                <a:solidFill>
                  <a:srgbClr val="FD9C52"/>
                </a:solidFill>
              </a:rPr>
              <a:t> and </a:t>
            </a:r>
            <a:r>
              <a:rPr lang="fr-FR" sz="1200" dirty="0" err="1">
                <a:solidFill>
                  <a:srgbClr val="FD9C52"/>
                </a:solidFill>
              </a:rPr>
              <a:t>targeted</a:t>
            </a:r>
            <a:r>
              <a:rPr lang="fr-FR" sz="1200" dirty="0">
                <a:solidFill>
                  <a:srgbClr val="FD9C52"/>
                </a:solidFill>
              </a:rPr>
              <a:t> </a:t>
            </a:r>
            <a:r>
              <a:rPr lang="fr-FR" sz="1200" dirty="0" err="1">
                <a:solidFill>
                  <a:srgbClr val="FD9C52"/>
                </a:solidFill>
              </a:rPr>
              <a:t>radioimmunotherapy</a:t>
            </a:r>
            <a:r>
              <a:rPr lang="fr-FR" sz="1200" dirty="0">
                <a:solidFill>
                  <a:srgbClr val="FD9C52"/>
                </a:solidFill>
              </a:rPr>
              <a:t>, protontherapy, </a:t>
            </a:r>
            <a:r>
              <a:rPr lang="fr-FR" sz="1200" dirty="0" err="1">
                <a:solidFill>
                  <a:srgbClr val="FD9C52"/>
                </a:solidFill>
              </a:rPr>
              <a:t>hadrontherapy</a:t>
            </a:r>
            <a:r>
              <a:rPr lang="fr-FR" sz="1200" dirty="0">
                <a:solidFill>
                  <a:srgbClr val="FD9C52"/>
                </a:solidFill>
              </a:rPr>
              <a:t>, </a:t>
            </a:r>
            <a:r>
              <a:rPr lang="fr-FR" sz="1200" dirty="0" err="1">
                <a:solidFill>
                  <a:srgbClr val="FD9C52"/>
                </a:solidFill>
              </a:rPr>
              <a:t>radiobiology</a:t>
            </a:r>
            <a:r>
              <a:rPr lang="fr-FR" sz="1200" dirty="0">
                <a:solidFill>
                  <a:srgbClr val="FD9C52"/>
                </a:solidFill>
              </a:rPr>
              <a:t> (Geant4-DNA), detector </a:t>
            </a:r>
            <a:r>
              <a:rPr lang="fr-FR" sz="1200" dirty="0" err="1">
                <a:solidFill>
                  <a:srgbClr val="FD9C52"/>
                </a:solidFill>
              </a:rPr>
              <a:t>development</a:t>
            </a:r>
            <a:r>
              <a:rPr lang="fr-FR" sz="1200" dirty="0">
                <a:solidFill>
                  <a:srgbClr val="FD9C52"/>
                </a:solidFill>
              </a:rPr>
              <a:t>, </a:t>
            </a:r>
            <a:r>
              <a:rPr lang="fr-FR" sz="1200" dirty="0" err="1">
                <a:solidFill>
                  <a:srgbClr val="FD9C52"/>
                </a:solidFill>
              </a:rPr>
              <a:t>computing</a:t>
            </a:r>
            <a:endParaRPr lang="fr-FR" sz="1200" dirty="0">
              <a:solidFill>
                <a:srgbClr val="FD9C52"/>
              </a:solidFill>
            </a:endParaRPr>
          </a:p>
          <a:p>
            <a:r>
              <a:rPr lang="fr-FR" sz="1600" dirty="0" err="1"/>
              <a:t>under</a:t>
            </a:r>
            <a:r>
              <a:rPr lang="fr-FR" sz="1600" dirty="0"/>
              <a:t> the auspices of the </a:t>
            </a:r>
            <a:r>
              <a:rPr lang="fr-FR" sz="1600" b="1" dirty="0"/>
              <a:t>Geant4 Collaboration</a:t>
            </a:r>
          </a:p>
          <a:p>
            <a:r>
              <a:rPr lang="fr-FR" sz="1600" dirty="0" err="1"/>
              <a:t>peer</a:t>
            </a:r>
            <a:r>
              <a:rPr lang="fr-FR" sz="1600" dirty="0"/>
              <a:t> </a:t>
            </a:r>
            <a:r>
              <a:rPr lang="fr-FR" sz="1600" dirty="0" err="1"/>
              <a:t>reviewed</a:t>
            </a:r>
            <a:r>
              <a:rPr lang="fr-FR" sz="1600" dirty="0"/>
              <a:t> </a:t>
            </a:r>
            <a:r>
              <a:rPr lang="fr-FR" sz="1600" dirty="0" err="1"/>
              <a:t>regular</a:t>
            </a:r>
            <a:r>
              <a:rPr lang="fr-FR" sz="1600" dirty="0"/>
              <a:t> </a:t>
            </a:r>
            <a:r>
              <a:rPr lang="fr-FR" sz="1600" dirty="0" err="1"/>
              <a:t>papers</a:t>
            </a:r>
            <a:r>
              <a:rPr lang="fr-FR" sz="1600" dirty="0"/>
              <a:t> in </a:t>
            </a:r>
            <a:r>
              <a:rPr lang="fr-FR" sz="1600" dirty="0">
                <a:solidFill>
                  <a:srgbClr val="00FF00"/>
                </a:solidFill>
              </a:rPr>
              <a:t>EJMP / Physica Medica (Elsevier) </a:t>
            </a:r>
            <a:r>
              <a:rPr lang="fr-FR" sz="1600" dirty="0"/>
              <a:t>in open </a:t>
            </a:r>
            <a:r>
              <a:rPr lang="fr-FR" sz="1600" dirty="0" err="1"/>
              <a:t>access</a:t>
            </a:r>
            <a:endParaRPr lang="fr-FR" sz="16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4503E-7AE5-494C-8F71-9A11FA02E820}" type="slidenum">
              <a:rPr lang="fr-FR" smtClean="0"/>
              <a:pPr/>
              <a:t>63</a:t>
            </a:fld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9CF67FC-729E-4142-8E5D-8AFDFB6EBBC2}"/>
              </a:ext>
            </a:extLst>
          </p:cNvPr>
          <p:cNvSpPr txBox="1"/>
          <p:nvPr/>
        </p:nvSpPr>
        <p:spPr>
          <a:xfrm rot="831211">
            <a:off x="6565886" y="5829322"/>
            <a:ext cx="2167901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latin typeface="+mj-lt"/>
              </a:rPr>
              <a:t>Registration </a:t>
            </a:r>
            <a:r>
              <a:rPr lang="fr-FR" b="1" dirty="0" err="1">
                <a:latin typeface="+mj-lt"/>
              </a:rPr>
              <a:t>is</a:t>
            </a:r>
            <a:r>
              <a:rPr lang="fr-FR" b="1" dirty="0">
                <a:latin typeface="+mj-lt"/>
              </a:rPr>
              <a:t> open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274E644-3DF7-4840-BE82-8B4D97F4131B}"/>
              </a:ext>
            </a:extLst>
          </p:cNvPr>
          <p:cNvSpPr txBox="1"/>
          <p:nvPr/>
        </p:nvSpPr>
        <p:spPr>
          <a:xfrm>
            <a:off x="5999502" y="4372622"/>
            <a:ext cx="2890856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b="1" dirty="0">
                <a:latin typeface="+mj-lt"/>
              </a:rPr>
              <a:t>http://geant4.in2p3.fr/2018</a:t>
            </a:r>
          </a:p>
        </p:txBody>
      </p:sp>
    </p:spTree>
    <p:extLst>
      <p:ext uri="{BB962C8B-B14F-4D97-AF65-F5344CB8AC3E}">
        <p14:creationId xmlns:p14="http://schemas.microsoft.com/office/powerpoint/2010/main" val="3911984866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à coins arrondis 3"/>
          <p:cNvSpPr/>
          <p:nvPr/>
        </p:nvSpPr>
        <p:spPr>
          <a:xfrm>
            <a:off x="552939" y="1581060"/>
            <a:ext cx="8008964" cy="1918080"/>
          </a:xfrm>
          <a:prstGeom prst="roundRect">
            <a:avLst>
              <a:gd name="adj" fmla="val 5261"/>
            </a:avLst>
          </a:prstGeom>
          <a:noFill/>
          <a:ln w="38100" cmpd="sng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Geant4-DNA </a:t>
            </a:r>
            <a:r>
              <a:rPr lang="fr-FR" dirty="0" err="1">
                <a:solidFill>
                  <a:srgbClr val="FFFF00"/>
                </a:solidFill>
              </a:rPr>
              <a:t>timeline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614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9AA03134-440C-41E9-969D-E75C9B95903C}" type="slidenum">
              <a:rPr lang="fr-FR" smtClean="0"/>
              <a:pPr/>
              <a:t>7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04" y="6011333"/>
            <a:ext cx="1349976" cy="541516"/>
          </a:xfrm>
          <a:prstGeom prst="roundRect">
            <a:avLst>
              <a:gd name="adj" fmla="val 624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ovéPole 1"/>
          <p:cNvSpPr txBox="1"/>
          <p:nvPr/>
        </p:nvSpPr>
        <p:spPr>
          <a:xfrm>
            <a:off x="552939" y="1603589"/>
            <a:ext cx="7917961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FFFF00"/>
                </a:solidFill>
                <a:latin typeface="+mj-lt"/>
              </a:rPr>
              <a:t>Main objective</a:t>
            </a:r>
          </a:p>
          <a:p>
            <a:pPr algn="ctr"/>
            <a:r>
              <a:rPr lang="fr-FR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Extend the </a:t>
            </a:r>
            <a:r>
              <a:rPr lang="en-GB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general</a:t>
            </a:r>
            <a:r>
              <a:rPr lang="fr-FR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 purpose </a:t>
            </a:r>
            <a:r>
              <a:rPr lang="fr-FR" sz="1600" dirty="0">
                <a:solidFill>
                  <a:srgbClr val="FFFF00"/>
                </a:solidFill>
                <a:latin typeface="+mj-lt"/>
              </a:rPr>
              <a:t>Geant4</a:t>
            </a:r>
            <a:r>
              <a:rPr lang="fr-FR" sz="1600" dirty="0">
                <a:solidFill>
                  <a:schemeClr val="accent3">
                    <a:lumMod val="60000"/>
                    <a:lumOff val="40000"/>
                  </a:schemeClr>
                </a:solidFill>
                <a:latin typeface="+mj-lt"/>
              </a:rPr>
              <a:t> Monte Carlo toolkit </a:t>
            </a:r>
            <a:r>
              <a:rPr lang="fr-FR" sz="1600" dirty="0">
                <a:latin typeface="+mj-lt"/>
              </a:rPr>
              <a:t>for the simulation of interactions of radiation with biological systems at the cellular and DNA level in order to predict </a:t>
            </a:r>
            <a:br>
              <a:rPr lang="fr-FR" sz="1600" dirty="0">
                <a:latin typeface="+mj-lt"/>
              </a:rPr>
            </a:br>
            <a:r>
              <a:rPr lang="fr-FR" sz="1600" dirty="0" err="1">
                <a:solidFill>
                  <a:srgbClr val="F1BB86"/>
                </a:solidFill>
                <a:latin typeface="+mj-lt"/>
              </a:rPr>
              <a:t>early</a:t>
            </a:r>
            <a:r>
              <a:rPr lang="fr-FR" sz="1600" dirty="0">
                <a:solidFill>
                  <a:srgbClr val="F1BB86"/>
                </a:solidFill>
                <a:latin typeface="+mj-lt"/>
              </a:rPr>
              <a:t> and </a:t>
            </a:r>
            <a:r>
              <a:rPr lang="fr-FR" sz="1600" dirty="0" err="1">
                <a:solidFill>
                  <a:srgbClr val="F1BB86"/>
                </a:solidFill>
                <a:latin typeface="+mj-lt"/>
              </a:rPr>
              <a:t>late</a:t>
            </a:r>
            <a:r>
              <a:rPr lang="fr-FR" sz="1600" dirty="0">
                <a:solidFill>
                  <a:srgbClr val="F1BB86"/>
                </a:solidFill>
                <a:latin typeface="+mj-lt"/>
              </a:rPr>
              <a:t> DNA damage </a:t>
            </a:r>
            <a:r>
              <a:rPr lang="fr-FR" sz="1600" dirty="0">
                <a:latin typeface="+mj-lt"/>
              </a:rPr>
              <a:t>in the context of manned space exploration missions </a:t>
            </a:r>
            <a:br>
              <a:rPr lang="fr-FR" sz="1600" dirty="0">
                <a:latin typeface="+mj-lt"/>
              </a:rPr>
            </a:br>
            <a:r>
              <a:rPr lang="fr-FR" sz="1600" dirty="0">
                <a:latin typeface="+mj-lt"/>
              </a:rPr>
              <a:t>(</a:t>
            </a:r>
            <a:r>
              <a:rPr lang="fr-FR" sz="1600" dirty="0">
                <a:solidFill>
                  <a:srgbClr val="F1BB86"/>
                </a:solidFill>
                <a:latin typeface="+mj-lt"/>
              </a:rPr>
              <a:t>« bottom-up »</a:t>
            </a:r>
            <a:r>
              <a:rPr lang="fr-FR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1600" dirty="0">
                <a:latin typeface="+mj-lt"/>
              </a:rPr>
              <a:t>approach).  </a:t>
            </a:r>
          </a:p>
          <a:p>
            <a:pPr algn="ctr"/>
            <a:r>
              <a:rPr lang="en-US" sz="1600" dirty="0">
                <a:solidFill>
                  <a:srgbClr val="FFFF00"/>
                </a:solidFill>
                <a:latin typeface="+mj-lt"/>
              </a:rPr>
              <a:t>C++ extension </a:t>
            </a:r>
            <a:r>
              <a:rPr lang="en-US" sz="1600" dirty="0">
                <a:latin typeface="+mj-lt"/>
              </a:rPr>
              <a:t>designed to be developed and delivered in a </a:t>
            </a:r>
            <a:r>
              <a:rPr lang="en-US" sz="1600" dirty="0">
                <a:solidFill>
                  <a:srgbClr val="FFFF00"/>
                </a:solidFill>
                <a:latin typeface="+mj-lt"/>
              </a:rPr>
              <a:t>FREE software spirit </a:t>
            </a:r>
            <a:br>
              <a:rPr lang="en-US" sz="1600" dirty="0">
                <a:solidFill>
                  <a:srgbClr val="FFFF00"/>
                </a:solidFill>
                <a:latin typeface="+mj-lt"/>
              </a:rPr>
            </a:br>
            <a:r>
              <a:rPr lang="en-US" sz="1600" dirty="0">
                <a:latin typeface="+mj-lt"/>
              </a:rPr>
              <a:t>under the </a:t>
            </a:r>
            <a:r>
              <a:rPr lang="en-US" sz="1600" dirty="0">
                <a:solidFill>
                  <a:srgbClr val="FFFF00"/>
                </a:solidFill>
                <a:latin typeface="+mj-lt"/>
              </a:rPr>
              <a:t>Geant4</a:t>
            </a:r>
            <a:r>
              <a:rPr lang="en-US" sz="1600" dirty="0">
                <a:latin typeface="+mj-lt"/>
              </a:rPr>
              <a:t> license, easy to </a:t>
            </a:r>
            <a:r>
              <a:rPr lang="en-US" sz="1600" dirty="0">
                <a:solidFill>
                  <a:srgbClr val="FF0000"/>
                </a:solidFill>
                <a:latin typeface="+mj-lt"/>
              </a:rPr>
              <a:t>upgrade and improve</a:t>
            </a:r>
            <a:r>
              <a:rPr lang="en-US" sz="1600" dirty="0">
                <a:latin typeface="+mj-lt"/>
              </a:rPr>
              <a:t>.</a:t>
            </a:r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3287095131"/>
              </p:ext>
            </p:extLst>
          </p:nvPr>
        </p:nvGraphicFramePr>
        <p:xfrm>
          <a:off x="446424" y="3417455"/>
          <a:ext cx="8243455" cy="3294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ectangle avec flèche vers le haut 4"/>
          <p:cNvSpPr/>
          <p:nvPr/>
        </p:nvSpPr>
        <p:spPr>
          <a:xfrm>
            <a:off x="2296965" y="5746005"/>
            <a:ext cx="1204238" cy="1014462"/>
          </a:xfrm>
          <a:prstGeom prst="upArrowCallout">
            <a:avLst>
              <a:gd name="adj1" fmla="val 26942"/>
              <a:gd name="adj2" fmla="val 25000"/>
              <a:gd name="adj3" fmla="val 25000"/>
              <a:gd name="adj4" fmla="val 64977"/>
            </a:avLst>
          </a:prstGeom>
          <a:noFill/>
          <a:ln w="38100" cmpd="sng">
            <a:solidFill>
              <a:srgbClr val="00FF8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2334470" y="6132056"/>
            <a:ext cx="112452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>
                <a:solidFill>
                  <a:srgbClr val="00FF80"/>
                </a:solidFill>
                <a:latin typeface="+mj-lt"/>
              </a:rPr>
              <a:t>W. Friedland</a:t>
            </a:r>
          </a:p>
          <a:p>
            <a:pPr algn="ctr"/>
            <a:r>
              <a:rPr lang="fr-FR" sz="1100" dirty="0">
                <a:solidFill>
                  <a:srgbClr val="00FF80"/>
                </a:solidFill>
                <a:latin typeface="+mj-lt"/>
              </a:rPr>
              <a:t>D. </a:t>
            </a:r>
            <a:r>
              <a:rPr lang="fr-FR" sz="1100" dirty="0" err="1">
                <a:solidFill>
                  <a:srgbClr val="00FF80"/>
                </a:solidFill>
                <a:latin typeface="+mj-lt"/>
              </a:rPr>
              <a:t>Emfietzoglou</a:t>
            </a:r>
            <a:br>
              <a:rPr lang="fr-FR" sz="1100" dirty="0">
                <a:solidFill>
                  <a:srgbClr val="00FF80"/>
                </a:solidFill>
                <a:latin typeface="+mj-lt"/>
              </a:rPr>
            </a:br>
            <a:r>
              <a:rPr lang="fr-FR" sz="1100" dirty="0">
                <a:solidFill>
                  <a:srgbClr val="00FF80"/>
                </a:solidFill>
              </a:rPr>
              <a:t>M. </a:t>
            </a:r>
            <a:r>
              <a:rPr lang="fr-FR" sz="1100" dirty="0" err="1">
                <a:solidFill>
                  <a:srgbClr val="00FF80"/>
                </a:solidFill>
              </a:rPr>
              <a:t>Dingfelder</a:t>
            </a:r>
            <a:endParaRPr lang="fr-FR" sz="1100" dirty="0">
              <a:solidFill>
                <a:srgbClr val="00FF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7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/>
          </p:cNvSpPr>
          <p:nvPr>
            <p:ph type="title"/>
          </p:nvPr>
        </p:nvSpPr>
        <p:spPr>
          <a:xfrm>
            <a:off x="414338" y="311411"/>
            <a:ext cx="8229600" cy="1143000"/>
          </a:xfrm>
        </p:spPr>
        <p:txBody>
          <a:bodyPr>
            <a:noAutofit/>
          </a:bodyPr>
          <a:lstStyle/>
          <a:p>
            <a:r>
              <a:rPr lang="en-AU" sz="3600" dirty="0"/>
              <a:t>How Can Geant4-DNA model </a:t>
            </a:r>
            <a:br>
              <a:rPr lang="en-AU" sz="3600" dirty="0"/>
            </a:br>
            <a:r>
              <a:rPr lang="en-AU" sz="3600" dirty="0">
                <a:solidFill>
                  <a:srgbClr val="FFFF00"/>
                </a:solidFill>
              </a:rPr>
              <a:t>early DNA damage </a:t>
            </a:r>
            <a:r>
              <a:rPr lang="en-AU" sz="3600" dirty="0"/>
              <a:t>?</a:t>
            </a:r>
          </a:p>
        </p:txBody>
      </p:sp>
      <p:sp>
        <p:nvSpPr>
          <p:cNvPr id="7171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389090" y="6356350"/>
            <a:ext cx="1297709" cy="365125"/>
          </a:xfrm>
        </p:spPr>
        <p:txBody>
          <a:bodyPr>
            <a:normAutofit/>
          </a:bodyPr>
          <a:lstStyle/>
          <a:p>
            <a:fld id="{69B29388-DB3F-4998-9F69-D5A19668A424}" type="slidenum">
              <a:rPr lang="en-AU" smtClean="0"/>
              <a:pPr/>
              <a:t>8</a:t>
            </a:fld>
            <a:endParaRPr lang="en-AU"/>
          </a:p>
        </p:txBody>
      </p:sp>
      <p:sp>
        <p:nvSpPr>
          <p:cNvPr id="5" name="Rectangle à coins arrondis 4"/>
          <p:cNvSpPr/>
          <p:nvPr/>
        </p:nvSpPr>
        <p:spPr>
          <a:xfrm>
            <a:off x="1214438" y="1740173"/>
            <a:ext cx="2786062" cy="1500187"/>
          </a:xfrm>
          <a:prstGeom prst="roundRect">
            <a:avLst/>
          </a:prstGeom>
          <a:solidFill>
            <a:srgbClr val="66FF99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400" b="1" dirty="0">
                <a:solidFill>
                  <a:srgbClr val="FF0000"/>
                </a:solidFill>
                <a:latin typeface="Copperplate Gothic Bold"/>
                <a:cs typeface="Copperplate Gothic Bold"/>
              </a:rPr>
              <a:t>Physical stage</a:t>
            </a:r>
          </a:p>
          <a:p>
            <a:pPr algn="ctr">
              <a:defRPr/>
            </a:pPr>
            <a:r>
              <a:rPr lang="en-AU" sz="1400" dirty="0">
                <a:solidFill>
                  <a:schemeClr val="bg1"/>
                </a:solidFill>
              </a:rPr>
              <a:t>step-by-step modelling of </a:t>
            </a:r>
            <a:r>
              <a:rPr lang="en-AU" sz="1400" b="1" dirty="0">
                <a:solidFill>
                  <a:schemeClr val="bg1"/>
                </a:solidFill>
              </a:rPr>
              <a:t>physical interactions </a:t>
            </a:r>
            <a:r>
              <a:rPr lang="en-AU" sz="1400" dirty="0">
                <a:solidFill>
                  <a:schemeClr val="bg1"/>
                </a:solidFill>
              </a:rPr>
              <a:t>of incoming &amp; secondary ionising radiation with biological medium </a:t>
            </a:r>
            <a:br>
              <a:rPr lang="en-AU" sz="1400" dirty="0">
                <a:solidFill>
                  <a:schemeClr val="bg1"/>
                </a:solidFill>
              </a:rPr>
            </a:br>
            <a:r>
              <a:rPr lang="en-AU" sz="1400" dirty="0">
                <a:solidFill>
                  <a:schemeClr val="bg1"/>
                </a:solidFill>
              </a:rPr>
              <a:t>(liquid water mainly)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4000500" y="3240360"/>
            <a:ext cx="4071938" cy="1000125"/>
          </a:xfrm>
          <a:prstGeom prst="roundRect">
            <a:avLst/>
          </a:prstGeom>
          <a:solidFill>
            <a:srgbClr val="66CCFF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400" b="1" dirty="0" err="1">
                <a:solidFill>
                  <a:srgbClr val="FF0000"/>
                </a:solidFill>
                <a:latin typeface="Copperplate Gothic Bold"/>
                <a:cs typeface="Copperplate Gothic Bold"/>
              </a:rPr>
              <a:t>Physico</a:t>
            </a:r>
            <a:r>
              <a:rPr lang="en-AU" sz="1400" b="1" dirty="0">
                <a:solidFill>
                  <a:srgbClr val="FF0000"/>
                </a:solidFill>
                <a:latin typeface="Copperplate Gothic Bold"/>
                <a:cs typeface="Copperplate Gothic Bold"/>
              </a:rPr>
              <a:t>-chemical/chemical stages </a:t>
            </a:r>
            <a:endParaRPr lang="en-AU" sz="1400" dirty="0">
              <a:solidFill>
                <a:srgbClr val="FF0000"/>
              </a:solidFill>
              <a:latin typeface="Copperplate Gothic Bold"/>
              <a:cs typeface="Copperplate Gothic Bold"/>
            </a:endParaRPr>
          </a:p>
          <a:p>
            <a:pPr algn="just">
              <a:buFont typeface="Arial" pitchFamily="34" charset="0"/>
              <a:buChar char="•"/>
              <a:defRPr/>
            </a:pPr>
            <a:r>
              <a:rPr lang="en-AU" sz="1400" dirty="0">
                <a:solidFill>
                  <a:srgbClr val="000000"/>
                </a:solidFill>
              </a:rPr>
              <a:t> </a:t>
            </a:r>
            <a:r>
              <a:rPr lang="en-AU" sz="1400" b="1" dirty="0">
                <a:solidFill>
                  <a:srgbClr val="000000"/>
                </a:solidFill>
              </a:rPr>
              <a:t>Radical</a:t>
            </a:r>
            <a:r>
              <a:rPr lang="en-AU" sz="1400" dirty="0">
                <a:solidFill>
                  <a:srgbClr val="000000"/>
                </a:solidFill>
              </a:rPr>
              <a:t> species production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AU" sz="1400" dirty="0">
                <a:solidFill>
                  <a:srgbClr val="000000"/>
                </a:solidFill>
              </a:rPr>
              <a:t> Diffusion</a:t>
            </a:r>
          </a:p>
          <a:p>
            <a:pPr algn="just">
              <a:buFont typeface="Arial" pitchFamily="34" charset="0"/>
              <a:buChar char="•"/>
              <a:defRPr/>
            </a:pPr>
            <a:r>
              <a:rPr lang="en-AU" sz="1400" dirty="0">
                <a:solidFill>
                  <a:srgbClr val="000000"/>
                </a:solidFill>
              </a:rPr>
              <a:t> Mutual chemical interactions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1214438" y="4383360"/>
            <a:ext cx="6858000" cy="857250"/>
          </a:xfrm>
          <a:prstGeom prst="roundRect">
            <a:avLst/>
          </a:prstGeom>
          <a:solidFill>
            <a:srgbClr val="FF6FCF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400" b="1" dirty="0">
                <a:solidFill>
                  <a:srgbClr val="FF0000"/>
                </a:solidFill>
                <a:latin typeface="Copperplate Gothic Bold"/>
                <a:cs typeface="Copperplate Gothic Bold"/>
              </a:rPr>
              <a:t>Geometrical models</a:t>
            </a:r>
          </a:p>
          <a:p>
            <a:pPr algn="ctr">
              <a:defRPr/>
            </a:pPr>
            <a:r>
              <a:rPr lang="en-AU" sz="1400" dirty="0">
                <a:solidFill>
                  <a:srgbClr val="000000"/>
                </a:solidFill>
              </a:rPr>
              <a:t>DNA strands, chromatin fibres, chromosomes, whole cell nucleus, cells… </a:t>
            </a:r>
          </a:p>
        </p:txBody>
      </p:sp>
      <p:sp>
        <p:nvSpPr>
          <p:cNvPr id="7175" name="ZoneTexte 7"/>
          <p:cNvSpPr txBox="1">
            <a:spLocks noChangeArrowheads="1"/>
          </p:cNvSpPr>
          <p:nvPr/>
        </p:nvSpPr>
        <p:spPr bwMode="auto">
          <a:xfrm>
            <a:off x="4637088" y="2025923"/>
            <a:ext cx="213391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AU" sz="1400">
                <a:latin typeface="+mj-lt"/>
              </a:rPr>
              <a:t> Excited </a:t>
            </a:r>
            <a:r>
              <a:rPr lang="en-AU" sz="1400" b="1">
                <a:solidFill>
                  <a:srgbClr val="FF66FF"/>
                </a:solidFill>
                <a:latin typeface="+mj-lt"/>
              </a:rPr>
              <a:t>water molecules</a:t>
            </a:r>
          </a:p>
          <a:p>
            <a:pPr>
              <a:buFont typeface="Arial" charset="0"/>
              <a:buChar char="•"/>
            </a:pPr>
            <a:r>
              <a:rPr lang="en-AU" sz="1400">
                <a:latin typeface="+mj-lt"/>
              </a:rPr>
              <a:t> Ionised </a:t>
            </a:r>
            <a:r>
              <a:rPr lang="en-AU" sz="1400" b="1">
                <a:solidFill>
                  <a:srgbClr val="FF66FF"/>
                </a:solidFill>
                <a:latin typeface="+mj-lt"/>
              </a:rPr>
              <a:t>water molecules</a:t>
            </a:r>
          </a:p>
          <a:p>
            <a:pPr>
              <a:buFont typeface="Arial" charset="0"/>
              <a:buChar char="•"/>
            </a:pPr>
            <a:r>
              <a:rPr lang="en-AU" sz="1400">
                <a:latin typeface="+mj-lt"/>
              </a:rPr>
              <a:t> </a:t>
            </a:r>
            <a:r>
              <a:rPr lang="en-AU" sz="1400" b="1">
                <a:solidFill>
                  <a:srgbClr val="FF66FF"/>
                </a:solidFill>
                <a:latin typeface="+mj-lt"/>
              </a:rPr>
              <a:t>Solvated</a:t>
            </a:r>
            <a:r>
              <a:rPr lang="en-AU" sz="1400">
                <a:solidFill>
                  <a:srgbClr val="FF66FF"/>
                </a:solidFill>
                <a:latin typeface="+mj-lt"/>
              </a:rPr>
              <a:t> </a:t>
            </a:r>
            <a:r>
              <a:rPr lang="en-AU" sz="1400" b="1">
                <a:solidFill>
                  <a:srgbClr val="FF66FF"/>
                </a:solidFill>
                <a:latin typeface="+mj-lt"/>
              </a:rPr>
              <a:t>electrons</a:t>
            </a:r>
          </a:p>
        </p:txBody>
      </p:sp>
      <p:sp>
        <p:nvSpPr>
          <p:cNvPr id="9" name="Flèche droite rayée 8"/>
          <p:cNvSpPr/>
          <p:nvPr/>
        </p:nvSpPr>
        <p:spPr>
          <a:xfrm>
            <a:off x="3857625" y="2025923"/>
            <a:ext cx="857250" cy="785812"/>
          </a:xfrm>
          <a:prstGeom prst="stripedRightArrow">
            <a:avLst/>
          </a:prstGeom>
          <a:solidFill>
            <a:srgbClr val="66FF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0" name="Flèche droite rayée 9"/>
          <p:cNvSpPr/>
          <p:nvPr/>
        </p:nvSpPr>
        <p:spPr>
          <a:xfrm rot="5400000">
            <a:off x="5750719" y="2704579"/>
            <a:ext cx="571500" cy="785812"/>
          </a:xfrm>
          <a:prstGeom prst="stripedRightArrow">
            <a:avLst/>
          </a:prstGeom>
          <a:solidFill>
            <a:srgbClr val="66FFF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2" name="Flèche droite rayée 11"/>
          <p:cNvSpPr/>
          <p:nvPr/>
        </p:nvSpPr>
        <p:spPr>
          <a:xfrm rot="5400000">
            <a:off x="1964531" y="3490392"/>
            <a:ext cx="1285875" cy="785812"/>
          </a:xfrm>
          <a:prstGeom prst="stripedRightArrow">
            <a:avLst/>
          </a:prstGeom>
          <a:solidFill>
            <a:srgbClr val="FF6FCF"/>
          </a:solidFill>
          <a:ln/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4" name="Flèche droite rayée 13"/>
          <p:cNvSpPr/>
          <p:nvPr/>
        </p:nvSpPr>
        <p:spPr>
          <a:xfrm rot="5400000">
            <a:off x="5750719" y="4061892"/>
            <a:ext cx="571500" cy="785812"/>
          </a:xfrm>
          <a:prstGeom prst="stripedRightArrow">
            <a:avLst/>
          </a:prstGeom>
          <a:solidFill>
            <a:srgbClr val="FF6FCF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5" name="Rectangle à coins arrondis 14"/>
          <p:cNvSpPr/>
          <p:nvPr/>
        </p:nvSpPr>
        <p:spPr>
          <a:xfrm>
            <a:off x="1214438" y="5526360"/>
            <a:ext cx="2714625" cy="642938"/>
          </a:xfrm>
          <a:prstGeom prst="roundRect">
            <a:avLst/>
          </a:prstGeom>
          <a:solidFill>
            <a:srgbClr val="FFFF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400" b="1">
                <a:solidFill>
                  <a:srgbClr val="FF0000"/>
                </a:solidFill>
                <a:latin typeface="Copperplate Gothic Bold"/>
                <a:cs typeface="Copperplate Gothic Bold"/>
              </a:rPr>
              <a:t>DIRECT DNA damage </a:t>
            </a:r>
            <a:endParaRPr lang="en-AU" sz="1400">
              <a:solidFill>
                <a:srgbClr val="000000"/>
              </a:solidFill>
            </a:endParaRPr>
          </a:p>
        </p:txBody>
      </p:sp>
      <p:sp>
        <p:nvSpPr>
          <p:cNvPr id="16" name="Rectangle à coins arrondis 15"/>
          <p:cNvSpPr/>
          <p:nvPr/>
        </p:nvSpPr>
        <p:spPr>
          <a:xfrm>
            <a:off x="4000500" y="5526360"/>
            <a:ext cx="4071938" cy="642938"/>
          </a:xfrm>
          <a:prstGeom prst="roundRect">
            <a:avLst/>
          </a:prstGeom>
          <a:solidFill>
            <a:srgbClr val="FFFF00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400" b="1">
                <a:solidFill>
                  <a:srgbClr val="FF0000"/>
                </a:solidFill>
                <a:latin typeface="Copperplate Gothic Bold"/>
                <a:cs typeface="Copperplate Gothic Bold"/>
              </a:rPr>
              <a:t>INDIRECT DNA damage</a:t>
            </a:r>
            <a:endParaRPr lang="en-AU" sz="1400">
              <a:solidFill>
                <a:srgbClr val="000000"/>
              </a:solidFill>
            </a:endParaRPr>
          </a:p>
        </p:txBody>
      </p:sp>
      <p:sp>
        <p:nvSpPr>
          <p:cNvPr id="17" name="Flèche droite rayée 16"/>
          <p:cNvSpPr/>
          <p:nvPr/>
        </p:nvSpPr>
        <p:spPr>
          <a:xfrm rot="5400000">
            <a:off x="5786438" y="5026298"/>
            <a:ext cx="500062" cy="785812"/>
          </a:xfrm>
          <a:prstGeom prst="stripedRightArrow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8" name="Flèche droite rayée 17"/>
          <p:cNvSpPr/>
          <p:nvPr/>
        </p:nvSpPr>
        <p:spPr>
          <a:xfrm rot="5400000">
            <a:off x="2357438" y="5026298"/>
            <a:ext cx="500062" cy="785812"/>
          </a:xfrm>
          <a:prstGeom prst="stripedRightArrow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cxnSp>
        <p:nvCxnSpPr>
          <p:cNvPr id="22" name="Connecteur droit avec flèche 21"/>
          <p:cNvCxnSpPr/>
          <p:nvPr/>
        </p:nvCxnSpPr>
        <p:spPr>
          <a:xfrm>
            <a:off x="642938" y="6312173"/>
            <a:ext cx="8001000" cy="1587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185" name="ZoneTexte 26"/>
          <p:cNvSpPr txBox="1">
            <a:spLocks noChangeArrowheads="1"/>
          </p:cNvSpPr>
          <p:nvPr/>
        </p:nvSpPr>
        <p:spPr bwMode="auto">
          <a:xfrm>
            <a:off x="871538" y="6299473"/>
            <a:ext cx="5017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>
                <a:solidFill>
                  <a:schemeClr val="accent3"/>
                </a:solidFill>
                <a:latin typeface="+mj-lt"/>
              </a:rPr>
              <a:t>t=0</a:t>
            </a:r>
          </a:p>
        </p:txBody>
      </p:sp>
      <p:cxnSp>
        <p:nvCxnSpPr>
          <p:cNvPr id="31" name="Connecteur droit 30"/>
          <p:cNvCxnSpPr/>
          <p:nvPr/>
        </p:nvCxnSpPr>
        <p:spPr>
          <a:xfrm rot="5400000">
            <a:off x="1000125" y="6312173"/>
            <a:ext cx="2857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87" name="ZoneTexte 32"/>
          <p:cNvSpPr txBox="1">
            <a:spLocks noChangeArrowheads="1"/>
          </p:cNvSpPr>
          <p:nvPr/>
        </p:nvSpPr>
        <p:spPr bwMode="auto">
          <a:xfrm>
            <a:off x="3714750" y="6299473"/>
            <a:ext cx="9233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dirty="0">
                <a:solidFill>
                  <a:schemeClr val="accent3"/>
                </a:solidFill>
                <a:latin typeface="+mj-lt"/>
              </a:rPr>
              <a:t>t=10</a:t>
            </a:r>
            <a:r>
              <a:rPr lang="en-AU" baseline="30000" dirty="0">
                <a:latin typeface="+mj-lt"/>
              </a:rPr>
              <a:t>-15 </a:t>
            </a:r>
            <a:r>
              <a:rPr lang="en-AU" dirty="0">
                <a:solidFill>
                  <a:schemeClr val="accent3"/>
                </a:solidFill>
                <a:latin typeface="+mj-lt"/>
              </a:rPr>
              <a:t>s</a:t>
            </a:r>
          </a:p>
        </p:txBody>
      </p:sp>
      <p:cxnSp>
        <p:nvCxnSpPr>
          <p:cNvPr id="34" name="Connecteur droit 33"/>
          <p:cNvCxnSpPr/>
          <p:nvPr/>
        </p:nvCxnSpPr>
        <p:spPr>
          <a:xfrm rot="5400000">
            <a:off x="3843338" y="6312173"/>
            <a:ext cx="2857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189" name="ZoneTexte 34"/>
          <p:cNvSpPr txBox="1">
            <a:spLocks noChangeArrowheads="1"/>
          </p:cNvSpPr>
          <p:nvPr/>
        </p:nvSpPr>
        <p:spPr bwMode="auto">
          <a:xfrm>
            <a:off x="7564438" y="6299473"/>
            <a:ext cx="86119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dirty="0">
                <a:solidFill>
                  <a:schemeClr val="accent3"/>
                </a:solidFill>
                <a:latin typeface="+mj-lt"/>
              </a:rPr>
              <a:t>t=10</a:t>
            </a:r>
            <a:r>
              <a:rPr lang="en-AU" baseline="30000" dirty="0">
                <a:solidFill>
                  <a:srgbClr val="FFFFFF"/>
                </a:solidFill>
                <a:latin typeface="+mj-lt"/>
              </a:rPr>
              <a:t>-6 </a:t>
            </a:r>
            <a:r>
              <a:rPr lang="en-AU" dirty="0">
                <a:solidFill>
                  <a:schemeClr val="accent3"/>
                </a:solidFill>
                <a:latin typeface="+mj-lt"/>
              </a:rPr>
              <a:t>s</a:t>
            </a:r>
          </a:p>
        </p:txBody>
      </p:sp>
      <p:cxnSp>
        <p:nvCxnSpPr>
          <p:cNvPr id="36" name="Connecteur droit 35"/>
          <p:cNvCxnSpPr/>
          <p:nvPr/>
        </p:nvCxnSpPr>
        <p:spPr>
          <a:xfrm rot="5400000">
            <a:off x="7929563" y="6312173"/>
            <a:ext cx="28575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Éclair 37"/>
          <p:cNvSpPr/>
          <p:nvPr/>
        </p:nvSpPr>
        <p:spPr>
          <a:xfrm>
            <a:off x="500063" y="2383110"/>
            <a:ext cx="928687" cy="642938"/>
          </a:xfrm>
          <a:prstGeom prst="lightningBol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4282" y="1668724"/>
            <a:ext cx="761992" cy="761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Flèche droite rayée 1"/>
          <p:cNvSpPr/>
          <p:nvPr/>
        </p:nvSpPr>
        <p:spPr>
          <a:xfrm>
            <a:off x="7755370" y="5437084"/>
            <a:ext cx="1078185" cy="801384"/>
          </a:xfrm>
          <a:prstGeom prst="stripedRightArrow">
            <a:avLst/>
          </a:prstGeom>
          <a:solidFill>
            <a:srgbClr val="00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z="1200" b="1">
                <a:solidFill>
                  <a:schemeClr val="bg1"/>
                </a:solidFill>
              </a:rPr>
              <a:t>REPAIR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ov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2721" y="2835323"/>
            <a:ext cx="4908038" cy="36626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5" name="Titre 4"/>
          <p:cNvSpPr>
            <a:spLocks noGrp="1"/>
          </p:cNvSpPr>
          <p:nvPr>
            <p:ph type="ctrTitle"/>
          </p:nvPr>
        </p:nvSpPr>
        <p:spPr>
          <a:xfrm>
            <a:off x="460022" y="662869"/>
            <a:ext cx="7772400" cy="1470025"/>
          </a:xfrm>
        </p:spPr>
        <p:txBody>
          <a:bodyPr>
            <a:noAutofit/>
          </a:bodyPr>
          <a:lstStyle/>
          <a:p>
            <a:r>
              <a:rPr lang="fr-FR" sz="3200" dirty="0">
                <a:solidFill>
                  <a:srgbClr val="00FF80"/>
                </a:solidFill>
              </a:rPr>
              <a:t>PHYSICAL STAGE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7414503E-7AE5-494C-8F71-9A11FA02E820}" type="slidenum">
              <a:rPr lang="fr-FR" smtClean="0"/>
              <a:pPr>
                <a:defRPr/>
              </a:pPr>
              <a:t>9</a:t>
            </a:fld>
            <a:endParaRPr lang="fr-FR"/>
          </a:p>
        </p:txBody>
      </p:sp>
      <p:sp>
        <p:nvSpPr>
          <p:cNvPr id="6" name="Flèche droite rayée 5"/>
          <p:cNvSpPr/>
          <p:nvPr/>
        </p:nvSpPr>
        <p:spPr>
          <a:xfrm rot="3643024">
            <a:off x="3088725" y="2764753"/>
            <a:ext cx="1481667" cy="658526"/>
          </a:xfrm>
          <a:prstGeom prst="stripedRightArrow">
            <a:avLst/>
          </a:prstGeom>
          <a:solidFill>
            <a:srgbClr val="FF00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Aube">
  <a:themeElements>
    <a:clrScheme name="Aube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Aube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ub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Aube.thmx</Template>
  <TotalTime>15539</TotalTime>
  <Words>4474</Words>
  <Application>Microsoft Macintosh PowerPoint</Application>
  <PresentationFormat>Affichage à l'écran (4:3)</PresentationFormat>
  <Paragraphs>918</Paragraphs>
  <Slides>63</Slides>
  <Notes>21</Notes>
  <HiddenSlides>0</HiddenSlides>
  <MMClips>3</MMClips>
  <ScaleCrop>false</ScaleCrop>
  <HeadingPairs>
    <vt:vector size="8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63</vt:i4>
      </vt:variant>
    </vt:vector>
  </HeadingPairs>
  <TitlesOfParts>
    <vt:vector size="78" baseType="lpstr">
      <vt:lpstr>Batang</vt:lpstr>
      <vt:lpstr>MS Mincho</vt:lpstr>
      <vt:lpstr>ＭＳ Ｐゴシック</vt:lpstr>
      <vt:lpstr>Arial</vt:lpstr>
      <vt:lpstr>Arial Black</vt:lpstr>
      <vt:lpstr>Arial Rounded MT Bold</vt:lpstr>
      <vt:lpstr>Calibri</vt:lpstr>
      <vt:lpstr>Copperplate Gothic Bold</vt:lpstr>
      <vt:lpstr>Corbel</vt:lpstr>
      <vt:lpstr>Mangal</vt:lpstr>
      <vt:lpstr>Tahoma</vt:lpstr>
      <vt:lpstr>Times New Roman</vt:lpstr>
      <vt:lpstr>Tw Cen MT</vt:lpstr>
      <vt:lpstr>Aube</vt:lpstr>
      <vt:lpstr>Equation</vt:lpstr>
      <vt:lpstr>Overview of the Geant4-DNA extension  of the Geant4 Monte Carlo simulation toolkit </vt:lpstr>
      <vt:lpstr>Contents</vt:lpstr>
      <vt:lpstr>Présentation PowerPoint</vt:lpstr>
      <vt:lpstr>Modelling biological effects of ionising radiation remains a major scientific challenge</vt:lpstr>
      <vt:lpstr>The Monte Carlo approach</vt:lpstr>
      <vt:lpstr>Geant4 for radiobiology ?</vt:lpstr>
      <vt:lpstr>Geant4-DNA timeline</vt:lpstr>
      <vt:lpstr>How Can Geant4-DNA model  early DNA damage ?</vt:lpstr>
      <vt:lpstr>PHYSICAL STAGE</vt:lpstr>
      <vt:lpstr>Overview of discrete physics models      for liquid water</vt:lpstr>
      <vt:lpstr>Cross section models for electrons in liquid water</vt:lpstr>
      <vt:lpstr>Geant4-DNA « physics constructors »  for liquid water</vt:lpstr>
      <vt:lpstr>New « Ioannina U. » electron models</vt:lpstr>
      <vt:lpstr>New « CPA100 » electron models </vt:lpstr>
      <vt:lpstr>Other bio-materials</vt:lpstr>
      <vt:lpstr>Investigation of radiotherapy sensitization using high-Z nanoparticles </vt:lpstr>
      <vt:lpstr>High-Z materials : gold</vt:lpstr>
      <vt:lpstr>Geant4-DNA versus Geant4 CH models for gold</vt:lpstr>
      <vt:lpstr>Multiscale combination of EM processes</vt:lpstr>
      <vt:lpstr>Mixed physics lists in geometrical regions: the « dnaphysics » extended example</vt:lpstr>
      <vt:lpstr>Overview of verification activities</vt:lpstr>
      <vt:lpstr>Verification (1): stopping power</vt:lpstr>
      <vt:lpstr>Verification (2): MFP</vt:lpstr>
      <vt:lpstr>Verification (3): microdosimetry</vt:lpstr>
      <vt:lpstr>Verification (4):  radial doses</vt:lpstr>
      <vt:lpstr>Verification (5): electron slowing down spectra</vt:lpstr>
      <vt:lpstr>Verification (6): S-values</vt:lpstr>
      <vt:lpstr>PHYSICO-CHEMICAL &amp;  CHEMICAL STAGE</vt:lpstr>
      <vt:lpstr>Présentation PowerPoint</vt:lpstr>
      <vt:lpstr>Contribution of indirect effects</vt:lpstr>
      <vt:lpstr>Modelling water radiolysis</vt:lpstr>
      <vt:lpstr>Modelling water radiolysis</vt:lpstr>
      <vt:lpstr>Physico-chemical stage</vt:lpstr>
      <vt:lpstr>Chemical stage</vt:lpstr>
      <vt:lpstr>Présentation PowerPoint</vt:lpstr>
      <vt:lpstr>How to use Geant4-DNA  for radiation chemistry ?</vt:lpstr>
      <vt:lpstr>Situation at 1 picosecond</vt:lpstr>
      <vt:lpstr>Situation at 1 microsecond</vt:lpstr>
      <vt:lpstr>Chem3</vt:lpstr>
      <vt:lpstr>Definition of radiochemical yield G</vt:lpstr>
      <vt:lpstr>chem4 : easy simulation of G-values</vt:lpstr>
      <vt:lpstr>GEOMETRICAL MODELS</vt:lpstr>
      <vt:lpstr>Molecules: realistic geometries using an  interface to PDB</vt:lpstr>
      <vt:lpstr>« pdb4dna » extended example</vt:lpstr>
      <vt:lpstr>Bacteria: modeling E. coli...</vt:lpstr>
      <vt:lpstr>Présentation PowerPoint</vt:lpstr>
      <vt:lpstr>Présentation PowerPoint</vt:lpstr>
      <vt:lpstr>…based on the « DNAFabric » software</vt:lpstr>
      <vt:lpstr>More geometries: cellular phantoms</vt:lpstr>
      <vt:lpstr>More geometries: neurons</vt:lpstr>
      <vt:lpstr>EARLY DAMAGE</vt:lpstr>
      <vt:lpstr>1) E. coli: simulation parameters</vt:lpstr>
      <vt:lpstr>E. coli: DNA damage from proton irradiation</vt:lpstr>
      <vt:lpstr>2) Fibroblast: simulation parameters</vt:lpstr>
      <vt:lpstr>Présentation PowerPoint</vt:lpstr>
      <vt:lpstr>3) Where to find more information ?</vt:lpstr>
      <vt:lpstr>Geant4-DNA website</vt:lpstr>
      <vt:lpstr>Geant4-DNA examples included in Geant4 (23)</vt:lpstr>
      <vt:lpstr>Geant4 Virtual Machine</vt:lpstr>
      <vt:lpstr>« Social » networks</vt:lpstr>
      <vt:lpstr>Perspectives</vt:lpstr>
      <vt:lpstr>Thank you for your attention  …and a special thank you to  </vt:lpstr>
      <vt:lpstr>Présentation PowerPoint</vt:lpstr>
    </vt:vector>
  </TitlesOfParts>
  <Company>CENBG</Company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KEK-IN2P3</dc:title>
  <dc:creator>Sébastien Incerti</dc:creator>
  <cp:lastModifiedBy/>
  <cp:revision>3737</cp:revision>
  <cp:lastPrinted>2018-05-31T11:25:09Z</cp:lastPrinted>
  <dcterms:created xsi:type="dcterms:W3CDTF">2011-04-25T17:44:48Z</dcterms:created>
  <dcterms:modified xsi:type="dcterms:W3CDTF">2018-05-31T16:44:56Z</dcterms:modified>
</cp:coreProperties>
</file>