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89" r:id="rId3"/>
    <p:sldId id="290" r:id="rId4"/>
    <p:sldId id="283" r:id="rId5"/>
    <p:sldId id="259" r:id="rId6"/>
    <p:sldId id="262" r:id="rId7"/>
    <p:sldId id="288" r:id="rId8"/>
    <p:sldId id="287" r:id="rId9"/>
    <p:sldId id="294" r:id="rId10"/>
    <p:sldId id="264" r:id="rId11"/>
    <p:sldId id="308" r:id="rId12"/>
    <p:sldId id="309" r:id="rId13"/>
    <p:sldId id="265" r:id="rId14"/>
    <p:sldId id="266" r:id="rId15"/>
    <p:sldId id="267" r:id="rId16"/>
    <p:sldId id="268" r:id="rId17"/>
    <p:sldId id="269" r:id="rId18"/>
    <p:sldId id="270" r:id="rId19"/>
    <p:sldId id="295" r:id="rId20"/>
    <p:sldId id="298" r:id="rId21"/>
    <p:sldId id="299" r:id="rId22"/>
    <p:sldId id="296" r:id="rId23"/>
    <p:sldId id="303" r:id="rId24"/>
    <p:sldId id="305" r:id="rId25"/>
    <p:sldId id="306" r:id="rId26"/>
    <p:sldId id="307" r:id="rId27"/>
    <p:sldId id="302" r:id="rId28"/>
    <p:sldId id="297" r:id="rId29"/>
    <p:sldId id="300" r:id="rId30"/>
    <p:sldId id="301" r:id="rId31"/>
    <p:sldId id="280" r:id="rId32"/>
    <p:sldId id="285" r:id="rId33"/>
    <p:sldId id="281" r:id="rId34"/>
    <p:sldId id="286" r:id="rId35"/>
    <p:sldId id="274" r:id="rId36"/>
    <p:sldId id="291" r:id="rId3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ADB6F-EB4C-456C-B755-DCC3F73467D1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D013D-AF4F-4E7F-926E-96356EE7E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68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D013D-AF4F-4E7F-926E-96356EE7EA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0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Balloon</a:t>
            </a:r>
            <a:r>
              <a:rPr lang="en-US" baseline="0" dirty="0"/>
              <a:t>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2D99E-BAC4-49F2-8A9D-637D4F701F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86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 Stokes </a:t>
            </a:r>
            <a:r>
              <a:rPr lang="en-US" dirty="0" err="1"/>
              <a:t>Params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2D99E-BAC4-49F2-8A9D-637D4F701F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44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 table</a:t>
            </a:r>
          </a:p>
          <a:p>
            <a:r>
              <a:rPr lang="en-US" dirty="0"/>
              <a:t>Add only one event, each</a:t>
            </a:r>
            <a:r>
              <a:rPr lang="en-US" baseline="0" dirty="0"/>
              <a:t> event is </a:t>
            </a:r>
            <a:r>
              <a:rPr lang="en-US" baseline="0" dirty="0" err="1"/>
              <a:t>unque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2D99E-BAC4-49F2-8A9D-637D4F701F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18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D013D-AF4F-4E7F-926E-96356EE7EA9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03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D013D-AF4F-4E7F-926E-96356EE7EA9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99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D013D-AF4F-4E7F-926E-96356EE7EA9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96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71EF7B-E882-42D3-8E02-5D4B7A87894A}" type="datetime1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04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2B92C-789D-4135-A8C2-3E9DFA89EAF2}" type="datetime1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13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55ED36-D94B-4C09-B3F1-EE3D94A98009}" type="datetime1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89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2806" y="6371953"/>
            <a:ext cx="2743200" cy="365125"/>
          </a:xfrm>
        </p:spPr>
        <p:txBody>
          <a:bodyPr/>
          <a:lstStyle>
            <a:lvl1pPr>
              <a:defRPr sz="1800"/>
            </a:lvl1pPr>
          </a:lstStyle>
          <a:p>
            <a:pPr algn="l"/>
            <a:fld id="{F47B99FB-2BA6-4F3B-BE61-53058666F5E8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0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CFF15B-9A2E-49A5-B932-29F66DD5682E}" type="datetime1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2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5BFC05-80F6-4F8B-8590-377668485B05}" type="datetime1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31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5A69CC-FEAF-4CE2-B1FD-32A17B6C85D6}" type="datetime1">
              <a:rPr lang="en-US" smtClean="0"/>
              <a:t>9/25/2018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83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B73AB-3B54-4589-8724-C52BE6A3FDAC}" type="datetime1">
              <a:rPr lang="en-US" smtClean="0"/>
              <a:t>9/25/2018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3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5293B-C0A5-4F09-94D6-88FA0DFB16B2}" type="datetime1">
              <a:rPr lang="en-US" smtClean="0"/>
              <a:t>9/25/2018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39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50D3B8-ACD3-4227-9C72-2D89451C2380}" type="datetime1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5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537505-5E8A-4F00-8E00-EE4C45E82D7D}" type="datetime1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3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17" y="6336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B99FB-2BA6-4F3B-BE61-53058666F5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7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388634"/>
            <a:ext cx="9144000" cy="3199720"/>
          </a:xfrm>
        </p:spPr>
        <p:txBody>
          <a:bodyPr>
            <a:normAutofit/>
          </a:bodyPr>
          <a:lstStyle/>
          <a:p>
            <a:r>
              <a:rPr lang="en-US" dirty="0"/>
              <a:t>Thunderstorm and Lightning Observations with the LOFAR Radio Telescope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87688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/>
              <a:t>Brian Hare </a:t>
            </a:r>
          </a:p>
          <a:p>
            <a:r>
              <a:rPr lang="en-US" sz="2800" dirty="0"/>
              <a:t>J. R. Dwyer, and the LOFAR C.R. Key Science Project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307398"/>
            <a:ext cx="4661925" cy="627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298" y="5802070"/>
            <a:ext cx="3319228" cy="708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04" y="5616265"/>
            <a:ext cx="3966869" cy="792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700" y="4173433"/>
            <a:ext cx="2364057" cy="761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477" y="5276516"/>
            <a:ext cx="3308195" cy="147368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93AFFBB-BB4A-4864-9DE4-99A25DAD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73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-10038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Cosmic Ray Air Shower Intensity Footprint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88714" y="2013421"/>
            <a:ext cx="9926629" cy="4924427"/>
            <a:chOff x="483676" y="2098990"/>
            <a:chExt cx="8336796" cy="413573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387" y="5843406"/>
              <a:ext cx="2971589" cy="357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843" y="5877272"/>
              <a:ext cx="2971589" cy="357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5063059" y="2165083"/>
                  <a:ext cx="1597173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chemeClr val="bg1"/>
                      </a:solidFill>
                    </a:rPr>
                    <a:t>ID 83687299</a:t>
                  </a:r>
                </a:p>
                <a:p>
                  <a:r>
                    <a:rPr lang="en-US" sz="1500" b="1" dirty="0">
                      <a:solidFill>
                        <a:schemeClr val="bg1"/>
                      </a:solidFill>
                    </a:rPr>
                    <a:t>zenith 24 </a:t>
                  </a:r>
                  <a:r>
                    <a:rPr lang="en-US" sz="1500" b="1" dirty="0" err="1">
                      <a:solidFill>
                        <a:schemeClr val="bg1"/>
                      </a:solidFill>
                    </a:rPr>
                    <a:t>deg</a:t>
                  </a:r>
                  <a:endParaRPr lang="en-US" sz="1500" b="1" dirty="0">
                    <a:solidFill>
                      <a:schemeClr val="bg1"/>
                    </a:solidFill>
                  </a:endParaRPr>
                </a:p>
                <a:p>
                  <a:r>
                    <a:rPr lang="en-US" sz="1500" b="1" dirty="0">
                      <a:solidFill>
                        <a:schemeClr val="bg1"/>
                      </a:solidFill>
                    </a:rPr>
                    <a:t>325 antennas</a:t>
                  </a:r>
                </a:p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nl-NL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15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𝝌</m:t>
                          </m:r>
                        </m:e>
                        <m:sup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nl-NL" sz="1500" b="1" dirty="0">
                      <a:solidFill>
                        <a:schemeClr val="bg1"/>
                      </a:solidFill>
                    </a:rPr>
                    <a:t>/</a:t>
                  </a:r>
                  <a:r>
                    <a:rPr lang="nl-NL" sz="1500" b="1" dirty="0" err="1">
                      <a:solidFill>
                        <a:schemeClr val="bg1"/>
                      </a:solidFill>
                    </a:rPr>
                    <a:t>ndf</a:t>
                  </a:r>
                  <a:r>
                    <a:rPr lang="nl-NL" sz="1500" b="1" dirty="0">
                      <a:solidFill>
                        <a:schemeClr val="bg1"/>
                      </a:solidFill>
                    </a:rPr>
                    <a:t> = 3.1</a:t>
                  </a: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3059" y="2165083"/>
                  <a:ext cx="1597173" cy="92333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1527" b="-6579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7857" y="2138814"/>
              <a:ext cx="4022615" cy="370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023" y="2098990"/>
              <a:ext cx="4049669" cy="37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76" y="2355773"/>
              <a:ext cx="343908" cy="305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551711" y="5166743"/>
              <a:ext cx="20685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i="1" dirty="0">
                  <a:solidFill>
                    <a:schemeClr val="bg1"/>
                  </a:solidFill>
                </a:rPr>
                <a:t>S. </a:t>
              </a:r>
              <a:r>
                <a:rPr lang="en-US" sz="1300" b="1" i="1" dirty="0" err="1">
                  <a:solidFill>
                    <a:schemeClr val="bg1"/>
                  </a:solidFill>
                </a:rPr>
                <a:t>Buitink</a:t>
              </a:r>
              <a:r>
                <a:rPr lang="en-US" sz="1300" b="1" i="1" dirty="0">
                  <a:solidFill>
                    <a:schemeClr val="bg1"/>
                  </a:solidFill>
                </a:rPr>
                <a:t> et al. </a:t>
              </a:r>
            </a:p>
            <a:p>
              <a:pPr algn="ctr"/>
              <a:r>
                <a:rPr lang="en-US" sz="1300" b="1" i="1" dirty="0">
                  <a:solidFill>
                    <a:schemeClr val="bg1"/>
                  </a:solidFill>
                </a:rPr>
                <a:t>(</a:t>
              </a:r>
              <a:r>
                <a:rPr lang="nl-NL" sz="1300" b="1" i="1" dirty="0">
                  <a:solidFill>
                    <a:schemeClr val="bg1"/>
                  </a:solidFill>
                </a:rPr>
                <a:t>PRD 90, 082003 (2014))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56176" y="5189291"/>
              <a:ext cx="251320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i="1" dirty="0">
                  <a:solidFill>
                    <a:schemeClr val="bg1"/>
                  </a:solidFill>
                </a:rPr>
                <a:t>P. </a:t>
              </a:r>
              <a:r>
                <a:rPr lang="en-US" sz="1300" b="1" i="1" dirty="0" err="1">
                  <a:solidFill>
                    <a:schemeClr val="bg1"/>
                  </a:solidFill>
                </a:rPr>
                <a:t>Schellart</a:t>
              </a:r>
              <a:r>
                <a:rPr lang="en-US" sz="1300" b="1" i="1" dirty="0">
                  <a:solidFill>
                    <a:schemeClr val="bg1"/>
                  </a:solidFill>
                </a:rPr>
                <a:t>, T.N.G. Trinh et al. </a:t>
              </a:r>
            </a:p>
            <a:p>
              <a:r>
                <a:rPr lang="en-US" sz="1300" b="1" i="1" dirty="0">
                  <a:solidFill>
                    <a:schemeClr val="bg1"/>
                  </a:solidFill>
                </a:rPr>
                <a:t>(</a:t>
              </a:r>
              <a:r>
                <a:rPr lang="nl-NL" sz="1400" b="1" i="1" dirty="0">
                  <a:solidFill>
                    <a:schemeClr val="bg1"/>
                  </a:solidFill>
                </a:rPr>
                <a:t>PRL 114, 165001</a:t>
              </a:r>
              <a:r>
                <a:rPr lang="en-US" sz="1300" b="1" i="1" dirty="0">
                  <a:solidFill>
                    <a:schemeClr val="bg1"/>
                  </a:solidFill>
                </a:rPr>
                <a:t>)</a:t>
              </a:r>
              <a:endParaRPr lang="nl-NL" sz="13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111432" y="1195860"/>
            <a:ext cx="3582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Fair-Weather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3150" y="1225177"/>
            <a:ext cx="3147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Thunderstorm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048EC5-F179-4DFB-B910-7E8C8A5EA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12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D12EF2-0F5D-4426-9251-ECA830618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272" y="749623"/>
            <a:ext cx="6181428" cy="61814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4BD91-554B-4187-9BD8-904AF5CBA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Polarization Footprint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8B815-5610-47DF-94BD-8C7B91FEF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47B99FB-2BA6-4F3B-BE61-53058666F5E8}" type="slidenum">
              <a:rPr lang="en-US" smtClean="0"/>
              <a:pPr algn="l"/>
              <a:t>11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6A21CD0-7C13-4306-9D40-1FE2707BB066}"/>
              </a:ext>
            </a:extLst>
          </p:cNvPr>
          <p:cNvCxnSpPr/>
          <p:nvPr/>
        </p:nvCxnSpPr>
        <p:spPr>
          <a:xfrm>
            <a:off x="4064000" y="5715000"/>
            <a:ext cx="20320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6B617AB-78F3-4276-A254-4A69434EE30B}"/>
              </a:ext>
            </a:extLst>
          </p:cNvPr>
          <p:cNvSpPr/>
          <p:nvPr/>
        </p:nvSpPr>
        <p:spPr>
          <a:xfrm>
            <a:off x="6267450" y="5079676"/>
            <a:ext cx="2794000" cy="111791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738997-F224-41E1-9260-938A6E4BCCB2}"/>
              </a:ext>
            </a:extLst>
          </p:cNvPr>
          <p:cNvSpPr txBox="1"/>
          <p:nvPr/>
        </p:nvSpPr>
        <p:spPr>
          <a:xfrm>
            <a:off x="6267450" y="5273219"/>
            <a:ext cx="384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Fair weather events are polarized in V x B direction</a:t>
            </a:r>
          </a:p>
        </p:txBody>
      </p:sp>
    </p:spTree>
    <p:extLst>
      <p:ext uri="{BB962C8B-B14F-4D97-AF65-F5344CB8AC3E}">
        <p14:creationId xmlns:p14="http://schemas.microsoft.com/office/powerpoint/2010/main" val="2385365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D12EF2-0F5D-4426-9251-ECA830618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272" y="749623"/>
            <a:ext cx="6181428" cy="61814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4BD91-554B-4187-9BD8-904AF5CBA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Polarization Footprint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8B815-5610-47DF-94BD-8C7B91FEF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47B99FB-2BA6-4F3B-BE61-53058666F5E8}" type="slidenum">
              <a:rPr lang="en-US" smtClean="0"/>
              <a:pPr algn="l"/>
              <a:t>12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6A21CD0-7C13-4306-9D40-1FE2707BB066}"/>
              </a:ext>
            </a:extLst>
          </p:cNvPr>
          <p:cNvCxnSpPr/>
          <p:nvPr/>
        </p:nvCxnSpPr>
        <p:spPr>
          <a:xfrm>
            <a:off x="4064000" y="5715000"/>
            <a:ext cx="20320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6B617AB-78F3-4276-A254-4A69434EE30B}"/>
              </a:ext>
            </a:extLst>
          </p:cNvPr>
          <p:cNvSpPr/>
          <p:nvPr/>
        </p:nvSpPr>
        <p:spPr>
          <a:xfrm>
            <a:off x="6267450" y="5079676"/>
            <a:ext cx="2794000" cy="111791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738997-F224-41E1-9260-938A6E4BCCB2}"/>
              </a:ext>
            </a:extLst>
          </p:cNvPr>
          <p:cNvSpPr txBox="1"/>
          <p:nvPr/>
        </p:nvSpPr>
        <p:spPr>
          <a:xfrm>
            <a:off x="6267450" y="5273219"/>
            <a:ext cx="384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Fair weather events are polarized in </a:t>
            </a:r>
            <a:r>
              <a:rPr lang="en-US" sz="2400" b="1" dirty="0"/>
              <a:t>V</a:t>
            </a:r>
            <a:r>
              <a:rPr lang="en-US" sz="2400" dirty="0"/>
              <a:t> x </a:t>
            </a:r>
            <a:r>
              <a:rPr lang="en-US" sz="2400" b="1" dirty="0"/>
              <a:t>B</a:t>
            </a:r>
            <a:r>
              <a:rPr lang="en-US" sz="2400" dirty="0"/>
              <a:t> direction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C945F2A-6F60-470F-A3EB-D8DB24FF5650}"/>
              </a:ext>
            </a:extLst>
          </p:cNvPr>
          <p:cNvCxnSpPr>
            <a:cxnSpLocks/>
          </p:cNvCxnSpPr>
          <p:nvPr/>
        </p:nvCxnSpPr>
        <p:spPr>
          <a:xfrm flipV="1">
            <a:off x="7416800" y="1778324"/>
            <a:ext cx="266700" cy="264127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8564466-A16D-4BEF-B259-BDDCCC127EC2}"/>
              </a:ext>
            </a:extLst>
          </p:cNvPr>
          <p:cNvSpPr/>
          <p:nvPr/>
        </p:nvSpPr>
        <p:spPr>
          <a:xfrm>
            <a:off x="8451850" y="2451100"/>
            <a:ext cx="412750" cy="149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035F08-A78D-4A53-A1AA-EC5CF05C9890}"/>
              </a:ext>
            </a:extLst>
          </p:cNvPr>
          <p:cNvSpPr txBox="1"/>
          <p:nvPr/>
        </p:nvSpPr>
        <p:spPr>
          <a:xfrm>
            <a:off x="7416800" y="2798969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Direction of atmospheric electric field</a:t>
            </a:r>
          </a:p>
        </p:txBody>
      </p:sp>
    </p:spTree>
    <p:extLst>
      <p:ext uri="{BB962C8B-B14F-4D97-AF65-F5344CB8AC3E}">
        <p14:creationId xmlns:p14="http://schemas.microsoft.com/office/powerpoint/2010/main" val="3862612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Radiation Mechanism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862" y="1965057"/>
            <a:ext cx="3251684" cy="468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694853" y="3382664"/>
            <a:ext cx="1157307" cy="51600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3810704" y="3507061"/>
            <a:ext cx="609521" cy="156076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499757" y="3193837"/>
                <a:ext cx="627031" cy="5064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𝑬</m:t>
                              </m:r>
                            </m:e>
                          </m:acc>
                        </m:e>
                        <m:sub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nl-NL" sz="2400" b="1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757" y="3193837"/>
                <a:ext cx="627031" cy="5064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075451" y="4569650"/>
                <a:ext cx="689548" cy="548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𝑬</m:t>
                              </m:r>
                            </m:e>
                          </m:acc>
                        </m:e>
                        <m:sub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/</m:t>
                          </m:r>
                          <m:r>
                            <m:rPr>
                              <m:lit/>
                            </m:rP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/</m:t>
                          </m:r>
                        </m:sub>
                      </m:sSub>
                    </m:oMath>
                  </m:oMathPara>
                </a14:m>
                <a:endParaRPr lang="nl-NL" sz="2400" b="1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5451" y="4569650"/>
                <a:ext cx="689548" cy="5480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6046067" y="3098513"/>
            <a:ext cx="5935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Deflects e</a:t>
            </a:r>
            <a:r>
              <a:rPr lang="en-US" sz="2800" baseline="30000" dirty="0"/>
              <a:t>-</a:t>
            </a:r>
            <a:r>
              <a:rPr lang="en-US" sz="2800" dirty="0"/>
              <a:t> and e</a:t>
            </a:r>
            <a:r>
              <a:rPr lang="en-US" sz="2800" baseline="30000" dirty="0"/>
              <a:t>+</a:t>
            </a:r>
          </a:p>
          <a:p>
            <a:r>
              <a:rPr lang="en-US" sz="2800" dirty="0"/>
              <a:t>Dominant effect between 10-90 MHz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83324" y="4597680"/>
            <a:ext cx="557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Separates e</a:t>
            </a:r>
            <a:r>
              <a:rPr lang="en-US" sz="2800" baseline="30000" dirty="0"/>
              <a:t>-</a:t>
            </a:r>
            <a:r>
              <a:rPr lang="en-US" sz="2800" dirty="0"/>
              <a:t> and e</a:t>
            </a:r>
            <a:r>
              <a:rPr lang="en-US" sz="2800" baseline="30000" dirty="0"/>
              <a:t>+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C5C02-E20F-4BC4-89D0-5CDA92933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8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89696" y="1203918"/>
            <a:ext cx="4329694" cy="5310835"/>
            <a:chOff x="5096828" y="1628800"/>
            <a:chExt cx="3505684" cy="4300098"/>
          </a:xfrm>
        </p:grpSpPr>
        <p:grpSp>
          <p:nvGrpSpPr>
            <p:cNvPr id="5" name="Group 4"/>
            <p:cNvGrpSpPr/>
            <p:nvPr/>
          </p:nvGrpSpPr>
          <p:grpSpPr>
            <a:xfrm>
              <a:off x="5096828" y="1628800"/>
              <a:ext cx="3505684" cy="4300098"/>
              <a:chOff x="5096828" y="1628800"/>
              <a:chExt cx="3505684" cy="4300098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6828" y="1755465"/>
                <a:ext cx="3505684" cy="4173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292080" y="1628800"/>
                <a:ext cx="288032" cy="3223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868144" y="1755465"/>
                <a:ext cx="504056" cy="1956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7830648" y="2111209"/>
              <a:ext cx="432048" cy="149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512460" y="6076603"/>
            <a:ext cx="4139515" cy="54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5077" y="1755184"/>
            <a:ext cx="367749" cy="4053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12460" y="5350919"/>
            <a:ext cx="1055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5834" y="3502850"/>
            <a:ext cx="1055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8547" y="1658725"/>
            <a:ext cx="1055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929780" y="3428313"/>
            <a:ext cx="2543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Altitude (km MSL)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21433" y="5944514"/>
            <a:ext cx="147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82141" y="5981325"/>
            <a:ext cx="147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09527" y="5974819"/>
            <a:ext cx="147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-50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33683" y="5965491"/>
            <a:ext cx="147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0739" y="5965782"/>
            <a:ext cx="147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-100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49849" y="6293649"/>
            <a:ext cx="152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 (kV/m)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08371" y="1538107"/>
            <a:ext cx="4688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/>
              <a:t>Choose electric field model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7620" y="39874"/>
            <a:ext cx="11320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Algorithm to Extract Thunderstorm Electric Fields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9D0BB-F4DB-426E-884D-FBD2A3126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45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89696" y="1203918"/>
            <a:ext cx="4329694" cy="5310835"/>
            <a:chOff x="5096828" y="1628800"/>
            <a:chExt cx="3505684" cy="4300098"/>
          </a:xfrm>
        </p:grpSpPr>
        <p:grpSp>
          <p:nvGrpSpPr>
            <p:cNvPr id="5" name="Group 4"/>
            <p:cNvGrpSpPr/>
            <p:nvPr/>
          </p:nvGrpSpPr>
          <p:grpSpPr>
            <a:xfrm>
              <a:off x="5096828" y="1628800"/>
              <a:ext cx="3505684" cy="4300098"/>
              <a:chOff x="5096828" y="1628800"/>
              <a:chExt cx="3505684" cy="4300098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6828" y="1755465"/>
                <a:ext cx="3505684" cy="4173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292080" y="1628800"/>
                <a:ext cx="288032" cy="3223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868144" y="1755465"/>
                <a:ext cx="504056" cy="1956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7830648" y="2111209"/>
              <a:ext cx="432048" cy="149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512460" y="6076603"/>
            <a:ext cx="4139515" cy="54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5077" y="1755184"/>
            <a:ext cx="367749" cy="4053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12460" y="5350919"/>
            <a:ext cx="1055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5834" y="3502850"/>
            <a:ext cx="1055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8547" y="1658725"/>
            <a:ext cx="1055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929780" y="3428313"/>
            <a:ext cx="2543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Altitude (km MSL)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21433" y="5944514"/>
            <a:ext cx="147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82141" y="5981325"/>
            <a:ext cx="147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09527" y="5974819"/>
            <a:ext cx="147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-50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33683" y="5965491"/>
            <a:ext cx="147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0739" y="5965782"/>
            <a:ext cx="147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-100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49849" y="6293649"/>
            <a:ext cx="152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 (kV/m)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08371" y="1538107"/>
            <a:ext cx="46883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/>
              <a:t>Choose electric field model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Three layer model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676699" y="4788130"/>
            <a:ext cx="0" cy="127184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112044" y="4773886"/>
            <a:ext cx="1584699" cy="47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127534" y="3848100"/>
            <a:ext cx="3560" cy="94003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112044" y="3830578"/>
            <a:ext cx="1409389" cy="222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521433" y="2903220"/>
            <a:ext cx="0" cy="95813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521433" y="2934178"/>
            <a:ext cx="176523" cy="190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672113" y="4550581"/>
            <a:ext cx="657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</a:t>
            </a:r>
            <a:r>
              <a:rPr lang="en-US" sz="2800" baseline="-25000" dirty="0"/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52933" y="3556070"/>
            <a:ext cx="657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</a:t>
            </a:r>
            <a:r>
              <a:rPr lang="en-US" sz="2800" baseline="-25000" dirty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44467" y="2677498"/>
            <a:ext cx="657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</a:t>
            </a:r>
            <a:r>
              <a:rPr lang="en-US" sz="2800" baseline="-25000" dirty="0"/>
              <a:t>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97620" y="39874"/>
            <a:ext cx="11320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Algorithm to Extract Thunderstorm Electric Fields 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748873" y="4805836"/>
            <a:ext cx="1923240" cy="6355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696743" y="3817680"/>
            <a:ext cx="1956190" cy="1204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2807716" y="2939108"/>
            <a:ext cx="1836751" cy="956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A2B897-3A0A-4B77-8887-0CFCCF007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63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89696" y="1203918"/>
            <a:ext cx="4329694" cy="5310835"/>
            <a:chOff x="5096828" y="1628800"/>
            <a:chExt cx="3505684" cy="4300098"/>
          </a:xfrm>
        </p:grpSpPr>
        <p:grpSp>
          <p:nvGrpSpPr>
            <p:cNvPr id="5" name="Group 4"/>
            <p:cNvGrpSpPr/>
            <p:nvPr/>
          </p:nvGrpSpPr>
          <p:grpSpPr>
            <a:xfrm>
              <a:off x="5096828" y="1628800"/>
              <a:ext cx="3505684" cy="4300098"/>
              <a:chOff x="5096828" y="1628800"/>
              <a:chExt cx="3505684" cy="4300098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6828" y="1755465"/>
                <a:ext cx="3505684" cy="4173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292080" y="1628800"/>
                <a:ext cx="288032" cy="3223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868144" y="1755465"/>
                <a:ext cx="504056" cy="1956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7830648" y="2111209"/>
              <a:ext cx="432048" cy="149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512460" y="6076603"/>
            <a:ext cx="4139515" cy="54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5077" y="1755184"/>
            <a:ext cx="367749" cy="4053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12460" y="5350919"/>
            <a:ext cx="1055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5834" y="3502850"/>
            <a:ext cx="1055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8547" y="1658725"/>
            <a:ext cx="1055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929780" y="3428313"/>
            <a:ext cx="2543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Altitude (km MSL)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21433" y="5944514"/>
            <a:ext cx="147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82141" y="5981325"/>
            <a:ext cx="147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09527" y="5974819"/>
            <a:ext cx="147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-50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33683" y="5965491"/>
            <a:ext cx="147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0739" y="5965782"/>
            <a:ext cx="147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-100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49849" y="6293649"/>
            <a:ext cx="152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 (kV/m)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08371" y="1538107"/>
            <a:ext cx="50790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/>
              <a:t>Choose electric field model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Three layer model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Insert into air shower model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800" dirty="0"/>
              <a:t>e.g. CORSIKA and </a:t>
            </a:r>
            <a:r>
              <a:rPr lang="en-US" sz="2800" dirty="0" err="1"/>
              <a:t>CoREAS</a:t>
            </a:r>
            <a:endParaRPr lang="en-US" sz="2800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676699" y="4788130"/>
            <a:ext cx="0" cy="127184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112044" y="4773886"/>
            <a:ext cx="1584699" cy="47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127534" y="3848100"/>
            <a:ext cx="3560" cy="94003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112044" y="3830578"/>
            <a:ext cx="1409389" cy="222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521433" y="2903220"/>
            <a:ext cx="0" cy="95813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521433" y="2934178"/>
            <a:ext cx="176523" cy="190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97620" y="39874"/>
            <a:ext cx="11320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Algorithm to Extract Thunderstorm Electric Fields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72113" y="4550581"/>
            <a:ext cx="657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</a:t>
            </a:r>
            <a:r>
              <a:rPr lang="en-US" sz="2800" baseline="-25000" dirty="0"/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52933" y="3556070"/>
            <a:ext cx="657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</a:t>
            </a:r>
            <a:r>
              <a:rPr lang="en-US" sz="2800" baseline="-25000" dirty="0"/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644467" y="2677498"/>
            <a:ext cx="657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</a:t>
            </a:r>
            <a:r>
              <a:rPr lang="en-US" sz="2800" baseline="-25000" dirty="0"/>
              <a:t>3</a:t>
            </a:r>
          </a:p>
        </p:txBody>
      </p:sp>
      <p:cxnSp>
        <p:nvCxnSpPr>
          <p:cNvPr id="41" name="Straight Connector 40"/>
          <p:cNvCxnSpPr>
            <a:endCxn id="35" idx="1"/>
          </p:cNvCxnSpPr>
          <p:nvPr/>
        </p:nvCxnSpPr>
        <p:spPr>
          <a:xfrm>
            <a:off x="2748873" y="4805836"/>
            <a:ext cx="1923240" cy="6355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37" idx="1"/>
          </p:cNvCxnSpPr>
          <p:nvPr/>
        </p:nvCxnSpPr>
        <p:spPr>
          <a:xfrm flipV="1">
            <a:off x="2696743" y="3817680"/>
            <a:ext cx="1956190" cy="1204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39" idx="1"/>
          </p:cNvCxnSpPr>
          <p:nvPr/>
        </p:nvCxnSpPr>
        <p:spPr>
          <a:xfrm flipV="1">
            <a:off x="2807716" y="2939108"/>
            <a:ext cx="1836751" cy="956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D88D31-6C45-4A76-9E63-680503146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79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2" r="558"/>
          <a:stretch/>
        </p:blipFill>
        <p:spPr bwMode="auto">
          <a:xfrm>
            <a:off x="3570569" y="790185"/>
            <a:ext cx="2808000" cy="261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Rectangle 100"/>
          <p:cNvSpPr/>
          <p:nvPr/>
        </p:nvSpPr>
        <p:spPr>
          <a:xfrm>
            <a:off x="3593533" y="728056"/>
            <a:ext cx="393688" cy="2831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4" descr="X:\My Downloads\ratioI31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7" y="618218"/>
            <a:ext cx="2808000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55622" y="790185"/>
            <a:ext cx="356297" cy="2467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601091" y="3158521"/>
            <a:ext cx="2625951" cy="251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62"/>
          <a:stretch/>
        </p:blipFill>
        <p:spPr bwMode="auto">
          <a:xfrm>
            <a:off x="3604907" y="3713561"/>
            <a:ext cx="2808000" cy="25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487087" y="3713561"/>
            <a:ext cx="552495" cy="2698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853507" y="6206160"/>
            <a:ext cx="2854864" cy="332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0" r="33000"/>
          <a:stretch/>
        </p:blipFill>
        <p:spPr bwMode="auto">
          <a:xfrm>
            <a:off x="419042" y="3621390"/>
            <a:ext cx="2808000" cy="256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35377" y="3586389"/>
            <a:ext cx="585891" cy="2825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743339" y="6155360"/>
            <a:ext cx="2562400" cy="475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97620" y="39874"/>
            <a:ext cx="11320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Algorithm to Extract Thunderstorm Electric Fields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78608" y="1466259"/>
            <a:ext cx="58055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/>
              <a:t>Choose electric field model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Three layer model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Insert into air shower model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800" dirty="0"/>
              <a:t>e.g. CORSIKA and </a:t>
            </a:r>
            <a:r>
              <a:rPr lang="en-US" sz="2800" dirty="0" err="1"/>
              <a:t>CoREAS</a:t>
            </a:r>
            <a:endParaRPr lang="en-US" sz="2800" dirty="0"/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Fit to Stokes Parameters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I = intensity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V = circular polarization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3.   U+Q = total linearly polarized</a:t>
            </a:r>
          </a:p>
          <a:p>
            <a:pPr lvl="1"/>
            <a:r>
              <a:rPr lang="en-US" sz="2800" dirty="0"/>
              <a:t>4.   U/Q = linear polarization angle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9057" y="6370192"/>
            <a:ext cx="497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Distance from Shower Axis (m)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878" y="6039141"/>
            <a:ext cx="43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831363" y="6038251"/>
            <a:ext cx="72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300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670709" y="6041358"/>
            <a:ext cx="72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150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3209770" y="4708780"/>
            <a:ext cx="808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Q/I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71495" y="3586389"/>
            <a:ext cx="34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759945" y="4769252"/>
            <a:ext cx="34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636364" y="5949904"/>
            <a:ext cx="5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-1</a:t>
            </a:r>
          </a:p>
        </p:txBody>
      </p:sp>
      <p:sp>
        <p:nvSpPr>
          <p:cNvPr id="73" name="TextBox 72"/>
          <p:cNvSpPr txBox="1"/>
          <p:nvPr/>
        </p:nvSpPr>
        <p:spPr>
          <a:xfrm rot="16200000">
            <a:off x="-17029" y="4631110"/>
            <a:ext cx="808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U/I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38453" y="3518682"/>
            <a:ext cx="34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21519" y="4694279"/>
            <a:ext cx="34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07205" y="5877307"/>
            <a:ext cx="5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-1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872429" y="6099662"/>
            <a:ext cx="43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996861" y="6100308"/>
            <a:ext cx="72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300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878542" y="6103415"/>
            <a:ext cx="72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150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836379" y="3263561"/>
            <a:ext cx="43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030727" y="3262670"/>
            <a:ext cx="72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300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853142" y="3257309"/>
            <a:ext cx="72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150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83725" y="3044187"/>
            <a:ext cx="43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678966" y="3042617"/>
            <a:ext cx="72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300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602062" y="3049724"/>
            <a:ext cx="72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150</a:t>
            </a:r>
          </a:p>
        </p:txBody>
      </p:sp>
      <p:sp>
        <p:nvSpPr>
          <p:cNvPr id="86" name="TextBox 85"/>
          <p:cNvSpPr txBox="1"/>
          <p:nvPr/>
        </p:nvSpPr>
        <p:spPr>
          <a:xfrm rot="16200000">
            <a:off x="3155281" y="1781839"/>
            <a:ext cx="808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V/I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701765" y="640822"/>
            <a:ext cx="34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690217" y="1891421"/>
            <a:ext cx="34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600496" y="3097473"/>
            <a:ext cx="5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-1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723357" y="1660588"/>
            <a:ext cx="2328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(</a:t>
            </a:r>
            <a:r>
              <a:rPr lang="en-US" sz="2400" dirty="0" err="1"/>
              <a:t>uncalibrated</a:t>
            </a:r>
            <a:r>
              <a:rPr lang="en-US" sz="2400" dirty="0"/>
              <a:t>)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70878" y="828285"/>
            <a:ext cx="59404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9" t="5867" r="981" b="79652"/>
          <a:stretch/>
        </p:blipFill>
        <p:spPr bwMode="auto">
          <a:xfrm>
            <a:off x="5212795" y="699245"/>
            <a:ext cx="2040785" cy="6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5F4781-B3E5-44AD-8C17-5E4C4D695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58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6246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Results (for one event)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952" y="3771254"/>
            <a:ext cx="10801350" cy="2952751"/>
          </a:xfrm>
        </p:spPr>
        <p:txBody>
          <a:bodyPr>
            <a:normAutofit/>
          </a:bodyPr>
          <a:lstStyle/>
          <a:p>
            <a:r>
              <a:rPr lang="en-US" dirty="0"/>
              <a:t>Every event is unique, must be fit separately</a:t>
            </a:r>
          </a:p>
          <a:p>
            <a:endParaRPr lang="en-US" dirty="0"/>
          </a:p>
          <a:p>
            <a:r>
              <a:rPr lang="en-US" dirty="0"/>
              <a:t>Strong Horizontal Electric fields   ( &gt; 50 kV/m)</a:t>
            </a:r>
          </a:p>
          <a:p>
            <a:pPr lvl="1"/>
            <a:r>
              <a:rPr lang="en-US" dirty="0"/>
              <a:t>Unexpected</a:t>
            </a:r>
          </a:p>
          <a:p>
            <a:pPr lvl="1"/>
            <a:endParaRPr lang="en-US" dirty="0"/>
          </a:p>
          <a:p>
            <a:r>
              <a:rPr lang="en-US" dirty="0"/>
              <a:t>Strong electric fields in non-thunderstorm clouds</a:t>
            </a: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244311"/>
              </p:ext>
            </p:extLst>
          </p:nvPr>
        </p:nvGraphicFramePr>
        <p:xfrm>
          <a:off x="2153943" y="954969"/>
          <a:ext cx="8128000" cy="25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88898962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85235327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09431231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43224932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Layer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44850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en-US" sz="2400" dirty="0"/>
                        <a:t>Height (km)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8-5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5-2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2-0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56221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E</a:t>
                      </a:r>
                      <a:r>
                        <a:rPr lang="en-US" sz="2400" b="1" baseline="-25000" dirty="0" err="1"/>
                        <a:t>v</a:t>
                      </a:r>
                      <a:r>
                        <a:rPr lang="en-US" sz="2400" baseline="-25000" dirty="0" err="1"/>
                        <a:t>x</a:t>
                      </a:r>
                      <a:r>
                        <a:rPr lang="en-US" sz="2400" b="1" baseline="-25000" dirty="0" err="1"/>
                        <a:t>z</a:t>
                      </a:r>
                      <a:r>
                        <a:rPr lang="en-US" sz="2400" b="1" baseline="-25000" dirty="0"/>
                        <a:t> </a:t>
                      </a:r>
                      <a:r>
                        <a:rPr lang="en-US" sz="2400" b="0" baseline="0" dirty="0"/>
                        <a:t> (kV/m) 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46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180175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E</a:t>
                      </a:r>
                      <a:r>
                        <a:rPr lang="en-US" sz="2400" b="1" baseline="-25000" dirty="0" err="1"/>
                        <a:t>v</a:t>
                      </a:r>
                      <a:r>
                        <a:rPr lang="en-US" sz="2400" b="0" baseline="-25000" dirty="0" err="1"/>
                        <a:t>x</a:t>
                      </a:r>
                      <a:r>
                        <a:rPr lang="en-US" sz="2400" b="1" baseline="-25000" dirty="0"/>
                        <a:t>(</a:t>
                      </a:r>
                      <a:r>
                        <a:rPr lang="en-US" sz="2400" b="1" baseline="-25000" dirty="0" err="1"/>
                        <a:t>v</a:t>
                      </a:r>
                      <a:r>
                        <a:rPr lang="en-US" sz="2400" baseline="-25000" dirty="0" err="1"/>
                        <a:t>x</a:t>
                      </a:r>
                      <a:r>
                        <a:rPr lang="en-US" sz="2400" b="1" baseline="-25000" dirty="0" err="1"/>
                        <a:t>z</a:t>
                      </a:r>
                      <a:r>
                        <a:rPr lang="en-US" sz="2400" b="1" baseline="-25000" dirty="0"/>
                        <a:t>) </a:t>
                      </a:r>
                      <a:r>
                        <a:rPr lang="en-US" sz="2400" b="0" baseline="0" dirty="0"/>
                        <a:t> (kV/m) 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-22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-9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90658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A989A-73A6-4426-A722-646B0D1BD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30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trike="sngStrike" dirty="0"/>
              <a:t>LOFAR radio telescope</a:t>
            </a:r>
          </a:p>
          <a:p>
            <a:endParaRPr lang="en-US" dirty="0"/>
          </a:p>
          <a:p>
            <a:r>
              <a:rPr lang="en-US" strike="sngStrike" dirty="0"/>
              <a:t>Cosmic Rays during thunderstorm environment</a:t>
            </a:r>
          </a:p>
          <a:p>
            <a:endParaRPr lang="en-US" dirty="0"/>
          </a:p>
          <a:p>
            <a:r>
              <a:rPr lang="en-US" dirty="0"/>
              <a:t>Detailed 3D maps of lightning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10555-B820-4265-B14E-A0B4E82B8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18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774076" y="-552039"/>
            <a:ext cx="3557630" cy="7033838"/>
            <a:chOff x="554970" y="-660528"/>
            <a:chExt cx="3557630" cy="703383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411" y="-619044"/>
              <a:ext cx="3375000" cy="685800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724791" y="5758029"/>
              <a:ext cx="3387809" cy="425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24006" y="5904013"/>
              <a:ext cx="8136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0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10023" y="5898769"/>
              <a:ext cx="8136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100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53810" y="5911645"/>
              <a:ext cx="8136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-100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4970" y="-660528"/>
              <a:ext cx="3549881" cy="25871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61654" y="1628697"/>
              <a:ext cx="943197" cy="41615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36098" y="1605450"/>
              <a:ext cx="723393" cy="42098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01858" y="4943959"/>
              <a:ext cx="720671" cy="3642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77998" y="4655721"/>
              <a:ext cx="387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98001" y="3667823"/>
              <a:ext cx="387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14166" y="2700180"/>
              <a:ext cx="387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6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26715" y="1720302"/>
              <a:ext cx="387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8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324386" y="1921790"/>
              <a:ext cx="0" cy="396923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458056" y="1921790"/>
              <a:ext cx="188175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458056" y="1906292"/>
              <a:ext cx="0" cy="396923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443277" y="5875522"/>
              <a:ext cx="188175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080247" y="5638762"/>
              <a:ext cx="3874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0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455476" y="5871292"/>
              <a:ext cx="188175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624" y="2003856"/>
            <a:ext cx="5801784" cy="4351338"/>
          </a:xfrm>
        </p:spPr>
      </p:pic>
      <p:sp>
        <p:nvSpPr>
          <p:cNvPr id="38" name="TextBox 37"/>
          <p:cNvSpPr txBox="1"/>
          <p:nvPr/>
        </p:nvSpPr>
        <p:spPr>
          <a:xfrm>
            <a:off x="867837" y="6389198"/>
            <a:ext cx="3983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Vertical electric field (kV/m)</a:t>
            </a:r>
          </a:p>
        </p:txBody>
      </p:sp>
      <p:sp>
        <p:nvSpPr>
          <p:cNvPr id="39" name="TextBox 38"/>
          <p:cNvSpPr txBox="1"/>
          <p:nvPr/>
        </p:nvSpPr>
        <p:spPr>
          <a:xfrm rot="16200000">
            <a:off x="-47482" y="3502158"/>
            <a:ext cx="221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Altitude (km)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-127273" y="1292110"/>
            <a:ext cx="5485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Marshal and Rust, 1991, Alabama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181172" y="1338692"/>
            <a:ext cx="4598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MacGorman</a:t>
            </a:r>
            <a:r>
              <a:rPr lang="en-US" sz="2400" dirty="0"/>
              <a:t> et al., 2013, Florida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98877" y="257113"/>
            <a:ext cx="10691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Balloon-borne electric field measurements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6A1971-E5AB-4615-800F-E32C52C91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49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00233"/>
            <a:ext cx="10515600" cy="1325563"/>
          </a:xfrm>
        </p:spPr>
        <p:txBody>
          <a:bodyPr/>
          <a:lstStyle/>
          <a:p>
            <a:r>
              <a:rPr lang="en-US" dirty="0"/>
              <a:t>RF pulses observed by LOFAR from lightning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94" y="1082875"/>
            <a:ext cx="8782792" cy="5230892"/>
          </a:xfrm>
        </p:spPr>
      </p:pic>
      <p:sp>
        <p:nvSpPr>
          <p:cNvPr id="5" name="Rectangle 4"/>
          <p:cNvSpPr/>
          <p:nvPr/>
        </p:nvSpPr>
        <p:spPr>
          <a:xfrm>
            <a:off x="326574" y="1168173"/>
            <a:ext cx="446314" cy="4946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16708" y="6371843"/>
            <a:ext cx="1733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  (</a:t>
            </a:r>
            <a:r>
              <a:rPr lang="el-GR" sz="2400" dirty="0"/>
              <a:t>μ</a:t>
            </a:r>
            <a:r>
              <a:rPr lang="nl-NL" sz="2400" dirty="0"/>
              <a:t>s)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199163" y="3380015"/>
            <a:ext cx="3420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Uncalibrated</a:t>
            </a:r>
            <a:r>
              <a:rPr lang="en-US" sz="2400" dirty="0"/>
              <a:t> Amplitude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79785" y="6169527"/>
            <a:ext cx="7486650" cy="2085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15406" y="6041632"/>
            <a:ext cx="35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6831" y="6060682"/>
            <a:ext cx="684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35758" y="6060683"/>
            <a:ext cx="687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1D7ED4-24E0-4602-868C-CB09577B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34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00233"/>
            <a:ext cx="10515600" cy="1325563"/>
          </a:xfrm>
        </p:spPr>
        <p:txBody>
          <a:bodyPr/>
          <a:lstStyle/>
          <a:p>
            <a:r>
              <a:rPr lang="en-US" dirty="0"/>
              <a:t>RF pulses observed by LOFAR from lightning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94" y="1082875"/>
            <a:ext cx="8782792" cy="5230892"/>
          </a:xfrm>
        </p:spPr>
      </p:pic>
      <p:sp>
        <p:nvSpPr>
          <p:cNvPr id="5" name="Rectangle 4"/>
          <p:cNvSpPr/>
          <p:nvPr/>
        </p:nvSpPr>
        <p:spPr>
          <a:xfrm>
            <a:off x="326574" y="1168173"/>
            <a:ext cx="446314" cy="4946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16708" y="6371843"/>
            <a:ext cx="1733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  (</a:t>
            </a:r>
            <a:r>
              <a:rPr lang="el-GR" sz="2400" dirty="0"/>
              <a:t>μ</a:t>
            </a:r>
            <a:r>
              <a:rPr lang="nl-NL" sz="2400" dirty="0"/>
              <a:t>s)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199163" y="3380015"/>
            <a:ext cx="3420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Uncalibrated</a:t>
            </a:r>
            <a:r>
              <a:rPr lang="en-US" sz="2400" dirty="0"/>
              <a:t> Amplitude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79785" y="6169527"/>
            <a:ext cx="7486650" cy="2085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15406" y="6041632"/>
            <a:ext cx="35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6831" y="6060682"/>
            <a:ext cx="684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35758" y="6060683"/>
            <a:ext cx="687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52" y="1182216"/>
            <a:ext cx="7819649" cy="4657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709056" y="1900429"/>
            <a:ext cx="359228" cy="3420837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06637" y="1406981"/>
            <a:ext cx="171449" cy="4362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996803" y="5722838"/>
            <a:ext cx="7945506" cy="516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04537" y="5591061"/>
            <a:ext cx="432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68983" y="5596178"/>
            <a:ext cx="723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0.2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062258" y="5587853"/>
            <a:ext cx="705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0.4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82514" y="1155376"/>
            <a:ext cx="7945506" cy="5083556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333384" y="5808689"/>
            <a:ext cx="1733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  (</a:t>
            </a:r>
            <a:r>
              <a:rPr lang="el-GR" sz="2400" dirty="0"/>
              <a:t>μ</a:t>
            </a:r>
            <a:r>
              <a:rPr lang="nl-NL" sz="2400" dirty="0"/>
              <a:t>s)</a:t>
            </a:r>
            <a:endParaRPr lang="en-US" sz="2400" dirty="0"/>
          </a:p>
        </p:txBody>
      </p:sp>
      <p:cxnSp>
        <p:nvCxnSpPr>
          <p:cNvPr id="23" name="Straight Connector 22"/>
          <p:cNvCxnSpPr>
            <a:cxnSpLocks/>
          </p:cNvCxnSpPr>
          <p:nvPr/>
        </p:nvCxnSpPr>
        <p:spPr>
          <a:xfrm flipV="1">
            <a:off x="1709056" y="1155376"/>
            <a:ext cx="2273458" cy="74505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1709056" y="5328941"/>
            <a:ext cx="2273458" cy="9099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071945" y="1635105"/>
            <a:ext cx="49236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Over 100,000 pulses per flash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Complex shapes belie breakdown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Also have polarization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321AA307-A92E-4157-82BC-EF4F8B00B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21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/>
          <p:cNvSpPr/>
          <p:nvPr/>
        </p:nvSpPr>
        <p:spPr>
          <a:xfrm rot="19756735">
            <a:off x="4872785" y="4729011"/>
            <a:ext cx="325465" cy="24022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6956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Time-of-Arrival mapping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70490" y="1334227"/>
            <a:ext cx="1867546" cy="93764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5431" y="6230318"/>
            <a:ext cx="600587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732869" y="3918487"/>
            <a:ext cx="600631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35431" y="3918487"/>
            <a:ext cx="2097438" cy="231183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619944" y="3918487"/>
            <a:ext cx="2101198" cy="231597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Isosceles Triangle 16"/>
          <p:cNvSpPr/>
          <p:nvPr/>
        </p:nvSpPr>
        <p:spPr>
          <a:xfrm>
            <a:off x="2732869" y="4717941"/>
            <a:ext cx="294468" cy="35646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/>
          <p:cNvSpPr/>
          <p:nvPr/>
        </p:nvSpPr>
        <p:spPr>
          <a:xfrm>
            <a:off x="5801532" y="4717940"/>
            <a:ext cx="294468" cy="35646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Isosceles Triangle 18"/>
          <p:cNvSpPr/>
          <p:nvPr/>
        </p:nvSpPr>
        <p:spPr>
          <a:xfrm>
            <a:off x="4439580" y="3992748"/>
            <a:ext cx="294468" cy="35646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Isosceles Triangle 19"/>
          <p:cNvSpPr/>
          <p:nvPr/>
        </p:nvSpPr>
        <p:spPr>
          <a:xfrm>
            <a:off x="4349857" y="5565100"/>
            <a:ext cx="294468" cy="35646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Isosceles Triangle 20"/>
          <p:cNvSpPr/>
          <p:nvPr/>
        </p:nvSpPr>
        <p:spPr>
          <a:xfrm>
            <a:off x="3291756" y="5295898"/>
            <a:ext cx="294468" cy="35646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Isosceles Triangle 21"/>
          <p:cNvSpPr/>
          <p:nvPr/>
        </p:nvSpPr>
        <p:spPr>
          <a:xfrm>
            <a:off x="5370427" y="5295898"/>
            <a:ext cx="294468" cy="35646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sosceles Triangle 22"/>
          <p:cNvSpPr/>
          <p:nvPr/>
        </p:nvSpPr>
        <p:spPr>
          <a:xfrm>
            <a:off x="5517661" y="4072499"/>
            <a:ext cx="294468" cy="35646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Isosceles Triangle 23"/>
          <p:cNvSpPr/>
          <p:nvPr/>
        </p:nvSpPr>
        <p:spPr>
          <a:xfrm>
            <a:off x="3435115" y="4192932"/>
            <a:ext cx="294468" cy="35646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719268" y="2271312"/>
            <a:ext cx="2333179" cy="2243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052447" y="1534332"/>
            <a:ext cx="2262753" cy="75941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21451" y="2355742"/>
            <a:ext cx="0" cy="2502977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17" idx="5"/>
          </p:cNvCxnSpPr>
          <p:nvPr/>
        </p:nvCxnSpPr>
        <p:spPr>
          <a:xfrm flipH="1">
            <a:off x="2953720" y="2371241"/>
            <a:ext cx="2052235" cy="252493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21" idx="5"/>
          </p:cNvCxnSpPr>
          <p:nvPr/>
        </p:nvCxnSpPr>
        <p:spPr>
          <a:xfrm flipH="1">
            <a:off x="3512607" y="2366956"/>
            <a:ext cx="1522365" cy="310717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19" idx="0"/>
          </p:cNvCxnSpPr>
          <p:nvPr/>
        </p:nvCxnSpPr>
        <p:spPr>
          <a:xfrm flipH="1">
            <a:off x="4586814" y="2366956"/>
            <a:ext cx="448158" cy="162579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18" idx="1"/>
          </p:cNvCxnSpPr>
          <p:nvPr/>
        </p:nvCxnSpPr>
        <p:spPr>
          <a:xfrm>
            <a:off x="5033759" y="2441780"/>
            <a:ext cx="841390" cy="245439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22" idx="1"/>
          </p:cNvCxnSpPr>
          <p:nvPr/>
        </p:nvCxnSpPr>
        <p:spPr>
          <a:xfrm>
            <a:off x="5025668" y="2379786"/>
            <a:ext cx="418376" cy="309434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684150" y="1247095"/>
            <a:ext cx="4316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Lightning plasma channel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672644" y="2882082"/>
            <a:ext cx="402514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30000" dirty="0"/>
              <a:t>2 </a:t>
            </a:r>
            <a:r>
              <a:rPr lang="en-US" sz="2400" dirty="0"/>
              <a:t>(t-</a:t>
            </a:r>
            <a:r>
              <a:rPr lang="en-US" sz="2400" dirty="0" err="1"/>
              <a:t>t</a:t>
            </a:r>
            <a:r>
              <a:rPr lang="en-US" sz="2400" baseline="-25000" dirty="0" err="1"/>
              <a:t>i</a:t>
            </a:r>
            <a:r>
              <a:rPr lang="en-US" sz="2400" dirty="0"/>
              <a:t>)</a:t>
            </a:r>
            <a:r>
              <a:rPr lang="en-US" sz="2400" baseline="30000" dirty="0"/>
              <a:t>2</a:t>
            </a:r>
            <a:r>
              <a:rPr lang="en-US" sz="2400" dirty="0"/>
              <a:t> = (X-X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  <a:r>
              <a:rPr lang="en-US" sz="2400" baseline="30000" dirty="0"/>
              <a:t>2</a:t>
            </a:r>
            <a:r>
              <a:rPr lang="en-US" sz="2400" dirty="0"/>
              <a:t> + (Y-Y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  <a:r>
              <a:rPr lang="en-US" sz="2400" baseline="30000" dirty="0"/>
              <a:t>2</a:t>
            </a:r>
            <a:r>
              <a:rPr lang="en-US" sz="2400" dirty="0"/>
              <a:t> + (Z-Z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  <a:r>
              <a:rPr lang="en-US" sz="2400" baseline="30000" dirty="0"/>
              <a:t>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096878" y="4614324"/>
            <a:ext cx="1601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20000"/>
                </a:solidFill>
              </a:rPr>
              <a:t>( X</a:t>
            </a:r>
            <a:r>
              <a:rPr lang="en-US" sz="2400" baseline="-25000" dirty="0">
                <a:solidFill>
                  <a:srgbClr val="920000"/>
                </a:solidFill>
              </a:rPr>
              <a:t>i</a:t>
            </a:r>
            <a:r>
              <a:rPr lang="en-US" sz="2400" dirty="0">
                <a:solidFill>
                  <a:srgbClr val="920000"/>
                </a:solidFill>
              </a:rPr>
              <a:t>, Y</a:t>
            </a:r>
            <a:r>
              <a:rPr lang="en-US" sz="2400" baseline="-25000" dirty="0">
                <a:solidFill>
                  <a:srgbClr val="920000"/>
                </a:solidFill>
              </a:rPr>
              <a:t>i</a:t>
            </a:r>
            <a:r>
              <a:rPr lang="en-US" sz="2400" dirty="0">
                <a:solidFill>
                  <a:srgbClr val="920000"/>
                </a:solidFill>
              </a:rPr>
              <a:t>, </a:t>
            </a:r>
            <a:r>
              <a:rPr lang="en-US" sz="2400" dirty="0" err="1">
                <a:solidFill>
                  <a:srgbClr val="920000"/>
                </a:solidFill>
              </a:rPr>
              <a:t>Z</a:t>
            </a:r>
            <a:r>
              <a:rPr lang="en-US" sz="2400" baseline="-25000" dirty="0" err="1">
                <a:solidFill>
                  <a:srgbClr val="920000"/>
                </a:solidFill>
              </a:rPr>
              <a:t>i</a:t>
            </a:r>
            <a:r>
              <a:rPr lang="en-US" sz="2400" dirty="0">
                <a:solidFill>
                  <a:srgbClr val="920000"/>
                </a:solidFill>
              </a:rPr>
              <a:t>, </a:t>
            </a:r>
            <a:r>
              <a:rPr lang="en-US" sz="2400" dirty="0" err="1">
                <a:solidFill>
                  <a:srgbClr val="920000"/>
                </a:solidFill>
              </a:rPr>
              <a:t>t</a:t>
            </a:r>
            <a:r>
              <a:rPr lang="en-US" sz="2400" baseline="-25000" dirty="0" err="1">
                <a:solidFill>
                  <a:srgbClr val="920000"/>
                </a:solidFill>
              </a:rPr>
              <a:t>i</a:t>
            </a:r>
            <a:r>
              <a:rPr lang="en-US" sz="2400" dirty="0">
                <a:solidFill>
                  <a:srgbClr val="920000"/>
                </a:solidFill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BCB858-4768-45BB-A814-1E92C9A18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1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E38873-3551-496F-9850-08ECB0DBC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32806" y="1407437"/>
            <a:ext cx="7753894" cy="5329642"/>
          </a:xfrm>
          <a:prstGeom prst="rect">
            <a:avLst/>
          </a:prstGeom>
          <a:ln w="12600">
            <a:solidFill>
              <a:schemeClr val="bg1"/>
            </a:solidFill>
            <a:rou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77BAF4-F2EF-409F-BF89-425E1CB58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Difficulty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0B9C0-213D-4E9A-A548-F5022DA7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47B99FB-2BA6-4F3B-BE61-53058666F5E8}" type="slidenum">
              <a:rPr lang="en-US" smtClean="0"/>
              <a:pPr algn="l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061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E38873-3551-496F-9850-08ECB0DBC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32806" y="1407437"/>
            <a:ext cx="7753894" cy="5329642"/>
          </a:xfrm>
          <a:prstGeom prst="rect">
            <a:avLst/>
          </a:prstGeom>
          <a:ln w="12600">
            <a:solidFill>
              <a:schemeClr val="bg1"/>
            </a:solidFill>
            <a:rou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77BAF4-F2EF-409F-BF89-425E1CB58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Difficulty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0B9C0-213D-4E9A-A548-F5022DA7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47B99FB-2BA6-4F3B-BE61-53058666F5E8}" type="slidenum">
              <a:rPr lang="en-US" smtClean="0"/>
              <a:pPr algn="l"/>
              <a:t>24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0EEFD-2F56-4A90-AFAB-1EA89B7D26D3}"/>
              </a:ext>
            </a:extLst>
          </p:cNvPr>
          <p:cNvSpPr txBox="1"/>
          <p:nvPr/>
        </p:nvSpPr>
        <p:spPr>
          <a:xfrm>
            <a:off x="7767501" y="1172722"/>
            <a:ext cx="4175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largest pulses are easy to sort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5CDEC96-DC98-4A07-9E15-3F19D0A1BFCA}"/>
              </a:ext>
            </a:extLst>
          </p:cNvPr>
          <p:cNvCxnSpPr/>
          <p:nvPr/>
        </p:nvCxnSpPr>
        <p:spPr>
          <a:xfrm flipH="1">
            <a:off x="4009753" y="1690688"/>
            <a:ext cx="4156347" cy="1254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8037D2-4EF5-48AC-A738-1A9A5B5F3E2C}"/>
              </a:ext>
            </a:extLst>
          </p:cNvPr>
          <p:cNvCxnSpPr>
            <a:cxnSpLocks/>
          </p:cNvCxnSpPr>
          <p:nvPr/>
        </p:nvCxnSpPr>
        <p:spPr>
          <a:xfrm flipH="1">
            <a:off x="3914503" y="1690688"/>
            <a:ext cx="4251597" cy="24749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41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E38873-3551-496F-9850-08ECB0DBC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32806" y="1407437"/>
            <a:ext cx="7753894" cy="5329642"/>
          </a:xfrm>
          <a:prstGeom prst="rect">
            <a:avLst/>
          </a:prstGeom>
          <a:ln w="12600">
            <a:solidFill>
              <a:schemeClr val="bg1"/>
            </a:solidFill>
            <a:rou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77BAF4-F2EF-409F-BF89-425E1CB58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Difficulty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0B9C0-213D-4E9A-A548-F5022DA7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47B99FB-2BA6-4F3B-BE61-53058666F5E8}" type="slidenum">
              <a:rPr lang="en-US" smtClean="0"/>
              <a:pPr algn="l"/>
              <a:t>25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0EEFD-2F56-4A90-AFAB-1EA89B7D26D3}"/>
              </a:ext>
            </a:extLst>
          </p:cNvPr>
          <p:cNvSpPr txBox="1"/>
          <p:nvPr/>
        </p:nvSpPr>
        <p:spPr>
          <a:xfrm>
            <a:off x="7767501" y="1172722"/>
            <a:ext cx="4175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largest pulses are easy to sort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E9D71-F59E-4369-AE02-E4587EAFA8DB}"/>
              </a:ext>
            </a:extLst>
          </p:cNvPr>
          <p:cNvSpPr txBox="1"/>
          <p:nvPr/>
        </p:nvSpPr>
        <p:spPr>
          <a:xfrm>
            <a:off x="7772400" y="2271201"/>
            <a:ext cx="4170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But the smaller pulses are harder to sort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C1BE9C-2D66-48E1-BAE8-3E43C664E1CD}"/>
              </a:ext>
            </a:extLst>
          </p:cNvPr>
          <p:cNvSpPr txBox="1"/>
          <p:nvPr/>
        </p:nvSpPr>
        <p:spPr>
          <a:xfrm>
            <a:off x="7767501" y="3369680"/>
            <a:ext cx="4180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Note: order and shape of pulses changes between stations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D411139-7695-4F96-929E-EC92D7CFC0AD}"/>
              </a:ext>
            </a:extLst>
          </p:cNvPr>
          <p:cNvCxnSpPr>
            <a:cxnSpLocks/>
          </p:cNvCxnSpPr>
          <p:nvPr/>
        </p:nvCxnSpPr>
        <p:spPr>
          <a:xfrm flipH="1">
            <a:off x="5499100" y="3225308"/>
            <a:ext cx="2781300" cy="1529367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3D51FD-DEBE-4A83-A5D4-1D88A9E7AB0C}"/>
              </a:ext>
            </a:extLst>
          </p:cNvPr>
          <p:cNvCxnSpPr>
            <a:cxnSpLocks/>
          </p:cNvCxnSpPr>
          <p:nvPr/>
        </p:nvCxnSpPr>
        <p:spPr>
          <a:xfrm flipH="1" flipV="1">
            <a:off x="6616700" y="2819400"/>
            <a:ext cx="1663700" cy="405908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5B7BB38-0424-4FDE-99DD-4779AC308120}"/>
              </a:ext>
            </a:extLst>
          </p:cNvPr>
          <p:cNvCxnSpPr>
            <a:cxnSpLocks/>
          </p:cNvCxnSpPr>
          <p:nvPr/>
        </p:nvCxnSpPr>
        <p:spPr>
          <a:xfrm flipH="1" flipV="1">
            <a:off x="4419602" y="2819400"/>
            <a:ext cx="3860798" cy="405908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26CC646-D226-49D3-934D-A799729F2247}"/>
              </a:ext>
            </a:extLst>
          </p:cNvPr>
          <p:cNvSpPr txBox="1"/>
          <p:nvPr/>
        </p:nvSpPr>
        <p:spPr>
          <a:xfrm>
            <a:off x="3924302" y="1884944"/>
            <a:ext cx="495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1ED0A4-F25D-4949-AEC7-0D484A062975}"/>
              </a:ext>
            </a:extLst>
          </p:cNvPr>
          <p:cNvSpPr txBox="1"/>
          <p:nvPr/>
        </p:nvSpPr>
        <p:spPr>
          <a:xfrm>
            <a:off x="6395901" y="1901101"/>
            <a:ext cx="495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9860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E38873-3551-496F-9850-08ECB0DBC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32806" y="1407437"/>
            <a:ext cx="7753894" cy="5329642"/>
          </a:xfrm>
          <a:prstGeom prst="rect">
            <a:avLst/>
          </a:prstGeom>
          <a:ln w="12600">
            <a:solidFill>
              <a:schemeClr val="bg1"/>
            </a:solidFill>
            <a:rou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77BAF4-F2EF-409F-BF89-425E1CB58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Difficulty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0B9C0-213D-4E9A-A548-F5022DA7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47B99FB-2BA6-4F3B-BE61-53058666F5E8}" type="slidenum">
              <a:rPr lang="en-US" smtClean="0"/>
              <a:pPr algn="l"/>
              <a:t>26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0EEFD-2F56-4A90-AFAB-1EA89B7D26D3}"/>
              </a:ext>
            </a:extLst>
          </p:cNvPr>
          <p:cNvSpPr txBox="1"/>
          <p:nvPr/>
        </p:nvSpPr>
        <p:spPr>
          <a:xfrm>
            <a:off x="7767501" y="1172722"/>
            <a:ext cx="4175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largest pulses are easy to sort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E9D71-F59E-4369-AE02-E4587EAFA8DB}"/>
              </a:ext>
            </a:extLst>
          </p:cNvPr>
          <p:cNvSpPr txBox="1"/>
          <p:nvPr/>
        </p:nvSpPr>
        <p:spPr>
          <a:xfrm>
            <a:off x="7772400" y="2271201"/>
            <a:ext cx="4170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But the smaller pulses are harder to sort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C1BE9C-2D66-48E1-BAE8-3E43C664E1CD}"/>
              </a:ext>
            </a:extLst>
          </p:cNvPr>
          <p:cNvSpPr txBox="1"/>
          <p:nvPr/>
        </p:nvSpPr>
        <p:spPr>
          <a:xfrm>
            <a:off x="7767501" y="3369680"/>
            <a:ext cx="4180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Note: order and shape of pulses changes between stations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FA2D8D-DE48-4599-9158-7F3B954C9A66}"/>
              </a:ext>
            </a:extLst>
          </p:cNvPr>
          <p:cNvSpPr txBox="1"/>
          <p:nvPr/>
        </p:nvSpPr>
        <p:spPr>
          <a:xfrm>
            <a:off x="7765051" y="5107880"/>
            <a:ext cx="4180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Have developed new algorithm to sort pulses</a:t>
            </a:r>
          </a:p>
        </p:txBody>
      </p:sp>
    </p:spTree>
    <p:extLst>
      <p:ext uri="{BB962C8B-B14F-4D97-AF65-F5344CB8AC3E}">
        <p14:creationId xmlns:p14="http://schemas.microsoft.com/office/powerpoint/2010/main" val="2360213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7_flash">
            <a:hlinkClick r:id="" action="ppaction://media"/>
            <a:extLst>
              <a:ext uri="{FF2B5EF4-FFF2-40B4-BE49-F238E27FC236}">
                <a16:creationId xmlns:a16="http://schemas.microsoft.com/office/drawing/2014/main" id="{F3897D11-52D6-4C12-A1F5-9CC578C079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0970" y="-243010"/>
            <a:ext cx="13633939" cy="71010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8065ED-3BED-4C22-8DDD-FCF618A05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9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502" y="-1639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3D Lightning Mapping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1980" r="8979" b="73422"/>
          <a:stretch/>
        </p:blipFill>
        <p:spPr>
          <a:xfrm>
            <a:off x="387861" y="1387365"/>
            <a:ext cx="6622095" cy="25765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" t="49974" r="35559" b="1439"/>
          <a:stretch/>
        </p:blipFill>
        <p:spPr>
          <a:xfrm>
            <a:off x="7494020" y="1387365"/>
            <a:ext cx="4335141" cy="47432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7502" y="3483122"/>
            <a:ext cx="5648325" cy="168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63578" y="3382617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60439" y="3388448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4450" y="3389674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4238" y="3380978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60772" y="3390503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03366" y="3388448"/>
            <a:ext cx="62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96680" y="3388448"/>
            <a:ext cx="62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13080" y="3391228"/>
            <a:ext cx="62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AF78C-2A3E-44D3-B292-A00E9E71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22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502" y="-1639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3D Lightning Mapping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1980" r="8979" b="73422"/>
          <a:stretch/>
        </p:blipFill>
        <p:spPr>
          <a:xfrm>
            <a:off x="387861" y="1387365"/>
            <a:ext cx="6622095" cy="25765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" t="49974" r="35559" b="1439"/>
          <a:stretch/>
        </p:blipFill>
        <p:spPr>
          <a:xfrm>
            <a:off x="7494020" y="1387365"/>
            <a:ext cx="4335141" cy="47432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7502" y="3483122"/>
            <a:ext cx="5648325" cy="168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63578" y="3382617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60439" y="3388448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4450" y="3389674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4238" y="3380978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60772" y="3390503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03366" y="3388448"/>
            <a:ext cx="62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96680" y="3388448"/>
            <a:ext cx="62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13080" y="3391228"/>
            <a:ext cx="62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0439" y="4886325"/>
            <a:ext cx="4578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Zoom into positive leader</a:t>
            </a:r>
          </a:p>
        </p:txBody>
      </p:sp>
      <p:sp>
        <p:nvSpPr>
          <p:cNvPr id="6" name="Rectangle 5"/>
          <p:cNvSpPr/>
          <p:nvPr/>
        </p:nvSpPr>
        <p:spPr>
          <a:xfrm>
            <a:off x="3849538" y="1571625"/>
            <a:ext cx="706534" cy="3429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631338" y="2675662"/>
            <a:ext cx="706534" cy="48663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F41C2B3-61D0-42E8-9492-FE1ED01E1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80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502" y="-1639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3D Lightning Mapping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1980" r="8979" b="73422"/>
          <a:stretch/>
        </p:blipFill>
        <p:spPr>
          <a:xfrm>
            <a:off x="387861" y="1387365"/>
            <a:ext cx="6622095" cy="25765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" t="49974" r="35559" b="1439"/>
          <a:stretch/>
        </p:blipFill>
        <p:spPr>
          <a:xfrm>
            <a:off x="7494020" y="1387365"/>
            <a:ext cx="4335141" cy="47432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6033" y="4095697"/>
            <a:ext cx="68657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Lightning is often mapped in 3D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Uses timing of radio pulses in 30 – 80 MHz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Have accelerated understanding of lightning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Small ( 1 – 10 m) scale is a complete mystery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57502" y="3483122"/>
            <a:ext cx="5648325" cy="168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63578" y="3382617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60439" y="3388448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14450" y="3389674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54238" y="3380978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60772" y="3390503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03366" y="3388448"/>
            <a:ext cx="62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96680" y="3388448"/>
            <a:ext cx="62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13080" y="3391228"/>
            <a:ext cx="62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AA0FFB-1465-4362-8307-1D083C458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91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6613587" y="606597"/>
            <a:ext cx="5511969" cy="2069337"/>
            <a:chOff x="6882493" y="547331"/>
            <a:chExt cx="4980591" cy="18698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" t="1859" r="7876" b="73541"/>
            <a:stretch/>
          </p:blipFill>
          <p:spPr>
            <a:xfrm>
              <a:off x="6882493" y="547331"/>
              <a:ext cx="4915091" cy="1849090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6892426" y="667457"/>
              <a:ext cx="418769" cy="13745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158096" y="2085195"/>
              <a:ext cx="4704988" cy="3319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8378594" y="94071"/>
            <a:ext cx="2826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Positive Leader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5650338" y="1226959"/>
            <a:ext cx="178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altitude (km)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76116" y="2404045"/>
            <a:ext cx="16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 (</a:t>
            </a:r>
            <a:r>
              <a:rPr lang="en-US" sz="2400" dirty="0" err="1"/>
              <a:t>ms</a:t>
            </a:r>
            <a:r>
              <a:rPr lang="en-US" sz="2400" dirty="0"/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34971" y="1576195"/>
            <a:ext cx="669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4.8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34659" y="726536"/>
            <a:ext cx="669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5.2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77390" y="2174433"/>
            <a:ext cx="5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70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333787" y="2184969"/>
            <a:ext cx="5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671524" y="2146714"/>
            <a:ext cx="5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90</a:t>
            </a:r>
          </a:p>
        </p:txBody>
      </p:sp>
      <p:grpSp>
        <p:nvGrpSpPr>
          <p:cNvPr id="58" name="Group 57"/>
          <p:cNvGrpSpPr>
            <a:grpSpLocks noChangeAspect="1"/>
          </p:cNvGrpSpPr>
          <p:nvPr/>
        </p:nvGrpSpPr>
        <p:grpSpPr>
          <a:xfrm>
            <a:off x="8260896" y="2826754"/>
            <a:ext cx="3778712" cy="3828004"/>
            <a:chOff x="6381288" y="2835221"/>
            <a:chExt cx="3583622" cy="363036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4" t="49458" r="35364" b="1282"/>
            <a:stretch/>
          </p:blipFill>
          <p:spPr>
            <a:xfrm>
              <a:off x="6525532" y="2835221"/>
              <a:ext cx="3408135" cy="3626256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6381288" y="2961701"/>
              <a:ext cx="677819" cy="3259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805449" y="6106376"/>
              <a:ext cx="3159461" cy="359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483734" y="5550559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91838" y="4782112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94771" y="3992937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00816" y="3233920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2.4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7011306" y="4341952"/>
            <a:ext cx="254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north – south (km)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11674" y="6133890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849311" y="6147597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390969" y="6137117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153324" y="6130360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382713" y="6389938"/>
            <a:ext cx="2416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east – west (km)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8CDE7B-31D8-4CD9-8371-A17D54D26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59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6613587" y="606597"/>
            <a:ext cx="5511969" cy="2069337"/>
            <a:chOff x="6882493" y="547331"/>
            <a:chExt cx="4980591" cy="18698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" t="1859" r="7876" b="73541"/>
            <a:stretch/>
          </p:blipFill>
          <p:spPr>
            <a:xfrm>
              <a:off x="6882493" y="547331"/>
              <a:ext cx="4915091" cy="1849090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6892426" y="667457"/>
              <a:ext cx="418769" cy="13745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158096" y="2085195"/>
              <a:ext cx="4704988" cy="3319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8378594" y="94071"/>
            <a:ext cx="2826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Positive Leader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5650338" y="1226959"/>
            <a:ext cx="178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altitude (km)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76116" y="2404045"/>
            <a:ext cx="16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 (</a:t>
            </a:r>
            <a:r>
              <a:rPr lang="en-US" sz="2400" dirty="0" err="1"/>
              <a:t>ms</a:t>
            </a:r>
            <a:r>
              <a:rPr lang="en-US" sz="2400" dirty="0"/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34971" y="1576195"/>
            <a:ext cx="669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4.8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34659" y="726536"/>
            <a:ext cx="669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5.2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77390" y="2174433"/>
            <a:ext cx="5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70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333787" y="2184969"/>
            <a:ext cx="5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671524" y="2146714"/>
            <a:ext cx="5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90</a:t>
            </a:r>
          </a:p>
        </p:txBody>
      </p:sp>
      <p:grpSp>
        <p:nvGrpSpPr>
          <p:cNvPr id="58" name="Group 57"/>
          <p:cNvGrpSpPr>
            <a:grpSpLocks noChangeAspect="1"/>
          </p:cNvGrpSpPr>
          <p:nvPr/>
        </p:nvGrpSpPr>
        <p:grpSpPr>
          <a:xfrm>
            <a:off x="8260896" y="2826754"/>
            <a:ext cx="3778712" cy="3828004"/>
            <a:chOff x="6381288" y="2835221"/>
            <a:chExt cx="3583622" cy="363036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4" t="49458" r="35364" b="1282"/>
            <a:stretch/>
          </p:blipFill>
          <p:spPr>
            <a:xfrm>
              <a:off x="6525532" y="2835221"/>
              <a:ext cx="3408135" cy="3626256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6381288" y="2961701"/>
              <a:ext cx="677819" cy="3259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805449" y="6106376"/>
              <a:ext cx="3159461" cy="359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483734" y="5550559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91838" y="4782112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94771" y="3992937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00816" y="3233920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2.4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7011306" y="4341952"/>
            <a:ext cx="254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north – south (km)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11674" y="6133890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849311" y="6147597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390969" y="6137117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153324" y="6130360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382713" y="6389938"/>
            <a:ext cx="2416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east – west (km)</a:t>
            </a:r>
          </a:p>
        </p:txBody>
      </p:sp>
      <p:sp>
        <p:nvSpPr>
          <p:cNvPr id="88" name="Rectangle 87"/>
          <p:cNvSpPr/>
          <p:nvPr/>
        </p:nvSpPr>
        <p:spPr>
          <a:xfrm>
            <a:off x="9314277" y="3571874"/>
            <a:ext cx="556087" cy="315799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9302257" y="4151268"/>
            <a:ext cx="1393263" cy="39801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9272358" y="4048537"/>
            <a:ext cx="1451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zoom in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185D1B-8D8D-494C-BA13-E00453112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08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457204" y="628648"/>
            <a:ext cx="5347845" cy="1864919"/>
            <a:chOff x="457204" y="628648"/>
            <a:chExt cx="5347845" cy="18649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5" t="2015" r="8372" b="75604"/>
            <a:stretch/>
          </p:blipFill>
          <p:spPr>
            <a:xfrm>
              <a:off x="457204" y="628648"/>
              <a:ext cx="5347845" cy="1808265"/>
            </a:xfrm>
            <a:prstGeom prst="rect">
              <a:avLst/>
            </a:prstGeom>
          </p:spPr>
        </p:pic>
        <p:grpSp>
          <p:nvGrpSpPr>
            <p:cNvPr id="85" name="Group 84"/>
            <p:cNvGrpSpPr/>
            <p:nvPr/>
          </p:nvGrpSpPr>
          <p:grpSpPr>
            <a:xfrm>
              <a:off x="485779" y="698797"/>
              <a:ext cx="5111647" cy="1794770"/>
              <a:chOff x="485779" y="698797"/>
              <a:chExt cx="5111647" cy="1794770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485779" y="698797"/>
                <a:ext cx="477740" cy="1486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28432" y="2267342"/>
                <a:ext cx="4768994" cy="2262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2" name="Group 81"/>
          <p:cNvGrpSpPr/>
          <p:nvPr/>
        </p:nvGrpSpPr>
        <p:grpSpPr>
          <a:xfrm>
            <a:off x="624065" y="3287771"/>
            <a:ext cx="4774455" cy="2615736"/>
            <a:chOff x="535323" y="3365095"/>
            <a:chExt cx="4774455" cy="2615736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6" t="74069" r="42508" b="4542"/>
            <a:stretch/>
          </p:blipFill>
          <p:spPr>
            <a:xfrm>
              <a:off x="568266" y="3432015"/>
              <a:ext cx="4664397" cy="2411232"/>
            </a:xfrm>
            <a:prstGeom prst="rect">
              <a:avLst/>
            </a:prstGeom>
          </p:spPr>
        </p:pic>
        <p:sp>
          <p:nvSpPr>
            <p:cNvPr id="81" name="Rectangle 80"/>
            <p:cNvSpPr/>
            <p:nvPr/>
          </p:nvSpPr>
          <p:spPr>
            <a:xfrm>
              <a:off x="791317" y="5636648"/>
              <a:ext cx="4518461" cy="3273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35323" y="3365095"/>
              <a:ext cx="850359" cy="2615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462797" y="3430720"/>
              <a:ext cx="377748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5225295" y="3430720"/>
              <a:ext cx="14988" cy="213767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6613587" y="606597"/>
            <a:ext cx="5511969" cy="2069337"/>
            <a:chOff x="6882493" y="547331"/>
            <a:chExt cx="4980591" cy="18698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" t="1859" r="7876" b="73541"/>
            <a:stretch/>
          </p:blipFill>
          <p:spPr>
            <a:xfrm>
              <a:off x="6882493" y="547331"/>
              <a:ext cx="4915091" cy="1849090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6892426" y="667457"/>
              <a:ext cx="418769" cy="13745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158096" y="2085195"/>
              <a:ext cx="4704988" cy="3319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8378594" y="94071"/>
            <a:ext cx="2826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Positive Leader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5650338" y="1226959"/>
            <a:ext cx="178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altitude (km)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76116" y="2404045"/>
            <a:ext cx="16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 (</a:t>
            </a:r>
            <a:r>
              <a:rPr lang="en-US" sz="2400" dirty="0" err="1"/>
              <a:t>ms</a:t>
            </a:r>
            <a:r>
              <a:rPr lang="en-US" sz="2400" dirty="0"/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34971" y="1576195"/>
            <a:ext cx="669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4.8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34659" y="726536"/>
            <a:ext cx="669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5.2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77390" y="2174433"/>
            <a:ext cx="5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70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333787" y="2184969"/>
            <a:ext cx="5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671524" y="2146714"/>
            <a:ext cx="5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90</a:t>
            </a:r>
          </a:p>
        </p:txBody>
      </p:sp>
      <p:grpSp>
        <p:nvGrpSpPr>
          <p:cNvPr id="58" name="Group 57"/>
          <p:cNvGrpSpPr>
            <a:grpSpLocks noChangeAspect="1"/>
          </p:cNvGrpSpPr>
          <p:nvPr/>
        </p:nvGrpSpPr>
        <p:grpSpPr>
          <a:xfrm>
            <a:off x="8260896" y="2826754"/>
            <a:ext cx="3778712" cy="3828004"/>
            <a:chOff x="6381288" y="2835221"/>
            <a:chExt cx="3583622" cy="363036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4" t="49458" r="35364" b="1282"/>
            <a:stretch/>
          </p:blipFill>
          <p:spPr>
            <a:xfrm>
              <a:off x="6525532" y="2835221"/>
              <a:ext cx="3408135" cy="3626256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6381288" y="2961701"/>
              <a:ext cx="677819" cy="3259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805449" y="6106376"/>
              <a:ext cx="3159461" cy="359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483734" y="5550559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91838" y="4782112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94771" y="3992937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00816" y="3233920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2.4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7011306" y="4341952"/>
            <a:ext cx="254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north – south (km)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11674" y="6133890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849311" y="6147597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390969" y="6137117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153324" y="6130360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382713" y="6389938"/>
            <a:ext cx="2416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east – west (km)</a:t>
            </a:r>
          </a:p>
        </p:txBody>
      </p:sp>
      <p:sp>
        <p:nvSpPr>
          <p:cNvPr id="63" name="TextBox 62"/>
          <p:cNvSpPr txBox="1"/>
          <p:nvPr/>
        </p:nvSpPr>
        <p:spPr>
          <a:xfrm rot="16200000">
            <a:off x="-647089" y="1198213"/>
            <a:ext cx="178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altitude (km)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613377" y="2358971"/>
            <a:ext cx="16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 (</a:t>
            </a:r>
            <a:r>
              <a:rPr lang="en-US" sz="2400" dirty="0" err="1"/>
              <a:t>ms</a:t>
            </a:r>
            <a:r>
              <a:rPr lang="en-US" sz="2400" dirty="0"/>
              <a:t>)</a:t>
            </a:r>
          </a:p>
        </p:txBody>
      </p:sp>
      <p:sp>
        <p:nvSpPr>
          <p:cNvPr id="65" name="TextBox 64"/>
          <p:cNvSpPr txBox="1"/>
          <p:nvPr/>
        </p:nvSpPr>
        <p:spPr>
          <a:xfrm rot="16200000">
            <a:off x="-621399" y="4238538"/>
            <a:ext cx="254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north – south (km)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222593" y="5822577"/>
            <a:ext cx="2416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east – west (km)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51358" y="1809031"/>
            <a:ext cx="771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4.82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60729" y="717847"/>
            <a:ext cx="771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4.88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242132" y="2128148"/>
            <a:ext cx="5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70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966969" y="2111810"/>
            <a:ext cx="5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662048" y="2119226"/>
            <a:ext cx="5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2236" y="5212752"/>
            <a:ext cx="958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2.32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52236" y="3225528"/>
            <a:ext cx="958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2.36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43861" y="4221773"/>
            <a:ext cx="958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2.34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70346" y="5453352"/>
            <a:ext cx="118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2.20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944784" y="5443584"/>
            <a:ext cx="118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2.24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185543" y="94196"/>
            <a:ext cx="448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Needle on Leader Branch</a:t>
            </a:r>
          </a:p>
        </p:txBody>
      </p:sp>
      <p:sp>
        <p:nvSpPr>
          <p:cNvPr id="88" name="Rectangle 87"/>
          <p:cNvSpPr/>
          <p:nvPr/>
        </p:nvSpPr>
        <p:spPr>
          <a:xfrm>
            <a:off x="9314277" y="3571874"/>
            <a:ext cx="556087" cy="315799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/>
          <p:nvPr/>
        </p:nvCxnSpPr>
        <p:spPr>
          <a:xfrm flipH="1">
            <a:off x="5516361" y="3897199"/>
            <a:ext cx="3795724" cy="15748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 flipV="1">
            <a:off x="5549576" y="3380377"/>
            <a:ext cx="3795724" cy="18353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9302257" y="4151268"/>
            <a:ext cx="1393263" cy="39801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9272358" y="4048537"/>
            <a:ext cx="1451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zoom in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12D767-8A21-477B-8A52-16ADF84CB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457204" y="628648"/>
            <a:ext cx="5347845" cy="1864919"/>
            <a:chOff x="457204" y="628648"/>
            <a:chExt cx="5347845" cy="18649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5" t="2015" r="8372" b="75604"/>
            <a:stretch/>
          </p:blipFill>
          <p:spPr>
            <a:xfrm>
              <a:off x="457204" y="628648"/>
              <a:ext cx="5347845" cy="1808265"/>
            </a:xfrm>
            <a:prstGeom prst="rect">
              <a:avLst/>
            </a:prstGeom>
          </p:spPr>
        </p:pic>
        <p:grpSp>
          <p:nvGrpSpPr>
            <p:cNvPr id="85" name="Group 84"/>
            <p:cNvGrpSpPr/>
            <p:nvPr/>
          </p:nvGrpSpPr>
          <p:grpSpPr>
            <a:xfrm>
              <a:off x="485779" y="698797"/>
              <a:ext cx="5111647" cy="1794770"/>
              <a:chOff x="485779" y="698797"/>
              <a:chExt cx="5111647" cy="1794770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485779" y="698797"/>
                <a:ext cx="477740" cy="1486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28432" y="2267342"/>
                <a:ext cx="4768994" cy="2262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2" name="Group 81"/>
          <p:cNvGrpSpPr/>
          <p:nvPr/>
        </p:nvGrpSpPr>
        <p:grpSpPr>
          <a:xfrm>
            <a:off x="624065" y="3287771"/>
            <a:ext cx="4774455" cy="2615736"/>
            <a:chOff x="535323" y="3365095"/>
            <a:chExt cx="4774455" cy="2615736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6" t="74069" r="42508" b="4542"/>
            <a:stretch/>
          </p:blipFill>
          <p:spPr>
            <a:xfrm>
              <a:off x="568266" y="3432015"/>
              <a:ext cx="4664397" cy="2411232"/>
            </a:xfrm>
            <a:prstGeom prst="rect">
              <a:avLst/>
            </a:prstGeom>
          </p:spPr>
        </p:pic>
        <p:sp>
          <p:nvSpPr>
            <p:cNvPr id="81" name="Rectangle 80"/>
            <p:cNvSpPr/>
            <p:nvPr/>
          </p:nvSpPr>
          <p:spPr>
            <a:xfrm>
              <a:off x="791317" y="5636648"/>
              <a:ext cx="4518461" cy="3273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35323" y="3365095"/>
              <a:ext cx="850359" cy="2615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462797" y="3430720"/>
              <a:ext cx="377748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5225295" y="3430720"/>
              <a:ext cx="14988" cy="213767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 rot="16200000">
            <a:off x="-647089" y="1198213"/>
            <a:ext cx="178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altitude (km)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613377" y="2358971"/>
            <a:ext cx="16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 (</a:t>
            </a:r>
            <a:r>
              <a:rPr lang="en-US" sz="2400" dirty="0" err="1"/>
              <a:t>ms</a:t>
            </a:r>
            <a:r>
              <a:rPr lang="en-US" sz="2400" dirty="0"/>
              <a:t>)</a:t>
            </a:r>
          </a:p>
        </p:txBody>
      </p:sp>
      <p:sp>
        <p:nvSpPr>
          <p:cNvPr id="65" name="TextBox 64"/>
          <p:cNvSpPr txBox="1"/>
          <p:nvPr/>
        </p:nvSpPr>
        <p:spPr>
          <a:xfrm rot="16200000">
            <a:off x="-621399" y="4238538"/>
            <a:ext cx="254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north – south (km)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222593" y="5822577"/>
            <a:ext cx="2416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east – west (km)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60883" y="1818556"/>
            <a:ext cx="771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4.82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60729" y="717847"/>
            <a:ext cx="771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4.88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242132" y="2128148"/>
            <a:ext cx="5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70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966969" y="2111810"/>
            <a:ext cx="5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662048" y="2119226"/>
            <a:ext cx="5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2236" y="5212752"/>
            <a:ext cx="958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2.32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52236" y="3225528"/>
            <a:ext cx="958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2.36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43861" y="4221773"/>
            <a:ext cx="958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2.34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70346" y="5453352"/>
            <a:ext cx="118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2.20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944784" y="5443584"/>
            <a:ext cx="118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2.24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78841" y="541326"/>
            <a:ext cx="619092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General Properties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Propagate away from positive leader body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30 – 100 m long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Each needle can re-excite multiple times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Around 5 </a:t>
            </a:r>
            <a:r>
              <a:rPr lang="en-US" sz="2800" dirty="0" err="1"/>
              <a:t>ms</a:t>
            </a:r>
            <a:r>
              <a:rPr lang="en-US" sz="2800" dirty="0"/>
              <a:t> between re-excitations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Occur all along leader channel, not just at tip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A10DE7-E316-41B1-B4CD-246CD6732E01}"/>
              </a:ext>
            </a:extLst>
          </p:cNvPr>
          <p:cNvSpPr txBox="1"/>
          <p:nvPr/>
        </p:nvSpPr>
        <p:spPr>
          <a:xfrm>
            <a:off x="1185543" y="94196"/>
            <a:ext cx="448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Needle on Leader Branch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0BEE1-7130-40D3-8CCF-85B3D3210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00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22225"/>
            <a:ext cx="10515600" cy="1325563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1244600"/>
            <a:ext cx="10515600" cy="6127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Two new operational modes for LOFAR: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0050" y="1879928"/>
            <a:ext cx="626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Measure electric fields with cosmic rays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72349" y="1879928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3D lightning mapping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04775" y="2400300"/>
            <a:ext cx="11906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562725" y="1857375"/>
            <a:ext cx="0" cy="4714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9550" y="2818140"/>
            <a:ext cx="63531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LOFAR measures strong horizontal electric fields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Even in storms not actively producing lightning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48450" y="2638425"/>
            <a:ext cx="56292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Can map smaller structures then any other instrument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See new structures that develop on positive lightning channels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57973-89D6-441E-A975-8C4250B8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89687"/>
            <a:ext cx="2743200" cy="365125"/>
          </a:xfrm>
        </p:spPr>
        <p:txBody>
          <a:bodyPr/>
          <a:lstStyle/>
          <a:p>
            <a:pPr algn="l"/>
            <a:fld id="{F47B99FB-2BA6-4F3B-BE61-53058666F5E8}" type="slidenum">
              <a:rPr lang="en-US" sz="1600" smtClean="0"/>
              <a:pPr algn="l"/>
              <a:t>34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84888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6613587" y="606597"/>
            <a:ext cx="5511969" cy="2069337"/>
            <a:chOff x="6882493" y="547331"/>
            <a:chExt cx="4980591" cy="18698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" t="1859" r="7876" b="73541"/>
            <a:stretch/>
          </p:blipFill>
          <p:spPr>
            <a:xfrm>
              <a:off x="6882493" y="547331"/>
              <a:ext cx="4915091" cy="1849090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6892426" y="667457"/>
              <a:ext cx="418769" cy="13745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158096" y="2085195"/>
              <a:ext cx="4704988" cy="3319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>
            <a:off x="441203" y="556393"/>
            <a:ext cx="5463247" cy="2078834"/>
            <a:chOff x="673954" y="590862"/>
            <a:chExt cx="4838008" cy="1840923"/>
          </a:xfrm>
        </p:grpSpPr>
        <p:pic>
          <p:nvPicPr>
            <p:cNvPr id="7" name="Content Placehold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1" t="1586" r="6596" b="73461"/>
            <a:stretch/>
          </p:blipFill>
          <p:spPr>
            <a:xfrm>
              <a:off x="673954" y="590862"/>
              <a:ext cx="4838008" cy="1820487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701293" y="715674"/>
              <a:ext cx="418769" cy="13343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122789" y="2099805"/>
              <a:ext cx="4332116" cy="3319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876571" y="96765"/>
            <a:ext cx="2826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Negative Leader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78594" y="94071"/>
            <a:ext cx="2826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Positive Leader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-606289" y="1274334"/>
            <a:ext cx="178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altitude (km)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5650338" y="1226959"/>
            <a:ext cx="178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altitude (km)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8809" y="1611525"/>
            <a:ext cx="669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1265" y="757100"/>
            <a:ext cx="669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3.0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743757" y="2378643"/>
            <a:ext cx="16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 (</a:t>
            </a:r>
            <a:r>
              <a:rPr lang="en-US" sz="2400" dirty="0" err="1"/>
              <a:t>ms</a:t>
            </a:r>
            <a:r>
              <a:rPr lang="en-US" sz="2400" dirty="0"/>
              <a:t>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76116" y="2404045"/>
            <a:ext cx="16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 (</a:t>
            </a:r>
            <a:r>
              <a:rPr lang="en-US" sz="2400" dirty="0" err="1"/>
              <a:t>ms</a:t>
            </a:r>
            <a:r>
              <a:rPr lang="en-US" sz="2400" dirty="0"/>
              <a:t>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90171" y="2168049"/>
            <a:ext cx="5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91410" y="2171398"/>
            <a:ext cx="5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98248" y="2168049"/>
            <a:ext cx="5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34971" y="1576195"/>
            <a:ext cx="669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4.8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34659" y="726536"/>
            <a:ext cx="669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5.2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77390" y="2174433"/>
            <a:ext cx="5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70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333787" y="2184969"/>
            <a:ext cx="5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671524" y="2146714"/>
            <a:ext cx="5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90</a:t>
            </a:r>
          </a:p>
        </p:txBody>
      </p:sp>
      <p:grpSp>
        <p:nvGrpSpPr>
          <p:cNvPr id="58" name="Group 57"/>
          <p:cNvGrpSpPr>
            <a:grpSpLocks noChangeAspect="1"/>
          </p:cNvGrpSpPr>
          <p:nvPr/>
        </p:nvGrpSpPr>
        <p:grpSpPr>
          <a:xfrm>
            <a:off x="8260896" y="2826754"/>
            <a:ext cx="3778712" cy="3828004"/>
            <a:chOff x="6381288" y="2835221"/>
            <a:chExt cx="3583622" cy="363036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4" t="49458" r="35364" b="1282"/>
            <a:stretch/>
          </p:blipFill>
          <p:spPr>
            <a:xfrm>
              <a:off x="6525532" y="2835221"/>
              <a:ext cx="3408135" cy="3626256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6381288" y="2961701"/>
              <a:ext cx="677819" cy="3259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805449" y="6106376"/>
              <a:ext cx="3159461" cy="359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240609" y="2864213"/>
            <a:ext cx="3749338" cy="3761640"/>
            <a:chOff x="1534838" y="2921602"/>
            <a:chExt cx="3556336" cy="3568005"/>
          </a:xfrm>
        </p:grpSpPr>
        <p:pic>
          <p:nvPicPr>
            <p:cNvPr id="59" name="Content Placehold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4" t="50163" r="35198" b="956"/>
            <a:stretch/>
          </p:blipFill>
          <p:spPr>
            <a:xfrm>
              <a:off x="1705855" y="2923447"/>
              <a:ext cx="3383280" cy="3566160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1534838" y="2921602"/>
              <a:ext cx="677819" cy="3259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931713" y="6107836"/>
              <a:ext cx="3159461" cy="359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5183" y="5802696"/>
            <a:ext cx="695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0.0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3656" y="4909954"/>
            <a:ext cx="648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0.5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4698" y="3994865"/>
            <a:ext cx="648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3165" y="3101402"/>
            <a:ext cx="648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1.5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960402" y="4182132"/>
            <a:ext cx="254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north – south (km)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57249" y="6113509"/>
            <a:ext cx="695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0.0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53513" y="6111121"/>
            <a:ext cx="648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0.5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357" y="6101960"/>
            <a:ext cx="648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41917" y="6379838"/>
            <a:ext cx="2296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east – west (km)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83734" y="5550559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91838" y="4782112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94771" y="3992937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00816" y="3233920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2.4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7011306" y="4341952"/>
            <a:ext cx="254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north – south (km)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11674" y="6133890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849311" y="6147597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390969" y="6137117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153324" y="6130360"/>
            <a:ext cx="71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382713" y="6389938"/>
            <a:ext cx="2416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east – west (km)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AEAD37-F93E-4884-A2AB-4943304B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43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0" y="-1274033"/>
            <a:ext cx="10322914" cy="5830535"/>
          </a:xfrm>
        </p:spPr>
      </p:pic>
      <p:sp>
        <p:nvSpPr>
          <p:cNvPr id="20" name="Rectangle 19"/>
          <p:cNvSpPr/>
          <p:nvPr/>
        </p:nvSpPr>
        <p:spPr>
          <a:xfrm>
            <a:off x="968605" y="1416455"/>
            <a:ext cx="472698" cy="2805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39125" y="4052808"/>
            <a:ext cx="8996767" cy="503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9932" y="-1092628"/>
            <a:ext cx="10057485" cy="2737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406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Propagation of Positive Leaders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1689" y="3930964"/>
            <a:ext cx="90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05255" y="3931793"/>
            <a:ext cx="90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06842" y="3931793"/>
            <a:ext cx="90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39770" y="3924873"/>
            <a:ext cx="90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11085" y="1737185"/>
            <a:ext cx="557939" cy="424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193368" y="3474052"/>
            <a:ext cx="387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85619" y="2800610"/>
            <a:ext cx="387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85616" y="2154266"/>
            <a:ext cx="387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1117" y="1492024"/>
            <a:ext cx="387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71483" y="1068399"/>
            <a:ext cx="707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LMA observation of an upward positive leader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24982" y="4298461"/>
            <a:ext cx="232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Time (</a:t>
            </a:r>
            <a:r>
              <a:rPr lang="en-US" sz="2800" dirty="0" err="1"/>
              <a:t>ms</a:t>
            </a:r>
            <a:r>
              <a:rPr lang="en-US" sz="2800" dirty="0"/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-313619" y="2280901"/>
            <a:ext cx="232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Altitude (km)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867" y="6378461"/>
            <a:ext cx="315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Adapted from Hare et al. 2016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7207F0-3D91-43B0-8850-A0408598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35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LOFAR radio telescope</a:t>
            </a:r>
          </a:p>
          <a:p>
            <a:endParaRPr lang="en-US" dirty="0"/>
          </a:p>
          <a:p>
            <a:r>
              <a:rPr lang="en-US" dirty="0"/>
              <a:t>Cosmic rays during thunderstorm environment</a:t>
            </a:r>
          </a:p>
          <a:p>
            <a:endParaRPr lang="en-US" dirty="0"/>
          </a:p>
          <a:p>
            <a:r>
              <a:rPr lang="en-US" dirty="0"/>
              <a:t>Detailed 3D maps of lightning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F16B7-B1EF-441C-B73D-17688574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28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1326208-297E-43C2-AD65-0EAB44A9C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38" y="49906"/>
            <a:ext cx="6751981" cy="6778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3E5DA0-24AD-4CB8-BB6F-8C01D4B59B61}"/>
              </a:ext>
            </a:extLst>
          </p:cNvPr>
          <p:cNvSpPr/>
          <p:nvPr/>
        </p:nvSpPr>
        <p:spPr>
          <a:xfrm>
            <a:off x="5387696" y="15461"/>
            <a:ext cx="6746936" cy="679284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D0734F-FEA5-412D-A9FC-763EAE8E5DAC}"/>
              </a:ext>
            </a:extLst>
          </p:cNvPr>
          <p:cNvSpPr txBox="1"/>
          <p:nvPr/>
        </p:nvSpPr>
        <p:spPr>
          <a:xfrm>
            <a:off x="476250" y="114294"/>
            <a:ext cx="43434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LOFAR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24 “core”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14 “remote”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algn="ctr"/>
            <a:r>
              <a:rPr lang="en-US" sz="3600" dirty="0"/>
              <a:t>Per Station: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96 low-band antennas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10 – 90 MHz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20 high-band antennas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110-250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29B45E-408E-4165-85DB-61527670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3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1326208-297E-43C2-AD65-0EAB44A9C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38" y="49906"/>
            <a:ext cx="6751981" cy="6778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3E5DA0-24AD-4CB8-BB6F-8C01D4B59B61}"/>
              </a:ext>
            </a:extLst>
          </p:cNvPr>
          <p:cNvSpPr/>
          <p:nvPr/>
        </p:nvSpPr>
        <p:spPr>
          <a:xfrm>
            <a:off x="5387696" y="15461"/>
            <a:ext cx="6746936" cy="679284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7C456BC-FEC2-45AC-AC88-5DDD4A6F1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04" y="146305"/>
            <a:ext cx="8686800" cy="65521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0647AC-4E0D-49E7-80C5-9418D9A57891}"/>
              </a:ext>
            </a:extLst>
          </p:cNvPr>
          <p:cNvSpPr/>
          <p:nvPr/>
        </p:nvSpPr>
        <p:spPr>
          <a:xfrm>
            <a:off x="142804" y="146305"/>
            <a:ext cx="8686800" cy="65024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921495-061A-49E8-9572-982FC25DA1AE}"/>
              </a:ext>
            </a:extLst>
          </p:cNvPr>
          <p:cNvSpPr/>
          <p:nvPr/>
        </p:nvSpPr>
        <p:spPr>
          <a:xfrm>
            <a:off x="10310466" y="3133587"/>
            <a:ext cx="342900" cy="33866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DA88B24-7A44-44D8-A44B-21A20E4321CD}"/>
              </a:ext>
            </a:extLst>
          </p:cNvPr>
          <p:cNvCxnSpPr/>
          <p:nvPr/>
        </p:nvCxnSpPr>
        <p:spPr>
          <a:xfrm>
            <a:off x="8847426" y="155217"/>
            <a:ext cx="1790667" cy="2969735"/>
          </a:xfrm>
          <a:prstGeom prst="straightConnector1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8AD9D1-B78B-475F-8AD0-1E36AA6439D2}"/>
              </a:ext>
            </a:extLst>
          </p:cNvPr>
          <p:cNvCxnSpPr/>
          <p:nvPr/>
        </p:nvCxnSpPr>
        <p:spPr>
          <a:xfrm flipH="1">
            <a:off x="8839726" y="3458031"/>
            <a:ext cx="1827075" cy="3169385"/>
          </a:xfrm>
          <a:prstGeom prst="straightConnector1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8794A-74B5-41A0-B75F-0D59C0309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96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1326208-297E-43C2-AD65-0EAB44A9C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38" y="49906"/>
            <a:ext cx="6751981" cy="6778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3E5DA0-24AD-4CB8-BB6F-8C01D4B59B61}"/>
              </a:ext>
            </a:extLst>
          </p:cNvPr>
          <p:cNvSpPr/>
          <p:nvPr/>
        </p:nvSpPr>
        <p:spPr>
          <a:xfrm>
            <a:off x="5387696" y="15461"/>
            <a:ext cx="6746936" cy="679284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7C456BC-FEC2-45AC-AC88-5DDD4A6F1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04" y="146305"/>
            <a:ext cx="8686800" cy="65521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0647AC-4E0D-49E7-80C5-9418D9A57891}"/>
              </a:ext>
            </a:extLst>
          </p:cNvPr>
          <p:cNvSpPr/>
          <p:nvPr/>
        </p:nvSpPr>
        <p:spPr>
          <a:xfrm>
            <a:off x="142804" y="146305"/>
            <a:ext cx="8686800" cy="65024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921495-061A-49E8-9572-982FC25DA1AE}"/>
              </a:ext>
            </a:extLst>
          </p:cNvPr>
          <p:cNvSpPr/>
          <p:nvPr/>
        </p:nvSpPr>
        <p:spPr>
          <a:xfrm>
            <a:off x="10310466" y="3133587"/>
            <a:ext cx="342900" cy="33866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DA88B24-7A44-44D8-A44B-21A20E4321CD}"/>
              </a:ext>
            </a:extLst>
          </p:cNvPr>
          <p:cNvCxnSpPr/>
          <p:nvPr/>
        </p:nvCxnSpPr>
        <p:spPr>
          <a:xfrm>
            <a:off x="8847426" y="155217"/>
            <a:ext cx="1790667" cy="2969735"/>
          </a:xfrm>
          <a:prstGeom prst="straightConnector1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8AD9D1-B78B-475F-8AD0-1E36AA6439D2}"/>
              </a:ext>
            </a:extLst>
          </p:cNvPr>
          <p:cNvCxnSpPr/>
          <p:nvPr/>
        </p:nvCxnSpPr>
        <p:spPr>
          <a:xfrm flipH="1">
            <a:off x="8839726" y="3458031"/>
            <a:ext cx="1827075" cy="3169385"/>
          </a:xfrm>
          <a:prstGeom prst="straightConnector1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9D375DA-5FBB-4557-AE83-C1D78BB470E3}"/>
              </a:ext>
            </a:extLst>
          </p:cNvPr>
          <p:cNvSpPr/>
          <p:nvPr/>
        </p:nvSpPr>
        <p:spPr>
          <a:xfrm>
            <a:off x="1000339" y="2997200"/>
            <a:ext cx="10439400" cy="3757722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9" descr="A close up of a green field&#10;&#10;Description generated with high confidence">
            <a:extLst>
              <a:ext uri="{FF2B5EF4-FFF2-40B4-BE49-F238E27FC236}">
                <a16:creationId xmlns:a16="http://schemas.microsoft.com/office/drawing/2014/main" id="{D380309C-3D7B-4C31-BD29-36C0A1C8D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339" y="3112533"/>
            <a:ext cx="10261600" cy="363434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2DDBF1E-56F6-4D45-A30F-F42781AE19D1}"/>
              </a:ext>
            </a:extLst>
          </p:cNvPr>
          <p:cNvSpPr/>
          <p:nvPr/>
        </p:nvSpPr>
        <p:spPr>
          <a:xfrm>
            <a:off x="5492804" y="2151960"/>
            <a:ext cx="212059" cy="22730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384F77A-E51E-436E-ACE1-A21B9CA9BEE3}"/>
              </a:ext>
            </a:extLst>
          </p:cNvPr>
          <p:cNvCxnSpPr/>
          <p:nvPr/>
        </p:nvCxnSpPr>
        <p:spPr>
          <a:xfrm flipH="1">
            <a:off x="988308" y="2139499"/>
            <a:ext cx="4497693" cy="863880"/>
          </a:xfrm>
          <a:prstGeom prst="straightConnector1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6ECD51-0442-49E0-976C-34D87CAF48AE}"/>
              </a:ext>
            </a:extLst>
          </p:cNvPr>
          <p:cNvCxnSpPr/>
          <p:nvPr/>
        </p:nvCxnSpPr>
        <p:spPr>
          <a:xfrm>
            <a:off x="5713981" y="2138503"/>
            <a:ext cx="5723216" cy="842401"/>
          </a:xfrm>
          <a:prstGeom prst="straightConnector1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F3354A5-C92C-48F1-9A13-A9373DE37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22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1326208-297E-43C2-AD65-0EAB44A9C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38" y="49906"/>
            <a:ext cx="6751981" cy="6778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3E5DA0-24AD-4CB8-BB6F-8C01D4B59B61}"/>
              </a:ext>
            </a:extLst>
          </p:cNvPr>
          <p:cNvSpPr/>
          <p:nvPr/>
        </p:nvSpPr>
        <p:spPr>
          <a:xfrm>
            <a:off x="5387696" y="15461"/>
            <a:ext cx="6746936" cy="679284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7C456BC-FEC2-45AC-AC88-5DDD4A6F1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04" y="146305"/>
            <a:ext cx="8686800" cy="65521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0647AC-4E0D-49E7-80C5-9418D9A57891}"/>
              </a:ext>
            </a:extLst>
          </p:cNvPr>
          <p:cNvSpPr/>
          <p:nvPr/>
        </p:nvSpPr>
        <p:spPr>
          <a:xfrm>
            <a:off x="142804" y="146305"/>
            <a:ext cx="8686800" cy="65024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921495-061A-49E8-9572-982FC25DA1AE}"/>
              </a:ext>
            </a:extLst>
          </p:cNvPr>
          <p:cNvSpPr/>
          <p:nvPr/>
        </p:nvSpPr>
        <p:spPr>
          <a:xfrm>
            <a:off x="10310466" y="3133587"/>
            <a:ext cx="342900" cy="33866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DA88B24-7A44-44D8-A44B-21A20E4321CD}"/>
              </a:ext>
            </a:extLst>
          </p:cNvPr>
          <p:cNvCxnSpPr/>
          <p:nvPr/>
        </p:nvCxnSpPr>
        <p:spPr>
          <a:xfrm>
            <a:off x="8847426" y="155217"/>
            <a:ext cx="1790667" cy="2969735"/>
          </a:xfrm>
          <a:prstGeom prst="straightConnector1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8AD9D1-B78B-475F-8AD0-1E36AA6439D2}"/>
              </a:ext>
            </a:extLst>
          </p:cNvPr>
          <p:cNvCxnSpPr/>
          <p:nvPr/>
        </p:nvCxnSpPr>
        <p:spPr>
          <a:xfrm flipH="1">
            <a:off x="8839726" y="3458031"/>
            <a:ext cx="1827075" cy="3169385"/>
          </a:xfrm>
          <a:prstGeom prst="straightConnector1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9D375DA-5FBB-4557-AE83-C1D78BB470E3}"/>
              </a:ext>
            </a:extLst>
          </p:cNvPr>
          <p:cNvSpPr/>
          <p:nvPr/>
        </p:nvSpPr>
        <p:spPr>
          <a:xfrm>
            <a:off x="1000339" y="2997200"/>
            <a:ext cx="10439400" cy="3757722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9" descr="A close up of a green field&#10;&#10;Description generated with high confidence">
            <a:extLst>
              <a:ext uri="{FF2B5EF4-FFF2-40B4-BE49-F238E27FC236}">
                <a16:creationId xmlns:a16="http://schemas.microsoft.com/office/drawing/2014/main" id="{D380309C-3D7B-4C31-BD29-36C0A1C8D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339" y="3112533"/>
            <a:ext cx="10261600" cy="363434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2DDBF1E-56F6-4D45-A30F-F42781AE19D1}"/>
              </a:ext>
            </a:extLst>
          </p:cNvPr>
          <p:cNvSpPr/>
          <p:nvPr/>
        </p:nvSpPr>
        <p:spPr>
          <a:xfrm>
            <a:off x="5492804" y="2151960"/>
            <a:ext cx="212059" cy="22730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384F77A-E51E-436E-ACE1-A21B9CA9BEE3}"/>
              </a:ext>
            </a:extLst>
          </p:cNvPr>
          <p:cNvCxnSpPr/>
          <p:nvPr/>
        </p:nvCxnSpPr>
        <p:spPr>
          <a:xfrm flipH="1">
            <a:off x="988308" y="2139499"/>
            <a:ext cx="4497693" cy="863880"/>
          </a:xfrm>
          <a:prstGeom prst="straightConnector1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6ECD51-0442-49E0-976C-34D87CAF48AE}"/>
              </a:ext>
            </a:extLst>
          </p:cNvPr>
          <p:cNvCxnSpPr/>
          <p:nvPr/>
        </p:nvCxnSpPr>
        <p:spPr>
          <a:xfrm>
            <a:off x="5713981" y="2138503"/>
            <a:ext cx="5723216" cy="842401"/>
          </a:xfrm>
          <a:prstGeom prst="straightConnector1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87302F2-C868-4592-AD6A-0AF393981FF9}"/>
              </a:ext>
            </a:extLst>
          </p:cNvPr>
          <p:cNvCxnSpPr/>
          <p:nvPr/>
        </p:nvCxnSpPr>
        <p:spPr>
          <a:xfrm flipH="1">
            <a:off x="2578429" y="3855680"/>
            <a:ext cx="726718" cy="971008"/>
          </a:xfrm>
          <a:prstGeom prst="straightConnector1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B38C53-A423-48B1-9F29-C8145455B8FF}"/>
              </a:ext>
            </a:extLst>
          </p:cNvPr>
          <p:cNvCxnSpPr/>
          <p:nvPr/>
        </p:nvCxnSpPr>
        <p:spPr>
          <a:xfrm flipH="1">
            <a:off x="2503005" y="3853897"/>
            <a:ext cx="816665" cy="1180117"/>
          </a:xfrm>
          <a:prstGeom prst="straightConnector1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AECD4DC-C0A2-49E5-8580-5BBADF3C7245}"/>
              </a:ext>
            </a:extLst>
          </p:cNvPr>
          <p:cNvCxnSpPr/>
          <p:nvPr/>
        </p:nvCxnSpPr>
        <p:spPr>
          <a:xfrm>
            <a:off x="3362905" y="3854390"/>
            <a:ext cx="611398" cy="971434"/>
          </a:xfrm>
          <a:prstGeom prst="straightConnector1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E27400-050A-451A-9FE0-835CC8F79EF7}"/>
              </a:ext>
            </a:extLst>
          </p:cNvPr>
          <p:cNvCxnSpPr/>
          <p:nvPr/>
        </p:nvCxnSpPr>
        <p:spPr>
          <a:xfrm>
            <a:off x="3373479" y="3866797"/>
            <a:ext cx="884540" cy="1164317"/>
          </a:xfrm>
          <a:prstGeom prst="straightConnector1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36AEB1-05AA-4A7F-B830-D1E27CBD7D2C}"/>
              </a:ext>
            </a:extLst>
          </p:cNvPr>
          <p:cNvCxnSpPr/>
          <p:nvPr/>
        </p:nvCxnSpPr>
        <p:spPr>
          <a:xfrm flipH="1">
            <a:off x="7672551" y="4475655"/>
            <a:ext cx="5255" cy="1930398"/>
          </a:xfrm>
          <a:prstGeom prst="straightConnector1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977DB6F-CA0F-4ECE-A1BA-5061B148778A}"/>
              </a:ext>
            </a:extLst>
          </p:cNvPr>
          <p:cNvCxnSpPr>
            <a:cxnSpLocks/>
          </p:cNvCxnSpPr>
          <p:nvPr/>
        </p:nvCxnSpPr>
        <p:spPr>
          <a:xfrm flipH="1">
            <a:off x="10212551" y="4484413"/>
            <a:ext cx="5255" cy="1930398"/>
          </a:xfrm>
          <a:prstGeom prst="straightConnector1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B267D12-4153-41CC-880B-86AA7570232F}"/>
              </a:ext>
            </a:extLst>
          </p:cNvPr>
          <p:cNvSpPr txBox="1"/>
          <p:nvPr/>
        </p:nvSpPr>
        <p:spPr>
          <a:xfrm>
            <a:off x="7576206" y="4239172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Bandpass RFI filter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15A7B97-E74B-4E26-9577-97D66DE21038}"/>
              </a:ext>
            </a:extLst>
          </p:cNvPr>
          <p:cNvCxnSpPr/>
          <p:nvPr/>
        </p:nvCxnSpPr>
        <p:spPr>
          <a:xfrm flipH="1">
            <a:off x="7681310" y="4440620"/>
            <a:ext cx="256511" cy="35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BC137CB-CC08-46CF-A4F9-42A6AA54EE74}"/>
              </a:ext>
            </a:extLst>
          </p:cNvPr>
          <p:cNvCxnSpPr>
            <a:cxnSpLocks/>
          </p:cNvCxnSpPr>
          <p:nvPr/>
        </p:nvCxnSpPr>
        <p:spPr>
          <a:xfrm>
            <a:off x="9923517" y="4458137"/>
            <a:ext cx="256511" cy="35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49E667E-98C3-4C46-BAD3-6A1FD940F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51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trike="sngStrike" dirty="0"/>
              <a:t>LOFAR radio telescope</a:t>
            </a:r>
          </a:p>
          <a:p>
            <a:endParaRPr lang="en-US" dirty="0"/>
          </a:p>
          <a:p>
            <a:r>
              <a:rPr lang="en-US" dirty="0"/>
              <a:t>Cosmic Rays during thunderstorm environment</a:t>
            </a:r>
          </a:p>
          <a:p>
            <a:endParaRPr lang="en-US" dirty="0"/>
          </a:p>
          <a:p>
            <a:r>
              <a:rPr lang="en-US" dirty="0"/>
              <a:t>Detailed 3D maps of lightning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BED44-02DA-4A2D-950C-52567A5B1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99FB-2BA6-4F3B-BE61-53058666F5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47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1177</Words>
  <Application>Microsoft Office PowerPoint</Application>
  <PresentationFormat>Widescreen</PresentationFormat>
  <Paragraphs>459</Paragraphs>
  <Slides>36</Slides>
  <Notes>7</Notes>
  <HiddenSlides>1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Office Theme</vt:lpstr>
      <vt:lpstr>Thunderstorm and Lightning Observations with the LOFAR Radio Telescope</vt:lpstr>
      <vt:lpstr>PowerPoint Presentation</vt:lpstr>
      <vt:lpstr>3D Lightning Mapping</vt:lpstr>
      <vt:lpstr>Outline</vt:lpstr>
      <vt:lpstr>PowerPoint Presentation</vt:lpstr>
      <vt:lpstr>PowerPoint Presentation</vt:lpstr>
      <vt:lpstr>PowerPoint Presentation</vt:lpstr>
      <vt:lpstr>PowerPoint Presentation</vt:lpstr>
      <vt:lpstr>Outline</vt:lpstr>
      <vt:lpstr>Cosmic Ray Air Shower Intensity Footprint</vt:lpstr>
      <vt:lpstr>Polarization Footprint</vt:lpstr>
      <vt:lpstr>Polarization Footprint</vt:lpstr>
      <vt:lpstr>Radiation Mechanism</vt:lpstr>
      <vt:lpstr>PowerPoint Presentation</vt:lpstr>
      <vt:lpstr>PowerPoint Presentation</vt:lpstr>
      <vt:lpstr>PowerPoint Presentation</vt:lpstr>
      <vt:lpstr>PowerPoint Presentation</vt:lpstr>
      <vt:lpstr>Results (for one event)</vt:lpstr>
      <vt:lpstr>Outline</vt:lpstr>
      <vt:lpstr>RF pulses observed by LOFAR from lightning</vt:lpstr>
      <vt:lpstr>RF pulses observed by LOFAR from lightning</vt:lpstr>
      <vt:lpstr>Time-of-Arrival mapping</vt:lpstr>
      <vt:lpstr>The Difficulty</vt:lpstr>
      <vt:lpstr>The Difficulty</vt:lpstr>
      <vt:lpstr>The Difficulty</vt:lpstr>
      <vt:lpstr>The Difficulty</vt:lpstr>
      <vt:lpstr>PowerPoint Presentation</vt:lpstr>
      <vt:lpstr>3D Lightning Mapping</vt:lpstr>
      <vt:lpstr>3D Lightning Mapping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Propagation of Positive Leaders</vt:lpstr>
    </vt:vector>
  </TitlesOfParts>
  <Company>University of Groningen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B.H. Hare</dc:creator>
  <cp:lastModifiedBy>Brian</cp:lastModifiedBy>
  <cp:revision>68</cp:revision>
  <dcterms:created xsi:type="dcterms:W3CDTF">2018-09-11T10:47:59Z</dcterms:created>
  <dcterms:modified xsi:type="dcterms:W3CDTF">2018-09-25T14:56:38Z</dcterms:modified>
</cp:coreProperties>
</file>