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60" r:id="rId3"/>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Proxima Nova"/>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ProximaNova-regular.fntdata"/><Relationship Id="rId25" Type="http://schemas.openxmlformats.org/officeDocument/2006/relationships/slide" Target="slides/slide20.xml"/><Relationship Id="rId28" Type="http://schemas.openxmlformats.org/officeDocument/2006/relationships/font" Target="fonts/ProximaNova-italic.fntdata"/><Relationship Id="rId27" Type="http://schemas.openxmlformats.org/officeDocument/2006/relationships/font" Target="fonts/ProximaNova-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roximaNova-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 name="Shape 52"/>
        <p:cNvGrpSpPr/>
        <p:nvPr/>
      </p:nvGrpSpPr>
      <p:grpSpPr>
        <a:xfrm>
          <a:off x="0" y="0"/>
          <a:ext cx="0" cy="0"/>
          <a:chOff x="0" y="0"/>
          <a:chExt cx="0" cy="0"/>
        </a:xfrm>
      </p:grpSpPr>
      <p:sp>
        <p:nvSpPr>
          <p:cNvPr id="53" name="Google Shape;53;g3b739b4dc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g3b739b4dc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42288b95c6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42288b95c6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41f88162e6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41f88162e6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42320a484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42320a484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42288b95c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42288b95c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42ab4c3a1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42ab4c3a1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41f88162e6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41f88162e6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41f88162e6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41f88162e6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41f88162e6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41f88162e6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42320a484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42320a484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41f88162e6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41f88162e6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g410095cf8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410095cf8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227ce35a89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27ce35a89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g41f88162e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41f88162e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3f3891265e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f3891265e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3f46ea2b0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f46ea2b0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41f88162e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41f88162e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41f88162e6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41f88162e6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41f88162e6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41f88162e6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42288b95c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42288b95c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1" name="Shape 5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 name="Shape 5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25.png"/><Relationship Id="rId5"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11.png"/><Relationship Id="rId5"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16.png"/><Relationship Id="rId5" Type="http://schemas.openxmlformats.org/officeDocument/2006/relationships/image" Target="../media/image32.png"/><Relationship Id="rId6"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hyperlink" Target="http://drive.google.com/file/d/1MXJLK_6U4fO9e8sh_xLnbOZSITtXQIjw/view" TargetMode="External"/><Relationship Id="rId5" Type="http://schemas.openxmlformats.org/officeDocument/2006/relationships/image" Target="../media/image10.png"/><Relationship Id="rId6"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gif"/><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5" name="Shape 55"/>
        <p:cNvGrpSpPr/>
        <p:nvPr/>
      </p:nvGrpSpPr>
      <p:grpSpPr>
        <a:xfrm>
          <a:off x="0" y="0"/>
          <a:ext cx="0" cy="0"/>
          <a:chOff x="0" y="0"/>
          <a:chExt cx="0" cy="0"/>
        </a:xfrm>
      </p:grpSpPr>
      <p:pic>
        <p:nvPicPr>
          <p:cNvPr id="56" name="Google Shape;56;p15"/>
          <p:cNvPicPr preferRelativeResize="0"/>
          <p:nvPr/>
        </p:nvPicPr>
        <p:blipFill>
          <a:blip r:embed="rId3">
            <a:alphaModFix/>
          </a:blip>
          <a:stretch>
            <a:fillRect/>
          </a:stretch>
        </p:blipFill>
        <p:spPr>
          <a:xfrm>
            <a:off x="707110" y="76200"/>
            <a:ext cx="7729779" cy="5143500"/>
          </a:xfrm>
          <a:prstGeom prst="rect">
            <a:avLst/>
          </a:prstGeom>
          <a:noFill/>
          <a:ln>
            <a:noFill/>
          </a:ln>
        </p:spPr>
      </p:pic>
      <p:sp>
        <p:nvSpPr>
          <p:cNvPr id="57" name="Google Shape;57;p15"/>
          <p:cNvSpPr txBox="1"/>
          <p:nvPr>
            <p:ph type="ctrTitle"/>
          </p:nvPr>
        </p:nvSpPr>
        <p:spPr>
          <a:xfrm>
            <a:off x="485275" y="76200"/>
            <a:ext cx="8580000" cy="1338300"/>
          </a:xfrm>
          <a:prstGeom prst="rect">
            <a:avLst/>
          </a:prstGeom>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lang="en-GB" sz="3400">
                <a:solidFill>
                  <a:srgbClr val="F3F3F3"/>
                </a:solidFill>
              </a:rPr>
              <a:t>Atmospheric Monitoring </a:t>
            </a:r>
            <a:endParaRPr sz="3400">
              <a:solidFill>
                <a:srgbClr val="F3F3F3"/>
              </a:solidFill>
            </a:endParaRPr>
          </a:p>
          <a:p>
            <a:pPr indent="0" lvl="0" marL="0" rtl="0" algn="ctr">
              <a:lnSpc>
                <a:spcPct val="115000"/>
              </a:lnSpc>
              <a:spcBef>
                <a:spcPts val="0"/>
              </a:spcBef>
              <a:spcAft>
                <a:spcPts val="0"/>
              </a:spcAft>
              <a:buNone/>
            </a:pPr>
            <a:r>
              <a:rPr lang="en-GB" sz="3400">
                <a:solidFill>
                  <a:srgbClr val="F3F3F3"/>
                </a:solidFill>
              </a:rPr>
              <a:t>for UHECR Space-based Missions</a:t>
            </a:r>
            <a:endParaRPr sz="3400">
              <a:solidFill>
                <a:srgbClr val="F3F3F3"/>
              </a:solidFill>
            </a:endParaRPr>
          </a:p>
        </p:txBody>
      </p:sp>
      <p:sp>
        <p:nvSpPr>
          <p:cNvPr id="58" name="Google Shape;58;p15"/>
          <p:cNvSpPr txBox="1"/>
          <p:nvPr>
            <p:ph idx="1" type="subTitle"/>
          </p:nvPr>
        </p:nvSpPr>
        <p:spPr>
          <a:xfrm>
            <a:off x="659125" y="4159475"/>
            <a:ext cx="7999800" cy="84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EFEFEF"/>
                </a:solidFill>
              </a:rPr>
              <a:t>Simon Mackovjak</a:t>
            </a:r>
            <a:r>
              <a:rPr lang="en-GB" sz="1800">
                <a:solidFill>
                  <a:srgbClr val="EFEFEF"/>
                </a:solidFill>
              </a:rPr>
              <a:t>, Anna Anzalone </a:t>
            </a:r>
            <a:endParaRPr sz="1800">
              <a:solidFill>
                <a:srgbClr val="EFEFEF"/>
              </a:solidFill>
            </a:endParaRPr>
          </a:p>
          <a:p>
            <a:pPr indent="0" lvl="0" marL="0" rtl="0" algn="ctr">
              <a:spcBef>
                <a:spcPts val="1000"/>
              </a:spcBef>
              <a:spcAft>
                <a:spcPts val="0"/>
              </a:spcAft>
              <a:buNone/>
            </a:pPr>
            <a:r>
              <a:rPr lang="en-GB" sz="1800">
                <a:solidFill>
                  <a:srgbClr val="EFEFEF"/>
                </a:solidFill>
              </a:rPr>
              <a:t>for the JEM-EUSO collaboration </a:t>
            </a:r>
            <a:endParaRPr sz="1800">
              <a:solidFill>
                <a:srgbClr val="CCCCCC"/>
              </a:solidFill>
            </a:endParaRPr>
          </a:p>
          <a:p>
            <a:pPr indent="0" lvl="0" marL="0" rtl="0" algn="ctr">
              <a:spcBef>
                <a:spcPts val="1000"/>
              </a:spcBef>
              <a:spcAft>
                <a:spcPts val="0"/>
              </a:spcAft>
              <a:buNone/>
            </a:pPr>
            <a:r>
              <a:t/>
            </a:r>
            <a:endParaRPr sz="1800">
              <a:solidFill>
                <a:srgbClr val="CCCCCC"/>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sp>
        <p:nvSpPr>
          <p:cNvPr id="151" name="Google Shape;151;p24"/>
          <p:cNvSpPr txBox="1"/>
          <p:nvPr/>
        </p:nvSpPr>
        <p:spPr>
          <a:xfrm>
            <a:off x="311700" y="3688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000">
                <a:latin typeface="Proxima Nova"/>
                <a:ea typeface="Proxima Nova"/>
                <a:cs typeface="Proxima Nova"/>
                <a:sym typeface="Proxima Nova"/>
              </a:rPr>
              <a:t>For e</a:t>
            </a:r>
            <a:r>
              <a:rPr lang="en-GB" sz="3000">
                <a:latin typeface="Proxima Nova"/>
                <a:ea typeface="Proxima Nova"/>
                <a:cs typeface="Proxima Nova"/>
                <a:sym typeface="Proxima Nova"/>
              </a:rPr>
              <a:t>stimation of airglow </a:t>
            </a:r>
            <a:r>
              <a:rPr lang="en-GB" sz="3000">
                <a:latin typeface="Proxima Nova"/>
                <a:ea typeface="Proxima Nova"/>
                <a:cs typeface="Proxima Nova"/>
                <a:sym typeface="Proxima Nova"/>
              </a:rPr>
              <a:t>influence</a:t>
            </a:r>
            <a:r>
              <a:rPr lang="en-GB" sz="3000">
                <a:latin typeface="Proxima Nova"/>
                <a:ea typeface="Proxima Nova"/>
                <a:cs typeface="Proxima Nova"/>
                <a:sym typeface="Proxima Nova"/>
              </a:rPr>
              <a:t> we need:</a:t>
            </a:r>
            <a:endParaRPr sz="3000">
              <a:latin typeface="Proxima Nova"/>
              <a:ea typeface="Proxima Nova"/>
              <a:cs typeface="Proxima Nova"/>
              <a:sym typeface="Proxima Nova"/>
            </a:endParaRPr>
          </a:p>
        </p:txBody>
      </p:sp>
      <p:sp>
        <p:nvSpPr>
          <p:cNvPr id="152" name="Google Shape;152;p24"/>
          <p:cNvSpPr txBox="1"/>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434343"/>
              </a:buClr>
              <a:buSzPts val="2200"/>
              <a:buFont typeface="Proxima Nova"/>
              <a:buAutoNum type="arabicParenR"/>
            </a:pPr>
            <a:r>
              <a:rPr lang="en-GB" sz="2200">
                <a:solidFill>
                  <a:srgbClr val="434343"/>
                </a:solidFill>
                <a:latin typeface="Proxima Nova"/>
                <a:ea typeface="Proxima Nova"/>
                <a:cs typeface="Proxima Nova"/>
                <a:sym typeface="Proxima Nova"/>
              </a:rPr>
              <a:t>Selection of spectral band</a:t>
            </a:r>
            <a:endParaRPr sz="2200">
              <a:solidFill>
                <a:srgbClr val="434343"/>
              </a:solidFill>
              <a:latin typeface="Proxima Nova"/>
              <a:ea typeface="Proxima Nova"/>
              <a:cs typeface="Proxima Nova"/>
              <a:sym typeface="Proxima Nova"/>
            </a:endParaRPr>
          </a:p>
          <a:p>
            <a:pPr indent="-330200" lvl="0" marL="914400" rtl="0" algn="l">
              <a:lnSpc>
                <a:spcPct val="115000"/>
              </a:lnSpc>
              <a:spcBef>
                <a:spcPts val="0"/>
              </a:spcBef>
              <a:spcAft>
                <a:spcPts val="0"/>
              </a:spcAft>
              <a:buClr>
                <a:srgbClr val="434343"/>
              </a:buClr>
              <a:buSzPts val="1600"/>
              <a:buFont typeface="Proxima Nova"/>
              <a:buChar char="-"/>
            </a:pPr>
            <a:r>
              <a:rPr lang="en-GB" sz="1600">
                <a:solidFill>
                  <a:srgbClr val="434343"/>
                </a:solidFill>
                <a:latin typeface="Proxima Nova"/>
                <a:ea typeface="Proxima Nova"/>
                <a:cs typeface="Proxima Nova"/>
                <a:sym typeface="Proxima Nova"/>
              </a:rPr>
              <a:t>we are interested in very wide spectral bands (300 - 500 nm, 500 - 700 nm)</a:t>
            </a:r>
            <a:endParaRPr sz="1600">
              <a:solidFill>
                <a:srgbClr val="434343"/>
              </a:solidFill>
              <a:latin typeface="Proxima Nova"/>
              <a:ea typeface="Proxima Nova"/>
              <a:cs typeface="Proxima Nova"/>
              <a:sym typeface="Proxima Nova"/>
            </a:endParaRPr>
          </a:p>
          <a:p>
            <a:pPr indent="-317500" lvl="0" marL="914400" rtl="0" algn="l">
              <a:lnSpc>
                <a:spcPct val="115000"/>
              </a:lnSpc>
              <a:spcBef>
                <a:spcPts val="0"/>
              </a:spcBef>
              <a:spcAft>
                <a:spcPts val="0"/>
              </a:spcAft>
              <a:buClr>
                <a:srgbClr val="434343"/>
              </a:buClr>
              <a:buSzPts val="1400"/>
              <a:buFont typeface="Proxima Nova"/>
              <a:buChar char="-"/>
            </a:pPr>
            <a:r>
              <a:rPr lang="en-GB" sz="1600">
                <a:solidFill>
                  <a:srgbClr val="434343"/>
                </a:solidFill>
                <a:latin typeface="Proxima Nova"/>
                <a:ea typeface="Proxima Nova"/>
                <a:cs typeface="Proxima Nova"/>
                <a:sym typeface="Proxima Nova"/>
              </a:rPr>
              <a:t>measurements are usually done by narrow band filters only</a:t>
            </a:r>
            <a:r>
              <a:rPr lang="en-GB" sz="2200">
                <a:solidFill>
                  <a:srgbClr val="434343"/>
                </a:solidFill>
                <a:latin typeface="Proxima Nova"/>
                <a:ea typeface="Proxima Nova"/>
                <a:cs typeface="Proxima Nova"/>
                <a:sym typeface="Proxima Nova"/>
              </a:rPr>
              <a:t> </a:t>
            </a:r>
            <a:endParaRPr sz="2200">
              <a:solidFill>
                <a:srgbClr val="434343"/>
              </a:solidFill>
              <a:latin typeface="Proxima Nova"/>
              <a:ea typeface="Proxima Nova"/>
              <a:cs typeface="Proxima Nova"/>
              <a:sym typeface="Proxima Nova"/>
            </a:endParaRPr>
          </a:p>
          <a:p>
            <a:pPr indent="-368300" lvl="0" marL="457200" rtl="0" algn="l">
              <a:lnSpc>
                <a:spcPct val="115000"/>
              </a:lnSpc>
              <a:spcBef>
                <a:spcPts val="1000"/>
              </a:spcBef>
              <a:spcAft>
                <a:spcPts val="0"/>
              </a:spcAft>
              <a:buClr>
                <a:srgbClr val="434343"/>
              </a:buClr>
              <a:buSzPts val="2200"/>
              <a:buFont typeface="Proxima Nova"/>
              <a:buAutoNum type="arabicParenR"/>
            </a:pPr>
            <a:r>
              <a:rPr lang="en-GB" sz="2200">
                <a:solidFill>
                  <a:srgbClr val="434343"/>
                </a:solidFill>
                <a:latin typeface="Proxima Nova"/>
                <a:ea typeface="Proxima Nova"/>
                <a:cs typeface="Proxima Nova"/>
                <a:sym typeface="Proxima Nova"/>
              </a:rPr>
              <a:t>Inclusion of all effects that cause the airglow variation </a:t>
            </a:r>
            <a:endParaRPr sz="2200">
              <a:solidFill>
                <a:srgbClr val="434343"/>
              </a:solidFill>
              <a:latin typeface="Proxima Nova"/>
              <a:ea typeface="Proxima Nova"/>
              <a:cs typeface="Proxima Nova"/>
              <a:sym typeface="Proxima Nova"/>
            </a:endParaRPr>
          </a:p>
          <a:p>
            <a:pPr indent="-330200" lvl="0" marL="914400" rtl="0" algn="l">
              <a:lnSpc>
                <a:spcPct val="115000"/>
              </a:lnSpc>
              <a:spcBef>
                <a:spcPts val="0"/>
              </a:spcBef>
              <a:spcAft>
                <a:spcPts val="0"/>
              </a:spcAft>
              <a:buClr>
                <a:srgbClr val="434343"/>
              </a:buClr>
              <a:buSzPts val="1600"/>
              <a:buFont typeface="Proxima Nova"/>
              <a:buChar char="-"/>
            </a:pPr>
            <a:r>
              <a:rPr lang="en-GB" sz="1600">
                <a:solidFill>
                  <a:srgbClr val="434343"/>
                </a:solidFill>
                <a:latin typeface="Proxima Nova"/>
                <a:ea typeface="Proxima Nova"/>
                <a:cs typeface="Proxima Nova"/>
                <a:sym typeface="Proxima Nova"/>
              </a:rPr>
              <a:t>solar activity &amp; space weather</a:t>
            </a:r>
            <a:endParaRPr sz="1600">
              <a:solidFill>
                <a:srgbClr val="434343"/>
              </a:solidFill>
              <a:latin typeface="Proxima Nova"/>
              <a:ea typeface="Proxima Nova"/>
              <a:cs typeface="Proxima Nova"/>
              <a:sym typeface="Proxima Nova"/>
            </a:endParaRPr>
          </a:p>
          <a:p>
            <a:pPr indent="-330200" lvl="0" marL="914400" rtl="0" algn="l">
              <a:lnSpc>
                <a:spcPct val="115000"/>
              </a:lnSpc>
              <a:spcBef>
                <a:spcPts val="0"/>
              </a:spcBef>
              <a:spcAft>
                <a:spcPts val="0"/>
              </a:spcAft>
              <a:buClr>
                <a:srgbClr val="434343"/>
              </a:buClr>
              <a:buSzPts val="1600"/>
              <a:buFont typeface="Proxima Nova"/>
              <a:buChar char="-"/>
            </a:pPr>
            <a:r>
              <a:rPr lang="en-GB" sz="1600">
                <a:solidFill>
                  <a:srgbClr val="434343"/>
                </a:solidFill>
                <a:latin typeface="Proxima Nova"/>
                <a:ea typeface="Proxima Nova"/>
                <a:cs typeface="Proxima Nova"/>
                <a:sym typeface="Proxima Nova"/>
              </a:rPr>
              <a:t>atmospheric tides &amp; terrestrial weather</a:t>
            </a:r>
            <a:endParaRPr sz="1600">
              <a:solidFill>
                <a:srgbClr val="434343"/>
              </a:solidFill>
              <a:latin typeface="Proxima Nova"/>
              <a:ea typeface="Proxima Nova"/>
              <a:cs typeface="Proxima Nova"/>
              <a:sym typeface="Proxima Nova"/>
            </a:endParaRPr>
          </a:p>
          <a:p>
            <a:pPr indent="-368300" lvl="0" marL="457200" rtl="0" algn="l">
              <a:lnSpc>
                <a:spcPct val="115000"/>
              </a:lnSpc>
              <a:spcBef>
                <a:spcPts val="1000"/>
              </a:spcBef>
              <a:spcAft>
                <a:spcPts val="0"/>
              </a:spcAft>
              <a:buClr>
                <a:srgbClr val="434343"/>
              </a:buClr>
              <a:buSzPts val="2200"/>
              <a:buFont typeface="Proxima Nova"/>
              <a:buAutoNum type="arabicParenR"/>
            </a:pPr>
            <a:r>
              <a:rPr lang="en-GB" sz="2200">
                <a:solidFill>
                  <a:srgbClr val="434343"/>
                </a:solidFill>
                <a:latin typeface="Proxima Nova"/>
                <a:ea typeface="Proxima Nova"/>
                <a:cs typeface="Proxima Nova"/>
                <a:sym typeface="Proxima Nova"/>
              </a:rPr>
              <a:t>Understanding of airglow production geometry</a:t>
            </a:r>
            <a:endParaRPr sz="2200">
              <a:solidFill>
                <a:srgbClr val="434343"/>
              </a:solidFill>
              <a:latin typeface="Proxima Nova"/>
              <a:ea typeface="Proxima Nova"/>
              <a:cs typeface="Proxima Nova"/>
              <a:sym typeface="Proxima Nova"/>
            </a:endParaRPr>
          </a:p>
          <a:p>
            <a:pPr indent="-330200" lvl="0" marL="914400" rtl="0" algn="l">
              <a:lnSpc>
                <a:spcPct val="115000"/>
              </a:lnSpc>
              <a:spcBef>
                <a:spcPts val="0"/>
              </a:spcBef>
              <a:spcAft>
                <a:spcPts val="0"/>
              </a:spcAft>
              <a:buClr>
                <a:srgbClr val="434343"/>
              </a:buClr>
              <a:buSzPts val="1600"/>
              <a:buFont typeface="Proxima Nova"/>
              <a:buChar char="-"/>
            </a:pPr>
            <a:r>
              <a:rPr lang="en-GB" sz="1600">
                <a:solidFill>
                  <a:srgbClr val="434343"/>
                </a:solidFill>
                <a:latin typeface="Proxima Nova"/>
                <a:ea typeface="Proxima Nova"/>
                <a:cs typeface="Proxima Nova"/>
                <a:sym typeface="Proxima Nova"/>
              </a:rPr>
              <a:t>nadir and tilt mode - looking to layer light source</a:t>
            </a:r>
            <a:endParaRPr sz="1600">
              <a:solidFill>
                <a:srgbClr val="434343"/>
              </a:solidFill>
              <a:latin typeface="Proxima Nova"/>
              <a:ea typeface="Proxima Nova"/>
              <a:cs typeface="Proxima Nova"/>
              <a:sym typeface="Proxima Nova"/>
            </a:endParaRPr>
          </a:p>
          <a:p>
            <a:pPr indent="0" lvl="0" marL="0" rtl="0" algn="l">
              <a:lnSpc>
                <a:spcPct val="115000"/>
              </a:lnSpc>
              <a:spcBef>
                <a:spcPts val="1600"/>
              </a:spcBef>
              <a:spcAft>
                <a:spcPts val="1600"/>
              </a:spcAft>
              <a:buNone/>
            </a:pPr>
            <a:r>
              <a:t/>
            </a:r>
            <a:endParaRPr sz="2200">
              <a:solidFill>
                <a:srgbClr val="434343"/>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5"/>
          <p:cNvSpPr txBox="1"/>
          <p:nvPr>
            <p:ph type="title"/>
          </p:nvPr>
        </p:nvSpPr>
        <p:spPr>
          <a:xfrm>
            <a:off x="311700" y="24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Proxima Nova"/>
                <a:ea typeface="Proxima Nova"/>
                <a:cs typeface="Proxima Nova"/>
                <a:sym typeface="Proxima Nova"/>
              </a:rPr>
              <a:t>Performance in cloudy conditions</a:t>
            </a:r>
            <a:endParaRPr>
              <a:latin typeface="Proxima Nova"/>
              <a:ea typeface="Proxima Nova"/>
              <a:cs typeface="Proxima Nova"/>
              <a:sym typeface="Proxima Nova"/>
            </a:endParaRPr>
          </a:p>
        </p:txBody>
      </p:sp>
      <p:sp>
        <p:nvSpPr>
          <p:cNvPr id="158" name="Google Shape;158;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pic>
        <p:nvPicPr>
          <p:cNvPr id="159" name="Google Shape;159;p25"/>
          <p:cNvPicPr preferRelativeResize="0"/>
          <p:nvPr/>
        </p:nvPicPr>
        <p:blipFill>
          <a:blip r:embed="rId3">
            <a:alphaModFix/>
          </a:blip>
          <a:stretch>
            <a:fillRect/>
          </a:stretch>
        </p:blipFill>
        <p:spPr>
          <a:xfrm>
            <a:off x="219025" y="707526"/>
            <a:ext cx="4367375" cy="1311940"/>
          </a:xfrm>
          <a:prstGeom prst="rect">
            <a:avLst/>
          </a:prstGeom>
          <a:noFill/>
          <a:ln>
            <a:noFill/>
          </a:ln>
        </p:spPr>
      </p:pic>
      <p:pic>
        <p:nvPicPr>
          <p:cNvPr id="160" name="Google Shape;160;p25"/>
          <p:cNvPicPr preferRelativeResize="0"/>
          <p:nvPr/>
        </p:nvPicPr>
        <p:blipFill>
          <a:blip r:embed="rId4">
            <a:alphaModFix/>
          </a:blip>
          <a:stretch>
            <a:fillRect/>
          </a:stretch>
        </p:blipFill>
        <p:spPr>
          <a:xfrm>
            <a:off x="4839350" y="624775"/>
            <a:ext cx="4181799" cy="4038449"/>
          </a:xfrm>
          <a:prstGeom prst="rect">
            <a:avLst/>
          </a:prstGeom>
          <a:noFill/>
          <a:ln>
            <a:noFill/>
          </a:ln>
        </p:spPr>
      </p:pic>
      <p:pic>
        <p:nvPicPr>
          <p:cNvPr id="161" name="Google Shape;161;p25"/>
          <p:cNvPicPr preferRelativeResize="0"/>
          <p:nvPr/>
        </p:nvPicPr>
        <p:blipFill>
          <a:blip r:embed="rId5">
            <a:alphaModFix/>
          </a:blip>
          <a:stretch>
            <a:fillRect/>
          </a:stretch>
        </p:blipFill>
        <p:spPr>
          <a:xfrm>
            <a:off x="266325" y="2456400"/>
            <a:ext cx="4367375" cy="1990363"/>
          </a:xfrm>
          <a:prstGeom prst="rect">
            <a:avLst/>
          </a:prstGeom>
          <a:noFill/>
          <a:ln>
            <a:noFill/>
          </a:ln>
        </p:spPr>
      </p:pic>
      <p:sp>
        <p:nvSpPr>
          <p:cNvPr id="162" name="Google Shape;162;p25"/>
          <p:cNvSpPr txBox="1"/>
          <p:nvPr/>
        </p:nvSpPr>
        <p:spPr>
          <a:xfrm>
            <a:off x="186213" y="4610425"/>
            <a:ext cx="4527600" cy="5727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666666"/>
              </a:buClr>
              <a:buSzPts val="1400"/>
              <a:buFont typeface="Proxima Nova"/>
              <a:buChar char="●"/>
            </a:pPr>
            <a:r>
              <a:rPr lang="en-GB">
                <a:solidFill>
                  <a:srgbClr val="666666"/>
                </a:solidFill>
                <a:latin typeface="Proxima Nova"/>
                <a:ea typeface="Proxima Nova"/>
                <a:cs typeface="Proxima Nova"/>
                <a:sym typeface="Proxima Nova"/>
              </a:rPr>
              <a:t>JEM-EUSO: 2015, </a:t>
            </a:r>
            <a:r>
              <a:rPr i="1" lang="en-GB">
                <a:solidFill>
                  <a:srgbClr val="666666"/>
                </a:solidFill>
                <a:latin typeface="Proxima Nova"/>
                <a:ea typeface="Proxima Nova"/>
                <a:cs typeface="Proxima Nova"/>
                <a:sym typeface="Proxima Nova"/>
              </a:rPr>
              <a:t>Exp Astron</a:t>
            </a:r>
            <a:r>
              <a:rPr lang="en-GB">
                <a:solidFill>
                  <a:srgbClr val="666666"/>
                </a:solidFill>
                <a:latin typeface="Proxima Nova"/>
                <a:ea typeface="Proxima Nova"/>
                <a:cs typeface="Proxima Nova"/>
                <a:sym typeface="Proxima Nova"/>
              </a:rPr>
              <a:t>, 40, 135–152</a:t>
            </a:r>
            <a:endParaRPr>
              <a:solidFill>
                <a:srgbClr val="666666"/>
              </a:solidFill>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26"/>
          <p:cNvSpPr txBox="1"/>
          <p:nvPr>
            <p:ph type="title"/>
          </p:nvPr>
        </p:nvSpPr>
        <p:spPr>
          <a:xfrm>
            <a:off x="311700" y="24125"/>
            <a:ext cx="8709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Proxima Nova"/>
                <a:ea typeface="Proxima Nova"/>
                <a:cs typeface="Proxima Nova"/>
                <a:sym typeface="Proxima Nova"/>
              </a:rPr>
              <a:t>IR camera </a:t>
            </a:r>
            <a:r>
              <a:rPr lang="en-GB" sz="1800">
                <a:latin typeface="Proxima Nova"/>
                <a:ea typeface="Proxima Nova"/>
                <a:cs typeface="Proxima Nova"/>
                <a:sym typeface="Proxima Nova"/>
              </a:rPr>
              <a:t>- atmospheric conditions are needed for the EAS reconstruction</a:t>
            </a:r>
            <a:endParaRPr sz="1800">
              <a:latin typeface="Proxima Nova"/>
              <a:ea typeface="Proxima Nova"/>
              <a:cs typeface="Proxima Nova"/>
              <a:sym typeface="Proxima Nova"/>
            </a:endParaRPr>
          </a:p>
          <a:p>
            <a:pPr indent="-342900" lvl="0" marL="1828800" rtl="0" algn="l">
              <a:spcBef>
                <a:spcPts val="0"/>
              </a:spcBef>
              <a:spcAft>
                <a:spcPts val="0"/>
              </a:spcAft>
              <a:buSzPts val="1800"/>
              <a:buFont typeface="Proxima Nova"/>
              <a:buChar char="➔"/>
            </a:pPr>
            <a:r>
              <a:rPr lang="en-GB" sz="1800">
                <a:latin typeface="Proxima Nova"/>
                <a:ea typeface="Proxima Nova"/>
                <a:cs typeface="Proxima Nova"/>
                <a:sym typeface="Proxima Nova"/>
              </a:rPr>
              <a:t>Cloud coverage</a:t>
            </a:r>
            <a:endParaRPr sz="1800">
              <a:latin typeface="Proxima Nova"/>
              <a:ea typeface="Proxima Nova"/>
              <a:cs typeface="Proxima Nova"/>
              <a:sym typeface="Proxima Nova"/>
            </a:endParaRPr>
          </a:p>
          <a:p>
            <a:pPr indent="-342900" lvl="0" marL="1828800" rtl="0" algn="l">
              <a:spcBef>
                <a:spcPts val="0"/>
              </a:spcBef>
              <a:spcAft>
                <a:spcPts val="0"/>
              </a:spcAft>
              <a:buSzPts val="1800"/>
              <a:buFont typeface="Proxima Nova"/>
              <a:buChar char="➔"/>
            </a:pPr>
            <a:r>
              <a:rPr lang="en-GB" sz="1800">
                <a:latin typeface="Proxima Nova"/>
                <a:ea typeface="Proxima Nova"/>
                <a:cs typeface="Proxima Nova"/>
                <a:sym typeface="Proxima Nova"/>
              </a:rPr>
              <a:t>Cloud-Top Height</a:t>
            </a:r>
            <a:endParaRPr sz="1800">
              <a:latin typeface="Proxima Nova"/>
              <a:ea typeface="Proxima Nova"/>
              <a:cs typeface="Proxima Nova"/>
              <a:sym typeface="Proxima Nova"/>
            </a:endParaRPr>
          </a:p>
        </p:txBody>
      </p:sp>
      <p:sp>
        <p:nvSpPr>
          <p:cNvPr id="168" name="Google Shape;168;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pic>
        <p:nvPicPr>
          <p:cNvPr id="169" name="Google Shape;169;p26"/>
          <p:cNvPicPr preferRelativeResize="0"/>
          <p:nvPr/>
        </p:nvPicPr>
        <p:blipFill>
          <a:blip r:embed="rId3">
            <a:alphaModFix/>
          </a:blip>
          <a:stretch>
            <a:fillRect/>
          </a:stretch>
        </p:blipFill>
        <p:spPr>
          <a:xfrm>
            <a:off x="241050" y="1316225"/>
            <a:ext cx="4668899" cy="3153851"/>
          </a:xfrm>
          <a:prstGeom prst="rect">
            <a:avLst/>
          </a:prstGeom>
          <a:noFill/>
          <a:ln>
            <a:noFill/>
          </a:ln>
        </p:spPr>
      </p:pic>
      <p:sp>
        <p:nvSpPr>
          <p:cNvPr id="170" name="Google Shape;170;p26"/>
          <p:cNvSpPr txBox="1"/>
          <p:nvPr/>
        </p:nvSpPr>
        <p:spPr>
          <a:xfrm>
            <a:off x="311688" y="4542825"/>
            <a:ext cx="4527600" cy="5727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666666"/>
              </a:buClr>
              <a:buSzPts val="1400"/>
              <a:buFont typeface="Proxima Nova"/>
              <a:buChar char="●"/>
            </a:pPr>
            <a:r>
              <a:rPr lang="en-GB">
                <a:solidFill>
                  <a:srgbClr val="666666"/>
                </a:solidFill>
                <a:latin typeface="Proxima Nova"/>
                <a:ea typeface="Proxima Nova"/>
                <a:cs typeface="Proxima Nova"/>
                <a:sym typeface="Proxima Nova"/>
              </a:rPr>
              <a:t>JEM-EUSO: 2015, </a:t>
            </a:r>
            <a:r>
              <a:rPr i="1" lang="en-GB">
                <a:solidFill>
                  <a:srgbClr val="666666"/>
                </a:solidFill>
                <a:latin typeface="Proxima Nova"/>
                <a:ea typeface="Proxima Nova"/>
                <a:cs typeface="Proxima Nova"/>
                <a:sym typeface="Proxima Nova"/>
              </a:rPr>
              <a:t>Exp Astron</a:t>
            </a:r>
            <a:r>
              <a:rPr lang="en-GB">
                <a:solidFill>
                  <a:srgbClr val="666666"/>
                </a:solidFill>
                <a:latin typeface="Proxima Nova"/>
                <a:ea typeface="Proxima Nova"/>
                <a:cs typeface="Proxima Nova"/>
                <a:sym typeface="Proxima Nova"/>
              </a:rPr>
              <a:t>, 40, 61-89</a:t>
            </a:r>
            <a:endParaRPr>
              <a:solidFill>
                <a:srgbClr val="666666"/>
              </a:solidFill>
              <a:latin typeface="Proxima Nova"/>
              <a:ea typeface="Proxima Nova"/>
              <a:cs typeface="Proxima Nova"/>
              <a:sym typeface="Proxima Nova"/>
            </a:endParaRPr>
          </a:p>
        </p:txBody>
      </p:sp>
      <p:pic>
        <p:nvPicPr>
          <p:cNvPr id="171" name="Google Shape;171;p26"/>
          <p:cNvPicPr preferRelativeResize="0"/>
          <p:nvPr/>
        </p:nvPicPr>
        <p:blipFill>
          <a:blip r:embed="rId4">
            <a:alphaModFix/>
          </a:blip>
          <a:stretch>
            <a:fillRect/>
          </a:stretch>
        </p:blipFill>
        <p:spPr>
          <a:xfrm>
            <a:off x="5579175" y="1163824"/>
            <a:ext cx="2893275" cy="3285650"/>
          </a:xfrm>
          <a:prstGeom prst="rect">
            <a:avLst/>
          </a:prstGeom>
          <a:noFill/>
          <a:ln>
            <a:noFill/>
          </a:ln>
        </p:spPr>
      </p:pic>
      <p:sp>
        <p:nvSpPr>
          <p:cNvPr id="172" name="Google Shape;172;p26"/>
          <p:cNvSpPr txBox="1"/>
          <p:nvPr/>
        </p:nvSpPr>
        <p:spPr>
          <a:xfrm>
            <a:off x="5535500" y="4433775"/>
            <a:ext cx="3237600" cy="7908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434343"/>
              </a:buClr>
              <a:buSzPts val="1400"/>
              <a:buChar char="➔"/>
            </a:pPr>
            <a:r>
              <a:rPr lang="en-GB">
                <a:solidFill>
                  <a:srgbClr val="434343"/>
                </a:solidFill>
              </a:rPr>
              <a:t>CTH estimation from IR cam on EUSO-Balloon</a:t>
            </a:r>
            <a:endParaRPr>
              <a:solidFill>
                <a:srgbClr val="434343"/>
              </a:solidFill>
            </a:endParaRPr>
          </a:p>
          <a:p>
            <a:pPr indent="-317500" lvl="0" marL="457200" rtl="0" algn="l">
              <a:spcBef>
                <a:spcPts val="0"/>
              </a:spcBef>
              <a:spcAft>
                <a:spcPts val="0"/>
              </a:spcAft>
              <a:buClr>
                <a:srgbClr val="666666"/>
              </a:buClr>
              <a:buSzPts val="1400"/>
              <a:buChar char="●"/>
            </a:pPr>
            <a:r>
              <a:rPr lang="en-GB">
                <a:solidFill>
                  <a:srgbClr val="666666"/>
                </a:solidFill>
              </a:rPr>
              <a:t>Merino et al.: 2015, </a:t>
            </a:r>
            <a:r>
              <a:rPr i="1" lang="en-GB">
                <a:solidFill>
                  <a:srgbClr val="666666"/>
                </a:solidFill>
              </a:rPr>
              <a:t>34th ICRC</a:t>
            </a:r>
            <a:endParaRPr i="1">
              <a:solidFill>
                <a:srgbClr val="666666"/>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27"/>
          <p:cNvSpPr txBox="1"/>
          <p:nvPr>
            <p:ph type="title"/>
          </p:nvPr>
        </p:nvSpPr>
        <p:spPr>
          <a:xfrm>
            <a:off x="311700" y="24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Proxima Nova"/>
                <a:ea typeface="Proxima Nova"/>
                <a:cs typeface="Proxima Nova"/>
                <a:sym typeface="Proxima Nova"/>
              </a:rPr>
              <a:t>Methods for the IR data analysis: CTH retrieval</a:t>
            </a:r>
            <a:endParaRPr>
              <a:latin typeface="Proxima Nova"/>
              <a:ea typeface="Proxima Nova"/>
              <a:cs typeface="Proxima Nova"/>
              <a:sym typeface="Proxima Nova"/>
            </a:endParaRPr>
          </a:p>
          <a:p>
            <a:pPr indent="0" lvl="0" marL="0" rtl="0" algn="l">
              <a:spcBef>
                <a:spcPts val="0"/>
              </a:spcBef>
              <a:spcAft>
                <a:spcPts val="0"/>
              </a:spcAft>
              <a:buNone/>
            </a:pPr>
            <a:r>
              <a:rPr lang="en-GB">
                <a:latin typeface="Proxima Nova"/>
                <a:ea typeface="Proxima Nova"/>
                <a:cs typeface="Proxima Nova"/>
                <a:sym typeface="Proxima Nova"/>
              </a:rPr>
              <a:t> </a:t>
            </a:r>
            <a:endParaRPr>
              <a:latin typeface="Proxima Nova"/>
              <a:ea typeface="Proxima Nova"/>
              <a:cs typeface="Proxima Nova"/>
              <a:sym typeface="Proxima Nova"/>
            </a:endParaRPr>
          </a:p>
        </p:txBody>
      </p:sp>
      <p:sp>
        <p:nvSpPr>
          <p:cNvPr id="178" name="Google Shape;178;p27"/>
          <p:cNvSpPr txBox="1"/>
          <p:nvPr>
            <p:ph idx="1" type="body"/>
          </p:nvPr>
        </p:nvSpPr>
        <p:spPr>
          <a:xfrm>
            <a:off x="311700" y="745301"/>
            <a:ext cx="8520600" cy="416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666666"/>
                </a:solidFill>
              </a:rPr>
              <a:t>Radiative Transfer-based Method</a:t>
            </a:r>
            <a:endParaRPr>
              <a:solidFill>
                <a:srgbClr val="666666"/>
              </a:solidFill>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GB">
                <a:solidFill>
                  <a:srgbClr val="666666"/>
                </a:solidFill>
              </a:rPr>
              <a:t>Stereo Vision-based Method</a:t>
            </a:r>
            <a:endParaRPr>
              <a:solidFill>
                <a:srgbClr val="666666"/>
              </a:solidFill>
            </a:endParaRPr>
          </a:p>
          <a:p>
            <a:pPr indent="0" lvl="0" marL="0" rtl="0" algn="l">
              <a:spcBef>
                <a:spcPts val="1600"/>
              </a:spcBef>
              <a:spcAft>
                <a:spcPts val="0"/>
              </a:spcAft>
              <a:buNone/>
            </a:pPr>
            <a:r>
              <a:t/>
            </a:r>
            <a:endParaRPr/>
          </a:p>
          <a:p>
            <a:pPr indent="0" lvl="0" marL="0" rtl="0" algn="l">
              <a:lnSpc>
                <a:spcPct val="100000"/>
              </a:lnSpc>
              <a:spcBef>
                <a:spcPts val="1600"/>
              </a:spcBef>
              <a:spcAft>
                <a:spcPts val="0"/>
              </a:spcAft>
              <a:buNone/>
            </a:pPr>
            <a:r>
              <a:t/>
            </a:r>
            <a:endParaRPr/>
          </a:p>
        </p:txBody>
      </p:sp>
      <p:sp>
        <p:nvSpPr>
          <p:cNvPr id="179" name="Google Shape;179;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pic>
        <p:nvPicPr>
          <p:cNvPr id="180" name="Google Shape;180;p27"/>
          <p:cNvPicPr preferRelativeResize="0"/>
          <p:nvPr/>
        </p:nvPicPr>
        <p:blipFill>
          <a:blip r:embed="rId3">
            <a:alphaModFix/>
          </a:blip>
          <a:stretch>
            <a:fillRect/>
          </a:stretch>
        </p:blipFill>
        <p:spPr>
          <a:xfrm>
            <a:off x="311700" y="1148900"/>
            <a:ext cx="8085127" cy="1442300"/>
          </a:xfrm>
          <a:prstGeom prst="rect">
            <a:avLst/>
          </a:prstGeom>
          <a:noFill/>
          <a:ln>
            <a:noFill/>
          </a:ln>
        </p:spPr>
      </p:pic>
      <p:cxnSp>
        <p:nvCxnSpPr>
          <p:cNvPr id="181" name="Google Shape;181;p27"/>
          <p:cNvCxnSpPr/>
          <p:nvPr/>
        </p:nvCxnSpPr>
        <p:spPr>
          <a:xfrm>
            <a:off x="779775" y="1575975"/>
            <a:ext cx="229800" cy="0"/>
          </a:xfrm>
          <a:prstGeom prst="straightConnector1">
            <a:avLst/>
          </a:prstGeom>
          <a:noFill/>
          <a:ln cap="flat" cmpd="sng" w="9525">
            <a:solidFill>
              <a:schemeClr val="dk2"/>
            </a:solidFill>
            <a:prstDash val="solid"/>
            <a:round/>
            <a:headEnd len="med" w="med" type="none"/>
            <a:tailEnd len="med" w="med" type="triangle"/>
          </a:ln>
        </p:spPr>
      </p:cxnSp>
      <p:cxnSp>
        <p:nvCxnSpPr>
          <p:cNvPr id="182" name="Google Shape;182;p27"/>
          <p:cNvCxnSpPr/>
          <p:nvPr/>
        </p:nvCxnSpPr>
        <p:spPr>
          <a:xfrm>
            <a:off x="2000500" y="1575975"/>
            <a:ext cx="685800" cy="0"/>
          </a:xfrm>
          <a:prstGeom prst="straightConnector1">
            <a:avLst/>
          </a:prstGeom>
          <a:noFill/>
          <a:ln cap="flat" cmpd="sng" w="9525">
            <a:solidFill>
              <a:schemeClr val="dk2"/>
            </a:solidFill>
            <a:prstDash val="solid"/>
            <a:round/>
            <a:headEnd len="med" w="med" type="none"/>
            <a:tailEnd len="med" w="med" type="triangle"/>
          </a:ln>
        </p:spPr>
      </p:cxnSp>
      <p:cxnSp>
        <p:nvCxnSpPr>
          <p:cNvPr id="183" name="Google Shape;183;p27"/>
          <p:cNvCxnSpPr/>
          <p:nvPr/>
        </p:nvCxnSpPr>
        <p:spPr>
          <a:xfrm>
            <a:off x="3820400" y="1575975"/>
            <a:ext cx="433500" cy="0"/>
          </a:xfrm>
          <a:prstGeom prst="straightConnector1">
            <a:avLst/>
          </a:prstGeom>
          <a:noFill/>
          <a:ln cap="flat" cmpd="sng" w="9525">
            <a:solidFill>
              <a:schemeClr val="dk2"/>
            </a:solidFill>
            <a:prstDash val="solid"/>
            <a:round/>
            <a:headEnd len="med" w="med" type="none"/>
            <a:tailEnd len="med" w="med" type="triangle"/>
          </a:ln>
        </p:spPr>
      </p:cxnSp>
      <p:cxnSp>
        <p:nvCxnSpPr>
          <p:cNvPr id="184" name="Google Shape;184;p27"/>
          <p:cNvCxnSpPr/>
          <p:nvPr/>
        </p:nvCxnSpPr>
        <p:spPr>
          <a:xfrm>
            <a:off x="5499525" y="1633450"/>
            <a:ext cx="1576200" cy="10500"/>
          </a:xfrm>
          <a:prstGeom prst="straightConnector1">
            <a:avLst/>
          </a:prstGeom>
          <a:noFill/>
          <a:ln cap="flat" cmpd="sng" w="9525">
            <a:solidFill>
              <a:schemeClr val="dk2"/>
            </a:solidFill>
            <a:prstDash val="solid"/>
            <a:round/>
            <a:headEnd len="med" w="med" type="none"/>
            <a:tailEnd len="med" w="med" type="triangle"/>
          </a:ln>
        </p:spPr>
      </p:cxnSp>
      <p:pic>
        <p:nvPicPr>
          <p:cNvPr id="185" name="Google Shape;185;p27"/>
          <p:cNvPicPr preferRelativeResize="0"/>
          <p:nvPr/>
        </p:nvPicPr>
        <p:blipFill>
          <a:blip r:embed="rId4">
            <a:alphaModFix/>
          </a:blip>
          <a:stretch>
            <a:fillRect/>
          </a:stretch>
        </p:blipFill>
        <p:spPr>
          <a:xfrm>
            <a:off x="4322600" y="2680575"/>
            <a:ext cx="3086300" cy="2338775"/>
          </a:xfrm>
          <a:prstGeom prst="rect">
            <a:avLst/>
          </a:prstGeom>
          <a:noFill/>
          <a:ln>
            <a:noFill/>
          </a:ln>
        </p:spPr>
      </p:pic>
      <p:sp>
        <p:nvSpPr>
          <p:cNvPr id="186" name="Google Shape;186;p27"/>
          <p:cNvSpPr txBox="1"/>
          <p:nvPr/>
        </p:nvSpPr>
        <p:spPr>
          <a:xfrm>
            <a:off x="3985900" y="4749900"/>
            <a:ext cx="45912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7"/>
          <p:cNvSpPr txBox="1"/>
          <p:nvPr/>
        </p:nvSpPr>
        <p:spPr>
          <a:xfrm>
            <a:off x="367400" y="3327650"/>
            <a:ext cx="3319200" cy="1150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434343"/>
              </a:buClr>
              <a:buSzPts val="1400"/>
              <a:buFont typeface="Proxima Nova"/>
              <a:buChar char="●"/>
            </a:pPr>
            <a:r>
              <a:rPr lang="en-GB">
                <a:solidFill>
                  <a:srgbClr val="434343"/>
                </a:solidFill>
                <a:latin typeface="Proxima Nova"/>
                <a:ea typeface="Proxima Nova"/>
                <a:cs typeface="Proxima Nova"/>
                <a:sym typeface="Proxima Nova"/>
              </a:rPr>
              <a:t>it </a:t>
            </a:r>
            <a:r>
              <a:rPr lang="en-GB">
                <a:solidFill>
                  <a:srgbClr val="434343"/>
                </a:solidFill>
                <a:latin typeface="Proxima Nova"/>
                <a:ea typeface="Proxima Nova"/>
                <a:cs typeface="Proxima Nova"/>
                <a:sym typeface="Proxima Nova"/>
              </a:rPr>
              <a:t>uses pairs of images of the same cloudy scene</a:t>
            </a:r>
            <a:endParaRPr>
              <a:solidFill>
                <a:srgbClr val="434343"/>
              </a:solidFill>
              <a:latin typeface="Proxima Nova"/>
              <a:ea typeface="Proxima Nova"/>
              <a:cs typeface="Proxima Nova"/>
              <a:sym typeface="Proxima Nova"/>
            </a:endParaRPr>
          </a:p>
          <a:p>
            <a:pPr indent="-317500" lvl="0" marL="457200" rtl="0" algn="l">
              <a:spcBef>
                <a:spcPts val="1000"/>
              </a:spcBef>
              <a:spcAft>
                <a:spcPts val="1000"/>
              </a:spcAft>
              <a:buClr>
                <a:srgbClr val="434343"/>
              </a:buClr>
              <a:buSzPts val="1400"/>
              <a:buFont typeface="Proxima Nova"/>
              <a:buChar char="●"/>
            </a:pPr>
            <a:r>
              <a:rPr lang="en-GB">
                <a:solidFill>
                  <a:srgbClr val="434343"/>
                </a:solidFill>
                <a:latin typeface="Proxima Nova"/>
                <a:ea typeface="Proxima Nova"/>
                <a:cs typeface="Proxima Nova"/>
                <a:sym typeface="Proxima Nova"/>
              </a:rPr>
              <a:t>it is independent from atmosphere and cloud parameters</a:t>
            </a:r>
            <a:endParaRPr>
              <a:solidFill>
                <a:srgbClr val="434343"/>
              </a:solidFill>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28"/>
          <p:cNvSpPr txBox="1"/>
          <p:nvPr>
            <p:ph type="title"/>
          </p:nvPr>
        </p:nvSpPr>
        <p:spPr>
          <a:xfrm>
            <a:off x="311700" y="24125"/>
            <a:ext cx="8709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Proxima Nova"/>
                <a:ea typeface="Proxima Nova"/>
                <a:cs typeface="Proxima Nova"/>
                <a:sym typeface="Proxima Nova"/>
              </a:rPr>
              <a:t>Verification of CTH retrieval methods</a:t>
            </a:r>
            <a:endParaRPr sz="1800">
              <a:latin typeface="Proxima Nova"/>
              <a:ea typeface="Proxima Nova"/>
              <a:cs typeface="Proxima Nova"/>
              <a:sym typeface="Proxima Nova"/>
            </a:endParaRPr>
          </a:p>
        </p:txBody>
      </p:sp>
      <p:sp>
        <p:nvSpPr>
          <p:cNvPr id="193" name="Google Shape;193;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sp>
        <p:nvSpPr>
          <p:cNvPr id="194" name="Google Shape;194;p28"/>
          <p:cNvSpPr txBox="1"/>
          <p:nvPr/>
        </p:nvSpPr>
        <p:spPr>
          <a:xfrm>
            <a:off x="1248875" y="4061775"/>
            <a:ext cx="7396200" cy="1081800"/>
          </a:xfrm>
          <a:prstGeom prst="rect">
            <a:avLst/>
          </a:prstGeom>
          <a:noFill/>
          <a:ln>
            <a:noFill/>
          </a:ln>
        </p:spPr>
        <p:txBody>
          <a:bodyPr anchorCtr="0" anchor="ctr"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CTH estimation from IR satellite images</a:t>
            </a:r>
            <a:endParaRPr>
              <a:latin typeface="Proxima Nova"/>
              <a:ea typeface="Proxima Nova"/>
              <a:cs typeface="Proxima Nova"/>
              <a:sym typeface="Proxima Nova"/>
            </a:endParaRPr>
          </a:p>
          <a:p>
            <a:pPr indent="-317500" lvl="0" marL="457200" rtl="0" algn="l">
              <a:spcBef>
                <a:spcPts val="0"/>
              </a:spcBef>
              <a:spcAft>
                <a:spcPts val="0"/>
              </a:spcAft>
              <a:buClr>
                <a:srgbClr val="666666"/>
              </a:buClr>
              <a:buSzPts val="1400"/>
              <a:buFont typeface="Proxima Nova"/>
              <a:buChar char="●"/>
            </a:pPr>
            <a:r>
              <a:rPr b="1" lang="en-GB">
                <a:latin typeface="Proxima Nova"/>
                <a:ea typeface="Proxima Nova"/>
                <a:cs typeface="Proxima Nova"/>
                <a:sym typeface="Proxima Nova"/>
              </a:rPr>
              <a:t>Anzalone et al.: 2018</a:t>
            </a:r>
            <a:r>
              <a:rPr lang="en-GB">
                <a:latin typeface="Proxima Nova"/>
                <a:ea typeface="Proxima Nova"/>
                <a:cs typeface="Proxima Nova"/>
                <a:sym typeface="Proxima Nova"/>
              </a:rPr>
              <a:t>,</a:t>
            </a:r>
            <a:r>
              <a:rPr lang="en-GB">
                <a:solidFill>
                  <a:srgbClr val="434343"/>
                </a:solidFill>
                <a:latin typeface="Proxima Nova"/>
                <a:ea typeface="Proxima Nova"/>
                <a:cs typeface="Proxima Nova"/>
                <a:sym typeface="Proxima Nova"/>
              </a:rPr>
              <a:t> </a:t>
            </a:r>
            <a:r>
              <a:rPr i="1" lang="en-GB">
                <a:solidFill>
                  <a:schemeClr val="dk1"/>
                </a:solidFill>
                <a:latin typeface="Proxima Nova"/>
                <a:ea typeface="Proxima Nova"/>
                <a:cs typeface="Proxima Nova"/>
                <a:sym typeface="Proxima Nova"/>
              </a:rPr>
              <a:t>Methods to Retrieve the Cloud-Top Height in the Frame of the JEM-EUSO Mission, </a:t>
            </a:r>
            <a:r>
              <a:rPr i="1" lang="en-GB">
                <a:solidFill>
                  <a:schemeClr val="dk1"/>
                </a:solidFill>
                <a:latin typeface="Proxima Nova"/>
                <a:ea typeface="Proxima Nova"/>
                <a:cs typeface="Proxima Nova"/>
                <a:sym typeface="Proxima Nova"/>
              </a:rPr>
              <a:t>I</a:t>
            </a:r>
            <a:r>
              <a:rPr i="1" lang="en-GB">
                <a:solidFill>
                  <a:schemeClr val="dk1"/>
                </a:solidFill>
                <a:latin typeface="Proxima Nova"/>
                <a:ea typeface="Proxima Nova"/>
                <a:cs typeface="Proxima Nova"/>
                <a:sym typeface="Proxima Nova"/>
              </a:rPr>
              <a:t>EEE Transactions on Geoscience and Remote Sensing,  </a:t>
            </a:r>
            <a:r>
              <a:rPr lang="en-GB">
                <a:solidFill>
                  <a:schemeClr val="dk1"/>
                </a:solidFill>
                <a:latin typeface="Proxima Nova"/>
                <a:ea typeface="Proxima Nova"/>
                <a:cs typeface="Proxima Nova"/>
                <a:sym typeface="Proxima Nova"/>
              </a:rPr>
              <a:t>doi:10.1109/TGRS.2018.2854296 </a:t>
            </a:r>
            <a:endParaRPr>
              <a:solidFill>
                <a:srgbClr val="666666"/>
              </a:solidFill>
              <a:latin typeface="Proxima Nova"/>
              <a:ea typeface="Proxima Nova"/>
              <a:cs typeface="Proxima Nova"/>
              <a:sym typeface="Proxima Nova"/>
            </a:endParaRPr>
          </a:p>
        </p:txBody>
      </p:sp>
      <p:pic>
        <p:nvPicPr>
          <p:cNvPr id="195" name="Google Shape;195;p28"/>
          <p:cNvPicPr preferRelativeResize="0"/>
          <p:nvPr/>
        </p:nvPicPr>
        <p:blipFill>
          <a:blip r:embed="rId3">
            <a:alphaModFix/>
          </a:blip>
          <a:stretch>
            <a:fillRect/>
          </a:stretch>
        </p:blipFill>
        <p:spPr>
          <a:xfrm>
            <a:off x="202075" y="733951"/>
            <a:ext cx="1199200" cy="4035825"/>
          </a:xfrm>
          <a:prstGeom prst="rect">
            <a:avLst/>
          </a:prstGeom>
          <a:noFill/>
          <a:ln>
            <a:noFill/>
          </a:ln>
        </p:spPr>
      </p:pic>
      <p:pic>
        <p:nvPicPr>
          <p:cNvPr id="196" name="Google Shape;196;p28"/>
          <p:cNvPicPr preferRelativeResize="0"/>
          <p:nvPr/>
        </p:nvPicPr>
        <p:blipFill>
          <a:blip r:embed="rId4">
            <a:alphaModFix/>
          </a:blip>
          <a:stretch>
            <a:fillRect/>
          </a:stretch>
        </p:blipFill>
        <p:spPr>
          <a:xfrm>
            <a:off x="1832026" y="707802"/>
            <a:ext cx="3498074" cy="2862037"/>
          </a:xfrm>
          <a:prstGeom prst="rect">
            <a:avLst/>
          </a:prstGeom>
          <a:noFill/>
          <a:ln>
            <a:noFill/>
          </a:ln>
        </p:spPr>
      </p:pic>
      <p:pic>
        <p:nvPicPr>
          <p:cNvPr id="197" name="Google Shape;197;p28"/>
          <p:cNvPicPr preferRelativeResize="0"/>
          <p:nvPr/>
        </p:nvPicPr>
        <p:blipFill>
          <a:blip r:embed="rId5">
            <a:alphaModFix/>
          </a:blip>
          <a:stretch>
            <a:fillRect/>
          </a:stretch>
        </p:blipFill>
        <p:spPr>
          <a:xfrm>
            <a:off x="5705975" y="870575"/>
            <a:ext cx="3334263" cy="2862050"/>
          </a:xfrm>
          <a:prstGeom prst="rect">
            <a:avLst/>
          </a:prstGeom>
          <a:noFill/>
          <a:ln>
            <a:noFill/>
          </a:ln>
        </p:spPr>
      </p:pic>
      <p:sp>
        <p:nvSpPr>
          <p:cNvPr id="198" name="Google Shape;198;p28"/>
          <p:cNvSpPr txBox="1"/>
          <p:nvPr/>
        </p:nvSpPr>
        <p:spPr>
          <a:xfrm>
            <a:off x="311700" y="4769775"/>
            <a:ext cx="1140900" cy="3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t>Stereo Method</a:t>
            </a:r>
            <a:endParaRPr sz="1000"/>
          </a:p>
        </p:txBody>
      </p:sp>
      <p:sp>
        <p:nvSpPr>
          <p:cNvPr id="199" name="Google Shape;199;p28"/>
          <p:cNvSpPr txBox="1"/>
          <p:nvPr/>
        </p:nvSpPr>
        <p:spPr>
          <a:xfrm>
            <a:off x="1786850" y="3724575"/>
            <a:ext cx="1953600" cy="3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t>NWP Modell/WRF CF Method </a:t>
            </a:r>
            <a:endParaRPr sz="1000"/>
          </a:p>
        </p:txBody>
      </p:sp>
      <p:sp>
        <p:nvSpPr>
          <p:cNvPr id="200" name="Google Shape;200;p28"/>
          <p:cNvSpPr txBox="1"/>
          <p:nvPr/>
        </p:nvSpPr>
        <p:spPr>
          <a:xfrm>
            <a:off x="5994900" y="3724563"/>
            <a:ext cx="1437000" cy="33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t>Radiative method</a:t>
            </a:r>
            <a:endParaRPr sz="12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29"/>
          <p:cNvSpPr txBox="1"/>
          <p:nvPr>
            <p:ph type="title"/>
          </p:nvPr>
        </p:nvSpPr>
        <p:spPr>
          <a:xfrm>
            <a:off x="311700" y="24125"/>
            <a:ext cx="8745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Proxima Nova"/>
                <a:ea typeface="Proxima Nova"/>
                <a:cs typeface="Proxima Nova"/>
                <a:sym typeface="Proxima Nova"/>
              </a:rPr>
              <a:t>LIDAR </a:t>
            </a:r>
            <a:r>
              <a:rPr lang="en-GB" sz="1800">
                <a:latin typeface="Proxima Nova"/>
                <a:ea typeface="Proxima Nova"/>
                <a:cs typeface="Proxima Nova"/>
                <a:sym typeface="Proxima Nova"/>
              </a:rPr>
              <a:t>- measurements of atmosphere properties between EAS and</a:t>
            </a:r>
            <a:r>
              <a:rPr lang="en-GB" sz="1800">
                <a:latin typeface="Proxima Nova"/>
                <a:ea typeface="Proxima Nova"/>
                <a:cs typeface="Proxima Nova"/>
                <a:sym typeface="Proxima Nova"/>
              </a:rPr>
              <a:t> UV</a:t>
            </a:r>
            <a:r>
              <a:rPr lang="en-GB" sz="1800">
                <a:latin typeface="Proxima Nova"/>
                <a:ea typeface="Proxima Nova"/>
                <a:cs typeface="Proxima Nova"/>
                <a:sym typeface="Proxima Nova"/>
              </a:rPr>
              <a:t> telescope </a:t>
            </a:r>
            <a:endParaRPr sz="1800">
              <a:latin typeface="Proxima Nova"/>
              <a:ea typeface="Proxima Nova"/>
              <a:cs typeface="Proxima Nova"/>
              <a:sym typeface="Proxima Nova"/>
            </a:endParaRPr>
          </a:p>
        </p:txBody>
      </p:sp>
      <p:sp>
        <p:nvSpPr>
          <p:cNvPr id="206" name="Google Shape;206;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pic>
        <p:nvPicPr>
          <p:cNvPr id="207" name="Google Shape;207;p29"/>
          <p:cNvPicPr preferRelativeResize="0"/>
          <p:nvPr/>
        </p:nvPicPr>
        <p:blipFill>
          <a:blip r:embed="rId3">
            <a:alphaModFix/>
          </a:blip>
          <a:stretch>
            <a:fillRect/>
          </a:stretch>
        </p:blipFill>
        <p:spPr>
          <a:xfrm>
            <a:off x="179475" y="706025"/>
            <a:ext cx="3228625" cy="1629875"/>
          </a:xfrm>
          <a:prstGeom prst="rect">
            <a:avLst/>
          </a:prstGeom>
          <a:noFill/>
          <a:ln>
            <a:noFill/>
          </a:ln>
        </p:spPr>
      </p:pic>
      <p:pic>
        <p:nvPicPr>
          <p:cNvPr id="208" name="Google Shape;208;p29"/>
          <p:cNvPicPr preferRelativeResize="0"/>
          <p:nvPr/>
        </p:nvPicPr>
        <p:blipFill>
          <a:blip r:embed="rId4">
            <a:alphaModFix/>
          </a:blip>
          <a:stretch>
            <a:fillRect/>
          </a:stretch>
        </p:blipFill>
        <p:spPr>
          <a:xfrm>
            <a:off x="663025" y="3075750"/>
            <a:ext cx="7287556" cy="1742825"/>
          </a:xfrm>
          <a:prstGeom prst="rect">
            <a:avLst/>
          </a:prstGeom>
          <a:noFill/>
          <a:ln>
            <a:noFill/>
          </a:ln>
        </p:spPr>
      </p:pic>
      <p:sp>
        <p:nvSpPr>
          <p:cNvPr id="209" name="Google Shape;209;p29"/>
          <p:cNvSpPr txBox="1"/>
          <p:nvPr/>
        </p:nvSpPr>
        <p:spPr>
          <a:xfrm>
            <a:off x="500150" y="4818575"/>
            <a:ext cx="8151000" cy="3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CALIPSO / NASA (Cloud-Aerosol Lidar and Infrared Pathfinder Satellite Observation) / 7 June 2006 </a:t>
            </a:r>
            <a:endParaRPr/>
          </a:p>
        </p:txBody>
      </p:sp>
      <p:pic>
        <p:nvPicPr>
          <p:cNvPr id="210" name="Google Shape;210;p29"/>
          <p:cNvPicPr preferRelativeResize="0"/>
          <p:nvPr/>
        </p:nvPicPr>
        <p:blipFill>
          <a:blip r:embed="rId5">
            <a:alphaModFix/>
          </a:blip>
          <a:stretch>
            <a:fillRect/>
          </a:stretch>
        </p:blipFill>
        <p:spPr>
          <a:xfrm>
            <a:off x="6821700" y="706025"/>
            <a:ext cx="2118325" cy="2260525"/>
          </a:xfrm>
          <a:prstGeom prst="rect">
            <a:avLst/>
          </a:prstGeom>
          <a:noFill/>
          <a:ln>
            <a:noFill/>
          </a:ln>
        </p:spPr>
      </p:pic>
      <p:sp>
        <p:nvSpPr>
          <p:cNvPr id="211" name="Google Shape;211;p29"/>
          <p:cNvSpPr txBox="1"/>
          <p:nvPr/>
        </p:nvSpPr>
        <p:spPr>
          <a:xfrm>
            <a:off x="6760875" y="2647950"/>
            <a:ext cx="1432800" cy="3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highlight>
                  <a:srgbClr val="D9D9D9"/>
                </a:highlight>
              </a:rPr>
              <a:t>AEOLUS / ESA</a:t>
            </a:r>
            <a:endParaRPr>
              <a:highlight>
                <a:srgbClr val="D9D9D9"/>
              </a:highlight>
            </a:endParaRPr>
          </a:p>
        </p:txBody>
      </p:sp>
      <p:pic>
        <p:nvPicPr>
          <p:cNvPr id="212" name="Google Shape;212;p29"/>
          <p:cNvPicPr preferRelativeResize="0"/>
          <p:nvPr/>
        </p:nvPicPr>
        <p:blipFill>
          <a:blip r:embed="rId6">
            <a:alphaModFix/>
          </a:blip>
          <a:stretch>
            <a:fillRect/>
          </a:stretch>
        </p:blipFill>
        <p:spPr>
          <a:xfrm>
            <a:off x="3763250" y="706025"/>
            <a:ext cx="2873815" cy="2126350"/>
          </a:xfrm>
          <a:prstGeom prst="rect">
            <a:avLst/>
          </a:prstGeom>
          <a:noFill/>
          <a:ln>
            <a:noFill/>
          </a:ln>
        </p:spPr>
      </p:pic>
      <p:sp>
        <p:nvSpPr>
          <p:cNvPr id="213" name="Google Shape;213;p29"/>
          <p:cNvSpPr txBox="1"/>
          <p:nvPr/>
        </p:nvSpPr>
        <p:spPr>
          <a:xfrm>
            <a:off x="311700" y="2078250"/>
            <a:ext cx="3181800" cy="88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Proxima Nova"/>
                <a:ea typeface="Proxima Nova"/>
                <a:cs typeface="Proxima Nova"/>
                <a:sym typeface="Proxima Nova"/>
              </a:rPr>
              <a:t>Nd:YAG laser and a pointing mechanism to steer the laser beam in the direction of EAS</a:t>
            </a:r>
            <a:endParaRPr sz="1200">
              <a:solidFill>
                <a:schemeClr val="dk1"/>
              </a:solidFill>
              <a:latin typeface="Proxima Nova"/>
              <a:ea typeface="Proxima Nova"/>
              <a:cs typeface="Proxima Nova"/>
              <a:sym typeface="Proxima Nova"/>
            </a:endParaRPr>
          </a:p>
        </p:txBody>
      </p:sp>
      <p:sp>
        <p:nvSpPr>
          <p:cNvPr id="214" name="Google Shape;214;p29"/>
          <p:cNvSpPr txBox="1"/>
          <p:nvPr/>
        </p:nvSpPr>
        <p:spPr>
          <a:xfrm>
            <a:off x="3366475" y="2765275"/>
            <a:ext cx="3394500" cy="2598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rgbClr val="666666"/>
              </a:buClr>
              <a:buSzPts val="1200"/>
              <a:buFont typeface="Proxima Nova"/>
              <a:buChar char="●"/>
            </a:pPr>
            <a:r>
              <a:rPr lang="en-GB" sz="1200">
                <a:solidFill>
                  <a:srgbClr val="666666"/>
                </a:solidFill>
                <a:latin typeface="Proxima Nova"/>
                <a:ea typeface="Proxima Nova"/>
                <a:cs typeface="Proxima Nova"/>
                <a:sym typeface="Proxima Nova"/>
              </a:rPr>
              <a:t>JEM-EUSO: 2015, </a:t>
            </a:r>
            <a:r>
              <a:rPr i="1" lang="en-GB" sz="1200">
                <a:solidFill>
                  <a:srgbClr val="666666"/>
                </a:solidFill>
                <a:latin typeface="Proxima Nova"/>
                <a:ea typeface="Proxima Nova"/>
                <a:cs typeface="Proxima Nova"/>
                <a:sym typeface="Proxima Nova"/>
              </a:rPr>
              <a:t>Exp Astron</a:t>
            </a:r>
            <a:r>
              <a:rPr lang="en-GB" sz="1200">
                <a:solidFill>
                  <a:srgbClr val="666666"/>
                </a:solidFill>
                <a:latin typeface="Proxima Nova"/>
                <a:ea typeface="Proxima Nova"/>
                <a:cs typeface="Proxima Nova"/>
                <a:sym typeface="Proxima Nova"/>
              </a:rPr>
              <a:t>, 40, 45-60</a:t>
            </a:r>
            <a:endParaRPr sz="1200">
              <a:solidFill>
                <a:srgbClr val="666666"/>
              </a:solidFill>
              <a:latin typeface="Proxima Nova"/>
              <a:ea typeface="Proxima Nova"/>
              <a:cs typeface="Proxima Nova"/>
              <a:sym typeface="Proxima Nova"/>
            </a:endParaRPr>
          </a:p>
        </p:txBody>
      </p:sp>
      <p:sp>
        <p:nvSpPr>
          <p:cNvPr id="215" name="Google Shape;215;p29"/>
          <p:cNvSpPr txBox="1"/>
          <p:nvPr/>
        </p:nvSpPr>
        <p:spPr>
          <a:xfrm>
            <a:off x="7798175" y="4491350"/>
            <a:ext cx="838200" cy="3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532 nm</a:t>
            </a:r>
            <a:endParaRPr/>
          </a:p>
        </p:txBody>
      </p:sp>
      <p:sp>
        <p:nvSpPr>
          <p:cNvPr id="216" name="Google Shape;216;p29"/>
          <p:cNvSpPr txBox="1"/>
          <p:nvPr/>
        </p:nvSpPr>
        <p:spPr>
          <a:xfrm>
            <a:off x="8179175" y="2891150"/>
            <a:ext cx="838200" cy="3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355</a:t>
            </a:r>
            <a:r>
              <a:rPr lang="en-GB"/>
              <a:t> nm</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30"/>
          <p:cNvSpPr txBox="1"/>
          <p:nvPr>
            <p:ph type="title"/>
          </p:nvPr>
        </p:nvSpPr>
        <p:spPr>
          <a:xfrm>
            <a:off x="311700" y="24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Proxima Nova"/>
                <a:ea typeface="Proxima Nova"/>
                <a:cs typeface="Proxima Nova"/>
                <a:sym typeface="Proxima Nova"/>
              </a:rPr>
              <a:t>G</a:t>
            </a:r>
            <a:r>
              <a:rPr lang="en-GB">
                <a:latin typeface="Proxima Nova"/>
                <a:ea typeface="Proxima Nova"/>
                <a:cs typeface="Proxima Nova"/>
                <a:sym typeface="Proxima Nova"/>
              </a:rPr>
              <a:t>lobal Light System of ground-based stations</a:t>
            </a:r>
            <a:endParaRPr>
              <a:latin typeface="Proxima Nova"/>
              <a:ea typeface="Proxima Nova"/>
              <a:cs typeface="Proxima Nova"/>
              <a:sym typeface="Proxima Nova"/>
            </a:endParaRPr>
          </a:p>
          <a:p>
            <a:pPr indent="-342900" lvl="0" marL="1828800" rtl="0" algn="l">
              <a:spcBef>
                <a:spcPts val="0"/>
              </a:spcBef>
              <a:spcAft>
                <a:spcPts val="0"/>
              </a:spcAft>
              <a:buSzPts val="1800"/>
              <a:buFont typeface="Proxima Nova"/>
              <a:buChar char="➔"/>
            </a:pPr>
            <a:r>
              <a:rPr lang="en-GB" sz="1800">
                <a:latin typeface="Proxima Nova"/>
                <a:ea typeface="Proxima Nova"/>
                <a:cs typeface="Proxima Nova"/>
                <a:sym typeface="Proxima Nova"/>
              </a:rPr>
              <a:t>calibrated xenon flashers</a:t>
            </a:r>
            <a:endParaRPr sz="1800">
              <a:latin typeface="Proxima Nova"/>
              <a:ea typeface="Proxima Nova"/>
              <a:cs typeface="Proxima Nova"/>
              <a:sym typeface="Proxima Nova"/>
            </a:endParaRPr>
          </a:p>
          <a:p>
            <a:pPr indent="-342900" lvl="0" marL="1828800" rtl="0" algn="l">
              <a:spcBef>
                <a:spcPts val="0"/>
              </a:spcBef>
              <a:spcAft>
                <a:spcPts val="0"/>
              </a:spcAft>
              <a:buSzPts val="1800"/>
              <a:buFont typeface="Proxima Nova"/>
              <a:buChar char="➔"/>
            </a:pPr>
            <a:r>
              <a:rPr lang="en-GB" sz="1800">
                <a:latin typeface="Proxima Nova"/>
                <a:ea typeface="Proxima Nova"/>
                <a:cs typeface="Proxima Nova"/>
                <a:sym typeface="Proxima Nova"/>
              </a:rPr>
              <a:t>UV lasers</a:t>
            </a:r>
            <a:endParaRPr sz="1800">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222" name="Google Shape;222;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pic>
        <p:nvPicPr>
          <p:cNvPr id="223" name="Google Shape;223;p30"/>
          <p:cNvPicPr preferRelativeResize="0"/>
          <p:nvPr/>
        </p:nvPicPr>
        <p:blipFill rotWithShape="1">
          <a:blip r:embed="rId3">
            <a:alphaModFix/>
          </a:blip>
          <a:srcRect b="0" l="0" r="41609" t="0"/>
          <a:stretch/>
        </p:blipFill>
        <p:spPr>
          <a:xfrm>
            <a:off x="149475" y="1411550"/>
            <a:ext cx="3925550" cy="2799200"/>
          </a:xfrm>
          <a:prstGeom prst="rect">
            <a:avLst/>
          </a:prstGeom>
          <a:noFill/>
          <a:ln>
            <a:noFill/>
          </a:ln>
        </p:spPr>
      </p:pic>
      <p:sp>
        <p:nvSpPr>
          <p:cNvPr id="224" name="Google Shape;224;p30"/>
          <p:cNvSpPr txBox="1"/>
          <p:nvPr/>
        </p:nvSpPr>
        <p:spPr>
          <a:xfrm>
            <a:off x="-39777" y="4373875"/>
            <a:ext cx="3885600" cy="5727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666666"/>
              </a:buClr>
              <a:buSzPts val="1400"/>
              <a:buFont typeface="Proxima Nova"/>
              <a:buChar char="●"/>
            </a:pPr>
            <a:r>
              <a:rPr lang="en-GB">
                <a:solidFill>
                  <a:srgbClr val="666666"/>
                </a:solidFill>
                <a:latin typeface="Proxima Nova"/>
                <a:ea typeface="Proxima Nova"/>
                <a:cs typeface="Proxima Nova"/>
                <a:sym typeface="Proxima Nova"/>
              </a:rPr>
              <a:t>JEM-EUSO: 2015, </a:t>
            </a:r>
            <a:r>
              <a:rPr i="1" lang="en-GB">
                <a:solidFill>
                  <a:srgbClr val="666666"/>
                </a:solidFill>
                <a:latin typeface="Proxima Nova"/>
                <a:ea typeface="Proxima Nova"/>
                <a:cs typeface="Proxima Nova"/>
                <a:sym typeface="Proxima Nova"/>
              </a:rPr>
              <a:t>Exp Astron</a:t>
            </a:r>
            <a:r>
              <a:rPr lang="en-GB">
                <a:solidFill>
                  <a:srgbClr val="666666"/>
                </a:solidFill>
                <a:latin typeface="Proxima Nova"/>
                <a:ea typeface="Proxima Nova"/>
                <a:cs typeface="Proxima Nova"/>
                <a:sym typeface="Proxima Nova"/>
              </a:rPr>
              <a:t>, 40, 91-116</a:t>
            </a:r>
            <a:endParaRPr>
              <a:solidFill>
                <a:srgbClr val="666666"/>
              </a:solidFill>
              <a:latin typeface="Proxima Nova"/>
              <a:ea typeface="Proxima Nova"/>
              <a:cs typeface="Proxima Nova"/>
              <a:sym typeface="Proxima Nova"/>
            </a:endParaRPr>
          </a:p>
          <a:p>
            <a:pPr indent="-317500" lvl="2" marL="1371600" rtl="0" algn="l">
              <a:spcBef>
                <a:spcPts val="1000"/>
              </a:spcBef>
              <a:spcAft>
                <a:spcPts val="0"/>
              </a:spcAft>
              <a:buClr>
                <a:srgbClr val="666666"/>
              </a:buClr>
              <a:buSzPts val="1400"/>
              <a:buFont typeface="Proxima Nova"/>
              <a:buChar char="■"/>
            </a:pPr>
            <a:r>
              <a:rPr lang="en-GB">
                <a:solidFill>
                  <a:srgbClr val="666666"/>
                </a:solidFill>
                <a:latin typeface="Proxima Nova"/>
                <a:ea typeface="Proxima Nova"/>
                <a:cs typeface="Proxima Nova"/>
                <a:sym typeface="Proxima Nova"/>
              </a:rPr>
              <a:t>JEM-EUSO: 2017, </a:t>
            </a:r>
            <a:r>
              <a:rPr i="1" lang="en-GB">
                <a:solidFill>
                  <a:srgbClr val="666666"/>
                </a:solidFill>
                <a:latin typeface="Proxima Nova"/>
                <a:ea typeface="Proxima Nova"/>
                <a:cs typeface="Proxima Nova"/>
                <a:sym typeface="Proxima Nova"/>
              </a:rPr>
              <a:t>35th ICRC</a:t>
            </a:r>
            <a:endParaRPr i="1">
              <a:solidFill>
                <a:srgbClr val="666666"/>
              </a:solidFill>
              <a:latin typeface="Proxima Nova"/>
              <a:ea typeface="Proxima Nova"/>
              <a:cs typeface="Proxima Nova"/>
              <a:sym typeface="Proxima Nova"/>
            </a:endParaRPr>
          </a:p>
        </p:txBody>
      </p:sp>
      <p:pic>
        <p:nvPicPr>
          <p:cNvPr id="225" name="Google Shape;225;p30" title="EB_laser_3shots.mp4">
            <a:hlinkClick r:id="rId4"/>
          </p:cNvPr>
          <p:cNvPicPr preferRelativeResize="0"/>
          <p:nvPr/>
        </p:nvPicPr>
        <p:blipFill>
          <a:blip r:embed="rId5">
            <a:alphaModFix/>
          </a:blip>
          <a:stretch>
            <a:fillRect/>
          </a:stretch>
        </p:blipFill>
        <p:spPr>
          <a:xfrm>
            <a:off x="5292175" y="688325"/>
            <a:ext cx="2412925" cy="1951100"/>
          </a:xfrm>
          <a:prstGeom prst="rect">
            <a:avLst/>
          </a:prstGeom>
          <a:noFill/>
          <a:ln>
            <a:noFill/>
          </a:ln>
        </p:spPr>
      </p:pic>
      <p:pic>
        <p:nvPicPr>
          <p:cNvPr id="226" name="Google Shape;226;p30"/>
          <p:cNvPicPr preferRelativeResize="0"/>
          <p:nvPr/>
        </p:nvPicPr>
        <p:blipFill>
          <a:blip r:embed="rId6">
            <a:alphaModFix/>
          </a:blip>
          <a:stretch>
            <a:fillRect/>
          </a:stretch>
        </p:blipFill>
        <p:spPr>
          <a:xfrm>
            <a:off x="4442225" y="3027800"/>
            <a:ext cx="4342751" cy="2069576"/>
          </a:xfrm>
          <a:prstGeom prst="rect">
            <a:avLst/>
          </a:prstGeom>
          <a:noFill/>
          <a:ln>
            <a:noFill/>
          </a:ln>
        </p:spPr>
      </p:pic>
      <p:sp>
        <p:nvSpPr>
          <p:cNvPr id="227" name="Google Shape;227;p30"/>
          <p:cNvSpPr txBox="1"/>
          <p:nvPr/>
        </p:nvSpPr>
        <p:spPr>
          <a:xfrm>
            <a:off x="4815700" y="2730925"/>
            <a:ext cx="3595800" cy="3936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666666"/>
              </a:buClr>
              <a:buSzPts val="1400"/>
              <a:buChar char="●"/>
            </a:pPr>
            <a:r>
              <a:rPr lang="en-GB">
                <a:solidFill>
                  <a:srgbClr val="434343"/>
                </a:solidFill>
              </a:rPr>
              <a:t>EUSO-SPB1: field tests</a:t>
            </a:r>
            <a:endParaRPr i="1">
              <a:solidFill>
                <a:srgbClr val="666666"/>
              </a:solidFill>
            </a:endParaRPr>
          </a:p>
        </p:txBody>
      </p:sp>
      <p:sp>
        <p:nvSpPr>
          <p:cNvPr id="228" name="Google Shape;228;p30"/>
          <p:cNvSpPr txBox="1"/>
          <p:nvPr/>
        </p:nvSpPr>
        <p:spPr>
          <a:xfrm>
            <a:off x="7705100" y="1064350"/>
            <a:ext cx="1399200" cy="166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434343"/>
                </a:solidFill>
              </a:rPr>
              <a:t>EUSO-Balloon: </a:t>
            </a:r>
            <a:endParaRPr>
              <a:solidFill>
                <a:srgbClr val="434343"/>
              </a:solidFill>
            </a:endParaRPr>
          </a:p>
          <a:p>
            <a:pPr indent="0" lvl="0" marL="0" rtl="0" algn="l">
              <a:spcBef>
                <a:spcPts val="0"/>
              </a:spcBef>
              <a:spcAft>
                <a:spcPts val="0"/>
              </a:spcAft>
              <a:buNone/>
            </a:pPr>
            <a:r>
              <a:rPr lang="en-GB">
                <a:solidFill>
                  <a:srgbClr val="434343"/>
                </a:solidFill>
              </a:rPr>
              <a:t>flight over </a:t>
            </a:r>
            <a:endParaRPr>
              <a:solidFill>
                <a:srgbClr val="434343"/>
              </a:solidFill>
            </a:endParaRPr>
          </a:p>
          <a:p>
            <a:pPr indent="0" lvl="0" marL="0" rtl="0" algn="l">
              <a:spcBef>
                <a:spcPts val="0"/>
              </a:spcBef>
              <a:spcAft>
                <a:spcPts val="0"/>
              </a:spcAft>
              <a:buNone/>
            </a:pPr>
            <a:r>
              <a:rPr lang="en-GB">
                <a:solidFill>
                  <a:srgbClr val="434343"/>
                </a:solidFill>
              </a:rPr>
              <a:t>Helicopter </a:t>
            </a:r>
            <a:endParaRPr>
              <a:solidFill>
                <a:srgbClr val="434343"/>
              </a:solidFill>
            </a:endParaRPr>
          </a:p>
          <a:p>
            <a:pPr indent="0" lvl="0" marL="0" rtl="0" algn="l">
              <a:spcBef>
                <a:spcPts val="0"/>
              </a:spcBef>
              <a:spcAft>
                <a:spcPts val="0"/>
              </a:spcAft>
              <a:buNone/>
            </a:pPr>
            <a:r>
              <a:rPr lang="en-GB">
                <a:solidFill>
                  <a:srgbClr val="434343"/>
                </a:solidFill>
              </a:rPr>
              <a:t>(1s in video ~ 25 µs in reality)</a:t>
            </a:r>
            <a:endParaRPr i="1">
              <a:solidFill>
                <a:srgbClr val="666666"/>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31"/>
          <p:cNvSpPr txBox="1"/>
          <p:nvPr>
            <p:ph type="title"/>
          </p:nvPr>
        </p:nvSpPr>
        <p:spPr>
          <a:xfrm>
            <a:off x="318450" y="0"/>
            <a:ext cx="8542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Proxima Nova"/>
                <a:ea typeface="Proxima Nova"/>
                <a:cs typeface="Proxima Nova"/>
                <a:sym typeface="Proxima Nova"/>
              </a:rPr>
              <a:t>Slow mode </a:t>
            </a:r>
            <a:r>
              <a:rPr lang="en-GB" sz="1800">
                <a:latin typeface="Proxima Nova"/>
                <a:ea typeface="Proxima Nova"/>
                <a:cs typeface="Proxima Nova"/>
                <a:sym typeface="Proxima Nova"/>
              </a:rPr>
              <a:t>- detection of atmospheric conditions by main instrument</a:t>
            </a:r>
            <a:endParaRPr sz="1800">
              <a:latin typeface="Proxima Nova"/>
              <a:ea typeface="Proxima Nova"/>
              <a:cs typeface="Proxima Nova"/>
              <a:sym typeface="Proxima Nova"/>
            </a:endParaRPr>
          </a:p>
        </p:txBody>
      </p:sp>
      <p:sp>
        <p:nvSpPr>
          <p:cNvPr id="234" name="Google Shape;234;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pic>
        <p:nvPicPr>
          <p:cNvPr id="235" name="Google Shape;235;p31"/>
          <p:cNvPicPr preferRelativeResize="0"/>
          <p:nvPr/>
        </p:nvPicPr>
        <p:blipFill>
          <a:blip r:embed="rId3">
            <a:alphaModFix/>
          </a:blip>
          <a:stretch>
            <a:fillRect/>
          </a:stretch>
        </p:blipFill>
        <p:spPr>
          <a:xfrm>
            <a:off x="473150" y="1270125"/>
            <a:ext cx="3957526" cy="3834025"/>
          </a:xfrm>
          <a:prstGeom prst="rect">
            <a:avLst/>
          </a:prstGeom>
          <a:noFill/>
          <a:ln>
            <a:noFill/>
          </a:ln>
        </p:spPr>
      </p:pic>
      <p:sp>
        <p:nvSpPr>
          <p:cNvPr id="236" name="Google Shape;236;p31"/>
          <p:cNvSpPr txBox="1"/>
          <p:nvPr>
            <p:ph type="title"/>
          </p:nvPr>
        </p:nvSpPr>
        <p:spPr>
          <a:xfrm>
            <a:off x="1162525" y="697425"/>
            <a:ext cx="2926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latin typeface="Proxima Nova"/>
                <a:ea typeface="Proxima Nova"/>
                <a:cs typeface="Proxima Nova"/>
                <a:sym typeface="Proxima Nova"/>
              </a:rPr>
              <a:t>EUSO-SPB (2017)</a:t>
            </a:r>
            <a:endParaRPr sz="2400">
              <a:latin typeface="Proxima Nova"/>
              <a:ea typeface="Proxima Nova"/>
              <a:cs typeface="Proxima Nova"/>
              <a:sym typeface="Proxima Nova"/>
            </a:endParaRPr>
          </a:p>
        </p:txBody>
      </p:sp>
      <p:sp>
        <p:nvSpPr>
          <p:cNvPr id="237" name="Google Shape;237;p31"/>
          <p:cNvSpPr txBox="1"/>
          <p:nvPr>
            <p:ph type="title"/>
          </p:nvPr>
        </p:nvSpPr>
        <p:spPr>
          <a:xfrm>
            <a:off x="5277325" y="697425"/>
            <a:ext cx="2926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latin typeface="Proxima Nova"/>
                <a:ea typeface="Proxima Nova"/>
                <a:cs typeface="Proxima Nova"/>
                <a:sym typeface="Proxima Nova"/>
              </a:rPr>
              <a:t>mini-EUSO</a:t>
            </a:r>
            <a:r>
              <a:rPr lang="en-GB" sz="2400">
                <a:latin typeface="Proxima Nova"/>
                <a:ea typeface="Proxima Nova"/>
                <a:cs typeface="Proxima Nova"/>
                <a:sym typeface="Proxima Nova"/>
              </a:rPr>
              <a:t> (2019 - )</a:t>
            </a:r>
            <a:endParaRPr sz="2400">
              <a:latin typeface="Proxima Nova"/>
              <a:ea typeface="Proxima Nova"/>
              <a:cs typeface="Proxima Nova"/>
              <a:sym typeface="Proxima Nova"/>
            </a:endParaRPr>
          </a:p>
        </p:txBody>
      </p:sp>
      <p:pic>
        <p:nvPicPr>
          <p:cNvPr id="238" name="Google Shape;238;p31"/>
          <p:cNvPicPr preferRelativeResize="0"/>
          <p:nvPr/>
        </p:nvPicPr>
        <p:blipFill>
          <a:blip r:embed="rId4">
            <a:alphaModFix/>
          </a:blip>
          <a:stretch>
            <a:fillRect/>
          </a:stretch>
        </p:blipFill>
        <p:spPr>
          <a:xfrm>
            <a:off x="5324375" y="1394850"/>
            <a:ext cx="3094526" cy="34703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pic>
        <p:nvPicPr>
          <p:cNvPr id="244" name="Google Shape;244;p32"/>
          <p:cNvPicPr preferRelativeResize="0"/>
          <p:nvPr/>
        </p:nvPicPr>
        <p:blipFill>
          <a:blip r:embed="rId3">
            <a:alphaModFix/>
          </a:blip>
          <a:stretch>
            <a:fillRect/>
          </a:stretch>
        </p:blipFill>
        <p:spPr>
          <a:xfrm>
            <a:off x="669125" y="591725"/>
            <a:ext cx="7953599" cy="4278876"/>
          </a:xfrm>
          <a:prstGeom prst="rect">
            <a:avLst/>
          </a:prstGeom>
          <a:noFill/>
          <a:ln>
            <a:noFill/>
          </a:ln>
        </p:spPr>
      </p:pic>
      <p:sp>
        <p:nvSpPr>
          <p:cNvPr id="245" name="Google Shape;245;p32"/>
          <p:cNvSpPr txBox="1"/>
          <p:nvPr>
            <p:ph type="title"/>
          </p:nvPr>
        </p:nvSpPr>
        <p:spPr>
          <a:xfrm>
            <a:off x="311700" y="24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Proxima Nova"/>
                <a:ea typeface="Proxima Nova"/>
                <a:cs typeface="Proxima Nova"/>
                <a:sym typeface="Proxima Nova"/>
              </a:rPr>
              <a:t>EUSO-Balloon (2014): UV telescope and IR camera</a:t>
            </a:r>
            <a:endParaRPr>
              <a:latin typeface="Proxima Nova"/>
              <a:ea typeface="Proxima Nova"/>
              <a:cs typeface="Proxima Nova"/>
              <a:sym typeface="Proxima Nova"/>
            </a:endParaRPr>
          </a:p>
        </p:txBody>
      </p:sp>
      <p:sp>
        <p:nvSpPr>
          <p:cNvPr id="246" name="Google Shape;246;p32"/>
          <p:cNvSpPr txBox="1"/>
          <p:nvPr/>
        </p:nvSpPr>
        <p:spPr>
          <a:xfrm>
            <a:off x="1947313" y="4663225"/>
            <a:ext cx="4527600" cy="5727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666666"/>
              </a:buClr>
              <a:buSzPts val="1400"/>
              <a:buFont typeface="Proxima Nova"/>
              <a:buChar char="●"/>
            </a:pPr>
            <a:r>
              <a:rPr lang="en-GB">
                <a:solidFill>
                  <a:srgbClr val="666666"/>
                </a:solidFill>
                <a:latin typeface="Proxima Nova"/>
                <a:ea typeface="Proxima Nova"/>
                <a:cs typeface="Proxima Nova"/>
                <a:sym typeface="Proxima Nova"/>
              </a:rPr>
              <a:t>Mackovjak et al. for JEM-EUSO: 2015, ICRC 685</a:t>
            </a:r>
            <a:endParaRPr>
              <a:solidFill>
                <a:srgbClr val="666666"/>
              </a:solidFill>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33"/>
          <p:cNvSpPr txBox="1"/>
          <p:nvPr>
            <p:ph type="title"/>
          </p:nvPr>
        </p:nvSpPr>
        <p:spPr>
          <a:xfrm>
            <a:off x="311700" y="24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Proxima Nova"/>
                <a:ea typeface="Proxima Nova"/>
                <a:cs typeface="Proxima Nova"/>
                <a:sym typeface="Proxima Nova"/>
              </a:rPr>
              <a:t>Global Atmospheric model</a:t>
            </a:r>
            <a:endParaRPr>
              <a:latin typeface="Proxima Nova"/>
              <a:ea typeface="Proxima Nova"/>
              <a:cs typeface="Proxima Nova"/>
              <a:sym typeface="Proxima Nova"/>
            </a:endParaRPr>
          </a:p>
        </p:txBody>
      </p:sp>
      <p:sp>
        <p:nvSpPr>
          <p:cNvPr id="252" name="Google Shape;252;p33"/>
          <p:cNvSpPr txBox="1"/>
          <p:nvPr>
            <p:ph idx="1" type="body"/>
          </p:nvPr>
        </p:nvSpPr>
        <p:spPr>
          <a:xfrm>
            <a:off x="311700" y="745300"/>
            <a:ext cx="3739200" cy="416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Implementation of global models of atmospheric conditions would be beneficial for EAS events reconstruction</a:t>
            </a:r>
            <a:endParaRPr/>
          </a:p>
          <a:p>
            <a:pPr indent="0" lvl="0" marL="0" rtl="0" algn="l">
              <a:spcBef>
                <a:spcPts val="1600"/>
              </a:spcBef>
              <a:spcAft>
                <a:spcPts val="0"/>
              </a:spcAft>
              <a:buNone/>
            </a:pPr>
            <a:r>
              <a:rPr lang="en-GB"/>
              <a:t>-&gt; GDAS -</a:t>
            </a:r>
            <a:r>
              <a:rPr lang="en-GB"/>
              <a:t> Global Data Assimilation System -&gt; 3D grid of temperature, pressure, humidity</a:t>
            </a:r>
            <a:endParaRPr/>
          </a:p>
          <a:p>
            <a:pPr indent="0" lvl="0" marL="0" rtl="0" algn="l">
              <a:spcBef>
                <a:spcPts val="1600"/>
              </a:spcBef>
              <a:spcAft>
                <a:spcPts val="0"/>
              </a:spcAft>
              <a:buNone/>
            </a:pPr>
            <a:r>
              <a:rPr lang="en-GB"/>
              <a:t>-&gt; NWP - N</a:t>
            </a:r>
            <a:r>
              <a:rPr lang="en-GB"/>
              <a:t>umerical Weather Prediction models -&gt; retrieve CTHs independently from any IR-sensor</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253" name="Google Shape;253;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pic>
        <p:nvPicPr>
          <p:cNvPr id="254" name="Google Shape;254;p33"/>
          <p:cNvPicPr preferRelativeResize="0"/>
          <p:nvPr/>
        </p:nvPicPr>
        <p:blipFill>
          <a:blip r:embed="rId3">
            <a:alphaModFix/>
          </a:blip>
          <a:stretch>
            <a:fillRect/>
          </a:stretch>
        </p:blipFill>
        <p:spPr>
          <a:xfrm>
            <a:off x="4588850" y="1200300"/>
            <a:ext cx="4788300" cy="316027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sp>
        <p:nvSpPr>
          <p:cNvPr id="63" name="Google Shape;63;p16"/>
          <p:cNvSpPr txBox="1"/>
          <p:nvPr>
            <p:ph type="title"/>
          </p:nvPr>
        </p:nvSpPr>
        <p:spPr>
          <a:xfrm>
            <a:off x="311700" y="64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Proxima Nova"/>
                <a:ea typeface="Proxima Nova"/>
                <a:cs typeface="Proxima Nova"/>
                <a:sym typeface="Proxima Nova"/>
              </a:rPr>
              <a:t>Abstract</a:t>
            </a:r>
            <a:endParaRPr>
              <a:latin typeface="Proxima Nova"/>
              <a:ea typeface="Proxima Nova"/>
              <a:cs typeface="Proxima Nova"/>
              <a:sym typeface="Proxima Nova"/>
            </a:endParaRPr>
          </a:p>
        </p:txBody>
      </p:sp>
      <p:sp>
        <p:nvSpPr>
          <p:cNvPr id="64" name="Google Shape;64;p16"/>
          <p:cNvSpPr txBox="1"/>
          <p:nvPr>
            <p:ph idx="1" type="body"/>
          </p:nvPr>
        </p:nvSpPr>
        <p:spPr>
          <a:xfrm>
            <a:off x="277125" y="771475"/>
            <a:ext cx="8597100" cy="3416400"/>
          </a:xfrm>
          <a:prstGeom prst="rect">
            <a:avLst/>
          </a:prstGeom>
        </p:spPr>
        <p:txBody>
          <a:bodyPr anchorCtr="0" anchor="t" bIns="91425" lIns="91425" spcFirstLastPara="1" rIns="91425" wrap="square" tIns="91425">
            <a:noAutofit/>
          </a:bodyPr>
          <a:lstStyle/>
          <a:p>
            <a:pPr indent="0" lvl="0" marL="0" rtl="0" algn="just">
              <a:spcBef>
                <a:spcPts val="0"/>
              </a:spcBef>
              <a:spcAft>
                <a:spcPts val="1600"/>
              </a:spcAft>
              <a:buNone/>
            </a:pPr>
            <a:r>
              <a:rPr lang="en-GB" sz="1700">
                <a:latin typeface="Proxima Nova"/>
                <a:ea typeface="Proxima Nova"/>
                <a:cs typeface="Proxima Nova"/>
                <a:sym typeface="Proxima Nova"/>
              </a:rPr>
              <a:t>The JEM-EUSO (Joint Experiment Missions for Extreme Universe Space Observatory) program has the ambition to observe Extensive Air Showers (EAS) induced by Ultra High Energy Cosmic Rays (UHECR) from the Space. For this purpose, the study of the night Earth's atmosphere with respect to the EAS detection is obligatory. A such study needs to address the estimation of the future main instrument performance in various atmospheric conditions as well as the development of the space-based system for direct atmospheric monitoring. The preparation of the methods for the data analysis and their fusion is also a topic that needs to be addressed. The conjuncted operation of LIDAR, Airglow Monitor, Infrared Cloud Camera and Global Light System of ground-based laser stations would provide complex information of the atmospheric conditions from the top of the atmosphere to the ground. The systems for atmospheric monitoring employed in JEM-EUSO pathfinder missions are presented and the consequences of atmospheric changes for the main instrument operation are discussed.</a:t>
            </a:r>
            <a:endParaRPr sz="1700">
              <a:latin typeface="Proxima Nova"/>
              <a:ea typeface="Proxima Nova"/>
              <a:cs typeface="Proxima Nova"/>
              <a:sym typeface="Proxima Nova"/>
            </a:endParaRPr>
          </a:p>
        </p:txBody>
      </p:sp>
      <p:sp>
        <p:nvSpPr>
          <p:cNvPr id="65" name="Google Shape;65;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34"/>
          <p:cNvSpPr txBox="1"/>
          <p:nvPr>
            <p:ph idx="1" type="body"/>
          </p:nvPr>
        </p:nvSpPr>
        <p:spPr>
          <a:xfrm>
            <a:off x="207625" y="763750"/>
            <a:ext cx="8626200" cy="3933600"/>
          </a:xfrm>
          <a:prstGeom prst="rect">
            <a:avLst/>
          </a:prstGeom>
        </p:spPr>
        <p:txBody>
          <a:bodyPr anchorCtr="0" anchor="t" bIns="91425" lIns="91425" spcFirstLastPara="1" rIns="91425" wrap="square" tIns="91425">
            <a:noAutofit/>
          </a:bodyPr>
          <a:lstStyle/>
          <a:p>
            <a:pPr indent="-342900" lvl="0" marL="457200" marR="0" rtl="0" algn="l">
              <a:lnSpc>
                <a:spcPct val="150000"/>
              </a:lnSpc>
              <a:spcBef>
                <a:spcPts val="0"/>
              </a:spcBef>
              <a:spcAft>
                <a:spcPts val="0"/>
              </a:spcAft>
              <a:buClr>
                <a:srgbClr val="434343"/>
              </a:buClr>
              <a:buSzPts val="1800"/>
              <a:buChar char="●"/>
            </a:pPr>
            <a:r>
              <a:rPr lang="en-GB">
                <a:solidFill>
                  <a:srgbClr val="434343"/>
                </a:solidFill>
              </a:rPr>
              <a:t>Space-based missions (K-EUSO, POEMMA) should be the important part of High Energy </a:t>
            </a:r>
            <a:r>
              <a:rPr lang="en-GB">
                <a:solidFill>
                  <a:srgbClr val="434343"/>
                </a:solidFill>
              </a:rPr>
              <a:t>Astrophysics and UHECR science roadmap</a:t>
            </a:r>
            <a:endParaRPr>
              <a:solidFill>
                <a:srgbClr val="434343"/>
              </a:solidFill>
            </a:endParaRPr>
          </a:p>
          <a:p>
            <a:pPr indent="-342900" lvl="0" marL="457200" marR="0" rtl="0" algn="l">
              <a:lnSpc>
                <a:spcPct val="150000"/>
              </a:lnSpc>
              <a:spcBef>
                <a:spcPts val="1000"/>
              </a:spcBef>
              <a:spcAft>
                <a:spcPts val="0"/>
              </a:spcAft>
              <a:buClr>
                <a:srgbClr val="434343"/>
              </a:buClr>
              <a:buSzPts val="1800"/>
              <a:buChar char="●"/>
            </a:pPr>
            <a:r>
              <a:rPr lang="en-GB">
                <a:solidFill>
                  <a:srgbClr val="434343"/>
                </a:solidFill>
              </a:rPr>
              <a:t>The first pathfinders (EUSO-TA, EUSO-Balloon, EUSO-SPB) demonstrated the technological level of development process</a:t>
            </a:r>
            <a:endParaRPr>
              <a:solidFill>
                <a:srgbClr val="434343"/>
              </a:solidFill>
            </a:endParaRPr>
          </a:p>
          <a:p>
            <a:pPr indent="-342900" lvl="0" marL="457200" marR="0" rtl="0" algn="l">
              <a:lnSpc>
                <a:spcPct val="150000"/>
              </a:lnSpc>
              <a:spcBef>
                <a:spcPts val="1000"/>
              </a:spcBef>
              <a:spcAft>
                <a:spcPts val="0"/>
              </a:spcAft>
              <a:buClr>
                <a:srgbClr val="434343"/>
              </a:buClr>
              <a:buSzPts val="1800"/>
              <a:buChar char="●"/>
            </a:pPr>
            <a:r>
              <a:rPr b="1" lang="en-GB">
                <a:solidFill>
                  <a:srgbClr val="434343"/>
                </a:solidFill>
              </a:rPr>
              <a:t>Atmospheric monitoring is an integral part of whole this effort</a:t>
            </a:r>
            <a:endParaRPr b="1">
              <a:solidFill>
                <a:srgbClr val="434343"/>
              </a:solidFill>
            </a:endParaRPr>
          </a:p>
          <a:p>
            <a:pPr indent="-342900" lvl="0" marL="457200" marR="0" rtl="0" algn="l">
              <a:lnSpc>
                <a:spcPct val="150000"/>
              </a:lnSpc>
              <a:spcBef>
                <a:spcPts val="1000"/>
              </a:spcBef>
              <a:spcAft>
                <a:spcPts val="0"/>
              </a:spcAft>
              <a:buClr>
                <a:srgbClr val="434343"/>
              </a:buClr>
              <a:buSzPts val="1800"/>
              <a:buChar char="●"/>
            </a:pPr>
            <a:r>
              <a:rPr lang="en-GB">
                <a:solidFill>
                  <a:srgbClr val="434343"/>
                </a:solidFill>
              </a:rPr>
              <a:t>New collaborations are welcomed:</a:t>
            </a:r>
            <a:endParaRPr>
              <a:solidFill>
                <a:srgbClr val="434343"/>
              </a:solidFill>
            </a:endParaRPr>
          </a:p>
          <a:p>
            <a:pPr indent="-317500" lvl="1" marL="914400" marR="0" rtl="0" algn="l">
              <a:lnSpc>
                <a:spcPct val="150000"/>
              </a:lnSpc>
              <a:spcBef>
                <a:spcPts val="1000"/>
              </a:spcBef>
              <a:spcAft>
                <a:spcPts val="0"/>
              </a:spcAft>
              <a:buClr>
                <a:srgbClr val="434343"/>
              </a:buClr>
              <a:buSzPts val="1400"/>
              <a:buChar char="○"/>
            </a:pPr>
            <a:r>
              <a:rPr lang="en-GB">
                <a:solidFill>
                  <a:srgbClr val="434343"/>
                </a:solidFill>
              </a:rPr>
              <a:t>Instrumentation and data analysis - &gt; EUSO-SPB2, Mini-EUSO</a:t>
            </a:r>
            <a:endParaRPr>
              <a:solidFill>
                <a:srgbClr val="434343"/>
              </a:solidFill>
            </a:endParaRPr>
          </a:p>
          <a:p>
            <a:pPr indent="-317500" lvl="1" marL="914400" marR="0" rtl="0" algn="l">
              <a:lnSpc>
                <a:spcPct val="150000"/>
              </a:lnSpc>
              <a:spcBef>
                <a:spcPts val="1000"/>
              </a:spcBef>
              <a:spcAft>
                <a:spcPts val="1000"/>
              </a:spcAft>
              <a:buClr>
                <a:srgbClr val="434343"/>
              </a:buClr>
              <a:buSzPts val="1400"/>
              <a:buChar char="○"/>
            </a:pPr>
            <a:r>
              <a:rPr lang="en-GB">
                <a:solidFill>
                  <a:srgbClr val="434343"/>
                </a:solidFill>
              </a:rPr>
              <a:t>Simulations -&gt; K-EUSO, POEMMA</a:t>
            </a:r>
            <a:endParaRPr>
              <a:solidFill>
                <a:srgbClr val="434343"/>
              </a:solidFill>
            </a:endParaRPr>
          </a:p>
        </p:txBody>
      </p:sp>
      <p:sp>
        <p:nvSpPr>
          <p:cNvPr id="260" name="Google Shape;260;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sz="1000">
                <a:solidFill>
                  <a:schemeClr val="dk2"/>
                </a:solidFill>
                <a:latin typeface="Arial"/>
                <a:ea typeface="Arial"/>
                <a:cs typeface="Arial"/>
                <a:sym typeface="Arial"/>
              </a:rPr>
              <a:t>‹#›</a:t>
            </a:fld>
            <a:endParaRPr sz="1000">
              <a:solidFill>
                <a:schemeClr val="dk2"/>
              </a:solidFill>
              <a:latin typeface="Arial"/>
              <a:ea typeface="Arial"/>
              <a:cs typeface="Arial"/>
              <a:sym typeface="Arial"/>
            </a:endParaRPr>
          </a:p>
        </p:txBody>
      </p:sp>
      <p:sp>
        <p:nvSpPr>
          <p:cNvPr id="261" name="Google Shape;261;p34"/>
          <p:cNvSpPr txBox="1"/>
          <p:nvPr>
            <p:ph type="title"/>
          </p:nvPr>
        </p:nvSpPr>
        <p:spPr>
          <a:xfrm>
            <a:off x="311700" y="28600"/>
            <a:ext cx="7440600" cy="627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t>Conclusions</a:t>
            </a:r>
            <a:endParaRPr/>
          </a:p>
        </p:txBody>
      </p:sp>
      <p:sp>
        <p:nvSpPr>
          <p:cNvPr id="262" name="Google Shape;262;p34"/>
          <p:cNvSpPr txBox="1"/>
          <p:nvPr/>
        </p:nvSpPr>
        <p:spPr>
          <a:xfrm>
            <a:off x="5417925" y="4526025"/>
            <a:ext cx="3326100" cy="572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999999"/>
                </a:solidFill>
                <a:latin typeface="Proxima Nova"/>
                <a:ea typeface="Proxima Nova"/>
                <a:cs typeface="Proxima Nova"/>
                <a:sym typeface="Proxima Nova"/>
              </a:rPr>
              <a:t>[contact: mackovjak@saske.sk] </a:t>
            </a:r>
            <a:endParaRPr>
              <a:solidFill>
                <a:srgbClr val="99999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sp>
        <p:nvSpPr>
          <p:cNvPr id="70" name="Google Shape;70;p17"/>
          <p:cNvSpPr txBox="1"/>
          <p:nvPr>
            <p:ph type="title"/>
          </p:nvPr>
        </p:nvSpPr>
        <p:spPr>
          <a:xfrm>
            <a:off x="311700" y="727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Proxima Nova"/>
                <a:ea typeface="Proxima Nova"/>
                <a:cs typeface="Proxima Nova"/>
                <a:sym typeface="Proxima Nova"/>
              </a:rPr>
              <a:t>John Linsley</a:t>
            </a:r>
            <a:endParaRPr>
              <a:latin typeface="Proxima Nova"/>
              <a:ea typeface="Proxima Nova"/>
              <a:cs typeface="Proxima Nova"/>
              <a:sym typeface="Proxima Nova"/>
            </a:endParaRPr>
          </a:p>
        </p:txBody>
      </p:sp>
      <p:sp>
        <p:nvSpPr>
          <p:cNvPr id="71" name="Google Shape;71;p17"/>
          <p:cNvSpPr txBox="1"/>
          <p:nvPr>
            <p:ph idx="1" type="body"/>
          </p:nvPr>
        </p:nvSpPr>
        <p:spPr>
          <a:xfrm>
            <a:off x="277900" y="2566475"/>
            <a:ext cx="8488500" cy="217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Proxima Nova"/>
              <a:ea typeface="Proxima Nova"/>
              <a:cs typeface="Proxima Nova"/>
              <a:sym typeface="Proxima Nova"/>
            </a:endParaRPr>
          </a:p>
          <a:p>
            <a:pPr indent="0" lvl="0" marL="0" rtl="0" algn="l">
              <a:spcBef>
                <a:spcPts val="1600"/>
              </a:spcBef>
              <a:spcAft>
                <a:spcPts val="0"/>
              </a:spcAft>
              <a:buNone/>
            </a:pPr>
            <a:r>
              <a:rPr b="1" lang="en-GB">
                <a:solidFill>
                  <a:schemeClr val="dk1"/>
                </a:solidFill>
                <a:latin typeface="Proxima Nova"/>
                <a:ea typeface="Proxima Nova"/>
                <a:cs typeface="Proxima Nova"/>
                <a:sym typeface="Proxima Nova"/>
              </a:rPr>
              <a:t>1979</a:t>
            </a:r>
            <a:r>
              <a:rPr lang="en-GB">
                <a:solidFill>
                  <a:schemeClr val="dk1"/>
                </a:solidFill>
                <a:latin typeface="Proxima Nova"/>
                <a:ea typeface="Proxima Nova"/>
                <a:cs typeface="Proxima Nova"/>
                <a:sym typeface="Proxima Nova"/>
              </a:rPr>
              <a:t> - he proposed detecting the fluorescence created by ultra high energy cosmic rays (UHECR) in the atmosphere through the use of </a:t>
            </a:r>
            <a:r>
              <a:rPr b="1" lang="en-GB">
                <a:solidFill>
                  <a:schemeClr val="dk1"/>
                </a:solidFill>
                <a:latin typeface="Proxima Nova"/>
                <a:ea typeface="Proxima Nova"/>
                <a:cs typeface="Proxima Nova"/>
                <a:sym typeface="Proxima Nova"/>
              </a:rPr>
              <a:t>a space-based observatory</a:t>
            </a:r>
            <a:endParaRPr b="1">
              <a:solidFill>
                <a:schemeClr val="dk1"/>
              </a:solidFill>
              <a:latin typeface="Proxima Nova"/>
              <a:ea typeface="Proxima Nova"/>
              <a:cs typeface="Proxima Nova"/>
              <a:sym typeface="Proxima Nova"/>
            </a:endParaRPr>
          </a:p>
          <a:p>
            <a:pPr indent="0" lvl="0" marL="0" rtl="0" algn="l">
              <a:spcBef>
                <a:spcPts val="1600"/>
              </a:spcBef>
              <a:spcAft>
                <a:spcPts val="0"/>
              </a:spcAft>
              <a:buNone/>
            </a:pPr>
            <a:r>
              <a:rPr b="1" lang="en-GB">
                <a:solidFill>
                  <a:schemeClr val="dk1"/>
                </a:solidFill>
                <a:latin typeface="Proxima Nova"/>
                <a:ea typeface="Proxima Nova"/>
                <a:cs typeface="Proxima Nova"/>
                <a:sym typeface="Proxima Nova"/>
              </a:rPr>
              <a:t>1998</a:t>
            </a:r>
            <a:r>
              <a:rPr lang="en-GB">
                <a:solidFill>
                  <a:schemeClr val="dk1"/>
                </a:solidFill>
                <a:latin typeface="Proxima Nova"/>
                <a:ea typeface="Proxima Nova"/>
                <a:cs typeface="Proxima Nova"/>
                <a:sym typeface="Proxima Nova"/>
              </a:rPr>
              <a:t> - EUSO (Extreme Universe Space Observatory) has begun to be continuation of this idea</a:t>
            </a:r>
            <a:endParaRPr>
              <a:solidFill>
                <a:schemeClr val="dk1"/>
              </a:solidFill>
              <a:latin typeface="Proxima Nova"/>
              <a:ea typeface="Proxima Nova"/>
              <a:cs typeface="Proxima Nova"/>
              <a:sym typeface="Proxima Nova"/>
            </a:endParaRPr>
          </a:p>
          <a:p>
            <a:pPr indent="0" lvl="0" marL="0" rtl="0" algn="l">
              <a:spcBef>
                <a:spcPts val="1600"/>
              </a:spcBef>
              <a:spcAft>
                <a:spcPts val="1600"/>
              </a:spcAft>
              <a:buNone/>
            </a:pPr>
            <a:r>
              <a:t/>
            </a:r>
            <a:endParaRPr>
              <a:solidFill>
                <a:schemeClr val="dk1"/>
              </a:solidFill>
              <a:latin typeface="Proxima Nova"/>
              <a:ea typeface="Proxima Nova"/>
              <a:cs typeface="Proxima Nova"/>
              <a:sym typeface="Proxima Nova"/>
            </a:endParaRPr>
          </a:p>
        </p:txBody>
      </p:sp>
      <p:sp>
        <p:nvSpPr>
          <p:cNvPr id="72" name="Google Shape;72;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pic>
        <p:nvPicPr>
          <p:cNvPr id="73" name="Google Shape;73;p17"/>
          <p:cNvPicPr preferRelativeResize="0"/>
          <p:nvPr/>
        </p:nvPicPr>
        <p:blipFill>
          <a:blip r:embed="rId3">
            <a:alphaModFix/>
          </a:blip>
          <a:stretch>
            <a:fillRect/>
          </a:stretch>
        </p:blipFill>
        <p:spPr>
          <a:xfrm>
            <a:off x="3974224" y="645475"/>
            <a:ext cx="5169775" cy="2178125"/>
          </a:xfrm>
          <a:prstGeom prst="rect">
            <a:avLst/>
          </a:prstGeom>
          <a:noFill/>
          <a:ln>
            <a:noFill/>
          </a:ln>
        </p:spPr>
      </p:pic>
      <p:sp>
        <p:nvSpPr>
          <p:cNvPr id="74" name="Google Shape;74;p17"/>
          <p:cNvSpPr txBox="1"/>
          <p:nvPr/>
        </p:nvSpPr>
        <p:spPr>
          <a:xfrm>
            <a:off x="277900" y="493075"/>
            <a:ext cx="35079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rPr b="1" lang="en-GB" sz="1800">
                <a:solidFill>
                  <a:schemeClr val="dk1"/>
                </a:solidFill>
                <a:latin typeface="Proxima Nova"/>
                <a:ea typeface="Proxima Nova"/>
                <a:cs typeface="Proxima Nova"/>
                <a:sym typeface="Proxima Nova"/>
              </a:rPr>
              <a:t>1962</a:t>
            </a:r>
            <a:r>
              <a:rPr lang="en-GB" sz="1800">
                <a:solidFill>
                  <a:schemeClr val="dk1"/>
                </a:solidFill>
                <a:latin typeface="Proxima Nova"/>
                <a:ea typeface="Proxima Nova"/>
                <a:cs typeface="Proxima Nova"/>
                <a:sym typeface="Proxima Nova"/>
              </a:rPr>
              <a:t> -  he observed an air shower created by a primary particle with an energy greater than 10</a:t>
            </a:r>
            <a:r>
              <a:rPr baseline="30000" lang="en-GB" sz="1800">
                <a:solidFill>
                  <a:schemeClr val="dk1"/>
                </a:solidFill>
                <a:latin typeface="Proxima Nova"/>
                <a:ea typeface="Proxima Nova"/>
                <a:cs typeface="Proxima Nova"/>
                <a:sym typeface="Proxima Nova"/>
              </a:rPr>
              <a:t>20</a:t>
            </a:r>
            <a:r>
              <a:rPr lang="en-GB" sz="1800">
                <a:solidFill>
                  <a:schemeClr val="dk1"/>
                </a:solidFill>
                <a:latin typeface="Proxima Nova"/>
                <a:ea typeface="Proxima Nova"/>
                <a:cs typeface="Proxima Nova"/>
                <a:sym typeface="Proxima Nova"/>
              </a:rPr>
              <a:t> eV -&gt; not all cosmic rays are confined within the Galaxy, as had been previously supposed</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pic>
        <p:nvPicPr>
          <p:cNvPr id="80" name="Google Shape;80;p18"/>
          <p:cNvPicPr preferRelativeResize="0"/>
          <p:nvPr/>
        </p:nvPicPr>
        <p:blipFill rotWithShape="1">
          <a:blip r:embed="rId3">
            <a:alphaModFix/>
          </a:blip>
          <a:srcRect b="0" l="0" r="0" t="0"/>
          <a:stretch/>
        </p:blipFill>
        <p:spPr>
          <a:xfrm>
            <a:off x="0" y="131863"/>
            <a:ext cx="4443806" cy="1258322"/>
          </a:xfrm>
          <a:prstGeom prst="rect">
            <a:avLst/>
          </a:prstGeom>
          <a:noFill/>
          <a:ln>
            <a:noFill/>
          </a:ln>
        </p:spPr>
      </p:pic>
      <p:sp>
        <p:nvSpPr>
          <p:cNvPr id="81" name="Google Shape;81;p18"/>
          <p:cNvSpPr/>
          <p:nvPr/>
        </p:nvSpPr>
        <p:spPr>
          <a:xfrm>
            <a:off x="8007" y="1547331"/>
            <a:ext cx="4572000" cy="1200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GB" sz="1800">
                <a:solidFill>
                  <a:srgbClr val="616161"/>
                </a:solidFill>
                <a:latin typeface="Proxima Nova"/>
                <a:ea typeface="Proxima Nova"/>
                <a:cs typeface="Proxima Nova"/>
                <a:sym typeface="Proxima Nova"/>
              </a:rPr>
              <a:t>JEM-</a:t>
            </a:r>
            <a:r>
              <a:rPr b="0" i="0" lang="en-GB" sz="1800" u="none" cap="none" strike="noStrike">
                <a:solidFill>
                  <a:srgbClr val="616161"/>
                </a:solidFill>
                <a:latin typeface="Proxima Nova"/>
                <a:ea typeface="Proxima Nova"/>
                <a:cs typeface="Proxima Nova"/>
                <a:sym typeface="Proxima Nova"/>
              </a:rPr>
              <a:t>EUSO is a </a:t>
            </a:r>
            <a:r>
              <a:rPr lang="en-GB" sz="1800">
                <a:solidFill>
                  <a:srgbClr val="616161"/>
                </a:solidFill>
                <a:latin typeface="Proxima Nova"/>
                <a:ea typeface="Proxima Nova"/>
                <a:cs typeface="Proxima Nova"/>
                <a:sym typeface="Proxima Nova"/>
              </a:rPr>
              <a:t>program towards space-based </a:t>
            </a:r>
            <a:r>
              <a:rPr b="0" i="0" lang="en-GB" sz="1800" u="none" cap="none" strike="noStrike">
                <a:solidFill>
                  <a:srgbClr val="616161"/>
                </a:solidFill>
                <a:latin typeface="Proxima Nova"/>
                <a:ea typeface="Proxima Nova"/>
                <a:cs typeface="Proxima Nova"/>
                <a:sym typeface="Proxima Nova"/>
              </a:rPr>
              <a:t>observatory </a:t>
            </a:r>
            <a:br>
              <a:rPr b="0" i="0" lang="en-GB" sz="1800" u="none" cap="none" strike="noStrike">
                <a:solidFill>
                  <a:srgbClr val="616161"/>
                </a:solidFill>
                <a:latin typeface="Proxima Nova"/>
                <a:ea typeface="Proxima Nova"/>
                <a:cs typeface="Proxima Nova"/>
                <a:sym typeface="Proxima Nova"/>
              </a:rPr>
            </a:br>
            <a:r>
              <a:rPr b="0" i="0" lang="en-GB" sz="1800" u="none" cap="none" strike="noStrike">
                <a:solidFill>
                  <a:srgbClr val="616161"/>
                </a:solidFill>
                <a:latin typeface="Proxima Nova"/>
                <a:ea typeface="Proxima Nova"/>
                <a:cs typeface="Proxima Nova"/>
                <a:sym typeface="Proxima Nova"/>
              </a:rPr>
              <a:t>that will utilize the </a:t>
            </a:r>
            <a:r>
              <a:rPr b="1" i="0" lang="en-GB" sz="1800" u="none" cap="none" strike="noStrike">
                <a:solidFill>
                  <a:srgbClr val="616161"/>
                </a:solidFill>
                <a:latin typeface="Proxima Nova"/>
                <a:ea typeface="Proxima Nova"/>
                <a:cs typeface="Proxima Nova"/>
                <a:sym typeface="Proxima Nova"/>
              </a:rPr>
              <a:t>Earth’s atmosphere as a detector </a:t>
            </a:r>
            <a:r>
              <a:rPr b="0" i="0" lang="en-GB" sz="1800" u="none" cap="none" strike="noStrike">
                <a:solidFill>
                  <a:srgbClr val="616161"/>
                </a:solidFill>
                <a:latin typeface="Proxima Nova"/>
                <a:ea typeface="Proxima Nova"/>
                <a:cs typeface="Proxima Nova"/>
                <a:sym typeface="Proxima Nova"/>
              </a:rPr>
              <a:t>of </a:t>
            </a:r>
            <a:r>
              <a:rPr lang="en-GB" sz="1800">
                <a:solidFill>
                  <a:srgbClr val="616161"/>
                </a:solidFill>
                <a:latin typeface="Proxima Nova"/>
                <a:ea typeface="Proxima Nova"/>
                <a:cs typeface="Proxima Nova"/>
                <a:sym typeface="Proxima Nova"/>
              </a:rPr>
              <a:t>UHECR</a:t>
            </a:r>
            <a:endParaRPr/>
          </a:p>
        </p:txBody>
      </p:sp>
      <p:pic>
        <p:nvPicPr>
          <p:cNvPr descr="https://lh3.googleusercontent.com/Y3bNtjWlOodgDwwHxqlAhmlALeYFrJqScnQS6iSquxIfiXmdM8P0K6xmHE0eRZPjjZtBm2wDOua-lL8pmU57LT4qVzLo6Iq8Q-2cmDpyaQ7vOnUL61p6TcsAeuaA7JRxAKM_ACx9KJ0" id="82" name="Google Shape;82;p18"/>
          <p:cNvPicPr preferRelativeResize="0"/>
          <p:nvPr/>
        </p:nvPicPr>
        <p:blipFill rotWithShape="1">
          <a:blip r:embed="rId4">
            <a:alphaModFix/>
          </a:blip>
          <a:srcRect b="0" l="0" r="0" t="0"/>
          <a:stretch/>
        </p:blipFill>
        <p:spPr>
          <a:xfrm>
            <a:off x="376768" y="2752407"/>
            <a:ext cx="3818464" cy="2141034"/>
          </a:xfrm>
          <a:prstGeom prst="rect">
            <a:avLst/>
          </a:prstGeom>
          <a:noFill/>
          <a:ln>
            <a:noFill/>
          </a:ln>
        </p:spPr>
      </p:pic>
      <p:sp>
        <p:nvSpPr>
          <p:cNvPr id="83" name="Google Shape;83;p18"/>
          <p:cNvSpPr/>
          <p:nvPr/>
        </p:nvSpPr>
        <p:spPr>
          <a:xfrm>
            <a:off x="2255650" y="4826728"/>
            <a:ext cx="17523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616161"/>
                </a:solidFill>
                <a:latin typeface="Proxima Nova"/>
                <a:ea typeface="Proxima Nova"/>
                <a:cs typeface="Proxima Nova"/>
                <a:sym typeface="Proxima Nova"/>
              </a:rPr>
              <a:t>(Gaisser et al., 2013)</a:t>
            </a:r>
            <a:endParaRPr b="0" i="0" sz="1400" u="none" cap="none" strike="noStrike">
              <a:solidFill>
                <a:srgbClr val="000000"/>
              </a:solidFill>
              <a:latin typeface="Arial"/>
              <a:ea typeface="Arial"/>
              <a:cs typeface="Arial"/>
              <a:sym typeface="Arial"/>
            </a:endParaRPr>
          </a:p>
        </p:txBody>
      </p:sp>
      <p:pic>
        <p:nvPicPr>
          <p:cNvPr id="84" name="Google Shape;84;p18"/>
          <p:cNvPicPr preferRelativeResize="0"/>
          <p:nvPr/>
        </p:nvPicPr>
        <p:blipFill rotWithShape="1">
          <a:blip r:embed="rId5">
            <a:alphaModFix/>
          </a:blip>
          <a:srcRect b="0" l="0" r="0" t="0"/>
          <a:stretch/>
        </p:blipFill>
        <p:spPr>
          <a:xfrm>
            <a:off x="4626370" y="131875"/>
            <a:ext cx="4353654" cy="4619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pic>
        <p:nvPicPr>
          <p:cNvPr id="90" name="Google Shape;90;p19"/>
          <p:cNvPicPr preferRelativeResize="0"/>
          <p:nvPr/>
        </p:nvPicPr>
        <p:blipFill rotWithShape="1">
          <a:blip r:embed="rId3">
            <a:alphaModFix/>
          </a:blip>
          <a:srcRect b="0" l="0" r="0" t="0"/>
          <a:stretch/>
        </p:blipFill>
        <p:spPr>
          <a:xfrm>
            <a:off x="716643" y="-1"/>
            <a:ext cx="7823553" cy="521877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pic>
        <p:nvPicPr>
          <p:cNvPr id="96" name="Google Shape;96;p20"/>
          <p:cNvPicPr preferRelativeResize="0"/>
          <p:nvPr/>
        </p:nvPicPr>
        <p:blipFill>
          <a:blip r:embed="rId3">
            <a:alphaModFix/>
          </a:blip>
          <a:stretch>
            <a:fillRect/>
          </a:stretch>
        </p:blipFill>
        <p:spPr>
          <a:xfrm>
            <a:off x="3435500" y="886400"/>
            <a:ext cx="5814251" cy="3486600"/>
          </a:xfrm>
          <a:prstGeom prst="rect">
            <a:avLst/>
          </a:prstGeom>
          <a:noFill/>
          <a:ln>
            <a:noFill/>
          </a:ln>
        </p:spPr>
      </p:pic>
      <p:sp>
        <p:nvSpPr>
          <p:cNvPr id="97" name="Google Shape;97;p20"/>
          <p:cNvSpPr txBox="1"/>
          <p:nvPr/>
        </p:nvSpPr>
        <p:spPr>
          <a:xfrm>
            <a:off x="156775" y="4113600"/>
            <a:ext cx="3981900" cy="572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434343"/>
                </a:solidFill>
                <a:latin typeface="Proxima Nova"/>
                <a:ea typeface="Proxima Nova"/>
                <a:cs typeface="Proxima Nova"/>
                <a:sym typeface="Proxima Nova"/>
              </a:rPr>
              <a:t>http://jem-euso.roma2.infn.it</a:t>
            </a:r>
            <a:endParaRPr sz="1800">
              <a:solidFill>
                <a:srgbClr val="434343"/>
              </a:solidFill>
            </a:endParaRPr>
          </a:p>
        </p:txBody>
      </p:sp>
      <p:sp>
        <p:nvSpPr>
          <p:cNvPr id="98" name="Google Shape;98;p20"/>
          <p:cNvSpPr txBox="1"/>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800">
                <a:solidFill>
                  <a:srgbClr val="202729"/>
                </a:solidFill>
                <a:latin typeface="Proxima Nova"/>
                <a:ea typeface="Proxima Nova"/>
                <a:cs typeface="Proxima Nova"/>
                <a:sym typeface="Proxima Nova"/>
              </a:rPr>
              <a:t>More info about JEM-EUSO program:</a:t>
            </a:r>
            <a:endParaRPr sz="2800">
              <a:solidFill>
                <a:srgbClr val="202729"/>
              </a:solidFill>
              <a:latin typeface="Proxima Nova"/>
              <a:ea typeface="Proxima Nova"/>
              <a:cs typeface="Proxima Nova"/>
              <a:sym typeface="Proxima Nova"/>
            </a:endParaRPr>
          </a:p>
        </p:txBody>
      </p:sp>
      <p:pic>
        <p:nvPicPr>
          <p:cNvPr id="99" name="Google Shape;99;p20"/>
          <p:cNvPicPr preferRelativeResize="0"/>
          <p:nvPr/>
        </p:nvPicPr>
        <p:blipFill>
          <a:blip r:embed="rId4">
            <a:alphaModFix/>
          </a:blip>
          <a:stretch>
            <a:fillRect/>
          </a:stretch>
        </p:blipFill>
        <p:spPr>
          <a:xfrm>
            <a:off x="87850" y="1098625"/>
            <a:ext cx="3481051" cy="2946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21"/>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Proxima Nova"/>
                <a:ea typeface="Proxima Nova"/>
                <a:cs typeface="Proxima Nova"/>
                <a:sym typeface="Proxima Nova"/>
              </a:rPr>
              <a:t>Goals of the night </a:t>
            </a:r>
            <a:r>
              <a:rPr lang="en-GB">
                <a:latin typeface="Proxima Nova"/>
                <a:ea typeface="Proxima Nova"/>
                <a:cs typeface="Proxima Nova"/>
                <a:sym typeface="Proxima Nova"/>
              </a:rPr>
              <a:t>Earth's</a:t>
            </a:r>
            <a:r>
              <a:rPr lang="en-GB">
                <a:latin typeface="Proxima Nova"/>
                <a:ea typeface="Proxima Nova"/>
                <a:cs typeface="Proxima Nova"/>
                <a:sym typeface="Proxima Nova"/>
              </a:rPr>
              <a:t> atmosphere study</a:t>
            </a:r>
            <a:endParaRPr>
              <a:latin typeface="Proxima Nova"/>
              <a:ea typeface="Proxima Nova"/>
              <a:cs typeface="Proxima Nova"/>
              <a:sym typeface="Proxima Nova"/>
            </a:endParaRPr>
          </a:p>
        </p:txBody>
      </p:sp>
      <p:sp>
        <p:nvSpPr>
          <p:cNvPr id="105" name="Google Shape;105;p21"/>
          <p:cNvSpPr txBox="1"/>
          <p:nvPr>
            <p:ph idx="1" type="body"/>
          </p:nvPr>
        </p:nvSpPr>
        <p:spPr>
          <a:xfrm>
            <a:off x="311700" y="817825"/>
            <a:ext cx="8520600" cy="3751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Proxima Nova"/>
              <a:buChar char="●"/>
            </a:pPr>
            <a:r>
              <a:rPr b="1" lang="en-GB">
                <a:solidFill>
                  <a:srgbClr val="434343"/>
                </a:solidFill>
                <a:latin typeface="Proxima Nova"/>
                <a:ea typeface="Proxima Nova"/>
                <a:cs typeface="Proxima Nova"/>
                <a:sym typeface="Proxima Nova"/>
              </a:rPr>
              <a:t>estimation of the future main instrument performance</a:t>
            </a:r>
            <a:r>
              <a:rPr lang="en-GB">
                <a:solidFill>
                  <a:srgbClr val="434343"/>
                </a:solidFill>
                <a:latin typeface="Proxima Nova"/>
                <a:ea typeface="Proxima Nova"/>
                <a:cs typeface="Proxima Nova"/>
                <a:sym typeface="Proxima Nova"/>
              </a:rPr>
              <a:t> in various atmospheric conditions </a:t>
            </a:r>
            <a:endParaRPr>
              <a:solidFill>
                <a:srgbClr val="434343"/>
              </a:solidFill>
              <a:latin typeface="Proxima Nova"/>
              <a:ea typeface="Proxima Nova"/>
              <a:cs typeface="Proxima Nova"/>
              <a:sym typeface="Proxima Nova"/>
            </a:endParaRPr>
          </a:p>
          <a:p>
            <a:pPr indent="-342900" lvl="0" marL="457200" rtl="0" algn="l">
              <a:spcBef>
                <a:spcPts val="1000"/>
              </a:spcBef>
              <a:spcAft>
                <a:spcPts val="0"/>
              </a:spcAft>
              <a:buClr>
                <a:srgbClr val="434343"/>
              </a:buClr>
              <a:buSzPts val="1800"/>
              <a:buFont typeface="Proxima Nova"/>
              <a:buChar char="●"/>
            </a:pPr>
            <a:r>
              <a:rPr b="1" lang="en-GB">
                <a:solidFill>
                  <a:srgbClr val="434343"/>
                </a:solidFill>
                <a:latin typeface="Proxima Nova"/>
                <a:ea typeface="Proxima Nova"/>
                <a:cs typeface="Proxima Nova"/>
                <a:sym typeface="Proxima Nova"/>
              </a:rPr>
              <a:t>development of the space-based systems</a:t>
            </a:r>
            <a:r>
              <a:rPr lang="en-GB">
                <a:solidFill>
                  <a:srgbClr val="434343"/>
                </a:solidFill>
                <a:latin typeface="Proxima Nova"/>
                <a:ea typeface="Proxima Nova"/>
                <a:cs typeface="Proxima Nova"/>
                <a:sym typeface="Proxima Nova"/>
              </a:rPr>
              <a:t> for direct monitoring of atmospheric conditions from the top of the atmosphere to the ground</a:t>
            </a:r>
            <a:endParaRPr>
              <a:solidFill>
                <a:srgbClr val="434343"/>
              </a:solidFill>
              <a:latin typeface="Proxima Nova"/>
              <a:ea typeface="Proxima Nova"/>
              <a:cs typeface="Proxima Nova"/>
              <a:sym typeface="Proxima Nova"/>
            </a:endParaRPr>
          </a:p>
          <a:p>
            <a:pPr indent="-330200" lvl="1" marL="914400" rtl="0" algn="l">
              <a:spcBef>
                <a:spcPts val="1000"/>
              </a:spcBef>
              <a:spcAft>
                <a:spcPts val="0"/>
              </a:spcAft>
              <a:buSzPts val="1600"/>
              <a:buFont typeface="Proxima Nova"/>
              <a:buChar char="○"/>
            </a:pPr>
            <a:r>
              <a:rPr lang="en-GB" sz="1600">
                <a:latin typeface="Proxima Nova"/>
                <a:ea typeface="Proxima Nova"/>
                <a:cs typeface="Proxima Nova"/>
                <a:sym typeface="Proxima Nova"/>
              </a:rPr>
              <a:t>Airglow Monitor</a:t>
            </a:r>
            <a:endParaRPr sz="1600">
              <a:latin typeface="Proxima Nova"/>
              <a:ea typeface="Proxima Nova"/>
              <a:cs typeface="Proxima Nova"/>
              <a:sym typeface="Proxima Nova"/>
            </a:endParaRPr>
          </a:p>
          <a:p>
            <a:pPr indent="-330200" lvl="1" marL="914400" rtl="0" algn="l">
              <a:spcBef>
                <a:spcPts val="0"/>
              </a:spcBef>
              <a:spcAft>
                <a:spcPts val="0"/>
              </a:spcAft>
              <a:buSzPts val="1600"/>
              <a:buFont typeface="Proxima Nova"/>
              <a:buChar char="○"/>
            </a:pPr>
            <a:r>
              <a:rPr lang="en-GB" sz="1600">
                <a:latin typeface="Proxima Nova"/>
                <a:ea typeface="Proxima Nova"/>
                <a:cs typeface="Proxima Nova"/>
                <a:sym typeface="Proxima Nova"/>
              </a:rPr>
              <a:t>Infrared Cloud Camera</a:t>
            </a:r>
            <a:endParaRPr sz="1600">
              <a:latin typeface="Proxima Nova"/>
              <a:ea typeface="Proxima Nova"/>
              <a:cs typeface="Proxima Nova"/>
              <a:sym typeface="Proxima Nova"/>
            </a:endParaRPr>
          </a:p>
          <a:p>
            <a:pPr indent="-330200" lvl="1" marL="914400" rtl="0" algn="l">
              <a:spcBef>
                <a:spcPts val="0"/>
              </a:spcBef>
              <a:spcAft>
                <a:spcPts val="0"/>
              </a:spcAft>
              <a:buSzPts val="1600"/>
              <a:buFont typeface="Proxima Nova"/>
              <a:buChar char="○"/>
            </a:pPr>
            <a:r>
              <a:rPr lang="en-GB" sz="1600">
                <a:latin typeface="Proxima Nova"/>
                <a:ea typeface="Proxima Nova"/>
                <a:cs typeface="Proxima Nova"/>
                <a:sym typeface="Proxima Nova"/>
              </a:rPr>
              <a:t>LIDAR</a:t>
            </a:r>
            <a:endParaRPr sz="1600">
              <a:latin typeface="Proxima Nova"/>
              <a:ea typeface="Proxima Nova"/>
              <a:cs typeface="Proxima Nova"/>
              <a:sym typeface="Proxima Nova"/>
            </a:endParaRPr>
          </a:p>
          <a:p>
            <a:pPr indent="-330200" lvl="1" marL="914400" rtl="0" algn="l">
              <a:spcBef>
                <a:spcPts val="0"/>
              </a:spcBef>
              <a:spcAft>
                <a:spcPts val="0"/>
              </a:spcAft>
              <a:buSzPts val="1600"/>
              <a:buFont typeface="Proxima Nova"/>
              <a:buChar char="○"/>
            </a:pPr>
            <a:r>
              <a:rPr lang="en-GB" sz="1600">
                <a:latin typeface="Proxima Nova"/>
                <a:ea typeface="Proxima Nova"/>
                <a:cs typeface="Proxima Nova"/>
                <a:sym typeface="Proxima Nova"/>
              </a:rPr>
              <a:t>Global Light System of ground-based laser stations</a:t>
            </a:r>
            <a:endParaRPr sz="1600">
              <a:latin typeface="Proxima Nova"/>
              <a:ea typeface="Proxima Nova"/>
              <a:cs typeface="Proxima Nova"/>
              <a:sym typeface="Proxima Nova"/>
            </a:endParaRPr>
          </a:p>
          <a:p>
            <a:pPr indent="-330200" lvl="1" marL="914400" rtl="0" algn="l">
              <a:spcBef>
                <a:spcPts val="0"/>
              </a:spcBef>
              <a:spcAft>
                <a:spcPts val="0"/>
              </a:spcAft>
              <a:buSzPts val="1600"/>
              <a:buFont typeface="Proxima Nova"/>
              <a:buChar char="○"/>
            </a:pPr>
            <a:r>
              <a:rPr lang="en-GB" sz="1600">
                <a:latin typeface="Proxima Nova"/>
                <a:ea typeface="Proxima Nova"/>
                <a:cs typeface="Proxima Nova"/>
                <a:sym typeface="Proxima Nova"/>
              </a:rPr>
              <a:t>Slow mode of the main instrument</a:t>
            </a:r>
            <a:endParaRPr sz="1600">
              <a:latin typeface="Proxima Nova"/>
              <a:ea typeface="Proxima Nova"/>
              <a:cs typeface="Proxima Nova"/>
              <a:sym typeface="Proxima Nova"/>
            </a:endParaRPr>
          </a:p>
          <a:p>
            <a:pPr indent="-342900" lvl="0" marL="457200" rtl="0" algn="l">
              <a:spcBef>
                <a:spcPts val="1000"/>
              </a:spcBef>
              <a:spcAft>
                <a:spcPts val="1000"/>
              </a:spcAft>
              <a:buClr>
                <a:srgbClr val="434343"/>
              </a:buClr>
              <a:buSzPts val="1800"/>
              <a:buFont typeface="Proxima Nova"/>
              <a:buChar char="●"/>
            </a:pPr>
            <a:r>
              <a:rPr b="1" lang="en-GB">
                <a:solidFill>
                  <a:srgbClr val="434343"/>
                </a:solidFill>
                <a:latin typeface="Proxima Nova"/>
                <a:ea typeface="Proxima Nova"/>
                <a:cs typeface="Proxima Nova"/>
                <a:sym typeface="Proxima Nova"/>
              </a:rPr>
              <a:t>development of methods for these systems </a:t>
            </a:r>
            <a:r>
              <a:rPr lang="en-GB">
                <a:solidFill>
                  <a:srgbClr val="434343"/>
                </a:solidFill>
                <a:latin typeface="Proxima Nova"/>
                <a:ea typeface="Proxima Nova"/>
                <a:cs typeface="Proxima Nova"/>
                <a:sym typeface="Proxima Nova"/>
              </a:rPr>
              <a:t>and implementation of Global atmospheric model from meteorological data</a:t>
            </a:r>
            <a:endParaRPr>
              <a:solidFill>
                <a:srgbClr val="434343"/>
              </a:solidFill>
              <a:latin typeface="Proxima Nova"/>
              <a:ea typeface="Proxima Nova"/>
              <a:cs typeface="Proxima Nova"/>
              <a:sym typeface="Proxima Nova"/>
            </a:endParaRPr>
          </a:p>
        </p:txBody>
      </p:sp>
      <p:sp>
        <p:nvSpPr>
          <p:cNvPr id="106" name="Google Shape;106;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22"/>
          <p:cNvSpPr txBox="1"/>
          <p:nvPr>
            <p:ph type="title"/>
          </p:nvPr>
        </p:nvSpPr>
        <p:spPr>
          <a:xfrm>
            <a:off x="311700" y="24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Proxima Nova"/>
                <a:ea typeface="Proxima Nova"/>
                <a:cs typeface="Proxima Nova"/>
                <a:sym typeface="Proxima Nova"/>
              </a:rPr>
              <a:t>Instrument Performance</a:t>
            </a:r>
            <a:endParaRPr>
              <a:latin typeface="Proxima Nova"/>
              <a:ea typeface="Proxima Nova"/>
              <a:cs typeface="Proxima Nova"/>
              <a:sym typeface="Proxima Nova"/>
            </a:endParaRPr>
          </a:p>
        </p:txBody>
      </p:sp>
      <p:sp>
        <p:nvSpPr>
          <p:cNvPr id="112" name="Google Shape;112;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pic>
        <p:nvPicPr>
          <p:cNvPr id="113" name="Google Shape;113;p22"/>
          <p:cNvPicPr preferRelativeResize="0"/>
          <p:nvPr/>
        </p:nvPicPr>
        <p:blipFill>
          <a:blip r:embed="rId3">
            <a:alphaModFix/>
          </a:blip>
          <a:stretch>
            <a:fillRect/>
          </a:stretch>
        </p:blipFill>
        <p:spPr>
          <a:xfrm>
            <a:off x="375425" y="596825"/>
            <a:ext cx="2757443" cy="4241873"/>
          </a:xfrm>
          <a:prstGeom prst="rect">
            <a:avLst/>
          </a:prstGeom>
          <a:noFill/>
          <a:ln>
            <a:noFill/>
          </a:ln>
        </p:spPr>
      </p:pic>
      <p:sp>
        <p:nvSpPr>
          <p:cNvPr id="114" name="Google Shape;114;p22"/>
          <p:cNvSpPr txBox="1"/>
          <p:nvPr/>
        </p:nvSpPr>
        <p:spPr>
          <a:xfrm>
            <a:off x="341638" y="4663225"/>
            <a:ext cx="4527600" cy="5727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666666"/>
              </a:buClr>
              <a:buSzPts val="1400"/>
              <a:buFont typeface="Proxima Nova"/>
              <a:buChar char="●"/>
            </a:pPr>
            <a:r>
              <a:rPr lang="en-GB">
                <a:solidFill>
                  <a:srgbClr val="666666"/>
                </a:solidFill>
                <a:latin typeface="Proxima Nova"/>
                <a:ea typeface="Proxima Nova"/>
                <a:cs typeface="Proxima Nova"/>
                <a:sym typeface="Proxima Nova"/>
              </a:rPr>
              <a:t>JEM-EUSO: 2013, </a:t>
            </a:r>
            <a:r>
              <a:rPr i="1" lang="en-GB">
                <a:solidFill>
                  <a:srgbClr val="666666"/>
                </a:solidFill>
                <a:latin typeface="Proxima Nova"/>
                <a:ea typeface="Proxima Nova"/>
                <a:cs typeface="Proxima Nova"/>
                <a:sym typeface="Proxima Nova"/>
              </a:rPr>
              <a:t>Astropart Phys</a:t>
            </a:r>
            <a:r>
              <a:rPr lang="en-GB">
                <a:solidFill>
                  <a:srgbClr val="666666"/>
                </a:solidFill>
                <a:latin typeface="Proxima Nova"/>
                <a:ea typeface="Proxima Nova"/>
                <a:cs typeface="Proxima Nova"/>
                <a:sym typeface="Proxima Nova"/>
              </a:rPr>
              <a:t>, 44, 76–90</a:t>
            </a:r>
            <a:endParaRPr>
              <a:solidFill>
                <a:srgbClr val="666666"/>
              </a:solidFill>
              <a:latin typeface="Proxima Nova"/>
              <a:ea typeface="Proxima Nova"/>
              <a:cs typeface="Proxima Nova"/>
              <a:sym typeface="Proxima Nova"/>
            </a:endParaRPr>
          </a:p>
        </p:txBody>
      </p:sp>
      <p:pic>
        <p:nvPicPr>
          <p:cNvPr id="115" name="Google Shape;115;p22"/>
          <p:cNvPicPr preferRelativeResize="0"/>
          <p:nvPr/>
        </p:nvPicPr>
        <p:blipFill rotWithShape="1">
          <a:blip r:embed="rId4">
            <a:alphaModFix/>
          </a:blip>
          <a:srcRect b="0" l="0" r="0" t="0"/>
          <a:stretch/>
        </p:blipFill>
        <p:spPr>
          <a:xfrm>
            <a:off x="3768675" y="596825"/>
            <a:ext cx="4781301" cy="3696049"/>
          </a:xfrm>
          <a:prstGeom prst="rect">
            <a:avLst/>
          </a:prstGeom>
          <a:noFill/>
          <a:ln>
            <a:noFill/>
          </a:ln>
        </p:spPr>
      </p:pic>
      <p:sp>
        <p:nvSpPr>
          <p:cNvPr id="116" name="Google Shape;116;p22"/>
          <p:cNvSpPr txBox="1"/>
          <p:nvPr/>
        </p:nvSpPr>
        <p:spPr>
          <a:xfrm>
            <a:off x="4465650" y="4224300"/>
            <a:ext cx="4555500" cy="7908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rgbClr val="434343"/>
              </a:buClr>
              <a:buSzPts val="1400"/>
              <a:buChar char="➔"/>
            </a:pPr>
            <a:r>
              <a:rPr lang="en-GB">
                <a:solidFill>
                  <a:srgbClr val="434343"/>
                </a:solidFill>
              </a:rPr>
              <a:t>K-EUSO - construction phase leaded by Russia</a:t>
            </a:r>
            <a:endParaRPr>
              <a:solidFill>
                <a:srgbClr val="434343"/>
              </a:solidFill>
            </a:endParaRPr>
          </a:p>
          <a:p>
            <a:pPr indent="-317500" lvl="0" marL="457200" rtl="0" algn="l">
              <a:spcBef>
                <a:spcPts val="1000"/>
              </a:spcBef>
              <a:spcAft>
                <a:spcPts val="0"/>
              </a:spcAft>
              <a:buClr>
                <a:srgbClr val="434343"/>
              </a:buClr>
              <a:buSzPts val="1400"/>
              <a:buChar char="➔"/>
            </a:pPr>
            <a:r>
              <a:rPr lang="en-GB">
                <a:solidFill>
                  <a:srgbClr val="434343"/>
                </a:solidFill>
              </a:rPr>
              <a:t>P</a:t>
            </a:r>
            <a:r>
              <a:rPr lang="en-GB">
                <a:solidFill>
                  <a:srgbClr val="434343"/>
                </a:solidFill>
              </a:rPr>
              <a:t>OEMMA (Probe Of Extreme Multi-Messenger Astrophysics) - design phase founded by NASA</a:t>
            </a:r>
            <a:endParaRPr>
              <a:solidFill>
                <a:srgbClr val="434343"/>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3"/>
          <p:cNvSpPr txBox="1"/>
          <p:nvPr>
            <p:ph idx="12" type="sldNum"/>
          </p:nvPr>
        </p:nvSpPr>
        <p:spPr>
          <a:xfrm>
            <a:off x="8624858" y="47394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chemeClr val="dk1"/>
                </a:solidFill>
                <a:latin typeface="Proxima Nova"/>
                <a:ea typeface="Proxima Nova"/>
                <a:cs typeface="Proxima Nova"/>
                <a:sym typeface="Proxima Nova"/>
              </a:rPr>
              <a:t>‹#›</a:t>
            </a:fld>
            <a:endParaRPr b="0" i="0" sz="1400" u="none" cap="none" strike="noStrike">
              <a:solidFill>
                <a:schemeClr val="dk1"/>
              </a:solidFill>
              <a:latin typeface="Proxima Nova"/>
              <a:ea typeface="Proxima Nova"/>
              <a:cs typeface="Proxima Nova"/>
              <a:sym typeface="Proxima Nova"/>
            </a:endParaRPr>
          </a:p>
        </p:txBody>
      </p:sp>
      <p:sp>
        <p:nvSpPr>
          <p:cNvPr id="122" name="Google Shape;122;p23"/>
          <p:cNvSpPr/>
          <p:nvPr/>
        </p:nvSpPr>
        <p:spPr>
          <a:xfrm>
            <a:off x="314775" y="2611925"/>
            <a:ext cx="2598600" cy="341700"/>
          </a:xfrm>
          <a:prstGeom prst="roundRect">
            <a:avLst>
              <a:gd fmla="val 16667" name="adj"/>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3"/>
          <p:cNvSpPr txBox="1"/>
          <p:nvPr/>
        </p:nvSpPr>
        <p:spPr>
          <a:xfrm>
            <a:off x="311700" y="-12175"/>
            <a:ext cx="42747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800">
                <a:solidFill>
                  <a:srgbClr val="202729"/>
                </a:solidFill>
                <a:latin typeface="Proxima Nova"/>
                <a:ea typeface="Proxima Nova"/>
                <a:cs typeface="Proxima Nova"/>
                <a:sym typeface="Proxima Nova"/>
              </a:rPr>
              <a:t>Atmospheric light contribution </a:t>
            </a:r>
            <a:endParaRPr sz="2800">
              <a:solidFill>
                <a:srgbClr val="202729"/>
              </a:solidFill>
              <a:latin typeface="Proxima Nova"/>
              <a:ea typeface="Proxima Nova"/>
              <a:cs typeface="Proxima Nova"/>
              <a:sym typeface="Proxima Nova"/>
            </a:endParaRPr>
          </a:p>
        </p:txBody>
      </p:sp>
      <p:sp>
        <p:nvSpPr>
          <p:cNvPr id="124" name="Google Shape;124;p23"/>
          <p:cNvSpPr txBox="1"/>
          <p:nvPr/>
        </p:nvSpPr>
        <p:spPr>
          <a:xfrm>
            <a:off x="311700" y="1000700"/>
            <a:ext cx="4274700" cy="443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800">
                <a:solidFill>
                  <a:srgbClr val="616161"/>
                </a:solidFill>
                <a:latin typeface="Proxima Nova"/>
                <a:ea typeface="Proxima Nova"/>
                <a:cs typeface="Proxima Nova"/>
                <a:sym typeface="Proxima Nova"/>
              </a:rPr>
              <a:t>T</a:t>
            </a:r>
            <a:r>
              <a:rPr lang="en-GB" sz="1800">
                <a:solidFill>
                  <a:srgbClr val="616161"/>
                </a:solidFill>
                <a:latin typeface="Proxima Nova"/>
                <a:ea typeface="Proxima Nova"/>
                <a:cs typeface="Proxima Nova"/>
                <a:sym typeface="Proxima Nova"/>
              </a:rPr>
              <a:t>he sum of any light in observable band with wavelengths λ∼250 – 500 [nm] seen in the direction downwards earth through the atmosphere.</a:t>
            </a:r>
            <a:endParaRPr sz="1800">
              <a:solidFill>
                <a:srgbClr val="61616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GB" sz="1800">
                <a:solidFill>
                  <a:srgbClr val="616161"/>
                </a:solidFill>
                <a:latin typeface="Proxima Nova"/>
                <a:ea typeface="Proxima Nova"/>
                <a:cs typeface="Proxima Nova"/>
                <a:sym typeface="Proxima Nova"/>
              </a:rPr>
              <a:t>It is composed of </a:t>
            </a:r>
            <a:r>
              <a:rPr lang="en-GB" sz="1800" u="sng">
                <a:solidFill>
                  <a:srgbClr val="616161"/>
                </a:solidFill>
                <a:latin typeface="Proxima Nova"/>
                <a:ea typeface="Proxima Nova"/>
                <a:cs typeface="Proxima Nova"/>
                <a:sym typeface="Proxima Nova"/>
              </a:rPr>
              <a:t>permanent sources</a:t>
            </a:r>
            <a:r>
              <a:rPr lang="en-GB" sz="1800">
                <a:solidFill>
                  <a:srgbClr val="616161"/>
                </a:solidFill>
                <a:latin typeface="Proxima Nova"/>
                <a:ea typeface="Proxima Nova"/>
                <a:cs typeface="Proxima Nova"/>
                <a:sym typeface="Proxima Nova"/>
              </a:rPr>
              <a:t>:</a:t>
            </a:r>
            <a:endParaRPr sz="1800">
              <a:solidFill>
                <a:srgbClr val="616161"/>
              </a:solidFill>
              <a:latin typeface="Proxima Nova"/>
              <a:ea typeface="Proxima Nova"/>
              <a:cs typeface="Proxima Nova"/>
              <a:sym typeface="Proxima Nova"/>
            </a:endParaRPr>
          </a:p>
          <a:p>
            <a:pPr indent="-342900" lvl="0" marL="457200" rtl="0" algn="l">
              <a:lnSpc>
                <a:spcPct val="115000"/>
              </a:lnSpc>
              <a:spcBef>
                <a:spcPts val="0"/>
              </a:spcBef>
              <a:spcAft>
                <a:spcPts val="0"/>
              </a:spcAft>
              <a:buClr>
                <a:srgbClr val="616161"/>
              </a:buClr>
              <a:buSzPts val="1800"/>
              <a:buFont typeface="Proxima Nova"/>
              <a:buChar char="➢"/>
            </a:pPr>
            <a:r>
              <a:rPr lang="en-GB" sz="1800">
                <a:solidFill>
                  <a:srgbClr val="616161"/>
                </a:solidFill>
                <a:latin typeface="Proxima Nova"/>
                <a:ea typeface="Proxima Nova"/>
                <a:cs typeface="Proxima Nova"/>
                <a:sym typeface="Proxima Nova"/>
              </a:rPr>
              <a:t>Airglow           +</a:t>
            </a:r>
            <a:endParaRPr sz="1800">
              <a:solidFill>
                <a:srgbClr val="616161"/>
              </a:solidFill>
              <a:latin typeface="Proxima Nova"/>
              <a:ea typeface="Proxima Nova"/>
              <a:cs typeface="Proxima Nova"/>
              <a:sym typeface="Proxima Nova"/>
            </a:endParaRPr>
          </a:p>
          <a:p>
            <a:pPr indent="-342900" lvl="0" marL="457200" rtl="0" algn="l">
              <a:lnSpc>
                <a:spcPct val="115000"/>
              </a:lnSpc>
              <a:spcBef>
                <a:spcPts val="0"/>
              </a:spcBef>
              <a:spcAft>
                <a:spcPts val="0"/>
              </a:spcAft>
              <a:buClr>
                <a:srgbClr val="616161"/>
              </a:buClr>
              <a:buSzPts val="1800"/>
              <a:buFont typeface="Proxima Nova"/>
              <a:buChar char="➢"/>
            </a:pPr>
            <a:r>
              <a:rPr lang="en-GB" sz="1800">
                <a:solidFill>
                  <a:srgbClr val="616161"/>
                </a:solidFill>
                <a:latin typeface="Proxima Nova"/>
                <a:ea typeface="Proxima Nova"/>
                <a:cs typeface="Proxima Nova"/>
                <a:sym typeface="Proxima Nova"/>
              </a:rPr>
              <a:t>Starlight</a:t>
            </a:r>
            <a:endParaRPr sz="1800">
              <a:solidFill>
                <a:srgbClr val="616161"/>
              </a:solidFill>
              <a:latin typeface="Proxima Nova"/>
              <a:ea typeface="Proxima Nova"/>
              <a:cs typeface="Proxima Nova"/>
              <a:sym typeface="Proxima Nova"/>
            </a:endParaRPr>
          </a:p>
          <a:p>
            <a:pPr indent="-342900" lvl="0" marL="457200" rtl="0" algn="l">
              <a:lnSpc>
                <a:spcPct val="115000"/>
              </a:lnSpc>
              <a:spcBef>
                <a:spcPts val="0"/>
              </a:spcBef>
              <a:spcAft>
                <a:spcPts val="0"/>
              </a:spcAft>
              <a:buClr>
                <a:srgbClr val="616161"/>
              </a:buClr>
              <a:buSzPts val="1800"/>
              <a:buFont typeface="Proxima Nova"/>
              <a:buChar char="➢"/>
            </a:pPr>
            <a:r>
              <a:rPr lang="en-GB" sz="1800">
                <a:solidFill>
                  <a:srgbClr val="616161"/>
                </a:solidFill>
                <a:latin typeface="Proxima Nova"/>
                <a:ea typeface="Proxima Nova"/>
                <a:cs typeface="Proxima Nova"/>
                <a:sym typeface="Proxima Nova"/>
              </a:rPr>
              <a:t>Zodiacal light</a:t>
            </a:r>
            <a:endParaRPr sz="1800">
              <a:solidFill>
                <a:srgbClr val="616161"/>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rgbClr val="61616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GB" sz="1800">
                <a:solidFill>
                  <a:srgbClr val="616161"/>
                </a:solidFill>
                <a:latin typeface="Proxima Nova"/>
                <a:ea typeface="Proxima Nova"/>
                <a:cs typeface="Proxima Nova"/>
                <a:sym typeface="Proxima Nova"/>
              </a:rPr>
              <a:t>and </a:t>
            </a:r>
            <a:r>
              <a:rPr lang="en-GB" sz="1800" u="sng">
                <a:solidFill>
                  <a:srgbClr val="616161"/>
                </a:solidFill>
                <a:latin typeface="Proxima Nova"/>
                <a:ea typeface="Proxima Nova"/>
                <a:cs typeface="Proxima Nova"/>
                <a:sym typeface="Proxima Nova"/>
              </a:rPr>
              <a:t>temporary sources</a:t>
            </a:r>
            <a:r>
              <a:rPr lang="en-GB" sz="1800">
                <a:solidFill>
                  <a:srgbClr val="616161"/>
                </a:solidFill>
                <a:latin typeface="Proxima Nova"/>
                <a:ea typeface="Proxima Nova"/>
                <a:cs typeface="Proxima Nova"/>
                <a:sym typeface="Proxima Nova"/>
              </a:rPr>
              <a:t>:</a:t>
            </a:r>
            <a:endParaRPr sz="1800">
              <a:solidFill>
                <a:srgbClr val="616161"/>
              </a:solidFill>
              <a:latin typeface="Proxima Nova"/>
              <a:ea typeface="Proxima Nova"/>
              <a:cs typeface="Proxima Nova"/>
              <a:sym typeface="Proxima Nova"/>
            </a:endParaRPr>
          </a:p>
          <a:p>
            <a:pPr indent="-342900" lvl="0" marL="457200" rtl="0" algn="l">
              <a:lnSpc>
                <a:spcPct val="115000"/>
              </a:lnSpc>
              <a:spcBef>
                <a:spcPts val="0"/>
              </a:spcBef>
              <a:spcAft>
                <a:spcPts val="0"/>
              </a:spcAft>
              <a:buClr>
                <a:srgbClr val="616161"/>
              </a:buClr>
              <a:buSzPts val="1800"/>
              <a:buFont typeface="Proxima Nova"/>
              <a:buChar char="➢"/>
            </a:pPr>
            <a:r>
              <a:rPr lang="en-GB" sz="1800">
                <a:solidFill>
                  <a:srgbClr val="616161"/>
                </a:solidFill>
                <a:latin typeface="Proxima Nova"/>
                <a:ea typeface="Proxima Nova"/>
                <a:cs typeface="Proxima Nova"/>
                <a:sym typeface="Proxima Nova"/>
              </a:rPr>
              <a:t>Sun, Moon, Man-made lights, Lightning, Aurora</a:t>
            </a:r>
            <a:endParaRPr sz="1800">
              <a:solidFill>
                <a:srgbClr val="616161"/>
              </a:solidFill>
              <a:latin typeface="Proxima Nova"/>
              <a:ea typeface="Proxima Nova"/>
              <a:cs typeface="Proxima Nova"/>
              <a:sym typeface="Proxima Nova"/>
            </a:endParaRPr>
          </a:p>
          <a:p>
            <a:pPr indent="0" lvl="0" marL="0" rtl="0" algn="l">
              <a:lnSpc>
                <a:spcPct val="115000"/>
              </a:lnSpc>
              <a:spcBef>
                <a:spcPts val="0"/>
              </a:spcBef>
              <a:spcAft>
                <a:spcPts val="1600"/>
              </a:spcAft>
              <a:buNone/>
            </a:pPr>
            <a:r>
              <a:t/>
            </a:r>
            <a:endParaRPr sz="1800">
              <a:solidFill>
                <a:srgbClr val="616161"/>
              </a:solidFill>
              <a:latin typeface="Proxima Nova"/>
              <a:ea typeface="Proxima Nova"/>
              <a:cs typeface="Proxima Nova"/>
              <a:sym typeface="Proxima Nova"/>
            </a:endParaRPr>
          </a:p>
        </p:txBody>
      </p:sp>
      <p:pic>
        <p:nvPicPr>
          <p:cNvPr descr="https://pbs.twimg.com/media/CgpqhlpXEAARQ-o.jpg" id="125" name="Google Shape;125;p23"/>
          <p:cNvPicPr preferRelativeResize="0"/>
          <p:nvPr/>
        </p:nvPicPr>
        <p:blipFill>
          <a:blip r:embed="rId3">
            <a:alphaModFix/>
          </a:blip>
          <a:stretch>
            <a:fillRect/>
          </a:stretch>
        </p:blipFill>
        <p:spPr>
          <a:xfrm>
            <a:off x="4641525" y="136400"/>
            <a:ext cx="4326426" cy="4563026"/>
          </a:xfrm>
          <a:prstGeom prst="rect">
            <a:avLst/>
          </a:prstGeom>
          <a:noFill/>
          <a:ln>
            <a:noFill/>
          </a:ln>
        </p:spPr>
      </p:pic>
      <p:sp>
        <p:nvSpPr>
          <p:cNvPr id="126" name="Google Shape;126;p23"/>
          <p:cNvSpPr txBox="1"/>
          <p:nvPr/>
        </p:nvSpPr>
        <p:spPr>
          <a:xfrm>
            <a:off x="5125675" y="4775625"/>
            <a:ext cx="3499200" cy="294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rPr lang="en-GB" sz="1200">
                <a:solidFill>
                  <a:srgbClr val="616161"/>
                </a:solidFill>
                <a:latin typeface="Proxima Nova"/>
                <a:ea typeface="Proxima Nova"/>
                <a:cs typeface="Proxima Nova"/>
                <a:sym typeface="Proxima Nova"/>
              </a:rPr>
              <a:t>(Image by: Dan Burbank, NASA astronaut, 2016)</a:t>
            </a:r>
            <a:endParaRPr sz="1200"/>
          </a:p>
        </p:txBody>
      </p:sp>
      <p:sp>
        <p:nvSpPr>
          <p:cNvPr id="127" name="Google Shape;127;p23"/>
          <p:cNvSpPr txBox="1"/>
          <p:nvPr/>
        </p:nvSpPr>
        <p:spPr>
          <a:xfrm>
            <a:off x="4641525" y="3534450"/>
            <a:ext cx="1100100" cy="393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rPr lang="en-GB" sz="1800">
                <a:solidFill>
                  <a:srgbClr val="FFFFFF"/>
                </a:solidFill>
                <a:latin typeface="Proxima Nova"/>
                <a:ea typeface="Proxima Nova"/>
                <a:cs typeface="Proxima Nova"/>
                <a:sym typeface="Proxima Nova"/>
              </a:rPr>
              <a:t>Airglow</a:t>
            </a:r>
            <a:endParaRPr>
              <a:solidFill>
                <a:srgbClr val="FFFFFF"/>
              </a:solidFill>
            </a:endParaRPr>
          </a:p>
        </p:txBody>
      </p:sp>
      <p:sp>
        <p:nvSpPr>
          <p:cNvPr id="128" name="Google Shape;128;p23"/>
          <p:cNvSpPr txBox="1"/>
          <p:nvPr/>
        </p:nvSpPr>
        <p:spPr>
          <a:xfrm>
            <a:off x="7370325" y="4296275"/>
            <a:ext cx="1326000" cy="393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600"/>
              </a:spcAft>
              <a:buNone/>
            </a:pPr>
            <a:r>
              <a:rPr lang="en-GB" sz="1800">
                <a:solidFill>
                  <a:srgbClr val="EFEFEF"/>
                </a:solidFill>
                <a:latin typeface="Proxima Nova"/>
                <a:ea typeface="Proxima Nova"/>
                <a:cs typeface="Proxima Nova"/>
                <a:sym typeface="Proxima Nova"/>
              </a:rPr>
              <a:t>Moon’s reflection</a:t>
            </a:r>
            <a:endParaRPr sz="1800">
              <a:solidFill>
                <a:srgbClr val="EFEFEF"/>
              </a:solidFill>
              <a:latin typeface="Proxima Nova"/>
              <a:ea typeface="Proxima Nova"/>
              <a:cs typeface="Proxima Nova"/>
              <a:sym typeface="Proxima Nova"/>
            </a:endParaRPr>
          </a:p>
        </p:txBody>
      </p:sp>
      <p:cxnSp>
        <p:nvCxnSpPr>
          <p:cNvPr id="129" name="Google Shape;129;p23"/>
          <p:cNvCxnSpPr/>
          <p:nvPr/>
        </p:nvCxnSpPr>
        <p:spPr>
          <a:xfrm flipH="1" rot="10800000">
            <a:off x="5432300" y="3080625"/>
            <a:ext cx="440100" cy="426300"/>
          </a:xfrm>
          <a:prstGeom prst="straightConnector1">
            <a:avLst/>
          </a:prstGeom>
          <a:noFill/>
          <a:ln cap="flat" cmpd="sng" w="19050">
            <a:solidFill>
              <a:srgbClr val="FFFFFF"/>
            </a:solidFill>
            <a:prstDash val="solid"/>
            <a:round/>
            <a:headEnd len="med" w="med" type="none"/>
            <a:tailEnd len="med" w="med" type="triangle"/>
          </a:ln>
        </p:spPr>
      </p:cxnSp>
      <p:cxnSp>
        <p:nvCxnSpPr>
          <p:cNvPr id="130" name="Google Shape;130;p23"/>
          <p:cNvCxnSpPr/>
          <p:nvPr/>
        </p:nvCxnSpPr>
        <p:spPr>
          <a:xfrm flipH="1" rot="10800000">
            <a:off x="5432300" y="2991250"/>
            <a:ext cx="316200" cy="508800"/>
          </a:xfrm>
          <a:prstGeom prst="straightConnector1">
            <a:avLst/>
          </a:prstGeom>
          <a:noFill/>
          <a:ln cap="flat" cmpd="sng" w="19050">
            <a:solidFill>
              <a:srgbClr val="FFFFFF"/>
            </a:solidFill>
            <a:prstDash val="solid"/>
            <a:round/>
            <a:headEnd len="med" w="med" type="none"/>
            <a:tailEnd len="med" w="med" type="triangle"/>
          </a:ln>
        </p:spPr>
      </p:cxnSp>
      <p:cxnSp>
        <p:nvCxnSpPr>
          <p:cNvPr id="131" name="Google Shape;131;p23"/>
          <p:cNvCxnSpPr/>
          <p:nvPr/>
        </p:nvCxnSpPr>
        <p:spPr>
          <a:xfrm flipH="1" rot="10800000">
            <a:off x="5432300" y="2647450"/>
            <a:ext cx="350700" cy="852600"/>
          </a:xfrm>
          <a:prstGeom prst="straightConnector1">
            <a:avLst/>
          </a:prstGeom>
          <a:noFill/>
          <a:ln cap="flat" cmpd="sng" w="19050">
            <a:solidFill>
              <a:srgbClr val="FFFFFF"/>
            </a:solidFill>
            <a:prstDash val="solid"/>
            <a:round/>
            <a:headEnd len="med" w="med" type="none"/>
            <a:tailEnd len="med" w="med" type="triangle"/>
          </a:ln>
        </p:spPr>
      </p:cxnSp>
      <p:cxnSp>
        <p:nvCxnSpPr>
          <p:cNvPr id="132" name="Google Shape;132;p23"/>
          <p:cNvCxnSpPr/>
          <p:nvPr/>
        </p:nvCxnSpPr>
        <p:spPr>
          <a:xfrm rot="10800000">
            <a:off x="6910850" y="3616900"/>
            <a:ext cx="488100" cy="536400"/>
          </a:xfrm>
          <a:prstGeom prst="straightConnector1">
            <a:avLst/>
          </a:prstGeom>
          <a:noFill/>
          <a:ln cap="flat" cmpd="sng" w="19050">
            <a:solidFill>
              <a:srgbClr val="EFEFEF"/>
            </a:solidFill>
            <a:prstDash val="solid"/>
            <a:round/>
            <a:headEnd len="med" w="med" type="none"/>
            <a:tailEnd len="med" w="med" type="triangle"/>
          </a:ln>
        </p:spPr>
      </p:cxnSp>
      <p:sp>
        <p:nvSpPr>
          <p:cNvPr id="133" name="Google Shape;133;p23"/>
          <p:cNvSpPr txBox="1"/>
          <p:nvPr/>
        </p:nvSpPr>
        <p:spPr>
          <a:xfrm>
            <a:off x="7937650" y="2413675"/>
            <a:ext cx="1100100" cy="393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600"/>
              </a:spcAft>
              <a:buNone/>
            </a:pPr>
            <a:r>
              <a:rPr lang="en-GB" sz="1800">
                <a:solidFill>
                  <a:srgbClr val="FFFFFF"/>
                </a:solidFill>
                <a:latin typeface="Proxima Nova"/>
                <a:ea typeface="Proxima Nova"/>
                <a:cs typeface="Proxima Nova"/>
                <a:sym typeface="Proxima Nova"/>
              </a:rPr>
              <a:t>Zodiacal light</a:t>
            </a:r>
            <a:endParaRPr sz="1800">
              <a:solidFill>
                <a:srgbClr val="FFFFFF"/>
              </a:solidFill>
              <a:latin typeface="Proxima Nova"/>
              <a:ea typeface="Proxima Nova"/>
              <a:cs typeface="Proxima Nova"/>
              <a:sym typeface="Proxima Nova"/>
            </a:endParaRPr>
          </a:p>
        </p:txBody>
      </p:sp>
      <p:cxnSp>
        <p:nvCxnSpPr>
          <p:cNvPr id="134" name="Google Shape;134;p23"/>
          <p:cNvCxnSpPr/>
          <p:nvPr/>
        </p:nvCxnSpPr>
        <p:spPr>
          <a:xfrm flipH="1">
            <a:off x="7371250" y="2531225"/>
            <a:ext cx="566400" cy="9600"/>
          </a:xfrm>
          <a:prstGeom prst="straightConnector1">
            <a:avLst/>
          </a:prstGeom>
          <a:noFill/>
          <a:ln cap="flat" cmpd="sng" w="19050">
            <a:solidFill>
              <a:srgbClr val="FFFFFF"/>
            </a:solidFill>
            <a:prstDash val="solid"/>
            <a:round/>
            <a:headEnd len="med" w="med" type="none"/>
            <a:tailEnd len="med" w="med" type="triangle"/>
          </a:ln>
        </p:spPr>
      </p:cxnSp>
      <p:sp>
        <p:nvSpPr>
          <p:cNvPr id="135" name="Google Shape;135;p23"/>
          <p:cNvSpPr/>
          <p:nvPr/>
        </p:nvSpPr>
        <p:spPr>
          <a:xfrm rot="-372412">
            <a:off x="2567968" y="2673016"/>
            <a:ext cx="159260" cy="238821"/>
          </a:xfrm>
          <a:custGeom>
            <a:rect b="b" l="l" r="r" t="t"/>
            <a:pathLst>
              <a:path extrusionOk="0" h="24216" w="22005">
                <a:moveTo>
                  <a:pt x="0" y="0"/>
                </a:moveTo>
                <a:cubicBezTo>
                  <a:pt x="1650" y="4034"/>
                  <a:pt x="6235" y="24113"/>
                  <a:pt x="9902" y="24205"/>
                </a:cubicBezTo>
                <a:cubicBezTo>
                  <a:pt x="13570" y="24297"/>
                  <a:pt x="19988" y="4493"/>
                  <a:pt x="22005" y="550"/>
                </a:cubicBezTo>
              </a:path>
            </a:pathLst>
          </a:custGeom>
          <a:noFill/>
          <a:ln cap="flat" cmpd="sng" w="19050">
            <a:solidFill>
              <a:srgbClr val="741B47"/>
            </a:solidFill>
            <a:prstDash val="solid"/>
            <a:round/>
            <a:headEnd len="med" w="med" type="none"/>
            <a:tailEnd len="med" w="med" type="stealth"/>
          </a:ln>
        </p:spPr>
      </p:sp>
      <p:sp>
        <p:nvSpPr>
          <p:cNvPr id="136" name="Google Shape;136;p23"/>
          <p:cNvSpPr/>
          <p:nvPr/>
        </p:nvSpPr>
        <p:spPr>
          <a:xfrm rot="-372412">
            <a:off x="2567968" y="2973841"/>
            <a:ext cx="159260" cy="238821"/>
          </a:xfrm>
          <a:custGeom>
            <a:rect b="b" l="l" r="r" t="t"/>
            <a:pathLst>
              <a:path extrusionOk="0" h="24216" w="22005">
                <a:moveTo>
                  <a:pt x="0" y="0"/>
                </a:moveTo>
                <a:cubicBezTo>
                  <a:pt x="1650" y="4034"/>
                  <a:pt x="6235" y="24113"/>
                  <a:pt x="9902" y="24205"/>
                </a:cubicBezTo>
                <a:cubicBezTo>
                  <a:pt x="13570" y="24297"/>
                  <a:pt x="19988" y="4493"/>
                  <a:pt x="22005" y="550"/>
                </a:cubicBezTo>
              </a:path>
            </a:pathLst>
          </a:custGeom>
          <a:noFill/>
          <a:ln cap="flat" cmpd="sng" w="19050">
            <a:solidFill>
              <a:srgbClr val="741B47"/>
            </a:solidFill>
            <a:prstDash val="solid"/>
            <a:round/>
            <a:headEnd len="med" w="med" type="none"/>
            <a:tailEnd len="med" w="med" type="stealth"/>
          </a:ln>
        </p:spPr>
      </p:sp>
      <p:sp>
        <p:nvSpPr>
          <p:cNvPr id="137" name="Google Shape;137;p23"/>
          <p:cNvSpPr/>
          <p:nvPr/>
        </p:nvSpPr>
        <p:spPr>
          <a:xfrm rot="-372412">
            <a:off x="2567968" y="3274666"/>
            <a:ext cx="159260" cy="238821"/>
          </a:xfrm>
          <a:custGeom>
            <a:rect b="b" l="l" r="r" t="t"/>
            <a:pathLst>
              <a:path extrusionOk="0" h="24216" w="22005">
                <a:moveTo>
                  <a:pt x="0" y="0"/>
                </a:moveTo>
                <a:cubicBezTo>
                  <a:pt x="1650" y="4034"/>
                  <a:pt x="6235" y="24113"/>
                  <a:pt x="9902" y="24205"/>
                </a:cubicBezTo>
                <a:cubicBezTo>
                  <a:pt x="13570" y="24297"/>
                  <a:pt x="19988" y="4493"/>
                  <a:pt x="22005" y="550"/>
                </a:cubicBezTo>
              </a:path>
            </a:pathLst>
          </a:custGeom>
          <a:noFill/>
          <a:ln cap="flat" cmpd="sng" w="19050">
            <a:solidFill>
              <a:srgbClr val="741B47"/>
            </a:solidFill>
            <a:prstDash val="solid"/>
            <a:round/>
            <a:headEnd len="med" w="med" type="none"/>
            <a:tailEnd len="med" w="med" type="stealth"/>
          </a:ln>
        </p:spPr>
      </p:sp>
      <p:cxnSp>
        <p:nvCxnSpPr>
          <p:cNvPr id="138" name="Google Shape;138;p23"/>
          <p:cNvCxnSpPr/>
          <p:nvPr/>
        </p:nvCxnSpPr>
        <p:spPr>
          <a:xfrm flipH="1" rot="10800000">
            <a:off x="2049150" y="2654875"/>
            <a:ext cx="62100" cy="275100"/>
          </a:xfrm>
          <a:prstGeom prst="straightConnector1">
            <a:avLst/>
          </a:prstGeom>
          <a:noFill/>
          <a:ln cap="flat" cmpd="sng" w="19050">
            <a:solidFill>
              <a:srgbClr val="0B5394"/>
            </a:solidFill>
            <a:prstDash val="solid"/>
            <a:round/>
            <a:headEnd len="med" w="med" type="none"/>
            <a:tailEnd len="med" w="med" type="stealth"/>
          </a:ln>
        </p:spPr>
      </p:cxnSp>
      <p:sp>
        <p:nvSpPr>
          <p:cNvPr id="139" name="Google Shape;139;p23"/>
          <p:cNvSpPr txBox="1"/>
          <p:nvPr/>
        </p:nvSpPr>
        <p:spPr>
          <a:xfrm>
            <a:off x="7506300" y="534575"/>
            <a:ext cx="1326000" cy="393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600"/>
              </a:spcAft>
              <a:buNone/>
            </a:pPr>
            <a:r>
              <a:rPr lang="en-GB" sz="1800">
                <a:solidFill>
                  <a:srgbClr val="EFEFEF"/>
                </a:solidFill>
                <a:latin typeface="Proxima Nova"/>
                <a:ea typeface="Proxima Nova"/>
                <a:cs typeface="Proxima Nova"/>
                <a:sym typeface="Proxima Nova"/>
              </a:rPr>
              <a:t>Moon</a:t>
            </a:r>
            <a:endParaRPr sz="1800">
              <a:solidFill>
                <a:srgbClr val="EFEFEF"/>
              </a:solidFill>
              <a:latin typeface="Proxima Nova"/>
              <a:ea typeface="Proxima Nova"/>
              <a:cs typeface="Proxima Nova"/>
              <a:sym typeface="Proxima Nova"/>
            </a:endParaRPr>
          </a:p>
        </p:txBody>
      </p:sp>
      <p:cxnSp>
        <p:nvCxnSpPr>
          <p:cNvPr id="140" name="Google Shape;140;p23"/>
          <p:cNvCxnSpPr/>
          <p:nvPr/>
        </p:nvCxnSpPr>
        <p:spPr>
          <a:xfrm rot="10800000">
            <a:off x="6944625" y="674700"/>
            <a:ext cx="501900" cy="300"/>
          </a:xfrm>
          <a:prstGeom prst="straightConnector1">
            <a:avLst/>
          </a:prstGeom>
          <a:noFill/>
          <a:ln cap="flat" cmpd="sng" w="19050">
            <a:solidFill>
              <a:srgbClr val="EFEFEF"/>
            </a:solidFill>
            <a:prstDash val="solid"/>
            <a:round/>
            <a:headEnd len="med" w="med" type="none"/>
            <a:tailEnd len="med" w="med" type="triangle"/>
          </a:ln>
        </p:spPr>
      </p:cxnSp>
      <p:sp>
        <p:nvSpPr>
          <p:cNvPr id="141" name="Google Shape;141;p23"/>
          <p:cNvSpPr txBox="1"/>
          <p:nvPr/>
        </p:nvSpPr>
        <p:spPr>
          <a:xfrm>
            <a:off x="4840500" y="1807688"/>
            <a:ext cx="1326000" cy="393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600"/>
              </a:spcAft>
              <a:buNone/>
            </a:pPr>
            <a:r>
              <a:rPr lang="en-GB" sz="1800">
                <a:solidFill>
                  <a:srgbClr val="FFFFFF"/>
                </a:solidFill>
                <a:latin typeface="Proxima Nova"/>
                <a:ea typeface="Proxima Nova"/>
                <a:cs typeface="Proxima Nova"/>
                <a:sym typeface="Proxima Nova"/>
              </a:rPr>
              <a:t>Stars</a:t>
            </a:r>
            <a:endParaRPr sz="1800">
              <a:solidFill>
                <a:srgbClr val="FFFFFF"/>
              </a:solidFill>
              <a:latin typeface="Proxima Nova"/>
              <a:ea typeface="Proxima Nova"/>
              <a:cs typeface="Proxima Nova"/>
              <a:sym typeface="Proxima Nova"/>
            </a:endParaRPr>
          </a:p>
        </p:txBody>
      </p:sp>
      <p:sp>
        <p:nvSpPr>
          <p:cNvPr id="142" name="Google Shape;142;p23"/>
          <p:cNvSpPr txBox="1"/>
          <p:nvPr/>
        </p:nvSpPr>
        <p:spPr>
          <a:xfrm>
            <a:off x="7756500" y="3576550"/>
            <a:ext cx="13260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800">
                <a:solidFill>
                  <a:srgbClr val="EFEFEF"/>
                </a:solidFill>
                <a:latin typeface="Proxima Nova"/>
                <a:ea typeface="Proxima Nova"/>
                <a:cs typeface="Proxima Nova"/>
                <a:sym typeface="Proxima Nova"/>
              </a:rPr>
              <a:t>Man-made lights</a:t>
            </a:r>
            <a:endParaRPr sz="1800">
              <a:solidFill>
                <a:srgbClr val="EFEFEF"/>
              </a:solidFill>
              <a:latin typeface="Proxima Nova"/>
              <a:ea typeface="Proxima Nova"/>
              <a:cs typeface="Proxima Nova"/>
              <a:sym typeface="Proxima Nova"/>
            </a:endParaRPr>
          </a:p>
        </p:txBody>
      </p:sp>
      <p:cxnSp>
        <p:nvCxnSpPr>
          <p:cNvPr id="143" name="Google Shape;143;p23"/>
          <p:cNvCxnSpPr/>
          <p:nvPr/>
        </p:nvCxnSpPr>
        <p:spPr>
          <a:xfrm rot="10800000">
            <a:off x="7460975" y="3356425"/>
            <a:ext cx="302400" cy="294900"/>
          </a:xfrm>
          <a:prstGeom prst="straightConnector1">
            <a:avLst/>
          </a:prstGeom>
          <a:noFill/>
          <a:ln cap="flat" cmpd="sng" w="19050">
            <a:solidFill>
              <a:srgbClr val="EFEFEF"/>
            </a:solidFill>
            <a:prstDash val="solid"/>
            <a:round/>
            <a:headEnd len="med" w="med" type="none"/>
            <a:tailEnd len="med" w="med" type="triangle"/>
          </a:ln>
        </p:spPr>
      </p:cxnSp>
      <p:cxnSp>
        <p:nvCxnSpPr>
          <p:cNvPr id="144" name="Google Shape;144;p23"/>
          <p:cNvCxnSpPr/>
          <p:nvPr/>
        </p:nvCxnSpPr>
        <p:spPr>
          <a:xfrm flipH="1" rot="10800000">
            <a:off x="7756500" y="3432350"/>
            <a:ext cx="192600" cy="212100"/>
          </a:xfrm>
          <a:prstGeom prst="straightConnector1">
            <a:avLst/>
          </a:prstGeom>
          <a:noFill/>
          <a:ln cap="flat" cmpd="sng" w="19050">
            <a:solidFill>
              <a:srgbClr val="EFEFEF"/>
            </a:solidFill>
            <a:prstDash val="solid"/>
            <a:round/>
            <a:headEnd len="med" w="med" type="none"/>
            <a:tailEnd len="med" w="med" type="triangle"/>
          </a:ln>
        </p:spPr>
      </p:cxnSp>
      <p:sp>
        <p:nvSpPr>
          <p:cNvPr id="145" name="Google Shape;145;p23"/>
          <p:cNvSpPr txBox="1"/>
          <p:nvPr/>
        </p:nvSpPr>
        <p:spPr>
          <a:xfrm>
            <a:off x="8487250" y="212600"/>
            <a:ext cx="702900" cy="254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600"/>
              </a:spcAft>
              <a:buNone/>
            </a:pPr>
            <a:r>
              <a:rPr lang="en-GB" sz="1800">
                <a:solidFill>
                  <a:srgbClr val="EFEFEF"/>
                </a:solidFill>
                <a:latin typeface="Proxima Nova"/>
                <a:ea typeface="Proxima Nova"/>
                <a:cs typeface="Proxima Nova"/>
                <a:sym typeface="Proxima Nova"/>
              </a:rPr>
              <a:t>ISS</a:t>
            </a:r>
            <a:endParaRPr sz="1800">
              <a:solidFill>
                <a:srgbClr val="EFEFEF"/>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