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4"/>
  </p:notesMasterIdLst>
  <p:sldIdLst>
    <p:sldId id="260" r:id="rId2"/>
    <p:sldId id="393" r:id="rId3"/>
    <p:sldId id="395" r:id="rId4"/>
    <p:sldId id="396" r:id="rId5"/>
    <p:sldId id="394" r:id="rId6"/>
    <p:sldId id="311" r:id="rId7"/>
    <p:sldId id="312" r:id="rId8"/>
    <p:sldId id="313" r:id="rId9"/>
    <p:sldId id="314" r:id="rId10"/>
    <p:sldId id="355" r:id="rId11"/>
    <p:sldId id="315" r:id="rId12"/>
    <p:sldId id="319" r:id="rId13"/>
    <p:sldId id="320" r:id="rId14"/>
    <p:sldId id="321" r:id="rId15"/>
    <p:sldId id="330" r:id="rId16"/>
    <p:sldId id="361" r:id="rId17"/>
    <p:sldId id="365" r:id="rId18"/>
    <p:sldId id="376" r:id="rId19"/>
    <p:sldId id="359" r:id="rId20"/>
    <p:sldId id="382" r:id="rId21"/>
    <p:sldId id="347" r:id="rId22"/>
    <p:sldId id="369" r:id="rId23"/>
    <p:sldId id="279" r:id="rId24"/>
    <p:sldId id="274" r:id="rId25"/>
    <p:sldId id="278" r:id="rId26"/>
    <p:sldId id="280" r:id="rId27"/>
    <p:sldId id="386" r:id="rId28"/>
    <p:sldId id="387" r:id="rId29"/>
    <p:sldId id="388" r:id="rId30"/>
    <p:sldId id="389" r:id="rId31"/>
    <p:sldId id="391" r:id="rId32"/>
    <p:sldId id="385"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6"/>
    <p:restoredTop sz="94658"/>
  </p:normalViewPr>
  <p:slideViewPr>
    <p:cSldViewPr snapToGrid="0" snapToObjects="1">
      <p:cViewPr varScale="1">
        <p:scale>
          <a:sx n="170" d="100"/>
          <a:sy n="170" d="100"/>
        </p:scale>
        <p:origin x="-14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906182-0BBE-9649-89EF-F55A8DFC9C7E}" type="datetimeFigureOut">
              <a:rPr lang="en-US" smtClean="0"/>
              <a:t>9/20/18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49A5C0-AF2E-984E-B5F9-8C48BDA25146}" type="slidenum">
              <a:rPr lang="en-US" smtClean="0"/>
              <a:t>‹#›</a:t>
            </a:fld>
            <a:endParaRPr lang="en-US"/>
          </a:p>
        </p:txBody>
      </p:sp>
    </p:spTree>
    <p:extLst>
      <p:ext uri="{BB962C8B-B14F-4D97-AF65-F5344CB8AC3E}">
        <p14:creationId xmlns:p14="http://schemas.microsoft.com/office/powerpoint/2010/main" val="1371270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131C98-A7D6-0743-A2E7-E33ED13B9B27}" type="slidenum">
              <a:rPr lang="en-US" smtClean="0"/>
              <a:t>3</a:t>
            </a:fld>
            <a:endParaRPr lang="en-US"/>
          </a:p>
        </p:txBody>
      </p:sp>
    </p:spTree>
    <p:extLst>
      <p:ext uri="{BB962C8B-B14F-4D97-AF65-F5344CB8AC3E}">
        <p14:creationId xmlns:p14="http://schemas.microsoft.com/office/powerpoint/2010/main" val="222438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DDDF452-3DE1-4BE1-A9C6-DC3DB553BF07}"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x-none"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x-none" smtClean="0"/>
              <a:t>Click to edit Master subtitle style</a:t>
            </a:r>
            <a:endParaRPr lang="en-US"/>
          </a:p>
        </p:txBody>
      </p:sp>
      <p:sp>
        <p:nvSpPr>
          <p:cNvPr id="4" name="Date Placeholder 3"/>
          <p:cNvSpPr>
            <a:spLocks noGrp="1"/>
          </p:cNvSpPr>
          <p:nvPr>
            <p:ph type="dt" sz="half" idx="10"/>
          </p:nvPr>
        </p:nvSpPr>
        <p:spPr/>
        <p:txBody>
          <a:bodyPr/>
          <a:lstStyle/>
          <a:p>
            <a:fld id="{AFFF3D65-1E9B-9245-BFA4-3A017D5E19A0}"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796467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FFF3D65-1E9B-9245-BFA4-3A017D5E19A0}"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685124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x-none"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FFF3D65-1E9B-9245-BFA4-3A017D5E19A0}"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24888860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457172" y="273352"/>
            <a:ext cx="8229090" cy="5307340"/>
          </a:xfrm>
          <a:prstGeom prst="rect">
            <a:avLst/>
          </a:prstGeom>
        </p:spPr>
        <p:txBody>
          <a:bodyPr lIns="0" tIns="0" rIns="0" bIns="0" anchor="ctr"/>
          <a:lstStyle/>
          <a:p>
            <a:pPr algn="ctr"/>
            <a:endParaRPr lang="en-US" sz="29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71835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idx="1"/>
          </p:nvPr>
        </p:nvSpPr>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10"/>
          </p:nvPr>
        </p:nvSpPr>
        <p:spPr/>
        <p:txBody>
          <a:bodyPr/>
          <a:lstStyle/>
          <a:p>
            <a:fld id="{AFFF3D65-1E9B-9245-BFA4-3A017D5E19A0}"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22103251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x-none"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x-none" smtClean="0"/>
              <a:t>Click to edit Master text styles</a:t>
            </a:r>
          </a:p>
        </p:txBody>
      </p:sp>
      <p:sp>
        <p:nvSpPr>
          <p:cNvPr id="4" name="Date Placeholder 3"/>
          <p:cNvSpPr>
            <a:spLocks noGrp="1"/>
          </p:cNvSpPr>
          <p:nvPr>
            <p:ph type="dt" sz="half" idx="10"/>
          </p:nvPr>
        </p:nvSpPr>
        <p:spPr/>
        <p:txBody>
          <a:bodyPr/>
          <a:lstStyle/>
          <a:p>
            <a:fld id="{AFFF3D65-1E9B-9245-BFA4-3A017D5E19A0}" type="datetimeFigureOut">
              <a:rPr lang="en-US" smtClean="0"/>
              <a:t>9/20/18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411542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p>
            <a:fld id="{AFFF3D65-1E9B-9245-BFA4-3A017D5E19A0}" type="datetimeFigureOut">
              <a:rPr lang="en-US" smtClean="0"/>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8600039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x-none"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x-non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7" name="Date Placeholder 6"/>
          <p:cNvSpPr>
            <a:spLocks noGrp="1"/>
          </p:cNvSpPr>
          <p:nvPr>
            <p:ph type="dt" sz="half" idx="10"/>
          </p:nvPr>
        </p:nvSpPr>
        <p:spPr/>
        <p:txBody>
          <a:bodyPr/>
          <a:lstStyle/>
          <a:p>
            <a:fld id="{AFFF3D65-1E9B-9245-BFA4-3A017D5E19A0}" type="datetimeFigureOut">
              <a:rPr lang="en-US" smtClean="0"/>
              <a:t>9/20/18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131085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x-none" smtClean="0"/>
              <a:t>Click to edit Master title style</a:t>
            </a:r>
            <a:endParaRPr lang="en-US"/>
          </a:p>
        </p:txBody>
      </p:sp>
      <p:sp>
        <p:nvSpPr>
          <p:cNvPr id="3" name="Date Placeholder 2"/>
          <p:cNvSpPr>
            <a:spLocks noGrp="1"/>
          </p:cNvSpPr>
          <p:nvPr>
            <p:ph type="dt" sz="half" idx="10"/>
          </p:nvPr>
        </p:nvSpPr>
        <p:spPr/>
        <p:txBody>
          <a:bodyPr/>
          <a:lstStyle/>
          <a:p>
            <a:fld id="{AFFF3D65-1E9B-9245-BFA4-3A017D5E19A0}" type="datetimeFigureOut">
              <a:rPr lang="en-US" smtClean="0"/>
              <a:t>9/20/18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9010351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FF3D65-1E9B-9245-BFA4-3A017D5E19A0}" type="datetimeFigureOut">
              <a:rPr lang="en-US" smtClean="0"/>
              <a:t>9/20/18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189385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x-none"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AFFF3D65-1E9B-9245-BFA4-3A017D5E19A0}" type="datetimeFigureOut">
              <a:rPr lang="en-US" smtClean="0"/>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3703219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x-none"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x-none" smtClean="0"/>
              <a:t>Click to edit Master text styles</a:t>
            </a:r>
          </a:p>
        </p:txBody>
      </p:sp>
      <p:sp>
        <p:nvSpPr>
          <p:cNvPr id="5" name="Date Placeholder 4"/>
          <p:cNvSpPr>
            <a:spLocks noGrp="1"/>
          </p:cNvSpPr>
          <p:nvPr>
            <p:ph type="dt" sz="half" idx="10"/>
          </p:nvPr>
        </p:nvSpPr>
        <p:spPr/>
        <p:txBody>
          <a:bodyPr/>
          <a:lstStyle/>
          <a:p>
            <a:fld id="{AFFF3D65-1E9B-9245-BFA4-3A017D5E19A0}" type="datetimeFigureOut">
              <a:rPr lang="en-US" smtClean="0"/>
              <a:t>9/20/18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C04128-246E-7A4E-B08D-5E2B468ABC6E}" type="slidenum">
              <a:rPr lang="en-US" smtClean="0"/>
              <a:t>‹#›</a:t>
            </a:fld>
            <a:endParaRPr lang="en-US"/>
          </a:p>
        </p:txBody>
      </p:sp>
    </p:spTree>
    <p:extLst>
      <p:ext uri="{BB962C8B-B14F-4D97-AF65-F5344CB8AC3E}">
        <p14:creationId xmlns:p14="http://schemas.microsoft.com/office/powerpoint/2010/main" val="182250686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x-none"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FF3D65-1E9B-9245-BFA4-3A017D5E19A0}" type="datetimeFigureOut">
              <a:rPr lang="en-US" smtClean="0"/>
              <a:t>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04128-246E-7A4E-B08D-5E2B468ABC6E}" type="slidenum">
              <a:rPr lang="en-US" smtClean="0"/>
              <a:t>‹#›</a:t>
            </a:fld>
            <a:endParaRPr lang="en-US"/>
          </a:p>
        </p:txBody>
      </p:sp>
    </p:spTree>
    <p:extLst>
      <p:ext uri="{BB962C8B-B14F-4D97-AF65-F5344CB8AC3E}">
        <p14:creationId xmlns:p14="http://schemas.microsoft.com/office/powerpoint/2010/main" val="1181552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JPG"/><Relationship Id="rId3"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gi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G"/><Relationship Id="rId5" Type="http://schemas.openxmlformats.org/officeDocument/2006/relationships/image" Target="../media/image17.emf"/><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 Id="rId3" Type="http://schemas.openxmlformats.org/officeDocument/2006/relationships/image" Target="../media/image19.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e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 Id="rId3"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image" Target="../media/image6.emf"/><Relationship Id="rId5" Type="http://schemas.openxmlformats.org/officeDocument/2006/relationships/oleObject" Target="../embeddings/oleObject1.bin"/><Relationship Id="rId6" Type="http://schemas.openxmlformats.org/officeDocument/2006/relationships/package" Target="../embeddings/Microsoft_Word_Document1.docx"/><Relationship Id="rId7" Type="http://schemas.openxmlformats.org/officeDocument/2006/relationships/image" Target="../media/image4.png"/><Relationship Id="rId8" Type="http://schemas.openxmlformats.org/officeDocument/2006/relationships/oleObject" Target="../embeddings/oleObject2.bin"/><Relationship Id="rId9" Type="http://schemas.openxmlformats.org/officeDocument/2006/relationships/package" Target="../embeddings/Microsoft_Word_Document2.docx"/><Relationship Id="rId10" Type="http://schemas.openxmlformats.org/officeDocument/2006/relationships/image" Target="../media/image5.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SC0908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3"/>
          <p:cNvSpPr>
            <a:spLocks noGrp="1"/>
          </p:cNvSpPr>
          <p:nvPr>
            <p:ph type="title"/>
          </p:nvPr>
        </p:nvSpPr>
        <p:spPr>
          <a:xfrm>
            <a:off x="0" y="260399"/>
            <a:ext cx="9144000" cy="1143000"/>
          </a:xfrm>
        </p:spPr>
        <p:txBody>
          <a:bodyPr>
            <a:normAutofit fontScale="90000"/>
          </a:bodyPr>
          <a:lstStyle/>
          <a:p>
            <a:r>
              <a:rPr lang="en-US" sz="3600" b="1" dirty="0">
                <a:solidFill>
                  <a:srgbClr val="660066"/>
                </a:solidFill>
              </a:rPr>
              <a:t>Monitoring of the atmospheric electric field and cosmic ray flux for the interpretation of results in high-energy </a:t>
            </a:r>
            <a:r>
              <a:rPr lang="en-US" sz="3600" b="1" dirty="0" err="1">
                <a:solidFill>
                  <a:srgbClr val="660066"/>
                </a:solidFill>
              </a:rPr>
              <a:t>astroparticle</a:t>
            </a:r>
            <a:r>
              <a:rPr lang="en-US" sz="3600" b="1" dirty="0">
                <a:solidFill>
                  <a:srgbClr val="660066"/>
                </a:solidFill>
              </a:rPr>
              <a:t> physics experiments</a:t>
            </a:r>
            <a:br>
              <a:rPr lang="en-US" sz="3600" b="1" dirty="0">
                <a:solidFill>
                  <a:srgbClr val="660066"/>
                </a:solidFill>
              </a:rPr>
            </a:br>
            <a:endParaRPr lang="en-US" sz="3600" b="1" dirty="0">
              <a:solidFill>
                <a:srgbClr val="660066"/>
              </a:solidFill>
            </a:endParaRPr>
          </a:p>
        </p:txBody>
      </p:sp>
      <p:sp>
        <p:nvSpPr>
          <p:cNvPr id="2" name="Rectangle 1"/>
          <p:cNvSpPr/>
          <p:nvPr/>
        </p:nvSpPr>
        <p:spPr>
          <a:xfrm>
            <a:off x="0" y="1473637"/>
            <a:ext cx="4855882" cy="646331"/>
          </a:xfrm>
          <a:prstGeom prst="rect">
            <a:avLst/>
          </a:prstGeom>
        </p:spPr>
        <p:txBody>
          <a:bodyPr wrap="square">
            <a:spAutoFit/>
          </a:bodyPr>
          <a:lstStyle/>
          <a:p>
            <a:r>
              <a:rPr lang="en-US" b="1" dirty="0" smtClean="0"/>
              <a:t>Ashot Chilingarian</a:t>
            </a:r>
          </a:p>
          <a:p>
            <a:r>
              <a:rPr lang="en-US" b="1" dirty="0" smtClean="0"/>
              <a:t>Yerevan Physics Institute</a:t>
            </a:r>
            <a:endParaRPr lang="en-US" b="1" dirty="0"/>
          </a:p>
        </p:txBody>
      </p:sp>
      <p:pic>
        <p:nvPicPr>
          <p:cNvPr id="5" name="Picture 4"/>
          <p:cNvPicPr>
            <a:picLocks noChangeAspect="1"/>
          </p:cNvPicPr>
          <p:nvPr/>
        </p:nvPicPr>
        <p:blipFill>
          <a:blip r:embed="rId3"/>
          <a:stretch>
            <a:fillRect/>
          </a:stretch>
        </p:blipFill>
        <p:spPr>
          <a:xfrm>
            <a:off x="6373709" y="1473637"/>
            <a:ext cx="2770292" cy="1518120"/>
          </a:xfrm>
          <a:prstGeom prst="rect">
            <a:avLst/>
          </a:prstGeom>
        </p:spPr>
      </p:pic>
    </p:spTree>
    <p:extLst>
      <p:ext uri="{BB962C8B-B14F-4D97-AF65-F5344CB8AC3E}">
        <p14:creationId xmlns:p14="http://schemas.microsoft.com/office/powerpoint/2010/main" val="33384536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CDBD349-CB91-DA46-9A94-EBF9A9A927D7}" type="slidenum">
              <a:rPr lang="en-US" smtClean="0"/>
              <a:t>10</a:t>
            </a:fld>
            <a:endParaRPr lang="en-US"/>
          </a:p>
        </p:txBody>
      </p:sp>
      <p:pic>
        <p:nvPicPr>
          <p:cNvPr id="5" name="Picture 4" descr="new-tge.gif"/>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74904"/>
            <a:ext cx="9144000" cy="6483096"/>
          </a:xfrm>
          <a:prstGeom prst="rect">
            <a:avLst/>
          </a:prstGeom>
        </p:spPr>
      </p:pic>
    </p:spTree>
    <p:extLst>
      <p:ext uri="{BB962C8B-B14F-4D97-AF65-F5344CB8AC3E}">
        <p14:creationId xmlns:p14="http://schemas.microsoft.com/office/powerpoint/2010/main" val="26385056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326257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47948"/>
            <a:ext cx="9144000" cy="3595421"/>
          </a:xfrm>
          <a:prstGeom prst="rect">
            <a:avLst/>
          </a:prstGeom>
        </p:spPr>
      </p:pic>
      <p:sp>
        <p:nvSpPr>
          <p:cNvPr id="5" name="Rectangle 4"/>
          <p:cNvSpPr/>
          <p:nvPr/>
        </p:nvSpPr>
        <p:spPr>
          <a:xfrm>
            <a:off x="885871" y="89971"/>
            <a:ext cx="1856598" cy="369332"/>
          </a:xfrm>
          <a:prstGeom prst="rect">
            <a:avLst/>
          </a:prstGeom>
        </p:spPr>
        <p:txBody>
          <a:bodyPr wrap="none">
            <a:spAutoFit/>
          </a:bodyPr>
          <a:lstStyle/>
          <a:p>
            <a:r>
              <a:rPr lang="en-US"/>
              <a:t>EFM-100 network</a:t>
            </a:r>
          </a:p>
        </p:txBody>
      </p:sp>
      <p:sp>
        <p:nvSpPr>
          <p:cNvPr id="6" name="Rectangle 5"/>
          <p:cNvSpPr/>
          <p:nvPr/>
        </p:nvSpPr>
        <p:spPr>
          <a:xfrm>
            <a:off x="7349574" y="3511569"/>
            <a:ext cx="1337226" cy="369332"/>
          </a:xfrm>
          <a:prstGeom prst="rect">
            <a:avLst/>
          </a:prstGeom>
        </p:spPr>
        <p:txBody>
          <a:bodyPr wrap="none">
            <a:spAutoFit/>
          </a:bodyPr>
          <a:lstStyle/>
          <a:p>
            <a:r>
              <a:rPr lang="en-US" dirty="0"/>
              <a:t>NaI network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741" y="89972"/>
            <a:ext cx="1401600" cy="1051200"/>
          </a:xfrm>
          <a:prstGeom prst="rect">
            <a:avLst/>
          </a:prstGeom>
        </p:spPr>
      </p:pic>
      <p:pic>
        <p:nvPicPr>
          <p:cNvPr id="8" name="Picture 7"/>
          <p:cNvPicPr>
            <a:picLocks noChangeAspect="1"/>
          </p:cNvPicPr>
          <p:nvPr/>
        </p:nvPicPr>
        <p:blipFill>
          <a:blip r:embed="rId5"/>
          <a:stretch>
            <a:fillRect/>
          </a:stretch>
        </p:blipFill>
        <p:spPr>
          <a:xfrm>
            <a:off x="885871" y="3367453"/>
            <a:ext cx="2626157" cy="1910411"/>
          </a:xfrm>
          <a:prstGeom prst="rect">
            <a:avLst/>
          </a:prstGeom>
        </p:spPr>
      </p:pic>
    </p:spTree>
    <p:extLst>
      <p:ext uri="{BB962C8B-B14F-4D97-AF65-F5344CB8AC3E}">
        <p14:creationId xmlns:p14="http://schemas.microsoft.com/office/powerpoint/2010/main" val="193750011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b="1" dirty="0" smtClean="0">
                <a:solidFill>
                  <a:srgbClr val="008000"/>
                </a:solidFill>
              </a:rPr>
              <a:t>ECS and EAS</a:t>
            </a:r>
            <a:endParaRPr lang="en-US" b="1" dirty="0">
              <a:solidFill>
                <a:srgbClr val="008000"/>
              </a:solidFill>
            </a:endParaRPr>
          </a:p>
        </p:txBody>
      </p:sp>
      <p:sp>
        <p:nvSpPr>
          <p:cNvPr id="3" name="Slide Number Placeholder 2"/>
          <p:cNvSpPr>
            <a:spLocks noGrp="1"/>
          </p:cNvSpPr>
          <p:nvPr>
            <p:ph type="sldNum" sz="quarter" idx="12"/>
          </p:nvPr>
        </p:nvSpPr>
        <p:spPr/>
        <p:txBody>
          <a:bodyPr/>
          <a:lstStyle/>
          <a:p>
            <a:fld id="{ECDBD349-CB91-DA46-9A94-EBF9A9A927D7}" type="slidenum">
              <a:rPr lang="en-US" smtClean="0"/>
              <a:t>12</a:t>
            </a:fld>
            <a:endParaRPr lang="en-US"/>
          </a:p>
        </p:txBody>
      </p:sp>
      <p:pic>
        <p:nvPicPr>
          <p:cNvPr id="4" name="Picture 7" descr="runaway avalanche"/>
          <p:cNvPicPr>
            <a:picLocks noChangeAspect="1" noChangeArrowheads="1"/>
          </p:cNvPicPr>
          <p:nvPr/>
        </p:nvPicPr>
        <p:blipFill>
          <a:blip r:embed="rId2">
            <a:lum bright="-24000" contrast="60000"/>
            <a:extLst>
              <a:ext uri="{28A0092B-C50C-407E-A947-70E740481C1C}">
                <a14:useLocalDpi xmlns:a14="http://schemas.microsoft.com/office/drawing/2010/main" val="0"/>
              </a:ext>
            </a:extLst>
          </a:blip>
          <a:srcRect/>
          <a:stretch>
            <a:fillRect/>
          </a:stretch>
        </p:blipFill>
        <p:spPr>
          <a:xfrm>
            <a:off x="1" y="1878615"/>
            <a:ext cx="3546929" cy="497779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5" name="Picture 4" descr="runaway avalanche and resultant plas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0889" y="1828800"/>
            <a:ext cx="45497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p:nvPr/>
        </p:nvCxnSpPr>
        <p:spPr>
          <a:xfrm>
            <a:off x="3776712" y="1878613"/>
            <a:ext cx="8300" cy="4842862"/>
          </a:xfrm>
          <a:prstGeom prst="straightConnector1">
            <a:avLst/>
          </a:prstGeom>
          <a:ln>
            <a:solidFill>
              <a:srgbClr val="FF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3004768" y="4257842"/>
            <a:ext cx="771944" cy="646331"/>
          </a:xfrm>
          <a:prstGeom prst="rect">
            <a:avLst/>
          </a:prstGeom>
          <a:noFill/>
        </p:spPr>
        <p:txBody>
          <a:bodyPr wrap="square" rtlCol="0">
            <a:spAutoFit/>
          </a:bodyPr>
          <a:lstStyle/>
          <a:p>
            <a:r>
              <a:rPr lang="en-US" dirty="0" smtClean="0">
                <a:solidFill>
                  <a:srgbClr val="FF0000"/>
                </a:solidFill>
              </a:rPr>
              <a:t>10-20 km</a:t>
            </a:r>
            <a:endParaRPr lang="en-US" dirty="0">
              <a:solidFill>
                <a:srgbClr val="FF0000"/>
              </a:solidFill>
            </a:endParaRPr>
          </a:p>
        </p:txBody>
      </p:sp>
    </p:spTree>
    <p:extLst>
      <p:ext uri="{BB962C8B-B14F-4D97-AF65-F5344CB8AC3E}">
        <p14:creationId xmlns:p14="http://schemas.microsoft.com/office/powerpoint/2010/main" val="174521758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Slide Number Placeholder 2"/>
          <p:cNvSpPr>
            <a:spLocks noGrp="1"/>
          </p:cNvSpPr>
          <p:nvPr>
            <p:ph type="sldNum" sz="quarter" idx="12"/>
          </p:nvPr>
        </p:nvSpPr>
        <p:spPr/>
        <p:txBody>
          <a:bodyPr/>
          <a:lstStyle/>
          <a:p>
            <a:fld id="{ECDBD349-CB91-DA46-9A94-EBF9A9A927D7}" type="slidenum">
              <a:rPr lang="en-US" smtClean="0"/>
              <a:t>13</a:t>
            </a:fld>
            <a:endParaRPr lang="en-US"/>
          </a:p>
        </p:txBody>
      </p:sp>
      <p:pic>
        <p:nvPicPr>
          <p:cNvPr id="5" name="Picture 4"/>
          <p:cNvPicPr>
            <a:picLocks noChangeAspect="1"/>
          </p:cNvPicPr>
          <p:nvPr/>
        </p:nvPicPr>
        <p:blipFill>
          <a:blip r:embed="rId2"/>
          <a:stretch>
            <a:fillRect/>
          </a:stretch>
        </p:blipFill>
        <p:spPr>
          <a:xfrm>
            <a:off x="1" y="-225249"/>
            <a:ext cx="9071429" cy="7072640"/>
          </a:xfrm>
          <a:prstGeom prst="rect">
            <a:avLst/>
          </a:prstGeom>
        </p:spPr>
      </p:pic>
      <p:sp>
        <p:nvSpPr>
          <p:cNvPr id="4" name="TextBox 3"/>
          <p:cNvSpPr txBox="1"/>
          <p:nvPr/>
        </p:nvSpPr>
        <p:spPr>
          <a:xfrm>
            <a:off x="4016059" y="438621"/>
            <a:ext cx="4703945" cy="1292662"/>
          </a:xfrm>
          <a:prstGeom prst="rect">
            <a:avLst/>
          </a:prstGeom>
          <a:noFill/>
        </p:spPr>
        <p:txBody>
          <a:bodyPr wrap="none" rtlCol="0">
            <a:spAutoFit/>
          </a:bodyPr>
          <a:lstStyle/>
          <a:p>
            <a:r>
              <a:rPr lang="en-US" sz="2000" b="1" i="1" dirty="0">
                <a:solidFill>
                  <a:srgbClr val="008000"/>
                </a:solidFill>
              </a:rPr>
              <a:t>In situ </a:t>
            </a:r>
            <a:r>
              <a:rPr lang="en-US" sz="2000" b="1" dirty="0">
                <a:solidFill>
                  <a:srgbClr val="008000"/>
                </a:solidFill>
              </a:rPr>
              <a:t>detection of </a:t>
            </a:r>
            <a:r>
              <a:rPr lang="en-US" sz="2000" b="1" dirty="0" smtClean="0">
                <a:solidFill>
                  <a:srgbClr val="008000"/>
                </a:solidFill>
              </a:rPr>
              <a:t>EAS and ECS </a:t>
            </a:r>
            <a:r>
              <a:rPr lang="en-US" sz="2000" b="1" dirty="0">
                <a:solidFill>
                  <a:srgbClr val="008000"/>
                </a:solidFill>
              </a:rPr>
              <a:t>at </a:t>
            </a:r>
            <a:r>
              <a:rPr lang="en-US" sz="2000" b="1" dirty="0" smtClean="0">
                <a:solidFill>
                  <a:srgbClr val="008000"/>
                </a:solidFill>
              </a:rPr>
              <a:t>Aragats</a:t>
            </a:r>
          </a:p>
          <a:p>
            <a:r>
              <a:rPr lang="en-US" sz="2000" b="1" dirty="0" smtClean="0">
                <a:solidFill>
                  <a:srgbClr val="008000"/>
                </a:solidFill>
              </a:rPr>
              <a:t> at fair </a:t>
            </a:r>
            <a:r>
              <a:rPr lang="en-US" sz="2000" b="1" dirty="0">
                <a:solidFill>
                  <a:srgbClr val="008000"/>
                </a:solidFill>
              </a:rPr>
              <a:t>weather </a:t>
            </a:r>
            <a:r>
              <a:rPr lang="en-US" sz="2000" b="1" dirty="0" smtClean="0">
                <a:solidFill>
                  <a:srgbClr val="008000"/>
                </a:solidFill>
              </a:rPr>
              <a:t>and  during the minute </a:t>
            </a:r>
          </a:p>
          <a:p>
            <a:r>
              <a:rPr lang="en-US" sz="2000" b="1" dirty="0" smtClean="0">
                <a:solidFill>
                  <a:srgbClr val="008000"/>
                </a:solidFill>
              </a:rPr>
              <a:t>of the maximal </a:t>
            </a:r>
            <a:r>
              <a:rPr lang="en-US" sz="2000" b="1" dirty="0">
                <a:solidFill>
                  <a:srgbClr val="008000"/>
                </a:solidFill>
              </a:rPr>
              <a:t>particle </a:t>
            </a:r>
            <a:r>
              <a:rPr lang="en-US" sz="2000" b="1" dirty="0" smtClean="0">
                <a:solidFill>
                  <a:srgbClr val="008000"/>
                </a:solidFill>
              </a:rPr>
              <a:t>flux (TGE).</a:t>
            </a:r>
          </a:p>
          <a:p>
            <a:r>
              <a:rPr lang="en-US" b="1" dirty="0" smtClean="0">
                <a:solidFill>
                  <a:srgbClr val="008000"/>
                </a:solidFill>
              </a:rPr>
              <a:t> </a:t>
            </a:r>
            <a:endParaRPr lang="en-US" dirty="0"/>
          </a:p>
        </p:txBody>
      </p:sp>
      <p:sp>
        <p:nvSpPr>
          <p:cNvPr id="6" name="TextBox 5"/>
          <p:cNvSpPr txBox="1"/>
          <p:nvPr/>
        </p:nvSpPr>
        <p:spPr>
          <a:xfrm>
            <a:off x="3719287" y="3184071"/>
            <a:ext cx="2833914" cy="923330"/>
          </a:xfrm>
          <a:prstGeom prst="rect">
            <a:avLst/>
          </a:prstGeom>
          <a:noFill/>
        </p:spPr>
        <p:txBody>
          <a:bodyPr wrap="square" rtlCol="0">
            <a:spAutoFit/>
          </a:bodyPr>
          <a:lstStyle/>
          <a:p>
            <a:r>
              <a:rPr lang="en-US" b="1" dirty="0" smtClean="0">
                <a:solidFill>
                  <a:srgbClr val="008000"/>
                </a:solidFill>
              </a:rPr>
              <a:t>Random ECS initiation</a:t>
            </a:r>
          </a:p>
          <a:p>
            <a:r>
              <a:rPr lang="en-US" b="1" dirty="0" smtClean="0">
                <a:solidFill>
                  <a:srgbClr val="008000"/>
                </a:solidFill>
              </a:rPr>
              <a:t>In strong intracloud electric field from CR seeds </a:t>
            </a:r>
            <a:endParaRPr lang="en-US" b="1" dirty="0">
              <a:solidFill>
                <a:srgbClr val="008000"/>
              </a:solidFill>
            </a:endParaRPr>
          </a:p>
        </p:txBody>
      </p:sp>
    </p:spTree>
    <p:extLst>
      <p:ext uri="{BB962C8B-B14F-4D97-AF65-F5344CB8AC3E}">
        <p14:creationId xmlns:p14="http://schemas.microsoft.com/office/powerpoint/2010/main" val="154033398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299875" y="274638"/>
            <a:ext cx="8686800" cy="545544"/>
          </a:xfrm>
        </p:spPr>
        <p:txBody>
          <a:bodyPr>
            <a:noAutofit/>
          </a:bodyPr>
          <a:lstStyle/>
          <a:p>
            <a:r>
              <a:rPr lang="en-US" sz="2400" b="1" dirty="0" smtClean="0">
                <a:solidFill>
                  <a:srgbClr val="008000"/>
                </a:solidFill>
                <a:latin typeface="Calibri" charset="0"/>
                <a:cs typeface="MS Gothic" charset="0"/>
              </a:rPr>
              <a:t>Extensive cloud showers (ECSs) are systematically different from Extensive air showers (EASs). Density </a:t>
            </a:r>
            <a:r>
              <a:rPr lang="en-US" sz="2400" b="1" dirty="0">
                <a:solidFill>
                  <a:srgbClr val="008000"/>
                </a:solidFill>
                <a:latin typeface="Calibri" charset="0"/>
                <a:cs typeface="MS Gothic" charset="0"/>
              </a:rPr>
              <a:t>spectra of 2 </a:t>
            </a:r>
            <a:r>
              <a:rPr lang="en-US" sz="2400" b="1" dirty="0" smtClean="0">
                <a:solidFill>
                  <a:srgbClr val="008000"/>
                </a:solidFill>
                <a:latin typeface="Calibri" charset="0"/>
                <a:cs typeface="MS Gothic" charset="0"/>
              </a:rPr>
              <a:t>particle showers: ECS (</a:t>
            </a:r>
            <a:r>
              <a:rPr lang="en-US" sz="2400" b="1" dirty="0" smtClean="0">
                <a:solidFill>
                  <a:srgbClr val="FF0000"/>
                </a:solidFill>
                <a:latin typeface="Calibri" charset="0"/>
                <a:cs typeface="MS Gothic" charset="0"/>
              </a:rPr>
              <a:t>red,</a:t>
            </a:r>
            <a:r>
              <a:rPr lang="en-US" sz="2400" b="1" dirty="0" smtClean="0">
                <a:solidFill>
                  <a:srgbClr val="008000"/>
                </a:solidFill>
                <a:latin typeface="Calibri" charset="0"/>
                <a:cs typeface="MS Gothic" charset="0"/>
              </a:rPr>
              <a:t> with ~20% EAS contamination) </a:t>
            </a:r>
            <a:r>
              <a:rPr lang="en-US" sz="2400" b="1" dirty="0">
                <a:solidFill>
                  <a:srgbClr val="008000"/>
                </a:solidFill>
                <a:latin typeface="Calibri" charset="0"/>
                <a:cs typeface="MS Gothic" charset="0"/>
              </a:rPr>
              <a:t>and </a:t>
            </a:r>
            <a:r>
              <a:rPr lang="en-US" sz="2400" b="1" dirty="0" smtClean="0">
                <a:solidFill>
                  <a:srgbClr val="008000"/>
                </a:solidFill>
                <a:latin typeface="Calibri" charset="0"/>
                <a:cs typeface="MS Gothic" charset="0"/>
              </a:rPr>
              <a:t>pure EAS </a:t>
            </a:r>
            <a:endParaRPr lang="en-US" sz="2400" b="1" dirty="0">
              <a:solidFill>
                <a:srgbClr val="008000"/>
              </a:solidFill>
              <a:latin typeface="Calibri" charset="0"/>
              <a:cs typeface="MS Gothic" charset="0"/>
            </a:endParaRPr>
          </a:p>
        </p:txBody>
      </p:sp>
      <p:sp>
        <p:nvSpPr>
          <p:cNvPr id="2" name="Slide Number Placeholder 1"/>
          <p:cNvSpPr>
            <a:spLocks noGrp="1"/>
          </p:cNvSpPr>
          <p:nvPr>
            <p:ph type="sldNum" sz="quarter" idx="12"/>
          </p:nvPr>
        </p:nvSpPr>
        <p:spPr/>
        <p:txBody>
          <a:bodyPr/>
          <a:lstStyle/>
          <a:p>
            <a:fld id="{ECDBD349-CB91-DA46-9A94-EBF9A9A927D7}" type="slidenum">
              <a:rPr lang="en-US" smtClean="0"/>
              <a:t>14</a:t>
            </a:fld>
            <a:endParaRPr lang="en-US"/>
          </a:p>
        </p:txBody>
      </p:sp>
      <p:pic>
        <p:nvPicPr>
          <p:cNvPr id="4" name="Picture 3" descr="PastedGraphic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7358" y="1382065"/>
            <a:ext cx="5488214" cy="5475937"/>
          </a:xfrm>
          <a:prstGeom prst="rect">
            <a:avLst/>
          </a:prstGeom>
        </p:spPr>
      </p:pic>
    </p:spTree>
    <p:extLst>
      <p:ext uri="{BB962C8B-B14F-4D97-AF65-F5344CB8AC3E}">
        <p14:creationId xmlns:p14="http://schemas.microsoft.com/office/powerpoint/2010/main" val="47788769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660066"/>
                </a:solidFill>
              </a:rPr>
              <a:t>TGE is vertical!</a:t>
            </a:r>
            <a:endParaRPr lang="en-US" dirty="0">
              <a:solidFill>
                <a:srgbClr val="660066"/>
              </a:solidFill>
            </a:endParaRPr>
          </a:p>
        </p:txBody>
      </p:sp>
      <p:pic>
        <p:nvPicPr>
          <p:cNvPr id="3" name="Picture 2" descr="Screenshot 2018-09-10 10.07.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84" y="1417638"/>
            <a:ext cx="9192784" cy="5440362"/>
          </a:xfrm>
          <a:prstGeom prst="rect">
            <a:avLst/>
          </a:prstGeom>
        </p:spPr>
      </p:pic>
    </p:spTree>
    <p:extLst>
      <p:ext uri="{BB962C8B-B14F-4D97-AF65-F5344CB8AC3E}">
        <p14:creationId xmlns:p14="http://schemas.microsoft.com/office/powerpoint/2010/main" val="61490949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290" y="1083721"/>
            <a:ext cx="8229600" cy="1143000"/>
          </a:xfrm>
        </p:spPr>
        <p:txBody>
          <a:bodyPr>
            <a:normAutofit fontScale="90000"/>
          </a:bodyPr>
          <a:lstStyle/>
          <a:p>
            <a:r>
              <a:rPr lang="en-US" b="1" dirty="0">
                <a:solidFill>
                  <a:srgbClr val="FF0000"/>
                </a:solidFill>
              </a:rPr>
              <a:t>The fast Data </a:t>
            </a:r>
            <a:r>
              <a:rPr lang="en-US" b="1" dirty="0" smtClean="0">
                <a:solidFill>
                  <a:srgbClr val="FF0000"/>
                </a:solidFill>
              </a:rPr>
              <a:t>acquisition </a:t>
            </a:r>
            <a:r>
              <a:rPr lang="en-US" b="1" dirty="0">
                <a:solidFill>
                  <a:srgbClr val="FF0000"/>
                </a:solidFill>
              </a:rPr>
              <a:t>system for the research of particle flux - lightning relations</a:t>
            </a:r>
            <a:br>
              <a:rPr lang="en-US" b="1" dirty="0">
                <a:solidFill>
                  <a:srgbClr val="FF0000"/>
                </a:solidFill>
              </a:rPr>
            </a:br>
            <a:endParaRPr lang="en-US" dirty="0">
              <a:solidFill>
                <a:srgbClr val="FF0000"/>
              </a:solidFill>
            </a:endParaRPr>
          </a:p>
        </p:txBody>
      </p:sp>
      <p:pic>
        <p:nvPicPr>
          <p:cNvPr id="3" name="Picture 2" descr="Screenshot 2018-09-10 11.47.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149361"/>
            <a:ext cx="9144000" cy="3742379"/>
          </a:xfrm>
          <a:prstGeom prst="rect">
            <a:avLst/>
          </a:prstGeom>
        </p:spPr>
      </p:pic>
    </p:spTree>
    <p:extLst>
      <p:ext uri="{BB962C8B-B14F-4D97-AF65-F5344CB8AC3E}">
        <p14:creationId xmlns:p14="http://schemas.microsoft.com/office/powerpoint/2010/main" val="19437323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2222"/>
            <a:ext cx="8229600" cy="1143000"/>
          </a:xfrm>
        </p:spPr>
        <p:txBody>
          <a:bodyPr>
            <a:normAutofit fontScale="90000"/>
          </a:bodyPr>
          <a:lstStyle/>
          <a:p>
            <a:r>
              <a:rPr lang="en-GB" b="1" dirty="0">
                <a:solidFill>
                  <a:srgbClr val="FF0000"/>
                </a:solidFill>
              </a:rPr>
              <a:t>The 50 </a:t>
            </a:r>
            <a:r>
              <a:rPr lang="en-GB" b="1" dirty="0" err="1">
                <a:solidFill>
                  <a:srgbClr val="FF0000"/>
                </a:solidFill>
              </a:rPr>
              <a:t>ms</a:t>
            </a:r>
            <a:r>
              <a:rPr lang="en-GB" b="1" dirty="0">
                <a:solidFill>
                  <a:srgbClr val="FF0000"/>
                </a:solidFill>
              </a:rPr>
              <a:t> time series of particle fluxes and electrostatic field change </a:t>
            </a:r>
            <a:r>
              <a:rPr lang="en-GB" dirty="0"/>
              <a:t>produced by negative lightning flash </a:t>
            </a:r>
            <a:endParaRPr lang="en-US" dirty="0"/>
          </a:p>
        </p:txBody>
      </p:sp>
      <p:pic>
        <p:nvPicPr>
          <p:cNvPr id="3" name="Picture 2" descr="Screenshot 2018-09-10 11.52.3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4961"/>
            <a:ext cx="9144000" cy="5734730"/>
          </a:xfrm>
          <a:prstGeom prst="rect">
            <a:avLst/>
          </a:prstGeom>
        </p:spPr>
      </p:pic>
    </p:spTree>
    <p:extLst>
      <p:ext uri="{BB962C8B-B14F-4D97-AF65-F5344CB8AC3E}">
        <p14:creationId xmlns:p14="http://schemas.microsoft.com/office/powerpoint/2010/main" val="209124921"/>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008000"/>
                </a:solidFill>
              </a:rPr>
              <a:t>D</a:t>
            </a:r>
            <a:r>
              <a:rPr lang="en-US" sz="3200" b="1" dirty="0" smtClean="0">
                <a:solidFill>
                  <a:srgbClr val="008000"/>
                </a:solidFill>
              </a:rPr>
              <a:t>etection of atmospheric discharges (down to few nanosecond time resolution) and lightning photos (30 Hz)</a:t>
            </a:r>
            <a:endParaRPr lang="en-US" sz="3200" b="1" dirty="0">
              <a:solidFill>
                <a:srgbClr val="008000"/>
              </a:solidFill>
            </a:endParaRPr>
          </a:p>
        </p:txBody>
      </p:sp>
      <p:pic>
        <p:nvPicPr>
          <p:cNvPr id="3" name="Picture 2"/>
          <p:cNvPicPr/>
          <p:nvPr/>
        </p:nvPicPr>
        <p:blipFill>
          <a:blip r:embed="rId2" cstate="email">
            <a:extLst>
              <a:ext uri="{28A0092B-C50C-407E-A947-70E740481C1C}">
                <a14:useLocalDpi xmlns:a14="http://schemas.microsoft.com/office/drawing/2010/main"/>
              </a:ext>
            </a:extLst>
          </a:blip>
          <a:srcRect/>
          <a:stretch>
            <a:fillRect/>
          </a:stretch>
        </p:blipFill>
        <p:spPr bwMode="auto">
          <a:xfrm>
            <a:off x="1937385" y="1868062"/>
            <a:ext cx="5269230" cy="4464050"/>
          </a:xfrm>
          <a:prstGeom prst="rect">
            <a:avLst/>
          </a:prstGeom>
          <a:noFill/>
          <a:ln>
            <a:noFill/>
          </a:ln>
          <a:extLst>
            <a:ext uri="{FAA26D3D-D897-4be2-8F04-BA451C77F1D7}">
              <ma14:placeholderFlag xmlns:ma14="http://schemas.microsoft.com/office/mac/drawingml/2011/main"/>
            </a:ext>
          </a:extLst>
        </p:spPr>
      </p:pic>
    </p:spTree>
    <p:extLst>
      <p:ext uri="{BB962C8B-B14F-4D97-AF65-F5344CB8AC3E}">
        <p14:creationId xmlns:p14="http://schemas.microsoft.com/office/powerpoint/2010/main" val="77199051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400" y="76200"/>
            <a:ext cx="8991600" cy="685800"/>
          </a:xfrm>
        </p:spPr>
        <p:txBody>
          <a:bodyPr>
            <a:noAutofit/>
          </a:bodyPr>
          <a:lstStyle/>
          <a:p>
            <a:pPr algn="l"/>
            <a:r>
              <a:rPr lang="en-US" sz="2800" b="1" dirty="0" smtClean="0">
                <a:solidFill>
                  <a:srgbClr val="FF0000"/>
                </a:solidFill>
              </a:rPr>
              <a:t>RAZ-200 – device for measuring near-surface electric field</a:t>
            </a:r>
            <a:endParaRPr lang="en-US" sz="2800" b="1" dirty="0">
              <a:solidFill>
                <a:srgbClr val="FF0000"/>
              </a:solidFill>
            </a:endParaRPr>
          </a:p>
        </p:txBody>
      </p:sp>
      <p:pic>
        <p:nvPicPr>
          <p:cNvPr id="5" name="Picture 4" descr="2014-07-02 10.10.06.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762000"/>
            <a:ext cx="9144000" cy="6096000"/>
          </a:xfrm>
          <a:prstGeom prst="rect">
            <a:avLst/>
          </a:prstGeom>
        </p:spPr>
      </p:pic>
    </p:spTree>
    <p:extLst>
      <p:ext uri="{BB962C8B-B14F-4D97-AF65-F5344CB8AC3E}">
        <p14:creationId xmlns:p14="http://schemas.microsoft.com/office/powerpoint/2010/main" val="24425400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TGE_model-up arrow.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575" y="399421"/>
            <a:ext cx="8931474" cy="6458579"/>
          </a:xfrm>
          <a:prstGeom prst="rect">
            <a:avLst/>
          </a:prstGeom>
        </p:spPr>
      </p:pic>
    </p:spTree>
    <p:extLst>
      <p:ext uri="{BB962C8B-B14F-4D97-AF65-F5344CB8AC3E}">
        <p14:creationId xmlns:p14="http://schemas.microsoft.com/office/powerpoint/2010/main" val="382105745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143000"/>
          </a:xfrm>
        </p:spPr>
        <p:txBody>
          <a:bodyPr>
            <a:normAutofit fontScale="90000"/>
          </a:bodyPr>
          <a:lstStyle/>
          <a:p>
            <a:r>
              <a:rPr lang="en-US" sz="3200" b="1" dirty="0">
                <a:solidFill>
                  <a:srgbClr val="FF0000"/>
                </a:solidFill>
              </a:rPr>
              <a:t>Origin of particle fluxes from thunderclouds</a:t>
            </a:r>
            <a:r>
              <a:rPr lang="en-US" sz="3200" b="1" dirty="0" smtClean="0">
                <a:solidFill>
                  <a:srgbClr val="FF0000"/>
                </a:solidFill>
              </a:rPr>
              <a:t>?</a:t>
            </a:r>
            <a:br>
              <a:rPr lang="en-US" sz="3200" b="1" dirty="0" smtClean="0">
                <a:solidFill>
                  <a:srgbClr val="FF0000"/>
                </a:solidFill>
              </a:rPr>
            </a:br>
            <a:r>
              <a:rPr lang="en-US" sz="3200" b="1" dirty="0" smtClean="0">
                <a:solidFill>
                  <a:srgbClr val="FF0000"/>
                </a:solidFill>
              </a:rPr>
              <a:t>Structures of intracloud electric fields?</a:t>
            </a:r>
            <a:r>
              <a:rPr lang="en-US" sz="3200" b="1" dirty="0">
                <a:solidFill>
                  <a:srgbClr val="FF0000"/>
                </a:solidFill>
              </a:rPr>
              <a:t/>
            </a:r>
            <a:br>
              <a:rPr lang="en-US" sz="3200" b="1" dirty="0">
                <a:solidFill>
                  <a:srgbClr val="FF0000"/>
                </a:solidFill>
              </a:rPr>
            </a:br>
            <a:endParaRPr lang="en-US" sz="3200" b="1" dirty="0">
              <a:solidFill>
                <a:srgbClr val="FF0000"/>
              </a:solidFill>
            </a:endParaRPr>
          </a:p>
        </p:txBody>
      </p:sp>
      <p:sp>
        <p:nvSpPr>
          <p:cNvPr id="4" name="Content Placeholder 3"/>
          <p:cNvSpPr>
            <a:spLocks noGrp="1"/>
          </p:cNvSpPr>
          <p:nvPr>
            <p:ph idx="1"/>
          </p:nvPr>
        </p:nvSpPr>
        <p:spPr>
          <a:xfrm>
            <a:off x="457200" y="892454"/>
            <a:ext cx="8229600" cy="5233709"/>
          </a:xfrm>
        </p:spPr>
        <p:txBody>
          <a:bodyPr/>
          <a:lstStyle/>
          <a:p>
            <a:r>
              <a:rPr lang="en-US" dirty="0" smtClean="0"/>
              <a:t>RB/RREA: Runaway breakdown, Relativistic Runaway Electron Avalanches</a:t>
            </a:r>
          </a:p>
          <a:p>
            <a:r>
              <a:rPr lang="en-US" dirty="0" smtClean="0"/>
              <a:t>MOS Modification of the CR electrons energy spectra;</a:t>
            </a:r>
            <a:endParaRPr lang="en-US" dirty="0"/>
          </a:p>
          <a:p>
            <a:r>
              <a:rPr lang="en-US" b="1" dirty="0">
                <a:solidFill>
                  <a:srgbClr val="7030A0"/>
                </a:solidFill>
              </a:rPr>
              <a:t>Long Lasting TGE research on Aragats 2018</a:t>
            </a:r>
            <a:endParaRPr lang="en-US" dirty="0">
              <a:solidFill>
                <a:srgbClr val="7030A0"/>
              </a:solidFill>
            </a:endParaRPr>
          </a:p>
        </p:txBody>
      </p:sp>
    </p:spTree>
    <p:extLst>
      <p:ext uri="{BB962C8B-B14F-4D97-AF65-F5344CB8AC3E}">
        <p14:creationId xmlns:p14="http://schemas.microsoft.com/office/powerpoint/2010/main" val="123589908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5294"/>
            <a:ext cx="9048902" cy="819302"/>
          </a:xfrm>
        </p:spPr>
        <p:txBody>
          <a:bodyPr>
            <a:noAutofit/>
          </a:bodyPr>
          <a:lstStyle/>
          <a:p>
            <a:r>
              <a:rPr lang="en-US" sz="2400" b="1" dirty="0">
                <a:solidFill>
                  <a:srgbClr val="FF0000"/>
                </a:solidFill>
              </a:rPr>
              <a:t>On the structures of the intracloud electric field supporting origination of Long Lasting Thunderstorm Ground Enhancements (LL TGE</a:t>
            </a:r>
            <a:r>
              <a:rPr lang="en-US" sz="2400" b="1" dirty="0" smtClean="0">
                <a:solidFill>
                  <a:srgbClr val="FF0000"/>
                </a:solidFill>
              </a:rPr>
              <a:t>), Phys. </a:t>
            </a:r>
            <a:r>
              <a:rPr lang="en-US" sz="2400" b="1" dirty="0" err="1" smtClean="0">
                <a:solidFill>
                  <a:srgbClr val="FF0000"/>
                </a:solidFill>
              </a:rPr>
              <a:t>Rev.D</a:t>
            </a:r>
            <a:r>
              <a:rPr lang="en-US" sz="2400" b="1" dirty="0" smtClean="0">
                <a:solidFill>
                  <a:srgbClr val="FF0000"/>
                </a:solidFill>
              </a:rPr>
              <a:t>, 2018</a:t>
            </a:r>
            <a:r>
              <a:rPr lang="en-US" sz="2400" dirty="0">
                <a:solidFill>
                  <a:srgbClr val="FF0000"/>
                </a:solidFill>
              </a:rPr>
              <a:t/>
            </a:r>
            <a:br>
              <a:rPr lang="en-US" sz="2400" dirty="0">
                <a:solidFill>
                  <a:srgbClr val="FF0000"/>
                </a:solidFill>
              </a:rPr>
            </a:br>
            <a:endParaRPr lang="en-US" sz="2400" dirty="0">
              <a:solidFill>
                <a:srgbClr val="FF0000"/>
              </a:solidFill>
            </a:endParaRPr>
          </a:p>
        </p:txBody>
      </p:sp>
      <p:sp>
        <p:nvSpPr>
          <p:cNvPr id="3" name="Content Placeholder 2"/>
          <p:cNvSpPr>
            <a:spLocks noGrp="1"/>
          </p:cNvSpPr>
          <p:nvPr>
            <p:ph idx="1"/>
          </p:nvPr>
        </p:nvSpPr>
        <p:spPr>
          <a:xfrm>
            <a:off x="95098" y="1104596"/>
            <a:ext cx="9048902" cy="5848501"/>
          </a:xfrm>
        </p:spPr>
        <p:txBody>
          <a:bodyPr>
            <a:noAutofit/>
          </a:bodyPr>
          <a:lstStyle/>
          <a:p>
            <a:r>
              <a:rPr lang="en-US" sz="1600" dirty="0"/>
              <a:t>Discovered in 2017 Long Lasting TGEs prove that two independent mechanisms are responsible for bursts of high-energy particles and prolonged emissions of low energy gamma rays</a:t>
            </a:r>
            <a:r>
              <a:rPr lang="en-US" sz="1600" dirty="0" smtClean="0"/>
              <a:t>.</a:t>
            </a:r>
          </a:p>
          <a:p>
            <a:r>
              <a:rPr lang="en-US" sz="1600" dirty="0"/>
              <a:t>HEP TGEs mostly occurred when the near-surface electric field is in the deep negative domain and when the cloud base is 25-50 m above earth’s surface. The maximal energy of electrons in the RB/RREA avalanches can reach and exceed 40 MeV. </a:t>
            </a:r>
            <a:r>
              <a:rPr lang="en-US" sz="1600" dirty="0" smtClean="0"/>
              <a:t>Prove </a:t>
            </a:r>
            <a:r>
              <a:rPr lang="en-US" sz="1600" dirty="0"/>
              <a:t>of the runaway process is the abrupt declining of the HEP bursts after the lightning flash, reestablished several seconds later when electric field within lower dipole again enhance the “runaway” </a:t>
            </a:r>
            <a:r>
              <a:rPr lang="en-US" sz="1600" dirty="0" smtClean="0"/>
              <a:t>threshold and inverted intracloud flashes abruptly terminated particle flux. </a:t>
            </a:r>
          </a:p>
          <a:p>
            <a:r>
              <a:rPr lang="en-US" sz="1600" dirty="0" smtClean="0"/>
              <a:t>Hours </a:t>
            </a:r>
            <a:r>
              <a:rPr lang="en-US" sz="1600" dirty="0"/>
              <a:t>prolonged low energy gamma ray flux can be explained by the MOS process (modification of the cosmic ray electron energy spectra) in rather weak electric fields not triggering RB/RREA process (low strength field originated between the main negative layer and its mirror on the earth’s surface</a:t>
            </a:r>
            <a:r>
              <a:rPr lang="en-US" sz="1600" dirty="0" smtClean="0"/>
              <a:t>).</a:t>
            </a:r>
          </a:p>
          <a:p>
            <a:r>
              <a:rPr lang="en-US" sz="1600" dirty="0"/>
              <a:t>LL TGE started with small intensity low energy gamma ray fluxes originated in week electric fields between mature main negative region charge region in the middle of the cloud and its mirror on the earth’s surface. After several tens of minutes or faster with emerging of LPCR above the detector site the cumulative field surpasses the runaway threshold in the atmosphere and RB/REEA avalanches started in the cloud. If the cloud base is close to the earth’s surface (the case of Aragats storms in Spring and Autumn) TGE intensity can reach very high levels exceeding the background radiation many times and maximal energy of electrons and gamma rays reaches 40 MeV and more. Because the size of the LPCR is much smaller than the main negative region, the high-energy phase of TGE prolongs only a few minutes changing again to the low energy gamma ray flux that can last for several hours. </a:t>
            </a:r>
            <a:r>
              <a:rPr lang="en-US" sz="1600" dirty="0" smtClean="0"/>
              <a:t> </a:t>
            </a:r>
            <a:endParaRPr lang="en-US" sz="1600" dirty="0"/>
          </a:p>
          <a:p>
            <a:endParaRPr lang="en-US" sz="1600" dirty="0"/>
          </a:p>
        </p:txBody>
      </p:sp>
    </p:spTree>
    <p:extLst>
      <p:ext uri="{BB962C8B-B14F-4D97-AF65-F5344CB8AC3E}">
        <p14:creationId xmlns:p14="http://schemas.microsoft.com/office/powerpoint/2010/main" val="161394307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creenshot 2018-09-10 11.49.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7999466" cy="6858000"/>
          </a:xfrm>
          <a:prstGeom prst="rect">
            <a:avLst/>
          </a:prstGeom>
        </p:spPr>
      </p:pic>
    </p:spTree>
    <p:extLst>
      <p:ext uri="{BB962C8B-B14F-4D97-AF65-F5344CB8AC3E}">
        <p14:creationId xmlns:p14="http://schemas.microsoft.com/office/powerpoint/2010/main" val="129950873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a:solidFill>
                  <a:srgbClr val="660066"/>
                </a:solidFill>
              </a:rPr>
              <a:t>The electron and gamma energy spectra obtained in </a:t>
            </a:r>
            <a:r>
              <a:rPr lang="en-US" sz="2400" b="1" dirty="0" smtClean="0">
                <a:solidFill>
                  <a:srgbClr val="660066"/>
                </a:solidFill>
              </a:rPr>
              <a:t>the uniform electric </a:t>
            </a:r>
            <a:r>
              <a:rPr lang="en-US" sz="2400" b="1" dirty="0">
                <a:solidFill>
                  <a:srgbClr val="660066"/>
                </a:solidFill>
              </a:rPr>
              <a:t>field of</a:t>
            </a:r>
            <a:br>
              <a:rPr lang="en-US" sz="2400" b="1" dirty="0">
                <a:solidFill>
                  <a:srgbClr val="660066"/>
                </a:solidFill>
              </a:rPr>
            </a:br>
            <a:r>
              <a:rPr lang="en-US" sz="2400" b="1" dirty="0">
                <a:solidFill>
                  <a:srgbClr val="660066"/>
                </a:solidFill>
              </a:rPr>
              <a:t>1.8 kV/m prolonged from 5000 till 3400 m with 1 MeV electron as seeds.</a:t>
            </a:r>
          </a:p>
        </p:txBody>
      </p:sp>
      <p:pic>
        <p:nvPicPr>
          <p:cNvPr id="3" name="Picture 2" descr="Screenshot 2018-09-10 11.09.4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01" y="1257300"/>
            <a:ext cx="7899400" cy="5600700"/>
          </a:xfrm>
          <a:prstGeom prst="rect">
            <a:avLst/>
          </a:prstGeom>
        </p:spPr>
      </p:pic>
    </p:spTree>
    <p:extLst>
      <p:ext uri="{BB962C8B-B14F-4D97-AF65-F5344CB8AC3E}">
        <p14:creationId xmlns:p14="http://schemas.microsoft.com/office/powerpoint/2010/main" val="22826585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019"/>
            <a:ext cx="8229600" cy="827271"/>
          </a:xfrm>
        </p:spPr>
        <p:txBody>
          <a:bodyPr>
            <a:normAutofit/>
          </a:bodyPr>
          <a:lstStyle/>
          <a:p>
            <a:r>
              <a:rPr lang="en-US" dirty="0" smtClean="0">
                <a:solidFill>
                  <a:srgbClr val="FF0000"/>
                </a:solidFill>
              </a:rPr>
              <a:t>RB/RREA and MOS simulations</a:t>
            </a:r>
            <a:endParaRPr lang="en-US" dirty="0">
              <a:solidFill>
                <a:srgbClr val="FF0000"/>
              </a:solidFill>
            </a:endParaRPr>
          </a:p>
        </p:txBody>
      </p:sp>
      <p:pic>
        <p:nvPicPr>
          <p:cNvPr id="3" name="Picture 2" descr="Screenshot 2018-09-10 10.59.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946059"/>
            <a:ext cx="8357886" cy="5911941"/>
          </a:xfrm>
          <a:prstGeom prst="rect">
            <a:avLst/>
          </a:prstGeom>
        </p:spPr>
      </p:pic>
    </p:spTree>
    <p:extLst>
      <p:ext uri="{BB962C8B-B14F-4D97-AF65-F5344CB8AC3E}">
        <p14:creationId xmlns:p14="http://schemas.microsoft.com/office/powerpoint/2010/main" val="402035177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754"/>
            <a:ext cx="8229600" cy="882658"/>
          </a:xfrm>
        </p:spPr>
        <p:txBody>
          <a:bodyPr>
            <a:normAutofit/>
          </a:bodyPr>
          <a:lstStyle/>
          <a:p>
            <a:r>
              <a:rPr lang="en-US" sz="2400" b="1" dirty="0" smtClean="0">
                <a:solidFill>
                  <a:srgbClr val="660066"/>
                </a:solidFill>
              </a:rPr>
              <a:t>MOS process is one order of magnitude weaker than CR background, however it can prolong to 100 MeV</a:t>
            </a:r>
            <a:endParaRPr lang="en-US" sz="2400" b="1" dirty="0">
              <a:solidFill>
                <a:srgbClr val="660066"/>
              </a:solidFill>
            </a:endParaRPr>
          </a:p>
        </p:txBody>
      </p:sp>
      <p:pic>
        <p:nvPicPr>
          <p:cNvPr id="3" name="Picture 2" descr="Screenshot 2018-09-10 11.00.4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2796" y="1417638"/>
            <a:ext cx="7401535" cy="5440362"/>
          </a:xfrm>
          <a:prstGeom prst="rect">
            <a:avLst/>
          </a:prstGeom>
        </p:spPr>
      </p:pic>
    </p:spTree>
    <p:extLst>
      <p:ext uri="{BB962C8B-B14F-4D97-AF65-F5344CB8AC3E}">
        <p14:creationId xmlns:p14="http://schemas.microsoft.com/office/powerpoint/2010/main" val="1300280153"/>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 and RB/RREA</a:t>
            </a:r>
            <a:endParaRPr lang="en-US" dirty="0"/>
          </a:p>
        </p:txBody>
      </p:sp>
      <p:pic>
        <p:nvPicPr>
          <p:cNvPr id="3" name="Picture 2" descr="Screenshot 2018-09-10 11.19.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608" y="2191692"/>
            <a:ext cx="7218342" cy="4548544"/>
          </a:xfrm>
          <a:prstGeom prst="rect">
            <a:avLst/>
          </a:prstGeom>
        </p:spPr>
      </p:pic>
      <p:cxnSp>
        <p:nvCxnSpPr>
          <p:cNvPr id="5" name="Straight Arrow Connector 4"/>
          <p:cNvCxnSpPr/>
          <p:nvPr/>
        </p:nvCxnSpPr>
        <p:spPr>
          <a:xfrm>
            <a:off x="7159514" y="2355557"/>
            <a:ext cx="0" cy="911498"/>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4854950" y="2468214"/>
            <a:ext cx="2304564" cy="646331"/>
          </a:xfrm>
          <a:prstGeom prst="rect">
            <a:avLst/>
          </a:prstGeom>
          <a:noFill/>
        </p:spPr>
        <p:txBody>
          <a:bodyPr wrap="square" rtlCol="0">
            <a:spAutoFit/>
          </a:bodyPr>
          <a:lstStyle/>
          <a:p>
            <a:r>
              <a:rPr lang="en-US" b="1" dirty="0" smtClean="0">
                <a:solidFill>
                  <a:srgbClr val="660066"/>
                </a:solidFill>
              </a:rPr>
              <a:t>RB/RREA threshold on 4000m ≈1.7 kV/m</a:t>
            </a:r>
            <a:endParaRPr lang="en-US" b="1" dirty="0">
              <a:solidFill>
                <a:srgbClr val="660066"/>
              </a:solidFill>
            </a:endParaRPr>
          </a:p>
        </p:txBody>
      </p:sp>
    </p:spTree>
    <p:extLst>
      <p:ext uri="{BB962C8B-B14F-4D97-AF65-F5344CB8AC3E}">
        <p14:creationId xmlns:p14="http://schemas.microsoft.com/office/powerpoint/2010/main" val="115647995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shower.png"/>
          <p:cNvPicPr>
            <a:picLocks noChangeAspect="1"/>
          </p:cNvPicPr>
          <p:nvPr/>
        </p:nvPicPr>
        <p:blipFill>
          <a:blip r:embed="rId2"/>
          <a:stretch>
            <a:fillRect/>
          </a:stretch>
        </p:blipFill>
        <p:spPr>
          <a:xfrm>
            <a:off x="134471" y="2003240"/>
            <a:ext cx="5258761" cy="4471701"/>
          </a:xfrm>
          <a:prstGeom prst="rect">
            <a:avLst/>
          </a:prstGeom>
        </p:spPr>
      </p:pic>
      <p:sp>
        <p:nvSpPr>
          <p:cNvPr id="3" name="Rectangle 2"/>
          <p:cNvSpPr/>
          <p:nvPr/>
        </p:nvSpPr>
        <p:spPr>
          <a:xfrm>
            <a:off x="878374" y="253444"/>
            <a:ext cx="8035256" cy="1776527"/>
          </a:xfrm>
          <a:prstGeom prst="rect">
            <a:avLst/>
          </a:prstGeom>
        </p:spPr>
        <p:txBody>
          <a:bodyPr wrap="square" lIns="82945" tIns="41473" rIns="82945" bIns="41473">
            <a:spAutoFit/>
          </a:bodyPr>
          <a:lstStyle/>
          <a:p>
            <a:pPr algn="ctr"/>
            <a:r>
              <a:rPr lang="en-US" sz="2200" b="1" dirty="0">
                <a:latin typeface="Times New Roman" pitchFamily="18" charset="0"/>
                <a:cs typeface="Times New Roman" pitchFamily="18" charset="0"/>
              </a:rPr>
              <a:t>Electromagnetic interactions  are treated by the </a:t>
            </a:r>
            <a:r>
              <a:rPr lang="en-US" sz="2200" b="1" dirty="0">
                <a:solidFill>
                  <a:schemeClr val="tx2"/>
                </a:solidFill>
                <a:latin typeface="Times New Roman" pitchFamily="18" charset="0"/>
                <a:cs typeface="Times New Roman" pitchFamily="18" charset="0"/>
              </a:rPr>
              <a:t>EGS4 </a:t>
            </a:r>
            <a:r>
              <a:rPr lang="en-US" sz="2200" b="1" dirty="0">
                <a:latin typeface="Times New Roman" pitchFamily="18" charset="0"/>
                <a:cs typeface="Times New Roman" pitchFamily="18" charset="0"/>
              </a:rPr>
              <a:t>(Electron Gamma  Shower) code</a:t>
            </a:r>
          </a:p>
          <a:p>
            <a:pPr algn="ctr"/>
            <a:r>
              <a:rPr lang="en-US" sz="2200" b="1" dirty="0">
                <a:latin typeface="Times New Roman" pitchFamily="18" charset="0"/>
                <a:cs typeface="Times New Roman" pitchFamily="18" charset="0"/>
              </a:rPr>
              <a:t> </a:t>
            </a:r>
          </a:p>
          <a:p>
            <a:pPr algn="ctr"/>
            <a:r>
              <a:rPr lang="en-US" sz="2200" b="1" dirty="0">
                <a:latin typeface="Times New Roman" pitchFamily="18" charset="0"/>
                <a:cs typeface="Times New Roman" pitchFamily="18" charset="0"/>
              </a:rPr>
              <a:t> </a:t>
            </a:r>
            <a:r>
              <a:rPr lang="en-US" sz="2200" dirty="0">
                <a:latin typeface="Times New Roman" pitchFamily="18" charset="0"/>
                <a:cs typeface="Times New Roman" pitchFamily="18" charset="0"/>
              </a:rPr>
              <a:t> developed at SLAC package for the Monte Carlo simulation of the coupled transport of electrons and photons</a:t>
            </a:r>
            <a:endParaRPr lang="en-US" sz="2200" b="1" dirty="0">
              <a:latin typeface="Times New Roman" pitchFamily="18" charset="0"/>
              <a:cs typeface="Times New Roman" pitchFamily="18" charset="0"/>
            </a:endParaRPr>
          </a:p>
        </p:txBody>
      </p:sp>
      <p:sp>
        <p:nvSpPr>
          <p:cNvPr id="4" name="Rectangle 3"/>
          <p:cNvSpPr/>
          <p:nvPr/>
        </p:nvSpPr>
        <p:spPr>
          <a:xfrm>
            <a:off x="5349605" y="3040157"/>
            <a:ext cx="3952828" cy="3407743"/>
          </a:xfrm>
          <a:prstGeom prst="rect">
            <a:avLst/>
          </a:prstGeom>
        </p:spPr>
        <p:txBody>
          <a:bodyPr wrap="square" lIns="82945" tIns="41473" rIns="82945" bIns="41473">
            <a:spAutoFit/>
          </a:bodyPr>
          <a:lstStyle/>
          <a:p>
            <a:r>
              <a:rPr lang="en-US" dirty="0">
                <a:latin typeface="Times New Roman" pitchFamily="18" charset="0"/>
                <a:cs typeface="Times New Roman" pitchFamily="18" charset="0"/>
              </a:rPr>
              <a:t>EGS4 accounts for the following processes:</a:t>
            </a:r>
          </a:p>
          <a:p>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Bremsstrahlung</a:t>
            </a:r>
            <a:r>
              <a:rPr lang="en-US" dirty="0" smtClean="0">
                <a:latin typeface="Times New Roman" pitchFamily="18" charset="0"/>
                <a:cs typeface="Times New Roman" pitchFamily="18" charset="0"/>
              </a:rPr>
              <a:t> production </a:t>
            </a:r>
          </a:p>
          <a:p>
            <a:r>
              <a:rPr lang="en-US" dirty="0" smtClean="0">
                <a:latin typeface="Times New Roman" pitchFamily="18" charset="0"/>
                <a:cs typeface="Times New Roman" pitchFamily="18" charset="0"/>
              </a:rPr>
              <a:t>    - Positron annihilation in flight and at rest </a:t>
            </a:r>
          </a:p>
          <a:p>
            <a:r>
              <a:rPr lang="en-US" dirty="0" smtClean="0">
                <a:latin typeface="Times New Roman" pitchFamily="18" charset="0"/>
                <a:cs typeface="Times New Roman" pitchFamily="18" charset="0"/>
              </a:rPr>
              <a:t>    - Moliere multiple scattering </a:t>
            </a:r>
          </a:p>
          <a:p>
            <a:r>
              <a:rPr lang="en-US" dirty="0" smtClean="0">
                <a:latin typeface="Times New Roman" pitchFamily="18" charset="0"/>
                <a:cs typeface="Times New Roman" pitchFamily="18" charset="0"/>
              </a:rPr>
              <a:t>    - Continuous energy loss applied to </a:t>
            </a:r>
          </a:p>
          <a:p>
            <a:r>
              <a:rPr lang="en-US" dirty="0" smtClean="0">
                <a:latin typeface="Times New Roman" pitchFamily="18" charset="0"/>
                <a:cs typeface="Times New Roman" pitchFamily="18" charset="0"/>
              </a:rPr>
              <a:t>                                 charged particle tracks</a:t>
            </a:r>
          </a:p>
          <a:p>
            <a:r>
              <a:rPr lang="en-US" dirty="0" smtClean="0">
                <a:latin typeface="Times New Roman" pitchFamily="18" charset="0"/>
                <a:cs typeface="Times New Roman" pitchFamily="18" charset="0"/>
              </a:rPr>
              <a:t>    - Pair production.</a:t>
            </a:r>
          </a:p>
          <a:p>
            <a:r>
              <a:rPr lang="en-US" dirty="0" smtClean="0">
                <a:latin typeface="Times New Roman" pitchFamily="18" charset="0"/>
                <a:cs typeface="Times New Roman" pitchFamily="18" charset="0"/>
              </a:rPr>
              <a:t>    - Compton scattering</a:t>
            </a:r>
          </a:p>
          <a:p>
            <a:r>
              <a:rPr lang="en-US" dirty="0" smtClean="0">
                <a:latin typeface="Times New Roman" pitchFamily="18" charset="0"/>
                <a:cs typeface="Times New Roman" pitchFamily="18" charset="0"/>
              </a:rPr>
              <a:t>    - Photoelectric effect</a:t>
            </a:r>
            <a:endParaRPr lang="en-US" dirty="0" smtClean="0"/>
          </a:p>
        </p:txBody>
      </p:sp>
      <p:sp>
        <p:nvSpPr>
          <p:cNvPr id="5" name="Rectangle 4"/>
          <p:cNvSpPr/>
          <p:nvPr/>
        </p:nvSpPr>
        <p:spPr>
          <a:xfrm>
            <a:off x="5414406" y="2003240"/>
            <a:ext cx="3729594" cy="1191752"/>
          </a:xfrm>
          <a:prstGeom prst="rect">
            <a:avLst/>
          </a:prstGeom>
        </p:spPr>
        <p:txBody>
          <a:bodyPr wrap="square" lIns="82945" tIns="41473" rIns="82945" bIns="41473">
            <a:spAutoFit/>
          </a:bodyPr>
          <a:lstStyle/>
          <a:p>
            <a:r>
              <a:rPr lang="en-US" dirty="0" smtClean="0">
                <a:latin typeface="Times New Roman" pitchFamily="18" charset="0"/>
                <a:cs typeface="Times New Roman" pitchFamily="18" charset="0"/>
              </a:rPr>
              <a:t>        At high energies</a:t>
            </a:r>
          </a:p>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bremsstrahlung</a:t>
            </a:r>
            <a:r>
              <a:rPr lang="en-US" dirty="0" smtClean="0">
                <a:latin typeface="Times New Roman" pitchFamily="18" charset="0"/>
                <a:cs typeface="Times New Roman" pitchFamily="18" charset="0"/>
              </a:rPr>
              <a:t> e → e +γ and </a:t>
            </a:r>
          </a:p>
          <a:p>
            <a:r>
              <a:rPr lang="en-US" dirty="0" smtClean="0">
                <a:latin typeface="Times New Roman" pitchFamily="18" charset="0"/>
                <a:cs typeface="Times New Roman" pitchFamily="18" charset="0"/>
              </a:rPr>
              <a:t>pair production γ ∗ → e </a:t>
            </a:r>
            <a:r>
              <a:rPr lang="en-US" baseline="30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+e </a:t>
            </a:r>
            <a:r>
              <a:rPr lang="en-US" baseline="30000" dirty="0" smtClean="0">
                <a:latin typeface="Times New Roman" pitchFamily="18" charset="0"/>
                <a:cs typeface="Times New Roman" pitchFamily="18" charset="0"/>
              </a:rPr>
              <a:t>+</a:t>
            </a:r>
            <a:r>
              <a:rPr lang="en-US" dirty="0" smtClean="0">
                <a:latin typeface="Times New Roman" pitchFamily="18" charset="0"/>
                <a:cs typeface="Times New Roman" pitchFamily="18" charset="0"/>
              </a:rPr>
              <a:t>  dominate.</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5503149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15471" y="253444"/>
            <a:ext cx="7879755" cy="1037855"/>
          </a:xfrm>
          <a:prstGeom prst="rect">
            <a:avLst/>
          </a:prstGeom>
        </p:spPr>
        <p:txBody>
          <a:bodyPr wrap="square" lIns="82936" tIns="41469" rIns="82936" bIns="41469">
            <a:spAutoFit/>
          </a:bodyPr>
          <a:lstStyle/>
          <a:p>
            <a:pPr algn="just"/>
            <a:r>
              <a:rPr lang="en-US" sz="2200" b="1" dirty="0" smtClean="0">
                <a:solidFill>
                  <a:srgbClr val="660066"/>
                </a:solidFill>
                <a:latin typeface="Times New Roman" pitchFamily="18" charset="0"/>
                <a:cs typeface="Times New Roman" pitchFamily="18" charset="0"/>
              </a:rPr>
              <a:t>The </a:t>
            </a:r>
            <a:r>
              <a:rPr lang="en-US" sz="2200" b="1" dirty="0">
                <a:solidFill>
                  <a:srgbClr val="660066"/>
                </a:solidFill>
                <a:latin typeface="Times New Roman" pitchFamily="18" charset="0"/>
                <a:cs typeface="Times New Roman" pitchFamily="18" charset="0"/>
              </a:rPr>
              <a:t>simplest electric field configuration is used in the </a:t>
            </a:r>
            <a:r>
              <a:rPr lang="en-US" sz="2200" b="1" dirty="0" smtClean="0">
                <a:solidFill>
                  <a:srgbClr val="660066"/>
                </a:solidFill>
                <a:latin typeface="Times New Roman" pitchFamily="18" charset="0"/>
                <a:cs typeface="Times New Roman" pitchFamily="18" charset="0"/>
              </a:rPr>
              <a:t>CORSIKA code subroutine </a:t>
            </a:r>
            <a:r>
              <a:rPr lang="en-US" sz="2200" b="1" dirty="0" err="1">
                <a:solidFill>
                  <a:srgbClr val="660066"/>
                </a:solidFill>
                <a:latin typeface="Times New Roman" pitchFamily="18" charset="0"/>
                <a:cs typeface="Times New Roman" pitchFamily="18" charset="0"/>
              </a:rPr>
              <a:t>elfield.c</a:t>
            </a:r>
            <a:r>
              <a:rPr lang="en-US" sz="2200" b="1" dirty="0">
                <a:solidFill>
                  <a:srgbClr val="660066"/>
                </a:solidFill>
                <a:latin typeface="Times New Roman" pitchFamily="18" charset="0"/>
                <a:cs typeface="Times New Roman" pitchFamily="18" charset="0"/>
              </a:rPr>
              <a:t>  -  </a:t>
            </a:r>
            <a:r>
              <a:rPr lang="en-US" sz="2200" b="1" dirty="0" err="1">
                <a:solidFill>
                  <a:srgbClr val="660066"/>
                </a:solidFill>
                <a:latin typeface="Times New Roman" pitchFamily="18" charset="0"/>
                <a:cs typeface="Times New Roman" pitchFamily="18" charset="0"/>
              </a:rPr>
              <a:t>Ez</a:t>
            </a:r>
            <a:r>
              <a:rPr lang="en-US" sz="2200" b="1" dirty="0">
                <a:solidFill>
                  <a:srgbClr val="660066"/>
                </a:solidFill>
                <a:latin typeface="Times New Roman"/>
                <a:cs typeface="Times New Roman"/>
              </a:rPr>
              <a:t>≠ 0 between H</a:t>
            </a:r>
            <a:r>
              <a:rPr lang="en-US" sz="2200" b="1" baseline="-25000" dirty="0">
                <a:solidFill>
                  <a:srgbClr val="660066"/>
                </a:solidFill>
                <a:latin typeface="Times New Roman"/>
                <a:cs typeface="Times New Roman"/>
              </a:rPr>
              <a:t>1</a:t>
            </a:r>
            <a:r>
              <a:rPr lang="en-US" sz="2200" b="1" dirty="0">
                <a:solidFill>
                  <a:srgbClr val="660066"/>
                </a:solidFill>
                <a:latin typeface="Times New Roman"/>
                <a:cs typeface="Times New Roman"/>
              </a:rPr>
              <a:t> and H</a:t>
            </a:r>
            <a:r>
              <a:rPr lang="en-US" sz="2200" b="1" baseline="-25000" dirty="0">
                <a:solidFill>
                  <a:srgbClr val="660066"/>
                </a:solidFill>
                <a:latin typeface="Times New Roman"/>
                <a:cs typeface="Times New Roman"/>
              </a:rPr>
              <a:t>2</a:t>
            </a:r>
            <a:r>
              <a:rPr lang="en-US" sz="2200" b="1" dirty="0">
                <a:solidFill>
                  <a:srgbClr val="660066"/>
                </a:solidFill>
                <a:latin typeface="Times New Roman"/>
                <a:cs typeface="Times New Roman"/>
              </a:rPr>
              <a:t>.</a:t>
            </a:r>
            <a:endParaRPr lang="en-US" sz="2200" b="1" baseline="-25000" dirty="0">
              <a:solidFill>
                <a:srgbClr val="660066"/>
              </a:solidFill>
              <a:latin typeface="Times New Roman" pitchFamily="18" charset="0"/>
              <a:cs typeface="Times New Roman" pitchFamily="18" charset="0"/>
            </a:endParaRPr>
          </a:p>
          <a:p>
            <a:endParaRPr lang="en-US" dirty="0" smtClean="0"/>
          </a:p>
        </p:txBody>
      </p:sp>
      <p:pic>
        <p:nvPicPr>
          <p:cNvPr id="3" name="Image1"/>
          <p:cNvPicPr/>
          <p:nvPr/>
        </p:nvPicPr>
        <p:blipFill>
          <a:blip r:embed="rId3"/>
          <a:stretch>
            <a:fillRect/>
          </a:stretch>
        </p:blipFill>
        <p:spPr bwMode="auto">
          <a:xfrm>
            <a:off x="1461578" y="1484782"/>
            <a:ext cx="6285644" cy="4730930"/>
          </a:xfrm>
          <a:prstGeom prst="rect">
            <a:avLst/>
          </a:prstGeom>
        </p:spPr>
      </p:pic>
    </p:spTree>
    <p:extLst>
      <p:ext uri="{BB962C8B-B14F-4D97-AF65-F5344CB8AC3E}">
        <p14:creationId xmlns:p14="http://schemas.microsoft.com/office/powerpoint/2010/main" val="2974785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p:nvPr>
        </p:nvSpPr>
        <p:spPr/>
        <p:txBody>
          <a:bodyPr>
            <a:normAutofit lnSpcReduction="10000"/>
          </a:bodyPr>
          <a:lstStyle/>
          <a:p>
            <a:pPr algn="just"/>
            <a:r>
              <a:rPr lang="en-US" sz="2200" dirty="0">
                <a:latin typeface="Times New Roman" pitchFamily="18" charset="0"/>
                <a:cs typeface="Times New Roman" pitchFamily="18" charset="0"/>
              </a:rPr>
              <a:t>To run a simulation one needs to define parameters of the simulation in the input file.</a:t>
            </a:r>
          </a:p>
          <a:p>
            <a:pPr algn="just"/>
            <a:endParaRPr lang="en-US" sz="2500" b="1" dirty="0">
              <a:solidFill>
                <a:srgbClr val="FF0000"/>
              </a:solidFill>
            </a:endParaRPr>
          </a:p>
          <a:p>
            <a:pPr algn="just"/>
            <a:r>
              <a:rPr lang="en-US" sz="2500" dirty="0">
                <a:solidFill>
                  <a:srgbClr val="FF0000"/>
                </a:solidFill>
              </a:rPr>
              <a:t>Simulation Setup:</a:t>
            </a:r>
          </a:p>
          <a:p>
            <a:pPr algn="just"/>
            <a:endParaRPr lang="en-US" sz="2500" dirty="0">
              <a:solidFill>
                <a:srgbClr val="FF0000"/>
              </a:solidFill>
            </a:endParaRPr>
          </a:p>
          <a:p>
            <a:pPr algn="just"/>
            <a:r>
              <a:rPr lang="en-US" sz="2500" dirty="0">
                <a:latin typeface="Times New Roman" pitchFamily="18" charset="0"/>
                <a:cs typeface="Times New Roman" pitchFamily="18" charset="0"/>
              </a:rPr>
              <a:t>Primary particle: proton,</a:t>
            </a:r>
          </a:p>
          <a:p>
            <a:pPr algn="just"/>
            <a:r>
              <a:rPr lang="en-US" sz="2500" dirty="0">
                <a:latin typeface="Times New Roman" pitchFamily="18" charset="0"/>
                <a:cs typeface="Times New Roman" pitchFamily="18" charset="0"/>
              </a:rPr>
              <a:t>Primary energy:  </a:t>
            </a:r>
            <a:r>
              <a:rPr lang="en-US" sz="2500" dirty="0" err="1">
                <a:latin typeface="Times New Roman" pitchFamily="18" charset="0"/>
                <a:cs typeface="Times New Roman" pitchFamily="18" charset="0"/>
              </a:rPr>
              <a:t>Eo</a:t>
            </a:r>
            <a:r>
              <a:rPr lang="en-US" sz="2500" dirty="0">
                <a:latin typeface="Times New Roman" pitchFamily="18" charset="0"/>
                <a:cs typeface="Times New Roman" pitchFamily="18" charset="0"/>
              </a:rPr>
              <a:t> = 10</a:t>
            </a:r>
            <a:r>
              <a:rPr lang="en-US" sz="2500" baseline="30000" dirty="0">
                <a:latin typeface="Times New Roman" pitchFamily="18" charset="0"/>
                <a:cs typeface="Times New Roman" pitchFamily="18" charset="0"/>
              </a:rPr>
              <a:t>6</a:t>
            </a:r>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GeV</a:t>
            </a:r>
            <a:endParaRPr lang="en-US" sz="2500" dirty="0">
              <a:latin typeface="Times New Roman" pitchFamily="18" charset="0"/>
              <a:cs typeface="Times New Roman" pitchFamily="18" charset="0"/>
            </a:endParaRPr>
          </a:p>
          <a:p>
            <a:pPr algn="just"/>
            <a:r>
              <a:rPr lang="en-US" sz="2500" dirty="0">
                <a:latin typeface="Times New Roman" pitchFamily="18" charset="0"/>
                <a:cs typeface="Times New Roman" pitchFamily="18" charset="0"/>
              </a:rPr>
              <a:t>Starting height: top of atmosphere</a:t>
            </a:r>
            <a:endParaRPr lang="en-US" sz="2500" dirty="0">
              <a:solidFill>
                <a:schemeClr val="dk1"/>
              </a:solidFill>
              <a:latin typeface="Times New Roman" pitchFamily="18" charset="0"/>
              <a:cs typeface="Times New Roman" pitchFamily="18" charset="0"/>
            </a:endParaRPr>
          </a:p>
          <a:p>
            <a:pPr algn="just"/>
            <a:r>
              <a:rPr lang="en-US" sz="2500" dirty="0">
                <a:solidFill>
                  <a:schemeClr val="dk1"/>
                </a:solidFill>
                <a:latin typeface="Times New Roman" pitchFamily="18" charset="0"/>
                <a:cs typeface="Times New Roman" pitchFamily="18" charset="0"/>
              </a:rPr>
              <a:t>Observation level:  </a:t>
            </a:r>
            <a:r>
              <a:rPr lang="en-US" sz="2500" dirty="0">
                <a:latin typeface="Times New Roman" pitchFamily="18" charset="0"/>
                <a:cs typeface="Times New Roman" pitchFamily="18" charset="0"/>
              </a:rPr>
              <a:t>H</a:t>
            </a:r>
            <a:r>
              <a:rPr lang="en-US" sz="2500" baseline="-25000" dirty="0">
                <a:latin typeface="Times New Roman" pitchFamily="18" charset="0"/>
                <a:cs typeface="Times New Roman" pitchFamily="18" charset="0"/>
              </a:rPr>
              <a:t>obs</a:t>
            </a:r>
            <a:r>
              <a:rPr lang="en-US" sz="2500" dirty="0">
                <a:latin typeface="Times New Roman" pitchFamily="18" charset="0"/>
                <a:cs typeface="Times New Roman" pitchFamily="18" charset="0"/>
              </a:rPr>
              <a:t>= </a:t>
            </a:r>
            <a:r>
              <a:rPr lang="en-US" sz="2500" dirty="0">
                <a:solidFill>
                  <a:schemeClr val="dk1"/>
                </a:solidFill>
                <a:latin typeface="Times New Roman" pitchFamily="18" charset="0"/>
                <a:cs typeface="Times New Roman" pitchFamily="18" charset="0"/>
              </a:rPr>
              <a:t>3.2 km </a:t>
            </a:r>
          </a:p>
          <a:p>
            <a:pPr algn="just"/>
            <a:r>
              <a:rPr lang="en-US" sz="2500" dirty="0">
                <a:latin typeface="Times New Roman" pitchFamily="18" charset="0"/>
                <a:cs typeface="Times New Roman" pitchFamily="18" charset="0"/>
              </a:rPr>
              <a:t>Low energy cut-off of secondary particles:  </a:t>
            </a:r>
          </a:p>
          <a:p>
            <a:pPr algn="just"/>
            <a:r>
              <a:rPr lang="en-US" sz="2500" dirty="0">
                <a:latin typeface="Times New Roman" pitchFamily="18" charset="0"/>
                <a:cs typeface="Times New Roman" pitchFamily="18" charset="0"/>
              </a:rPr>
              <a:t>                                                   E</a:t>
            </a:r>
            <a:r>
              <a:rPr lang="en-US" sz="2500" baseline="-25000" dirty="0">
                <a:latin typeface="Times New Roman" pitchFamily="18" charset="0"/>
                <a:cs typeface="Times New Roman" pitchFamily="18" charset="0"/>
              </a:rPr>
              <a:t>h,µ</a:t>
            </a:r>
            <a:r>
              <a:rPr lang="en-US" sz="2500" dirty="0">
                <a:latin typeface="Times New Roman" pitchFamily="18" charset="0"/>
                <a:cs typeface="Times New Roman" pitchFamily="18" charset="0"/>
              </a:rPr>
              <a:t> =</a:t>
            </a:r>
            <a:r>
              <a:rPr lang="en-US" sz="2500" dirty="0">
                <a:solidFill>
                  <a:srgbClr val="FF0000"/>
                </a:solidFill>
                <a:latin typeface="Times New Roman" pitchFamily="18" charset="0"/>
                <a:cs typeface="Times New Roman" pitchFamily="18" charset="0"/>
              </a:rPr>
              <a:t> </a:t>
            </a:r>
            <a:r>
              <a:rPr lang="en-US" sz="2500" dirty="0">
                <a:latin typeface="Times New Roman" pitchFamily="18" charset="0"/>
                <a:cs typeface="Times New Roman" pitchFamily="18" charset="0"/>
              </a:rPr>
              <a:t>300 </a:t>
            </a:r>
            <a:r>
              <a:rPr lang="en-US" sz="2500" dirty="0" err="1">
                <a:latin typeface="Times New Roman" pitchFamily="18" charset="0"/>
                <a:cs typeface="Times New Roman" pitchFamily="18" charset="0"/>
              </a:rPr>
              <a:t>MeV</a:t>
            </a:r>
            <a:r>
              <a:rPr lang="en-US" sz="2500" dirty="0">
                <a:latin typeface="Times New Roman" pitchFamily="18" charset="0"/>
                <a:cs typeface="Times New Roman" pitchFamily="18" charset="0"/>
              </a:rPr>
              <a:t> </a:t>
            </a:r>
          </a:p>
          <a:p>
            <a:pPr algn="just"/>
            <a:r>
              <a:rPr lang="en-US" sz="2500" dirty="0">
                <a:latin typeface="Times New Roman" pitchFamily="18" charset="0"/>
                <a:cs typeface="Times New Roman" pitchFamily="18" charset="0"/>
              </a:rPr>
              <a:t>                                                   </a:t>
            </a:r>
            <a:r>
              <a:rPr lang="en-US" sz="2500" dirty="0" err="1">
                <a:latin typeface="Times New Roman" pitchFamily="18" charset="0"/>
                <a:cs typeface="Times New Roman" pitchFamily="18" charset="0"/>
              </a:rPr>
              <a:t>E</a:t>
            </a:r>
            <a:r>
              <a:rPr lang="en-US" sz="2500" baseline="-25000" dirty="0" err="1">
                <a:latin typeface="Times New Roman" pitchFamily="18" charset="0"/>
                <a:cs typeface="Times New Roman" pitchFamily="18" charset="0"/>
              </a:rPr>
              <a:t>γ,e</a:t>
            </a:r>
            <a:r>
              <a:rPr lang="en-US" sz="2500" dirty="0">
                <a:latin typeface="Times New Roman" pitchFamily="18" charset="0"/>
                <a:cs typeface="Times New Roman" pitchFamily="18" charset="0"/>
              </a:rPr>
              <a:t> = 3 </a:t>
            </a:r>
            <a:r>
              <a:rPr lang="en-US" sz="2500" dirty="0" err="1">
                <a:latin typeface="Times New Roman" pitchFamily="18" charset="0"/>
                <a:cs typeface="Times New Roman" pitchFamily="18" charset="0"/>
              </a:rPr>
              <a:t>MeV</a:t>
            </a:r>
            <a:endParaRPr lang="en-US" sz="2500" dirty="0">
              <a:latin typeface="Times New Roman" pitchFamily="18" charset="0"/>
              <a:cs typeface="Times New Roman" pitchFamily="18" charset="0"/>
            </a:endParaRPr>
          </a:p>
          <a:p>
            <a:pPr algn="just"/>
            <a:r>
              <a:rPr lang="en-US" sz="2500" dirty="0">
                <a:latin typeface="Times New Roman" pitchFamily="18" charset="0"/>
                <a:cs typeface="Times New Roman" pitchFamily="18" charset="0"/>
              </a:rPr>
              <a:t>Number of events:    N=100 events</a:t>
            </a:r>
          </a:p>
          <a:p>
            <a:endParaRPr lang="en-US" dirty="0"/>
          </a:p>
        </p:txBody>
      </p:sp>
    </p:spTree>
    <p:extLst>
      <p:ext uri="{BB962C8B-B14F-4D97-AF65-F5344CB8AC3E}">
        <p14:creationId xmlns:p14="http://schemas.microsoft.com/office/powerpoint/2010/main" val="522539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4" cstate="email">
            <a:extLst>
              <a:ext uri="{28A0092B-C50C-407E-A947-70E740481C1C}">
                <a14:useLocalDpi xmlns:a14="http://schemas.microsoft.com/office/drawing/2010/main"/>
              </a:ext>
            </a:extLst>
          </a:blip>
          <a:srcRect/>
          <a:stretch>
            <a:fillRect/>
          </a:stretch>
        </p:blipFill>
        <p:spPr bwMode="auto">
          <a:xfrm>
            <a:off x="700987" y="1055252"/>
            <a:ext cx="8214413" cy="5771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a:spLocks noGrp="1"/>
          </p:cNvSpPr>
          <p:nvPr>
            <p:ph type="title"/>
          </p:nvPr>
        </p:nvSpPr>
        <p:spPr>
          <a:xfrm>
            <a:off x="136071" y="284843"/>
            <a:ext cx="9007929" cy="533400"/>
          </a:xfrm>
        </p:spPr>
        <p:txBody>
          <a:bodyPr>
            <a:noAutofit/>
          </a:bodyPr>
          <a:lstStyle/>
          <a:p>
            <a:r>
              <a:rPr lang="en-US" sz="2400" dirty="0"/>
              <a:t> </a:t>
            </a:r>
            <a:r>
              <a:rPr lang="en-US" sz="2400" b="1" dirty="0">
                <a:solidFill>
                  <a:srgbClr val="008000"/>
                </a:solidFill>
              </a:rPr>
              <a:t>Tripole model of cloud charge structure: electric field at the ground is superposition of </a:t>
            </a:r>
            <a:r>
              <a:rPr lang="en-US" sz="2400" b="1" dirty="0" smtClean="0">
                <a:solidFill>
                  <a:srgbClr val="008000"/>
                </a:solidFill>
              </a:rPr>
              <a:t>fields from </a:t>
            </a:r>
            <a:r>
              <a:rPr lang="en-US" sz="2400" b="1" dirty="0">
                <a:solidFill>
                  <a:srgbClr val="008000"/>
                </a:solidFill>
              </a:rPr>
              <a:t>the 3 charges  above</a:t>
            </a:r>
            <a:br>
              <a:rPr lang="en-US" sz="2400" b="1" dirty="0">
                <a:solidFill>
                  <a:srgbClr val="008000"/>
                </a:solidFill>
              </a:rPr>
            </a:br>
            <a:endParaRPr lang="en-US" sz="2400" b="1" dirty="0">
              <a:solidFill>
                <a:srgbClr val="008000"/>
              </a:solidFill>
            </a:endParaRPr>
          </a:p>
        </p:txBody>
      </p:sp>
      <p:graphicFrame>
        <p:nvGraphicFramePr>
          <p:cNvPr id="2" name="Object 1"/>
          <p:cNvGraphicFramePr>
            <a:graphicFrameLocks noChangeAspect="1"/>
          </p:cNvGraphicFramePr>
          <p:nvPr>
            <p:extLst/>
          </p:nvPr>
        </p:nvGraphicFramePr>
        <p:xfrm>
          <a:off x="2374375" y="1462489"/>
          <a:ext cx="5270500" cy="723900"/>
        </p:xfrm>
        <a:graphic>
          <a:graphicData uri="http://schemas.openxmlformats.org/presentationml/2006/ole">
            <mc:AlternateContent xmlns:mc="http://schemas.openxmlformats.org/markup-compatibility/2006">
              <mc:Choice xmlns:v="urn:schemas-microsoft-com:vml" Requires="v">
                <p:oleObj spid="_x0000_s6145" name="Document" r:id="rId6" imgW="5270500" imgH="723900" progId="Word.Document.12">
                  <p:embed/>
                </p:oleObj>
              </mc:Choice>
              <mc:Fallback>
                <p:oleObj name="Document" r:id="rId6" imgW="5270500" imgH="723900" progId="Word.Document.12">
                  <p:embed/>
                  <p:pic>
                    <p:nvPicPr>
                      <p:cNvPr id="0" name=""/>
                      <p:cNvPicPr/>
                      <p:nvPr/>
                    </p:nvPicPr>
                    <p:blipFill>
                      <a:blip r:embed="rId7"/>
                      <a:stretch>
                        <a:fillRect/>
                      </a:stretch>
                    </p:blipFill>
                    <p:spPr>
                      <a:xfrm>
                        <a:off x="2374375" y="1462489"/>
                        <a:ext cx="5270500" cy="723900"/>
                      </a:xfrm>
                      <a:prstGeom prst="rect">
                        <a:avLst/>
                      </a:prstGeom>
                    </p:spPr>
                  </p:pic>
                </p:oleObj>
              </mc:Fallback>
            </mc:AlternateContent>
          </a:graphicData>
        </a:graphic>
      </p:graphicFrame>
      <p:graphicFrame>
        <p:nvGraphicFramePr>
          <p:cNvPr id="3" name="Object 2"/>
          <p:cNvGraphicFramePr>
            <a:graphicFrameLocks noChangeAspect="1"/>
          </p:cNvGraphicFramePr>
          <p:nvPr>
            <p:extLst/>
          </p:nvPr>
        </p:nvGraphicFramePr>
        <p:xfrm>
          <a:off x="6016297" y="2222919"/>
          <a:ext cx="2986689" cy="562938"/>
        </p:xfrm>
        <a:graphic>
          <a:graphicData uri="http://schemas.openxmlformats.org/presentationml/2006/ole">
            <mc:AlternateContent xmlns:mc="http://schemas.openxmlformats.org/markup-compatibility/2006">
              <mc:Choice xmlns:v="urn:schemas-microsoft-com:vml" Requires="v">
                <p:oleObj spid="_x0000_s6146" name="Document" r:id="rId9" imgW="5270500" imgH="342900" progId="Word.Document.12">
                  <p:embed/>
                </p:oleObj>
              </mc:Choice>
              <mc:Fallback>
                <p:oleObj name="Document" r:id="rId9" imgW="5270500" imgH="342900" progId="Word.Document.12">
                  <p:embed/>
                  <p:pic>
                    <p:nvPicPr>
                      <p:cNvPr id="0" name=""/>
                      <p:cNvPicPr/>
                      <p:nvPr/>
                    </p:nvPicPr>
                    <p:blipFill>
                      <a:blip r:embed="rId10"/>
                      <a:stretch>
                        <a:fillRect/>
                      </a:stretch>
                    </p:blipFill>
                    <p:spPr>
                      <a:xfrm>
                        <a:off x="6016297" y="2222919"/>
                        <a:ext cx="2986689" cy="562938"/>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ECDBD349-CB91-DA46-9A94-EBF9A9A927D7}" type="slidenum">
              <a:rPr lang="en-US" smtClean="0"/>
              <a:t>3</a:t>
            </a:fld>
            <a:endParaRPr lang="en-US"/>
          </a:p>
        </p:txBody>
      </p:sp>
    </p:spTree>
    <p:extLst>
      <p:ext uri="{BB962C8B-B14F-4D97-AF65-F5344CB8AC3E}">
        <p14:creationId xmlns:p14="http://schemas.microsoft.com/office/powerpoint/2010/main" val="35323919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5170" y="123830"/>
            <a:ext cx="8848830" cy="760856"/>
          </a:xfrm>
          <a:prstGeom prst="rect">
            <a:avLst/>
          </a:prstGeom>
        </p:spPr>
        <p:txBody>
          <a:bodyPr wrap="square" lIns="82936" tIns="41469" rIns="82936" bIns="41469">
            <a:spAutoFit/>
          </a:bodyPr>
          <a:lstStyle/>
          <a:p>
            <a:pPr algn="ctr"/>
            <a:endParaRPr lang="en-US" sz="2200" dirty="0">
              <a:solidFill>
                <a:srgbClr val="FF0000"/>
              </a:solidFill>
              <a:latin typeface="Times New Roman" pitchFamily="18" charset="0"/>
              <a:cs typeface="Times New Roman" pitchFamily="18" charset="0"/>
            </a:endParaRPr>
          </a:p>
          <a:p>
            <a:pPr algn="ctr"/>
            <a:endParaRPr lang="en-US" sz="2200"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525451825"/>
              </p:ext>
            </p:extLst>
          </p:nvPr>
        </p:nvGraphicFramePr>
        <p:xfrm>
          <a:off x="457200" y="1399055"/>
          <a:ext cx="8359260" cy="1975966"/>
        </p:xfrm>
        <a:graphic>
          <a:graphicData uri="http://schemas.openxmlformats.org/drawingml/2006/table">
            <a:tbl>
              <a:tblPr/>
              <a:tblGrid>
                <a:gridCol w="728921"/>
                <a:gridCol w="1193014"/>
                <a:gridCol w="2150729"/>
                <a:gridCol w="2014502"/>
                <a:gridCol w="2272094"/>
              </a:tblGrid>
              <a:tr h="690513">
                <a:tc>
                  <a:txBody>
                    <a:bodyPr/>
                    <a:lstStyle/>
                    <a:p>
                      <a:pPr>
                        <a:spcAft>
                          <a:spcPts val="0"/>
                        </a:spcAft>
                      </a:pP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err="1">
                          <a:solidFill>
                            <a:srgbClr val="00000A"/>
                          </a:solidFill>
                          <a:latin typeface="Times New Roman" pitchFamily="18" charset="0"/>
                          <a:ea typeface="WenQuanYi Micro Hei"/>
                          <a:cs typeface="Times New Roman" pitchFamily="18" charset="0"/>
                        </a:rPr>
                        <a:t>Ez</a:t>
                      </a:r>
                      <a:r>
                        <a:rPr lang="en-US" sz="1600" b="0" dirty="0">
                          <a:solidFill>
                            <a:srgbClr val="00000A"/>
                          </a:solidFill>
                          <a:latin typeface="Times New Roman" pitchFamily="18" charset="0"/>
                          <a:ea typeface="WenQuanYi Micro Hei"/>
                          <a:cs typeface="Times New Roman" pitchFamily="18" charset="0"/>
                        </a:rPr>
                        <a:t>=0</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err="1">
                          <a:solidFill>
                            <a:srgbClr val="FF0000"/>
                          </a:solidFill>
                          <a:latin typeface="Times New Roman" pitchFamily="18" charset="0"/>
                          <a:ea typeface="WenQuanYi Micro Hei"/>
                          <a:cs typeface="Times New Roman" pitchFamily="18" charset="0"/>
                        </a:rPr>
                        <a:t>Ez</a:t>
                      </a:r>
                      <a:r>
                        <a:rPr lang="en-US" sz="1600" b="0" dirty="0">
                          <a:solidFill>
                            <a:srgbClr val="FF0000"/>
                          </a:solidFill>
                          <a:latin typeface="Times New Roman" pitchFamily="18" charset="0"/>
                          <a:ea typeface="WenQuanYi Micro Hei"/>
                          <a:cs typeface="Times New Roman" pitchFamily="18" charset="0"/>
                        </a:rPr>
                        <a:t>=1.8 kV/cm </a:t>
                      </a:r>
                    </a:p>
                    <a:p>
                      <a:pPr>
                        <a:spcAft>
                          <a:spcPts val="0"/>
                        </a:spcAft>
                      </a:pPr>
                      <a:r>
                        <a:rPr lang="en-US" sz="1600" b="0" dirty="0">
                          <a:solidFill>
                            <a:srgbClr val="FF0000"/>
                          </a:solidFill>
                          <a:latin typeface="Times New Roman" pitchFamily="18" charset="0"/>
                          <a:ea typeface="WenQuanYi Micro Hei"/>
                          <a:cs typeface="Times New Roman" pitchFamily="18" charset="0"/>
                        </a:rPr>
                        <a:t>at 3250m &lt;H&lt;4250m</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err="1">
                          <a:solidFill>
                            <a:srgbClr val="00000A"/>
                          </a:solidFill>
                          <a:latin typeface="Times New Roman" pitchFamily="18" charset="0"/>
                          <a:ea typeface="WenQuanYi Micro Hei"/>
                          <a:cs typeface="Times New Roman" pitchFamily="18" charset="0"/>
                        </a:rPr>
                        <a:t>Ez</a:t>
                      </a:r>
                      <a:r>
                        <a:rPr lang="en-US" sz="1600" b="0" dirty="0">
                          <a:solidFill>
                            <a:srgbClr val="00000A"/>
                          </a:solidFill>
                          <a:latin typeface="Times New Roman" pitchFamily="18" charset="0"/>
                          <a:ea typeface="WenQuanYi Micro Hei"/>
                          <a:cs typeface="Times New Roman" pitchFamily="18" charset="0"/>
                        </a:rPr>
                        <a:t>=1.8 kV/cm </a:t>
                      </a:r>
                    </a:p>
                    <a:p>
                      <a:pPr>
                        <a:spcAft>
                          <a:spcPts val="0"/>
                        </a:spcAft>
                      </a:pPr>
                      <a:r>
                        <a:rPr lang="en-US" sz="1600" b="0" dirty="0">
                          <a:solidFill>
                            <a:srgbClr val="00000A"/>
                          </a:solidFill>
                          <a:latin typeface="Times New Roman" pitchFamily="18" charset="0"/>
                          <a:ea typeface="WenQuanYi Micro Hei"/>
                          <a:cs typeface="Times New Roman" pitchFamily="18" charset="0"/>
                        </a:rPr>
                        <a:t>at 4200m&lt;H&lt;5200m</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err="1">
                          <a:solidFill>
                            <a:srgbClr val="00000A"/>
                          </a:solidFill>
                          <a:latin typeface="Times New Roman" pitchFamily="18" charset="0"/>
                          <a:ea typeface="WenQuanYi Micro Hei"/>
                          <a:cs typeface="Times New Roman" pitchFamily="18" charset="0"/>
                        </a:rPr>
                        <a:t>Ez</a:t>
                      </a:r>
                      <a:r>
                        <a:rPr lang="en-US" sz="1600" b="0" dirty="0">
                          <a:solidFill>
                            <a:srgbClr val="00000A"/>
                          </a:solidFill>
                          <a:latin typeface="Times New Roman" pitchFamily="18" charset="0"/>
                          <a:ea typeface="WenQuanYi Micro Hei"/>
                          <a:cs typeface="Times New Roman" pitchFamily="18" charset="0"/>
                        </a:rPr>
                        <a:t>=1.0 kV/cm </a:t>
                      </a:r>
                    </a:p>
                    <a:p>
                      <a:pPr>
                        <a:spcAft>
                          <a:spcPts val="0"/>
                        </a:spcAft>
                      </a:pPr>
                      <a:r>
                        <a:rPr lang="en-US" sz="1600" b="0" dirty="0">
                          <a:solidFill>
                            <a:srgbClr val="00000A"/>
                          </a:solidFill>
                          <a:latin typeface="Times New Roman" pitchFamily="18" charset="0"/>
                          <a:ea typeface="WenQuanYi Micro Hei"/>
                          <a:cs typeface="Times New Roman" pitchFamily="18" charset="0"/>
                        </a:rPr>
                        <a:t>at 4200m&lt;H&lt;5200m</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86614">
                <a:tc>
                  <a:txBody>
                    <a:bodyPr/>
                    <a:lstStyle/>
                    <a:p>
                      <a:pPr>
                        <a:spcAft>
                          <a:spcPts val="0"/>
                        </a:spcAft>
                      </a:pPr>
                      <a:r>
                        <a:rPr lang="en-US" sz="1600" b="1" dirty="0">
                          <a:solidFill>
                            <a:srgbClr val="00000A"/>
                          </a:solidFill>
                          <a:latin typeface="Times New Roman" pitchFamily="18" charset="0"/>
                          <a:ea typeface="WenQuanYi Micro Hei"/>
                          <a:cs typeface="Times New Roman" pitchFamily="18" charset="0"/>
                        </a:rPr>
                        <a:t>N</a:t>
                      </a:r>
                      <a:r>
                        <a:rPr lang="en-US" sz="1600" b="1" baseline="-25000" dirty="0">
                          <a:solidFill>
                            <a:srgbClr val="00000A"/>
                          </a:solidFill>
                          <a:latin typeface="Times New Roman" pitchFamily="18" charset="0"/>
                          <a:ea typeface="WenQuanYi Micro Hei"/>
                          <a:cs typeface="Times New Roman" pitchFamily="18" charset="0"/>
                        </a:rPr>
                        <a:t>e</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rgbClr val="00000A"/>
                          </a:solidFill>
                          <a:latin typeface="Times New Roman" pitchFamily="18" charset="0"/>
                          <a:ea typeface="WenQuanYi Micro Hei"/>
                          <a:cs typeface="Times New Roman" pitchFamily="18" charset="0"/>
                        </a:rPr>
                        <a:t>4.03 </a:t>
                      </a:r>
                      <a:r>
                        <a:rPr lang="en-US" sz="1600" b="0" dirty="0">
                          <a:solidFill>
                            <a:srgbClr val="000000"/>
                          </a:solidFill>
                          <a:latin typeface="Times New Roman" pitchFamily="18" charset="0"/>
                          <a:ea typeface="WenQuanYi Micro Hei"/>
                          <a:cs typeface="Times New Roman" pitchFamily="18" charset="0"/>
                        </a:rPr>
                        <a:t>E+05</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a:solidFill>
                            <a:srgbClr val="FF0000"/>
                          </a:solidFill>
                          <a:latin typeface="Times New Roman" pitchFamily="18" charset="0"/>
                          <a:ea typeface="WenQuanYi Micro Hei"/>
                          <a:cs typeface="Times New Roman" pitchFamily="18" charset="0"/>
                        </a:rPr>
                        <a:t>7.25  E+05</a:t>
                      </a:r>
                      <a:endParaRPr lang="en-US" sz="1600" dirty="0">
                        <a:solidFill>
                          <a:srgbClr val="FF0000"/>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rgbClr val="00000A"/>
                          </a:solidFill>
                          <a:latin typeface="Times New Roman" pitchFamily="18" charset="0"/>
                          <a:ea typeface="WenQuanYi Micro Hei"/>
                          <a:cs typeface="Times New Roman" pitchFamily="18" charset="0"/>
                        </a:rPr>
                        <a:t>4.34 </a:t>
                      </a:r>
                      <a:r>
                        <a:rPr lang="en-US" sz="1600" b="0" dirty="0">
                          <a:solidFill>
                            <a:srgbClr val="000000"/>
                          </a:solidFill>
                          <a:latin typeface="Times New Roman" pitchFamily="18" charset="0"/>
                          <a:ea typeface="WenQuanYi Micro Hei"/>
                          <a:cs typeface="Times New Roman" pitchFamily="18" charset="0"/>
                        </a:rPr>
                        <a:t>E+05</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a:solidFill>
                            <a:srgbClr val="00000A"/>
                          </a:solidFill>
                          <a:latin typeface="Times New Roman" pitchFamily="18" charset="0"/>
                          <a:ea typeface="WenQuanYi Micro Hei"/>
                          <a:cs typeface="Times New Roman" pitchFamily="18" charset="0"/>
                        </a:rPr>
                        <a:t>4.08 </a:t>
                      </a:r>
                      <a:r>
                        <a:rPr lang="en-US" sz="1600" b="0">
                          <a:solidFill>
                            <a:srgbClr val="000000"/>
                          </a:solidFill>
                          <a:latin typeface="Times New Roman" pitchFamily="18" charset="0"/>
                          <a:ea typeface="WenQuanYi Micro Hei"/>
                          <a:cs typeface="Times New Roman" pitchFamily="18" charset="0"/>
                        </a:rPr>
                        <a:t>E+05</a:t>
                      </a:r>
                      <a:endParaRPr lang="en-US" sz="160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86614">
                <a:tc>
                  <a:txBody>
                    <a:bodyPr/>
                    <a:lstStyle/>
                    <a:p>
                      <a:pPr>
                        <a:spcAft>
                          <a:spcPts val="0"/>
                        </a:spcAft>
                      </a:pPr>
                      <a:r>
                        <a:rPr lang="en-US" sz="1600" b="1" dirty="0">
                          <a:solidFill>
                            <a:srgbClr val="00000A"/>
                          </a:solidFill>
                          <a:latin typeface="Times New Roman" pitchFamily="18" charset="0"/>
                          <a:ea typeface="WenQuanYi Micro Hei"/>
                          <a:cs typeface="Times New Roman" pitchFamily="18" charset="0"/>
                        </a:rPr>
                        <a:t>N</a:t>
                      </a:r>
                      <a:r>
                        <a:rPr lang="en-US" sz="1600" b="1" baseline="-25000" dirty="0">
                          <a:solidFill>
                            <a:srgbClr val="00000A"/>
                          </a:solidFill>
                          <a:latin typeface="Times New Roman" pitchFamily="18" charset="0"/>
                          <a:ea typeface="WenQuanYi Micro Hei"/>
                          <a:cs typeface="Times New Roman" pitchFamily="18" charset="0"/>
                        </a:rPr>
                        <a:t>µ</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rgbClr val="00000A"/>
                          </a:solidFill>
                          <a:latin typeface="Times New Roman" pitchFamily="18" charset="0"/>
                          <a:ea typeface="WenQuanYi Micro Hei"/>
                          <a:cs typeface="Times New Roman" pitchFamily="18" charset="0"/>
                        </a:rPr>
                        <a:t>11.48 </a:t>
                      </a:r>
                      <a:r>
                        <a:rPr lang="en-US" sz="1600" b="0" dirty="0">
                          <a:solidFill>
                            <a:srgbClr val="000000"/>
                          </a:solidFill>
                          <a:latin typeface="Times New Roman" pitchFamily="18" charset="0"/>
                          <a:ea typeface="WenQuanYi Micro Hei"/>
                          <a:cs typeface="Times New Roman" pitchFamily="18" charset="0"/>
                        </a:rPr>
                        <a:t>E+03</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a:solidFill>
                            <a:schemeClr val="tx1"/>
                          </a:solidFill>
                          <a:latin typeface="Times New Roman" pitchFamily="18" charset="0"/>
                          <a:ea typeface="WenQuanYi Micro Hei"/>
                          <a:cs typeface="Times New Roman" pitchFamily="18" charset="0"/>
                        </a:rPr>
                        <a:t>11.73  E+03</a:t>
                      </a:r>
                      <a:endParaRPr lang="en-US" sz="1600" dirty="0">
                        <a:solidFill>
                          <a:schemeClr val="tx1"/>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chemeClr val="tx1"/>
                          </a:solidFill>
                          <a:latin typeface="Times New Roman" pitchFamily="18" charset="0"/>
                          <a:ea typeface="WenQuanYi Micro Hei"/>
                          <a:cs typeface="Times New Roman" pitchFamily="18" charset="0"/>
                        </a:rPr>
                        <a:t>12.09 </a:t>
                      </a:r>
                      <a:r>
                        <a:rPr lang="en-US" sz="1600" b="0" dirty="0">
                          <a:solidFill>
                            <a:schemeClr val="tx1"/>
                          </a:solidFill>
                          <a:latin typeface="Times New Roman" pitchFamily="18" charset="0"/>
                          <a:ea typeface="WenQuanYi Micro Hei"/>
                          <a:cs typeface="Times New Roman" pitchFamily="18" charset="0"/>
                        </a:rPr>
                        <a:t>E+03</a:t>
                      </a:r>
                      <a:endParaRPr lang="en-US" sz="1600" dirty="0">
                        <a:solidFill>
                          <a:schemeClr val="tx1"/>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rgbClr val="00000A"/>
                          </a:solidFill>
                          <a:latin typeface="Times New Roman" pitchFamily="18" charset="0"/>
                          <a:ea typeface="WenQuanYi Micro Hei"/>
                          <a:cs typeface="Times New Roman" pitchFamily="18" charset="0"/>
                        </a:rPr>
                        <a:t>11.70 </a:t>
                      </a:r>
                      <a:r>
                        <a:rPr lang="en-US" sz="1600" b="0" dirty="0">
                          <a:solidFill>
                            <a:srgbClr val="000000"/>
                          </a:solidFill>
                          <a:latin typeface="Times New Roman" pitchFamily="18" charset="0"/>
                          <a:ea typeface="WenQuanYi Micro Hei"/>
                          <a:cs typeface="Times New Roman" pitchFamily="18" charset="0"/>
                        </a:rPr>
                        <a:t>E+03</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312225">
                <a:tc>
                  <a:txBody>
                    <a:bodyPr/>
                    <a:lstStyle/>
                    <a:p>
                      <a:pPr>
                        <a:spcAft>
                          <a:spcPts val="0"/>
                        </a:spcAft>
                      </a:pPr>
                      <a:r>
                        <a:rPr lang="en-US" sz="1600" b="1" dirty="0">
                          <a:solidFill>
                            <a:srgbClr val="00000A"/>
                          </a:solidFill>
                          <a:latin typeface="Times New Roman" pitchFamily="18" charset="0"/>
                          <a:ea typeface="WenQuanYi Micro Hei"/>
                          <a:cs typeface="Times New Roman" pitchFamily="18" charset="0"/>
                        </a:rPr>
                        <a:t>N</a:t>
                      </a:r>
                      <a:r>
                        <a:rPr lang="en-US" sz="1600" b="1" baseline="-25000" dirty="0">
                          <a:solidFill>
                            <a:srgbClr val="00000A"/>
                          </a:solidFill>
                          <a:latin typeface="Times New Roman" pitchFamily="18" charset="0"/>
                          <a:ea typeface="WenQuanYi Micro Hei"/>
                          <a:cs typeface="Times New Roman" pitchFamily="18" charset="0"/>
                        </a:rPr>
                        <a:t>ɣ</a:t>
                      </a:r>
                      <a:endParaRPr lang="en-US" sz="1600" b="1"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a:solidFill>
                            <a:srgbClr val="00000A"/>
                          </a:solidFill>
                          <a:latin typeface="Times New Roman" pitchFamily="18" charset="0"/>
                          <a:ea typeface="WenQuanYi Micro Hei"/>
                          <a:cs typeface="Times New Roman" pitchFamily="18" charset="0"/>
                        </a:rPr>
                        <a:t>1.91 </a:t>
                      </a:r>
                      <a:r>
                        <a:rPr lang="en-US" sz="1600" b="0">
                          <a:solidFill>
                            <a:srgbClr val="000000"/>
                          </a:solidFill>
                          <a:latin typeface="Times New Roman" pitchFamily="18" charset="0"/>
                          <a:ea typeface="WenQuanYi Micro Hei"/>
                          <a:cs typeface="Times New Roman" pitchFamily="18" charset="0"/>
                        </a:rPr>
                        <a:t>E+06</a:t>
                      </a:r>
                      <a:endParaRPr lang="en-US" sz="160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rgbClr val="FF0000"/>
                          </a:solidFill>
                          <a:latin typeface="Times New Roman" pitchFamily="18" charset="0"/>
                          <a:ea typeface="WenQuanYi Micro Hei"/>
                          <a:cs typeface="Times New Roman" pitchFamily="18" charset="0"/>
                        </a:rPr>
                        <a:t>2.86 E+06</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b="0" dirty="0">
                          <a:solidFill>
                            <a:srgbClr val="222222"/>
                          </a:solidFill>
                          <a:highlight>
                            <a:srgbClr val="FFFFFF"/>
                          </a:highlight>
                          <a:latin typeface="Times New Roman" pitchFamily="18" charset="0"/>
                          <a:ea typeface="WenQuanYi Micro Hei"/>
                          <a:cs typeface="Times New Roman" pitchFamily="18" charset="0"/>
                        </a:rPr>
                        <a:t>2.26 E+06</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a:solidFill>
                            <a:srgbClr val="00000A"/>
                          </a:solidFill>
                          <a:latin typeface="Times New Roman" pitchFamily="18" charset="0"/>
                          <a:ea typeface="WenQuanYi Micro Hei"/>
                          <a:cs typeface="Times New Roman" pitchFamily="18" charset="0"/>
                        </a:rPr>
                        <a:t>1.95 </a:t>
                      </a:r>
                      <a:r>
                        <a:rPr lang="en-US" sz="1600" b="0" dirty="0">
                          <a:solidFill>
                            <a:srgbClr val="000000"/>
                          </a:solidFill>
                          <a:latin typeface="Times New Roman" pitchFamily="18" charset="0"/>
                          <a:ea typeface="WenQuanYi Micro Hei"/>
                          <a:cs typeface="Times New Roman" pitchFamily="18" charset="0"/>
                        </a:rPr>
                        <a:t>E+06</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bl>
          </a:graphicData>
        </a:graphic>
      </p:graphicFrame>
      <p:sp>
        <p:nvSpPr>
          <p:cNvPr id="3" name="Title 2"/>
          <p:cNvSpPr>
            <a:spLocks noGrp="1"/>
          </p:cNvSpPr>
          <p:nvPr>
            <p:ph type="title"/>
          </p:nvPr>
        </p:nvSpPr>
        <p:spPr>
          <a:xfrm>
            <a:off x="457200" y="274638"/>
            <a:ext cx="8229600" cy="763774"/>
          </a:xfrm>
        </p:spPr>
        <p:txBody>
          <a:bodyPr>
            <a:noAutofit/>
          </a:bodyPr>
          <a:lstStyle/>
          <a:p>
            <a:r>
              <a:rPr lang="en-US" sz="2800" b="1" dirty="0">
                <a:solidFill>
                  <a:srgbClr val="660066"/>
                </a:solidFill>
                <a:latin typeface="Times New Roman" pitchFamily="18" charset="0"/>
                <a:cs typeface="Times New Roman" pitchFamily="18" charset="0"/>
              </a:rPr>
              <a:t>Effect of near-earth electric field on the intensity of  </a:t>
            </a:r>
            <a:br>
              <a:rPr lang="en-US" sz="2800" b="1" dirty="0">
                <a:solidFill>
                  <a:srgbClr val="660066"/>
                </a:solidFill>
                <a:latin typeface="Times New Roman" pitchFamily="18" charset="0"/>
                <a:cs typeface="Times New Roman" pitchFamily="18" charset="0"/>
              </a:rPr>
            </a:br>
            <a:r>
              <a:rPr lang="en-US" sz="2800" b="1" dirty="0" smtClean="0">
                <a:solidFill>
                  <a:srgbClr val="660066"/>
                </a:solidFill>
                <a:latin typeface="Times New Roman" pitchFamily="18" charset="0"/>
                <a:cs typeface="Times New Roman" pitchFamily="18" charset="0"/>
              </a:rPr>
              <a:t>secondary </a:t>
            </a:r>
            <a:r>
              <a:rPr lang="en-US" sz="2800" b="1" dirty="0">
                <a:solidFill>
                  <a:srgbClr val="660066"/>
                </a:solidFill>
                <a:latin typeface="Times New Roman" pitchFamily="18" charset="0"/>
                <a:cs typeface="Times New Roman" pitchFamily="18" charset="0"/>
              </a:rPr>
              <a:t>cosmic </a:t>
            </a:r>
            <a:r>
              <a:rPr lang="en-US" sz="2800" b="1" dirty="0" smtClean="0">
                <a:solidFill>
                  <a:srgbClr val="660066"/>
                </a:solidFill>
                <a:latin typeface="Times New Roman" pitchFamily="18" charset="0"/>
                <a:cs typeface="Times New Roman" pitchFamily="18" charset="0"/>
              </a:rPr>
              <a:t>rays </a:t>
            </a:r>
            <a:r>
              <a:rPr lang="en-US" sz="2800" b="1" dirty="0">
                <a:solidFill>
                  <a:srgbClr val="660066"/>
                </a:solidFill>
                <a:latin typeface="Times New Roman" pitchFamily="18" charset="0"/>
                <a:cs typeface="Times New Roman" pitchFamily="18" charset="0"/>
              </a:rPr>
              <a:t/>
            </a:r>
            <a:br>
              <a:rPr lang="en-US" sz="2800" b="1" dirty="0">
                <a:solidFill>
                  <a:srgbClr val="660066"/>
                </a:solidFill>
                <a:latin typeface="Times New Roman" pitchFamily="18" charset="0"/>
                <a:cs typeface="Times New Roman" pitchFamily="18" charset="0"/>
              </a:rPr>
            </a:br>
            <a:endParaRPr lang="en-US" sz="2800" b="1" dirty="0">
              <a:solidFill>
                <a:srgbClr val="660066"/>
              </a:solidFill>
            </a:endParaRPr>
          </a:p>
        </p:txBody>
      </p:sp>
      <p:graphicFrame>
        <p:nvGraphicFramePr>
          <p:cNvPr id="7" name="Table 6"/>
          <p:cNvGraphicFramePr>
            <a:graphicFrameLocks noGrp="1"/>
          </p:cNvGraphicFramePr>
          <p:nvPr>
            <p:extLst>
              <p:ext uri="{D42A27DB-BD31-4B8C-83A1-F6EECF244321}">
                <p14:modId xmlns:p14="http://schemas.microsoft.com/office/powerpoint/2010/main" val="3343900794"/>
              </p:ext>
            </p:extLst>
          </p:nvPr>
        </p:nvGraphicFramePr>
        <p:xfrm>
          <a:off x="925965" y="3672355"/>
          <a:ext cx="7192850" cy="2132940"/>
        </p:xfrm>
        <a:graphic>
          <a:graphicData uri="http://schemas.openxmlformats.org/drawingml/2006/table">
            <a:tbl>
              <a:tblPr/>
              <a:tblGrid>
                <a:gridCol w="887650"/>
                <a:gridCol w="2002847"/>
                <a:gridCol w="2021907"/>
                <a:gridCol w="2280446"/>
              </a:tblGrid>
              <a:tr h="561083">
                <a:tc>
                  <a:txBody>
                    <a:bodyPr/>
                    <a:lstStyle/>
                    <a:p>
                      <a:pPr>
                        <a:spcAft>
                          <a:spcPts val="0"/>
                        </a:spcAft>
                      </a:pP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err="1">
                          <a:solidFill>
                            <a:srgbClr val="000000"/>
                          </a:solidFill>
                          <a:latin typeface="Times New Roman" pitchFamily="18" charset="0"/>
                          <a:ea typeface="WenQuanYi Micro Hei"/>
                          <a:cs typeface="Times New Roman" pitchFamily="18" charset="0"/>
                        </a:rPr>
                        <a:t>Ez</a:t>
                      </a:r>
                      <a:r>
                        <a:rPr lang="en-US" sz="1600" dirty="0">
                          <a:solidFill>
                            <a:srgbClr val="000000"/>
                          </a:solidFill>
                          <a:latin typeface="Times New Roman" pitchFamily="18" charset="0"/>
                          <a:ea typeface="WenQuanYi Micro Hei"/>
                          <a:cs typeface="Times New Roman" pitchFamily="18" charset="0"/>
                        </a:rPr>
                        <a:t>=1.8 kV/cm </a:t>
                      </a:r>
                      <a:endParaRPr lang="en-US" sz="1600" dirty="0">
                        <a:solidFill>
                          <a:srgbClr val="00000A"/>
                        </a:solidFill>
                        <a:latin typeface="Times New Roman" pitchFamily="18" charset="0"/>
                        <a:ea typeface="WenQuanYi Micro Hei"/>
                        <a:cs typeface="Times New Roman" pitchFamily="18" charset="0"/>
                      </a:endParaRPr>
                    </a:p>
                    <a:p>
                      <a:pPr>
                        <a:spcAft>
                          <a:spcPts val="0"/>
                        </a:spcAft>
                      </a:pPr>
                      <a:r>
                        <a:rPr lang="en-US" sz="1600" b="0" dirty="0">
                          <a:solidFill>
                            <a:srgbClr val="000000"/>
                          </a:solidFill>
                          <a:latin typeface="Times New Roman" pitchFamily="18" charset="0"/>
                          <a:ea typeface="WenQuanYi Micro Hei"/>
                          <a:cs typeface="Times New Roman" pitchFamily="18" charset="0"/>
                        </a:rPr>
                        <a:t>at 3250m &lt;H&lt;4250m</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err="1">
                          <a:solidFill>
                            <a:srgbClr val="00000A"/>
                          </a:solidFill>
                          <a:latin typeface="Times New Roman" pitchFamily="18" charset="0"/>
                          <a:ea typeface="WenQuanYi Micro Hei"/>
                          <a:cs typeface="Times New Roman" pitchFamily="18" charset="0"/>
                        </a:rPr>
                        <a:t>Ez</a:t>
                      </a:r>
                      <a:r>
                        <a:rPr lang="en-US" sz="1600" dirty="0">
                          <a:solidFill>
                            <a:srgbClr val="00000A"/>
                          </a:solidFill>
                          <a:latin typeface="Times New Roman" pitchFamily="18" charset="0"/>
                          <a:ea typeface="WenQuanYi Micro Hei"/>
                          <a:cs typeface="Times New Roman" pitchFamily="18" charset="0"/>
                        </a:rPr>
                        <a:t>=1.8 kV/cm </a:t>
                      </a:r>
                    </a:p>
                    <a:p>
                      <a:pPr>
                        <a:spcAft>
                          <a:spcPts val="0"/>
                        </a:spcAft>
                      </a:pPr>
                      <a:r>
                        <a:rPr lang="en-US" sz="1600" b="0" dirty="0">
                          <a:solidFill>
                            <a:srgbClr val="00000A"/>
                          </a:solidFill>
                          <a:latin typeface="Times New Roman" pitchFamily="18" charset="0"/>
                          <a:ea typeface="WenQuanYi Micro Hei"/>
                          <a:cs typeface="Times New Roman" pitchFamily="18" charset="0"/>
                        </a:rPr>
                        <a:t>at 4200m&lt;H&lt;5200m</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err="1">
                          <a:solidFill>
                            <a:srgbClr val="00000A"/>
                          </a:solidFill>
                          <a:latin typeface="Times New Roman" pitchFamily="18" charset="0"/>
                          <a:ea typeface="WenQuanYi Micro Hei"/>
                          <a:cs typeface="Times New Roman" pitchFamily="18" charset="0"/>
                        </a:rPr>
                        <a:t>Ez</a:t>
                      </a:r>
                      <a:r>
                        <a:rPr lang="en-US" sz="1600" dirty="0">
                          <a:solidFill>
                            <a:srgbClr val="00000A"/>
                          </a:solidFill>
                          <a:latin typeface="Times New Roman" pitchFamily="18" charset="0"/>
                          <a:ea typeface="WenQuanYi Micro Hei"/>
                          <a:cs typeface="Times New Roman" pitchFamily="18" charset="0"/>
                        </a:rPr>
                        <a:t>=1.0 kV/cm </a:t>
                      </a:r>
                    </a:p>
                    <a:p>
                      <a:pPr>
                        <a:spcAft>
                          <a:spcPts val="0"/>
                        </a:spcAft>
                      </a:pPr>
                      <a:r>
                        <a:rPr lang="en-US" sz="1600" b="0" dirty="0">
                          <a:solidFill>
                            <a:srgbClr val="00000A"/>
                          </a:solidFill>
                          <a:latin typeface="Times New Roman" pitchFamily="18" charset="0"/>
                          <a:ea typeface="WenQuanYi Micro Hei"/>
                          <a:cs typeface="Times New Roman" pitchFamily="18" charset="0"/>
                        </a:rPr>
                        <a:t>at 4200m&lt;H&lt;5200m</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35110">
                <a:tc>
                  <a:txBody>
                    <a:bodyPr/>
                    <a:lstStyle/>
                    <a:p>
                      <a:pPr>
                        <a:spcAft>
                          <a:spcPts val="0"/>
                        </a:spcAft>
                      </a:pPr>
                      <a:r>
                        <a:rPr lang="en-US" sz="1600" b="0" dirty="0">
                          <a:solidFill>
                            <a:srgbClr val="000000"/>
                          </a:solidFill>
                          <a:latin typeface="Times New Roman" pitchFamily="18" charset="0"/>
                          <a:ea typeface="Times New Roman"/>
                          <a:cs typeface="Times New Roman" pitchFamily="18" charset="0"/>
                        </a:rPr>
                        <a:t>∆</a:t>
                      </a:r>
                      <a:r>
                        <a:rPr lang="en-US" sz="1600" b="0" dirty="0">
                          <a:solidFill>
                            <a:srgbClr val="000000"/>
                          </a:solidFill>
                          <a:latin typeface="Times New Roman" pitchFamily="18" charset="0"/>
                          <a:ea typeface="Liberation Serif"/>
                          <a:cs typeface="Times New Roman" pitchFamily="18" charset="0"/>
                        </a:rPr>
                        <a:t>Ne/</a:t>
                      </a:r>
                      <a:r>
                        <a:rPr lang="en-US" sz="1600" b="0" dirty="0" smtClean="0">
                          <a:solidFill>
                            <a:srgbClr val="000000"/>
                          </a:solidFill>
                          <a:latin typeface="Times New Roman" pitchFamily="18" charset="0"/>
                          <a:ea typeface="Liberation Serif"/>
                          <a:cs typeface="Times New Roman" pitchFamily="18" charset="0"/>
                        </a:rPr>
                        <a:t>Ne (%)</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80</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8</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1</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35110">
                <a:tc>
                  <a:txBody>
                    <a:bodyPr/>
                    <a:lstStyle/>
                    <a:p>
                      <a:pPr>
                        <a:spcAft>
                          <a:spcPts val="0"/>
                        </a:spcAft>
                      </a:pPr>
                      <a:r>
                        <a:rPr lang="en-US" sz="1600" b="0" dirty="0">
                          <a:solidFill>
                            <a:srgbClr val="000000"/>
                          </a:solidFill>
                          <a:latin typeface="Times New Roman" pitchFamily="18" charset="0"/>
                          <a:ea typeface="Liberation Serif"/>
                          <a:cs typeface="Times New Roman" pitchFamily="18" charset="0"/>
                        </a:rPr>
                        <a:t>∆Nµ/</a:t>
                      </a:r>
                      <a:r>
                        <a:rPr lang="en-US" sz="1600" b="0" dirty="0" smtClean="0">
                          <a:solidFill>
                            <a:srgbClr val="000000"/>
                          </a:solidFill>
                          <a:latin typeface="Times New Roman" pitchFamily="18" charset="0"/>
                          <a:ea typeface="Liberation Serif"/>
                          <a:cs typeface="Times New Roman" pitchFamily="18" charset="0"/>
                        </a:rPr>
                        <a:t>Nµ</a:t>
                      </a:r>
                    </a:p>
                    <a:p>
                      <a:pPr>
                        <a:spcAft>
                          <a:spcPts val="0"/>
                        </a:spcAft>
                      </a:pPr>
                      <a:r>
                        <a:rPr lang="en-US" sz="1600" b="0" dirty="0" smtClean="0">
                          <a:solidFill>
                            <a:srgbClr val="000000"/>
                          </a:solidFill>
                          <a:latin typeface="Times New Roman" pitchFamily="18" charset="0"/>
                          <a:ea typeface="Liberation Serif"/>
                          <a:cs typeface="Times New Roman" pitchFamily="18" charset="0"/>
                        </a:rPr>
                        <a:t>(%)</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2</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5</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2</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43511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rgbClr val="000000"/>
                          </a:solidFill>
                          <a:latin typeface="Times New Roman" pitchFamily="18" charset="0"/>
                          <a:ea typeface="Liberation Serif"/>
                          <a:cs typeface="Times New Roman" pitchFamily="18" charset="0"/>
                        </a:rPr>
                        <a:t>∆</a:t>
                      </a:r>
                      <a:r>
                        <a:rPr lang="en-US" sz="1600" b="0" dirty="0" err="1" smtClean="0">
                          <a:solidFill>
                            <a:srgbClr val="000000"/>
                          </a:solidFill>
                          <a:latin typeface="Times New Roman" pitchFamily="18" charset="0"/>
                          <a:ea typeface="Liberation Serif"/>
                          <a:cs typeface="Times New Roman" pitchFamily="18" charset="0"/>
                        </a:rPr>
                        <a:t>N</a:t>
                      </a:r>
                      <a:r>
                        <a:rPr lang="en-US" sz="1600" b="1" baseline="-25000" dirty="0" err="1" smtClean="0">
                          <a:solidFill>
                            <a:srgbClr val="00000A"/>
                          </a:solidFill>
                          <a:latin typeface="Times New Roman" pitchFamily="18" charset="0"/>
                          <a:ea typeface="WenQuanYi Micro Hei"/>
                          <a:cs typeface="Times New Roman" pitchFamily="18" charset="0"/>
                        </a:rPr>
                        <a:t>ɣ</a:t>
                      </a:r>
                      <a:r>
                        <a:rPr lang="en-US" sz="1600" b="0" dirty="0" smtClean="0">
                          <a:solidFill>
                            <a:srgbClr val="000000"/>
                          </a:solidFill>
                          <a:latin typeface="Times New Roman" pitchFamily="18" charset="0"/>
                          <a:ea typeface="Liberation Serif"/>
                          <a:cs typeface="Times New Roman" pitchFamily="18" charset="0"/>
                        </a:rPr>
                        <a:t>/</a:t>
                      </a:r>
                      <a:r>
                        <a:rPr lang="en-US" sz="1600" b="0" dirty="0" err="1" smtClean="0">
                          <a:solidFill>
                            <a:srgbClr val="000000"/>
                          </a:solidFill>
                          <a:latin typeface="Times New Roman" pitchFamily="18" charset="0"/>
                          <a:ea typeface="Liberation Serif"/>
                          <a:cs typeface="Times New Roman" pitchFamily="18" charset="0"/>
                        </a:rPr>
                        <a:t>N</a:t>
                      </a:r>
                      <a:r>
                        <a:rPr lang="en-US" sz="1600" b="1" baseline="-25000" dirty="0" err="1" smtClean="0">
                          <a:solidFill>
                            <a:srgbClr val="00000A"/>
                          </a:solidFill>
                          <a:latin typeface="Times New Roman" pitchFamily="18" charset="0"/>
                          <a:ea typeface="WenQuanYi Micro Hei"/>
                          <a:cs typeface="Times New Roman" pitchFamily="18" charset="0"/>
                        </a:rPr>
                        <a:t>ɣ</a:t>
                      </a:r>
                      <a:endParaRPr lang="en-US" sz="1600" b="1" baseline="-25000" dirty="0" smtClean="0">
                        <a:solidFill>
                          <a:srgbClr val="00000A"/>
                        </a:solidFill>
                        <a:latin typeface="Times New Roman" pitchFamily="18" charset="0"/>
                        <a:ea typeface="WenQuanYi Micro Hei"/>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600" b="1" baseline="-25000" dirty="0" smtClean="0">
                          <a:solidFill>
                            <a:srgbClr val="00000A"/>
                          </a:solidFill>
                          <a:latin typeface="Times New Roman" pitchFamily="18" charset="0"/>
                          <a:ea typeface="WenQuanYi Micro Hei"/>
                          <a:cs typeface="Times New Roman" pitchFamily="18" charset="0"/>
                        </a:rPr>
                        <a:t>(%)</a:t>
                      </a:r>
                      <a:endParaRPr lang="en-US" sz="1600" dirty="0" smtClean="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50</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18</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600" dirty="0" smtClean="0">
                          <a:solidFill>
                            <a:srgbClr val="00000A"/>
                          </a:solidFill>
                          <a:latin typeface="Times New Roman" pitchFamily="18" charset="0"/>
                          <a:ea typeface="WenQuanYi Micro Hei"/>
                          <a:cs typeface="Times New Roman" pitchFamily="18" charset="0"/>
                        </a:rPr>
                        <a:t>2</a:t>
                      </a:r>
                      <a:endParaRPr lang="en-US" sz="16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4376511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39615" y="1867647"/>
            <a:ext cx="3763994" cy="3564008"/>
          </a:xfrm>
          <a:prstGeom prst="rect">
            <a:avLst/>
          </a:prstGeom>
          <a:solidFill>
            <a:srgbClr val="FFFFFF">
              <a:alpha val="0"/>
            </a:srgbClr>
          </a:solidFill>
          <a:ln w="9525">
            <a:noFill/>
            <a:miter lim="800000"/>
            <a:headEnd/>
            <a:tailEnd/>
          </a:ln>
        </p:spPr>
      </p:pic>
      <p:sp>
        <p:nvSpPr>
          <p:cNvPr id="3" name="Title 2"/>
          <p:cNvSpPr>
            <a:spLocks noGrp="1"/>
          </p:cNvSpPr>
          <p:nvPr>
            <p:ph type="title"/>
          </p:nvPr>
        </p:nvSpPr>
        <p:spPr>
          <a:xfrm>
            <a:off x="457200" y="438991"/>
            <a:ext cx="7992035" cy="651715"/>
          </a:xfrm>
        </p:spPr>
        <p:txBody>
          <a:bodyPr>
            <a:normAutofit fontScale="90000"/>
          </a:bodyPr>
          <a:lstStyle/>
          <a:p>
            <a:r>
              <a:rPr lang="en-US" b="1" dirty="0">
                <a:solidFill>
                  <a:srgbClr val="660066"/>
                </a:solidFill>
                <a:latin typeface="Times New Roman" pitchFamily="18" charset="0"/>
                <a:cs typeface="Times New Roman" pitchFamily="18" charset="0"/>
              </a:rPr>
              <a:t>Secondary </a:t>
            </a:r>
            <a:r>
              <a:rPr lang="en-US" b="1" dirty="0" smtClean="0">
                <a:solidFill>
                  <a:srgbClr val="660066"/>
                </a:solidFill>
                <a:latin typeface="Times New Roman" pitchFamily="18" charset="0"/>
                <a:cs typeface="Times New Roman" pitchFamily="18" charset="0"/>
              </a:rPr>
              <a:t>particle energy spectra with and without atmospheric electric field</a:t>
            </a:r>
            <a:endParaRPr lang="en-US" dirty="0">
              <a:solidFill>
                <a:srgbClr val="660066"/>
              </a:solidFill>
            </a:endParaRPr>
          </a:p>
        </p:txBody>
      </p:sp>
      <p:pic>
        <p:nvPicPr>
          <p:cNvPr id="5" name="Picture 2"/>
          <p:cNvPicPr>
            <a:picLocks noChangeAspect="1" noChangeArrowheads="1"/>
          </p:cNvPicPr>
          <p:nvPr/>
        </p:nvPicPr>
        <p:blipFill>
          <a:blip r:embed="rId3" cstate="print"/>
          <a:srcRect/>
          <a:stretch>
            <a:fillRect/>
          </a:stretch>
        </p:blipFill>
        <p:spPr bwMode="auto">
          <a:xfrm>
            <a:off x="4650706" y="1591735"/>
            <a:ext cx="3798529" cy="3988794"/>
          </a:xfrm>
          <a:prstGeom prst="rect">
            <a:avLst/>
          </a:prstGeom>
          <a:noFill/>
          <a:ln w="9525">
            <a:noFill/>
            <a:miter lim="800000"/>
            <a:headEnd/>
            <a:tailEnd/>
          </a:ln>
          <a:effectLst/>
        </p:spPr>
      </p:pic>
      <p:sp>
        <p:nvSpPr>
          <p:cNvPr id="4" name="TextBox 3"/>
          <p:cNvSpPr txBox="1"/>
          <p:nvPr/>
        </p:nvSpPr>
        <p:spPr>
          <a:xfrm>
            <a:off x="2256118" y="3160059"/>
            <a:ext cx="1358214" cy="369332"/>
          </a:xfrm>
          <a:prstGeom prst="rect">
            <a:avLst/>
          </a:prstGeom>
          <a:noFill/>
        </p:spPr>
        <p:txBody>
          <a:bodyPr wrap="none" rtlCol="0">
            <a:spAutoFit/>
          </a:bodyPr>
          <a:lstStyle/>
          <a:p>
            <a:r>
              <a:rPr lang="en-US" dirty="0" smtClean="0"/>
              <a:t>Gamma rays</a:t>
            </a:r>
            <a:endParaRPr lang="en-US" dirty="0"/>
          </a:p>
        </p:txBody>
      </p:sp>
      <p:sp>
        <p:nvSpPr>
          <p:cNvPr id="6" name="TextBox 5"/>
          <p:cNvSpPr txBox="1"/>
          <p:nvPr/>
        </p:nvSpPr>
        <p:spPr>
          <a:xfrm>
            <a:off x="6536765" y="3160059"/>
            <a:ext cx="1314823" cy="646331"/>
          </a:xfrm>
          <a:prstGeom prst="rect">
            <a:avLst/>
          </a:prstGeom>
          <a:noFill/>
        </p:spPr>
        <p:txBody>
          <a:bodyPr wrap="square" rtlCol="0">
            <a:spAutoFit/>
          </a:bodyPr>
          <a:lstStyle/>
          <a:p>
            <a:r>
              <a:rPr lang="en-US" dirty="0" smtClean="0"/>
              <a:t>Electrons/</a:t>
            </a:r>
          </a:p>
          <a:p>
            <a:r>
              <a:rPr lang="en-US" dirty="0" smtClean="0"/>
              <a:t>positrons</a:t>
            </a:r>
            <a:endParaRPr lang="en-US" dirty="0"/>
          </a:p>
        </p:txBody>
      </p:sp>
    </p:spTree>
    <p:extLst>
      <p:ext uri="{BB962C8B-B14F-4D97-AF65-F5344CB8AC3E}">
        <p14:creationId xmlns:p14="http://schemas.microsoft.com/office/powerpoint/2010/main" val="3256001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83585" y="1534594"/>
            <a:ext cx="7613807" cy="753865"/>
          </a:xfrm>
          <a:prstGeom prst="rect">
            <a:avLst/>
          </a:prstGeom>
        </p:spPr>
        <p:txBody>
          <a:bodyPr wrap="none" lIns="82945" tIns="41473" rIns="82945" bIns="41473">
            <a:spAutoFit/>
          </a:bodyPr>
          <a:lstStyle/>
          <a:p>
            <a:pPr lvl="0"/>
            <a:r>
              <a:rPr lang="en-US" sz="2200" dirty="0">
                <a:latin typeface="Times New Roman" pitchFamily="18" charset="0"/>
                <a:cs typeface="Times New Roman" pitchFamily="18" charset="0"/>
              </a:rPr>
              <a:t>Estimated primary particle energy: </a:t>
            </a:r>
            <a:r>
              <a:rPr lang="en-US" altLang="zh-CN" sz="2200" dirty="0">
                <a:solidFill>
                  <a:srgbClr val="FF0000"/>
                </a:solidFill>
                <a:latin typeface="Times New Roman" pitchFamily="18" charset="0"/>
                <a:ea typeface="WenQuanYi Micro Hei" charset="0"/>
                <a:cs typeface="Times New Roman" pitchFamily="18" charset="0"/>
              </a:rPr>
              <a:t>logE</a:t>
            </a:r>
            <a:r>
              <a:rPr lang="en-US" altLang="zh-CN" sz="2200" baseline="-30000" dirty="0">
                <a:solidFill>
                  <a:srgbClr val="FF0000"/>
                </a:solidFill>
                <a:latin typeface="Times New Roman" pitchFamily="18" charset="0"/>
                <a:ea typeface="WenQuanYi Micro Hei" charset="0"/>
                <a:cs typeface="Times New Roman" pitchFamily="18" charset="0"/>
              </a:rPr>
              <a:t>0</a:t>
            </a:r>
            <a:r>
              <a:rPr lang="en-US" altLang="zh-CN" sz="2200" dirty="0">
                <a:solidFill>
                  <a:srgbClr val="FF0000"/>
                </a:solidFill>
                <a:latin typeface="Times New Roman" pitchFamily="18" charset="0"/>
                <a:ea typeface="WenQuanYi Micro Hei" charset="0"/>
                <a:cs typeface="Times New Roman" pitchFamily="18" charset="0"/>
              </a:rPr>
              <a:t> = 1.03 * log(N</a:t>
            </a:r>
            <a:r>
              <a:rPr lang="en-US" altLang="zh-CN" sz="2200" baseline="-30000" dirty="0">
                <a:solidFill>
                  <a:srgbClr val="FF0000"/>
                </a:solidFill>
                <a:latin typeface="Times New Roman" pitchFamily="18" charset="0"/>
                <a:ea typeface="WenQuanYi Micro Hei" charset="0"/>
                <a:cs typeface="Times New Roman" pitchFamily="18" charset="0"/>
              </a:rPr>
              <a:t>e</a:t>
            </a:r>
            <a:r>
              <a:rPr lang="en-US" altLang="zh-CN" sz="2200" dirty="0">
                <a:solidFill>
                  <a:srgbClr val="FF0000"/>
                </a:solidFill>
                <a:latin typeface="Times New Roman" pitchFamily="18" charset="0"/>
                <a:ea typeface="WenQuanYi Micro Hei" charset="0"/>
                <a:cs typeface="Times New Roman" pitchFamily="18" charset="0"/>
              </a:rPr>
              <a:t>+ 25N</a:t>
            </a:r>
            <a:r>
              <a:rPr lang="en-US" altLang="zh-CN" sz="2200" baseline="-30000" dirty="0">
                <a:solidFill>
                  <a:srgbClr val="FF0000"/>
                </a:solidFill>
                <a:latin typeface="Times New Roman" pitchFamily="18" charset="0"/>
                <a:ea typeface="WenQuanYi Micro Hei" charset="0"/>
                <a:cs typeface="Times New Roman" pitchFamily="18" charset="0"/>
              </a:rPr>
              <a:t>µ</a:t>
            </a:r>
            <a:r>
              <a:rPr lang="en-US" altLang="zh-CN" sz="2200" dirty="0">
                <a:solidFill>
                  <a:srgbClr val="FF0000"/>
                </a:solidFill>
                <a:latin typeface="Times New Roman" pitchFamily="18" charset="0"/>
                <a:ea typeface="WenQuanYi Micro Hei" charset="0"/>
                <a:cs typeface="Times New Roman" pitchFamily="18" charset="0"/>
              </a:rPr>
              <a:t>) </a:t>
            </a:r>
            <a:endParaRPr lang="en-US" altLang="zh-CN" sz="2200" dirty="0">
              <a:solidFill>
                <a:srgbClr val="FF0000"/>
              </a:solidFill>
              <a:latin typeface="Times New Roman" pitchFamily="18" charset="0"/>
              <a:cs typeface="Times New Roman" pitchFamily="18" charset="0"/>
            </a:endParaRPr>
          </a:p>
          <a:p>
            <a:endParaRPr lang="en-US" sz="2200" dirty="0">
              <a:latin typeface="Times New Roman" pitchFamily="18" charset="0"/>
              <a:cs typeface="Times New Roman"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1992582065"/>
              </p:ext>
            </p:extLst>
          </p:nvPr>
        </p:nvGraphicFramePr>
        <p:xfrm>
          <a:off x="619172" y="2318485"/>
          <a:ext cx="7840855" cy="1184246"/>
        </p:xfrm>
        <a:graphic>
          <a:graphicData uri="http://schemas.openxmlformats.org/drawingml/2006/table">
            <a:tbl>
              <a:tblPr/>
              <a:tblGrid>
                <a:gridCol w="598031"/>
                <a:gridCol w="930271"/>
                <a:gridCol w="2176039"/>
                <a:gridCol w="2005326"/>
                <a:gridCol w="2131188"/>
              </a:tblGrid>
              <a:tr h="616385">
                <a:tc>
                  <a:txBody>
                    <a:bodyPr/>
                    <a:lstStyle/>
                    <a:p>
                      <a:pPr>
                        <a:spcAft>
                          <a:spcPts val="0"/>
                        </a:spcAft>
                      </a:pPr>
                      <a:endParaRPr lang="en-US" sz="180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b="0" dirty="0" err="1">
                          <a:solidFill>
                            <a:srgbClr val="00000A"/>
                          </a:solidFill>
                          <a:latin typeface="Times New Roman" pitchFamily="18" charset="0"/>
                          <a:ea typeface="WenQuanYi Micro Hei"/>
                          <a:cs typeface="Times New Roman" pitchFamily="18" charset="0"/>
                        </a:rPr>
                        <a:t>Ez</a:t>
                      </a:r>
                      <a:r>
                        <a:rPr lang="en-US" sz="1800" b="0" dirty="0">
                          <a:solidFill>
                            <a:srgbClr val="00000A"/>
                          </a:solidFill>
                          <a:latin typeface="Times New Roman" pitchFamily="18" charset="0"/>
                          <a:ea typeface="WenQuanYi Micro Hei"/>
                          <a:cs typeface="Times New Roman" pitchFamily="18" charset="0"/>
                        </a:rPr>
                        <a:t>=0</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b="0" dirty="0" err="1">
                          <a:solidFill>
                            <a:srgbClr val="000000"/>
                          </a:solidFill>
                          <a:latin typeface="Times New Roman" pitchFamily="18" charset="0"/>
                          <a:ea typeface="WenQuanYi Micro Hei"/>
                          <a:cs typeface="Times New Roman" pitchFamily="18" charset="0"/>
                        </a:rPr>
                        <a:t>Ez</a:t>
                      </a:r>
                      <a:r>
                        <a:rPr lang="en-US" sz="1800" b="0" dirty="0">
                          <a:solidFill>
                            <a:srgbClr val="000000"/>
                          </a:solidFill>
                          <a:latin typeface="Times New Roman" pitchFamily="18" charset="0"/>
                          <a:ea typeface="WenQuanYi Micro Hei"/>
                          <a:cs typeface="Times New Roman" pitchFamily="18" charset="0"/>
                        </a:rPr>
                        <a:t>=1.8 kV/cm </a:t>
                      </a:r>
                      <a:endParaRPr lang="en-US" sz="1800" b="0" dirty="0">
                        <a:solidFill>
                          <a:srgbClr val="00000A"/>
                        </a:solidFill>
                        <a:latin typeface="Times New Roman" pitchFamily="18" charset="0"/>
                        <a:ea typeface="WenQuanYi Micro Hei"/>
                        <a:cs typeface="Times New Roman" pitchFamily="18" charset="0"/>
                      </a:endParaRPr>
                    </a:p>
                    <a:p>
                      <a:pPr>
                        <a:spcAft>
                          <a:spcPts val="0"/>
                        </a:spcAft>
                      </a:pPr>
                      <a:r>
                        <a:rPr lang="en-US" sz="1800" b="0" dirty="0">
                          <a:solidFill>
                            <a:srgbClr val="000000"/>
                          </a:solidFill>
                          <a:latin typeface="Times New Roman" pitchFamily="18" charset="0"/>
                          <a:ea typeface="WenQuanYi Micro Hei"/>
                          <a:cs typeface="Times New Roman" pitchFamily="18" charset="0"/>
                        </a:rPr>
                        <a:t>at 3250m &lt;H&lt;4250m</a:t>
                      </a:r>
                      <a:endParaRPr lang="en-US" sz="1800" b="0"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b="0" dirty="0" err="1">
                          <a:solidFill>
                            <a:srgbClr val="00000A"/>
                          </a:solidFill>
                          <a:latin typeface="Times New Roman" pitchFamily="18" charset="0"/>
                          <a:ea typeface="WenQuanYi Micro Hei"/>
                          <a:cs typeface="Times New Roman" pitchFamily="18" charset="0"/>
                        </a:rPr>
                        <a:t>Ez</a:t>
                      </a:r>
                      <a:r>
                        <a:rPr lang="en-US" sz="1800" b="0" dirty="0">
                          <a:solidFill>
                            <a:srgbClr val="00000A"/>
                          </a:solidFill>
                          <a:latin typeface="Times New Roman" pitchFamily="18" charset="0"/>
                          <a:ea typeface="WenQuanYi Micro Hei"/>
                          <a:cs typeface="Times New Roman" pitchFamily="18" charset="0"/>
                        </a:rPr>
                        <a:t>=1.8 kV/cm </a:t>
                      </a:r>
                    </a:p>
                    <a:p>
                      <a:pPr>
                        <a:spcAft>
                          <a:spcPts val="0"/>
                        </a:spcAft>
                      </a:pPr>
                      <a:r>
                        <a:rPr lang="en-US" sz="1800" b="0" dirty="0">
                          <a:solidFill>
                            <a:srgbClr val="00000A"/>
                          </a:solidFill>
                          <a:latin typeface="Times New Roman" pitchFamily="18" charset="0"/>
                          <a:ea typeface="WenQuanYi Micro Hei"/>
                          <a:cs typeface="Times New Roman" pitchFamily="18" charset="0"/>
                        </a:rPr>
                        <a:t>at 4200m&lt;H&lt;5200m</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b="0" dirty="0" err="1">
                          <a:solidFill>
                            <a:srgbClr val="00000A"/>
                          </a:solidFill>
                          <a:latin typeface="Times New Roman" pitchFamily="18" charset="0"/>
                          <a:ea typeface="WenQuanYi Micro Hei"/>
                          <a:cs typeface="Times New Roman" pitchFamily="18" charset="0"/>
                        </a:rPr>
                        <a:t>Ez</a:t>
                      </a:r>
                      <a:r>
                        <a:rPr lang="en-US" sz="1800" b="0" dirty="0">
                          <a:solidFill>
                            <a:srgbClr val="00000A"/>
                          </a:solidFill>
                          <a:latin typeface="Times New Roman" pitchFamily="18" charset="0"/>
                          <a:ea typeface="WenQuanYi Micro Hei"/>
                          <a:cs typeface="Times New Roman" pitchFamily="18" charset="0"/>
                        </a:rPr>
                        <a:t>=1.0 kV/cm </a:t>
                      </a:r>
                    </a:p>
                    <a:p>
                      <a:pPr>
                        <a:spcAft>
                          <a:spcPts val="0"/>
                        </a:spcAft>
                      </a:pPr>
                      <a:r>
                        <a:rPr lang="en-US" sz="1800" b="0" dirty="0">
                          <a:solidFill>
                            <a:srgbClr val="00000A"/>
                          </a:solidFill>
                          <a:latin typeface="Times New Roman" pitchFamily="18" charset="0"/>
                          <a:ea typeface="WenQuanYi Micro Hei"/>
                          <a:cs typeface="Times New Roman" pitchFamily="18" charset="0"/>
                        </a:rPr>
                        <a:t>at 4200m&lt;H&lt;5200m</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r h="567861">
                <a:tc>
                  <a:txBody>
                    <a:bodyPr/>
                    <a:lstStyle/>
                    <a:p>
                      <a:pPr>
                        <a:spcAft>
                          <a:spcPts val="0"/>
                        </a:spcAft>
                      </a:pPr>
                      <a:r>
                        <a:rPr lang="en-US" sz="1800" b="1" dirty="0">
                          <a:solidFill>
                            <a:srgbClr val="00000A"/>
                          </a:solidFill>
                          <a:latin typeface="Times New Roman" pitchFamily="18" charset="0"/>
                          <a:ea typeface="WenQuanYi Micro Hei"/>
                          <a:cs typeface="Times New Roman" pitchFamily="18" charset="0"/>
                        </a:rPr>
                        <a:t>E</a:t>
                      </a:r>
                      <a:r>
                        <a:rPr lang="en-US" sz="1800" b="1" baseline="-25000" dirty="0">
                          <a:solidFill>
                            <a:srgbClr val="00000A"/>
                          </a:solidFill>
                          <a:latin typeface="Times New Roman" pitchFamily="18" charset="0"/>
                          <a:ea typeface="WenQuanYi Micro Hei"/>
                          <a:cs typeface="Times New Roman" pitchFamily="18" charset="0"/>
                        </a:rPr>
                        <a:t>est</a:t>
                      </a:r>
                      <a:endParaRPr lang="en-US" sz="1800" b="1" dirty="0">
                        <a:solidFill>
                          <a:srgbClr val="00000A"/>
                        </a:solidFill>
                        <a:latin typeface="Times New Roman" pitchFamily="18" charset="0"/>
                        <a:ea typeface="WenQuanYi Micro Hei"/>
                        <a:cs typeface="Times New Roman" pitchFamily="18" charset="0"/>
                      </a:endParaRP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dirty="0">
                          <a:solidFill>
                            <a:srgbClr val="00000A"/>
                          </a:solidFill>
                          <a:latin typeface="Times New Roman" pitchFamily="18" charset="0"/>
                          <a:ea typeface="WenQuanYi Micro Hei"/>
                          <a:cs typeface="Times New Roman" pitchFamily="18" charset="0"/>
                        </a:rPr>
                        <a:t>10</a:t>
                      </a:r>
                      <a:r>
                        <a:rPr lang="en-US" sz="1800" baseline="30000" dirty="0">
                          <a:solidFill>
                            <a:srgbClr val="00000A"/>
                          </a:solidFill>
                          <a:latin typeface="Times New Roman" pitchFamily="18" charset="0"/>
                          <a:ea typeface="WenQuanYi Micro Hei"/>
                          <a:cs typeface="Times New Roman" pitchFamily="18" charset="0"/>
                        </a:rPr>
                        <a:t>6</a:t>
                      </a:r>
                      <a:r>
                        <a:rPr lang="en-US" sz="1800" dirty="0">
                          <a:solidFill>
                            <a:srgbClr val="00000A"/>
                          </a:solidFill>
                          <a:latin typeface="Times New Roman" pitchFamily="18" charset="0"/>
                          <a:ea typeface="WenQuanYi Micro Hei"/>
                          <a:cs typeface="Times New Roman" pitchFamily="18" charset="0"/>
                        </a:rPr>
                        <a:t> GeV</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dirty="0">
                          <a:solidFill>
                            <a:srgbClr val="FF0000"/>
                          </a:solidFill>
                          <a:latin typeface="Times New Roman" pitchFamily="18" charset="0"/>
                          <a:ea typeface="WenQuanYi Micro Hei"/>
                          <a:cs typeface="Times New Roman" pitchFamily="18" charset="0"/>
                        </a:rPr>
                        <a:t>1.54  10</a:t>
                      </a:r>
                      <a:r>
                        <a:rPr lang="en-US" sz="1800" baseline="30000" dirty="0">
                          <a:solidFill>
                            <a:srgbClr val="FF0000"/>
                          </a:solidFill>
                          <a:latin typeface="Times New Roman" pitchFamily="18" charset="0"/>
                          <a:ea typeface="WenQuanYi Micro Hei"/>
                          <a:cs typeface="Times New Roman" pitchFamily="18" charset="0"/>
                        </a:rPr>
                        <a:t>6</a:t>
                      </a:r>
                      <a:r>
                        <a:rPr lang="en-US" sz="1800" dirty="0">
                          <a:solidFill>
                            <a:srgbClr val="FF0000"/>
                          </a:solidFill>
                          <a:latin typeface="Times New Roman" pitchFamily="18" charset="0"/>
                          <a:ea typeface="WenQuanYi Micro Hei"/>
                          <a:cs typeface="Times New Roman" pitchFamily="18" charset="0"/>
                        </a:rPr>
                        <a:t> GeV</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dirty="0">
                          <a:solidFill>
                            <a:srgbClr val="00000A"/>
                          </a:solidFill>
                          <a:latin typeface="Times New Roman" pitchFamily="18" charset="0"/>
                          <a:ea typeface="WenQuanYi Micro Hei"/>
                          <a:cs typeface="Times New Roman" pitchFamily="18" charset="0"/>
                        </a:rPr>
                        <a:t>1.1 10</a:t>
                      </a:r>
                      <a:r>
                        <a:rPr lang="en-US" sz="1800" baseline="30000" dirty="0">
                          <a:solidFill>
                            <a:srgbClr val="00000A"/>
                          </a:solidFill>
                          <a:latin typeface="Times New Roman" pitchFamily="18" charset="0"/>
                          <a:ea typeface="WenQuanYi Micro Hei"/>
                          <a:cs typeface="Times New Roman" pitchFamily="18" charset="0"/>
                        </a:rPr>
                        <a:t>6</a:t>
                      </a:r>
                      <a:r>
                        <a:rPr lang="en-US" sz="1800" dirty="0">
                          <a:solidFill>
                            <a:srgbClr val="00000A"/>
                          </a:solidFill>
                          <a:latin typeface="Times New Roman" pitchFamily="18" charset="0"/>
                          <a:ea typeface="WenQuanYi Micro Hei"/>
                          <a:cs typeface="Times New Roman" pitchFamily="18" charset="0"/>
                        </a:rPr>
                        <a:t> GeV</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c>
                  <a:txBody>
                    <a:bodyPr/>
                    <a:lstStyle/>
                    <a:p>
                      <a:pPr>
                        <a:spcAft>
                          <a:spcPts val="0"/>
                        </a:spcAft>
                      </a:pPr>
                      <a:r>
                        <a:rPr lang="en-US" sz="1800" dirty="0">
                          <a:solidFill>
                            <a:srgbClr val="00000A"/>
                          </a:solidFill>
                          <a:latin typeface="Times New Roman" pitchFamily="18" charset="0"/>
                          <a:ea typeface="WenQuanYi Micro Hei"/>
                          <a:cs typeface="Times New Roman" pitchFamily="18" charset="0"/>
                        </a:rPr>
                        <a:t>1.05 10</a:t>
                      </a:r>
                      <a:r>
                        <a:rPr lang="en-US" sz="1800" baseline="30000" dirty="0">
                          <a:solidFill>
                            <a:srgbClr val="00000A"/>
                          </a:solidFill>
                          <a:latin typeface="Times New Roman" pitchFamily="18" charset="0"/>
                          <a:ea typeface="WenQuanYi Micro Hei"/>
                          <a:cs typeface="Times New Roman" pitchFamily="18" charset="0"/>
                        </a:rPr>
                        <a:t>6</a:t>
                      </a:r>
                      <a:r>
                        <a:rPr lang="en-US" sz="1800" dirty="0">
                          <a:solidFill>
                            <a:srgbClr val="00000A"/>
                          </a:solidFill>
                          <a:latin typeface="Times New Roman" pitchFamily="18" charset="0"/>
                          <a:ea typeface="WenQuanYi Micro Hei"/>
                          <a:cs typeface="Times New Roman" pitchFamily="18" charset="0"/>
                        </a:rPr>
                        <a:t> GeV</a:t>
                      </a:r>
                    </a:p>
                  </a:txBody>
                  <a:tcPr marL="29376" marR="31680" marT="31683" marB="31683">
                    <a:lnL w="12700" cap="flat" cmpd="sng" algn="ctr">
                      <a:solidFill>
                        <a:srgbClr val="000001"/>
                      </a:solidFill>
                      <a:prstDash val="solid"/>
                      <a:round/>
                      <a:headEnd type="none" w="med" len="med"/>
                      <a:tailEnd type="none" w="med" len="med"/>
                    </a:lnL>
                    <a:lnR w="12700" cap="flat" cmpd="sng" algn="ctr">
                      <a:solidFill>
                        <a:srgbClr val="000001"/>
                      </a:solidFill>
                      <a:prstDash val="solid"/>
                      <a:round/>
                      <a:headEnd type="none" w="med" len="med"/>
                      <a:tailEnd type="none" w="med" len="med"/>
                    </a:lnR>
                    <a:lnT w="12700" cap="flat" cmpd="sng" algn="ctr">
                      <a:solidFill>
                        <a:srgbClr val="000001"/>
                      </a:solidFill>
                      <a:prstDash val="solid"/>
                      <a:round/>
                      <a:headEnd type="none" w="med" len="med"/>
                      <a:tailEnd type="none" w="med" len="med"/>
                    </a:lnT>
                    <a:lnB w="12700" cap="flat" cmpd="sng" algn="ctr">
                      <a:solidFill>
                        <a:srgbClr val="000001"/>
                      </a:solidFill>
                      <a:prstDash val="solid"/>
                      <a:round/>
                      <a:headEnd type="none" w="med" len="med"/>
                      <a:tailEnd type="none" w="med" len="med"/>
                    </a:lnB>
                  </a:tcPr>
                </a:tc>
              </a:tr>
            </a:tbl>
          </a:graphicData>
        </a:graphic>
      </p:graphicFrame>
      <p:sp>
        <p:nvSpPr>
          <p:cNvPr id="7" name="Title 6"/>
          <p:cNvSpPr>
            <a:spLocks noGrp="1"/>
          </p:cNvSpPr>
          <p:nvPr>
            <p:ph type="title"/>
          </p:nvPr>
        </p:nvSpPr>
        <p:spPr>
          <a:xfrm>
            <a:off x="0" y="55712"/>
            <a:ext cx="9013814" cy="1200329"/>
          </a:xfrm>
          <a:prstGeom prst="rect">
            <a:avLst/>
          </a:prstGeom>
        </p:spPr>
        <p:txBody>
          <a:bodyPr wrap="square">
            <a:spAutoFit/>
          </a:bodyPr>
          <a:lstStyle/>
          <a:p>
            <a:pPr algn="ctr"/>
            <a:r>
              <a:rPr lang="en-US" sz="3600" b="1" dirty="0">
                <a:solidFill>
                  <a:srgbClr val="660066"/>
                </a:solidFill>
                <a:latin typeface="Times New Roman" pitchFamily="18" charset="0"/>
                <a:cs typeface="Times New Roman" pitchFamily="18" charset="0"/>
              </a:rPr>
              <a:t>The initial particle energy estimation by EAS measurements E</a:t>
            </a:r>
            <a:r>
              <a:rPr lang="en-US" sz="3600" b="1" baseline="-25000" dirty="0">
                <a:solidFill>
                  <a:srgbClr val="660066"/>
                </a:solidFill>
                <a:latin typeface="Times New Roman" pitchFamily="18" charset="0"/>
                <a:cs typeface="Times New Roman" pitchFamily="18" charset="0"/>
              </a:rPr>
              <a:t>0(</a:t>
            </a:r>
            <a:r>
              <a:rPr lang="en-US" sz="3600" b="1" baseline="-25000" dirty="0" err="1">
                <a:solidFill>
                  <a:srgbClr val="660066"/>
                </a:solidFill>
                <a:latin typeface="Times New Roman" pitchFamily="18" charset="0"/>
                <a:cs typeface="Times New Roman" pitchFamily="18" charset="0"/>
              </a:rPr>
              <a:t>sim</a:t>
            </a:r>
            <a:r>
              <a:rPr lang="en-US" sz="3600" b="1" baseline="-25000" dirty="0">
                <a:solidFill>
                  <a:srgbClr val="660066"/>
                </a:solidFill>
                <a:latin typeface="Times New Roman" pitchFamily="18" charset="0"/>
                <a:cs typeface="Times New Roman" pitchFamily="18" charset="0"/>
              </a:rPr>
              <a:t>) </a:t>
            </a:r>
            <a:r>
              <a:rPr lang="en-US" sz="3600" b="1" dirty="0">
                <a:solidFill>
                  <a:srgbClr val="660066"/>
                </a:solidFill>
                <a:latin typeface="Times New Roman" pitchFamily="18" charset="0"/>
                <a:cs typeface="Times New Roman" pitchFamily="18" charset="0"/>
              </a:rPr>
              <a:t> = 10</a:t>
            </a:r>
            <a:r>
              <a:rPr lang="en-US" sz="3600" b="1" baseline="30000" dirty="0">
                <a:solidFill>
                  <a:srgbClr val="660066"/>
                </a:solidFill>
                <a:latin typeface="Times New Roman" pitchFamily="18" charset="0"/>
                <a:cs typeface="Times New Roman" pitchFamily="18" charset="0"/>
              </a:rPr>
              <a:t>6 </a:t>
            </a:r>
            <a:r>
              <a:rPr lang="en-US" sz="3600" b="1" dirty="0">
                <a:solidFill>
                  <a:srgbClr val="660066"/>
                </a:solidFill>
                <a:latin typeface="Times New Roman" pitchFamily="18" charset="0"/>
                <a:cs typeface="Times New Roman" pitchFamily="18" charset="0"/>
              </a:rPr>
              <a:t>GeV</a:t>
            </a:r>
          </a:p>
        </p:txBody>
      </p:sp>
      <p:pic>
        <p:nvPicPr>
          <p:cNvPr id="8" name="Picture 2"/>
          <p:cNvPicPr>
            <a:picLocks noChangeAspect="1" noChangeArrowheads="1"/>
          </p:cNvPicPr>
          <p:nvPr/>
        </p:nvPicPr>
        <p:blipFill>
          <a:blip r:embed="rId2"/>
          <a:srcRect/>
          <a:stretch>
            <a:fillRect/>
          </a:stretch>
        </p:blipFill>
        <p:spPr bwMode="auto">
          <a:xfrm>
            <a:off x="424771" y="3867544"/>
            <a:ext cx="4604451" cy="2827718"/>
          </a:xfrm>
          <a:prstGeom prst="rect">
            <a:avLst/>
          </a:prstGeom>
          <a:noFill/>
          <a:ln w="9525">
            <a:noFill/>
            <a:miter lim="800000"/>
            <a:headEnd/>
            <a:tailEnd/>
          </a:ln>
          <a:effectLst/>
        </p:spPr>
      </p:pic>
      <p:sp>
        <p:nvSpPr>
          <p:cNvPr id="9" name="Rectangle 8"/>
          <p:cNvSpPr/>
          <p:nvPr/>
        </p:nvSpPr>
        <p:spPr>
          <a:xfrm>
            <a:off x="5355810" y="4278217"/>
            <a:ext cx="3200333" cy="921391"/>
          </a:xfrm>
          <a:prstGeom prst="rect">
            <a:avLst/>
          </a:prstGeom>
        </p:spPr>
        <p:txBody>
          <a:bodyPr wrap="square" lIns="82945" tIns="41473" rIns="82945" bIns="41473">
            <a:spAutoFit/>
          </a:bodyPr>
          <a:lstStyle/>
          <a:p>
            <a:r>
              <a:rPr lang="en-US" dirty="0">
                <a:latin typeface="Times New Roman" pitchFamily="18" charset="0"/>
                <a:cs typeface="Times New Roman" pitchFamily="18" charset="0"/>
              </a:rPr>
              <a:t>The </a:t>
            </a:r>
            <a:r>
              <a:rPr lang="en-US" dirty="0">
                <a:solidFill>
                  <a:srgbClr val="FF0000"/>
                </a:solidFill>
                <a:latin typeface="Times New Roman" pitchFamily="18" charset="0"/>
                <a:cs typeface="Times New Roman" pitchFamily="18" charset="0"/>
              </a:rPr>
              <a:t>CASA-MIA</a:t>
            </a:r>
            <a:r>
              <a:rPr lang="en-US" altLang="zh-CN" dirty="0">
                <a:latin typeface="Times New Roman" pitchFamily="18" charset="0"/>
                <a:ea typeface="WenQuanYi Micro Hei" charset="0"/>
                <a:cs typeface="Times New Roman" pitchFamily="18" charset="0"/>
              </a:rPr>
              <a:t> (10</a:t>
            </a:r>
            <a:r>
              <a:rPr lang="en-US" altLang="zh-CN" baseline="30000" dirty="0">
                <a:latin typeface="Times New Roman" pitchFamily="18" charset="0"/>
                <a:ea typeface="WenQuanYi Micro Hei" charset="0"/>
                <a:cs typeface="Times New Roman" pitchFamily="18" charset="0"/>
              </a:rPr>
              <a:t>14</a:t>
            </a:r>
            <a:r>
              <a:rPr lang="en-US" altLang="zh-CN" dirty="0">
                <a:latin typeface="Times New Roman" pitchFamily="18" charset="0"/>
                <a:ea typeface="WenQuanYi Micro Hei" charset="0"/>
                <a:cs typeface="Times New Roman" pitchFamily="18" charset="0"/>
              </a:rPr>
              <a:t> - 10</a:t>
            </a:r>
            <a:r>
              <a:rPr lang="en-US" altLang="zh-CN" baseline="30000" dirty="0">
                <a:latin typeface="Times New Roman" pitchFamily="18" charset="0"/>
                <a:ea typeface="WenQuanYi Micro Hei" charset="0"/>
                <a:cs typeface="Times New Roman" pitchFamily="18" charset="0"/>
              </a:rPr>
              <a:t>16</a:t>
            </a:r>
            <a:r>
              <a:rPr lang="en-US" altLang="zh-CN" dirty="0">
                <a:latin typeface="Times New Roman" pitchFamily="18" charset="0"/>
                <a:ea typeface="WenQuanYi Micro Hei" charset="0"/>
                <a:cs typeface="Times New Roman" pitchFamily="18" charset="0"/>
              </a:rPr>
              <a:t> eV)</a:t>
            </a:r>
            <a:r>
              <a:rPr lang="en-US" dirty="0">
                <a:latin typeface="Times New Roman" pitchFamily="18" charset="0"/>
                <a:cs typeface="Times New Roman" pitchFamily="18" charset="0"/>
              </a:rPr>
              <a:t> experiment: measuring </a:t>
            </a:r>
          </a:p>
          <a:p>
            <a:r>
              <a:rPr lang="en-US" dirty="0">
                <a:latin typeface="Times New Roman" pitchFamily="18" charset="0"/>
                <a:cs typeface="Times New Roman" pitchFamily="18" charset="0"/>
              </a:rPr>
              <a:t>N</a:t>
            </a:r>
            <a:r>
              <a:rPr lang="el-GR" dirty="0">
                <a:latin typeface="Times New Roman" pitchFamily="18" charset="0"/>
                <a:cs typeface="Times New Roman" pitchFamily="18" charset="0"/>
              </a:rPr>
              <a:t>μ</a:t>
            </a:r>
            <a:r>
              <a:rPr lang="en-US" dirty="0">
                <a:latin typeface="Times New Roman" pitchFamily="18" charset="0"/>
                <a:cs typeface="Times New Roman" pitchFamily="18" charset="0"/>
              </a:rPr>
              <a:t> and Ne   </a:t>
            </a:r>
          </a:p>
        </p:txBody>
      </p:sp>
    </p:spTree>
    <p:extLst>
      <p:ext uri="{BB962C8B-B14F-4D97-AF65-F5344CB8AC3E}">
        <p14:creationId xmlns:p14="http://schemas.microsoft.com/office/powerpoint/2010/main" val="4078784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732px-Runaway_electron_dynamic_friction_in_air.svg.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195274"/>
            <a:ext cx="9144000" cy="5096656"/>
          </a:xfrm>
          <a:prstGeom prst="rect">
            <a:avLst/>
          </a:prstGeom>
        </p:spPr>
      </p:pic>
      <p:sp>
        <p:nvSpPr>
          <p:cNvPr id="3" name="Title 2"/>
          <p:cNvSpPr>
            <a:spLocks noGrp="1"/>
          </p:cNvSpPr>
          <p:nvPr>
            <p:ph type="title"/>
          </p:nvPr>
        </p:nvSpPr>
        <p:spPr>
          <a:xfrm>
            <a:off x="457200" y="274638"/>
            <a:ext cx="8229600" cy="716416"/>
          </a:xfrm>
        </p:spPr>
        <p:txBody>
          <a:bodyPr>
            <a:noAutofit/>
          </a:bodyPr>
          <a:lstStyle/>
          <a:p>
            <a:r>
              <a:rPr lang="en-US" sz="3200" b="1" dirty="0" smtClean="0">
                <a:solidFill>
                  <a:srgbClr val="0000FF"/>
                </a:solidFill>
              </a:rPr>
              <a:t>Electron energy losses in the atmosphere and energy gain from the intracloud electric field: RB/RREA process </a:t>
            </a:r>
            <a:endParaRPr lang="en-US" sz="3200" b="1" dirty="0">
              <a:solidFill>
                <a:srgbClr val="0000FF"/>
              </a:solidFill>
            </a:endParaRPr>
          </a:p>
        </p:txBody>
      </p:sp>
      <p:sp>
        <p:nvSpPr>
          <p:cNvPr id="4" name="Rectangle 3"/>
          <p:cNvSpPr/>
          <p:nvPr/>
        </p:nvSpPr>
        <p:spPr>
          <a:xfrm>
            <a:off x="3864825" y="2829767"/>
            <a:ext cx="4821976" cy="913070"/>
          </a:xfrm>
          <a:prstGeom prst="rect">
            <a:avLst/>
          </a:prstGeom>
        </p:spPr>
        <p:txBody>
          <a:bodyPr wrap="square">
            <a:spAutoFit/>
          </a:bodyPr>
          <a:lstStyle/>
          <a:p>
            <a:r>
              <a:rPr lang="is-IS" sz="3200" b="1" baseline="30000" dirty="0" smtClean="0">
                <a:solidFill>
                  <a:srgbClr val="FF0000"/>
                </a:solidFill>
              </a:rPr>
              <a:t>E</a:t>
            </a:r>
            <a:r>
              <a:rPr lang="is-IS" sz="3200" b="1" dirty="0" smtClean="0">
                <a:solidFill>
                  <a:srgbClr val="FF0000"/>
                </a:solidFill>
              </a:rPr>
              <a:t> </a:t>
            </a:r>
            <a:r>
              <a:rPr lang="is-IS" sz="3200" b="1" baseline="30000" dirty="0" smtClean="0">
                <a:solidFill>
                  <a:srgbClr val="FF0000"/>
                </a:solidFill>
              </a:rPr>
              <a:t>=</a:t>
            </a:r>
            <a:r>
              <a:rPr lang="is-IS" sz="3200" b="1" dirty="0" smtClean="0">
                <a:solidFill>
                  <a:srgbClr val="FF0000"/>
                </a:solidFill>
              </a:rPr>
              <a:t> </a:t>
            </a:r>
            <a:r>
              <a:rPr lang="is-IS" sz="3200" b="1" baseline="30000" dirty="0" smtClean="0">
                <a:solidFill>
                  <a:srgbClr val="FF0000"/>
                </a:solidFill>
              </a:rPr>
              <a:t>2.83kV/cm (sea level)</a:t>
            </a:r>
            <a:r>
              <a:rPr lang="is-IS" sz="3200" b="1" baseline="30000" dirty="0" smtClean="0">
                <a:solidFill>
                  <a:srgbClr val="FF0000"/>
                </a:solidFill>
                <a:latin typeface="Wingdings"/>
                <a:ea typeface="Wingdings"/>
                <a:cs typeface="Wingdings"/>
                <a:sym typeface="Wingdings"/>
              </a:rPr>
              <a:t></a:t>
            </a:r>
            <a:r>
              <a:rPr lang="is-IS" sz="3200" b="1" baseline="30000" dirty="0" smtClean="0">
                <a:solidFill>
                  <a:srgbClr val="FF0000"/>
                </a:solidFill>
                <a:sym typeface="Wingdings"/>
              </a:rPr>
              <a:t>0,6 =</a:t>
            </a:r>
            <a:r>
              <a:rPr lang="is-IS" sz="3200" b="1" dirty="0" smtClean="0">
                <a:solidFill>
                  <a:srgbClr val="FF0000"/>
                </a:solidFill>
                <a:sym typeface="Wingdings"/>
              </a:rPr>
              <a:t> </a:t>
            </a:r>
          </a:p>
          <a:p>
            <a:r>
              <a:rPr lang="is-IS" sz="3200" b="1" baseline="30000" dirty="0" smtClean="0">
                <a:solidFill>
                  <a:srgbClr val="FF0000"/>
                </a:solidFill>
              </a:rPr>
              <a:t>1.7kV/cm (5000 m asl) </a:t>
            </a:r>
            <a:endParaRPr lang="en-US" sz="3200" b="1" dirty="0">
              <a:solidFill>
                <a:srgbClr val="FF0000"/>
              </a:solidFill>
            </a:endParaRPr>
          </a:p>
        </p:txBody>
      </p:sp>
      <p:sp>
        <p:nvSpPr>
          <p:cNvPr id="16" name="Rectangle 15"/>
          <p:cNvSpPr/>
          <p:nvPr/>
        </p:nvSpPr>
        <p:spPr>
          <a:xfrm>
            <a:off x="1079500" y="6475255"/>
            <a:ext cx="8064500" cy="492443"/>
          </a:xfrm>
          <a:prstGeom prst="rect">
            <a:avLst/>
          </a:prstGeom>
        </p:spPr>
        <p:txBody>
          <a:bodyPr wrap="square">
            <a:spAutoFit/>
          </a:bodyPr>
          <a:lstStyle/>
          <a:p>
            <a:r>
              <a:rPr lang="en-US" sz="1400" b="1" dirty="0" smtClean="0">
                <a:solidFill>
                  <a:srgbClr val="0000FF"/>
                </a:solidFill>
                <a:latin typeface="Times New Roman"/>
                <a:cs typeface="Times New Roman"/>
              </a:rPr>
              <a:t>Gurevich et al., (1992), </a:t>
            </a:r>
            <a:r>
              <a:rPr lang="en-US" sz="1400" b="1" dirty="0" err="1" smtClean="0">
                <a:solidFill>
                  <a:srgbClr val="0000FF"/>
                </a:solidFill>
                <a:latin typeface="Times New Roman"/>
                <a:cs typeface="Times New Roman"/>
              </a:rPr>
              <a:t>Symbalisty</a:t>
            </a:r>
            <a:r>
              <a:rPr lang="en-US" sz="1400" b="1" dirty="0" smtClean="0">
                <a:solidFill>
                  <a:srgbClr val="0000FF"/>
                </a:solidFill>
                <a:latin typeface="Times New Roman"/>
                <a:cs typeface="Times New Roman"/>
              </a:rPr>
              <a:t> </a:t>
            </a:r>
            <a:r>
              <a:rPr lang="en-US" sz="1400" b="1" dirty="0">
                <a:solidFill>
                  <a:srgbClr val="0000FF"/>
                </a:solidFill>
                <a:latin typeface="Times New Roman"/>
                <a:cs typeface="Times New Roman"/>
              </a:rPr>
              <a:t>et al. (1998</a:t>
            </a:r>
            <a:r>
              <a:rPr lang="en-US" sz="1400" b="1" dirty="0" smtClean="0">
                <a:solidFill>
                  <a:srgbClr val="0000FF"/>
                </a:solidFill>
                <a:latin typeface="Times New Roman"/>
                <a:cs typeface="Times New Roman"/>
              </a:rPr>
              <a:t>), </a:t>
            </a:r>
            <a:r>
              <a:rPr lang="pl-PL" sz="1400" b="1" dirty="0" smtClean="0">
                <a:solidFill>
                  <a:srgbClr val="0000FF"/>
                </a:solidFill>
                <a:latin typeface="Times New Roman"/>
                <a:cs typeface="Times New Roman"/>
              </a:rPr>
              <a:t> </a:t>
            </a:r>
            <a:r>
              <a:rPr lang="pl-PL" sz="1400" b="1" dirty="0">
                <a:solidFill>
                  <a:srgbClr val="0000FF"/>
                </a:solidFill>
                <a:latin typeface="Times New Roman"/>
                <a:cs typeface="Times New Roman"/>
              </a:rPr>
              <a:t>Babich et al. </a:t>
            </a:r>
            <a:r>
              <a:rPr lang="pl-PL" sz="1400" b="1" dirty="0" smtClean="0">
                <a:solidFill>
                  <a:srgbClr val="0000FF"/>
                </a:solidFill>
                <a:latin typeface="Times New Roman"/>
                <a:cs typeface="Times New Roman"/>
              </a:rPr>
              <a:t>(1998), </a:t>
            </a:r>
            <a:r>
              <a:rPr lang="en-US" sz="1400" b="1" dirty="0">
                <a:solidFill>
                  <a:srgbClr val="0000FF"/>
                </a:solidFill>
                <a:latin typeface="Times New Roman"/>
                <a:cs typeface="Times New Roman"/>
              </a:rPr>
              <a:t>Dwyer (2003</a:t>
            </a:r>
            <a:r>
              <a:rPr lang="en-US" sz="1400" b="1" dirty="0" smtClean="0">
                <a:solidFill>
                  <a:srgbClr val="0000FF"/>
                </a:solidFill>
                <a:latin typeface="Times New Roman"/>
                <a:cs typeface="Times New Roman"/>
              </a:rPr>
              <a:t>), Chilingarian (2014) </a:t>
            </a:r>
            <a:endParaRPr lang="en-US" sz="1400" b="1" dirty="0">
              <a:solidFill>
                <a:srgbClr val="0000FF"/>
              </a:solidFill>
              <a:latin typeface="Times New Roman"/>
              <a:cs typeface="Times New Roman"/>
            </a:endParaRPr>
          </a:p>
          <a:p>
            <a:r>
              <a:rPr lang="en-US" baseline="30000" dirty="0" smtClean="0"/>
              <a:t> </a:t>
            </a:r>
            <a:endParaRPr lang="en-US" dirty="0"/>
          </a:p>
        </p:txBody>
      </p:sp>
      <p:sp>
        <p:nvSpPr>
          <p:cNvPr id="17" name="Rectangle 16"/>
          <p:cNvSpPr/>
          <p:nvPr/>
        </p:nvSpPr>
        <p:spPr>
          <a:xfrm>
            <a:off x="1322422" y="4493421"/>
            <a:ext cx="4816872" cy="1261884"/>
          </a:xfrm>
          <a:prstGeom prst="rect">
            <a:avLst/>
          </a:prstGeom>
        </p:spPr>
        <p:txBody>
          <a:bodyPr wrap="none">
            <a:spAutoFit/>
          </a:bodyPr>
          <a:lstStyle/>
          <a:p>
            <a:r>
              <a:rPr lang="hr-HR" sz="3200" b="1" baseline="30000" dirty="0" smtClean="0">
                <a:solidFill>
                  <a:srgbClr val="008000"/>
                </a:solidFill>
              </a:rPr>
              <a:t>F</a:t>
            </a:r>
            <a:r>
              <a:rPr lang="hr-HR" sz="3200" b="1" baseline="-25000" dirty="0" smtClean="0">
                <a:solidFill>
                  <a:srgbClr val="008000"/>
                </a:solidFill>
              </a:rPr>
              <a:t> </a:t>
            </a:r>
            <a:r>
              <a:rPr lang="hr-HR" sz="3200" b="1" baseline="30000" dirty="0">
                <a:solidFill>
                  <a:srgbClr val="008000"/>
                </a:solidFill>
              </a:rPr>
              <a:t>= </a:t>
            </a:r>
            <a:r>
              <a:rPr lang="hr-HR" sz="3200" b="1" baseline="30000" dirty="0" smtClean="0">
                <a:solidFill>
                  <a:srgbClr val="008000"/>
                </a:solidFill>
              </a:rPr>
              <a:t>2,76 k</a:t>
            </a:r>
            <a:r>
              <a:rPr lang="hr-HR" sz="3200" b="1" baseline="30000" dirty="0">
                <a:solidFill>
                  <a:srgbClr val="008000"/>
                </a:solidFill>
              </a:rPr>
              <a:t>e</a:t>
            </a:r>
            <a:r>
              <a:rPr lang="hr-HR" sz="3200" b="1" baseline="30000" dirty="0" smtClean="0">
                <a:solidFill>
                  <a:srgbClr val="008000"/>
                </a:solidFill>
              </a:rPr>
              <a:t>V/cm</a:t>
            </a:r>
            <a:r>
              <a:rPr lang="is-IS" sz="3200" b="1" baseline="30000" dirty="0" smtClean="0">
                <a:solidFill>
                  <a:srgbClr val="008000"/>
                </a:solidFill>
              </a:rPr>
              <a:t>(</a:t>
            </a:r>
            <a:r>
              <a:rPr lang="is-IS" sz="3200" b="1" baseline="30000" dirty="0">
                <a:solidFill>
                  <a:srgbClr val="008000"/>
                </a:solidFill>
              </a:rPr>
              <a:t>sea level</a:t>
            </a:r>
            <a:r>
              <a:rPr lang="is-IS" sz="3200" b="1" dirty="0">
                <a:solidFill>
                  <a:srgbClr val="008000"/>
                </a:solidFill>
              </a:rPr>
              <a:t> </a:t>
            </a:r>
            <a:r>
              <a:rPr lang="is-IS" sz="3200" b="1" baseline="30000" dirty="0">
                <a:solidFill>
                  <a:srgbClr val="008000"/>
                </a:solidFill>
              </a:rPr>
              <a:t>threshold)</a:t>
            </a:r>
            <a:r>
              <a:rPr lang="is-IS" sz="3200" b="1" baseline="30000" dirty="0">
                <a:solidFill>
                  <a:srgbClr val="008000"/>
                </a:solidFill>
                <a:latin typeface="Wingdings"/>
                <a:ea typeface="Wingdings"/>
                <a:cs typeface="Wingdings"/>
                <a:sym typeface="Wingdings"/>
              </a:rPr>
              <a:t></a:t>
            </a:r>
            <a:r>
              <a:rPr lang="is-IS" sz="3200" b="1" baseline="30000" dirty="0" smtClean="0">
                <a:solidFill>
                  <a:srgbClr val="008000"/>
                </a:solidFill>
                <a:sym typeface="Wingdings"/>
              </a:rPr>
              <a:t>0,6</a:t>
            </a:r>
          </a:p>
          <a:p>
            <a:r>
              <a:rPr lang="is-IS" sz="3200" b="1" baseline="30000" dirty="0" smtClean="0">
                <a:solidFill>
                  <a:srgbClr val="008000"/>
                </a:solidFill>
                <a:sym typeface="Wingdings"/>
              </a:rPr>
              <a:t> </a:t>
            </a:r>
            <a:r>
              <a:rPr lang="is-IS" sz="3200" b="1" baseline="30000" dirty="0">
                <a:solidFill>
                  <a:srgbClr val="008000"/>
                </a:solidFill>
                <a:sym typeface="Wingdings"/>
              </a:rPr>
              <a:t>=</a:t>
            </a:r>
            <a:r>
              <a:rPr lang="is-IS" sz="3200" b="1" dirty="0">
                <a:solidFill>
                  <a:srgbClr val="008000"/>
                </a:solidFill>
                <a:sym typeface="Wingdings"/>
              </a:rPr>
              <a:t> </a:t>
            </a:r>
            <a:r>
              <a:rPr lang="is-IS" sz="3200" b="1" baseline="30000" dirty="0" smtClean="0">
                <a:solidFill>
                  <a:srgbClr val="008000"/>
                </a:solidFill>
              </a:rPr>
              <a:t>1.66</a:t>
            </a:r>
            <a:r>
              <a:rPr lang="is-IS" sz="3200" b="1" dirty="0" smtClean="0">
                <a:solidFill>
                  <a:srgbClr val="008000"/>
                </a:solidFill>
              </a:rPr>
              <a:t> </a:t>
            </a:r>
            <a:r>
              <a:rPr lang="is-IS" sz="3200" b="1" baseline="30000" dirty="0" smtClean="0">
                <a:solidFill>
                  <a:srgbClr val="008000"/>
                </a:solidFill>
              </a:rPr>
              <a:t>keV</a:t>
            </a:r>
            <a:r>
              <a:rPr lang="is-IS" sz="3200" b="1" baseline="30000" dirty="0">
                <a:solidFill>
                  <a:srgbClr val="008000"/>
                </a:solidFill>
              </a:rPr>
              <a:t>/cm (5000 m asl) </a:t>
            </a:r>
            <a:endParaRPr lang="en-US" sz="3200" b="1" dirty="0">
              <a:solidFill>
                <a:srgbClr val="008000"/>
              </a:solidFill>
            </a:endParaRPr>
          </a:p>
          <a:p>
            <a:r>
              <a:rPr lang="hr-HR" baseline="30000" dirty="0" smtClean="0"/>
              <a:t> </a:t>
            </a:r>
            <a:endParaRPr lang="en-US" dirty="0"/>
          </a:p>
        </p:txBody>
      </p:sp>
      <p:cxnSp>
        <p:nvCxnSpPr>
          <p:cNvPr id="19" name="Straight Arrow Connector 18"/>
          <p:cNvCxnSpPr/>
          <p:nvPr/>
        </p:nvCxnSpPr>
        <p:spPr>
          <a:xfrm flipH="1">
            <a:off x="1322422" y="5034763"/>
            <a:ext cx="871272" cy="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Slide Number Placeholder 6"/>
          <p:cNvSpPr>
            <a:spLocks noGrp="1"/>
          </p:cNvSpPr>
          <p:nvPr>
            <p:ph type="sldNum" sz="quarter" idx="12"/>
          </p:nvPr>
        </p:nvSpPr>
        <p:spPr/>
        <p:txBody>
          <a:bodyPr/>
          <a:lstStyle/>
          <a:p>
            <a:fld id="{ECDBD349-CB91-DA46-9A94-EBF9A9A927D7}" type="slidenum">
              <a:rPr lang="en-US" smtClean="0"/>
              <a:t>4</a:t>
            </a:fld>
            <a:endParaRPr lang="en-US"/>
          </a:p>
        </p:txBody>
      </p:sp>
      <p:cxnSp>
        <p:nvCxnSpPr>
          <p:cNvPr id="8" name="Straight Arrow Connector 7"/>
          <p:cNvCxnSpPr/>
          <p:nvPr/>
        </p:nvCxnSpPr>
        <p:spPr>
          <a:xfrm>
            <a:off x="5588001" y="3574143"/>
            <a:ext cx="2231571" cy="129086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431976" y="2431505"/>
            <a:ext cx="1886412" cy="1754327"/>
          </a:xfrm>
          <a:prstGeom prst="rect">
            <a:avLst/>
          </a:prstGeom>
          <a:noFill/>
        </p:spPr>
        <p:txBody>
          <a:bodyPr wrap="square" rtlCol="0">
            <a:spAutoFit/>
          </a:bodyPr>
          <a:lstStyle/>
          <a:p>
            <a:r>
              <a:rPr lang="en-US" b="1" dirty="0"/>
              <a:t>Cold </a:t>
            </a:r>
            <a:r>
              <a:rPr lang="en-US" b="1" dirty="0" smtClean="0"/>
              <a:t>runaway, fields above 100kV/cm required</a:t>
            </a:r>
          </a:p>
          <a:p>
            <a:r>
              <a:rPr lang="en-US" b="1" dirty="0" smtClean="0"/>
              <a:t> </a:t>
            </a:r>
            <a:endParaRPr lang="en-US" b="1" dirty="0"/>
          </a:p>
          <a:p>
            <a:endParaRPr lang="en-US" dirty="0"/>
          </a:p>
        </p:txBody>
      </p:sp>
      <p:cxnSp>
        <p:nvCxnSpPr>
          <p:cNvPr id="6" name="Straight Arrow Connector 5"/>
          <p:cNvCxnSpPr/>
          <p:nvPr/>
        </p:nvCxnSpPr>
        <p:spPr>
          <a:xfrm flipV="1">
            <a:off x="2193694" y="2266950"/>
            <a:ext cx="0" cy="28575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1493153"/>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400" b="1" dirty="0" smtClean="0">
                <a:solidFill>
                  <a:srgbClr val="7030A0"/>
                </a:solidFill>
              </a:rPr>
              <a:t>CR background </a:t>
            </a:r>
            <a:r>
              <a:rPr lang="en-US" sz="2400" b="1" dirty="0">
                <a:solidFill>
                  <a:srgbClr val="7030A0"/>
                </a:solidFill>
              </a:rPr>
              <a:t>spectrum and TGE spectrum observed on 30 May 2018. In the left bottom corner - values of integral spectrum calculated for different energy thresholds. </a:t>
            </a:r>
            <a:endParaRPr lang="en-US" sz="2400" dirty="0">
              <a:solidFill>
                <a:srgbClr val="7030A0"/>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7398" y="1516194"/>
            <a:ext cx="5309529" cy="5341806"/>
          </a:xfrm>
          <a:prstGeom prst="rect">
            <a:avLst/>
          </a:prstGeom>
        </p:spPr>
      </p:pic>
    </p:spTree>
    <p:extLst>
      <p:ext uri="{BB962C8B-B14F-4D97-AF65-F5344CB8AC3E}">
        <p14:creationId xmlns:p14="http://schemas.microsoft.com/office/powerpoint/2010/main" val="205298658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ket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0301" y="-1"/>
            <a:ext cx="9254301" cy="6858001"/>
          </a:xfrm>
          <a:prstGeom prst="rect">
            <a:avLst/>
          </a:prstGeom>
        </p:spPr>
      </p:pic>
      <p:sp>
        <p:nvSpPr>
          <p:cNvPr id="2" name="Slide Number Placeholder 1"/>
          <p:cNvSpPr>
            <a:spLocks noGrp="1"/>
          </p:cNvSpPr>
          <p:nvPr>
            <p:ph type="sldNum" sz="quarter" idx="12"/>
          </p:nvPr>
        </p:nvSpPr>
        <p:spPr/>
        <p:txBody>
          <a:bodyPr/>
          <a:lstStyle/>
          <a:p>
            <a:fld id="{ECDBD349-CB91-DA46-9A94-EBF9A9A927D7}" type="slidenum">
              <a:rPr lang="en-US" smtClean="0"/>
              <a:t>6</a:t>
            </a:fld>
            <a:endParaRPr lang="en-US"/>
          </a:p>
        </p:txBody>
      </p:sp>
      <p:sp>
        <p:nvSpPr>
          <p:cNvPr id="3" name="TextBox 2"/>
          <p:cNvSpPr txBox="1"/>
          <p:nvPr/>
        </p:nvSpPr>
        <p:spPr>
          <a:xfrm>
            <a:off x="0" y="0"/>
            <a:ext cx="5155790" cy="1200328"/>
          </a:xfrm>
          <a:prstGeom prst="rect">
            <a:avLst/>
          </a:prstGeom>
          <a:noFill/>
        </p:spPr>
        <p:txBody>
          <a:bodyPr wrap="square" rtlCol="0">
            <a:spAutoFit/>
          </a:bodyPr>
          <a:lstStyle/>
          <a:p>
            <a:r>
              <a:rPr lang="en-US" sz="2400" b="1" dirty="0" smtClean="0">
                <a:solidFill>
                  <a:srgbClr val="FF0000"/>
                </a:solidFill>
              </a:rPr>
              <a:t>Particle detectors located in MAKET experimental hall on Aragats 3200 m above sea level</a:t>
            </a:r>
            <a:endParaRPr lang="en-US" sz="2400" b="1" dirty="0">
              <a:solidFill>
                <a:srgbClr val="FF0000"/>
              </a:solidFill>
            </a:endParaRPr>
          </a:p>
        </p:txBody>
      </p:sp>
    </p:spTree>
    <p:extLst>
      <p:ext uri="{BB962C8B-B14F-4D97-AF65-F5344CB8AC3E}">
        <p14:creationId xmlns:p14="http://schemas.microsoft.com/office/powerpoint/2010/main" val="1692743178"/>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L_exp-hall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123719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olar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61" y="0"/>
            <a:ext cx="7094236" cy="6858000"/>
          </a:xfrm>
          <a:prstGeom prst="rect">
            <a:avLst/>
          </a:prstGeom>
        </p:spPr>
      </p:pic>
    </p:spTree>
    <p:extLst>
      <p:ext uri="{BB962C8B-B14F-4D97-AF65-F5344CB8AC3E}">
        <p14:creationId xmlns:p14="http://schemas.microsoft.com/office/powerpoint/2010/main" val="1135060951"/>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152400"/>
            <a:ext cx="9059333" cy="1143000"/>
          </a:xfrm>
        </p:spPr>
        <p:txBody>
          <a:bodyPr>
            <a:noAutofit/>
          </a:bodyPr>
          <a:lstStyle/>
          <a:p>
            <a:r>
              <a:rPr lang="en-US" sz="2800" b="1" dirty="0" smtClean="0">
                <a:solidFill>
                  <a:srgbClr val="008000"/>
                </a:solidFill>
              </a:rPr>
              <a:t>Thunderstorm observation: origin of lightning flashes and high energy particle bursts. Is it correlation only or causal relation?</a:t>
            </a:r>
            <a:endParaRPr lang="en-US" sz="2800" b="1" dirty="0">
              <a:solidFill>
                <a:srgbClr val="008000"/>
              </a:solidFill>
            </a:endParaRPr>
          </a:p>
        </p:txBody>
      </p:sp>
      <p:pic>
        <p:nvPicPr>
          <p:cNvPr id="5" name="Picture 4" descr="Station_google.pdf"/>
          <p:cNvPicPr>
            <a:picLocks noChangeAspect="1"/>
          </p:cNvPicPr>
          <p:nvPr/>
        </p:nvPicPr>
        <p:blipFill>
          <a:blip r:embed="rId2">
            <a:extLst>
              <a:ext uri="{28A0092B-C50C-407E-A947-70E740481C1C}">
                <a14:useLocalDpi xmlns:a14="http://schemas.microsoft.com/office/drawing/2010/main"/>
              </a:ext>
            </a:extLst>
          </a:blip>
          <a:stretch>
            <a:fillRect/>
          </a:stretch>
        </p:blipFill>
        <p:spPr>
          <a:xfrm rot="16200000">
            <a:off x="1231426" y="-514023"/>
            <a:ext cx="6612128" cy="9500969"/>
          </a:xfrm>
          <a:prstGeom prst="rect">
            <a:avLst/>
          </a:prstGeom>
        </p:spPr>
      </p:pic>
    </p:spTree>
    <p:extLst>
      <p:ext uri="{BB962C8B-B14F-4D97-AF65-F5344CB8AC3E}">
        <p14:creationId xmlns:p14="http://schemas.microsoft.com/office/powerpoint/2010/main" val="872167156"/>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433</TotalTime>
  <Words>1211</Words>
  <Application>Microsoft Macintosh PowerPoint</Application>
  <PresentationFormat>On-screen Show (4:3)</PresentationFormat>
  <Paragraphs>147</Paragraphs>
  <Slides>32</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4" baseType="lpstr">
      <vt:lpstr>Office Theme</vt:lpstr>
      <vt:lpstr>Document</vt:lpstr>
      <vt:lpstr>Monitoring of the atmospheric electric field and cosmic ray flux for the interpretation of results in high-energy astroparticle physics experiments </vt:lpstr>
      <vt:lpstr>PowerPoint Presentation</vt:lpstr>
      <vt:lpstr> Tripole model of cloud charge structure: electric field at the ground is superposition of fields from the 3 charges  above </vt:lpstr>
      <vt:lpstr>Electron energy losses in the atmosphere and energy gain from the intracloud electric field: RB/RREA process </vt:lpstr>
      <vt:lpstr>CR background spectrum and TGE spectrum observed on 30 May 2018. In the left bottom corner - values of integral spectrum calculated for different energy thresholds. </vt:lpstr>
      <vt:lpstr>PowerPoint Presentation</vt:lpstr>
      <vt:lpstr>PowerPoint Presentation</vt:lpstr>
      <vt:lpstr>PowerPoint Presentation</vt:lpstr>
      <vt:lpstr>Thunderstorm observation: origin of lightning flashes and high energy particle bursts. Is it correlation only or causal relation?</vt:lpstr>
      <vt:lpstr>PowerPoint Presentation</vt:lpstr>
      <vt:lpstr>PowerPoint Presentation</vt:lpstr>
      <vt:lpstr>ECS and EAS</vt:lpstr>
      <vt:lpstr>PowerPoint Presentation</vt:lpstr>
      <vt:lpstr>Extensive cloud showers (ECSs) are systematically different from Extensive air showers (EASs). Density spectra of 2 particle showers: ECS (red, with ~20% EAS contamination) and pure EAS </vt:lpstr>
      <vt:lpstr>TGE is vertical!</vt:lpstr>
      <vt:lpstr>The fast Data acquisition system for the research of particle flux - lightning relations </vt:lpstr>
      <vt:lpstr>The 50 ms time series of particle fluxes and electrostatic field change produced by negative lightning flash </vt:lpstr>
      <vt:lpstr>Detection of atmospheric discharges (down to few nanosecond time resolution) and lightning photos (30 Hz)</vt:lpstr>
      <vt:lpstr>RAZ-200 – device for measuring near-surface electric field</vt:lpstr>
      <vt:lpstr>Origin of particle fluxes from thunderclouds? Structures of intracloud electric fields? </vt:lpstr>
      <vt:lpstr>On the structures of the intracloud electric field supporting origination of Long Lasting Thunderstorm Ground Enhancements (LL TGE), Phys. Rev.D, 2018 </vt:lpstr>
      <vt:lpstr>PowerPoint Presentation</vt:lpstr>
      <vt:lpstr>The electron and gamma energy spectra obtained in the uniform electric field of 1.8 kV/m prolonged from 5000 till 3400 m with 1 MeV electron as seeds.</vt:lpstr>
      <vt:lpstr>RB/RREA and MOS simulations</vt:lpstr>
      <vt:lpstr>MOS process is one order of magnitude weaker than CR background, however it can prolong to 100 MeV</vt:lpstr>
      <vt:lpstr>MOS and RB/RREA</vt:lpstr>
      <vt:lpstr>PowerPoint Presentation</vt:lpstr>
      <vt:lpstr>PowerPoint Presentation</vt:lpstr>
      <vt:lpstr>PowerPoint Presentation</vt:lpstr>
      <vt:lpstr>Effect of near-earth electric field on the intensity of   secondary cosmic rays  </vt:lpstr>
      <vt:lpstr>Secondary particle energy spectra with and without atmospheric electric field</vt:lpstr>
      <vt:lpstr>The initial particle energy estimation by EAS measurements E0(sim)  = 106 GeV</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Ashot Chilingarian</dc:creator>
  <cp:lastModifiedBy>Ashot Chilingarian</cp:lastModifiedBy>
  <cp:revision>39</cp:revision>
  <dcterms:created xsi:type="dcterms:W3CDTF">2018-08-26T09:30:23Z</dcterms:created>
  <dcterms:modified xsi:type="dcterms:W3CDTF">2018-09-20T12:07:54Z</dcterms:modified>
</cp:coreProperties>
</file>