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56" r:id="rId5"/>
    <p:sldMasterId id="2147483763" r:id="rId6"/>
    <p:sldMasterId id="2147483783" r:id="rId7"/>
  </p:sldMasterIdLst>
  <p:notesMasterIdLst>
    <p:notesMasterId r:id="rId38"/>
  </p:notesMasterIdLst>
  <p:handoutMasterIdLst>
    <p:handoutMasterId r:id="rId39"/>
  </p:handoutMasterIdLst>
  <p:sldIdLst>
    <p:sldId id="316" r:id="rId8"/>
    <p:sldId id="343" r:id="rId9"/>
    <p:sldId id="348" r:id="rId10"/>
    <p:sldId id="349" r:id="rId11"/>
    <p:sldId id="318" r:id="rId12"/>
    <p:sldId id="362" r:id="rId13"/>
    <p:sldId id="351" r:id="rId14"/>
    <p:sldId id="352" r:id="rId15"/>
    <p:sldId id="353" r:id="rId16"/>
    <p:sldId id="341" r:id="rId17"/>
    <p:sldId id="363" r:id="rId18"/>
    <p:sldId id="367" r:id="rId19"/>
    <p:sldId id="369" r:id="rId20"/>
    <p:sldId id="371" r:id="rId21"/>
    <p:sldId id="372" r:id="rId22"/>
    <p:sldId id="373" r:id="rId23"/>
    <p:sldId id="374" r:id="rId24"/>
    <p:sldId id="377" r:id="rId25"/>
    <p:sldId id="388" r:id="rId26"/>
    <p:sldId id="380" r:id="rId27"/>
    <p:sldId id="381" r:id="rId28"/>
    <p:sldId id="382" r:id="rId29"/>
    <p:sldId id="383" r:id="rId30"/>
    <p:sldId id="386" r:id="rId31"/>
    <p:sldId id="358" r:id="rId32"/>
    <p:sldId id="379" r:id="rId33"/>
    <p:sldId id="364" r:id="rId34"/>
    <p:sldId id="365" r:id="rId35"/>
    <p:sldId id="366" r:id="rId36"/>
    <p:sldId id="350" r:id="rId37"/>
  </p:sldIdLst>
  <p:sldSz cx="9144000" cy="6858000" type="screen4x3"/>
  <p:notesSz cx="6972300" cy="101346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CC00"/>
    <a:srgbClr val="FFFF00"/>
    <a:srgbClr val="00FF00"/>
    <a:srgbClr val="FF00FF"/>
    <a:srgbClr val="66FFFF"/>
    <a:srgbClr val="0066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7" autoAdjust="0"/>
    <p:restoredTop sz="94708" autoAdjust="0"/>
  </p:normalViewPr>
  <p:slideViewPr>
    <p:cSldViewPr>
      <p:cViewPr varScale="1">
        <p:scale>
          <a:sx n="58" d="100"/>
          <a:sy n="58" d="100"/>
        </p:scale>
        <p:origin x="904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4" Type="http://schemas.openxmlformats.org/officeDocument/2006/relationships/image" Target="../media/image3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10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t" anchorCtr="0" compatLnSpc="1">
            <a:prstTxWarp prst="textNoShape">
              <a:avLst/>
            </a:prstTxWarp>
          </a:bodyPr>
          <a:lstStyle>
            <a:lvl1pPr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1288" y="0"/>
            <a:ext cx="302101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t" anchorCtr="0" compatLnSpc="1">
            <a:prstTxWarp prst="textNoShape">
              <a:avLst/>
            </a:prstTxWarp>
          </a:bodyPr>
          <a:lstStyle>
            <a:lvl1pPr algn="r"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28188"/>
            <a:ext cx="302101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b" anchorCtr="0" compatLnSpc="1">
            <a:prstTxWarp prst="textNoShape">
              <a:avLst/>
            </a:prstTxWarp>
          </a:bodyPr>
          <a:lstStyle>
            <a:lvl1pPr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1288" y="9628188"/>
            <a:ext cx="30210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b" anchorCtr="0" compatLnSpc="1">
            <a:prstTxWarp prst="textNoShape">
              <a:avLst/>
            </a:prstTxWarp>
          </a:bodyPr>
          <a:lstStyle>
            <a:lvl1pPr algn="r" defTabSz="977900" eaLnBrk="1" hangingPunct="1">
              <a:defRPr sz="1300"/>
            </a:lvl1pPr>
          </a:lstStyle>
          <a:p>
            <a:pPr>
              <a:defRPr/>
            </a:pPr>
            <a:fld id="{BCD5E531-0736-45BE-985C-498B5AFC5B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1013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t" anchorCtr="0" compatLnSpc="1">
            <a:prstTxWarp prst="textNoShape">
              <a:avLst/>
            </a:prstTxWarp>
          </a:bodyPr>
          <a:lstStyle>
            <a:lvl1pPr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1288" y="0"/>
            <a:ext cx="3021012" cy="50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t" anchorCtr="0" compatLnSpc="1">
            <a:prstTxWarp prst="textNoShape">
              <a:avLst/>
            </a:prstTxWarp>
          </a:bodyPr>
          <a:lstStyle>
            <a:lvl1pPr algn="r"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2500" y="760413"/>
            <a:ext cx="5067300" cy="3800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13300"/>
            <a:ext cx="5111750" cy="456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Fare clic per modificare gli stili del testo dello schema</a:t>
            </a:r>
          </a:p>
          <a:p>
            <a:pPr lvl="1"/>
            <a:r>
              <a:rPr lang="en-US" noProof="0" smtClean="0"/>
              <a:t>Secondo livello</a:t>
            </a:r>
          </a:p>
          <a:p>
            <a:pPr lvl="2"/>
            <a:r>
              <a:rPr lang="en-US" noProof="0" smtClean="0"/>
              <a:t>Terzo livello</a:t>
            </a:r>
          </a:p>
          <a:p>
            <a:pPr lvl="3"/>
            <a:r>
              <a:rPr lang="en-US" noProof="0" smtClean="0"/>
              <a:t>Quarto livello</a:t>
            </a:r>
          </a:p>
          <a:p>
            <a:pPr lvl="4"/>
            <a:r>
              <a:rPr lang="en-US" noProof="0" smtClean="0"/>
              <a:t>Quinto livello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28188"/>
            <a:ext cx="302101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b" anchorCtr="0" compatLnSpc="1">
            <a:prstTxWarp prst="textNoShape">
              <a:avLst/>
            </a:prstTxWarp>
          </a:bodyPr>
          <a:lstStyle>
            <a:lvl1pPr defTabSz="977900" eaLnBrk="1" hangingPunct="1">
              <a:defRPr sz="13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1288" y="9628188"/>
            <a:ext cx="30210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749" tIns="48875" rIns="97749" bIns="48875" numCol="1" anchor="b" anchorCtr="0" compatLnSpc="1">
            <a:prstTxWarp prst="textNoShape">
              <a:avLst/>
            </a:prstTxWarp>
          </a:bodyPr>
          <a:lstStyle>
            <a:lvl1pPr algn="r" defTabSz="977900" eaLnBrk="1" hangingPunct="1">
              <a:defRPr sz="1300"/>
            </a:lvl1pPr>
          </a:lstStyle>
          <a:p>
            <a:pPr>
              <a:defRPr/>
            </a:pPr>
            <a:fld id="{C8D278A7-B3C2-489E-9EEC-C0952A211D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99CD358-8997-4A85-9D47-518AC1749046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B382A7D-2BD9-41FF-A1D3-B4CC1BF9B14D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02F9766-C6DA-4901-B02C-BBE2E2C15543}" type="slidenum">
              <a:rPr lang="en-US" altLang="en-US" sz="1300" smtClean="0"/>
              <a:pPr/>
              <a:t>11</a:t>
            </a:fld>
            <a:endParaRPr lang="en-US" altLang="en-US" sz="130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7FFB46F-EC79-45E3-AB3D-2279CDD7A066}" type="slidenum">
              <a:rPr lang="en-US" altLang="en-US" sz="1300" smtClean="0">
                <a:solidFill>
                  <a:srgbClr val="000000"/>
                </a:solidFill>
              </a:rPr>
              <a:pPr/>
              <a:t>12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A79C8094-0AC4-4223-A81A-8DE10C155495}" type="slidenum">
              <a:rPr lang="en-US" altLang="en-US" sz="1300" smtClean="0"/>
              <a:pPr/>
              <a:t>13</a:t>
            </a:fld>
            <a:endParaRPr lang="en-US" altLang="en-US" sz="1300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7161A86-86A8-4AED-803A-4BD74341DB8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2586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068FF-A665-40A9-88EB-231985FCF70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458557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1068FF-A665-40A9-88EB-231985FCF70F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/>
          </a:p>
        </p:txBody>
      </p:sp>
    </p:spTree>
    <p:extLst>
      <p:ext uri="{BB962C8B-B14F-4D97-AF65-F5344CB8AC3E}">
        <p14:creationId xmlns:p14="http://schemas.microsoft.com/office/powerpoint/2010/main" val="2936414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779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1068FF-A665-40A9-88EB-231985FCF70F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779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3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033461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CD2A75-ADCE-4980-919C-15149A296A51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  <p:extLst>
      <p:ext uri="{BB962C8B-B14F-4D97-AF65-F5344CB8AC3E}">
        <p14:creationId xmlns:p14="http://schemas.microsoft.com/office/powerpoint/2010/main" val="37657598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CD2A75-ADCE-4980-919C-15149A296A51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  <p:extLst>
      <p:ext uri="{BB962C8B-B14F-4D97-AF65-F5344CB8AC3E}">
        <p14:creationId xmlns:p14="http://schemas.microsoft.com/office/powerpoint/2010/main" val="911861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778E7D9-5869-4131-AF1C-23729660CC5C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6BAF76B-81C2-440F-8A92-EAC1A2A7E5E1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CC3630-BAF8-4AF3-A9E7-2396EB690202}" type="slidenum">
              <a:rPr lang="en-US" altLang="it-IT" sz="1300" smtClean="0"/>
              <a:pPr>
                <a:spcBef>
                  <a:spcPct val="0"/>
                </a:spcBef>
              </a:pPr>
              <a:t>27</a:t>
            </a:fld>
            <a:endParaRPr lang="en-US" altLang="it-IT" sz="130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A3C15C3-D111-4C42-B294-03AA04507079}" type="slidenum">
              <a:rPr lang="en-US" altLang="en-US" sz="1300" smtClean="0"/>
              <a:pPr/>
              <a:t>28</a:t>
            </a:fld>
            <a:endParaRPr lang="en-US" altLang="en-US" sz="130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0DCCC2E-ED66-4CF8-80F8-015342A37B59}" type="slidenum">
              <a:rPr lang="en-US" altLang="en-US" sz="1300" smtClean="0">
                <a:solidFill>
                  <a:srgbClr val="000000"/>
                </a:solidFill>
              </a:rPr>
              <a:pPr/>
              <a:t>29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7CD2A75-ADCE-4980-919C-15149A296A51}" type="slidenum">
              <a:rPr lang="en-US" altLang="en-US" sz="1300" smtClean="0"/>
              <a:pPr>
                <a:spcBef>
                  <a:spcPct val="0"/>
                </a:spcBef>
              </a:pPr>
              <a:t>30</a:t>
            </a:fld>
            <a:endParaRPr lang="en-US" altLang="en-US" sz="1300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9D1125E-CDB6-4CC2-818A-64E8DDE9CC03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DF3DC2C-440C-41FB-83E7-ABBDB3F2C8C7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F4DD9DB-2BD7-4617-A994-DD1D89E75304}" type="slidenum">
              <a:rPr lang="en-US" altLang="en-US" sz="1300" smtClean="0"/>
              <a:pPr>
                <a:spcBef>
                  <a:spcPct val="0"/>
                </a:spcBef>
              </a:pPr>
              <a:t>5</a:t>
            </a:fld>
            <a:endParaRPr lang="en-US" altLang="en-US" sz="1300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33D482B-995C-49A5-902F-F60BF62610A1}" type="slidenum">
              <a:rPr lang="en-US" altLang="en-US" sz="1300" smtClean="0">
                <a:solidFill>
                  <a:srgbClr val="000000"/>
                </a:solidFill>
              </a:rPr>
              <a:pPr/>
              <a:t>6</a:t>
            </a:fld>
            <a:endParaRPr lang="en-US" altLang="en-US" sz="1300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04AAFF8-872E-4064-9A83-DCF3E5D6B7AC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0F11BC-6E41-4718-B978-673261CCB9D1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779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779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0A9C9F1-9FC2-4515-B1F0-03ED62048291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96AEC-B34B-4A9E-834A-9EE710B09768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3322760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50BF7-6836-4A0B-8A7B-079AA3C73D8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669236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5AF7D-CECC-4616-A235-D3D3EF91B93C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7336118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03811C-90C9-4995-997C-8398A20333C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90216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CB4A6-DAD4-4091-A09B-62550B2F745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7330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9538E-4228-423F-80C9-56197671FF2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9150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EB200-A5F1-41A0-B857-F8B567E3FF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90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C3F96-96D8-4483-B9E4-C42A2CB421F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50653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5CA71-EA2E-4B8C-AFC9-0A5BFCED9AF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8306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FD2A6-3B96-4FB3-8EEF-7A06E8B8558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64775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BE8C0-63D6-461A-9C06-0FA2E577C5F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227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AC508-D691-4177-BD44-0B8CEF8AD862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418014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BC1959-5A9D-4D3C-A5DC-BBA4A5AF51E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8275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8CA2B3-88AA-422A-9311-93A45E2590F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80952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4266C-F5EE-40FB-B337-9608B40A51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6634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+1 ca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85775" y="1173515"/>
            <a:ext cx="8334375" cy="50196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4"/>
          </p:nvPr>
        </p:nvSpPr>
        <p:spPr>
          <a:xfrm>
            <a:off x="2794000" y="6477000"/>
            <a:ext cx="3302000" cy="400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P. Checchia  Padova 2017</a:t>
            </a: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93110959"/>
      </p:ext>
    </p:extLst>
  </p:cSld>
  <p:clrMapOvr>
    <a:masterClrMapping/>
  </p:clrMapOvr>
  <p:transition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0A651-E422-4FA3-898E-81EF9D539BA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0004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238A-20E5-40CC-AACD-F6CDCBA8847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4751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D0586-54DE-4C87-A771-BD92ABA0AF1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5631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1D78D2-A633-4888-91E8-98C64D2F61A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87033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E412A-529D-45DC-8416-91C35908570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17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D275BB-3ECA-49E9-9E9D-DDCD1885686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4625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DD89A-66EA-40F9-9135-0EE9C9A00269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233375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1CD225-CBF7-4CE7-AC83-96FC81870D5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41368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56A8B8-E681-4FF9-9E6A-E4BAD4F9694E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54179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43E203-E7F0-4514-B83A-C9588F92723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72490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AAEE3-79B2-461A-8188-22337C7A924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42558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2A6F6-3490-439E-B70B-82C026B251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12711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+1 ca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85775" y="1173515"/>
            <a:ext cx="8334375" cy="50196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4"/>
          </p:nvPr>
        </p:nvSpPr>
        <p:spPr>
          <a:xfrm>
            <a:off x="2794000" y="6477000"/>
            <a:ext cx="3302000" cy="4000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altLang="en-US"/>
              <a:t>P. Checchia  Padova 2017</a:t>
            </a:r>
            <a:endParaRPr lang="it-IT" altLang="en-US" dirty="0"/>
          </a:p>
        </p:txBody>
      </p:sp>
    </p:spTree>
    <p:extLst>
      <p:ext uri="{BB962C8B-B14F-4D97-AF65-F5344CB8AC3E}">
        <p14:creationId xmlns:p14="http://schemas.microsoft.com/office/powerpoint/2010/main" val="2829177454"/>
      </p:ext>
    </p:extLst>
  </p:cSld>
  <p:clrMapOvr>
    <a:masterClrMapping/>
  </p:clrMapOvr>
  <p:transition>
    <p:split orient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D1A7D-CD27-4E43-A609-347B5B47D54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2375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5E55F-4AEE-4F3C-AED4-EB56CD7033A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98047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595E5-6F71-429D-8445-069FDA43336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1124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2EAA07-6329-4C42-BE78-95C5B3B8D7B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309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E547-DC2B-42FA-AFEE-47ECDAC41436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2806797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033F44-AFD6-4FC2-996C-36574A5E5FD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49361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1672B7-7CEF-47B3-B9DE-8D1C855F975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60438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C2327-9938-46E0-AE66-330360D9BED3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37049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30B5F-1DC3-4753-8CEA-F740A95A6E8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4168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AA9D1B-3A72-4368-B8AD-56DB25AA0C5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07244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7B0EF-8884-448B-A47A-C9AFAB468D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82187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6FACCF-011E-47BE-BE91-C1C858169228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50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3733800" cy="246221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2209350" y="1590675"/>
            <a:ext cx="4933950" cy="762000"/>
          </a:xfrm>
        </p:spPr>
        <p:txBody>
          <a:bodyPr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4"/>
          </p:nvPr>
        </p:nvSpPr>
        <p:spPr>
          <a:xfrm>
            <a:off x="1076325" y="3105150"/>
            <a:ext cx="7200000" cy="1590675"/>
          </a:xfrm>
        </p:spPr>
        <p:txBody>
          <a:bodyPr/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5"/>
          </p:nvPr>
        </p:nvSpPr>
        <p:spPr>
          <a:xfrm>
            <a:off x="2376038" y="4705350"/>
            <a:ext cx="4600575" cy="619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819669754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1 ca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85775" y="1173515"/>
            <a:ext cx="8334375" cy="50196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46449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2 cam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47674" y="1163990"/>
            <a:ext cx="4068000" cy="5040000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8" name="Segnaposto contenuto 6"/>
          <p:cNvSpPr>
            <a:spLocks noGrp="1"/>
          </p:cNvSpPr>
          <p:nvPr>
            <p:ph sz="quarter" idx="14"/>
          </p:nvPr>
        </p:nvSpPr>
        <p:spPr>
          <a:xfrm>
            <a:off x="4657722" y="1163990"/>
            <a:ext cx="4068000" cy="5040000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2331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F1548-AB92-4C63-8652-DE8E464C7070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125106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2 campi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egnaposto contenuto 6"/>
          <p:cNvSpPr>
            <a:spLocks noGrp="1"/>
          </p:cNvSpPr>
          <p:nvPr>
            <p:ph sz="quarter" idx="13"/>
          </p:nvPr>
        </p:nvSpPr>
        <p:spPr>
          <a:xfrm>
            <a:off x="476249" y="1849788"/>
            <a:ext cx="4068000" cy="4320000"/>
          </a:xfrm>
        </p:spPr>
        <p:txBody>
          <a:bodyPr/>
          <a:lstStyle>
            <a:lvl1pPr marL="180975" indent="-180975">
              <a:defRPr/>
            </a:lvl1pPr>
            <a:lvl2pPr marL="542925" indent="-285750">
              <a:defRPr/>
            </a:lvl2pPr>
            <a:lvl3pPr marL="990600" indent="-228600">
              <a:defRPr/>
            </a:lvl3pPr>
            <a:lvl4pPr marL="1438275" indent="-228600">
              <a:defRPr/>
            </a:lvl4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4"/>
          </p:nvPr>
        </p:nvSpPr>
        <p:spPr>
          <a:xfrm>
            <a:off x="476249" y="1163989"/>
            <a:ext cx="4068000" cy="684000"/>
          </a:xfrm>
        </p:spPr>
        <p:txBody>
          <a:bodyPr/>
          <a:lstStyle>
            <a:lvl1pPr marL="0" indent="0">
              <a:buNone/>
              <a:defRPr b="1" spc="-1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8" name="Segnaposto contenuto 6"/>
          <p:cNvSpPr>
            <a:spLocks noGrp="1"/>
          </p:cNvSpPr>
          <p:nvPr>
            <p:ph sz="quarter" idx="15"/>
          </p:nvPr>
        </p:nvSpPr>
        <p:spPr>
          <a:xfrm>
            <a:off x="4648199" y="1849789"/>
            <a:ext cx="4068000" cy="4320000"/>
          </a:xfrm>
        </p:spPr>
        <p:txBody>
          <a:bodyPr/>
          <a:lstStyle>
            <a:lvl1pPr marL="180975" indent="-180975">
              <a:defRPr/>
            </a:lvl1pPr>
            <a:lvl2pPr marL="542925" indent="-285750">
              <a:defRPr/>
            </a:lvl2pPr>
            <a:lvl3pPr marL="990600" indent="-228600">
              <a:defRPr/>
            </a:lvl3pPr>
            <a:lvl4pPr marL="1438275" indent="-228600">
              <a:defRPr/>
            </a:lvl4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9" name="Segnaposto contenuto 6"/>
          <p:cNvSpPr>
            <a:spLocks noGrp="1"/>
          </p:cNvSpPr>
          <p:nvPr>
            <p:ph sz="quarter" idx="16"/>
          </p:nvPr>
        </p:nvSpPr>
        <p:spPr>
          <a:xfrm>
            <a:off x="4648199" y="1163989"/>
            <a:ext cx="4068000" cy="684000"/>
          </a:xfrm>
        </p:spPr>
        <p:txBody>
          <a:bodyPr/>
          <a:lstStyle>
            <a:lvl1pPr marL="0" indent="0">
              <a:buNone/>
              <a:defRPr b="1" spc="-1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946822252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3 campi-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1173515"/>
            <a:ext cx="41529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5" name="Segnaposto contenuto 3"/>
          <p:cNvSpPr>
            <a:spLocks noGrp="1"/>
          </p:cNvSpPr>
          <p:nvPr>
            <p:ph sz="half" idx="2"/>
          </p:nvPr>
        </p:nvSpPr>
        <p:spPr>
          <a:xfrm>
            <a:off x="4603880" y="1164379"/>
            <a:ext cx="4152900" cy="2340000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  <a:cs typeface="Arial" pitchFamily="34" charset="0"/>
              </a:defRPr>
            </a:lvl2pPr>
            <a:lvl3pPr>
              <a:defRPr sz="1800">
                <a:latin typeface="+mn-lt"/>
                <a:cs typeface="Arial" pitchFamily="34" charset="0"/>
              </a:defRPr>
            </a:lvl3pPr>
            <a:lvl4pPr>
              <a:defRPr sz="1600">
                <a:latin typeface="+mn-lt"/>
                <a:cs typeface="Arial" pitchFamily="34" charset="0"/>
              </a:defRPr>
            </a:lvl4pPr>
            <a:lvl5pP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7" name="Segnaposto contenuto 3"/>
          <p:cNvSpPr>
            <a:spLocks noGrp="1"/>
          </p:cNvSpPr>
          <p:nvPr>
            <p:ph sz="half" idx="11"/>
          </p:nvPr>
        </p:nvSpPr>
        <p:spPr>
          <a:xfrm>
            <a:off x="4603880" y="3546796"/>
            <a:ext cx="4152900" cy="2340000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  <a:cs typeface="Arial" pitchFamily="34" charset="0"/>
              </a:defRPr>
            </a:lvl2pPr>
            <a:lvl3pPr>
              <a:defRPr sz="1800">
                <a:latin typeface="+mn-lt"/>
                <a:cs typeface="Arial" pitchFamily="34" charset="0"/>
              </a:defRPr>
            </a:lvl3pPr>
            <a:lvl4pPr>
              <a:defRPr sz="1600">
                <a:latin typeface="+mn-lt"/>
                <a:cs typeface="Arial" pitchFamily="34" charset="0"/>
              </a:defRPr>
            </a:lvl4pPr>
            <a:lvl5pP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335315318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3 campi-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1173515"/>
            <a:ext cx="41529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sz="half" idx="11"/>
          </p:nvPr>
        </p:nvSpPr>
        <p:spPr>
          <a:xfrm>
            <a:off x="4562669" y="1173515"/>
            <a:ext cx="21600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sz="half" idx="12"/>
          </p:nvPr>
        </p:nvSpPr>
        <p:spPr>
          <a:xfrm>
            <a:off x="6795796" y="1173515"/>
            <a:ext cx="21600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429098782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B220577-CAF8-496F-99F1-A7BEFB60973F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4762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B3ABCB-7B78-4EA3-87CE-8A94D6627E38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64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83236F-FC7D-4809-BCCC-E6BF24F9564D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9437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BBC5EC-A4F3-41DC-82BB-A15ADEA1A2B5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7247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417FA0A-0DF6-473B-9C20-85BCFD2B4A1E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6550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A49406-D853-44F6-A20B-6BFA759593A8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0302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6DC044-0508-45B1-AB4A-9ECAF9617501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337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E0DAE-12CE-4BBD-94E8-2F24BA221E6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5493715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06F786-71BC-482C-943F-99A24ACB549F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86674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DF2D69-EE58-4B7D-B804-80540E66C72D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905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14E87A-78C4-4737-A3F9-CA51B84D5885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3904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85740F-5ED9-42E0-A8C6-EFC6BD19B73F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336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e+1 ca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85775" y="1173515"/>
            <a:ext cx="8334375" cy="50196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0762225"/>
      </p:ext>
    </p:extLst>
  </p:cSld>
  <p:clrMapOvr>
    <a:masterClrMapping/>
  </p:clrMapOvr>
  <p:transition>
    <p:split orient="vert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presen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362200" y="6477000"/>
            <a:ext cx="3733800" cy="246221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2209350" y="1590675"/>
            <a:ext cx="4933950" cy="762000"/>
          </a:xfrm>
        </p:spPr>
        <p:txBody>
          <a:bodyPr/>
          <a:lstStyle>
            <a:lvl1pPr marL="0" indent="0" algn="ctr">
              <a:buNone/>
              <a:defRPr sz="2400" b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4"/>
          </p:nvPr>
        </p:nvSpPr>
        <p:spPr>
          <a:xfrm>
            <a:off x="1076325" y="3105150"/>
            <a:ext cx="7200000" cy="1590675"/>
          </a:xfrm>
        </p:spPr>
        <p:txBody>
          <a:bodyPr/>
          <a:lstStyle>
            <a:lvl1pPr marL="0" indent="0" algn="ctr">
              <a:buNone/>
              <a:defRPr sz="2400" b="1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15"/>
          </p:nvPr>
        </p:nvSpPr>
        <p:spPr>
          <a:xfrm>
            <a:off x="2376038" y="4705350"/>
            <a:ext cx="4600575" cy="61912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2397009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1 camp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85775" y="1173515"/>
            <a:ext cx="8334375" cy="5019675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0418645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2 camp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Fare clic per modificare lo stile del titolo</a:t>
            </a:r>
            <a:endParaRPr lang="en-GB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3"/>
          </p:nvPr>
        </p:nvSpPr>
        <p:spPr>
          <a:xfrm>
            <a:off x="447674" y="1163990"/>
            <a:ext cx="4068000" cy="5040000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8" name="Segnaposto contenuto 6"/>
          <p:cNvSpPr>
            <a:spLocks noGrp="1"/>
          </p:cNvSpPr>
          <p:nvPr>
            <p:ph sz="quarter" idx="14"/>
          </p:nvPr>
        </p:nvSpPr>
        <p:spPr>
          <a:xfrm>
            <a:off x="4657722" y="1163990"/>
            <a:ext cx="4068000" cy="5040000"/>
          </a:xfrm>
        </p:spPr>
        <p:txBody>
          <a:bodyPr/>
          <a:lstStyle/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311227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2 campi con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6" name="Segnaposto contenuto 6"/>
          <p:cNvSpPr>
            <a:spLocks noGrp="1"/>
          </p:cNvSpPr>
          <p:nvPr>
            <p:ph sz="quarter" idx="13"/>
          </p:nvPr>
        </p:nvSpPr>
        <p:spPr>
          <a:xfrm>
            <a:off x="476249" y="1849788"/>
            <a:ext cx="4068000" cy="4320000"/>
          </a:xfrm>
        </p:spPr>
        <p:txBody>
          <a:bodyPr/>
          <a:lstStyle>
            <a:lvl1pPr marL="180975" indent="-180975">
              <a:defRPr/>
            </a:lvl1pPr>
            <a:lvl2pPr marL="542925" indent="-285750">
              <a:defRPr/>
            </a:lvl2pPr>
            <a:lvl3pPr marL="990600" indent="-228600">
              <a:defRPr/>
            </a:lvl3pPr>
            <a:lvl4pPr marL="1438275" indent="-228600">
              <a:defRPr/>
            </a:lvl4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4"/>
          </p:nvPr>
        </p:nvSpPr>
        <p:spPr>
          <a:xfrm>
            <a:off x="476249" y="1163989"/>
            <a:ext cx="4068000" cy="684000"/>
          </a:xfrm>
        </p:spPr>
        <p:txBody>
          <a:bodyPr/>
          <a:lstStyle>
            <a:lvl1pPr marL="0" indent="0">
              <a:buNone/>
              <a:defRPr b="1" spc="-1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sp>
        <p:nvSpPr>
          <p:cNvPr id="8" name="Segnaposto contenuto 6"/>
          <p:cNvSpPr>
            <a:spLocks noGrp="1"/>
          </p:cNvSpPr>
          <p:nvPr>
            <p:ph sz="quarter" idx="15"/>
          </p:nvPr>
        </p:nvSpPr>
        <p:spPr>
          <a:xfrm>
            <a:off x="4648199" y="1849789"/>
            <a:ext cx="4068000" cy="4320000"/>
          </a:xfrm>
        </p:spPr>
        <p:txBody>
          <a:bodyPr/>
          <a:lstStyle>
            <a:lvl1pPr marL="180975" indent="-180975">
              <a:defRPr/>
            </a:lvl1pPr>
            <a:lvl2pPr marL="542925" indent="-285750">
              <a:defRPr/>
            </a:lvl2pPr>
            <a:lvl3pPr marL="990600" indent="-228600">
              <a:defRPr/>
            </a:lvl3pPr>
            <a:lvl4pPr marL="1438275" indent="-228600">
              <a:defRPr/>
            </a:lvl4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9" name="Segnaposto contenuto 6"/>
          <p:cNvSpPr>
            <a:spLocks noGrp="1"/>
          </p:cNvSpPr>
          <p:nvPr>
            <p:ph sz="quarter" idx="16"/>
          </p:nvPr>
        </p:nvSpPr>
        <p:spPr>
          <a:xfrm>
            <a:off x="4648199" y="1163989"/>
            <a:ext cx="4068000" cy="684000"/>
          </a:xfrm>
        </p:spPr>
        <p:txBody>
          <a:bodyPr/>
          <a:lstStyle>
            <a:lvl1pPr marL="0" indent="0">
              <a:buNone/>
              <a:defRPr b="1" spc="-100" baseline="0"/>
            </a:lvl1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838213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3 campi-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1173515"/>
            <a:ext cx="41529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5" name="Segnaposto contenuto 3"/>
          <p:cNvSpPr>
            <a:spLocks noGrp="1"/>
          </p:cNvSpPr>
          <p:nvPr>
            <p:ph sz="half" idx="2"/>
          </p:nvPr>
        </p:nvSpPr>
        <p:spPr>
          <a:xfrm>
            <a:off x="4603880" y="1164379"/>
            <a:ext cx="4152900" cy="2340000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  <a:cs typeface="Arial" pitchFamily="34" charset="0"/>
              </a:defRPr>
            </a:lvl2pPr>
            <a:lvl3pPr>
              <a:defRPr sz="1800">
                <a:latin typeface="+mn-lt"/>
                <a:cs typeface="Arial" pitchFamily="34" charset="0"/>
              </a:defRPr>
            </a:lvl3pPr>
            <a:lvl4pPr>
              <a:defRPr sz="1600">
                <a:latin typeface="+mn-lt"/>
                <a:cs typeface="Arial" pitchFamily="34" charset="0"/>
              </a:defRPr>
            </a:lvl4pPr>
            <a:lvl5pP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7" name="Segnaposto contenuto 3"/>
          <p:cNvSpPr>
            <a:spLocks noGrp="1"/>
          </p:cNvSpPr>
          <p:nvPr>
            <p:ph sz="half" idx="11"/>
          </p:nvPr>
        </p:nvSpPr>
        <p:spPr>
          <a:xfrm>
            <a:off x="4603880" y="3546796"/>
            <a:ext cx="4152900" cy="2340000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  <a:cs typeface="Arial" pitchFamily="34" charset="0"/>
              </a:defRPr>
            </a:lvl2pPr>
            <a:lvl3pPr>
              <a:defRPr sz="1800">
                <a:latin typeface="+mn-lt"/>
                <a:cs typeface="Arial" pitchFamily="34" charset="0"/>
              </a:defRPr>
            </a:lvl3pPr>
            <a:lvl4pPr>
              <a:defRPr sz="1600">
                <a:latin typeface="+mn-lt"/>
                <a:cs typeface="Arial" pitchFamily="34" charset="0"/>
              </a:defRPr>
            </a:lvl4pPr>
            <a:lvl5pPr>
              <a:defRPr sz="1600">
                <a:latin typeface="+mn-lt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307637795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97D51-21AC-4CE1-92E8-FDD6D847AC4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97605234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e+3 campi-h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0"/>
          </p:nvPr>
        </p:nvSpPr>
        <p:spPr>
          <a:xfrm>
            <a:off x="2794714" y="6477000"/>
            <a:ext cx="3301285" cy="400110"/>
          </a:xfr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egnaposto contenuto 2"/>
          <p:cNvSpPr>
            <a:spLocks noGrp="1"/>
          </p:cNvSpPr>
          <p:nvPr>
            <p:ph sz="half" idx="1"/>
          </p:nvPr>
        </p:nvSpPr>
        <p:spPr>
          <a:xfrm>
            <a:off x="304800" y="1173515"/>
            <a:ext cx="41529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  <p:sp>
        <p:nvSpPr>
          <p:cNvPr id="5" name="Segnaposto contenuto 2"/>
          <p:cNvSpPr>
            <a:spLocks noGrp="1"/>
          </p:cNvSpPr>
          <p:nvPr>
            <p:ph sz="half" idx="11"/>
          </p:nvPr>
        </p:nvSpPr>
        <p:spPr>
          <a:xfrm>
            <a:off x="4562669" y="1173515"/>
            <a:ext cx="21600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  <p:sp>
        <p:nvSpPr>
          <p:cNvPr id="6" name="Segnaposto contenuto 2"/>
          <p:cNvSpPr>
            <a:spLocks noGrp="1"/>
          </p:cNvSpPr>
          <p:nvPr>
            <p:ph sz="half" idx="12"/>
          </p:nvPr>
        </p:nvSpPr>
        <p:spPr>
          <a:xfrm>
            <a:off x="6795796" y="1173515"/>
            <a:ext cx="2160000" cy="4600575"/>
          </a:xfrm>
        </p:spPr>
        <p:txBody>
          <a:bodyPr/>
          <a:lstStyle>
            <a:lvl1pPr>
              <a:defRPr sz="2000">
                <a:latin typeface="+mn-lt"/>
                <a:cs typeface="Arial" pitchFamily="34" charset="0"/>
              </a:defRPr>
            </a:lvl1pPr>
            <a:lvl2pPr>
              <a:defRPr sz="1800">
                <a:latin typeface="+mn-lt"/>
              </a:defRPr>
            </a:lvl2pPr>
            <a:lvl3pPr>
              <a:defRPr sz="1800">
                <a:latin typeface="+mn-lt"/>
              </a:defRPr>
            </a:lvl3pPr>
            <a:lvl4pPr>
              <a:defRPr sz="1600">
                <a:latin typeface="+mn-lt"/>
              </a:defRPr>
            </a:lvl4pPr>
            <a:lvl5pPr>
              <a:defRPr sz="16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</p:txBody>
      </p:sp>
    </p:spTree>
    <p:extLst>
      <p:ext uri="{BB962C8B-B14F-4D97-AF65-F5344CB8AC3E}">
        <p14:creationId xmlns:p14="http://schemas.microsoft.com/office/powerpoint/2010/main" val="189189711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8D271-8AE6-4A76-9D60-E618748BDE5D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3930730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7984C-B096-4C10-8D02-3DD29A52F5CA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  <p:extLst>
      <p:ext uri="{BB962C8B-B14F-4D97-AF65-F5344CB8AC3E}">
        <p14:creationId xmlns:p14="http://schemas.microsoft.com/office/powerpoint/2010/main" val="1812041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9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23/11/2017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it-IT"/>
              <a:t>Padova, Workshop italiano sulla Tomografia muonica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6D06889B-FB45-4CE4-BB59-4D2E756C75C3}" type="slidenum">
              <a:rPr lang="it-IT" altLang="en-US"/>
              <a:pPr>
                <a:defRPr/>
              </a:pPr>
              <a:t>‹#›</a:t>
            </a:fld>
            <a:endParaRPr lang="it-IT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fld id="{9B40612E-5F00-465E-94DA-6D9AAFED62FF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46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fld id="{E2B0ECE3-862C-4C82-A279-07EC91DE9FE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lo stile del titolo dello schema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smtClean="0"/>
              <a:t>Fare clic per modificare gli stili del testo dello schema</a:t>
            </a:r>
          </a:p>
          <a:p>
            <a:pPr lvl="1"/>
            <a:r>
              <a:rPr lang="it-IT" altLang="en-US" smtClean="0"/>
              <a:t>Secondo livello</a:t>
            </a:r>
          </a:p>
          <a:p>
            <a:pPr lvl="2"/>
            <a:r>
              <a:rPr lang="it-IT" altLang="en-US" smtClean="0"/>
              <a:t>Terzo livello</a:t>
            </a:r>
          </a:p>
          <a:p>
            <a:pPr lvl="3"/>
            <a:r>
              <a:rPr lang="it-IT" altLang="en-US" smtClean="0"/>
              <a:t>Quarto livello</a:t>
            </a:r>
          </a:p>
          <a:p>
            <a:pPr lvl="4"/>
            <a:r>
              <a:rPr lang="it-IT" altLang="en-US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en-US"/>
              <a:t>24/11/2017</a:t>
            </a: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1" smtClean="0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r>
              <a:rPr lang="it-IT"/>
              <a:t>P. Checchia  Padova 2017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>
                <a:solidFill>
                  <a:srgbClr val="3333CC"/>
                </a:solidFill>
              </a:defRPr>
            </a:lvl1pPr>
          </a:lstStyle>
          <a:p>
            <a:pPr>
              <a:defRPr/>
            </a:pPr>
            <a:fld id="{6E8AE4EE-3105-4F7F-BB1C-AD7E1A028FC2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941" y="131391"/>
            <a:ext cx="7200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4" y="1276350"/>
            <a:ext cx="8267701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 smtClean="0"/>
              <a:t>Fare clic per modificare gli stili del testo dello schema</a:t>
            </a:r>
          </a:p>
          <a:p>
            <a:pPr lvl="1"/>
            <a:r>
              <a:rPr lang="it-IT" altLang="en-US" dirty="0" smtClean="0"/>
              <a:t>Secondo livello</a:t>
            </a:r>
          </a:p>
          <a:p>
            <a:pPr lvl="2"/>
            <a:r>
              <a:rPr lang="it-IT" altLang="en-US" dirty="0" smtClean="0"/>
              <a:t>Terzo livello</a:t>
            </a:r>
          </a:p>
          <a:p>
            <a:pPr lvl="3"/>
            <a:r>
              <a:rPr lang="it-IT" altLang="en-US" dirty="0" smtClean="0"/>
              <a:t>Quarto livello</a:t>
            </a:r>
          </a:p>
          <a:p>
            <a:pPr lvl="4"/>
            <a:r>
              <a:rPr lang="it-IT" altLang="en-US" dirty="0" smtClean="0"/>
              <a:t>Quinto livello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94714" y="6477000"/>
            <a:ext cx="33012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aseline="0">
                <a:solidFill>
                  <a:srgbClr val="000099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81000" y="796925"/>
            <a:ext cx="7916863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12" descr="C:\Users\gianni\privato_casa\2_Lav_altro\Carta_int-loghi\Logo_UniPD.gif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552" y="118362"/>
            <a:ext cx="638587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381000" y="6461495"/>
            <a:ext cx="8361348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361949" y="6555346"/>
            <a:ext cx="2252461" cy="17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it-IT" altLang="en-US" sz="1000" kern="1200" dirty="0" err="1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TGS9 Meeting - Lulea, 7 June 2017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449934" y="6569899"/>
            <a:ext cx="2286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buFontTx/>
              <a:buNone/>
              <a:defRPr sz="800">
                <a:solidFill>
                  <a:srgbClr val="000099"/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# </a:t>
            </a:r>
            <a:fld id="{399E6D86-78CE-4C1C-B05F-21964B9C6F05}" type="slidenum">
              <a:rPr kumimoji="0" lang="it-IT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8" descr="C:\Users\gianni\privato_casa\2_Lav_altro\muon_tomography\Progetti_nostri\2013_MuBlast\2015-Linz\presentazioni\Figure_Andrea-KOff\slide0001_image021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89572" y="0"/>
            <a:ext cx="113897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32156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</p:sldLayoutIdLst>
  <p:transition>
    <p:split orient="vert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000" i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i="1">
          <a:solidFill>
            <a:srgbClr val="0000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onstantia" pitchFamily="18" charset="0"/>
        <a:buChar char="–"/>
        <a:defRPr sz="1800" i="1">
          <a:solidFill>
            <a:srgbClr val="00009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nstantia" pitchFamily="18" charset="0"/>
        <a:buChar char="‐"/>
        <a:defRPr sz="1600" i="1">
          <a:solidFill>
            <a:srgbClr val="00009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accent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20/09/2017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>
                <a:solidFill>
                  <a:schemeClr val="accent2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P. Checchia  ISPRA 2017</a:t>
            </a:r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chemeClr val="accent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AE8386-09BC-4C6B-A6DC-05E3241524B1}" type="slidenum">
              <a:rPr kumimoji="0" lang="it-IT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5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8941" y="131391"/>
            <a:ext cx="7200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47674" y="1276350"/>
            <a:ext cx="8267701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 dirty="0" smtClean="0"/>
              <a:t>Fare clic per modificare gli stili del testo dello schema</a:t>
            </a:r>
          </a:p>
          <a:p>
            <a:pPr lvl="1"/>
            <a:r>
              <a:rPr lang="it-IT" altLang="en-US" dirty="0" smtClean="0"/>
              <a:t>Secondo livello</a:t>
            </a:r>
          </a:p>
          <a:p>
            <a:pPr lvl="2"/>
            <a:r>
              <a:rPr lang="it-IT" altLang="en-US" dirty="0" smtClean="0"/>
              <a:t>Terzo livello</a:t>
            </a:r>
          </a:p>
          <a:p>
            <a:pPr lvl="3"/>
            <a:r>
              <a:rPr lang="it-IT" altLang="en-US" dirty="0" smtClean="0"/>
              <a:t>Quarto livello</a:t>
            </a:r>
          </a:p>
          <a:p>
            <a:pPr lvl="4"/>
            <a:r>
              <a:rPr lang="it-IT" altLang="en-US" dirty="0" smtClean="0"/>
              <a:t>Quinto livello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94714" y="6477000"/>
            <a:ext cx="3301285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>
              <a:defRPr sz="1000" baseline="0">
                <a:solidFill>
                  <a:srgbClr val="000099"/>
                </a:solidFill>
                <a:latin typeface="+mn-lt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381000" y="796925"/>
            <a:ext cx="7916863" cy="0"/>
          </a:xfrm>
          <a:prstGeom prst="line">
            <a:avLst/>
          </a:prstGeom>
          <a:noFill/>
          <a:ln w="1905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pic>
        <p:nvPicPr>
          <p:cNvPr id="8" name="Picture 12" descr="C:\Users\gianni\privato_casa\2_Lav_altro\Carta_int-loghi\Logo_UniPD.gif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2552" y="118362"/>
            <a:ext cx="638587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9"/>
          <p:cNvSpPr>
            <a:spLocks noChangeShapeType="1"/>
          </p:cNvSpPr>
          <p:nvPr userDrawn="1"/>
        </p:nvSpPr>
        <p:spPr bwMode="auto">
          <a:xfrm>
            <a:off x="381000" y="6461495"/>
            <a:ext cx="8361348" cy="0"/>
          </a:xfrm>
          <a:prstGeom prst="line">
            <a:avLst/>
          </a:prstGeom>
          <a:noFill/>
          <a:ln w="127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itchFamily="18" charset="0"/>
              <a:ea typeface="+mn-ea"/>
              <a:cs typeface="+mn-cs"/>
            </a:endParaRPr>
          </a:p>
        </p:txBody>
      </p:sp>
      <p:sp>
        <p:nvSpPr>
          <p:cNvPr id="10" name="Rectangle 4"/>
          <p:cNvSpPr txBox="1">
            <a:spLocks noChangeArrowheads="1"/>
          </p:cNvSpPr>
          <p:nvPr userDrawn="1"/>
        </p:nvSpPr>
        <p:spPr bwMode="auto">
          <a:xfrm>
            <a:off x="361949" y="6555346"/>
            <a:ext cx="2252461" cy="17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lang="it-IT" altLang="en-US" sz="1000" kern="1200" dirty="0" err="1" smtClean="0">
                <a:solidFill>
                  <a:srgbClr val="000099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TGS9 Meeting - Lulea, 7 June 2017</a:t>
            </a:r>
            <a:endParaRPr kumimoji="0" lang="en-GB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 userDrawn="1"/>
        </p:nvSpPr>
        <p:spPr bwMode="auto">
          <a:xfrm>
            <a:off x="6449934" y="6569899"/>
            <a:ext cx="22860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algn="r">
              <a:buFontTx/>
              <a:buNone/>
              <a:defRPr sz="800">
                <a:solidFill>
                  <a:srgbClr val="000099"/>
                </a:solidFill>
                <a:latin typeface="+mj-lt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en-GB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# </a:t>
            </a:r>
            <a:fld id="{399E6D86-78CE-4C1C-B05F-21964B9C6F05}" type="slidenum">
              <a:rPr kumimoji="0" lang="it-IT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12" name="Picture 8" descr="C:\Users\gianni\privato_casa\2_Lav_altro\muon_tomography\Progetti_nostri\2013_MuBlast\2015-Linz\presentazioni\Figure_Andrea-KOff\slide0001_image021.jpg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989572" y="0"/>
            <a:ext cx="113897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4126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</p:sldLayoutIdLst>
  <p:transition>
    <p:split orient="vert"/>
  </p:transition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000099"/>
          </a:solidFill>
          <a:latin typeface="Bookman Old Style" pitchFamily="18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None/>
        <a:defRPr sz="2000" i="1">
          <a:solidFill>
            <a:srgbClr val="0000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 i="1">
          <a:solidFill>
            <a:srgbClr val="000099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Constantia" pitchFamily="18" charset="0"/>
        <a:buChar char="–"/>
        <a:defRPr sz="1800" i="1">
          <a:solidFill>
            <a:srgbClr val="000099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Constantia" pitchFamily="18" charset="0"/>
        <a:buChar char="‐"/>
        <a:defRPr sz="1600" i="1">
          <a:solidFill>
            <a:srgbClr val="000099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 i="1">
          <a:solidFill>
            <a:srgbClr val="000099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i="1">
          <a:solidFill>
            <a:srgbClr val="000099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wm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13" Type="http://schemas.openxmlformats.org/officeDocument/2006/relationships/image" Target="../media/image30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jpeg"/><Relationship Id="rId11" Type="http://schemas.openxmlformats.org/officeDocument/2006/relationships/image" Target="../media/image29.wmf"/><Relationship Id="rId5" Type="http://schemas.openxmlformats.org/officeDocument/2006/relationships/image" Target="../media/image7.jpeg"/><Relationship Id="rId15" Type="http://schemas.openxmlformats.org/officeDocument/2006/relationships/image" Target="../media/image31.wmf"/><Relationship Id="rId10" Type="http://schemas.openxmlformats.org/officeDocument/2006/relationships/oleObject" Target="../embeddings/oleObject7.bin"/><Relationship Id="rId4" Type="http://schemas.openxmlformats.org/officeDocument/2006/relationships/image" Target="../media/image3.png"/><Relationship Id="rId9" Type="http://schemas.openxmlformats.org/officeDocument/2006/relationships/image" Target="../media/image33.wmf"/><Relationship Id="rId14" Type="http://schemas.openxmlformats.org/officeDocument/2006/relationships/oleObject" Target="../embeddings/oleObject9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../DGZfP/video_500k_400it_trimmed_16fps.avi" TargetMode="External"/><Relationship Id="rId5" Type="http://schemas.openxmlformats.org/officeDocument/2006/relationships/image" Target="../media/image39.jpeg"/><Relationship Id="rId10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8.tiff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png"/><Relationship Id="rId7" Type="http://schemas.openxmlformats.org/officeDocument/2006/relationships/image" Target="../media/image53.jpeg"/><Relationship Id="rId12" Type="http://schemas.openxmlformats.org/officeDocument/2006/relationships/image" Target="../media/image58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48.tiff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5.png"/><Relationship Id="rId11" Type="http://schemas.openxmlformats.org/officeDocument/2006/relationships/image" Target="../media/image61.png"/><Relationship Id="rId5" Type="http://schemas.openxmlformats.org/officeDocument/2006/relationships/image" Target="../media/image54.png"/><Relationship Id="rId10" Type="http://schemas.openxmlformats.org/officeDocument/2006/relationships/image" Target="../media/image60.jpeg"/><Relationship Id="rId4" Type="http://schemas.openxmlformats.org/officeDocument/2006/relationships/image" Target="../media/image53.jpeg"/><Relationship Id="rId9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69.png"/><Relationship Id="rId5" Type="http://schemas.openxmlformats.org/officeDocument/2006/relationships/image" Target="../media/image48.tiff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34.png"/><Relationship Id="rId10" Type="http://schemas.openxmlformats.org/officeDocument/2006/relationships/image" Target="../media/image56.png"/><Relationship Id="rId4" Type="http://schemas.openxmlformats.org/officeDocument/2006/relationships/image" Target="../media/image7.jpeg"/><Relationship Id="rId9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72.pn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84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8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wmf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7.wmf"/><Relationship Id="rId4" Type="http://schemas.openxmlformats.org/officeDocument/2006/relationships/image" Target="../media/image18.png"/><Relationship Id="rId9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3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4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10243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  <p:sp>
        <p:nvSpPr>
          <p:cNvPr id="10244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7FBBF5-18BA-44B9-A426-2A251F2A109C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6337300" cy="14843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2400" b="1" smtClean="0">
                <a:solidFill>
                  <a:schemeClr val="accent2"/>
                </a:solidFill>
              </a:rPr>
              <a:t>Muon Tomography in Padova (+ Genova)</a:t>
            </a:r>
            <a:r>
              <a:rPr lang="en-US" altLang="en-US" sz="2400" b="1" baseline="30000" smtClean="0">
                <a:solidFill>
                  <a:schemeClr val="accent2"/>
                </a:solidFill>
              </a:rPr>
              <a:t>*</a:t>
            </a:r>
            <a:endParaRPr lang="en-US" altLang="en-US" baseline="30000" smtClean="0"/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10247" name="Picture 7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024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025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0251" name="Rectangle 2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0252" name="Rectangle 2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10253" name="Picture 30" descr="Bo_colortrasp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13" y="0"/>
            <a:ext cx="1258887" cy="134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8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005263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89" descr="INFN-3-mo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>
            <a:fillRect/>
          </a:stretch>
        </p:blipFill>
        <p:spPr bwMode="auto">
          <a:xfrm>
            <a:off x="5508625" y="2781300"/>
            <a:ext cx="2667000" cy="20621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6" name="Text Box 90"/>
          <p:cNvSpPr txBox="1">
            <a:spLocks noChangeArrowheads="1"/>
          </p:cNvSpPr>
          <p:nvPr/>
        </p:nvSpPr>
        <p:spPr bwMode="auto">
          <a:xfrm>
            <a:off x="0" y="5305425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latin typeface="Helvetica" panose="020B0604020202020204" pitchFamily="34" charset="0"/>
              </a:rPr>
              <a:t>M. Benettoni,G. Bettella, G. Calvagno, </a:t>
            </a:r>
            <a:r>
              <a:rPr lang="en-US" altLang="en-US" sz="1200" b="1">
                <a:solidFill>
                  <a:srgbClr val="FF0000"/>
                </a:solidFill>
                <a:latin typeface="Helvetica" panose="020B0604020202020204" pitchFamily="34" charset="0"/>
              </a:rPr>
              <a:t>P. Checchia</a:t>
            </a:r>
            <a:r>
              <a:rPr lang="en-US" altLang="en-US" sz="1200" b="1">
                <a:latin typeface="Helvetica" panose="020B0604020202020204" pitchFamily="34" charset="0"/>
              </a:rPr>
              <a:t>,G. Cortelazzo,  E. Conti, l. Cossutta, M. Furlan,   F. Gonella, G. Nebbia , M. Pegoraro, S. Pesente</a:t>
            </a:r>
            <a:r>
              <a:rPr lang="en-US" altLang="en-US" sz="1200">
                <a:solidFill>
                  <a:srgbClr val="FF0000"/>
                </a:solidFill>
                <a:latin typeface="Helvetica" panose="020B0604020202020204" pitchFamily="34" charset="0"/>
              </a:rPr>
              <a:t>,</a:t>
            </a:r>
            <a:r>
              <a:rPr lang="en-US" altLang="en-US" sz="1200" b="1">
                <a:latin typeface="Helvetica" panose="020B0604020202020204" pitchFamily="34" charset="0"/>
              </a:rPr>
              <a:t> A. Rigoni Garola, S. Vanini, G. Viesti , G. Zumerle 		</a:t>
            </a:r>
            <a:r>
              <a:rPr lang="en-US" altLang="en-US" sz="1200" b="1" i="1">
                <a:latin typeface="Helvetica" panose="020B0604020202020204" pitchFamily="34" charset="0"/>
              </a:rPr>
              <a:t>Univ. &amp; INFN Padova, Italy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>
                <a:latin typeface="Helvetica" panose="020B0604020202020204" pitchFamily="34" charset="0"/>
              </a:rPr>
              <a:t>P. Calvini, S. Squarcia 						</a:t>
            </a:r>
            <a:r>
              <a:rPr lang="en-US" altLang="en-US" sz="1200" b="1" i="1">
                <a:latin typeface="Helvetica" panose="020B0604020202020204" pitchFamily="34" charset="0"/>
              </a:rPr>
              <a:t>Univ. &amp; INFN Genova, Italy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i="1">
                <a:latin typeface="Helvetica" panose="020B0604020202020204" pitchFamily="34" charset="0"/>
              </a:rPr>
              <a:t>								</a:t>
            </a:r>
            <a:r>
              <a:rPr lang="en-US" altLang="en-US" sz="1200" b="1" i="1" baseline="30000">
                <a:latin typeface="Helvetica" panose="020B0604020202020204" pitchFamily="34" charset="0"/>
              </a:rPr>
              <a:t>*</a:t>
            </a:r>
            <a:r>
              <a:rPr lang="en-US" altLang="en-US" sz="1200" b="1" i="1">
                <a:latin typeface="Helvetica" panose="020B0604020202020204" pitchFamily="34" charset="0"/>
              </a:rPr>
              <a:t>+ 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03988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Results*</a:t>
            </a:r>
            <a:endParaRPr lang="en-US" altLang="en-US" smtClean="0"/>
          </a:p>
        </p:txBody>
      </p:sp>
      <p:pic>
        <p:nvPicPr>
          <p:cNvPr id="28675" name="Picture 3" descr="infn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28677" name="Picture 5" descr="Bo_colortrasp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19"/>
          <p:cNvSpPr txBox="1">
            <a:spLocks noChangeArrowheads="1"/>
          </p:cNvSpPr>
          <p:nvPr/>
        </p:nvSpPr>
        <p:spPr bwMode="auto">
          <a:xfrm>
            <a:off x="3419475" y="1052513"/>
            <a:ext cx="280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Momentum  effect</a:t>
            </a:r>
          </a:p>
        </p:txBody>
      </p:sp>
      <p:pic>
        <p:nvPicPr>
          <p:cNvPr id="28679" name="Picture 20" descr="fig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" t="34125" r="4706"/>
          <a:stretch>
            <a:fillRect/>
          </a:stretch>
        </p:blipFill>
        <p:spPr bwMode="auto">
          <a:xfrm>
            <a:off x="5940425" y="4365625"/>
            <a:ext cx="26638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22"/>
          <p:cNvSpPr>
            <a:spLocks noChangeArrowheads="1"/>
          </p:cNvSpPr>
          <p:nvPr/>
        </p:nvSpPr>
        <p:spPr bwMode="auto">
          <a:xfrm>
            <a:off x="0" y="2924175"/>
            <a:ext cx="5327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Traversing the sample material, the </a:t>
            </a:r>
            <a:r>
              <a:rPr lang="en-US" altLang="en-US" sz="1800">
                <a:solidFill>
                  <a:srgbClr val="FF0000"/>
                </a:solidFill>
              </a:rPr>
              <a:t>low momentum component of the muon spectrum is absorbed</a:t>
            </a:r>
            <a:r>
              <a:rPr lang="en-US" altLang="en-US" sz="1800"/>
              <a:t>, to an extent depending on the sample nature and thickness.</a:t>
            </a:r>
            <a:r>
              <a:rPr lang="en-US" altLang="en-US" sz="2400"/>
              <a:t> </a:t>
            </a:r>
          </a:p>
        </p:txBody>
      </p:sp>
      <p:graphicFrame>
        <p:nvGraphicFramePr>
          <p:cNvPr id="28681" name="Object 21"/>
          <p:cNvGraphicFramePr>
            <a:graphicFrameLocks noChangeAspect="1"/>
          </p:cNvGraphicFramePr>
          <p:nvPr/>
        </p:nvGraphicFramePr>
        <p:xfrm>
          <a:off x="7451725" y="1628775"/>
          <a:ext cx="14398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8" r:id="rId7" imgW="939392" imgH="583947" progId="Equation.3">
                  <p:embed/>
                </p:oleObj>
              </mc:Choice>
              <mc:Fallback>
                <p:oleObj r:id="rId7" imgW="939392" imgH="583947" progId="Equation.3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1725" y="1628775"/>
                        <a:ext cx="14398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82" name="Picture 23" descr="cfr_pincidente_lastre_W_Pb_Fe_cut0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221163"/>
            <a:ext cx="38957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683" name="Object 24"/>
          <p:cNvGraphicFramePr>
            <a:graphicFrameLocks noChangeAspect="1"/>
          </p:cNvGraphicFramePr>
          <p:nvPr/>
        </p:nvGraphicFramePr>
        <p:xfrm>
          <a:off x="3419475" y="1700213"/>
          <a:ext cx="1152525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59" r:id="rId10" imgW="444307" imgH="228501" progId="Equation.DSMT4">
                  <p:embed/>
                </p:oleObj>
              </mc:Choice>
              <mc:Fallback>
                <p:oleObj r:id="rId10" imgW="444307" imgH="228501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5" y="1700213"/>
                        <a:ext cx="1152525" cy="503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84" name="Text Box 25"/>
          <p:cNvSpPr txBox="1">
            <a:spLocks noChangeArrowheads="1"/>
          </p:cNvSpPr>
          <p:nvPr/>
        </p:nvSpPr>
        <p:spPr bwMode="auto">
          <a:xfrm>
            <a:off x="323850" y="1749425"/>
            <a:ext cx="3106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/>
              <a:t>Given the scattering length</a:t>
            </a:r>
          </a:p>
        </p:txBody>
      </p:sp>
      <p:sp>
        <p:nvSpPr>
          <p:cNvPr id="28685" name="Text Box 26"/>
          <p:cNvSpPr txBox="1">
            <a:spLocks noChangeArrowheads="1"/>
          </p:cNvSpPr>
          <p:nvPr/>
        </p:nvSpPr>
        <p:spPr bwMode="auto">
          <a:xfrm>
            <a:off x="4716463" y="1484313"/>
            <a:ext cx="31686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without momentum evaluation the basic relation is</a:t>
            </a:r>
          </a:p>
        </p:txBody>
      </p:sp>
      <p:sp>
        <p:nvSpPr>
          <p:cNvPr id="28686" name="Text Box 27"/>
          <p:cNvSpPr txBox="1">
            <a:spLocks noChangeArrowheads="1"/>
          </p:cNvSpPr>
          <p:nvPr/>
        </p:nvSpPr>
        <p:spPr bwMode="auto">
          <a:xfrm>
            <a:off x="2051050" y="45085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simulation</a:t>
            </a:r>
          </a:p>
        </p:txBody>
      </p:sp>
      <p:sp>
        <p:nvSpPr>
          <p:cNvPr id="28687" name="Text Box 28"/>
          <p:cNvSpPr txBox="1">
            <a:spLocks noChangeArrowheads="1"/>
          </p:cNvSpPr>
          <p:nvPr/>
        </p:nvSpPr>
        <p:spPr bwMode="auto">
          <a:xfrm>
            <a:off x="6372225" y="4652963"/>
            <a:ext cx="13684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simulation 10 cm</a:t>
            </a:r>
          </a:p>
        </p:txBody>
      </p:sp>
      <p:sp>
        <p:nvSpPr>
          <p:cNvPr id="28688" name="Text Box 29"/>
          <p:cNvSpPr txBox="1">
            <a:spLocks noChangeArrowheads="1"/>
          </p:cNvSpPr>
          <p:nvPr/>
        </p:nvSpPr>
        <p:spPr bwMode="auto">
          <a:xfrm>
            <a:off x="8532813" y="6021388"/>
            <a:ext cx="61118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000" b="1">
                <a:solidFill>
                  <a:srgbClr val="00FF00"/>
                </a:solidFill>
              </a:rPr>
              <a:t>MLEM</a:t>
            </a:r>
          </a:p>
        </p:txBody>
      </p:sp>
      <p:sp>
        <p:nvSpPr>
          <p:cNvPr id="28689" name="Rectangle 31"/>
          <p:cNvSpPr>
            <a:spLocks noChangeArrowheads="1"/>
          </p:cNvSpPr>
          <p:nvPr/>
        </p:nvSpPr>
        <p:spPr bwMode="auto">
          <a:xfrm>
            <a:off x="0" y="31257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graphicFrame>
        <p:nvGraphicFramePr>
          <p:cNvPr id="28690" name="Object 30"/>
          <p:cNvGraphicFramePr>
            <a:graphicFrameLocks noChangeAspect="1"/>
          </p:cNvGraphicFramePr>
          <p:nvPr/>
        </p:nvGraphicFramePr>
        <p:xfrm>
          <a:off x="5087938" y="2924175"/>
          <a:ext cx="936625" cy="64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0" r:id="rId12" imgW="571252" imgH="330057" progId="Equation.3">
                  <p:embed/>
                </p:oleObj>
              </mc:Choice>
              <mc:Fallback>
                <p:oleObj r:id="rId12" imgW="571252" imgH="330057" progId="Equation.3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7938" y="2924175"/>
                        <a:ext cx="936625" cy="649288"/>
                      </a:xfrm>
                      <a:prstGeom prst="rect">
                        <a:avLst/>
                      </a:prstGeom>
                      <a:solidFill>
                        <a:srgbClr val="FF0000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1" name="Rectangle 32"/>
          <p:cNvSpPr>
            <a:spLocks noChangeArrowheads="1"/>
          </p:cNvSpPr>
          <p:nvPr/>
        </p:nvSpPr>
        <p:spPr bwMode="auto">
          <a:xfrm>
            <a:off x="0" y="3459163"/>
            <a:ext cx="24765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cs typeface="Times New Roman" panose="02020603050405020304" pitchFamily="18" charset="0"/>
              </a:rPr>
              <a:t> </a:t>
            </a:r>
            <a:r>
              <a:rPr lang="en-US" altLang="en-US" sz="800"/>
              <a:t> </a:t>
            </a:r>
            <a:endParaRPr lang="en-US" altLang="en-US" sz="2400"/>
          </a:p>
        </p:txBody>
      </p:sp>
      <p:sp>
        <p:nvSpPr>
          <p:cNvPr id="28692" name="Rectangle 33"/>
          <p:cNvSpPr>
            <a:spLocks noChangeArrowheads="1"/>
          </p:cNvSpPr>
          <p:nvPr/>
        </p:nvSpPr>
        <p:spPr bwMode="auto">
          <a:xfrm>
            <a:off x="6034088" y="2806700"/>
            <a:ext cx="32781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 ~</a:t>
            </a:r>
            <a:r>
              <a:rPr lang="en-US" altLang="en-US" sz="1800" b="1">
                <a:solidFill>
                  <a:srgbClr val="FF0000"/>
                </a:solidFill>
              </a:rPr>
              <a:t>same non linearity</a:t>
            </a:r>
            <a:r>
              <a:rPr lang="en-US" altLang="en-US" sz="1800"/>
              <a:t> </a:t>
            </a:r>
            <a:r>
              <a:rPr lang="en-US" altLang="en-US" sz="1800" b="1">
                <a:solidFill>
                  <a:srgbClr val="00FF00"/>
                </a:solidFill>
              </a:rPr>
              <a:t>(MLEM20% difference for W)</a:t>
            </a:r>
          </a:p>
        </p:txBody>
      </p:sp>
      <p:sp>
        <p:nvSpPr>
          <p:cNvPr id="28693" name="Rectangle 35"/>
          <p:cNvSpPr>
            <a:spLocks noChangeArrowheads="1"/>
          </p:cNvSpPr>
          <p:nvPr/>
        </p:nvSpPr>
        <p:spPr bwMode="auto">
          <a:xfrm>
            <a:off x="0" y="326231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graphicFrame>
        <p:nvGraphicFramePr>
          <p:cNvPr id="28694" name="Object 34"/>
          <p:cNvGraphicFramePr>
            <a:graphicFrameLocks noChangeAspect="1"/>
          </p:cNvGraphicFramePr>
          <p:nvPr/>
        </p:nvGraphicFramePr>
        <p:xfrm>
          <a:off x="5076825" y="3573463"/>
          <a:ext cx="1223963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r:id="rId14" imgW="749300" imgH="330200" progId="Equation.3">
                  <p:embed/>
                </p:oleObj>
              </mc:Choice>
              <mc:Fallback>
                <p:oleObj r:id="rId14" imgW="749300" imgH="330200" progId="Equation.3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825" y="3573463"/>
                        <a:ext cx="1223963" cy="720725"/>
                      </a:xfrm>
                      <a:prstGeom prst="rect">
                        <a:avLst/>
                      </a:prstGeom>
                      <a:solidFill>
                        <a:srgbClr val="0099F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95" name="Rectangle 36"/>
          <p:cNvSpPr>
            <a:spLocks noChangeArrowheads="1"/>
          </p:cNvSpPr>
          <p:nvPr/>
        </p:nvSpPr>
        <p:spPr bwMode="auto">
          <a:xfrm>
            <a:off x="6516688" y="3644900"/>
            <a:ext cx="180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66FF"/>
                </a:solidFill>
              </a:rPr>
              <a:t> </a:t>
            </a:r>
            <a:r>
              <a:rPr lang="en-US" altLang="en-US" sz="1800" b="1">
                <a:solidFill>
                  <a:srgbClr val="0066FF"/>
                </a:solidFill>
              </a:rPr>
              <a:t>perfectly linear</a:t>
            </a:r>
            <a:r>
              <a:rPr lang="en-US" altLang="en-US" sz="2400"/>
              <a:t> </a:t>
            </a:r>
          </a:p>
        </p:txBody>
      </p:sp>
      <p:sp>
        <p:nvSpPr>
          <p:cNvPr id="28696" name="Text Box 37"/>
          <p:cNvSpPr txBox="1">
            <a:spLocks noChangeArrowheads="1"/>
          </p:cNvSpPr>
          <p:nvPr/>
        </p:nvSpPr>
        <p:spPr bwMode="auto">
          <a:xfrm>
            <a:off x="3995738" y="5084763"/>
            <a:ext cx="1944687" cy="9159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This effect can be responsible for non-linearities</a:t>
            </a:r>
          </a:p>
        </p:txBody>
      </p:sp>
      <p:sp>
        <p:nvSpPr>
          <p:cNvPr id="28697" name="Text Box 42"/>
          <p:cNvSpPr txBox="1">
            <a:spLocks noChangeArrowheads="1"/>
          </p:cNvSpPr>
          <p:nvPr/>
        </p:nvSpPr>
        <p:spPr bwMode="auto">
          <a:xfrm>
            <a:off x="179388" y="1125538"/>
            <a:ext cx="20875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 *NIM A 604 (2009) 738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77013" cy="981075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Mu Steel</a:t>
            </a:r>
            <a:endParaRPr lang="en-US" altLang="en-US" smtClean="0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GB" altLang="en-US"/>
          </a:p>
        </p:txBody>
      </p:sp>
      <p:sp>
        <p:nvSpPr>
          <p:cNvPr id="30724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0725" name="Rectangle 37"/>
          <p:cNvSpPr>
            <a:spLocks noChangeArrowheads="1"/>
          </p:cNvSpPr>
          <p:nvPr/>
        </p:nvSpPr>
        <p:spPr bwMode="auto">
          <a:xfrm>
            <a:off x="323850" y="5229225"/>
            <a:ext cx="939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12" name="Rectangle 11"/>
          <p:cNvSpPr/>
          <p:nvPr/>
        </p:nvSpPr>
        <p:spPr>
          <a:xfrm>
            <a:off x="684213" y="6308725"/>
            <a:ext cx="647700" cy="2889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4" name="Titolo 6"/>
          <p:cNvSpPr txBox="1">
            <a:spLocks/>
          </p:cNvSpPr>
          <p:nvPr/>
        </p:nvSpPr>
        <p:spPr bwMode="auto">
          <a:xfrm>
            <a:off x="684213" y="549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it-IT" b="1" kern="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 problem:  orphan sources in scrap metal</a:t>
            </a:r>
          </a:p>
        </p:txBody>
      </p:sp>
      <p:sp>
        <p:nvSpPr>
          <p:cNvPr id="15" name="Segnaposto contenuto 7"/>
          <p:cNvSpPr txBox="1">
            <a:spLocks/>
          </p:cNvSpPr>
          <p:nvPr/>
        </p:nvSpPr>
        <p:spPr>
          <a:xfrm>
            <a:off x="250825" y="1196975"/>
            <a:ext cx="8642350" cy="4238625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All over the world, </a:t>
            </a:r>
            <a:r>
              <a:rPr lang="it-IT" sz="2000" b="1" kern="0" dirty="0">
                <a:solidFill>
                  <a:srgbClr val="FF0000"/>
                </a:solidFill>
                <a:latin typeface="+mn-lt"/>
              </a:rPr>
              <a:t>radioactive sources </a:t>
            </a: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are sometimes present in </a:t>
            </a:r>
            <a:r>
              <a:rPr lang="it-IT" sz="2000" b="1" kern="0" dirty="0">
                <a:solidFill>
                  <a:srgbClr val="FF0000"/>
                </a:solidFill>
                <a:latin typeface="+mn-lt"/>
              </a:rPr>
              <a:t>scrap</a:t>
            </a: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 </a:t>
            </a:r>
            <a:r>
              <a:rPr lang="it-IT" sz="2000" b="1" kern="0" dirty="0">
                <a:solidFill>
                  <a:srgbClr val="FF0000"/>
                </a:solidFill>
                <a:latin typeface="+mn-lt"/>
              </a:rPr>
              <a:t>metal</a:t>
            </a: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 used for steel recycling.</a:t>
            </a: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In some cases, when the radiation </a:t>
            </a:r>
            <a:r>
              <a:rPr lang="en-US" sz="2000" b="1" kern="0" dirty="0">
                <a:solidFill>
                  <a:srgbClr val="FF0000"/>
                </a:solidFill>
                <a:latin typeface="+mn-lt"/>
              </a:rPr>
              <a:t>source</a:t>
            </a: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 is well shielded by its heavy metal transportation cask and by the scrap metal itself, it is not detected by radiation portals and </a:t>
            </a:r>
            <a:r>
              <a:rPr lang="en-US" sz="2000" b="1" kern="0" dirty="0">
                <a:solidFill>
                  <a:srgbClr val="FF0000"/>
                </a:solidFill>
                <a:latin typeface="+mn-lt"/>
              </a:rPr>
              <a:t>is melt</a:t>
            </a: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, with serious consequences for the plant and public.</a:t>
            </a:r>
            <a:endParaRPr lang="it-IT" sz="2000" b="1" kern="0" dirty="0">
              <a:solidFill>
                <a:schemeClr val="accent2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000" b="1" kern="0" dirty="0">
                <a:solidFill>
                  <a:srgbClr val="FF0000"/>
                </a:solidFill>
                <a:latin typeface="+mn-lt"/>
              </a:rPr>
              <a:t>MuSteel  </a:t>
            </a: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project: study and design a portal capable to detect </a:t>
            </a:r>
            <a:r>
              <a:rPr lang="en-US" sz="2000" b="1" kern="0" dirty="0">
                <a:solidFill>
                  <a:schemeClr val="accent2"/>
                </a:solidFill>
                <a:latin typeface="+mn-lt"/>
              </a:rPr>
              <a:t>the heavy metal shield of the radiation source. NB</a:t>
            </a:r>
            <a:r>
              <a:rPr lang="en-US" sz="2000" b="1" kern="0" dirty="0">
                <a:solidFill>
                  <a:srgbClr val="FF0000"/>
                </a:solidFill>
                <a:latin typeface="+mn-lt"/>
              </a:rPr>
              <a:t>: in a short (~ 5 min) time</a:t>
            </a:r>
            <a:endParaRPr lang="it-IT" sz="2000" b="1" kern="0" dirty="0">
              <a:solidFill>
                <a:srgbClr val="FF0000"/>
              </a:solidFill>
              <a:latin typeface="+mn-lt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it-IT" sz="2000" b="1" kern="0" dirty="0">
                <a:solidFill>
                  <a:schemeClr val="accent2"/>
                </a:solidFill>
                <a:latin typeface="+mn-lt"/>
              </a:rPr>
              <a:t>In conjunction with radiation detectors, this system will be capable to intercept every source</a:t>
            </a:r>
          </a:p>
        </p:txBody>
      </p:sp>
      <p:pic>
        <p:nvPicPr>
          <p:cNvPr id="30729" name="Picture 15" descr="mustee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3"/>
          <a:stretch>
            <a:fillRect/>
          </a:stretch>
        </p:blipFill>
        <p:spPr bwMode="auto">
          <a:xfrm>
            <a:off x="0" y="0"/>
            <a:ext cx="1763713" cy="981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6" descr="muste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7" r="60101" b="10483"/>
          <a:stretch>
            <a:fillRect/>
          </a:stretch>
        </p:blipFill>
        <p:spPr bwMode="auto">
          <a:xfrm>
            <a:off x="7667625" y="4868863"/>
            <a:ext cx="147637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3" descr="C:\files\logoinfnpd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2" descr="C:\Users\checchia\AppData\Local\Temp\yusc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625975"/>
            <a:ext cx="47164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1641475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4919663"/>
            <a:ext cx="129381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3851275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6211887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Cosmic Muon Tomography</a:t>
            </a:r>
            <a:br>
              <a:rPr lang="en-US" altLang="en-US" sz="3600" b="1" smtClean="0">
                <a:solidFill>
                  <a:schemeClr val="accent2"/>
                </a:solidFill>
              </a:rPr>
            </a:br>
            <a:r>
              <a:rPr lang="en-US" altLang="en-US" sz="3600" b="1" smtClean="0">
                <a:solidFill>
                  <a:schemeClr val="accent2"/>
                </a:solidFill>
              </a:rPr>
              <a:t> in transport control</a:t>
            </a:r>
            <a:endParaRPr lang="en-US" altLang="en-US" smtClean="0"/>
          </a:p>
        </p:txBody>
      </p:sp>
      <p:sp>
        <p:nvSpPr>
          <p:cNvPr id="44036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4037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4038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4039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4040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pic>
        <p:nvPicPr>
          <p:cNvPr id="44041" name="Picture 3" descr="C:\files\logoinfnpd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2" name="TextBox 17"/>
          <p:cNvSpPr txBox="1">
            <a:spLocks noChangeArrowheads="1"/>
          </p:cNvSpPr>
          <p:nvPr/>
        </p:nvSpPr>
        <p:spPr bwMode="auto">
          <a:xfrm>
            <a:off x="0" y="4221163"/>
            <a:ext cx="1520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2 l  Pb shield</a:t>
            </a:r>
            <a:endParaRPr lang="it-IT" altLang="en-US" sz="2000">
              <a:solidFill>
                <a:srgbClr val="FFFF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11188" y="4652963"/>
            <a:ext cx="1728787" cy="72072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4" name="TextBox 26"/>
          <p:cNvSpPr txBox="1">
            <a:spLocks noChangeArrowheads="1"/>
          </p:cNvSpPr>
          <p:nvPr/>
        </p:nvSpPr>
        <p:spPr bwMode="auto">
          <a:xfrm>
            <a:off x="1835150" y="6092825"/>
            <a:ext cx="19700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7 min data taking</a:t>
            </a:r>
            <a:endParaRPr lang="it-IT" altLang="en-US" sz="200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450" y="1125538"/>
            <a:ext cx="7200900" cy="46037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dirty="0">
                <a:solidFill>
                  <a:srgbClr val="FF0000"/>
                </a:solidFill>
              </a:rPr>
              <a:t>Results:</a:t>
            </a:r>
            <a:r>
              <a:rPr lang="it-IT" b="1" kern="0" dirty="0">
                <a:solidFill>
                  <a:srgbClr val="FF0000"/>
                </a:solidFill>
              </a:rPr>
              <a:t>the program was successfully completed:  </a:t>
            </a:r>
          </a:p>
        </p:txBody>
      </p:sp>
      <p:sp>
        <p:nvSpPr>
          <p:cNvPr id="44046" name="Text Box 11"/>
          <p:cNvSpPr txBox="1">
            <a:spLocks noChangeArrowheads="1"/>
          </p:cNvSpPr>
          <p:nvPr/>
        </p:nvSpPr>
        <p:spPr bwMode="auto">
          <a:xfrm>
            <a:off x="0" y="1557338"/>
            <a:ext cx="7596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2D2DB9"/>
                </a:solidFill>
              </a:rPr>
              <a:t>Reproducing a similar situation in the Demonstrator</a:t>
            </a:r>
            <a:endParaRPr lang="en-GB" altLang="en-US" sz="1800">
              <a:solidFill>
                <a:srgbClr val="000000"/>
              </a:solidFill>
            </a:endParaRPr>
          </a:p>
        </p:txBody>
      </p:sp>
      <p:pic>
        <p:nvPicPr>
          <p:cNvPr id="44047" name="Picture 28" descr="run1636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9138"/>
            <a:ext cx="25273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8" name="Immagine 12" descr="wireschema_histat_trimmed.png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60" b="11490"/>
          <a:stretch>
            <a:fillRect/>
          </a:stretch>
        </p:blipFill>
        <p:spPr bwMode="auto">
          <a:xfrm>
            <a:off x="5903913" y="1700213"/>
            <a:ext cx="3240087" cy="256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9" name="Text Box 11"/>
          <p:cNvSpPr txBox="1">
            <a:spLocks noChangeArrowheads="1"/>
          </p:cNvSpPr>
          <p:nvPr/>
        </p:nvSpPr>
        <p:spPr bwMode="auto">
          <a:xfrm>
            <a:off x="1763713" y="4221163"/>
            <a:ext cx="2160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GB" altLang="en-US" sz="2000" b="1">
                <a:solidFill>
                  <a:srgbClr val="FFFF00"/>
                </a:solidFill>
              </a:rPr>
              <a:t>Simulating a real situation in a full scale Portal</a:t>
            </a:r>
            <a:endParaRPr lang="en-GB" altLang="en-US" sz="1800">
              <a:solidFill>
                <a:srgbClr val="FFFF00"/>
              </a:solidFill>
            </a:endParaRPr>
          </a:p>
        </p:txBody>
      </p:sp>
      <p:pic>
        <p:nvPicPr>
          <p:cNvPr id="440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4437063"/>
            <a:ext cx="2941638" cy="223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1" name="Rectangle 34"/>
          <p:cNvSpPr>
            <a:spLocks noChangeArrowheads="1"/>
          </p:cNvSpPr>
          <p:nvPr/>
        </p:nvSpPr>
        <p:spPr bwMode="auto">
          <a:xfrm>
            <a:off x="5867400" y="3860800"/>
            <a:ext cx="309721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100">
                <a:solidFill>
                  <a:srgbClr val="FFFF00"/>
                </a:solidFill>
              </a:rPr>
              <a:t>M. Benettoni et al</a:t>
            </a:r>
            <a:r>
              <a:rPr lang="en-US" altLang="en-US" sz="1100" i="1">
                <a:solidFill>
                  <a:srgbClr val="FFFF00"/>
                </a:solidFill>
              </a:rPr>
              <a:t>2013</a:t>
            </a:r>
          </a:p>
          <a:p>
            <a:pPr eaLnBrk="1" hangingPunct="1"/>
            <a:r>
              <a:rPr lang="it-IT" altLang="en-US" sz="1100" i="1">
                <a:solidFill>
                  <a:srgbClr val="FFFF00"/>
                </a:solidFill>
              </a:rPr>
              <a:t>JINST </a:t>
            </a:r>
            <a:r>
              <a:rPr lang="it-IT" altLang="en-US" sz="1100" b="1" i="1">
                <a:solidFill>
                  <a:srgbClr val="FFFF00"/>
                </a:solidFill>
              </a:rPr>
              <a:t>8 P12007 [arXiv:1307.6093].</a:t>
            </a:r>
            <a:endParaRPr lang="it-IT" altLang="en-US" sz="1100">
              <a:solidFill>
                <a:srgbClr val="FFFF00"/>
              </a:solidFill>
            </a:endParaRPr>
          </a:p>
        </p:txBody>
      </p:sp>
      <p:sp>
        <p:nvSpPr>
          <p:cNvPr id="44052" name="Rectangle 35"/>
          <p:cNvSpPr>
            <a:spLocks noChangeArrowheads="1"/>
          </p:cNvSpPr>
          <p:nvPr/>
        </p:nvSpPr>
        <p:spPr bwMode="auto">
          <a:xfrm>
            <a:off x="3851275" y="6596063"/>
            <a:ext cx="52927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en-US" sz="1100">
                <a:solidFill>
                  <a:srgbClr val="000000"/>
                </a:solidFill>
              </a:rPr>
              <a:t>https://ec.europa.eu/research/industrial_technologies/pdf/rfcs/summaries-rfcs_en.pdf.</a:t>
            </a:r>
          </a:p>
        </p:txBody>
      </p:sp>
      <p:pic>
        <p:nvPicPr>
          <p:cNvPr id="44053" name="Picture 24" descr="Picture4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16113"/>
            <a:ext cx="22066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54" name="Picture 25" descr="musteel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3"/>
          <a:stretch>
            <a:fillRect/>
          </a:stretch>
        </p:blipFill>
        <p:spPr bwMode="auto">
          <a:xfrm>
            <a:off x="0" y="0"/>
            <a:ext cx="1763713" cy="1052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55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BE5D6AD6-34A9-4410-A0EE-209FF91FF016}" type="slidenum">
              <a:rPr lang="it-IT" altLang="en-US" sz="1400" smtClean="0">
                <a:solidFill>
                  <a:srgbClr val="3333CC"/>
                </a:solidFill>
              </a:rPr>
              <a:pPr/>
              <a:t>12</a:t>
            </a:fld>
            <a:endParaRPr lang="it-IT" altLang="en-US" sz="1400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980B3F-88E6-4E54-BA83-AC78CF8C66EE}" type="slidenum">
              <a:rPr lang="it-IT" altLang="en-US" sz="1400" smtClean="0">
                <a:solidFill>
                  <a:schemeClr val="accent2"/>
                </a:solidFill>
              </a:rPr>
              <a:pPr/>
              <a:t>13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15888"/>
            <a:ext cx="7413625" cy="1052512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chemeClr val="accent2"/>
                </a:solidFill>
              </a:rPr>
              <a:t>Example of rough momentum estimation</a:t>
            </a:r>
          </a:p>
        </p:txBody>
      </p:sp>
      <p:sp>
        <p:nvSpPr>
          <p:cNvPr id="39940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1331913" y="1484313"/>
            <a:ext cx="5635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•"/>
            </a:pPr>
            <a:endParaRPr lang="it-IT" altLang="en-US" sz="2000" b="1"/>
          </a:p>
        </p:txBody>
      </p:sp>
      <p:sp>
        <p:nvSpPr>
          <p:cNvPr id="39942" name="Date Placeholder 6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12888"/>
            <a:ext cx="384175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793750" y="3652838"/>
            <a:ext cx="333216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5054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US" altLang="en-US" sz="1100" b="1">
                <a:solidFill>
                  <a:srgbClr val="E6E6E6"/>
                </a:solidFill>
                <a:latin typeface="Bitstream Vera Sans" charset="0"/>
              </a:rPr>
              <a:t>10 GeV</a:t>
            </a:r>
            <a:r>
              <a:rPr lang="en-US" altLang="en-US" sz="1100">
                <a:solidFill>
                  <a:srgbClr val="E6E6E6"/>
                </a:solidFill>
                <a:latin typeface="Bitstream Vera Sans" charset="0"/>
              </a:rPr>
              <a:t> muon tracked by drift tube chamber</a:t>
            </a:r>
          </a:p>
        </p:txBody>
      </p:sp>
      <p:sp>
        <p:nvSpPr>
          <p:cNvPr id="39945" name="Text Box 7"/>
          <p:cNvSpPr txBox="1">
            <a:spLocks noChangeArrowheads="1"/>
          </p:cNvSpPr>
          <p:nvPr/>
        </p:nvSpPr>
        <p:spPr bwMode="auto">
          <a:xfrm>
            <a:off x="2124075" y="1196975"/>
            <a:ext cx="548640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52560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6000"/>
              </a:lnSpc>
            </a:pPr>
            <a:r>
              <a:rPr lang="en-US" altLang="en-US" sz="1800" dirty="0">
                <a:solidFill>
                  <a:srgbClr val="FF0000"/>
                </a:solidFill>
                <a:latin typeface="+mj-lt"/>
              </a:rPr>
              <a:t>Momentum Estimation from muon chamber track fit</a:t>
            </a:r>
          </a:p>
        </p:txBody>
      </p:sp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4229100"/>
            <a:ext cx="385127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889000" y="6354763"/>
            <a:ext cx="3355975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50544" rIns="90000" bIns="4500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6000"/>
              </a:lnSpc>
            </a:pPr>
            <a:r>
              <a:rPr lang="en-US" altLang="en-US" sz="1100" b="1">
                <a:solidFill>
                  <a:srgbClr val="E6E6E6"/>
                </a:solidFill>
                <a:latin typeface="Bitstream Vera Sans" charset="0"/>
              </a:rPr>
              <a:t>80 MeV</a:t>
            </a:r>
            <a:r>
              <a:rPr lang="en-US" altLang="en-US" sz="1100">
                <a:solidFill>
                  <a:srgbClr val="E6E6E6"/>
                </a:solidFill>
                <a:latin typeface="Bitstream Vera Sans" charset="0"/>
              </a:rPr>
              <a:t> muon tracked by drift tube chamber</a:t>
            </a:r>
          </a:p>
        </p:txBody>
      </p:sp>
      <p:pic>
        <p:nvPicPr>
          <p:cNvPr id="3994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2005013"/>
            <a:ext cx="4941888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755649" y="0"/>
            <a:ext cx="7772400" cy="980728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accent2"/>
                </a:solidFill>
              </a:rPr>
              <a:t>Precision measurements</a:t>
            </a:r>
            <a:endParaRPr lang="it-IT" sz="3600" b="1" dirty="0" smtClean="0">
              <a:solidFill>
                <a:schemeClr val="accent6"/>
              </a:solidFill>
            </a:endParaRPr>
          </a:p>
        </p:txBody>
      </p:sp>
      <p:sp>
        <p:nvSpPr>
          <p:cNvPr id="38917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BC68D2F-484D-4A29-ACEA-5C9452765F10}" type="slidenum">
              <a:rPr lang="it-IT" altLang="en-US" smtClean="0">
                <a:solidFill>
                  <a:srgbClr val="3333CC"/>
                </a:solidFill>
              </a:rPr>
              <a:pPr/>
              <a:t>14</a:t>
            </a:fld>
            <a:endParaRPr lang="it-IT" altLang="en-US" smtClean="0">
              <a:solidFill>
                <a:srgbClr val="3333CC"/>
              </a:solidFill>
            </a:endParaRPr>
          </a:p>
        </p:txBody>
      </p:sp>
      <p:pic>
        <p:nvPicPr>
          <p:cNvPr id="38914" name="Picture 2" descr="C:\files\radmu\progetti\mu-blast\partito\meetings\legend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079" y="2060848"/>
            <a:ext cx="3794921" cy="3046857"/>
          </a:xfrm>
          <a:prstGeom prst="rect">
            <a:avLst/>
          </a:prstGeom>
          <a:noFill/>
        </p:spPr>
      </p:pic>
      <p:pic>
        <p:nvPicPr>
          <p:cNvPr id="12" name="Picture 11" descr="20150914_170420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132856"/>
            <a:ext cx="5181600" cy="29146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56176" y="155679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rgbClr val="FF0066"/>
                </a:solidFill>
              </a:rPr>
              <a:t> </a:t>
            </a:r>
            <a:r>
              <a:rPr lang="en-US" sz="1800" b="1" dirty="0" smtClean="0">
                <a:solidFill>
                  <a:srgbClr val="FF0066"/>
                </a:solidFill>
              </a:rPr>
              <a:t>Iron blocks</a:t>
            </a:r>
            <a:endParaRPr lang="it-IT" sz="1800" b="1" i="1" dirty="0">
              <a:solidFill>
                <a:srgbClr val="FF0066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1043608" y="1844824"/>
            <a:ext cx="5112568" cy="1656184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3491880" y="1844824"/>
            <a:ext cx="2736304" cy="1368152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156176" y="1916832"/>
            <a:ext cx="144016" cy="1224136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6300192" y="1916832"/>
            <a:ext cx="2088232" cy="1296144"/>
          </a:xfrm>
          <a:prstGeom prst="straightConnector1">
            <a:avLst/>
          </a:prstGeom>
          <a:ln w="19050"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1403648" y="4221088"/>
            <a:ext cx="3528392" cy="936104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27984" y="5301208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accent2"/>
                </a:solidFill>
              </a:rPr>
              <a:t>Mock-up for normalization</a:t>
            </a:r>
          </a:p>
          <a:p>
            <a:r>
              <a:rPr lang="en-US" sz="1800" b="1" dirty="0" smtClean="0">
                <a:solidFill>
                  <a:schemeClr val="accent2"/>
                </a:solidFill>
              </a:rPr>
              <a:t>(with known LSD)</a:t>
            </a:r>
            <a:endParaRPr lang="it-IT" sz="1800" b="1" dirty="0">
              <a:solidFill>
                <a:schemeClr val="accent2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 flipV="1">
            <a:off x="4283968" y="3573016"/>
            <a:ext cx="792088" cy="158417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228456" y="4653136"/>
            <a:ext cx="711696" cy="656456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292080" y="4581128"/>
            <a:ext cx="3096344" cy="720080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3333CC"/>
                </a:solidFill>
              </a:rPr>
              <a:t>12/6/2016</a:t>
            </a:r>
            <a:endParaRPr lang="it-IT">
              <a:solidFill>
                <a:srgbClr val="3333CC"/>
              </a:solidFill>
            </a:endParaRPr>
          </a:p>
        </p:txBody>
      </p:sp>
      <p:pic>
        <p:nvPicPr>
          <p:cNvPr id="22" name="Picture 3" descr="C:\files\logoinfnpd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75656" cy="1236155"/>
          </a:xfrm>
          <a:prstGeom prst="rect">
            <a:avLst/>
          </a:prstGeom>
          <a:noFill/>
        </p:spPr>
      </p:pic>
      <p:pic>
        <p:nvPicPr>
          <p:cNvPr id="23" name="Picture 3" descr="C:\files\logoinfnpd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0"/>
            <a:ext cx="1475656" cy="1236155"/>
          </a:xfrm>
          <a:prstGeom prst="rect">
            <a:avLst/>
          </a:prstGeom>
          <a:noFill/>
        </p:spPr>
      </p:pic>
      <p:sp>
        <p:nvSpPr>
          <p:cNvPr id="26" name="Segnaposto contenuto 2"/>
          <p:cNvSpPr>
            <a:spLocks noGrp="1"/>
          </p:cNvSpPr>
          <p:nvPr>
            <p:ph sz="half" idx="1"/>
          </p:nvPr>
        </p:nvSpPr>
        <p:spPr>
          <a:xfrm>
            <a:off x="0" y="1124744"/>
            <a:ext cx="8604448" cy="648072"/>
          </a:xfrm>
        </p:spPr>
        <p:txBody>
          <a:bodyPr/>
          <a:lstStyle/>
          <a:p>
            <a:pPr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</a:rPr>
              <a:t>Is it possible to make precision measurements  with MCS   tomography?</a:t>
            </a: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buNone/>
              <a:defRPr/>
            </a:pPr>
            <a:endParaRPr lang="en-US" sz="2000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it-IT" sz="1800" b="1" dirty="0" smtClean="0">
              <a:solidFill>
                <a:schemeClr val="accent6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0" y="5229200"/>
            <a:ext cx="4536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Despite several difficulties due to </a:t>
            </a:r>
          </a:p>
          <a:p>
            <a:pPr>
              <a:buNone/>
              <a:defRPr/>
            </a:pPr>
            <a:r>
              <a:rPr lang="en-US" sz="2000" b="1" dirty="0" smtClean="0">
                <a:solidFill>
                  <a:srgbClr val="FF0000"/>
                </a:solidFill>
              </a:rPr>
              <a:t>calibration and saturation effects... </a:t>
            </a:r>
            <a:endParaRPr lang="it-IT" sz="2000" b="1" dirty="0" smtClean="0">
              <a:solidFill>
                <a:srgbClr val="FF0000"/>
              </a:solidFill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65669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ap_EB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0078" y="2420888"/>
            <a:ext cx="2663922" cy="3644616"/>
          </a:xfrm>
          <a:prstGeom prst="rect">
            <a:avLst/>
          </a:prstGeom>
          <a:noFill/>
          <a:ln>
            <a:noFill/>
          </a:ln>
        </p:spPr>
      </p:pic>
      <p:sp>
        <p:nvSpPr>
          <p:cNvPr id="21506" name="Titolo 1"/>
          <p:cNvSpPr>
            <a:spLocks noGrp="1"/>
          </p:cNvSpPr>
          <p:nvPr>
            <p:ph type="title"/>
          </p:nvPr>
        </p:nvSpPr>
        <p:spPr>
          <a:xfrm>
            <a:off x="1437184" y="-9670"/>
            <a:ext cx="6552727" cy="980728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accent2"/>
                </a:solidFill>
              </a:rPr>
              <a:t>Precision measurements</a:t>
            </a:r>
            <a:r>
              <a:rPr lang="en-US" sz="3600" b="1" baseline="30000" dirty="0" smtClean="0">
                <a:solidFill>
                  <a:schemeClr val="accent2"/>
                </a:solidFill>
              </a:rPr>
              <a:t>*</a:t>
            </a:r>
            <a:endParaRPr lang="it-IT" sz="3600" b="1" baseline="30000" dirty="0" smtClean="0">
              <a:solidFill>
                <a:schemeClr val="accent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2204864"/>
            <a:ext cx="24837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 smtClean="0">
              <a:solidFill>
                <a:srgbClr val="C00000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Good correspondence of measured </a:t>
            </a:r>
            <a:r>
              <a:rPr lang="en-US" sz="2000" b="1" i="1" dirty="0" smtClean="0">
                <a:solidFill>
                  <a:srgbClr val="FF0000"/>
                </a:solidFill>
              </a:rPr>
              <a:t>R=</a:t>
            </a:r>
            <a:r>
              <a:rPr lang="en-US" sz="2000" b="1" i="1" dirty="0" smtClean="0">
                <a:solidFill>
                  <a:srgbClr val="FF0000"/>
                </a:solidFill>
                <a:latin typeface="Symbol" panose="05050102010706020507" pitchFamily="18" charset="2"/>
              </a:rPr>
              <a:t>l/r</a:t>
            </a:r>
            <a:r>
              <a:rPr lang="en-US" sz="2000" b="1" dirty="0" smtClean="0">
                <a:solidFill>
                  <a:srgbClr val="0000FF"/>
                </a:solidFill>
              </a:rPr>
              <a:t> with predicted values</a:t>
            </a: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Expected precision </a:t>
            </a:r>
            <a:r>
              <a:rPr lang="en-US" sz="2000" b="1" dirty="0" smtClean="0">
                <a:solidFill>
                  <a:srgbClr val="FF0000"/>
                </a:solidFill>
              </a:rPr>
              <a:t>7-10%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000" b="1" i="1" dirty="0" smtClean="0">
                <a:solidFill>
                  <a:srgbClr val="0000FF"/>
                </a:solidFill>
              </a:rPr>
              <a:t>R</a:t>
            </a:r>
            <a:r>
              <a:rPr lang="en-US" sz="2000" b="1" dirty="0" smtClean="0">
                <a:solidFill>
                  <a:srgbClr val="0000FF"/>
                </a:solidFill>
              </a:rPr>
              <a:t>=</a:t>
            </a:r>
            <a:r>
              <a:rPr lang="en-US" sz="2000" b="1" i="1" dirty="0" err="1" smtClean="0">
                <a:solidFill>
                  <a:srgbClr val="0000FF"/>
                </a:solidFill>
              </a:rPr>
              <a:t>R</a:t>
            </a:r>
            <a:r>
              <a:rPr lang="en-US" sz="2000" b="1" i="1" baseline="-25000" dirty="0" err="1" smtClean="0">
                <a:solidFill>
                  <a:srgbClr val="0000FF"/>
                </a:solidFill>
              </a:rPr>
              <a:t>meas</a:t>
            </a:r>
            <a:r>
              <a:rPr lang="en-US" sz="2000" b="1" dirty="0" smtClean="0">
                <a:solidFill>
                  <a:srgbClr val="0000FF"/>
                </a:solidFill>
              </a:rPr>
              <a:t>/</a:t>
            </a:r>
            <a:r>
              <a:rPr lang="en-US" sz="2000" b="1" i="1" dirty="0" smtClean="0">
                <a:solidFill>
                  <a:srgbClr val="0000FF"/>
                </a:solidFill>
              </a:rPr>
              <a:t>R</a:t>
            </a:r>
            <a:r>
              <a:rPr lang="en-US" sz="2000" b="1" i="1" baseline="-25000" dirty="0" smtClean="0">
                <a:solidFill>
                  <a:srgbClr val="0000FF"/>
                </a:solidFill>
              </a:rPr>
              <a:t>pred</a:t>
            </a:r>
            <a:r>
              <a:rPr lang="en-US" sz="2000" b="1" dirty="0" smtClean="0">
                <a:solidFill>
                  <a:srgbClr val="0000FF"/>
                </a:solidFill>
              </a:rPr>
              <a:t>-1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endParaRPr lang="en-US" sz="20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>
                <a:solidFill>
                  <a:srgbClr val="0000FF"/>
                </a:solidFill>
              </a:rPr>
              <a:t>Measured :</a:t>
            </a:r>
          </a:p>
          <a:p>
            <a:r>
              <a:rPr lang="en-US" sz="2000" b="1" dirty="0" smtClean="0">
                <a:solidFill>
                  <a:srgbClr val="0000FF"/>
                </a:solidFill>
              </a:rPr>
              <a:t>mean </a:t>
            </a:r>
            <a:r>
              <a:rPr lang="en-US" sz="2000" b="1" dirty="0" smtClean="0">
                <a:solidFill>
                  <a:srgbClr val="0000FF"/>
                </a:solidFill>
                <a:latin typeface="Symbol" pitchFamily="18" charset="2"/>
              </a:rPr>
              <a:t>D</a:t>
            </a:r>
            <a:r>
              <a:rPr lang="en-US" sz="2000" b="1" i="1" dirty="0" smtClean="0">
                <a:solidFill>
                  <a:srgbClr val="0000FF"/>
                </a:solidFill>
              </a:rPr>
              <a:t>R</a:t>
            </a:r>
            <a:r>
              <a:rPr lang="en-US" sz="2000" b="1" dirty="0" smtClean="0">
                <a:solidFill>
                  <a:srgbClr val="0000FF"/>
                </a:solidFill>
              </a:rPr>
              <a:t>= </a:t>
            </a:r>
            <a:r>
              <a:rPr lang="en-US" sz="2000" b="1" dirty="0" smtClean="0">
                <a:solidFill>
                  <a:srgbClr val="FF0000"/>
                </a:solidFill>
              </a:rPr>
              <a:t>-3.1% </a:t>
            </a:r>
            <a:r>
              <a:rPr lang="en-US" sz="2000" b="1" dirty="0" smtClean="0">
                <a:solidFill>
                  <a:srgbClr val="0000FF"/>
                </a:solidFill>
              </a:rPr>
              <a:t>with </a:t>
            </a:r>
            <a:r>
              <a:rPr lang="en-US" sz="2000" b="1" dirty="0" err="1" smtClean="0">
                <a:solidFill>
                  <a:srgbClr val="0000FF"/>
                </a:solidFill>
              </a:rPr>
              <a:t>r.m.s</a:t>
            </a:r>
            <a:r>
              <a:rPr lang="en-US" sz="2000" b="1" dirty="0" smtClean="0">
                <a:solidFill>
                  <a:srgbClr val="0000FF"/>
                </a:solidFill>
              </a:rPr>
              <a:t>. of </a:t>
            </a:r>
            <a:r>
              <a:rPr lang="en-US" sz="2000" b="1" dirty="0" smtClean="0">
                <a:solidFill>
                  <a:srgbClr val="FF0000"/>
                </a:solidFill>
              </a:rPr>
              <a:t>4.8%</a:t>
            </a:r>
          </a:p>
          <a:p>
            <a:endParaRPr lang="it-IT" sz="2000" b="1" dirty="0">
              <a:solidFill>
                <a:srgbClr val="00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6461" t="9968"/>
          <a:stretch>
            <a:fillRect/>
          </a:stretch>
        </p:blipFill>
        <p:spPr bwMode="auto">
          <a:xfrm>
            <a:off x="2411760" y="1628800"/>
            <a:ext cx="3294054" cy="2601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4011" t="2607" b="3546"/>
          <a:stretch>
            <a:fillRect/>
          </a:stretch>
        </p:blipFill>
        <p:spPr bwMode="auto">
          <a:xfrm>
            <a:off x="2483768" y="4265712"/>
            <a:ext cx="3446909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611560" y="1124744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 an important output of Mu-Blast project</a:t>
            </a:r>
            <a:r>
              <a:rPr lang="en-US" b="1" baseline="30000" dirty="0" smtClean="0">
                <a:solidFill>
                  <a:srgbClr val="0000FF"/>
                </a:solidFill>
              </a:rPr>
              <a:t>*</a:t>
            </a:r>
            <a:r>
              <a:rPr lang="en-US" b="1" dirty="0" smtClean="0">
                <a:solidFill>
                  <a:srgbClr val="0000FF"/>
                </a:solidFill>
              </a:rPr>
              <a:t>: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13" name="Picture 3" descr="C:\files\logoinfnpd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75656" cy="1236155"/>
          </a:xfrm>
          <a:prstGeom prst="rect">
            <a:avLst/>
          </a:prstGeom>
          <a:noFill/>
        </p:spPr>
      </p:pic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7236296" y="25847"/>
            <a:ext cx="1907704" cy="1124744"/>
            <a:chOff x="3875" y="3507"/>
            <a:chExt cx="2539" cy="837"/>
          </a:xfrm>
        </p:grpSpPr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>
              <a:off x="3875" y="3507"/>
              <a:ext cx="2539" cy="837"/>
            </a:xfrm>
            <a:prstGeom prst="rect">
              <a:avLst/>
            </a:prstGeom>
            <a:solidFill>
              <a:srgbClr val="CFE7F5">
                <a:alpha val="0"/>
              </a:srgbClr>
            </a:solidFill>
            <a:ln w="18360">
              <a:solidFill>
                <a:srgbClr val="00458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18" name="Group 9"/>
            <p:cNvGrpSpPr>
              <a:grpSpLocks/>
            </p:cNvGrpSpPr>
            <p:nvPr/>
          </p:nvGrpSpPr>
          <p:grpSpPr bwMode="auto">
            <a:xfrm>
              <a:off x="3930" y="3578"/>
              <a:ext cx="2428" cy="700"/>
              <a:chOff x="3930" y="3578"/>
              <a:chExt cx="2428" cy="700"/>
            </a:xfrm>
          </p:grpSpPr>
          <p:sp>
            <p:nvSpPr>
              <p:cNvPr id="19" name="Rectangle 10"/>
              <p:cNvSpPr>
                <a:spLocks noChangeArrowheads="1"/>
              </p:cNvSpPr>
              <p:nvPr/>
            </p:nvSpPr>
            <p:spPr bwMode="auto">
              <a:xfrm>
                <a:off x="3930" y="3578"/>
                <a:ext cx="2428" cy="7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3465A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20" name="Picture 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2" y="4024"/>
                <a:ext cx="1415" cy="2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1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88" y="3633"/>
                <a:ext cx="292" cy="2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2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80" y="3632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3" name="Picture 1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88" y="3631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4" name="Picture 1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12" y="3600"/>
                <a:ext cx="817" cy="3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5" name="Picture 1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r="71559"/>
              <a:stretch>
                <a:fillRect/>
              </a:stretch>
            </p:blipFill>
            <p:spPr bwMode="auto">
              <a:xfrm>
                <a:off x="4957" y="3600"/>
                <a:ext cx="436" cy="4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</p:grpSp>
      <p:sp>
        <p:nvSpPr>
          <p:cNvPr id="26" name="TextBox 25"/>
          <p:cNvSpPr txBox="1"/>
          <p:nvPr/>
        </p:nvSpPr>
        <p:spPr>
          <a:xfrm>
            <a:off x="323528" y="1700808"/>
            <a:ext cx="79208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Yes!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156176" y="1484784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Several materials collected from a furnace with a wide </a:t>
            </a:r>
          </a:p>
          <a:p>
            <a:r>
              <a:rPr lang="en-US" sz="1800" dirty="0" smtClean="0"/>
              <a:t>range of </a:t>
            </a:r>
            <a:r>
              <a:rPr lang="en-US" sz="1800" dirty="0" smtClean="0">
                <a:solidFill>
                  <a:srgbClr val="0070C0"/>
                </a:solidFill>
              </a:rPr>
              <a:t>LSD</a:t>
            </a:r>
            <a:r>
              <a:rPr lang="en-US" sz="1800" dirty="0" smtClean="0"/>
              <a:t> or </a:t>
            </a:r>
            <a:r>
              <a:rPr lang="en-US" sz="1800" i="1" dirty="0" smtClean="0">
                <a:solidFill>
                  <a:srgbClr val="C00000"/>
                </a:solidFill>
              </a:rPr>
              <a:t>R</a:t>
            </a:r>
            <a:endParaRPr lang="it-IT" sz="1800" i="1" dirty="0">
              <a:solidFill>
                <a:srgbClr val="C00000"/>
              </a:solidFill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2" cstate="print"/>
          <a:srcRect l="4028" t="26467" r="5305" b="31174"/>
          <a:stretch>
            <a:fillRect/>
          </a:stretch>
        </p:blipFill>
        <p:spPr bwMode="auto">
          <a:xfrm>
            <a:off x="6551712" y="5561856"/>
            <a:ext cx="2592288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0" y="6581001"/>
            <a:ext cx="3131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/>
              <a:t>*</a:t>
            </a:r>
            <a:r>
              <a:rPr lang="it-IT" sz="1200" dirty="0" smtClean="0"/>
              <a:t>E. Åström</a:t>
            </a:r>
            <a:r>
              <a:rPr lang="en-US" sz="1200" dirty="0" smtClean="0"/>
              <a:t> et al.</a:t>
            </a:r>
            <a:r>
              <a:rPr lang="en-US" sz="1200" i="1" dirty="0" smtClean="0"/>
              <a:t>, </a:t>
            </a:r>
            <a:r>
              <a:rPr lang="it-IT" sz="1200" dirty="0" smtClean="0"/>
              <a:t>2016 JINST </a:t>
            </a:r>
            <a:r>
              <a:rPr lang="it-IT" sz="1200" b="1" dirty="0" smtClean="0"/>
              <a:t>11 P07010</a:t>
            </a:r>
            <a:endParaRPr lang="it-IT" sz="1200" b="1" i="1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4644008" y="6381328"/>
            <a:ext cx="122413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716016" y="594928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R</a:t>
            </a:r>
            <a:r>
              <a:rPr lang="en-US" sz="1800" dirty="0" smtClean="0">
                <a:solidFill>
                  <a:srgbClr val="FF0000"/>
                </a:solidFill>
              </a:rPr>
              <a:t> predicted</a:t>
            </a:r>
            <a:endParaRPr lang="it-IT" sz="18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2843808" y="4437112"/>
            <a:ext cx="0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 rot="16200000">
            <a:off x="2128374" y="464849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FF0000"/>
                </a:solidFill>
              </a:rPr>
              <a:t>R</a:t>
            </a:r>
            <a:r>
              <a:rPr lang="en-US" sz="1800" dirty="0" smtClean="0">
                <a:solidFill>
                  <a:srgbClr val="FF0000"/>
                </a:solidFill>
              </a:rPr>
              <a:t> measured</a:t>
            </a:r>
            <a:endParaRPr lang="it-IT" sz="1800" dirty="0">
              <a:solidFill>
                <a:srgbClr val="FF00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4427984" y="3789040"/>
            <a:ext cx="1224136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499992" y="342900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density</a:t>
            </a:r>
            <a:endParaRPr lang="it-IT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550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8"/>
          <p:cNvGrpSpPr>
            <a:grpSpLocks/>
          </p:cNvGrpSpPr>
          <p:nvPr/>
        </p:nvGrpSpPr>
        <p:grpSpPr bwMode="auto">
          <a:xfrm>
            <a:off x="5778026" y="1700808"/>
            <a:ext cx="3365973" cy="980728"/>
            <a:chOff x="3875" y="3507"/>
            <a:chExt cx="2539" cy="837"/>
          </a:xfrm>
        </p:grpSpPr>
        <p:sp>
          <p:nvSpPr>
            <p:cNvPr id="51" name="Rectangle 17"/>
            <p:cNvSpPr>
              <a:spLocks noChangeArrowheads="1"/>
            </p:cNvSpPr>
            <p:nvPr/>
          </p:nvSpPr>
          <p:spPr bwMode="auto">
            <a:xfrm>
              <a:off x="3875" y="3507"/>
              <a:ext cx="2539" cy="837"/>
            </a:xfrm>
            <a:prstGeom prst="rect">
              <a:avLst/>
            </a:prstGeom>
            <a:solidFill>
              <a:srgbClr val="CFE7F5">
                <a:alpha val="0"/>
              </a:srgbClr>
            </a:solidFill>
            <a:ln w="18360">
              <a:solidFill>
                <a:srgbClr val="00458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52" name="Group 9"/>
            <p:cNvGrpSpPr>
              <a:grpSpLocks/>
            </p:cNvGrpSpPr>
            <p:nvPr/>
          </p:nvGrpSpPr>
          <p:grpSpPr bwMode="auto">
            <a:xfrm>
              <a:off x="3930" y="3578"/>
              <a:ext cx="2428" cy="700"/>
              <a:chOff x="3930" y="3578"/>
              <a:chExt cx="2428" cy="700"/>
            </a:xfrm>
          </p:grpSpPr>
          <p:sp>
            <p:nvSpPr>
              <p:cNvPr id="53" name="Rectangle 10"/>
              <p:cNvSpPr>
                <a:spLocks noChangeArrowheads="1"/>
              </p:cNvSpPr>
              <p:nvPr/>
            </p:nvSpPr>
            <p:spPr bwMode="auto">
              <a:xfrm>
                <a:off x="3930" y="3578"/>
                <a:ext cx="2428" cy="7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3465A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54" name="Picture 1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002" y="4024"/>
                <a:ext cx="1415" cy="2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5" name="Picture 1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288" y="3633"/>
                <a:ext cx="292" cy="2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6" name="Picture 1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980" y="3632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7" name="Picture 14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588" y="3631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8" name="Picture 15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5312" y="3600"/>
                <a:ext cx="817" cy="3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59" name="Picture 16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r="71559"/>
              <a:stretch>
                <a:fillRect/>
              </a:stretch>
            </p:blipFill>
            <p:spPr bwMode="auto">
              <a:xfrm>
                <a:off x="4957" y="3600"/>
                <a:ext cx="436" cy="4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</p:grpSp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560840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2"/>
                </a:solidFill>
              </a:rPr>
              <a:t>	Industrial application	 	      </a:t>
            </a:r>
            <a:r>
              <a:rPr lang="en-US" sz="2400" b="1" dirty="0" smtClean="0">
                <a:solidFill>
                  <a:schemeClr val="accent2"/>
                </a:solidFill>
              </a:rPr>
              <a:t>Cosmic Muon Tomography in Blast furnace control</a:t>
            </a:r>
            <a:endParaRPr lang="en-US" sz="2400" dirty="0" smtClean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21" name="Group 21"/>
          <p:cNvGrpSpPr>
            <a:grpSpLocks/>
          </p:cNvGrpSpPr>
          <p:nvPr/>
        </p:nvGrpSpPr>
        <p:grpSpPr bwMode="auto">
          <a:xfrm>
            <a:off x="0" y="1268760"/>
            <a:ext cx="3565123" cy="413150"/>
            <a:chOff x="0" y="426"/>
            <a:chExt cx="2475" cy="287"/>
          </a:xfrm>
        </p:grpSpPr>
        <p:sp>
          <p:nvSpPr>
            <p:cNvPr id="22" name="Rectangle 22"/>
            <p:cNvSpPr>
              <a:spLocks noChangeArrowheads="1"/>
            </p:cNvSpPr>
            <p:nvPr/>
          </p:nvSpPr>
          <p:spPr bwMode="auto">
            <a:xfrm>
              <a:off x="0" y="426"/>
              <a:ext cx="2475" cy="287"/>
            </a:xfrm>
            <a:prstGeom prst="rect">
              <a:avLst/>
            </a:prstGeom>
            <a:solidFill>
              <a:srgbClr val="3333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86" y="433"/>
              <a:ext cx="2336" cy="28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lIns="90000" tIns="51120" rIns="90000" bIns="45000"/>
            <a:lstStyle/>
            <a:p>
              <a:pPr>
                <a:lnSpc>
                  <a:spcPct val="98000"/>
                </a:lnSpc>
                <a:tabLst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</a:tabLst>
              </a:pPr>
              <a:r>
                <a:rPr lang="en-US" b="1" i="1" dirty="0">
                  <a:solidFill>
                    <a:srgbClr val="E6E6FF"/>
                  </a:solidFill>
                  <a:ea typeface="Droid Sans Fallback" charset="0"/>
                  <a:cs typeface="Droid Sans Fallback" charset="0"/>
                </a:rPr>
                <a:t>Blast furnace imaging </a:t>
              </a:r>
            </a:p>
          </p:txBody>
        </p: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1988840"/>
            <a:ext cx="1588821" cy="2059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9" name="Group 48"/>
          <p:cNvGrpSpPr/>
          <p:nvPr/>
        </p:nvGrpSpPr>
        <p:grpSpPr>
          <a:xfrm>
            <a:off x="4250779" y="980728"/>
            <a:ext cx="4893221" cy="728411"/>
            <a:chOff x="4250779" y="1052736"/>
            <a:chExt cx="4893221" cy="728411"/>
          </a:xfrm>
        </p:grpSpPr>
        <p:sp>
          <p:nvSpPr>
            <p:cNvPr id="27" name="Rectangle 19"/>
            <p:cNvSpPr>
              <a:spLocks noChangeArrowheads="1"/>
            </p:cNvSpPr>
            <p:nvPr/>
          </p:nvSpPr>
          <p:spPr bwMode="auto">
            <a:xfrm>
              <a:off x="4250779" y="1052736"/>
              <a:ext cx="4893221" cy="728411"/>
            </a:xfrm>
            <a:prstGeom prst="rect">
              <a:avLst/>
            </a:prstGeom>
            <a:solidFill>
              <a:srgbClr val="CFE7F5">
                <a:alpha val="0"/>
              </a:srgbClr>
            </a:solidFill>
            <a:ln w="18360">
              <a:solidFill>
                <a:srgbClr val="004586"/>
              </a:solidFill>
              <a:round/>
              <a:headEnd/>
              <a:tailEnd/>
            </a:ln>
          </p:spPr>
          <p:txBody>
            <a:bodyPr wrap="none" lIns="82945" tIns="41473" rIns="82945" bIns="41473" anchor="ctr"/>
            <a:lstStyle/>
            <a:p>
              <a:endParaRPr lang="it-IT"/>
            </a:p>
          </p:txBody>
        </p:sp>
        <p:pic>
          <p:nvPicPr>
            <p:cNvPr id="30" name="Picture 2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8047815" y="1124744"/>
              <a:ext cx="1096185" cy="6477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4283968" y="1052736"/>
              <a:ext cx="3694763" cy="6233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55221" rIns="81639" bIns="40820"/>
            <a:lstStyle/>
            <a:p>
              <a:pPr algn="just">
                <a:tabLst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</a:tabLst>
              </a:pPr>
              <a:r>
                <a:rPr lang="en-US" b="1" dirty="0">
                  <a:solidFill>
                    <a:srgbClr val="000000"/>
                  </a:solidFill>
                  <a:cs typeface="Arial" charset="0"/>
                </a:rPr>
                <a:t>Mu-Blast:</a:t>
              </a:r>
              <a:r>
                <a:rPr lang="en-US" sz="1100" dirty="0">
                  <a:solidFill>
                    <a:srgbClr val="000000"/>
                  </a:solidFill>
                  <a:cs typeface="Arial" charset="0"/>
                </a:rPr>
                <a:t>  </a:t>
              </a:r>
              <a:r>
                <a:rPr lang="en-US" sz="1100" dirty="0" smtClean="0">
                  <a:solidFill>
                    <a:srgbClr val="000000"/>
                  </a:solidFill>
                  <a:cs typeface="Arial" charset="0"/>
                </a:rPr>
                <a:t>European project to characterize  the inner status of a Blast furnace  (RFSR-CT-2014-00027)</a:t>
              </a:r>
              <a:endParaRPr 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2" name="AutoShape 7"/>
          <p:cNvSpPr>
            <a:spLocks noChangeArrowheads="1"/>
          </p:cNvSpPr>
          <p:nvPr/>
        </p:nvSpPr>
        <p:spPr bwMode="auto">
          <a:xfrm rot="5400000">
            <a:off x="1792773" y="2611188"/>
            <a:ext cx="407392" cy="815297"/>
          </a:xfrm>
          <a:prstGeom prst="downArrow">
            <a:avLst>
              <a:gd name="adj1" fmla="val 29602"/>
              <a:gd name="adj2" fmla="val 60713"/>
            </a:avLst>
          </a:prstGeom>
          <a:solidFill>
            <a:srgbClr val="00B8FF"/>
          </a:solidFill>
          <a:ln w="9525">
            <a:noFill/>
            <a:round/>
            <a:headEnd/>
            <a:tailEnd/>
          </a:ln>
        </p:spPr>
        <p:txBody>
          <a:bodyPr wrap="none" lIns="82945" tIns="41473" rIns="82945" bIns="41473" anchor="ctr"/>
          <a:lstStyle/>
          <a:p>
            <a:endParaRPr lang="it-IT"/>
          </a:p>
        </p:txBody>
      </p: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2407100" y="2088427"/>
            <a:ext cx="3405394" cy="121220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248" rIns="81639" bIns="40820"/>
          <a:lstStyle/>
          <a:p>
            <a:pPr algn="just">
              <a:lnSpc>
                <a:spcPct val="98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sz="1400" dirty="0" smtClean="0">
                <a:solidFill>
                  <a:srgbClr val="333333"/>
                </a:solidFill>
                <a:latin typeface="Bitstream Vera Sans" pitchFamily="32" charset="0"/>
                <a:ea typeface="Droid Sans Fallback" charset="0"/>
                <a:cs typeface="Droid Sans Fallback" charset="0"/>
              </a:rPr>
              <a:t>Monitor the density  profile of the materials.  The spatial  distribution of the three main components ( ore , coke and partially reduced metal) can be monitored profiting of their different densities. </a:t>
            </a:r>
            <a:endParaRPr lang="en-US" sz="1400" dirty="0">
              <a:solidFill>
                <a:srgbClr val="333333"/>
              </a:solidFill>
              <a:latin typeface="Bitstream Vera Sans" pitchFamily="32" charset="0"/>
              <a:ea typeface="Droid Sans Fallback" charset="0"/>
              <a:cs typeface="Droid Sans Fallback" charset="0"/>
            </a:endParaRPr>
          </a:p>
        </p:txBody>
      </p:sp>
      <p:pic>
        <p:nvPicPr>
          <p:cNvPr id="34" name="Picture 6" descr="C:\Users\gianni\privato_casa\5_2013_MuBlast\3-TGS9_presentations\2017-Lulea_TGS9\Figure_pres-2017\Slide12-SW_progress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17914" y="3371161"/>
            <a:ext cx="6848257" cy="2809870"/>
          </a:xfrm>
          <a:prstGeom prst="rect">
            <a:avLst/>
          </a:prstGeom>
          <a:noFill/>
        </p:spPr>
      </p:pic>
      <p:sp>
        <p:nvSpPr>
          <p:cNvPr id="35" name="CasellaDiTesto 10"/>
          <p:cNvSpPr txBox="1"/>
          <p:nvPr/>
        </p:nvSpPr>
        <p:spPr>
          <a:xfrm>
            <a:off x="1821852" y="6153802"/>
            <a:ext cx="2237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0099"/>
                </a:solidFill>
                <a:latin typeface="+mn-lt"/>
              </a:rPr>
              <a:t>Simple</a:t>
            </a:r>
            <a:r>
              <a:rPr lang="it-IT" sz="2000" dirty="0" smtClean="0">
                <a:solidFill>
                  <a:srgbClr val="000099"/>
                </a:solidFill>
                <a:latin typeface="+mn-lt"/>
              </a:rPr>
              <a:t> BF </a:t>
            </a:r>
            <a:r>
              <a:rPr lang="it-IT" sz="2000" dirty="0" err="1" smtClean="0">
                <a:solidFill>
                  <a:srgbClr val="000099"/>
                </a:solidFill>
                <a:latin typeface="+mn-lt"/>
              </a:rPr>
              <a:t>model</a:t>
            </a:r>
            <a:endParaRPr lang="it-IT" sz="2000" dirty="0" smtClean="0">
              <a:solidFill>
                <a:srgbClr val="000099"/>
              </a:solidFill>
              <a:latin typeface="+mn-lt"/>
            </a:endParaRPr>
          </a:p>
          <a:p>
            <a:r>
              <a:rPr lang="it-IT" sz="2000" dirty="0" err="1" smtClean="0">
                <a:solidFill>
                  <a:srgbClr val="FF0000"/>
                </a:solidFill>
                <a:latin typeface="+mn-lt"/>
              </a:rPr>
              <a:t>before</a:t>
            </a:r>
            <a:r>
              <a:rPr lang="it-IT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it-IT" sz="20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  <a:latin typeface="+mn-lt"/>
              </a:rPr>
              <a:t>sw</a:t>
            </a:r>
            <a:r>
              <a:rPr lang="it-IT" sz="2000" dirty="0" smtClean="0">
                <a:solidFill>
                  <a:srgbClr val="000099"/>
                </a:solidFill>
                <a:latin typeface="+mn-lt"/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  <a:latin typeface="+mn-lt"/>
              </a:rPr>
              <a:t>changes</a:t>
            </a:r>
            <a:endParaRPr lang="it-IT" sz="2000" dirty="0" smtClean="0">
              <a:solidFill>
                <a:srgbClr val="000099"/>
              </a:solidFill>
              <a:latin typeface="+mn-lt"/>
            </a:endParaRPr>
          </a:p>
        </p:txBody>
      </p:sp>
      <p:sp>
        <p:nvSpPr>
          <p:cNvPr id="36" name="CasellaDiTesto 11"/>
          <p:cNvSpPr txBox="1"/>
          <p:nvPr/>
        </p:nvSpPr>
        <p:spPr>
          <a:xfrm>
            <a:off x="4346416" y="6181031"/>
            <a:ext cx="19912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0099"/>
                </a:solidFill>
              </a:rPr>
              <a:t>Simple</a:t>
            </a:r>
            <a:r>
              <a:rPr lang="it-IT" sz="2000" dirty="0" smtClean="0">
                <a:solidFill>
                  <a:srgbClr val="000099"/>
                </a:solidFill>
              </a:rPr>
              <a:t> BF </a:t>
            </a:r>
            <a:r>
              <a:rPr lang="it-IT" sz="2000" dirty="0" err="1" smtClean="0">
                <a:solidFill>
                  <a:srgbClr val="000099"/>
                </a:solidFill>
              </a:rPr>
              <a:t>model</a:t>
            </a:r>
            <a:endParaRPr lang="it-IT" sz="2000" dirty="0" smtClean="0">
              <a:solidFill>
                <a:srgbClr val="000099"/>
              </a:solidFill>
            </a:endParaRPr>
          </a:p>
          <a:p>
            <a:r>
              <a:rPr lang="it-IT" sz="2000" dirty="0" err="1" smtClean="0">
                <a:solidFill>
                  <a:srgbClr val="FF0000"/>
                </a:solidFill>
              </a:rPr>
              <a:t>after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</a:rPr>
              <a:t>sw</a:t>
            </a:r>
            <a:r>
              <a:rPr lang="it-IT" sz="2000" dirty="0" smtClean="0">
                <a:solidFill>
                  <a:srgbClr val="000099"/>
                </a:solidFill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</a:rPr>
              <a:t>changes</a:t>
            </a:r>
            <a:endParaRPr lang="it-IT" sz="2000" dirty="0" smtClean="0">
              <a:solidFill>
                <a:srgbClr val="000099"/>
              </a:solidFill>
            </a:endParaRPr>
          </a:p>
        </p:txBody>
      </p:sp>
      <p:sp>
        <p:nvSpPr>
          <p:cNvPr id="37" name="CasellaDiTesto 13"/>
          <p:cNvSpPr txBox="1"/>
          <p:nvPr/>
        </p:nvSpPr>
        <p:spPr>
          <a:xfrm>
            <a:off x="6914617" y="6142785"/>
            <a:ext cx="21611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 smtClean="0">
                <a:solidFill>
                  <a:srgbClr val="000099"/>
                </a:solidFill>
              </a:rPr>
              <a:t>Realistic</a:t>
            </a:r>
            <a:r>
              <a:rPr lang="it-IT" sz="2000" dirty="0" smtClean="0">
                <a:solidFill>
                  <a:srgbClr val="000099"/>
                </a:solidFill>
              </a:rPr>
              <a:t> BF </a:t>
            </a:r>
            <a:r>
              <a:rPr lang="it-IT" sz="2000" dirty="0" err="1" smtClean="0">
                <a:solidFill>
                  <a:srgbClr val="000099"/>
                </a:solidFill>
              </a:rPr>
              <a:t>model</a:t>
            </a:r>
            <a:endParaRPr lang="it-IT" sz="2000" dirty="0" smtClean="0">
              <a:solidFill>
                <a:srgbClr val="000099"/>
              </a:solidFill>
            </a:endParaRPr>
          </a:p>
          <a:p>
            <a:r>
              <a:rPr lang="it-IT" sz="2000" dirty="0" err="1" smtClean="0">
                <a:solidFill>
                  <a:srgbClr val="FF0000"/>
                </a:solidFill>
              </a:rPr>
              <a:t>after</a:t>
            </a:r>
            <a:r>
              <a:rPr lang="it-IT" sz="2000" dirty="0" smtClean="0">
                <a:solidFill>
                  <a:srgbClr val="FF0000"/>
                </a:solidFill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</a:rPr>
              <a:t>sw</a:t>
            </a:r>
            <a:r>
              <a:rPr lang="it-IT" sz="2000" dirty="0" smtClean="0">
                <a:solidFill>
                  <a:srgbClr val="000099"/>
                </a:solidFill>
              </a:rPr>
              <a:t> </a:t>
            </a:r>
            <a:r>
              <a:rPr lang="it-IT" sz="2000" dirty="0" err="1" smtClean="0">
                <a:solidFill>
                  <a:srgbClr val="000099"/>
                </a:solidFill>
              </a:rPr>
              <a:t>changes</a:t>
            </a:r>
            <a:endParaRPr lang="it-IT" sz="2000" dirty="0" smtClean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941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0"/>
            <a:ext cx="7560840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2"/>
                </a:solidFill>
              </a:rPr>
              <a:t>	Industrial application	 	      </a:t>
            </a:r>
            <a:r>
              <a:rPr lang="en-US" sz="2400" b="1" dirty="0" smtClean="0">
                <a:solidFill>
                  <a:schemeClr val="accent2"/>
                </a:solidFill>
              </a:rPr>
              <a:t>Cosmic Muon Tomography in Blast furnace control</a:t>
            </a:r>
            <a:endParaRPr lang="en-US" sz="2400" dirty="0" smtClean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it-IT"/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sp>
        <p:nvSpPr>
          <p:cNvPr id="2253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it-IT"/>
          </a:p>
        </p:txBody>
      </p:sp>
      <p:grpSp>
        <p:nvGrpSpPr>
          <p:cNvPr id="49" name="Group 48"/>
          <p:cNvGrpSpPr/>
          <p:nvPr/>
        </p:nvGrpSpPr>
        <p:grpSpPr>
          <a:xfrm>
            <a:off x="6747933" y="1036735"/>
            <a:ext cx="2298010" cy="719804"/>
            <a:chOff x="4283968" y="1052736"/>
            <a:chExt cx="4860032" cy="719804"/>
          </a:xfrm>
        </p:grpSpPr>
        <p:pic>
          <p:nvPicPr>
            <p:cNvPr id="30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296555" y="1124744"/>
              <a:ext cx="1847445" cy="64779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1" name="Text Box 18"/>
            <p:cNvSpPr txBox="1">
              <a:spLocks noChangeArrowheads="1"/>
            </p:cNvSpPr>
            <p:nvPr/>
          </p:nvSpPr>
          <p:spPr bwMode="auto">
            <a:xfrm>
              <a:off x="4283968" y="1052736"/>
              <a:ext cx="3694763" cy="62332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81639" tIns="55221" rIns="81639" bIns="40820"/>
            <a:lstStyle/>
            <a:p>
              <a:pPr algn="just">
                <a:tabLst>
                  <a:tab pos="414726" algn="l"/>
                  <a:tab pos="829452" algn="l"/>
                  <a:tab pos="1244178" algn="l"/>
                  <a:tab pos="1658904" algn="l"/>
                  <a:tab pos="2073631" algn="l"/>
                  <a:tab pos="2488357" algn="l"/>
                  <a:tab pos="2903083" algn="l"/>
                  <a:tab pos="3317809" algn="l"/>
                </a:tabLst>
              </a:pPr>
              <a:r>
                <a:rPr lang="en-US" b="1" dirty="0">
                  <a:solidFill>
                    <a:srgbClr val="000000"/>
                  </a:solidFill>
                  <a:cs typeface="Arial" charset="0"/>
                </a:rPr>
                <a:t>Mu-Blast</a:t>
              </a:r>
              <a:r>
                <a:rPr lang="en-US" b="1" dirty="0" smtClean="0">
                  <a:solidFill>
                    <a:srgbClr val="000000"/>
                  </a:solidFill>
                  <a:cs typeface="Arial" charset="0"/>
                </a:rPr>
                <a:t>:</a:t>
              </a:r>
              <a:endParaRPr lang="en-US" sz="1100" dirty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202380" y="1133105"/>
            <a:ext cx="6169842" cy="221626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4248" rIns="81639" bIns="40820"/>
          <a:lstStyle/>
          <a:p>
            <a:pPr>
              <a:lnSpc>
                <a:spcPct val="98000"/>
              </a:lnSpc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</a:tabLst>
            </a:pPr>
            <a:r>
              <a:rPr lang="en-US" b="1" dirty="0" smtClean="0">
                <a:solidFill>
                  <a:srgbClr val="FF0000"/>
                </a:solidFill>
                <a:latin typeface="+mj-lt"/>
                <a:ea typeface="Droid Sans Fallback" charset="0"/>
                <a:cs typeface="Droid Sans Fallback" charset="0"/>
              </a:rPr>
              <a:t>Study the capability of a realistic (~small) detector: two detectors with  5m x 5m surface</a:t>
            </a:r>
            <a:endParaRPr lang="en-US" b="1" dirty="0">
              <a:solidFill>
                <a:srgbClr val="FF0000"/>
              </a:solidFill>
              <a:latin typeface="+mj-lt"/>
              <a:ea typeface="Droid Sans Fallback" charset="0"/>
              <a:cs typeface="Droid Sans Fallback" charset="0"/>
            </a:endParaRPr>
          </a:p>
        </p:txBody>
      </p:sp>
      <p:pic>
        <p:nvPicPr>
          <p:cNvPr id="24" name="Picture 4" descr="C:\Users\gianni\privato_casa\5_2013_MuBlast\3-TGS9_presentations\2017-Lulea_TGS9\Figure_pres-2017\Slide_15-_Setups-mo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793" y="2348880"/>
            <a:ext cx="2391108" cy="3915829"/>
          </a:xfrm>
          <a:prstGeom prst="rect">
            <a:avLst/>
          </a:prstGeom>
          <a:noFill/>
        </p:spPr>
      </p:pic>
      <p:pic>
        <p:nvPicPr>
          <p:cNvPr id="25" name="Picture 3" descr="C:\Users\gianni\privato_casa\5_2013_MuBlast\3-TGS9_presentations\2017-Lulea_TGS9\Figure_pres-2017\Slide_15-Images_2-si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3092" y="4892895"/>
            <a:ext cx="4932363" cy="1497013"/>
          </a:xfrm>
          <a:prstGeom prst="rect">
            <a:avLst/>
          </a:prstGeom>
          <a:noFill/>
        </p:spPr>
      </p:pic>
      <p:sp>
        <p:nvSpPr>
          <p:cNvPr id="26" name="Segnaposto contenuto 3"/>
          <p:cNvSpPr txBox="1">
            <a:spLocks/>
          </p:cNvSpPr>
          <p:nvPr/>
        </p:nvSpPr>
        <p:spPr bwMode="auto">
          <a:xfrm>
            <a:off x="3883632" y="3530293"/>
            <a:ext cx="5260368" cy="107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Images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obtained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using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the </a:t>
            </a:r>
            <a:r>
              <a:rPr lang="it-IT" sz="2000" i="1" kern="0" dirty="0" err="1" smtClean="0">
                <a:solidFill>
                  <a:srgbClr val="FF0000"/>
                </a:solidFill>
                <a:latin typeface="Constantia"/>
              </a:rPr>
              <a:t>true</a:t>
            </a:r>
            <a:r>
              <a:rPr lang="it-IT" sz="2000" i="1" kern="0" dirty="0" smtClean="0">
                <a:solidFill>
                  <a:srgbClr val="FF0000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FF0000"/>
                </a:solidFill>
                <a:latin typeface="Constantia"/>
              </a:rPr>
              <a:t>momentum</a:t>
            </a:r>
            <a:r>
              <a:rPr lang="it-IT" sz="2000" i="1" kern="0" dirty="0" smtClean="0">
                <a:solidFill>
                  <a:srgbClr val="FF0000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value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of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each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muon,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as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given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by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the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simulation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data,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averaged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over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 the muon </a:t>
            </a:r>
            <a:r>
              <a:rPr lang="it-IT" sz="2000" i="1" kern="0" dirty="0" err="1" smtClean="0">
                <a:solidFill>
                  <a:srgbClr val="000099"/>
                </a:solidFill>
                <a:latin typeface="Constantia"/>
              </a:rPr>
              <a:t>path</a:t>
            </a:r>
            <a:r>
              <a:rPr lang="it-IT" sz="2000" i="1" kern="0" dirty="0" smtClean="0">
                <a:solidFill>
                  <a:srgbClr val="000099"/>
                </a:solidFill>
                <a:latin typeface="Constantia"/>
              </a:rPr>
              <a:t>.</a:t>
            </a:r>
            <a:endParaRPr lang="en-GB" sz="2000" i="1" kern="0" dirty="0">
              <a:solidFill>
                <a:srgbClr val="000099"/>
              </a:solidFill>
              <a:latin typeface="Constantia"/>
            </a:endParaRPr>
          </a:p>
        </p:txBody>
      </p:sp>
    </p:spTree>
    <p:extLst>
      <p:ext uri="{BB962C8B-B14F-4D97-AF65-F5344CB8AC3E}">
        <p14:creationId xmlns:p14="http://schemas.microsoft.com/office/powerpoint/2010/main" val="390557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muon </a:t>
            </a:r>
            <a:r>
              <a:rPr lang="it-IT" dirty="0" err="1" smtClean="0"/>
              <a:t>momentum</a:t>
            </a:r>
            <a:r>
              <a:rPr lang="it-IT" dirty="0" smtClean="0"/>
              <a:t> challenge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>
          <a:xfrm>
            <a:off x="485775" y="906386"/>
            <a:ext cx="8334375" cy="2350521"/>
          </a:xfrm>
        </p:spPr>
        <p:txBody>
          <a:bodyPr/>
          <a:lstStyle/>
          <a:p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cannot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reproduced</a:t>
            </a:r>
            <a:r>
              <a:rPr lang="it-IT" dirty="0" smtClean="0"/>
              <a:t> </a:t>
            </a:r>
            <a:r>
              <a:rPr lang="it-IT" dirty="0" err="1" smtClean="0"/>
              <a:t>without</a:t>
            </a:r>
            <a:r>
              <a:rPr lang="it-IT" dirty="0" smtClean="0"/>
              <a:t> the </a:t>
            </a:r>
            <a:r>
              <a:rPr lang="it-IT" dirty="0" err="1" smtClean="0"/>
              <a:t>knowledge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individual</a:t>
            </a:r>
            <a:r>
              <a:rPr lang="it-IT" dirty="0" smtClean="0"/>
              <a:t> muon </a:t>
            </a:r>
            <a:r>
              <a:rPr lang="it-IT" dirty="0" err="1" smtClean="0"/>
              <a:t>momentum</a:t>
            </a:r>
            <a:r>
              <a:rPr lang="it-IT" dirty="0" smtClean="0"/>
              <a:t>. </a:t>
            </a:r>
            <a:r>
              <a:rPr lang="it-IT" dirty="0" err="1" smtClean="0"/>
              <a:t>Simulations</a:t>
            </a:r>
            <a:r>
              <a:rPr lang="it-IT" dirty="0" smtClean="0"/>
              <a:t> show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images</a:t>
            </a:r>
            <a:r>
              <a:rPr lang="it-IT" dirty="0" smtClean="0"/>
              <a:t> the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must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 </a:t>
            </a:r>
            <a:r>
              <a:rPr lang="it-IT" dirty="0" err="1" smtClean="0"/>
              <a:t>precision</a:t>
            </a:r>
            <a:r>
              <a:rPr lang="it-IT" dirty="0" smtClean="0"/>
              <a:t> </a:t>
            </a:r>
            <a:r>
              <a:rPr lang="it-IT" dirty="0" err="1" smtClean="0"/>
              <a:t>better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50%.</a:t>
            </a:r>
          </a:p>
          <a:p>
            <a:r>
              <a:rPr lang="en-GB" dirty="0" smtClean="0"/>
              <a:t>It is necessary to design detectors capable of measuring </a:t>
            </a:r>
            <a:r>
              <a:rPr lang="it-IT" dirty="0" smtClean="0"/>
              <a:t>the muon </a:t>
            </a:r>
            <a:r>
              <a:rPr lang="it-IT" dirty="0" err="1" smtClean="0"/>
              <a:t>momentum</a:t>
            </a:r>
            <a:r>
              <a:rPr lang="it-IT" dirty="0" smtClean="0"/>
              <a:t>. </a:t>
            </a:r>
            <a:r>
              <a:rPr lang="it-IT" dirty="0" err="1" smtClean="0"/>
              <a:t>We</a:t>
            </a:r>
            <a:r>
              <a:rPr lang="it-IT" dirty="0" smtClean="0"/>
              <a:t> base the design on the </a:t>
            </a:r>
            <a:r>
              <a:rPr lang="it-IT" dirty="0" err="1" smtClean="0"/>
              <a:t>measurement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muon scattering </a:t>
            </a:r>
            <a:r>
              <a:rPr lang="it-IT" dirty="0" err="1" smtClean="0"/>
              <a:t>through</a:t>
            </a:r>
            <a:r>
              <a:rPr lang="it-IT" dirty="0" smtClean="0"/>
              <a:t> </a:t>
            </a:r>
            <a:r>
              <a:rPr lang="it-IT" dirty="0" err="1" smtClean="0"/>
              <a:t>materials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known</a:t>
            </a:r>
            <a:r>
              <a:rPr lang="it-IT" dirty="0" smtClean="0"/>
              <a:t> </a:t>
            </a:r>
            <a:r>
              <a:rPr lang="it-IT" dirty="0" err="1" smtClean="0"/>
              <a:t>composition</a:t>
            </a:r>
            <a:r>
              <a:rPr lang="it-IT" dirty="0" smtClean="0"/>
              <a:t> and </a:t>
            </a:r>
            <a:r>
              <a:rPr lang="it-IT" dirty="0" err="1" smtClean="0"/>
              <a:t>thickness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schemes</a:t>
            </a:r>
            <a:r>
              <a:rPr lang="it-IT" dirty="0" smtClean="0"/>
              <a:t> </a:t>
            </a:r>
            <a:r>
              <a:rPr lang="it-IT" dirty="0" err="1" smtClean="0"/>
              <a:t>explored</a:t>
            </a:r>
            <a:r>
              <a:rPr lang="it-IT" dirty="0" smtClean="0"/>
              <a:t> are the </a:t>
            </a:r>
            <a:r>
              <a:rPr lang="it-IT" dirty="0" err="1" smtClean="0"/>
              <a:t>following</a:t>
            </a:r>
            <a:r>
              <a:rPr lang="it-IT" dirty="0" smtClean="0"/>
              <a:t>. </a:t>
            </a:r>
            <a:endParaRPr lang="en-GB" dirty="0"/>
          </a:p>
        </p:txBody>
      </p:sp>
      <p:pic>
        <p:nvPicPr>
          <p:cNvPr id="6146" name="Picture 2" descr="C:\Users\gianni\privato_casa\5_2013_MuBlast\3-TGS9_presentations\2017-Lulea_TGS9\Figure_pres-2017\Slide_16-Detector_schem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7048" y="3372796"/>
            <a:ext cx="6729413" cy="2968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483030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measured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endParaRPr lang="en-GB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Zumerle-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University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</a:t>
            </a:r>
            <a:r>
              <a:rPr kumimoji="0" lang="it-IT" altLang="en-US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</a:t>
            </a: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 Padova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en-US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gianni.zumerle@unipd.it</a:t>
            </a:r>
            <a:endParaRPr kumimoji="0" lang="it-IT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171" name="Picture 3" descr="C:\Users\gianni\privato_casa\5_2013_MuBlast\3-TGS9_presentations\2017-Lulea_TGS9\Figure_pres-2017\Slide_17-pDE_5x5m_xxh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8109" y="3305054"/>
            <a:ext cx="3820951" cy="3064160"/>
          </a:xfrm>
          <a:prstGeom prst="rect">
            <a:avLst/>
          </a:prstGeom>
          <a:noFill/>
        </p:spPr>
      </p:pic>
      <p:sp>
        <p:nvSpPr>
          <p:cNvPr id="4" name="Segnaposto contenuto 3"/>
          <p:cNvSpPr>
            <a:spLocks noGrp="1"/>
          </p:cNvSpPr>
          <p:nvPr>
            <p:ph sz="quarter" idx="13"/>
          </p:nvPr>
        </p:nvSpPr>
        <p:spPr>
          <a:xfrm>
            <a:off x="444678" y="865289"/>
            <a:ext cx="8391097" cy="2305750"/>
          </a:xfrm>
        </p:spPr>
        <p:txBody>
          <a:bodyPr/>
          <a:lstStyle/>
          <a:p>
            <a:r>
              <a:rPr lang="it-IT" dirty="0" smtClean="0"/>
              <a:t>A </a:t>
            </a:r>
            <a:r>
              <a:rPr lang="it-IT" b="1" dirty="0" smtClean="0"/>
              <a:t>detector </a:t>
            </a:r>
            <a:r>
              <a:rPr lang="it-IT" b="1" dirty="0" err="1" smtClean="0"/>
              <a:t>space</a:t>
            </a:r>
            <a:r>
              <a:rPr lang="it-IT" b="1" dirty="0" smtClean="0"/>
              <a:t> </a:t>
            </a:r>
            <a:r>
              <a:rPr lang="it-IT" b="1" dirty="0" err="1" smtClean="0"/>
              <a:t>resolution</a:t>
            </a:r>
            <a:r>
              <a:rPr lang="it-IT" b="1" dirty="0" smtClean="0"/>
              <a:t> </a:t>
            </a:r>
            <a:r>
              <a:rPr lang="it-IT" dirty="0" err="1" smtClean="0"/>
              <a:t>of</a:t>
            </a:r>
            <a:r>
              <a:rPr lang="it-IT" b="1" dirty="0" smtClean="0"/>
              <a:t> 300 </a:t>
            </a:r>
            <a:r>
              <a:rPr lang="el-GR" b="1" dirty="0" smtClean="0"/>
              <a:t>μ</a:t>
            </a:r>
            <a:r>
              <a:rPr lang="it-IT" b="1" dirty="0" smtClean="0"/>
              <a:t>m</a:t>
            </a:r>
            <a:r>
              <a:rPr lang="it-IT" dirty="0" smtClean="0"/>
              <a:t> (</a:t>
            </a:r>
            <a:r>
              <a:rPr lang="it-IT" dirty="0" err="1" smtClean="0"/>
              <a:t>as</a:t>
            </a:r>
            <a:r>
              <a:rPr lang="it-IT" dirty="0" smtClean="0"/>
              <a:t> </a:t>
            </a:r>
            <a:r>
              <a:rPr lang="it-IT" dirty="0" err="1" smtClean="0"/>
              <a:t>obtained</a:t>
            </a:r>
            <a:r>
              <a:rPr lang="it-IT" dirty="0" smtClean="0"/>
              <a:t> in </a:t>
            </a:r>
            <a:r>
              <a:rPr lang="it-IT" dirty="0" err="1" smtClean="0"/>
              <a:t>Mu-Steel</a:t>
            </a:r>
            <a:r>
              <a:rPr lang="it-IT" dirty="0" smtClean="0"/>
              <a:t>)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assumed</a:t>
            </a:r>
            <a:r>
              <a:rPr lang="it-IT" dirty="0" smtClean="0"/>
              <a:t>. </a:t>
            </a:r>
            <a:r>
              <a:rPr lang="it-IT" dirty="0" err="1" smtClean="0"/>
              <a:t>Using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detectors</a:t>
            </a:r>
            <a:r>
              <a:rPr lang="it-IT" dirty="0" smtClean="0"/>
              <a:t> the density </a:t>
            </a:r>
            <a:r>
              <a:rPr lang="it-IT" dirty="0" err="1" smtClean="0"/>
              <a:t>structures</a:t>
            </a:r>
            <a:r>
              <a:rPr lang="it-IT" dirty="0" smtClean="0"/>
              <a:t> in the BF </a:t>
            </a:r>
            <a:r>
              <a:rPr lang="it-IT" dirty="0" err="1" smtClean="0"/>
              <a:t>materials</a:t>
            </a:r>
            <a:r>
              <a:rPr lang="it-IT" dirty="0" smtClean="0"/>
              <a:t> are </a:t>
            </a:r>
            <a:r>
              <a:rPr lang="it-IT" dirty="0" err="1" smtClean="0"/>
              <a:t>visible</a:t>
            </a:r>
            <a:r>
              <a:rPr lang="it-IT" dirty="0" smtClean="0"/>
              <a:t>, </a:t>
            </a:r>
            <a:r>
              <a:rPr lang="it-IT" dirty="0" err="1" smtClean="0"/>
              <a:t>though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long Data </a:t>
            </a:r>
            <a:r>
              <a:rPr lang="it-IT" dirty="0" err="1" smtClean="0"/>
              <a:t>Acquisition</a:t>
            </a:r>
            <a:r>
              <a:rPr lang="it-IT" dirty="0" smtClean="0"/>
              <a:t> (DAQ) </a:t>
            </a:r>
            <a:r>
              <a:rPr lang="it-IT" dirty="0" err="1" smtClean="0"/>
              <a:t>times</a:t>
            </a:r>
            <a:r>
              <a:rPr lang="it-IT" dirty="0" smtClean="0"/>
              <a:t> and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significant</a:t>
            </a:r>
            <a:r>
              <a:rPr lang="it-IT" dirty="0" smtClean="0"/>
              <a:t> </a:t>
            </a:r>
            <a:r>
              <a:rPr lang="it-IT" dirty="0" err="1" smtClean="0"/>
              <a:t>statistical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Comparison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true</a:t>
            </a:r>
            <a:r>
              <a:rPr lang="it-IT" dirty="0" smtClean="0"/>
              <a:t> </a:t>
            </a:r>
            <a:r>
              <a:rPr lang="it-IT" dirty="0" err="1" smtClean="0"/>
              <a:t>momentum</a:t>
            </a:r>
            <a:r>
              <a:rPr lang="it-IT" dirty="0" smtClean="0"/>
              <a:t> </a:t>
            </a:r>
            <a:r>
              <a:rPr lang="it-IT" dirty="0" err="1" smtClean="0"/>
              <a:t>results</a:t>
            </a:r>
            <a:r>
              <a:rPr lang="it-IT" dirty="0" smtClean="0"/>
              <a:t> </a:t>
            </a:r>
            <a:r>
              <a:rPr lang="it-IT" dirty="0" err="1" smtClean="0"/>
              <a:t>shows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en-GB" dirty="0" smtClean="0"/>
              <a:t>important improvements in image quality could be achieved by improving the detector design, for instance improving the space resolution</a:t>
            </a:r>
            <a:r>
              <a:rPr lang="it-IT" dirty="0" smtClean="0"/>
              <a:t>.</a:t>
            </a:r>
            <a:endParaRPr lang="en-GB" dirty="0"/>
          </a:p>
        </p:txBody>
      </p:sp>
      <p:pic>
        <p:nvPicPr>
          <p:cNvPr id="2050" name="Picture 2" descr="C:\Users\gianni\privato_casa\5_2013_MuBlast\3-TGS9_presentations\2017-Lulea_TGS9\Figure_pres-2017\Slide_18-momentum_precision_20170329_AD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174" y="3326845"/>
            <a:ext cx="3035875" cy="303763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4007637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42AD05-24C3-4C97-B780-E81EA60F2F55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6696075" cy="10525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Outline </a:t>
            </a:r>
            <a:endParaRPr lang="en-US" altLang="en-US" smtClean="0"/>
          </a:p>
        </p:txBody>
      </p:sp>
      <p:pic>
        <p:nvPicPr>
          <p:cNvPr id="12292" name="Picture 3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 Box 4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29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29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296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2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12298" name="Picture 10" descr="Bo_colortrasp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12"/>
          <p:cNvSpPr txBox="1">
            <a:spLocks noChangeArrowheads="1"/>
          </p:cNvSpPr>
          <p:nvPr/>
        </p:nvSpPr>
        <p:spPr bwMode="auto">
          <a:xfrm>
            <a:off x="611188" y="3213100"/>
            <a:ext cx="33131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2300" name="Text Box 18"/>
          <p:cNvSpPr txBox="1">
            <a:spLocks noChangeArrowheads="1"/>
          </p:cNvSpPr>
          <p:nvPr/>
        </p:nvSpPr>
        <p:spPr bwMode="auto">
          <a:xfrm>
            <a:off x="2383631" y="2428081"/>
            <a:ext cx="6760369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Scientific activity </a:t>
            </a:r>
            <a:r>
              <a:rPr lang="en-US" altLang="en-US" sz="2000" b="1" dirty="0">
                <a:solidFill>
                  <a:schemeClr val="accent2"/>
                </a:solidFill>
              </a:rPr>
              <a:t>			</a:t>
            </a:r>
            <a:endParaRPr lang="en-US" altLang="en-US" sz="2400" b="1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>
                <a:solidFill>
                  <a:srgbClr val="FF0000"/>
                </a:solidFill>
              </a:rPr>
              <a:t>Related </a:t>
            </a:r>
            <a:r>
              <a:rPr lang="en-US" altLang="en-US" sz="2400" b="1" dirty="0" smtClean="0">
                <a:solidFill>
                  <a:srgbClr val="FF0000"/>
                </a:solidFill>
              </a:rPr>
              <a:t>projects and partners</a:t>
            </a:r>
            <a:r>
              <a:rPr lang="en-US" altLang="en-US" sz="2400" b="1" dirty="0"/>
              <a:t>	</a:t>
            </a:r>
            <a:r>
              <a:rPr lang="en-US" altLang="en-US" sz="2400" b="1" dirty="0">
                <a:solidFill>
                  <a:schemeClr val="accent2"/>
                </a:solidFill>
              </a:rPr>
              <a:t>	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 b="1" dirty="0" smtClean="0">
                <a:solidFill>
                  <a:srgbClr val="FF0000"/>
                </a:solidFill>
              </a:rPr>
              <a:t>Future plans</a:t>
            </a:r>
            <a:r>
              <a:rPr lang="en-US" altLang="en-US" sz="2400" dirty="0"/>
              <a:t>	</a:t>
            </a:r>
          </a:p>
        </p:txBody>
      </p:sp>
      <p:sp>
        <p:nvSpPr>
          <p:cNvPr id="12301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12302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2" t="8328" r="9537" b="8719"/>
          <a:stretch/>
        </p:blipFill>
        <p:spPr>
          <a:xfrm>
            <a:off x="7190910" y="4942920"/>
            <a:ext cx="2016224" cy="2006352"/>
          </a:xfrm>
          <a:prstGeom prst="rect">
            <a:avLst/>
          </a:prstGeom>
        </p:spPr>
      </p:pic>
      <p:pic>
        <p:nvPicPr>
          <p:cNvPr id="40" name="Picture 39" descr="setupS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2492896"/>
            <a:ext cx="4016301" cy="3015605"/>
          </a:xfrm>
          <a:prstGeom prst="rect">
            <a:avLst/>
          </a:prstGeom>
        </p:spPr>
      </p:pic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0"/>
            <a:ext cx="6211416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chemeClr val="accent2"/>
                </a:solidFill>
              </a:rPr>
              <a:t>Spent nuclear fuel control</a:t>
            </a:r>
            <a:r>
              <a:rPr lang="en-US" sz="3600" b="1" baseline="30000" dirty="0" smtClean="0">
                <a:solidFill>
                  <a:schemeClr val="accent2"/>
                </a:solidFill>
              </a:rPr>
              <a:t>*</a:t>
            </a:r>
            <a:endParaRPr lang="en-US" baseline="30000" dirty="0" smtClean="0"/>
          </a:p>
        </p:txBody>
      </p:sp>
      <p:sp>
        <p:nvSpPr>
          <p:cNvPr id="22535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6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7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8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39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543" name="Rectangle 36"/>
          <p:cNvSpPr>
            <a:spLocks noChangeArrowheads="1"/>
          </p:cNvSpPr>
          <p:nvPr/>
        </p:nvSpPr>
        <p:spPr bwMode="auto">
          <a:xfrm>
            <a:off x="3117304" y="5619591"/>
            <a:ext cx="223224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Additional information from  MCS  not included (yet) …</a:t>
            </a:r>
          </a:p>
        </p:txBody>
      </p:sp>
      <p:pic>
        <p:nvPicPr>
          <p:cNvPr id="22" name="Picture 3" descr="C:\files\logoinfnpd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475656" cy="1236155"/>
          </a:xfrm>
          <a:prstGeom prst="rect">
            <a:avLst/>
          </a:prstGeom>
          <a:noFill/>
        </p:spPr>
      </p:pic>
      <p:pic>
        <p:nvPicPr>
          <p:cNvPr id="23" name="Picture 3" descr="C:\files\logoinfnpd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8344" y="0"/>
            <a:ext cx="1475656" cy="1236155"/>
          </a:xfrm>
          <a:prstGeom prst="rect">
            <a:avLst/>
          </a:prstGeom>
          <a:noFill/>
        </p:spPr>
      </p:pic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611560" y="1124744"/>
            <a:ext cx="820891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No validated methods  to verify the content of storage containers  without opening Possibilities: neutron radiography  or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muon radio/tomography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Detectors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positioned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around the container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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Absorption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Transmission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 and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  <a:sym typeface="Symbol"/>
              </a:rPr>
              <a:t>MCS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" y="3140967"/>
            <a:ext cx="3093720" cy="2928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64680" y="3068960"/>
            <a:ext cx="2179320" cy="1272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Box 42"/>
          <p:cNvSpPr txBox="1"/>
          <p:nvPr/>
        </p:nvSpPr>
        <p:spPr>
          <a:xfrm>
            <a:off x="5364088" y="4581128"/>
            <a:ext cx="3779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Vanini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P.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Peerani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A.Rigoni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G.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Zumerle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, P.C.          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 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67536" y="2276872"/>
            <a:ext cx="4176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Realistic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simulation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of the detector  with one fuel bar removed from the CASTOR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23/11/2017</a:t>
            </a:r>
            <a:endParaRPr kumimoji="0" lang="it-IT" sz="14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9" t="8319" r="9986" b="9987"/>
          <a:stretch/>
        </p:blipFill>
        <p:spPr>
          <a:xfrm>
            <a:off x="5313409" y="4942920"/>
            <a:ext cx="1940635" cy="1950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580112" y="4869160"/>
            <a:ext cx="3563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absorbed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Symbol" pitchFamily="18" charset="2"/>
                <a:ea typeface="+mn-ea"/>
                <a:cs typeface="+mn-cs"/>
              </a:rPr>
              <a:t>m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crossing</a:t>
            </a:r>
            <a:endParaRPr kumimoji="0" lang="it-IT" sz="2000" b="0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528" y="2262363"/>
            <a:ext cx="47009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200" baseline="30000" dirty="0"/>
              <a:t>*</a:t>
            </a:r>
            <a:r>
              <a:rPr lang="es-ES" sz="1200" dirty="0" smtClean="0"/>
              <a:t>ESARDA </a:t>
            </a:r>
            <a:r>
              <a:rPr lang="es-ES" sz="1200" dirty="0"/>
              <a:t>BULLETIN, No. 54, June </a:t>
            </a:r>
            <a:r>
              <a:rPr lang="es-ES" sz="1200" dirty="0" smtClean="0"/>
              <a:t>20</a:t>
            </a:r>
          </a:p>
          <a:p>
            <a:r>
              <a:rPr lang="es-ES" sz="1200" dirty="0" smtClean="0"/>
              <a:t>https</a:t>
            </a:r>
            <a:r>
              <a:rPr lang="es-ES" sz="1200" dirty="0"/>
              <a:t>://esarda.jrc.ec.europa.eu/images/Bulletin/Files/B_2017_054.pdf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750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F6EAC5-B300-43C7-8BD2-0251877174BE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770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</a:rPr>
              <a:t>Related projects and partners</a:t>
            </a:r>
            <a:endParaRPr lang="en-US" altLang="en-US" dirty="0" smtClean="0"/>
          </a:p>
        </p:txBody>
      </p:sp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48135" name="Picture 4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179512" y="764704"/>
            <a:ext cx="8964488" cy="889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2400" b="1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2006/2008 (UNIPD 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Progetto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d’Ateneo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): </a:t>
            </a:r>
            <a:r>
              <a:rPr lang="en-US" sz="1400" dirty="0" smtClean="0"/>
              <a:t>Muon </a:t>
            </a:r>
            <a:r>
              <a:rPr lang="en-US" sz="1400" dirty="0"/>
              <a:t>radiography: the use of cosmic rays in the contrast of the Nuclear Material </a:t>
            </a:r>
            <a:r>
              <a:rPr lang="en-US" sz="1400" dirty="0" smtClean="0"/>
              <a:t>illicit trafficking. </a:t>
            </a:r>
            <a:endParaRPr lang="en-US" altLang="en-US" sz="2400" b="1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2009/2011 (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Mobilità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sostenibile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 smtClean="0">
                <a:solidFill>
                  <a:srgbClr val="FF0000"/>
                </a:solidFill>
              </a:rPr>
              <a:t>Industria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 2015</a:t>
            </a:r>
            <a:r>
              <a:rPr lang="en-US" altLang="en-US" sz="2000" b="1" dirty="0">
                <a:solidFill>
                  <a:srgbClr val="FF0000"/>
                </a:solidFill>
              </a:rPr>
              <a:t>)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SLIMPORT </a:t>
            </a:r>
            <a:r>
              <a:rPr lang="en-US" altLang="en-US" sz="1400" dirty="0" err="1" smtClean="0"/>
              <a:t>Sicurezza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Logistica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Intermodalità</a:t>
            </a:r>
            <a:r>
              <a:rPr lang="en-US" altLang="en-US" sz="1400" dirty="0"/>
              <a:t> </a:t>
            </a:r>
            <a:r>
              <a:rPr lang="en-US" altLang="en-US" sz="1400" dirty="0" err="1" smtClean="0"/>
              <a:t>Portuale</a:t>
            </a:r>
            <a:r>
              <a:rPr lang="en-US" altLang="en-US" sz="1400" dirty="0" smtClean="0"/>
              <a:t>. </a:t>
            </a:r>
            <a:r>
              <a:rPr lang="en-US" altLang="en-US" sz="2000" dirty="0" err="1" smtClean="0"/>
              <a:t>Sottosistema</a:t>
            </a:r>
            <a:r>
              <a:rPr lang="en-US" altLang="en-US" sz="2000" dirty="0" smtClean="0"/>
              <a:t> SLIMCHECK: OTO-MELARA (</a:t>
            </a:r>
            <a:r>
              <a:rPr lang="en-US" altLang="en-US" sz="2000" dirty="0" err="1" smtClean="0"/>
              <a:t>coord</a:t>
            </a:r>
            <a:r>
              <a:rPr lang="en-US" altLang="en-US" sz="2000" dirty="0" smtClean="0"/>
              <a:t>.),CAEN, C.I.E.L.I. INFN</a:t>
            </a: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2009/2010 </a:t>
            </a:r>
            <a:r>
              <a:rPr lang="en-US" altLang="en-US" sz="2000" b="1" dirty="0">
                <a:solidFill>
                  <a:srgbClr val="FF0000"/>
                </a:solidFill>
              </a:rPr>
              <a:t>(UNIPD </a:t>
            </a:r>
            <a:r>
              <a:rPr lang="en-US" altLang="en-US" sz="2000" b="1" dirty="0" err="1">
                <a:solidFill>
                  <a:srgbClr val="FF0000"/>
                </a:solidFill>
              </a:rPr>
              <a:t>Progetto</a:t>
            </a:r>
            <a:r>
              <a:rPr lang="en-US" altLang="en-US" sz="2000" b="1" dirty="0">
                <a:solidFill>
                  <a:srgbClr val="FF0000"/>
                </a:solidFill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</a:rPr>
              <a:t>d’Ateneo</a:t>
            </a:r>
            <a:r>
              <a:rPr lang="en-US" altLang="en-US" sz="2000" b="1" dirty="0">
                <a:solidFill>
                  <a:srgbClr val="FF0000"/>
                </a:solidFill>
              </a:rPr>
              <a:t>): </a:t>
            </a:r>
            <a:r>
              <a:rPr lang="en-US" sz="1400" dirty="0" smtClean="0"/>
              <a:t>Decision </a:t>
            </a:r>
            <a:r>
              <a:rPr lang="en-US" sz="1400" dirty="0"/>
              <a:t>algorithms for the muon </a:t>
            </a:r>
            <a:r>
              <a:rPr lang="en-US" sz="1400" dirty="0" smtClean="0"/>
              <a:t>tomography</a:t>
            </a:r>
            <a:endParaRPr lang="en-US" i="1" dirty="0"/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2010/2012 (RFCS: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RFSR-CT-2010-00033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) Mu-Steel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	</a:t>
            </a:r>
            <a:r>
              <a:rPr lang="en-US" sz="2000" b="1" dirty="0" smtClean="0">
                <a:solidFill>
                  <a:schemeClr val="accent6"/>
                </a:solidFill>
                <a:latin typeface="+mj-lt"/>
              </a:rPr>
              <a:t>next step: a prototype portal (no resources)</a:t>
            </a:r>
            <a:endParaRPr lang="it-IT" sz="2000" b="1" dirty="0">
              <a:solidFill>
                <a:schemeClr val="accent6"/>
              </a:solidFill>
              <a:latin typeface="+mj-lt"/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marL="342900" indent="-342900" eaLnBrk="1" hangingPunct="1">
              <a:spcBef>
                <a:spcPct val="0"/>
              </a:spcBef>
            </a:pPr>
            <a:r>
              <a:rPr lang="en-US" altLang="en-US" sz="2000" b="1" dirty="0" smtClean="0">
                <a:solidFill>
                  <a:srgbClr val="FF0000"/>
                </a:solidFill>
              </a:rPr>
              <a:t>2014/2016</a:t>
            </a:r>
            <a:r>
              <a:rPr lang="en-US" altLang="en-US" sz="2000" b="1" dirty="0">
                <a:solidFill>
                  <a:srgbClr val="FF0000"/>
                </a:solidFill>
              </a:rPr>
              <a:t>(RFCS: </a:t>
            </a:r>
            <a:r>
              <a:rPr lang="en-US" sz="1400" i="1" dirty="0" smtClean="0">
                <a:solidFill>
                  <a:srgbClr val="000000"/>
                </a:solidFill>
                <a:latin typeface="Arial" charset="0"/>
              </a:rPr>
              <a:t>RFSR-CT-2014-00027</a:t>
            </a:r>
            <a:r>
              <a:rPr lang="en-US" sz="2000" b="1" dirty="0" smtClean="0">
                <a:solidFill>
                  <a:srgbClr val="FF0000"/>
                </a:solidFill>
                <a:latin typeface="Times New Roman"/>
              </a:rPr>
              <a:t>) Mu-Blast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/>
              </a:rPr>
              <a:t>	</a:t>
            </a:r>
            <a:r>
              <a:rPr lang="en-US" altLang="en-US" sz="2000" b="1" dirty="0" smtClean="0">
                <a:solidFill>
                  <a:schemeClr val="accent6"/>
                </a:solidFill>
                <a:latin typeface="Times New Roman"/>
              </a:rPr>
              <a:t>next step: a “small” detector for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2000" b="1" dirty="0">
                <a:solidFill>
                  <a:schemeClr val="accent6"/>
                </a:solidFill>
                <a:latin typeface="Times New Roman"/>
              </a:rPr>
              <a:t>	</a:t>
            </a:r>
            <a:r>
              <a:rPr lang="en-US" altLang="en-US" sz="2000" b="1" dirty="0" smtClean="0">
                <a:solidFill>
                  <a:schemeClr val="accent6"/>
                </a:solidFill>
                <a:latin typeface="Times New Roman"/>
              </a:rPr>
              <a:t>radiographic inspection (no partners)</a:t>
            </a:r>
            <a:endParaRPr lang="en-US" altLang="en-US" sz="2000" b="1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dirty="0" smtClean="0">
              <a:solidFill>
                <a:schemeClr val="accent6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1400" dirty="0" smtClean="0"/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dirty="0" smtClean="0"/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1400" dirty="0"/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1400" dirty="0" smtClean="0"/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1400" dirty="0"/>
          </a:p>
          <a:p>
            <a:pPr marL="342900" indent="-342900" eaLnBrk="1" hangingPunct="1">
              <a:spcBef>
                <a:spcPct val="0"/>
              </a:spcBef>
            </a:pPr>
            <a:endParaRPr lang="en-US" altLang="en-US" sz="1400" dirty="0"/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000" b="1" dirty="0" smtClean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None/>
            </a:pPr>
            <a:endParaRPr lang="en-US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48137" name="Picture 14" descr="Bo_colortrasp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48140" name="Rectangle 37"/>
          <p:cNvSpPr>
            <a:spLocks noChangeArrowheads="1"/>
          </p:cNvSpPr>
          <p:nvPr/>
        </p:nvSpPr>
        <p:spPr bwMode="auto">
          <a:xfrm>
            <a:off x="323850" y="5229225"/>
            <a:ext cx="939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20" name="Picture 16" descr="mustee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7" r="60101" b="10483"/>
          <a:stretch>
            <a:fillRect/>
          </a:stretch>
        </p:blipFill>
        <p:spPr bwMode="auto">
          <a:xfrm>
            <a:off x="7531689" y="2890931"/>
            <a:ext cx="1279129" cy="1885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8"/>
          <p:cNvGrpSpPr>
            <a:grpSpLocks/>
          </p:cNvGrpSpPr>
          <p:nvPr/>
        </p:nvGrpSpPr>
        <p:grpSpPr bwMode="auto">
          <a:xfrm>
            <a:off x="5581844" y="4813126"/>
            <a:ext cx="3563888" cy="980728"/>
            <a:chOff x="3875" y="3507"/>
            <a:chExt cx="2539" cy="837"/>
          </a:xfrm>
        </p:grpSpPr>
        <p:sp>
          <p:nvSpPr>
            <p:cNvPr id="22" name="Rectangle 17"/>
            <p:cNvSpPr>
              <a:spLocks noChangeArrowheads="1"/>
            </p:cNvSpPr>
            <p:nvPr/>
          </p:nvSpPr>
          <p:spPr bwMode="auto">
            <a:xfrm>
              <a:off x="3875" y="3507"/>
              <a:ext cx="2539" cy="837"/>
            </a:xfrm>
            <a:prstGeom prst="rect">
              <a:avLst/>
            </a:prstGeom>
            <a:solidFill>
              <a:srgbClr val="CFE7F5">
                <a:alpha val="0"/>
              </a:srgbClr>
            </a:solidFill>
            <a:ln w="18360">
              <a:solidFill>
                <a:srgbClr val="00458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23" name="Group 9"/>
            <p:cNvGrpSpPr>
              <a:grpSpLocks/>
            </p:cNvGrpSpPr>
            <p:nvPr/>
          </p:nvGrpSpPr>
          <p:grpSpPr bwMode="auto">
            <a:xfrm>
              <a:off x="3930" y="3578"/>
              <a:ext cx="2428" cy="700"/>
              <a:chOff x="3930" y="3578"/>
              <a:chExt cx="2428" cy="700"/>
            </a:xfrm>
          </p:grpSpPr>
          <p:sp>
            <p:nvSpPr>
              <p:cNvPr id="24" name="Rectangle 10"/>
              <p:cNvSpPr>
                <a:spLocks noChangeArrowheads="1"/>
              </p:cNvSpPr>
              <p:nvPr/>
            </p:nvSpPr>
            <p:spPr bwMode="auto">
              <a:xfrm>
                <a:off x="3930" y="3578"/>
                <a:ext cx="2428" cy="70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3465AF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it-IT"/>
              </a:p>
            </p:txBody>
          </p:sp>
          <p:pic>
            <p:nvPicPr>
              <p:cNvPr id="25" name="Picture 11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2" y="4024"/>
                <a:ext cx="1415" cy="202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6" name="Picture 1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288" y="3633"/>
                <a:ext cx="292" cy="2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7" name="Picture 13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980" y="3632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8" name="Picture 14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588" y="3631"/>
                <a:ext cx="290" cy="29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29" name="Picture 15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5312" y="3600"/>
                <a:ext cx="817" cy="38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  <p:pic>
            <p:nvPicPr>
              <p:cNvPr id="30" name="Picture 16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 r="71559"/>
              <a:stretch>
                <a:fillRect/>
              </a:stretch>
            </p:blipFill>
            <p:spPr bwMode="auto">
              <a:xfrm>
                <a:off x="4957" y="3600"/>
                <a:ext cx="436" cy="445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934484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F6EAC5-B300-43C7-8BD2-0251877174BE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770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dirty="0" smtClean="0">
                <a:solidFill>
                  <a:schemeClr val="accent2"/>
                </a:solidFill>
              </a:rPr>
              <a:t>Future perspectives </a:t>
            </a:r>
            <a:endParaRPr lang="en-US" altLang="en-US" dirty="0" smtClean="0"/>
          </a:p>
        </p:txBody>
      </p:sp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48135" name="Picture 4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4" descr="Bo_colortrasp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48140" name="Rectangle 37"/>
          <p:cNvSpPr>
            <a:spLocks noChangeArrowheads="1"/>
          </p:cNvSpPr>
          <p:nvPr/>
        </p:nvSpPr>
        <p:spPr bwMode="auto">
          <a:xfrm>
            <a:off x="323850" y="5229225"/>
            <a:ext cx="939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2" name="TextBox 1"/>
          <p:cNvSpPr txBox="1"/>
          <p:nvPr/>
        </p:nvSpPr>
        <p:spPr>
          <a:xfrm>
            <a:off x="1259633" y="986628"/>
            <a:ext cx="7776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Spent nuclear fuel </a:t>
            </a:r>
            <a:r>
              <a:rPr lang="en-US" b="1" dirty="0" smtClean="0">
                <a:solidFill>
                  <a:srgbClr val="FF0000"/>
                </a:solidFill>
              </a:rPr>
              <a:t>control:</a:t>
            </a:r>
            <a:r>
              <a:rPr lang="en-US" b="1" dirty="0" smtClean="0">
                <a:solidFill>
                  <a:schemeClr val="accent6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a radioactive </a:t>
            </a:r>
            <a:r>
              <a:rPr lang="en-US" b="1" dirty="0">
                <a:solidFill>
                  <a:srgbClr val="FF0000"/>
                </a:solidFill>
              </a:rPr>
              <a:t>environment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Segnaposto contenuto 2"/>
          <p:cNvSpPr txBox="1">
            <a:spLocks/>
          </p:cNvSpPr>
          <p:nvPr/>
        </p:nvSpPr>
        <p:spPr>
          <a:xfrm>
            <a:off x="0" y="1522337"/>
            <a:ext cx="8892480" cy="194374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b="1" kern="0" dirty="0" smtClean="0">
                <a:solidFill>
                  <a:schemeClr val="accent6"/>
                </a:solidFill>
              </a:rPr>
              <a:t>How much does radioactivity emitted by nuclear material stored  inside Canisters interfere with the detector response? </a:t>
            </a:r>
            <a:endParaRPr lang="it-IT" sz="2000" b="1" kern="0" dirty="0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it-IT" sz="2000" b="1" kern="0" dirty="0" err="1" smtClean="0">
                <a:solidFill>
                  <a:schemeClr val="accent6"/>
                </a:solidFill>
              </a:rPr>
              <a:t>Is</a:t>
            </a:r>
            <a:r>
              <a:rPr lang="it-IT" sz="2000" b="1" kern="0" dirty="0" smtClean="0">
                <a:solidFill>
                  <a:schemeClr val="accent6"/>
                </a:solidFill>
              </a:rPr>
              <a:t> the (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low</a:t>
            </a:r>
            <a:r>
              <a:rPr lang="it-IT" sz="2000" b="1" kern="0" dirty="0" smtClean="0">
                <a:solidFill>
                  <a:schemeClr val="accent6"/>
                </a:solidFill>
              </a:rPr>
              <a:t>)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cosmic-ray</a:t>
            </a:r>
            <a:r>
              <a:rPr lang="it-IT" sz="2000" b="1" kern="0" dirty="0" smtClean="0">
                <a:solidFill>
                  <a:schemeClr val="accent6"/>
                </a:solidFill>
              </a:rPr>
              <a:t>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intensity</a:t>
            </a:r>
            <a:r>
              <a:rPr lang="it-IT" sz="2000" b="1" kern="0" dirty="0" smtClean="0">
                <a:solidFill>
                  <a:schemeClr val="accent6"/>
                </a:solidFill>
              </a:rPr>
              <a:t> (~.1 </a:t>
            </a:r>
            <a:r>
              <a:rPr lang="it-IT" sz="2000" b="1" kern="0" dirty="0" err="1" smtClean="0">
                <a:solidFill>
                  <a:schemeClr val="accent6"/>
                </a:solidFill>
                <a:latin typeface="Symbol" pitchFamily="18" charset="2"/>
              </a:rPr>
              <a:t>m</a:t>
            </a:r>
            <a:r>
              <a:rPr lang="it-IT" sz="2000" b="1" kern="0" dirty="0" err="1" smtClean="0">
                <a:solidFill>
                  <a:schemeClr val="accent6"/>
                </a:solidFill>
                <a:latin typeface="+mj-lt"/>
              </a:rPr>
              <a:t>Sv</a:t>
            </a:r>
            <a:r>
              <a:rPr lang="it-IT" sz="2000" b="1" kern="0" dirty="0" smtClean="0">
                <a:solidFill>
                  <a:schemeClr val="accent6"/>
                </a:solidFill>
                <a:latin typeface="+mj-lt"/>
              </a:rPr>
              <a:t>/h)</a:t>
            </a:r>
            <a:r>
              <a:rPr lang="it-IT" sz="2000" b="1" kern="0" dirty="0" smtClean="0">
                <a:solidFill>
                  <a:schemeClr val="accent6"/>
                </a:solidFill>
              </a:rPr>
              <a:t>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compatible</a:t>
            </a:r>
            <a:r>
              <a:rPr lang="it-IT" sz="2000" b="1" kern="0" dirty="0" smtClean="0">
                <a:solidFill>
                  <a:schemeClr val="accent6"/>
                </a:solidFill>
              </a:rPr>
              <a:t> with the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noise</a:t>
            </a:r>
            <a:r>
              <a:rPr lang="it-IT" sz="2000" b="1" kern="0" dirty="0" smtClean="0">
                <a:solidFill>
                  <a:schemeClr val="accent6"/>
                </a:solidFill>
              </a:rPr>
              <a:t>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induced</a:t>
            </a:r>
            <a:r>
              <a:rPr lang="it-IT" sz="2000" b="1" kern="0" dirty="0" smtClean="0">
                <a:solidFill>
                  <a:schemeClr val="accent6"/>
                </a:solidFill>
              </a:rPr>
              <a:t> by </a:t>
            </a:r>
            <a:r>
              <a:rPr lang="it-IT" sz="2000" b="1" kern="0" dirty="0" err="1" smtClean="0">
                <a:solidFill>
                  <a:schemeClr val="accent6"/>
                </a:solidFill>
              </a:rPr>
              <a:t>radioactivity</a:t>
            </a:r>
            <a:r>
              <a:rPr lang="it-IT" sz="2000" b="1" kern="0" dirty="0" smtClean="0">
                <a:solidFill>
                  <a:schemeClr val="accent6"/>
                </a:solidFill>
              </a:rPr>
              <a:t>?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587" y="3105884"/>
            <a:ext cx="7504826" cy="646232"/>
          </a:xfrm>
          <a:prstGeom prst="rect">
            <a:avLst/>
          </a:prstGeom>
        </p:spPr>
      </p:pic>
      <p:sp>
        <p:nvSpPr>
          <p:cNvPr id="32" name="Segnaposto contenuto 2"/>
          <p:cNvSpPr txBox="1">
            <a:spLocks/>
          </p:cNvSpPr>
          <p:nvPr/>
        </p:nvSpPr>
        <p:spPr>
          <a:xfrm>
            <a:off x="0" y="3540126"/>
            <a:ext cx="8892480" cy="10801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en-US" sz="2000" b="1" kern="0" smtClean="0">
                <a:solidFill>
                  <a:schemeClr val="accent6"/>
                </a:solidFill>
              </a:rPr>
              <a:t>We make just a work hypotheses: </a:t>
            </a:r>
            <a:r>
              <a:rPr lang="en-US" sz="2000" b="1" kern="0" smtClean="0">
                <a:solidFill>
                  <a:srgbClr val="FF0000"/>
                </a:solidFill>
              </a:rPr>
              <a:t>150 </a:t>
            </a:r>
            <a:r>
              <a:rPr lang="it-IT" sz="2000" b="1" kern="0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it-IT" sz="2000" b="1" kern="0" smtClean="0">
                <a:solidFill>
                  <a:srgbClr val="FF0000"/>
                </a:solidFill>
              </a:rPr>
              <a:t>Sv/h</a:t>
            </a:r>
          </a:p>
          <a:p>
            <a:pPr>
              <a:defRPr/>
            </a:pPr>
            <a:r>
              <a:rPr lang="it-IT" sz="2000" b="1" kern="0" smtClean="0">
                <a:solidFill>
                  <a:schemeClr val="accent6"/>
                </a:solidFill>
              </a:rPr>
              <a:t>From independent (unpublished) measurements that activity            corresponds to a hit  rate of ~ </a:t>
            </a:r>
            <a:r>
              <a:rPr lang="it-IT" sz="2000" b="1" kern="0" smtClean="0">
                <a:solidFill>
                  <a:srgbClr val="FF0000"/>
                </a:solidFill>
              </a:rPr>
              <a:t>40 Hz/cm</a:t>
            </a:r>
            <a:r>
              <a:rPr lang="it-IT" sz="2000" b="1" kern="0" baseline="30000" smtClean="0">
                <a:solidFill>
                  <a:srgbClr val="FF0000"/>
                </a:solidFill>
              </a:rPr>
              <a:t>2  </a:t>
            </a:r>
            <a:r>
              <a:rPr lang="it-IT" sz="2000" b="1" kern="0" smtClean="0">
                <a:solidFill>
                  <a:srgbClr val="FF0000"/>
                </a:solidFill>
              </a:rPr>
              <a:t> </a:t>
            </a:r>
            <a:r>
              <a:rPr lang="it-IT" sz="2000" b="1" kern="0" smtClean="0">
                <a:solidFill>
                  <a:schemeClr val="accent6"/>
                </a:solidFill>
              </a:rPr>
              <a:t>in a drift tube</a:t>
            </a:r>
            <a:endParaRPr lang="it-IT" sz="2000" b="1" kern="0" dirty="0" smtClean="0">
              <a:solidFill>
                <a:schemeClr val="accent6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93812" y="4620299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is that affordable? Does it still allow to see muon tracks?  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5" name="Segnaposto contenuto 2"/>
          <p:cNvSpPr txBox="1">
            <a:spLocks/>
          </p:cNvSpPr>
          <p:nvPr/>
        </p:nvSpPr>
        <p:spPr>
          <a:xfrm>
            <a:off x="449090" y="5081964"/>
            <a:ext cx="8136904" cy="108012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2000" b="1" kern="0" smtClean="0">
                <a:solidFill>
                  <a:schemeClr val="accent6"/>
                </a:solidFill>
              </a:rPr>
              <a:t>Our  evaluation: </a:t>
            </a:r>
            <a:r>
              <a:rPr lang="en-US" sz="2000" b="1" kern="0" smtClean="0">
                <a:solidFill>
                  <a:srgbClr val="FF0000"/>
                </a:solidFill>
              </a:rPr>
              <a:t>Yes</a:t>
            </a:r>
            <a:r>
              <a:rPr lang="en-US" sz="2000" b="1" kern="0" smtClean="0">
                <a:solidFill>
                  <a:schemeClr val="accent6"/>
                </a:solidFill>
              </a:rPr>
              <a:t> (see below) but the best (too many unknowns and approximations)  is to prove it with a test…  </a:t>
            </a:r>
            <a:endParaRPr lang="it-IT" sz="2000" b="1" kern="0" dirty="0" smtClean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982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620713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r>
              <a:rPr lang="en-US" sz="3600" b="1" smtClean="0">
                <a:solidFill>
                  <a:schemeClr val="accent6"/>
                </a:solidFill>
              </a:rPr>
              <a:t>A test proposal</a:t>
            </a:r>
            <a:endParaRPr lang="it-IT" sz="3600" b="1" smtClean="0">
              <a:solidFill>
                <a:schemeClr val="accent6"/>
              </a:solidFill>
            </a:endParaRPr>
          </a:p>
        </p:txBody>
      </p:sp>
      <p:sp>
        <p:nvSpPr>
          <p:cNvPr id="22531" name="Segnaposto contenuto 2"/>
          <p:cNvSpPr>
            <a:spLocks noGrp="1"/>
          </p:cNvSpPr>
          <p:nvPr>
            <p:ph sz="half" idx="1"/>
          </p:nvPr>
        </p:nvSpPr>
        <p:spPr>
          <a:xfrm>
            <a:off x="0" y="765175"/>
            <a:ext cx="8892480" cy="1943745"/>
          </a:xfrm>
        </p:spPr>
        <p:txBody>
          <a:bodyPr/>
          <a:lstStyle/>
          <a:p>
            <a:pPr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Produce a small prototype:  </a:t>
            </a:r>
            <a:r>
              <a:rPr lang="en-US" sz="2000" b="1" smtClean="0">
                <a:solidFill>
                  <a:srgbClr val="FF0000"/>
                </a:solidFill>
              </a:rPr>
              <a:t>8</a:t>
            </a:r>
            <a:r>
              <a:rPr lang="en-US" sz="2000" b="1" smtClean="0">
                <a:solidFill>
                  <a:schemeClr val="accent6"/>
                </a:solidFill>
              </a:rPr>
              <a:t> layers of </a:t>
            </a:r>
            <a:r>
              <a:rPr lang="en-US" sz="2000" b="1" smtClean="0">
                <a:solidFill>
                  <a:srgbClr val="FF0000"/>
                </a:solidFill>
              </a:rPr>
              <a:t>8</a:t>
            </a:r>
            <a:r>
              <a:rPr lang="en-US" sz="2000" b="1" smtClean="0">
                <a:solidFill>
                  <a:schemeClr val="accent6"/>
                </a:solidFill>
              </a:rPr>
              <a:t>  tubes</a:t>
            </a:r>
            <a:endParaRPr lang="it-IT" sz="2000" b="1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it-IT" sz="2000" b="1" smtClean="0">
                <a:solidFill>
                  <a:schemeClr val="accent6"/>
                </a:solidFill>
              </a:rPr>
              <a:t>Each </a:t>
            </a:r>
            <a:r>
              <a:rPr lang="it-IT" sz="2000" b="1" smtClean="0">
                <a:solidFill>
                  <a:srgbClr val="FF0000"/>
                </a:solidFill>
              </a:rPr>
              <a:t>Al</a:t>
            </a:r>
            <a:r>
              <a:rPr lang="it-IT" sz="2000" b="1" smtClean="0">
                <a:solidFill>
                  <a:schemeClr val="accent6"/>
                </a:solidFill>
              </a:rPr>
              <a:t> tube: </a:t>
            </a:r>
            <a:r>
              <a:rPr lang="it-IT" sz="2000" b="1" smtClean="0">
                <a:solidFill>
                  <a:srgbClr val="FF0000"/>
                </a:solidFill>
              </a:rPr>
              <a:t>50 mm </a:t>
            </a:r>
            <a:r>
              <a:rPr lang="it-IT" sz="2000" b="1" smtClean="0">
                <a:solidFill>
                  <a:schemeClr val="accent6"/>
                </a:solidFill>
              </a:rPr>
              <a:t>diameter, </a:t>
            </a:r>
            <a:r>
              <a:rPr lang="it-IT" sz="2000" b="1" smtClean="0">
                <a:solidFill>
                  <a:srgbClr val="FF0000"/>
                </a:solidFill>
              </a:rPr>
              <a:t>1.5 mm </a:t>
            </a:r>
            <a:r>
              <a:rPr lang="it-IT" sz="2000" b="1" smtClean="0">
                <a:solidFill>
                  <a:schemeClr val="accent6"/>
                </a:solidFill>
              </a:rPr>
              <a:t>thickness, </a:t>
            </a:r>
            <a:r>
              <a:rPr lang="it-IT" sz="2000" b="1" smtClean="0">
                <a:solidFill>
                  <a:srgbClr val="FF0000"/>
                </a:solidFill>
              </a:rPr>
              <a:t>2 m</a:t>
            </a:r>
            <a:r>
              <a:rPr lang="it-IT" sz="2000" b="1" smtClean="0">
                <a:solidFill>
                  <a:schemeClr val="accent6"/>
                </a:solidFill>
              </a:rPr>
              <a:t> long, central </a:t>
            </a:r>
            <a:r>
              <a:rPr lang="it-IT" sz="2000" b="1" smtClean="0">
                <a:solidFill>
                  <a:srgbClr val="FF0000"/>
                </a:solidFill>
              </a:rPr>
              <a:t>100 </a:t>
            </a:r>
            <a:r>
              <a:rPr lang="it-IT" sz="2000" b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it-IT" sz="2000" b="1" smtClean="0">
                <a:solidFill>
                  <a:srgbClr val="FF0000"/>
                </a:solidFill>
              </a:rPr>
              <a:t>m </a:t>
            </a:r>
            <a:r>
              <a:rPr lang="it-IT" sz="2000" b="1" smtClean="0">
                <a:solidFill>
                  <a:schemeClr val="accent6"/>
                </a:solidFill>
              </a:rPr>
              <a:t>anode wire (+3000 V)</a:t>
            </a:r>
          </a:p>
          <a:p>
            <a:pPr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Signal processed by FE electronics  (amplification  and shaping)  and RO chain (time digitization, trigger and remote transmission).  Both available from CMS experiment production</a:t>
            </a:r>
            <a:endParaRPr lang="it-IT" sz="2000" b="1" smtClean="0">
              <a:solidFill>
                <a:schemeClr val="accent6"/>
              </a:solidFill>
            </a:endParaRPr>
          </a:p>
        </p:txBody>
      </p:sp>
      <p:sp>
        <p:nvSpPr>
          <p:cNvPr id="8" name="Segnaposto contenuto 2"/>
          <p:cNvSpPr>
            <a:spLocks noGrp="1"/>
          </p:cNvSpPr>
          <p:nvPr>
            <p:ph sz="half" idx="1"/>
          </p:nvPr>
        </p:nvSpPr>
        <p:spPr>
          <a:xfrm>
            <a:off x="251520" y="2852937"/>
            <a:ext cx="8892480" cy="1080120"/>
          </a:xfrm>
        </p:spPr>
        <p:txBody>
          <a:bodyPr/>
          <a:lstStyle/>
          <a:p>
            <a:pPr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Total size: </a:t>
            </a:r>
            <a:r>
              <a:rPr lang="it-IT" sz="2000" b="1" smtClean="0">
                <a:solidFill>
                  <a:srgbClr val="FF0000"/>
                </a:solidFill>
              </a:rPr>
              <a:t>0.6 m x 0.5m x 2 m, </a:t>
            </a:r>
            <a:r>
              <a:rPr lang="en-US" sz="2000" b="1" smtClean="0">
                <a:solidFill>
                  <a:schemeClr val="accent6"/>
                </a:solidFill>
              </a:rPr>
              <a:t>total mass ~100 kg</a:t>
            </a:r>
            <a:endParaRPr lang="it-IT" sz="2000" b="1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it-IT" sz="2000" b="1" smtClean="0">
                <a:solidFill>
                  <a:schemeClr val="accent6"/>
                </a:solidFill>
              </a:rPr>
              <a:t>Easy to move and to handle</a:t>
            </a:r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931920"/>
            <a:ext cx="390144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931920"/>
            <a:ext cx="3901440" cy="2926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>
            <a:off x="1763688" y="4509120"/>
            <a:ext cx="1296144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03848" y="4581128"/>
            <a:ext cx="72008" cy="108012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55576" y="5589240"/>
            <a:ext cx="1080120" cy="576064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1907704" y="4005064"/>
            <a:ext cx="1107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smtClean="0">
                <a:solidFill>
                  <a:srgbClr val="FF0000"/>
                </a:solidFill>
              </a:rPr>
              <a:t>~0.60 m </a:t>
            </a:r>
            <a:endParaRPr lang="it-IT" sz="2000"/>
          </a:p>
        </p:txBody>
      </p:sp>
      <p:sp>
        <p:nvSpPr>
          <p:cNvPr id="26" name="Rectangle 25"/>
          <p:cNvSpPr/>
          <p:nvPr/>
        </p:nvSpPr>
        <p:spPr>
          <a:xfrm rot="5145804">
            <a:off x="2929255" y="4896443"/>
            <a:ext cx="11079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smtClean="0">
                <a:solidFill>
                  <a:srgbClr val="FF0000"/>
                </a:solidFill>
              </a:rPr>
              <a:t>~0.50 m </a:t>
            </a:r>
            <a:endParaRPr lang="it-IT" sz="2000"/>
          </a:p>
        </p:txBody>
      </p:sp>
      <p:sp>
        <p:nvSpPr>
          <p:cNvPr id="27" name="Rectangle 26"/>
          <p:cNvSpPr/>
          <p:nvPr/>
        </p:nvSpPr>
        <p:spPr>
          <a:xfrm rot="20783202">
            <a:off x="1223650" y="6036324"/>
            <a:ext cx="7873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smtClean="0">
                <a:solidFill>
                  <a:srgbClr val="FF0000"/>
                </a:solidFill>
              </a:rPr>
              <a:t>~2 m </a:t>
            </a:r>
            <a:endParaRPr lang="it-IT" sz="200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BC5EC-A4F3-41DC-82BB-A15ADEA1A2B5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08725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84368" y="2420888"/>
            <a:ext cx="1259632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6" name="Picture 2" descr="C:\Users\checchia\AppData\Local\Temp\castor_and_prototype_top_view.png"/>
          <p:cNvPicPr>
            <a:picLocks noChangeAspect="1" noChangeArrowheads="1"/>
          </p:cNvPicPr>
          <p:nvPr/>
        </p:nvPicPr>
        <p:blipFill>
          <a:blip r:embed="rId3" cstate="print"/>
          <a:srcRect t="11119" b="8269"/>
          <a:stretch>
            <a:fillRect/>
          </a:stretch>
        </p:blipFill>
        <p:spPr bwMode="auto">
          <a:xfrm>
            <a:off x="179512" y="1268760"/>
            <a:ext cx="4961524" cy="4176464"/>
          </a:xfrm>
          <a:prstGeom prst="rect">
            <a:avLst/>
          </a:prstGeom>
          <a:noFill/>
        </p:spPr>
      </p:pic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620713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r>
              <a:rPr lang="en-US" sz="3600" b="1" smtClean="0">
                <a:solidFill>
                  <a:schemeClr val="accent6"/>
                </a:solidFill>
              </a:rPr>
              <a:t>A test proposal</a:t>
            </a:r>
            <a:endParaRPr lang="it-IT" sz="3600" b="1" smtClean="0">
              <a:solidFill>
                <a:schemeClr val="accent6"/>
              </a:solidFill>
            </a:endParaRPr>
          </a:p>
        </p:txBody>
      </p:sp>
      <p:sp>
        <p:nvSpPr>
          <p:cNvPr id="22531" name="Segnaposto contenuto 2"/>
          <p:cNvSpPr>
            <a:spLocks noGrp="1"/>
          </p:cNvSpPr>
          <p:nvPr>
            <p:ph sz="half" idx="1"/>
          </p:nvPr>
        </p:nvSpPr>
        <p:spPr>
          <a:xfrm>
            <a:off x="0" y="765175"/>
            <a:ext cx="8892480" cy="1943745"/>
          </a:xfrm>
        </p:spPr>
        <p:txBody>
          <a:bodyPr/>
          <a:lstStyle/>
          <a:p>
            <a:pPr algn="ctr">
              <a:buNone/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Example of muon event with radioactivity noise</a:t>
            </a:r>
            <a:endParaRPr lang="it-IT" sz="2000" b="1" smtClean="0">
              <a:solidFill>
                <a:schemeClr val="accent6"/>
              </a:solidFill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BBC5EC-A4F3-41DC-82BB-A15ADEA1A2B5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sp>
        <p:nvSpPr>
          <p:cNvPr id="8" name="Segnaposto contenuto 2"/>
          <p:cNvSpPr>
            <a:spLocks noGrp="1"/>
          </p:cNvSpPr>
          <p:nvPr>
            <p:ph sz="half" idx="1"/>
          </p:nvPr>
        </p:nvSpPr>
        <p:spPr>
          <a:xfrm>
            <a:off x="4751512" y="1340768"/>
            <a:ext cx="4392488" cy="2132856"/>
          </a:xfrm>
        </p:spPr>
        <p:txBody>
          <a:bodyPr/>
          <a:lstStyle/>
          <a:p>
            <a:pPr>
              <a:buNone/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Expected from previous assumption: </a:t>
            </a:r>
          </a:p>
          <a:p>
            <a:pPr>
              <a:buNone/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when a muon crosses a tube,</a:t>
            </a:r>
          </a:p>
          <a:p>
            <a:pPr>
              <a:buNone/>
              <a:defRPr/>
            </a:pPr>
            <a:r>
              <a:rPr lang="en-US" sz="2000" b="1" smtClean="0">
                <a:solidFill>
                  <a:schemeClr val="accent6"/>
                </a:solidFill>
              </a:rPr>
              <a:t>in a </a:t>
            </a:r>
            <a:r>
              <a:rPr lang="en-US" sz="2000" b="1" smtClean="0">
                <a:solidFill>
                  <a:srgbClr val="FF0000"/>
                </a:solidFill>
              </a:rPr>
              <a:t>1</a:t>
            </a:r>
            <a:r>
              <a:rPr lang="en-US" sz="2000" b="1" smtClean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sz="2000" b="1" smtClean="0">
                <a:solidFill>
                  <a:srgbClr val="FF0000"/>
                </a:solidFill>
              </a:rPr>
              <a:t>s</a:t>
            </a:r>
            <a:r>
              <a:rPr lang="en-US" sz="2000" b="1" smtClean="0">
                <a:solidFill>
                  <a:schemeClr val="accent6"/>
                </a:solidFill>
              </a:rPr>
              <a:t> time ( &gt;&gt; drift time)  </a:t>
            </a:r>
          </a:p>
          <a:p>
            <a:pPr>
              <a:buNone/>
              <a:defRPr/>
            </a:pPr>
            <a:r>
              <a:rPr lang="en-US" sz="2000" b="1" smtClean="0">
                <a:solidFill>
                  <a:srgbClr val="FF0000"/>
                </a:solidFill>
              </a:rPr>
              <a:t>0.04</a:t>
            </a:r>
            <a:r>
              <a:rPr lang="en-US" sz="2000" b="1" smtClean="0">
                <a:solidFill>
                  <a:schemeClr val="accent6"/>
                </a:solidFill>
              </a:rPr>
              <a:t> hit/tube (at 150 </a:t>
            </a:r>
            <a:r>
              <a:rPr lang="en-US" sz="2000" b="1" err="1" smtClean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US" sz="2000" b="1" err="1" smtClean="0">
                <a:solidFill>
                  <a:schemeClr val="accent2"/>
                </a:solidFill>
                <a:latin typeface="+mj-lt"/>
              </a:rPr>
              <a:t>Sv</a:t>
            </a:r>
            <a:r>
              <a:rPr lang="en-US" sz="2000" b="1" smtClean="0">
                <a:solidFill>
                  <a:schemeClr val="accent2"/>
                </a:solidFill>
                <a:latin typeface="+mj-lt"/>
              </a:rPr>
              <a:t>/h)</a:t>
            </a:r>
            <a:endParaRPr lang="en-US" sz="2000" b="1" smtClean="0">
              <a:solidFill>
                <a:schemeClr val="accent2"/>
              </a:solidFill>
            </a:endParaRPr>
          </a:p>
          <a:p>
            <a:pPr>
              <a:buNone/>
              <a:defRPr/>
            </a:pPr>
            <a:r>
              <a:rPr lang="en-US" sz="2000" b="1" smtClean="0">
                <a:solidFill>
                  <a:srgbClr val="FF0000"/>
                </a:solidFill>
              </a:rPr>
              <a:t>~ 2.5</a:t>
            </a:r>
            <a:r>
              <a:rPr lang="en-US" sz="2000" b="1" smtClean="0">
                <a:solidFill>
                  <a:schemeClr val="accent6"/>
                </a:solidFill>
              </a:rPr>
              <a:t> hits in total due to noise</a:t>
            </a:r>
            <a:endParaRPr lang="it-IT" sz="2000" b="1" smtClean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5736" y="5301208"/>
            <a:ext cx="5976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smtClean="0">
                <a:solidFill>
                  <a:srgbClr val="FF0000"/>
                </a:solidFill>
              </a:rPr>
              <a:t>But the test will prove definitely if the technique works in a storage environment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20/09/2017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P. Checchia Vienna 2017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949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CBF112-D2DD-43E3-AED7-7A9425CF5D43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46083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2420938"/>
            <a:ext cx="7413625" cy="1052512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 Backup</a:t>
            </a:r>
            <a:endParaRPr lang="en-US" altLang="en-US" smtClean="0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46085" name="Text Box 7"/>
          <p:cNvSpPr txBox="1">
            <a:spLocks noChangeArrowheads="1"/>
          </p:cNvSpPr>
          <p:nvPr/>
        </p:nvSpPr>
        <p:spPr bwMode="auto">
          <a:xfrm>
            <a:off x="1331913" y="1484313"/>
            <a:ext cx="56356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it-IT" altLang="en-US" sz="2000" b="1"/>
          </a:p>
        </p:txBody>
      </p:sp>
      <p:sp>
        <p:nvSpPr>
          <p:cNvPr id="46086" name="Date Placeholder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46087" name="Footer Placeholder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olo 1"/>
          <p:cNvSpPr>
            <a:spLocks noGrp="1"/>
          </p:cNvSpPr>
          <p:nvPr>
            <p:ph type="title"/>
          </p:nvPr>
        </p:nvSpPr>
        <p:spPr>
          <a:xfrm>
            <a:off x="611188" y="0"/>
            <a:ext cx="7772400" cy="620713"/>
          </a:xfrm>
          <a:solidFill>
            <a:srgbClr val="66FFFF"/>
          </a:solidFill>
        </p:spPr>
        <p:txBody>
          <a:bodyPr/>
          <a:lstStyle/>
          <a:p>
            <a:pPr>
              <a:defRPr/>
            </a:pPr>
            <a:r>
              <a:rPr lang="en-US" sz="3600" b="1" dirty="0" err="1" smtClean="0">
                <a:solidFill>
                  <a:schemeClr val="accent6"/>
                </a:solidFill>
              </a:rPr>
              <a:t>Muon</a:t>
            </a:r>
            <a:r>
              <a:rPr lang="en-US" sz="3600" b="1" dirty="0" smtClean="0">
                <a:solidFill>
                  <a:schemeClr val="accent6"/>
                </a:solidFill>
              </a:rPr>
              <a:t> detector prototype</a:t>
            </a:r>
            <a:endParaRPr lang="it-IT" sz="3600" b="1" dirty="0" smtClean="0">
              <a:solidFill>
                <a:schemeClr val="accent6"/>
              </a:solidFill>
            </a:endParaRPr>
          </a:p>
        </p:txBody>
      </p:sp>
      <p:sp>
        <p:nvSpPr>
          <p:cNvPr id="22531" name="Segnaposto contenuto 2"/>
          <p:cNvSpPr>
            <a:spLocks noGrp="1"/>
          </p:cNvSpPr>
          <p:nvPr>
            <p:ph sz="half" idx="1"/>
          </p:nvPr>
        </p:nvSpPr>
        <p:spPr>
          <a:xfrm>
            <a:off x="0" y="765175"/>
            <a:ext cx="4097338" cy="4114800"/>
          </a:xfrm>
        </p:spPr>
        <p:txBody>
          <a:bodyPr/>
          <a:lstStyle/>
          <a:p>
            <a:pPr>
              <a:defRPr/>
            </a:pPr>
            <a:r>
              <a:rPr lang="en-US" sz="2400" b="1" dirty="0" err="1" smtClean="0">
                <a:solidFill>
                  <a:schemeClr val="accent6"/>
                </a:solidFill>
              </a:rPr>
              <a:t>Realised</a:t>
            </a:r>
            <a:r>
              <a:rPr lang="en-US" sz="2400" b="1" dirty="0" smtClean="0">
                <a:solidFill>
                  <a:schemeClr val="accent6"/>
                </a:solidFill>
              </a:rPr>
              <a:t> for MU-Steel project</a:t>
            </a:r>
            <a:endParaRPr lang="it-IT" sz="2400" b="1" dirty="0" smtClean="0">
              <a:solidFill>
                <a:schemeClr val="accent6"/>
              </a:solidFill>
            </a:endParaRPr>
          </a:p>
          <a:p>
            <a:pPr>
              <a:defRPr/>
            </a:pPr>
            <a:r>
              <a:rPr lang="it-IT" sz="2400" b="1" dirty="0" smtClean="0">
                <a:solidFill>
                  <a:schemeClr val="accent6"/>
                </a:solidFill>
              </a:rPr>
              <a:t>Drift tubes technique suitable for industrial production</a:t>
            </a:r>
          </a:p>
        </p:txBody>
      </p:sp>
      <p:pic>
        <p:nvPicPr>
          <p:cNvPr id="39942" name="Segnaposto contenuto 7" descr="prototipo_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3968" y="764704"/>
            <a:ext cx="4530725" cy="3525837"/>
          </a:xfrm>
        </p:spPr>
      </p:pic>
      <p:pic>
        <p:nvPicPr>
          <p:cNvPr id="39943" name="Immagine 6" descr="cella_Geiger.ep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4365625"/>
            <a:ext cx="1711325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4613" y="4508500"/>
            <a:ext cx="5259387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1/12/2016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11946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86625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E064197F-BD37-402E-831C-736B796CC1F1}" type="slidenum">
              <a:rPr lang="en-US" altLang="it-IT" sz="1400" smtClean="0">
                <a:solidFill>
                  <a:schemeClr val="accent2"/>
                </a:solidFill>
              </a:rPr>
              <a:pPr algn="ctr"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400" smtClean="0">
              <a:solidFill>
                <a:schemeClr val="accent2"/>
              </a:solidFill>
            </a:endParaRPr>
          </a:p>
        </p:txBody>
      </p:sp>
      <p:sp>
        <p:nvSpPr>
          <p:cNvPr id="344067" name="Text Box 3"/>
          <p:cNvSpPr txBox="1">
            <a:spLocks noChangeArrowheads="1"/>
          </p:cNvSpPr>
          <p:nvPr/>
        </p:nvSpPr>
        <p:spPr bwMode="auto">
          <a:xfrm>
            <a:off x="1143000" y="60325"/>
            <a:ext cx="6991350" cy="584200"/>
          </a:xfrm>
          <a:prstGeom prst="rect">
            <a:avLst/>
          </a:prstGeom>
          <a:solidFill>
            <a:srgbClr val="66FFFF"/>
          </a:solidFill>
          <a:ln w="38100">
            <a:noFill/>
            <a:miter lim="800000"/>
            <a:headEnd/>
            <a:tailEnd/>
          </a:ln>
          <a:effectLst>
            <a:prstShdw prst="shdw17" dist="17961" dir="2700000">
              <a:schemeClr val="bg2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ja-JP" sz="3200" b="1" dirty="0">
                <a:solidFill>
                  <a:schemeClr val="accent2"/>
                </a:solidFill>
                <a:ea typeface="ＭＳ Ｐゴシック" charset="-128"/>
                <a:cs typeface="Times New Roman" pitchFamily="18" charset="0"/>
              </a:rPr>
              <a:t>A realistic test</a:t>
            </a:r>
          </a:p>
        </p:txBody>
      </p:sp>
      <p:pic>
        <p:nvPicPr>
          <p:cNvPr id="32772" name="Picture 15" descr="piombosemisepolto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/>
          <a:stretch>
            <a:fillRect/>
          </a:stretch>
        </p:blipFill>
        <p:spPr bwMode="auto">
          <a:xfrm>
            <a:off x="5000625" y="3857625"/>
            <a:ext cx="29622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6" descr="C:\Users\zumerle\privato_w7\2_Lav_altro\muon_tomography\Presentazioni_mie\120124_Tecnogamma\foto_nn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765175"/>
            <a:ext cx="35941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Segnaposto contenuto 2"/>
          <p:cNvSpPr>
            <a:spLocks noGrp="1"/>
          </p:cNvSpPr>
          <p:nvPr>
            <p:ph idx="1"/>
          </p:nvPr>
        </p:nvSpPr>
        <p:spPr>
          <a:xfrm>
            <a:off x="0" y="908050"/>
            <a:ext cx="4787900" cy="5184775"/>
          </a:xfrm>
        </p:spPr>
        <p:txBody>
          <a:bodyPr/>
          <a:lstStyle/>
          <a:p>
            <a:r>
              <a:rPr lang="it-IT" altLang="it-IT" sz="2400" b="1" dirty="0" smtClean="0">
                <a:solidFill>
                  <a:srgbClr val="FF0000"/>
                </a:solidFill>
              </a:rPr>
              <a:t>Test case: </a:t>
            </a:r>
          </a:p>
          <a:p>
            <a:pPr lvl="1"/>
            <a:r>
              <a:rPr lang="it-IT" altLang="it-IT" b="1" dirty="0" smtClean="0">
                <a:solidFill>
                  <a:schemeClr val="accent2"/>
                </a:solidFill>
              </a:rPr>
              <a:t>Pb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block</a:t>
            </a:r>
            <a:r>
              <a:rPr lang="it-IT" altLang="it-IT" b="1" dirty="0" smtClean="0">
                <a:solidFill>
                  <a:schemeClr val="accent2"/>
                </a:solidFill>
              </a:rPr>
              <a:t> (~10 dm</a:t>
            </a:r>
            <a:r>
              <a:rPr lang="it-IT" altLang="it-IT" b="1" baseline="30000" dirty="0" smtClean="0">
                <a:solidFill>
                  <a:schemeClr val="accent2"/>
                </a:solidFill>
              </a:rPr>
              <a:t>3</a:t>
            </a:r>
            <a:r>
              <a:rPr lang="it-IT" altLang="it-IT" b="1" dirty="0" smtClean="0">
                <a:solidFill>
                  <a:schemeClr val="accent2"/>
                </a:solidFill>
              </a:rPr>
              <a:t>)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buried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into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scrap</a:t>
            </a:r>
            <a:r>
              <a:rPr lang="it-IT" altLang="it-IT" b="1" dirty="0" smtClean="0">
                <a:solidFill>
                  <a:schemeClr val="accent2"/>
                </a:solidFill>
              </a:rPr>
              <a:t> metal over a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solid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iron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slab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it-IT" altLang="it-IT" b="1" dirty="0" smtClean="0">
                <a:solidFill>
                  <a:schemeClr val="accent2"/>
                </a:solidFill>
              </a:rPr>
              <a:t>Total Fe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thickness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equivalent</a:t>
            </a:r>
            <a:r>
              <a:rPr lang="it-IT" altLang="it-IT" b="1" dirty="0" smtClean="0">
                <a:solidFill>
                  <a:schemeClr val="accent2"/>
                </a:solidFill>
              </a:rPr>
              <a:t> to 2.5 m of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scrap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iron</a:t>
            </a:r>
            <a:endParaRPr lang="it-IT" altLang="it-IT" b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endParaRPr lang="it-IT" altLang="it-IT" sz="2400" b="1" dirty="0" smtClean="0">
              <a:solidFill>
                <a:schemeClr val="accent2"/>
              </a:solidFill>
            </a:endParaRPr>
          </a:p>
          <a:p>
            <a:pPr>
              <a:buFontTx/>
              <a:buNone/>
            </a:pPr>
            <a:r>
              <a:rPr lang="it-IT" altLang="it-IT" sz="2400" b="1" dirty="0" smtClean="0">
                <a:solidFill>
                  <a:schemeClr val="accent2"/>
                </a:solidFill>
              </a:rPr>
              <a:t>Time to </a:t>
            </a:r>
            <a:r>
              <a:rPr lang="it-IT" altLang="it-IT" sz="2400" b="1" dirty="0" err="1" smtClean="0">
                <a:solidFill>
                  <a:schemeClr val="accent2"/>
                </a:solidFill>
              </a:rPr>
              <a:t>recostruct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a sample of</a:t>
            </a:r>
          </a:p>
          <a:p>
            <a:pPr lvl="1"/>
            <a:r>
              <a:rPr lang="it-IT" altLang="it-IT" b="1" dirty="0" smtClean="0">
                <a:solidFill>
                  <a:schemeClr val="accent2"/>
                </a:solidFill>
              </a:rPr>
              <a:t>500 k-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muons</a:t>
            </a:r>
            <a:r>
              <a:rPr lang="it-IT" altLang="it-IT" b="1" dirty="0" smtClean="0">
                <a:solidFill>
                  <a:schemeClr val="accent2"/>
                </a:solidFill>
              </a:rPr>
              <a:t>  </a:t>
            </a:r>
          </a:p>
          <a:p>
            <a:pPr lvl="1"/>
            <a:r>
              <a:rPr lang="it-IT" altLang="it-IT" b="1" dirty="0" smtClean="0">
                <a:solidFill>
                  <a:schemeClr val="accent2"/>
                </a:solidFill>
              </a:rPr>
              <a:t>500 k-</a:t>
            </a:r>
            <a:r>
              <a:rPr lang="it-IT" altLang="it-IT" b="1" dirty="0" err="1" smtClean="0">
                <a:solidFill>
                  <a:schemeClr val="accent2"/>
                </a:solidFill>
              </a:rPr>
              <a:t>voxels</a:t>
            </a:r>
            <a:r>
              <a:rPr lang="it-IT" altLang="it-IT" b="1" dirty="0" smtClean="0">
                <a:solidFill>
                  <a:schemeClr val="accent2"/>
                </a:solidFill>
              </a:rPr>
              <a:t> </a:t>
            </a:r>
          </a:p>
          <a:p>
            <a:r>
              <a:rPr lang="it-IT" altLang="it-IT" sz="2400" b="1" dirty="0" err="1" smtClean="0">
                <a:solidFill>
                  <a:schemeClr val="accent2"/>
                </a:solidFill>
              </a:rPr>
              <a:t>Old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package: ~15 min. </a:t>
            </a:r>
          </a:p>
          <a:p>
            <a:r>
              <a:rPr lang="it-IT" altLang="it-IT" sz="2400" b="1" dirty="0" err="1" smtClean="0">
                <a:solidFill>
                  <a:schemeClr val="accent2"/>
                </a:solidFill>
              </a:rPr>
              <a:t>Present</a:t>
            </a:r>
            <a:r>
              <a:rPr lang="it-IT" altLang="it-IT" sz="2400" b="1" dirty="0" smtClean="0">
                <a:solidFill>
                  <a:schemeClr val="accent2"/>
                </a:solidFill>
              </a:rPr>
              <a:t> package: ~30 sec </a:t>
            </a:r>
          </a:p>
        </p:txBody>
      </p:sp>
      <p:pic>
        <p:nvPicPr>
          <p:cNvPr id="32775" name="Picture 15" descr="musteel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3"/>
          <a:stretch>
            <a:fillRect/>
          </a:stretch>
        </p:blipFill>
        <p:spPr bwMode="auto">
          <a:xfrm>
            <a:off x="0" y="0"/>
            <a:ext cx="1476375" cy="9286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3" descr="C:\files\logoinfnpd.tif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0"/>
            <a:ext cx="11811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6211887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Cosmic Muon Tomography</a:t>
            </a:r>
            <a:br>
              <a:rPr lang="en-US" altLang="en-US" sz="3600" b="1" smtClean="0">
                <a:solidFill>
                  <a:schemeClr val="accent2"/>
                </a:solidFill>
              </a:rPr>
            </a:br>
            <a:r>
              <a:rPr lang="en-US" altLang="en-US" sz="3600" b="1" smtClean="0">
                <a:solidFill>
                  <a:schemeClr val="accent2"/>
                </a:solidFill>
              </a:rPr>
              <a:t> in transport control</a:t>
            </a:r>
            <a:endParaRPr lang="en-US" altLang="en-US" smtClean="0"/>
          </a:p>
        </p:txBody>
      </p:sp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48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4821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482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sp>
        <p:nvSpPr>
          <p:cNvPr id="3482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it-IT" altLang="en-US"/>
          </a:p>
        </p:txBody>
      </p:sp>
      <p:pic>
        <p:nvPicPr>
          <p:cNvPr id="34824" name="Picture 3" descr="C:\files\logoinfnpd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1813" y="1066800"/>
            <a:ext cx="7200900" cy="8302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</a:rPr>
              <a:t>Evolution with iterations (400)</a:t>
            </a:r>
            <a:r>
              <a:rPr lang="it-IT" b="1" kern="0" dirty="0">
                <a:solidFill>
                  <a:srgbClr val="FF0000"/>
                </a:solidFill>
              </a:rPr>
              <a:t>.</a:t>
            </a:r>
          </a:p>
          <a:p>
            <a:pPr algn="ctr">
              <a:defRPr/>
            </a:pPr>
            <a:r>
              <a:rPr lang="it-IT" altLang="it-IT" b="1" dirty="0">
                <a:solidFill>
                  <a:srgbClr val="FF0000"/>
                </a:solidFill>
              </a:rPr>
              <a:t>The </a:t>
            </a:r>
            <a:r>
              <a:rPr lang="it-IT" altLang="it-IT" b="1" dirty="0" err="1">
                <a:solidFill>
                  <a:srgbClr val="FF0000"/>
                </a:solidFill>
              </a:rPr>
              <a:t>realistic</a:t>
            </a:r>
            <a:r>
              <a:rPr lang="it-IT" altLang="it-IT" b="1" dirty="0">
                <a:solidFill>
                  <a:srgbClr val="FF0000"/>
                </a:solidFill>
              </a:rPr>
              <a:t> case : 250 k </a:t>
            </a:r>
            <a:r>
              <a:rPr lang="el-GR" altLang="it-IT" b="1" dirty="0">
                <a:solidFill>
                  <a:srgbClr val="FF0000"/>
                </a:solidFill>
              </a:rPr>
              <a:t>μ</a:t>
            </a:r>
            <a:r>
              <a:rPr lang="it-IT" altLang="it-IT" b="1" dirty="0">
                <a:solidFill>
                  <a:srgbClr val="FF0000"/>
                </a:solidFill>
              </a:rPr>
              <a:t> (~8 </a:t>
            </a:r>
            <a:r>
              <a:rPr lang="it-IT" altLang="it-IT" b="1" dirty="0" err="1">
                <a:solidFill>
                  <a:srgbClr val="FF0000"/>
                </a:solidFill>
              </a:rPr>
              <a:t>min</a:t>
            </a:r>
            <a:r>
              <a:rPr lang="it-IT" altLang="it-IT" b="1" dirty="0">
                <a:solidFill>
                  <a:srgbClr val="FF0000"/>
                </a:solidFill>
              </a:rPr>
              <a:t> </a:t>
            </a:r>
            <a:r>
              <a:rPr lang="it-IT" altLang="it-IT" b="1" dirty="0" err="1">
                <a:solidFill>
                  <a:srgbClr val="FF0000"/>
                </a:solidFill>
              </a:rPr>
              <a:t>exposure</a:t>
            </a:r>
            <a:r>
              <a:rPr lang="it-IT" altLang="it-IT" b="1" dirty="0">
                <a:solidFill>
                  <a:srgbClr val="FF0000"/>
                </a:solidFill>
              </a:rPr>
              <a:t> time) </a:t>
            </a:r>
            <a:r>
              <a:rPr lang="it-IT" b="1" kern="0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34826" name="Picture 25" descr="muste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3"/>
          <a:stretch>
            <a:fillRect/>
          </a:stretch>
        </p:blipFill>
        <p:spPr bwMode="auto">
          <a:xfrm>
            <a:off x="0" y="0"/>
            <a:ext cx="1763713" cy="1052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deo_500k_400it_trimmed_16fps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198913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8" name="TextBox 17"/>
          <p:cNvSpPr txBox="1">
            <a:spLocks noChangeArrowheads="1"/>
          </p:cNvSpPr>
          <p:nvPr/>
        </p:nvSpPr>
        <p:spPr bwMode="auto">
          <a:xfrm>
            <a:off x="7866063" y="3305175"/>
            <a:ext cx="1079500" cy="12001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chemeClr val="accent2"/>
                </a:solidFill>
              </a:rPr>
              <a:t>NB: TEST DATA</a:t>
            </a:r>
            <a:endParaRPr lang="it-IT" altLang="it-IT" sz="2400" b="1">
              <a:solidFill>
                <a:schemeClr val="accent2"/>
              </a:solidFill>
            </a:endParaRPr>
          </a:p>
        </p:txBody>
      </p:sp>
      <p:sp>
        <p:nvSpPr>
          <p:cNvPr id="34829" name="Segnaposto numero diapositiva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862EDF5-63A0-4403-9117-86BC151D91C5}" type="slidenum">
              <a:rPr lang="it-IT" altLang="en-US" sz="1400" smtClean="0">
                <a:solidFill>
                  <a:schemeClr val="accent2"/>
                </a:solidFill>
              </a:rPr>
              <a:pPr/>
              <a:t>28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813" y="0"/>
            <a:ext cx="6211887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Cosmic Muon Tomography</a:t>
            </a:r>
            <a:br>
              <a:rPr lang="en-US" altLang="en-US" sz="3600" b="1" smtClean="0">
                <a:solidFill>
                  <a:schemeClr val="accent2"/>
                </a:solidFill>
              </a:rPr>
            </a:br>
            <a:r>
              <a:rPr lang="en-US" altLang="en-US" sz="3600" b="1" smtClean="0">
                <a:solidFill>
                  <a:schemeClr val="accent2"/>
                </a:solidFill>
              </a:rPr>
              <a:t> in transport control</a:t>
            </a:r>
            <a:endParaRPr lang="en-US" altLang="en-US" smtClean="0"/>
          </a:p>
        </p:txBody>
      </p:sp>
      <p:sp>
        <p:nvSpPr>
          <p:cNvPr id="41987" name="Text Box 8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198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1989" name="Rectangle 1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1990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41991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pic>
        <p:nvPicPr>
          <p:cNvPr id="41992" name="Picture 3" descr="C:\files\logoinfnpd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23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531813" y="1066800"/>
            <a:ext cx="7200900" cy="46196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it-IT" b="1" kern="0" dirty="0">
                <a:solidFill>
                  <a:srgbClr val="FF0000"/>
                </a:solidFill>
              </a:rPr>
              <a:t>Full </a:t>
            </a:r>
            <a:r>
              <a:rPr lang="it-IT" b="1" kern="0" dirty="0" err="1">
                <a:solidFill>
                  <a:srgbClr val="FF0000"/>
                </a:solidFill>
              </a:rPr>
              <a:t>portal</a:t>
            </a:r>
            <a:r>
              <a:rPr lang="it-IT" b="1" kern="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1994" name="Picture 25" descr="muste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83"/>
          <a:stretch>
            <a:fillRect/>
          </a:stretch>
        </p:blipFill>
        <p:spPr bwMode="auto">
          <a:xfrm>
            <a:off x="0" y="0"/>
            <a:ext cx="1763713" cy="1052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5" name="TextBox 8"/>
          <p:cNvSpPr txBox="1">
            <a:spLocks noChangeArrowheads="1"/>
          </p:cNvSpPr>
          <p:nvPr/>
        </p:nvSpPr>
        <p:spPr bwMode="auto">
          <a:xfrm>
            <a:off x="6948488" y="2809875"/>
            <a:ext cx="2195512" cy="83026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3333CC"/>
                </a:solidFill>
              </a:rPr>
              <a:t>NB: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FF0000"/>
                </a:solidFill>
              </a:rPr>
              <a:t>SIMULATION</a:t>
            </a:r>
            <a:r>
              <a:rPr lang="en-US" altLang="it-IT" sz="2400" b="1">
                <a:solidFill>
                  <a:srgbClr val="3333CC"/>
                </a:solidFill>
              </a:rPr>
              <a:t> </a:t>
            </a:r>
            <a:endParaRPr lang="it-IT" altLang="it-IT" sz="2400" b="1">
              <a:solidFill>
                <a:srgbClr val="3333CC"/>
              </a:solidFill>
            </a:endParaRPr>
          </a:p>
        </p:txBody>
      </p:sp>
      <p:sp>
        <p:nvSpPr>
          <p:cNvPr id="41996" name="TextBox 9"/>
          <p:cNvSpPr txBox="1">
            <a:spLocks noChangeArrowheads="1"/>
          </p:cNvSpPr>
          <p:nvPr/>
        </p:nvSpPr>
        <p:spPr bwMode="auto">
          <a:xfrm>
            <a:off x="1009650" y="6403975"/>
            <a:ext cx="78454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3333CC"/>
                </a:solidFill>
              </a:rPr>
              <a:t>	Simulation validated by the test data!!</a:t>
            </a:r>
            <a:endParaRPr lang="it-IT" altLang="it-IT" sz="2400" b="1">
              <a:solidFill>
                <a:srgbClr val="3333CC"/>
              </a:solidFill>
            </a:endParaRPr>
          </a:p>
        </p:txBody>
      </p:sp>
      <p:pic>
        <p:nvPicPr>
          <p:cNvPr id="2" name="camion">
            <a:hlinkClick r:id="" action="ppaction://media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77988"/>
            <a:ext cx="6048375" cy="453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3E2AAD1-57DB-41E0-8C24-762E0B142C88}" type="slidenum">
              <a:rPr lang="it-IT" altLang="en-US" sz="1400" smtClean="0">
                <a:solidFill>
                  <a:srgbClr val="3333CC"/>
                </a:solidFill>
              </a:rPr>
              <a:pPr/>
              <a:t>29</a:t>
            </a:fld>
            <a:endParaRPr lang="it-IT" altLang="en-US" sz="1400" smtClean="0">
              <a:solidFill>
                <a:srgbClr val="33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8"/>
          <p:cNvSpPr>
            <a:spLocks noGrp="1" noChangeArrowheads="1"/>
          </p:cNvSpPr>
          <p:nvPr>
            <p:ph type="title"/>
          </p:nvPr>
        </p:nvSpPr>
        <p:spPr>
          <a:xfrm>
            <a:off x="1476375" y="0"/>
            <a:ext cx="63611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Experimental Setup (2005) </a:t>
            </a:r>
            <a:endParaRPr lang="en-US" altLang="en-US" smtClean="0"/>
          </a:p>
        </p:txBody>
      </p:sp>
      <p:sp>
        <p:nvSpPr>
          <p:cNvPr id="14339" name="Text Box 9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14340" name="Picture 10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14342" name="Picture 13" descr="Bo_colortrasp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3" descr="padova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542290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" t="938"/>
          <a:stretch>
            <a:fillRect/>
          </a:stretch>
        </p:blipFill>
        <p:spPr bwMode="auto">
          <a:xfrm>
            <a:off x="6227763" y="4006850"/>
            <a:ext cx="2405062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25"/>
          <p:cNvSpPr>
            <a:spLocks noChangeArrowheads="1"/>
          </p:cNvSpPr>
          <p:nvPr/>
        </p:nvSpPr>
        <p:spPr bwMode="auto">
          <a:xfrm>
            <a:off x="0" y="1125538"/>
            <a:ext cx="59404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1">
                <a:solidFill>
                  <a:schemeClr val="accent2"/>
                </a:solidFill>
                <a:ea typeface="ＭＳ Ｐゴシック" panose="020B0600070205080204" pitchFamily="34" charset="-128"/>
              </a:rPr>
              <a:t>At the INFN National Laboratory of Legnaro (Padova) an apparatus for the study of muon radiography has been assembled using two spare Muon Chambers Detectors produced for CMS.</a:t>
            </a:r>
          </a:p>
        </p:txBody>
      </p:sp>
      <p:sp>
        <p:nvSpPr>
          <p:cNvPr id="14346" name="Rectangle 26"/>
          <p:cNvSpPr>
            <a:spLocks noChangeArrowheads="1"/>
          </p:cNvSpPr>
          <p:nvPr/>
        </p:nvSpPr>
        <p:spPr bwMode="auto">
          <a:xfrm>
            <a:off x="5770563" y="1125538"/>
            <a:ext cx="3373437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Two Drift Chambers 2.5x3.0 m</a:t>
            </a:r>
            <a:r>
              <a:rPr lang="en-US" altLang="en-US" sz="1600" b="1" baseline="30000"/>
              <a:t>2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Gap between chambers: 160 cm </a:t>
            </a:r>
            <a:r>
              <a:rPr lang="en-US" altLang="en-US" sz="1600" b="1">
                <a:solidFill>
                  <a:srgbClr val="FF0000"/>
                </a:solidFill>
              </a:rPr>
              <a:t/>
            </a:r>
            <a:br>
              <a:rPr lang="en-US" altLang="en-US" sz="1600" b="1">
                <a:solidFill>
                  <a:srgbClr val="FF0000"/>
                </a:solidFill>
              </a:rPr>
            </a:br>
            <a:r>
              <a:rPr lang="en-US" altLang="en-US" sz="1600" b="1">
                <a:solidFill>
                  <a:srgbClr val="FF0000"/>
                </a:solidFill>
              </a:rPr>
              <a:t>    vol. ≈ 11.5 m</a:t>
            </a:r>
            <a:r>
              <a:rPr lang="en-US" altLang="en-US" sz="1600" b="1" baseline="30000">
                <a:solidFill>
                  <a:srgbClr val="FF0000"/>
                </a:solidFill>
              </a:rPr>
              <a:t>3</a:t>
            </a:r>
            <a:endParaRPr lang="en-US" altLang="en-US" sz="16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2 extra planes to measure </a:t>
            </a:r>
            <a:r>
              <a:rPr lang="en-US" altLang="en-US" sz="1600" b="1" i="1"/>
              <a:t>p</a:t>
            </a:r>
            <a:r>
              <a:rPr lang="en-US" altLang="en-US" sz="1600" b="1"/>
              <a:t>;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Fe p-filter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Trigger: upper chamber (events </a:t>
            </a:r>
            <a:br>
              <a:rPr lang="en-US" altLang="en-US" sz="1600" b="1"/>
            </a:br>
            <a:r>
              <a:rPr lang="en-US" altLang="en-US" sz="1600" b="1"/>
              <a:t>     “pointing” from upper to lower </a:t>
            </a:r>
            <a:br>
              <a:rPr lang="en-US" altLang="en-US" sz="1600" b="1"/>
            </a:br>
            <a:r>
              <a:rPr lang="en-US" altLang="en-US" sz="1600" b="1"/>
              <a:t>     chamber)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600" b="1"/>
              <a:t>   Acquisition rate: 350 Hz</a:t>
            </a:r>
          </a:p>
        </p:txBody>
      </p:sp>
      <p:sp>
        <p:nvSpPr>
          <p:cNvPr id="168980" name="Line 20"/>
          <p:cNvSpPr>
            <a:spLocks noChangeShapeType="1"/>
          </p:cNvSpPr>
          <p:nvPr/>
        </p:nvSpPr>
        <p:spPr bwMode="auto">
          <a:xfrm flipH="1">
            <a:off x="3059113" y="1341438"/>
            <a:ext cx="3095625" cy="20875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8987" name="Line 27"/>
          <p:cNvSpPr>
            <a:spLocks noChangeShapeType="1"/>
          </p:cNvSpPr>
          <p:nvPr/>
        </p:nvSpPr>
        <p:spPr bwMode="auto">
          <a:xfrm flipH="1">
            <a:off x="3924300" y="1341438"/>
            <a:ext cx="2160588" cy="38163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49" name="Line 28"/>
          <p:cNvSpPr>
            <a:spLocks noChangeShapeType="1"/>
          </p:cNvSpPr>
          <p:nvPr/>
        </p:nvSpPr>
        <p:spPr bwMode="auto">
          <a:xfrm>
            <a:off x="6156325" y="1989138"/>
            <a:ext cx="71438" cy="403225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0" name="Line 29"/>
          <p:cNvSpPr>
            <a:spLocks noChangeShapeType="1"/>
          </p:cNvSpPr>
          <p:nvPr/>
        </p:nvSpPr>
        <p:spPr bwMode="auto">
          <a:xfrm flipH="1">
            <a:off x="8243888" y="2060575"/>
            <a:ext cx="215900" cy="43211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B804BD-4792-4D54-977C-8541C48393C9}" type="slidenum">
              <a:rPr lang="it-IT" altLang="en-US" sz="1400" smtClean="0">
                <a:solidFill>
                  <a:schemeClr val="accent2"/>
                </a:solidFill>
              </a:rPr>
              <a:pPr/>
              <a:t>3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48131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FF6EAC5-B300-43C7-8BD2-0251877174BE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4813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770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Reconstruction Techniques</a:t>
            </a:r>
            <a:endParaRPr lang="en-US" altLang="en-US" smtClean="0"/>
          </a:p>
        </p:txBody>
      </p:sp>
      <p:sp>
        <p:nvSpPr>
          <p:cNvPr id="48134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48135" name="Picture 4" descr="infn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6" name="Text Box 13"/>
          <p:cNvSpPr txBox="1">
            <a:spLocks noChangeArrowheads="1"/>
          </p:cNvSpPr>
          <p:nvPr/>
        </p:nvSpPr>
        <p:spPr bwMode="auto">
          <a:xfrm>
            <a:off x="1331913" y="1052513"/>
            <a:ext cx="6769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Tomographic (List Mode Iterative Algorithm)</a:t>
            </a:r>
          </a:p>
        </p:txBody>
      </p:sp>
      <p:pic>
        <p:nvPicPr>
          <p:cNvPr id="48137" name="Picture 14" descr="Bo_colortrasp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8138" name="Object 15"/>
          <p:cNvGraphicFramePr>
            <a:graphicFrameLocks noChangeAspect="1"/>
          </p:cNvGraphicFramePr>
          <p:nvPr/>
        </p:nvGraphicFramePr>
        <p:xfrm>
          <a:off x="6516688" y="1773238"/>
          <a:ext cx="1368425" cy="360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59" r:id="rId6" imgW="1092123" imgH="241592" progId="Equation.DSMT4">
                  <p:embed/>
                </p:oleObj>
              </mc:Choice>
              <mc:Fallback>
                <p:oleObj r:id="rId6" imgW="1092123" imgH="241592" progId="Equation.DSMT4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16688" y="1773238"/>
                        <a:ext cx="1368425" cy="360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39" name="Rectangle 3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48140" name="Rectangle 37"/>
          <p:cNvSpPr>
            <a:spLocks noChangeArrowheads="1"/>
          </p:cNvSpPr>
          <p:nvPr/>
        </p:nvSpPr>
        <p:spPr bwMode="auto">
          <a:xfrm>
            <a:off x="323850" y="5229225"/>
            <a:ext cx="939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48141" name="Text Box 40"/>
          <p:cNvSpPr txBox="1">
            <a:spLocks noChangeArrowheads="1"/>
          </p:cNvSpPr>
          <p:nvPr/>
        </p:nvSpPr>
        <p:spPr bwMode="auto">
          <a:xfrm>
            <a:off x="755650" y="2781300"/>
            <a:ext cx="8027988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b="1"/>
              <a:t>N~</a:t>
            </a:r>
            <a:r>
              <a:rPr lang="en-US" altLang="en-US" sz="2000" b="1">
                <a:solidFill>
                  <a:srgbClr val="FF0000"/>
                </a:solidFill>
              </a:rPr>
              <a:t>0.5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·10</a:t>
            </a:r>
            <a:r>
              <a:rPr lang="en-US" altLang="en-US" sz="2000" b="1" baseline="300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en-US" altLang="en-US" sz="2000" b="1" baseline="30000"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cs typeface="Times New Roman" panose="02020603050405020304" pitchFamily="18" charset="0"/>
              </a:rPr>
              <a:t>voxels of 3 cm side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cs typeface="Times New Roman" panose="02020603050405020304" pitchFamily="18" charset="0"/>
              </a:rPr>
              <a:t>M~ 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20·10</a:t>
            </a:r>
            <a:r>
              <a:rPr lang="en-US" altLang="en-US" sz="2000" b="1" baseline="30000">
                <a:solidFill>
                  <a:srgbClr val="FF0000"/>
                </a:solidFill>
                <a:cs typeface="Times New Roman" panose="02020603050405020304" pitchFamily="18" charset="0"/>
              </a:rPr>
              <a:t>6</a:t>
            </a:r>
            <a:r>
              <a:rPr lang="en-US" altLang="en-US" sz="2000" b="1" baseline="30000"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cs typeface="Times New Roman" panose="02020603050405020304" pitchFamily="18" charset="0"/>
                <a:sym typeface="Symbol" panose="05050102010706020507" pitchFamily="18" charset="2"/>
              </a:rPr>
              <a:t>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cs typeface="Times New Roman" panose="02020603050405020304" pitchFamily="18" charset="0"/>
              </a:rPr>
              <a:t>~ 40 iterations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cs typeface="Times New Roman" panose="02020603050405020304" pitchFamily="18" charset="0"/>
              </a:rPr>
              <a:t>reconstruct the material distribution with scattering in the</a:t>
            </a:r>
            <a:r>
              <a:rPr lang="en-US" altLang="en-US" sz="2000" b="1">
                <a:latin typeface="Symbol" panose="05050102010706020507" pitchFamily="18" charset="2"/>
                <a:cs typeface="Times New Roman" panose="02020603050405020304" pitchFamily="18" charset="0"/>
              </a:rPr>
              <a:t> </a:t>
            </a:r>
            <a:r>
              <a:rPr lang="en-US" altLang="en-US" sz="2000" b="1">
                <a:solidFill>
                  <a:srgbClr val="FF0000"/>
                </a:solidFill>
                <a:latin typeface="Symbol" panose="05050102010706020507" pitchFamily="18" charset="2"/>
                <a:cs typeface="Times New Roman" panose="02020603050405020304" pitchFamily="18" charset="0"/>
              </a:rPr>
              <a:t>F</a:t>
            </a:r>
            <a:r>
              <a:rPr lang="en-US" altLang="en-US" sz="2000" b="1">
                <a:cs typeface="Times New Roman" panose="02020603050405020304" pitchFamily="18" charset="0"/>
              </a:rPr>
              <a:t>-view alone,  the </a:t>
            </a:r>
            <a:r>
              <a:rPr lang="en-US" altLang="en-US" sz="2000" b="1">
                <a:latin typeface="Symbol" panose="05050102010706020507" pitchFamily="18" charset="2"/>
                <a:cs typeface="Times New Roman" panose="02020603050405020304" pitchFamily="18" charset="0"/>
              </a:rPr>
              <a:t>Q</a:t>
            </a:r>
            <a:r>
              <a:rPr lang="en-US" altLang="en-US" sz="2000" b="1">
                <a:cs typeface="Times New Roman" panose="02020603050405020304" pitchFamily="18" charset="0"/>
              </a:rPr>
              <a:t>-view only to determine the muon trajectory in the orthogonal plane.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000" b="1">
                <a:cs typeface="Times New Roman" panose="02020603050405020304" pitchFamily="18" charset="0"/>
              </a:rPr>
              <a:t>no momentum evaluation </a:t>
            </a:r>
            <a:r>
              <a:rPr lang="en-US" altLang="en-US" sz="2000" b="1">
                <a:cs typeface="Times New Roman" panose="02020603050405020304" pitchFamily="18" charset="0"/>
                <a:sym typeface="Symbol" panose="05050102010706020507" pitchFamily="18" charset="2"/>
              </a:rPr>
              <a:t></a:t>
            </a:r>
            <a:r>
              <a:rPr lang="en-US" altLang="en-US" sz="2000" b="1">
                <a:cs typeface="Times New Roman" panose="02020603050405020304" pitchFamily="18" charset="0"/>
              </a:rPr>
              <a:t> assume an average value  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&lt;1/p</a:t>
            </a:r>
            <a:r>
              <a:rPr lang="en-US" altLang="en-US" sz="2000" b="1" baseline="300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&gt;</a:t>
            </a:r>
            <a:r>
              <a:rPr lang="en-US" altLang="en-US" sz="2000" b="1">
                <a:cs typeface="Times New Roman" panose="02020603050405020304" pitchFamily="18" charset="0"/>
              </a:rPr>
              <a:t> for 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(1/p</a:t>
            </a:r>
            <a:r>
              <a:rPr lang="en-US" altLang="en-US" sz="2000" b="1" baseline="-25000">
                <a:solidFill>
                  <a:srgbClr val="FF000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000" b="1" baseline="3000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8142" name="Text Box 41"/>
          <p:cNvSpPr txBox="1">
            <a:spLocks noChangeArrowheads="1"/>
          </p:cNvSpPr>
          <p:nvPr/>
        </p:nvSpPr>
        <p:spPr bwMode="auto">
          <a:xfrm>
            <a:off x="900113" y="1557338"/>
            <a:ext cx="3455987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In our case considering the volume between the chambers</a:t>
            </a:r>
          </a:p>
        </p:txBody>
      </p:sp>
      <p:sp>
        <p:nvSpPr>
          <p:cNvPr id="48143" name="Text Box 42"/>
          <p:cNvSpPr txBox="1">
            <a:spLocks noChangeArrowheads="1"/>
          </p:cNvSpPr>
          <p:nvPr/>
        </p:nvSpPr>
        <p:spPr bwMode="auto">
          <a:xfrm>
            <a:off x="4787900" y="1700213"/>
            <a:ext cx="1368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s=</a:t>
            </a:r>
            <a:r>
              <a:rPr lang="en-US" altLang="en-US" sz="2000" b="1">
                <a:sym typeface="Symbol" panose="05050102010706020507" pitchFamily="18" charset="2"/>
              </a:rPr>
              <a:t> and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3438"/>
            <a:ext cx="5980113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3611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Experimental Setup </a:t>
            </a:r>
            <a:endParaRPr lang="en-US" altLang="en-US" smtClean="0"/>
          </a:p>
        </p:txBody>
      </p:sp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16389" name="Picture 4" descr="infn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4840288" y="33051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16391" name="Picture 6" descr="Bo_colortrasp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 Box 12"/>
          <p:cNvSpPr txBox="1">
            <a:spLocks noChangeArrowheads="1"/>
          </p:cNvSpPr>
          <p:nvPr/>
        </p:nvSpPr>
        <p:spPr bwMode="auto">
          <a:xfrm>
            <a:off x="3348038" y="1125538"/>
            <a:ext cx="223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Drift chambers</a:t>
            </a:r>
          </a:p>
        </p:txBody>
      </p:sp>
      <p:pic>
        <p:nvPicPr>
          <p:cNvPr id="1639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1916113"/>
            <a:ext cx="4392612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20" descr="cella_drif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133600"/>
            <a:ext cx="3816350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21"/>
          <p:cNvSpPr txBox="1">
            <a:spLocks noChangeArrowheads="1"/>
          </p:cNvSpPr>
          <p:nvPr/>
        </p:nvSpPr>
        <p:spPr bwMode="auto">
          <a:xfrm>
            <a:off x="1258888" y="1557338"/>
            <a:ext cx="1728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Drift cell</a:t>
            </a:r>
          </a:p>
        </p:txBody>
      </p:sp>
      <p:sp>
        <p:nvSpPr>
          <p:cNvPr id="16396" name="Text Box 22"/>
          <p:cNvSpPr txBox="1">
            <a:spLocks noChangeArrowheads="1"/>
          </p:cNvSpPr>
          <p:nvPr/>
        </p:nvSpPr>
        <p:spPr bwMode="auto">
          <a:xfrm>
            <a:off x="5867400" y="1557338"/>
            <a:ext cx="2736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Chamber layout</a:t>
            </a:r>
          </a:p>
        </p:txBody>
      </p:sp>
      <p:sp>
        <p:nvSpPr>
          <p:cNvPr id="16397" name="Line 24"/>
          <p:cNvSpPr>
            <a:spLocks noChangeShapeType="1"/>
          </p:cNvSpPr>
          <p:nvPr/>
        </p:nvSpPr>
        <p:spPr bwMode="auto">
          <a:xfrm>
            <a:off x="1187450" y="1773238"/>
            <a:ext cx="2160588" cy="2232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98" name="Text Box 25"/>
          <p:cNvSpPr txBox="1">
            <a:spLocks noChangeArrowheads="1"/>
          </p:cNvSpPr>
          <p:nvPr/>
        </p:nvSpPr>
        <p:spPr bwMode="auto">
          <a:xfrm>
            <a:off x="2124075" y="3068638"/>
            <a:ext cx="6477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</a:rPr>
              <a:t>- -</a:t>
            </a:r>
            <a:r>
              <a:rPr lang="en-US" altLang="en-US" sz="1000"/>
              <a:t>                	</a:t>
            </a:r>
          </a:p>
        </p:txBody>
      </p:sp>
      <p:sp>
        <p:nvSpPr>
          <p:cNvPr id="16399" name="Text Box 26"/>
          <p:cNvSpPr txBox="1">
            <a:spLocks noChangeArrowheads="1"/>
          </p:cNvSpPr>
          <p:nvPr/>
        </p:nvSpPr>
        <p:spPr bwMode="auto">
          <a:xfrm>
            <a:off x="2124075" y="2997200"/>
            <a:ext cx="6477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</a:rPr>
              <a:t>- -</a:t>
            </a:r>
            <a:r>
              <a:rPr lang="en-US" altLang="en-US" sz="1000"/>
              <a:t>                	</a:t>
            </a:r>
          </a:p>
        </p:txBody>
      </p:sp>
      <p:sp>
        <p:nvSpPr>
          <p:cNvPr id="16400" name="Text Box 27"/>
          <p:cNvSpPr txBox="1">
            <a:spLocks noChangeArrowheads="1"/>
          </p:cNvSpPr>
          <p:nvPr/>
        </p:nvSpPr>
        <p:spPr bwMode="auto">
          <a:xfrm>
            <a:off x="2339975" y="3213100"/>
            <a:ext cx="6477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- -</a:t>
            </a:r>
            <a:r>
              <a:rPr lang="en-US" altLang="en-US" sz="1400"/>
              <a:t>                	</a:t>
            </a:r>
          </a:p>
        </p:txBody>
      </p:sp>
      <p:sp>
        <p:nvSpPr>
          <p:cNvPr id="16401" name="Text Box 28"/>
          <p:cNvSpPr txBox="1">
            <a:spLocks noChangeArrowheads="1"/>
          </p:cNvSpPr>
          <p:nvPr/>
        </p:nvSpPr>
        <p:spPr bwMode="auto">
          <a:xfrm>
            <a:off x="2124075" y="2852738"/>
            <a:ext cx="3603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</a:rPr>
              <a:t>- -</a:t>
            </a:r>
            <a:r>
              <a:rPr lang="en-US" altLang="en-US" sz="1000"/>
              <a:t>                	</a:t>
            </a:r>
          </a:p>
        </p:txBody>
      </p:sp>
      <p:sp>
        <p:nvSpPr>
          <p:cNvPr id="16402" name="Text Box 29"/>
          <p:cNvSpPr txBox="1">
            <a:spLocks noChangeArrowheads="1"/>
          </p:cNvSpPr>
          <p:nvPr/>
        </p:nvSpPr>
        <p:spPr bwMode="auto">
          <a:xfrm>
            <a:off x="107950" y="4010025"/>
            <a:ext cx="8135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/>
              <a:t>Planes of 4 layers of cells (SuperLayers); 2 SL (up to 8 points) measure angle and position in one direction (</a:t>
            </a:r>
            <a:r>
              <a:rPr lang="en-US" altLang="en-US" sz="1800">
                <a:solidFill>
                  <a:srgbClr val="FF0000"/>
                </a:solidFill>
                <a:sym typeface="Symbol" panose="05050102010706020507" pitchFamily="18" charset="2"/>
              </a:rPr>
              <a:t></a:t>
            </a:r>
            <a:r>
              <a:rPr lang="en-US" altLang="en-US" sz="1800">
                <a:sym typeface="Symbol" panose="05050102010706020507" pitchFamily="18" charset="2"/>
              </a:rPr>
              <a:t>); 1 SL (4 points) measures the orthogonal direction (</a:t>
            </a:r>
            <a:r>
              <a:rPr lang="el-GR" altLang="en-US" sz="1800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Θ</a:t>
            </a:r>
            <a:r>
              <a:rPr lang="en-US" altLang="en-US" sz="1800">
                <a:cs typeface="Times New Roman" panose="02020603050405020304" pitchFamily="18" charset="0"/>
                <a:sym typeface="Symbol" panose="05050102010706020507" pitchFamily="18" charset="2"/>
              </a:rPr>
              <a:t>)</a:t>
            </a:r>
            <a:endParaRPr lang="el-GR" altLang="en-US" sz="1800"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6403" name="Text Box 30"/>
          <p:cNvSpPr txBox="1">
            <a:spLocks noChangeArrowheads="1"/>
          </p:cNvSpPr>
          <p:nvPr/>
        </p:nvSpPr>
        <p:spPr bwMode="auto">
          <a:xfrm>
            <a:off x="5751513" y="4725988"/>
            <a:ext cx="328453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Given the high lever arm the direction is </a:t>
            </a:r>
            <a:r>
              <a:rPr lang="en-US" altLang="en-US" sz="2000" b="1">
                <a:solidFill>
                  <a:srgbClr val="FF0000"/>
                </a:solidFill>
              </a:rPr>
              <a:t>much better</a:t>
            </a:r>
            <a:r>
              <a:rPr lang="en-US" altLang="en-US" sz="2000" b="1">
                <a:solidFill>
                  <a:schemeClr val="accent2"/>
                </a:solidFill>
              </a:rPr>
              <a:t> determined in </a:t>
            </a:r>
            <a:r>
              <a:rPr lang="en-US" altLang="en-US" sz="2000" b="1">
                <a:solidFill>
                  <a:srgbClr val="FF0000"/>
                </a:solidFill>
                <a:sym typeface="Symbol" panose="05050102010706020507" pitchFamily="18" charset="2"/>
              </a:rPr>
              <a:t> </a:t>
            </a:r>
            <a:r>
              <a:rPr lang="en-US" altLang="en-US" sz="2000" b="1">
                <a:solidFill>
                  <a:schemeClr val="accent2"/>
                </a:solidFill>
                <a:sym typeface="Symbol" panose="05050102010706020507" pitchFamily="18" charset="2"/>
              </a:rPr>
              <a:t>(&gt;1.2 mrad) than in </a:t>
            </a:r>
            <a:r>
              <a:rPr lang="el-GR" altLang="en-US" sz="20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Θ</a:t>
            </a:r>
            <a:r>
              <a:rPr lang="en-US" altLang="en-US" sz="2000" b="1">
                <a:solidFill>
                  <a:srgbClr val="FF0000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000" b="1">
                <a:solidFill>
                  <a:schemeClr val="accent2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(&gt;10 mrad)</a:t>
            </a:r>
          </a:p>
        </p:txBody>
      </p:sp>
      <p:sp>
        <p:nvSpPr>
          <p:cNvPr id="16404" name="Line 31"/>
          <p:cNvSpPr>
            <a:spLocks noChangeShapeType="1"/>
          </p:cNvSpPr>
          <p:nvPr/>
        </p:nvSpPr>
        <p:spPr bwMode="auto">
          <a:xfrm flipV="1">
            <a:off x="2987675" y="2349500"/>
            <a:ext cx="2663825" cy="57467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05" name="Oval 32"/>
          <p:cNvSpPr>
            <a:spLocks noChangeArrowheads="1"/>
          </p:cNvSpPr>
          <p:nvPr/>
        </p:nvSpPr>
        <p:spPr bwMode="auto">
          <a:xfrm>
            <a:off x="5724525" y="2276475"/>
            <a:ext cx="215900" cy="71438"/>
          </a:xfrm>
          <a:prstGeom prst="ellipse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sp>
        <p:nvSpPr>
          <p:cNvPr id="1640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EDEB472-CAA4-4EF8-A893-5EB045116C81}" type="slidenum">
              <a:rPr lang="it-IT" altLang="en-US" sz="1400" smtClean="0">
                <a:solidFill>
                  <a:schemeClr val="accent2"/>
                </a:solidFill>
              </a:rPr>
              <a:pPr/>
              <a:t>4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16407" name="Text Box 29"/>
          <p:cNvSpPr txBox="1">
            <a:spLocks noChangeArrowheads="1"/>
          </p:cNvSpPr>
          <p:nvPr/>
        </p:nvSpPr>
        <p:spPr bwMode="auto">
          <a:xfrm>
            <a:off x="3617913" y="5100638"/>
            <a:ext cx="755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16408" name="Text Box 27"/>
          <p:cNvSpPr txBox="1">
            <a:spLocks noChangeArrowheads="1"/>
          </p:cNvSpPr>
          <p:nvPr/>
        </p:nvSpPr>
        <p:spPr bwMode="auto">
          <a:xfrm>
            <a:off x="4848225" y="5103813"/>
            <a:ext cx="4619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MC</a:t>
            </a:r>
          </a:p>
        </p:txBody>
      </p:sp>
      <p:sp>
        <p:nvSpPr>
          <p:cNvPr id="16409" name="Text Box 29"/>
          <p:cNvSpPr txBox="1">
            <a:spLocks noChangeArrowheads="1"/>
          </p:cNvSpPr>
          <p:nvPr/>
        </p:nvSpPr>
        <p:spPr bwMode="auto">
          <a:xfrm>
            <a:off x="673100" y="5137150"/>
            <a:ext cx="7572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Data</a:t>
            </a:r>
          </a:p>
        </p:txBody>
      </p:sp>
      <p:sp>
        <p:nvSpPr>
          <p:cNvPr id="16410" name="Text Box 27"/>
          <p:cNvSpPr txBox="1">
            <a:spLocks noChangeArrowheads="1"/>
          </p:cNvSpPr>
          <p:nvPr/>
        </p:nvSpPr>
        <p:spPr bwMode="auto">
          <a:xfrm>
            <a:off x="1843088" y="5137150"/>
            <a:ext cx="460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MC</a:t>
            </a:r>
          </a:p>
        </p:txBody>
      </p:sp>
      <p:sp>
        <p:nvSpPr>
          <p:cNvPr id="16411" name="Text Box 30"/>
          <p:cNvSpPr txBox="1">
            <a:spLocks noChangeArrowheads="1"/>
          </p:cNvSpPr>
          <p:nvPr/>
        </p:nvSpPr>
        <p:spPr bwMode="auto">
          <a:xfrm>
            <a:off x="5761038" y="6072188"/>
            <a:ext cx="2438400" cy="7080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Good agreement: reliable simulation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18435" name="Footer Placeholder 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en-US" sz="1400">
                <a:solidFill>
                  <a:schemeClr val="accent2"/>
                </a:solidFill>
              </a:rPr>
              <a:t>Padova, Workshop italiano sulla Tomografia muonica</a:t>
            </a:r>
          </a:p>
        </p:txBody>
      </p:sp>
      <p:sp>
        <p:nvSpPr>
          <p:cNvPr id="184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E884CE4-647E-49B8-BC04-A6EA14466803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1843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6577013" cy="1066800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Reconstruction Techniques</a:t>
            </a:r>
            <a:endParaRPr lang="en-US" altLang="en-US" smtClean="0"/>
          </a:p>
        </p:txBody>
      </p:sp>
      <p:sp>
        <p:nvSpPr>
          <p:cNvPr id="18438" name="Text Box 4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pic>
        <p:nvPicPr>
          <p:cNvPr id="18439" name="Picture 5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Rectangle 16"/>
          <p:cNvSpPr>
            <a:spLocks noChangeArrowheads="1"/>
          </p:cNvSpPr>
          <p:nvPr/>
        </p:nvSpPr>
        <p:spPr bwMode="auto">
          <a:xfrm>
            <a:off x="304800" y="1268413"/>
            <a:ext cx="36909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/>
              <a:t>Simplest</a:t>
            </a:r>
            <a:r>
              <a:rPr lang="it-IT" altLang="en-US" sz="2000" b="1"/>
              <a:t> </a:t>
            </a:r>
            <a:r>
              <a:rPr lang="en-US" altLang="en-US" sz="2000" b="1"/>
              <a:t>method: Single Scattering Approximation    (SSA).</a:t>
            </a:r>
            <a:r>
              <a:rPr lang="en-US" altLang="en-US" sz="2000" b="1">
                <a:solidFill>
                  <a:srgbClr val="0099CC"/>
                </a:solidFill>
              </a:rPr>
              <a:t>  </a:t>
            </a:r>
            <a:r>
              <a:rPr lang="en-US" altLang="en-US" sz="2000" b="1"/>
              <a:t>In space: Point Of Closest Approach (POCA) of 2 straight lines</a:t>
            </a:r>
            <a:endParaRPr lang="en-US" altLang="en-US" sz="2000" b="1">
              <a:solidFill>
                <a:srgbClr val="0099CC"/>
              </a:solidFill>
            </a:endParaRPr>
          </a:p>
        </p:txBody>
      </p:sp>
      <p:pic>
        <p:nvPicPr>
          <p:cNvPr id="18441" name="Picture 17" descr="Multiple_scat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636838"/>
            <a:ext cx="273685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Rectangle 18"/>
          <p:cNvSpPr>
            <a:spLocks noChangeArrowheads="1"/>
          </p:cNvSpPr>
          <p:nvPr/>
        </p:nvSpPr>
        <p:spPr bwMode="auto">
          <a:xfrm>
            <a:off x="4859338" y="1268413"/>
            <a:ext cx="40925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/>
              <a:t>It tends to fail in presence of several scattering centers</a:t>
            </a:r>
          </a:p>
        </p:txBody>
      </p:sp>
      <p:pic>
        <p:nvPicPr>
          <p:cNvPr id="18443" name="Picture 19" descr="Multiple_scatt_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708275"/>
            <a:ext cx="2774950" cy="378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20"/>
          <p:cNvSpPr txBox="1">
            <a:spLocks noChangeArrowheads="1"/>
          </p:cNvSpPr>
          <p:nvPr/>
        </p:nvSpPr>
        <p:spPr bwMode="auto">
          <a:xfrm>
            <a:off x="1979613" y="2852738"/>
            <a:ext cx="1368425" cy="2746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i="1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8445" name="Text Box 21"/>
          <p:cNvSpPr txBox="1">
            <a:spLocks noChangeArrowheads="1"/>
          </p:cNvSpPr>
          <p:nvPr/>
        </p:nvSpPr>
        <p:spPr bwMode="auto">
          <a:xfrm>
            <a:off x="2051050" y="5805488"/>
            <a:ext cx="1368425" cy="274637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i="1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8446" name="Text Box 22"/>
          <p:cNvSpPr txBox="1">
            <a:spLocks noChangeArrowheads="1"/>
          </p:cNvSpPr>
          <p:nvPr/>
        </p:nvSpPr>
        <p:spPr bwMode="auto">
          <a:xfrm>
            <a:off x="6732588" y="2924175"/>
            <a:ext cx="1368425" cy="27463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i="1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8447" name="Text Box 23"/>
          <p:cNvSpPr txBox="1">
            <a:spLocks noChangeArrowheads="1"/>
          </p:cNvSpPr>
          <p:nvPr/>
        </p:nvSpPr>
        <p:spPr bwMode="auto">
          <a:xfrm>
            <a:off x="6732588" y="5949950"/>
            <a:ext cx="1368425" cy="274638"/>
          </a:xfrm>
          <a:prstGeom prst="rect">
            <a:avLst/>
          </a:prstGeom>
          <a:solidFill>
            <a:srgbClr val="66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 i="1">
                <a:solidFill>
                  <a:srgbClr val="FF0000"/>
                </a:solidFill>
              </a:rPr>
              <a:t>Detector</a:t>
            </a:r>
          </a:p>
        </p:txBody>
      </p:sp>
      <p:sp>
        <p:nvSpPr>
          <p:cNvPr id="18448" name="Text Box 24"/>
          <p:cNvSpPr txBox="1">
            <a:spLocks noChangeArrowheads="1"/>
          </p:cNvSpPr>
          <p:nvPr/>
        </p:nvSpPr>
        <p:spPr bwMode="auto">
          <a:xfrm>
            <a:off x="3203575" y="981075"/>
            <a:ext cx="2089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Basic (POCA)</a:t>
            </a:r>
          </a:p>
        </p:txBody>
      </p:sp>
      <p:pic>
        <p:nvPicPr>
          <p:cNvPr id="18449" name="Picture 25" descr="Bo_colortrasp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0" name="CasellaDiTesto 4"/>
          <p:cNvSpPr txBox="1">
            <a:spLocks noChangeArrowheads="1"/>
          </p:cNvSpPr>
          <p:nvPr/>
        </p:nvSpPr>
        <p:spPr bwMode="auto">
          <a:xfrm rot="-2202349">
            <a:off x="539750" y="2820988"/>
            <a:ext cx="7872413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en-US" sz="4800">
                <a:solidFill>
                  <a:srgbClr val="FF0000"/>
                </a:solidFill>
              </a:rPr>
              <a:t>See dedicated  presentation </a:t>
            </a:r>
            <a:endParaRPr lang="en-US" altLang="en-US" sz="48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525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Reconstruction Techniques</a:t>
            </a:r>
            <a:endParaRPr lang="en-US" altLang="en-US" smtClean="0"/>
          </a:p>
        </p:txBody>
      </p:sp>
      <p:pic>
        <p:nvPicPr>
          <p:cNvPr id="20483" name="Picture 3" descr="C:\files\logoinfnpd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0"/>
            <a:ext cx="147637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" descr="C:\files\logoinfnpd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763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3"/>
          <p:cNvSpPr txBox="1">
            <a:spLocks noChangeArrowheads="1"/>
          </p:cNvSpPr>
          <p:nvPr/>
        </p:nvSpPr>
        <p:spPr bwMode="auto">
          <a:xfrm>
            <a:off x="746125" y="4384675"/>
            <a:ext cx="3673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20486" name="Text Box 5"/>
          <p:cNvSpPr txBox="1">
            <a:spLocks noChangeArrowheads="1"/>
          </p:cNvSpPr>
          <p:nvPr/>
        </p:nvSpPr>
        <p:spPr bwMode="auto">
          <a:xfrm>
            <a:off x="1114425" y="1011238"/>
            <a:ext cx="7418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Tomographic (M</a:t>
            </a:r>
            <a:r>
              <a:rPr lang="en-US" altLang="en-US" sz="1800" b="1">
                <a:solidFill>
                  <a:srgbClr val="FF0000"/>
                </a:solidFill>
              </a:rPr>
              <a:t>aximum</a:t>
            </a:r>
            <a:r>
              <a:rPr lang="en-US" altLang="en-US" b="1">
                <a:solidFill>
                  <a:srgbClr val="FF0000"/>
                </a:solidFill>
              </a:rPr>
              <a:t> L</a:t>
            </a:r>
            <a:r>
              <a:rPr lang="en-US" altLang="en-US" sz="1800" b="1">
                <a:solidFill>
                  <a:srgbClr val="FF0000"/>
                </a:solidFill>
              </a:rPr>
              <a:t>ikelihood</a:t>
            </a:r>
            <a:r>
              <a:rPr lang="en-US" altLang="en-US" b="1">
                <a:solidFill>
                  <a:srgbClr val="FF0000"/>
                </a:solidFill>
              </a:rPr>
              <a:t> E</a:t>
            </a:r>
            <a:r>
              <a:rPr lang="en-US" altLang="en-US" sz="1800" b="1">
                <a:solidFill>
                  <a:srgbClr val="FF0000"/>
                </a:solidFill>
              </a:rPr>
              <a:t>xpectation</a:t>
            </a:r>
            <a:r>
              <a:rPr lang="en-US" altLang="en-US" b="1">
                <a:solidFill>
                  <a:srgbClr val="FF0000"/>
                </a:solidFill>
              </a:rPr>
              <a:t> M</a:t>
            </a:r>
            <a:r>
              <a:rPr lang="en-US" altLang="en-US" sz="1800" b="1">
                <a:solidFill>
                  <a:srgbClr val="FF0000"/>
                </a:solidFill>
              </a:rPr>
              <a:t>aximization</a:t>
            </a:r>
            <a:r>
              <a:rPr lang="en-US" altLang="en-US" b="1">
                <a:solidFill>
                  <a:srgbClr val="FF0000"/>
                </a:solidFill>
              </a:rPr>
              <a:t>)</a:t>
            </a:r>
            <a:r>
              <a:rPr lang="en-US" altLang="en-US" b="1" baseline="3000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0487" name="Rectangle 17"/>
          <p:cNvSpPr>
            <a:spLocks noChangeArrowheads="1"/>
          </p:cNvSpPr>
          <p:nvPr/>
        </p:nvSpPr>
        <p:spPr bwMode="auto">
          <a:xfrm>
            <a:off x="3203575" y="2917825"/>
            <a:ext cx="47529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If the material is not homogeneous the  volume can be divided into 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N </a:t>
            </a:r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cubic voxels and </a:t>
            </a:r>
            <a:endParaRPr lang="en-US" altLang="en-US" b="1">
              <a:solidFill>
                <a:srgbClr val="000000"/>
              </a:solidFill>
            </a:endParaRPr>
          </a:p>
        </p:txBody>
      </p:sp>
      <p:sp>
        <p:nvSpPr>
          <p:cNvPr id="20488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20489" name="Rectangle 20"/>
          <p:cNvSpPr>
            <a:spLocks noChangeArrowheads="1"/>
          </p:cNvSpPr>
          <p:nvPr/>
        </p:nvSpPr>
        <p:spPr bwMode="auto">
          <a:xfrm>
            <a:off x="323850" y="5229225"/>
            <a:ext cx="9394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it-IT" altLang="en-US">
              <a:solidFill>
                <a:srgbClr val="000000"/>
              </a:solidFill>
            </a:endParaRPr>
          </a:p>
        </p:txBody>
      </p:sp>
      <p:sp>
        <p:nvSpPr>
          <p:cNvPr id="20490" name="Rectangle 22"/>
          <p:cNvSpPr>
            <a:spLocks noChangeArrowheads="1"/>
          </p:cNvSpPr>
          <p:nvPr/>
        </p:nvSpPr>
        <p:spPr bwMode="auto">
          <a:xfrm>
            <a:off x="3276600" y="5589588"/>
            <a:ext cx="5688013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it-IT" altLang="en-US" sz="14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with an </a:t>
            </a:r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iterative optimization algorithm (</a:t>
            </a:r>
            <a:r>
              <a:rPr lang="en-US" altLang="en-US" sz="1800" b="1">
                <a:solidFill>
                  <a:srgbClr val="FF0000"/>
                </a:solidFill>
                <a:cs typeface="Times New Roman" panose="02020603050405020304" pitchFamily="18" charset="0"/>
              </a:rPr>
              <a:t>MLEM</a:t>
            </a:r>
            <a:r>
              <a:rPr lang="en-US" altLang="en-US" sz="1800" b="1">
                <a:solidFill>
                  <a:srgbClr val="000000"/>
                </a:solidFill>
                <a:cs typeface="Times New Roman" panose="02020603050405020304" pitchFamily="18" charset="0"/>
              </a:rPr>
              <a:t>) applied to a Maximum Log-likelihood functional</a:t>
            </a:r>
            <a:r>
              <a:rPr lang="it-IT" altLang="en-US" sz="1800" b="1">
                <a:solidFill>
                  <a:srgbClr val="000000"/>
                </a:solidFill>
              </a:rPr>
              <a:t> the system can reach reasonably approximate values of </a:t>
            </a:r>
            <a:r>
              <a:rPr lang="en-US" altLang="en-US" sz="1800" b="1" i="1">
                <a:solidFill>
                  <a:srgbClr val="000000"/>
                </a:solidFill>
                <a:sym typeface="Symbol" panose="05050102010706020507" pitchFamily="18" charset="2"/>
              </a:rPr>
              <a:t></a:t>
            </a:r>
            <a:r>
              <a:rPr lang="en-US" altLang="en-US" sz="1800" b="1" i="1" baseline="-25000">
                <a:solidFill>
                  <a:srgbClr val="000000"/>
                </a:solidFill>
                <a:sym typeface="Symbol" panose="05050102010706020507" pitchFamily="18" charset="2"/>
              </a:rPr>
              <a:t>k</a:t>
            </a:r>
            <a:r>
              <a:rPr lang="it-IT" altLang="en-US" sz="1800" b="1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91" name="Text Box 26"/>
          <p:cNvSpPr txBox="1">
            <a:spLocks noChangeArrowheads="1"/>
          </p:cNvSpPr>
          <p:nvPr/>
        </p:nvSpPr>
        <p:spPr bwMode="auto">
          <a:xfrm>
            <a:off x="2843213" y="1412875"/>
            <a:ext cx="28813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</a:rPr>
              <a:t>Define  </a:t>
            </a:r>
            <a:r>
              <a:rPr lang="en-US" altLang="en-US" sz="1800" b="1">
                <a:solidFill>
                  <a:srgbClr val="FF0000"/>
                </a:solidFill>
              </a:rPr>
              <a:t>linear scattering density</a:t>
            </a:r>
            <a:r>
              <a:rPr lang="en-US" altLang="en-US" sz="1800" b="1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FF0000"/>
                </a:solidFill>
              </a:rPr>
              <a:t>LSD</a:t>
            </a:r>
            <a:r>
              <a:rPr lang="en-US" altLang="en-US" sz="1800" b="1">
                <a:solidFill>
                  <a:srgbClr val="000000"/>
                </a:solidFill>
              </a:rPr>
              <a:t> for a material</a:t>
            </a:r>
            <a:r>
              <a:rPr lang="en-US" altLang="en-US" sz="2000" b="1">
                <a:solidFill>
                  <a:srgbClr val="000000"/>
                </a:solidFill>
              </a:rPr>
              <a:t>:</a:t>
            </a:r>
          </a:p>
        </p:txBody>
      </p:sp>
      <p:graphicFrame>
        <p:nvGraphicFramePr>
          <p:cNvPr id="20492" name="Object 27"/>
          <p:cNvGraphicFramePr>
            <a:graphicFrameLocks noGrp="1" noChangeAspect="1"/>
          </p:cNvGraphicFramePr>
          <p:nvPr>
            <p:ph idx="1"/>
          </p:nvPr>
        </p:nvGraphicFramePr>
        <p:xfrm>
          <a:off x="3951288" y="2060575"/>
          <a:ext cx="224948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1" name="Equation" r:id="rId5" imgW="1384300" imgH="508000" progId="Equation.3">
                  <p:embed/>
                </p:oleObj>
              </mc:Choice>
              <mc:Fallback>
                <p:oleObj name="Equation" r:id="rId5" imgW="1384300" imgH="508000" progId="Equation.3">
                  <p:embed/>
                  <p:pic>
                    <p:nvPicPr>
                      <p:cNvPr id="0" name="Object 27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1288" y="2060575"/>
                        <a:ext cx="2249487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3" name="Text Box 29"/>
          <p:cNvSpPr txBox="1">
            <a:spLocks noChangeArrowheads="1"/>
          </p:cNvSpPr>
          <p:nvPr/>
        </p:nvSpPr>
        <p:spPr bwMode="auto">
          <a:xfrm>
            <a:off x="3276600" y="4292600"/>
            <a:ext cx="4464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000000"/>
                </a:solidFill>
              </a:rPr>
              <a:t>with </a:t>
            </a:r>
            <a:r>
              <a:rPr lang="en-US" altLang="en-US" sz="1800" b="1" i="1">
                <a:solidFill>
                  <a:srgbClr val="000000"/>
                </a:solidFill>
              </a:rPr>
              <a:t>{s</a:t>
            </a:r>
            <a:r>
              <a:rPr lang="en-US" altLang="en-US" sz="1800" b="1" i="1" baseline="-25000">
                <a:solidFill>
                  <a:srgbClr val="000000"/>
                </a:solidFill>
              </a:rPr>
              <a:t>i</a:t>
            </a:r>
            <a:r>
              <a:rPr lang="en-US" altLang="en-US" sz="1800" b="1" i="1" baseline="30000">
                <a:solidFill>
                  <a:srgbClr val="000000"/>
                </a:solidFill>
              </a:rPr>
              <a:t>2</a:t>
            </a:r>
            <a:r>
              <a:rPr lang="en-US" altLang="en-US" sz="1800" b="1" i="1">
                <a:solidFill>
                  <a:srgbClr val="000000"/>
                </a:solidFill>
              </a:rPr>
              <a:t>=</a:t>
            </a:r>
            <a:r>
              <a:rPr lang="en-US" altLang="en-US" sz="1800" b="1" i="1">
                <a:solidFill>
                  <a:srgbClr val="000000"/>
                </a:solidFill>
                <a:sym typeface="Symbol" panose="05050102010706020507" pitchFamily="18" charset="2"/>
              </a:rPr>
              <a:t></a:t>
            </a:r>
            <a:r>
              <a:rPr lang="en-US" altLang="en-US" sz="1800" b="1" i="1" baseline="-25000">
                <a:solidFill>
                  <a:srgbClr val="000000"/>
                </a:solidFill>
                <a:sym typeface="Symbol" panose="05050102010706020507" pitchFamily="18" charset="2"/>
              </a:rPr>
              <a:t>i</a:t>
            </a:r>
            <a:r>
              <a:rPr lang="en-US" altLang="en-US" sz="1800" b="1" i="1" baseline="30000">
                <a:solidFill>
                  <a:srgbClr val="000000"/>
                </a:solidFill>
                <a:sym typeface="Symbol" panose="05050102010706020507" pitchFamily="18" charset="2"/>
              </a:rPr>
              <a:t>2 </a:t>
            </a:r>
            <a:r>
              <a:rPr lang="en-US" altLang="en-US" sz="1800" b="1" i="1">
                <a:solidFill>
                  <a:srgbClr val="000000"/>
                </a:solidFill>
                <a:sym typeface="Symbol" panose="05050102010706020507" pitchFamily="18" charset="2"/>
              </a:rPr>
              <a:t>; i=1,…M}</a:t>
            </a:r>
            <a:r>
              <a:rPr lang="en-US" altLang="en-US" sz="1800" b="1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en-US" sz="1800" b="1">
                <a:solidFill>
                  <a:srgbClr val="FF0000"/>
                </a:solidFill>
                <a:sym typeface="Symbol" panose="05050102010706020507" pitchFamily="18" charset="2"/>
              </a:rPr>
              <a:t>M</a:t>
            </a:r>
            <a:r>
              <a:rPr lang="en-US" altLang="en-US" sz="1800" b="1">
                <a:solidFill>
                  <a:srgbClr val="000000"/>
                </a:solidFill>
                <a:sym typeface="Symbol" panose="05050102010706020507" pitchFamily="18" charset="2"/>
              </a:rPr>
              <a:t> measurements.</a:t>
            </a:r>
          </a:p>
        </p:txBody>
      </p:sp>
      <p:sp>
        <p:nvSpPr>
          <p:cNvPr id="20494" name="Text Box 30"/>
          <p:cNvSpPr txBox="1">
            <a:spLocks noChangeArrowheads="1"/>
          </p:cNvSpPr>
          <p:nvPr/>
        </p:nvSpPr>
        <p:spPr bwMode="auto">
          <a:xfrm>
            <a:off x="6659563" y="1341438"/>
            <a:ext cx="24844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</a:rPr>
              <a:t>the average square deviation expected for a particle i crossing </a:t>
            </a:r>
            <a:r>
              <a:rPr lang="en-US" altLang="en-US" sz="1800" b="1" i="1">
                <a:solidFill>
                  <a:srgbClr val="FF0000"/>
                </a:solidFill>
              </a:rPr>
              <a:t>L</a:t>
            </a:r>
          </a:p>
        </p:txBody>
      </p:sp>
      <p:graphicFrame>
        <p:nvGraphicFramePr>
          <p:cNvPr id="20495" name="Object 359"/>
          <p:cNvGraphicFramePr>
            <a:graphicFrameLocks noChangeAspect="1"/>
          </p:cNvGraphicFramePr>
          <p:nvPr/>
        </p:nvGraphicFramePr>
        <p:xfrm>
          <a:off x="7467600" y="3213100"/>
          <a:ext cx="1255713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2" name="Equation" r:id="rId7" imgW="965200" imgH="342900" progId="Equation.3">
                  <p:embed/>
                </p:oleObj>
              </mc:Choice>
              <mc:Fallback>
                <p:oleObj name="Equation" r:id="rId7" imgW="965200" imgH="342900" progId="Equation.3">
                  <p:embed/>
                  <p:pic>
                    <p:nvPicPr>
                      <p:cNvPr id="0" name="Object 3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3213100"/>
                        <a:ext cx="1255713" cy="44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96" name="Text Box 360"/>
          <p:cNvSpPr txBox="1">
            <a:spLocks noChangeArrowheads="1"/>
          </p:cNvSpPr>
          <p:nvPr/>
        </p:nvSpPr>
        <p:spPr bwMode="auto">
          <a:xfrm>
            <a:off x="3276600" y="3860800"/>
            <a:ext cx="4391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</a:rPr>
              <a:t>where </a:t>
            </a:r>
            <a:r>
              <a:rPr lang="en-US" altLang="en-US" sz="1800" b="1" i="1">
                <a:solidFill>
                  <a:srgbClr val="000000"/>
                </a:solidFill>
              </a:rPr>
              <a:t>{</a:t>
            </a:r>
            <a:r>
              <a:rPr lang="en-US" altLang="en-US" sz="1800" b="1" i="1">
                <a:solidFill>
                  <a:srgbClr val="000000"/>
                </a:solidFill>
                <a:sym typeface="Symbol" panose="05050102010706020507" pitchFamily="18" charset="2"/>
              </a:rPr>
              <a:t></a:t>
            </a:r>
            <a:r>
              <a:rPr lang="en-US" altLang="en-US" sz="1800" b="1" i="1" baseline="-25000">
                <a:solidFill>
                  <a:srgbClr val="000000"/>
                </a:solidFill>
                <a:sym typeface="Symbol" panose="05050102010706020507" pitchFamily="18" charset="2"/>
              </a:rPr>
              <a:t>k </a:t>
            </a:r>
            <a:r>
              <a:rPr lang="en-US" altLang="en-US" sz="1800" b="1" i="1">
                <a:solidFill>
                  <a:srgbClr val="000000"/>
                </a:solidFill>
                <a:sym typeface="Symbol" panose="05050102010706020507" pitchFamily="18" charset="2"/>
              </a:rPr>
              <a:t>; k=1,…N} </a:t>
            </a:r>
            <a:r>
              <a:rPr lang="en-US" altLang="en-US" sz="1800" b="1">
                <a:solidFill>
                  <a:srgbClr val="000000"/>
                </a:solidFill>
                <a:sym typeface="Symbol" panose="05050102010706020507" pitchFamily="18" charset="2"/>
              </a:rPr>
              <a:t>are </a:t>
            </a:r>
            <a:r>
              <a:rPr lang="en-US" altLang="en-US" sz="1800" b="1">
                <a:solidFill>
                  <a:srgbClr val="FF0000"/>
                </a:solidFill>
                <a:sym typeface="Symbol" panose="05050102010706020507" pitchFamily="18" charset="2"/>
              </a:rPr>
              <a:t>N </a:t>
            </a:r>
            <a:r>
              <a:rPr lang="en-US" altLang="en-US" sz="1800" b="1">
                <a:solidFill>
                  <a:srgbClr val="000000"/>
                </a:solidFill>
                <a:sym typeface="Symbol" panose="05050102010706020507" pitchFamily="18" charset="2"/>
              </a:rPr>
              <a:t>unknowns</a:t>
            </a:r>
            <a:endParaRPr lang="en-US" altLang="en-US" sz="1800" b="1" i="1">
              <a:solidFill>
                <a:srgbClr val="000000"/>
              </a:solidFill>
              <a:sym typeface="Symbol" panose="05050102010706020507" pitchFamily="18" charset="2"/>
            </a:endParaRPr>
          </a:p>
        </p:txBody>
      </p:sp>
      <p:grpSp>
        <p:nvGrpSpPr>
          <p:cNvPr id="20497" name="Group 366"/>
          <p:cNvGrpSpPr>
            <a:grpSpLocks/>
          </p:cNvGrpSpPr>
          <p:nvPr/>
        </p:nvGrpSpPr>
        <p:grpSpPr bwMode="auto">
          <a:xfrm>
            <a:off x="0" y="1960563"/>
            <a:ext cx="2952750" cy="4897437"/>
            <a:chOff x="204" y="1117"/>
            <a:chExt cx="1860" cy="3085"/>
          </a:xfrm>
        </p:grpSpPr>
        <p:grpSp>
          <p:nvGrpSpPr>
            <p:cNvPr id="20503" name="Group 32"/>
            <p:cNvGrpSpPr>
              <a:grpSpLocks noChangeAspect="1"/>
            </p:cNvGrpSpPr>
            <p:nvPr/>
          </p:nvGrpSpPr>
          <p:grpSpPr bwMode="auto">
            <a:xfrm>
              <a:off x="204" y="1117"/>
              <a:ext cx="1802" cy="3085"/>
              <a:chOff x="204" y="845"/>
              <a:chExt cx="1802" cy="3085"/>
            </a:xfrm>
          </p:grpSpPr>
          <p:sp>
            <p:nvSpPr>
              <p:cNvPr id="20507" name="AutoShape 31"/>
              <p:cNvSpPr>
                <a:spLocks noChangeAspect="1" noChangeArrowheads="1" noTextEdit="1"/>
              </p:cNvSpPr>
              <p:nvPr/>
            </p:nvSpPr>
            <p:spPr bwMode="auto">
              <a:xfrm>
                <a:off x="204" y="845"/>
                <a:ext cx="1802" cy="30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0508" name="Group 233"/>
              <p:cNvGrpSpPr>
                <a:grpSpLocks/>
              </p:cNvGrpSpPr>
              <p:nvPr/>
            </p:nvGrpSpPr>
            <p:grpSpPr bwMode="auto">
              <a:xfrm>
                <a:off x="204" y="845"/>
                <a:ext cx="1802" cy="3085"/>
                <a:chOff x="204" y="845"/>
                <a:chExt cx="1802" cy="3085"/>
              </a:xfrm>
            </p:grpSpPr>
            <p:sp>
              <p:nvSpPr>
                <p:cNvPr id="20630" name="Rectangle 33"/>
                <p:cNvSpPr>
                  <a:spLocks noChangeArrowheads="1"/>
                </p:cNvSpPr>
                <p:nvPr/>
              </p:nvSpPr>
              <p:spPr bwMode="auto">
                <a:xfrm>
                  <a:off x="204" y="845"/>
                  <a:ext cx="1802" cy="3085"/>
                </a:xfrm>
                <a:prstGeom prst="rect">
                  <a:avLst/>
                </a:prstGeom>
                <a:noFill/>
                <a:ln w="0">
                  <a:solidFill>
                    <a:srgbClr val="00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1" name="Rectangle 34"/>
                <p:cNvSpPr>
                  <a:spLocks noChangeArrowheads="1"/>
                </p:cNvSpPr>
                <p:nvPr/>
              </p:nvSpPr>
              <p:spPr bwMode="auto">
                <a:xfrm>
                  <a:off x="223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2" name="Rectangle 35"/>
                <p:cNvSpPr>
                  <a:spLocks noChangeArrowheads="1"/>
                </p:cNvSpPr>
                <p:nvPr/>
              </p:nvSpPr>
              <p:spPr bwMode="auto">
                <a:xfrm>
                  <a:off x="1623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3" name="Rectangle 36"/>
                <p:cNvSpPr>
                  <a:spLocks noChangeArrowheads="1"/>
                </p:cNvSpPr>
                <p:nvPr/>
              </p:nvSpPr>
              <p:spPr bwMode="auto">
                <a:xfrm>
                  <a:off x="1448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4" name="Rectangle 37"/>
                <p:cNvSpPr>
                  <a:spLocks noChangeArrowheads="1"/>
                </p:cNvSpPr>
                <p:nvPr/>
              </p:nvSpPr>
              <p:spPr bwMode="auto">
                <a:xfrm>
                  <a:off x="1273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5" name="Rectangle 38"/>
                <p:cNvSpPr>
                  <a:spLocks noChangeArrowheads="1"/>
                </p:cNvSpPr>
                <p:nvPr/>
              </p:nvSpPr>
              <p:spPr bwMode="auto">
                <a:xfrm>
                  <a:off x="1098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6" name="Rectangle 39"/>
                <p:cNvSpPr>
                  <a:spLocks noChangeArrowheads="1"/>
                </p:cNvSpPr>
                <p:nvPr/>
              </p:nvSpPr>
              <p:spPr bwMode="auto">
                <a:xfrm>
                  <a:off x="923" y="1589"/>
                  <a:ext cx="175" cy="167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7" name="Rectangle 40"/>
                <p:cNvSpPr>
                  <a:spLocks noChangeArrowheads="1"/>
                </p:cNvSpPr>
                <p:nvPr/>
              </p:nvSpPr>
              <p:spPr bwMode="auto">
                <a:xfrm>
                  <a:off x="923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8" name="Rectangle 41"/>
                <p:cNvSpPr>
                  <a:spLocks noChangeArrowheads="1"/>
                </p:cNvSpPr>
                <p:nvPr/>
              </p:nvSpPr>
              <p:spPr bwMode="auto">
                <a:xfrm>
                  <a:off x="748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39" name="Rectangle 42"/>
                <p:cNvSpPr>
                  <a:spLocks noChangeArrowheads="1"/>
                </p:cNvSpPr>
                <p:nvPr/>
              </p:nvSpPr>
              <p:spPr bwMode="auto">
                <a:xfrm>
                  <a:off x="573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0" name="Rectangle 43"/>
                <p:cNvSpPr>
                  <a:spLocks noChangeArrowheads="1"/>
                </p:cNvSpPr>
                <p:nvPr/>
              </p:nvSpPr>
              <p:spPr bwMode="auto">
                <a:xfrm>
                  <a:off x="398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1" name="Rectangle 44"/>
                <p:cNvSpPr>
                  <a:spLocks noChangeArrowheads="1"/>
                </p:cNvSpPr>
                <p:nvPr/>
              </p:nvSpPr>
              <p:spPr bwMode="auto">
                <a:xfrm>
                  <a:off x="1798" y="1589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2" name="Rectangle 45"/>
                <p:cNvSpPr>
                  <a:spLocks noChangeArrowheads="1"/>
                </p:cNvSpPr>
                <p:nvPr/>
              </p:nvSpPr>
              <p:spPr bwMode="auto">
                <a:xfrm>
                  <a:off x="223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3" name="Rectangle 46"/>
                <p:cNvSpPr>
                  <a:spLocks noChangeArrowheads="1"/>
                </p:cNvSpPr>
                <p:nvPr/>
              </p:nvSpPr>
              <p:spPr bwMode="auto">
                <a:xfrm>
                  <a:off x="1623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4" name="Rectangle 47"/>
                <p:cNvSpPr>
                  <a:spLocks noChangeArrowheads="1"/>
                </p:cNvSpPr>
                <p:nvPr/>
              </p:nvSpPr>
              <p:spPr bwMode="auto">
                <a:xfrm>
                  <a:off x="1448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5" name="Rectangle 48"/>
                <p:cNvSpPr>
                  <a:spLocks noChangeArrowheads="1"/>
                </p:cNvSpPr>
                <p:nvPr/>
              </p:nvSpPr>
              <p:spPr bwMode="auto">
                <a:xfrm>
                  <a:off x="1273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6" name="Rectangle 49"/>
                <p:cNvSpPr>
                  <a:spLocks noChangeArrowheads="1"/>
                </p:cNvSpPr>
                <p:nvPr/>
              </p:nvSpPr>
              <p:spPr bwMode="auto">
                <a:xfrm>
                  <a:off x="1098" y="1756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7" name="Rectangle 50"/>
                <p:cNvSpPr>
                  <a:spLocks noChangeArrowheads="1"/>
                </p:cNvSpPr>
                <p:nvPr/>
              </p:nvSpPr>
              <p:spPr bwMode="auto">
                <a:xfrm>
                  <a:off x="1098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8" name="Rectangle 51"/>
                <p:cNvSpPr>
                  <a:spLocks noChangeArrowheads="1"/>
                </p:cNvSpPr>
                <p:nvPr/>
              </p:nvSpPr>
              <p:spPr bwMode="auto">
                <a:xfrm>
                  <a:off x="923" y="1756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49" name="Rectangle 52"/>
                <p:cNvSpPr>
                  <a:spLocks noChangeArrowheads="1"/>
                </p:cNvSpPr>
                <p:nvPr/>
              </p:nvSpPr>
              <p:spPr bwMode="auto">
                <a:xfrm>
                  <a:off x="923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0" name="Rectangle 53"/>
                <p:cNvSpPr>
                  <a:spLocks noChangeArrowheads="1"/>
                </p:cNvSpPr>
                <p:nvPr/>
              </p:nvSpPr>
              <p:spPr bwMode="auto">
                <a:xfrm>
                  <a:off x="748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1" name="Rectangle 54"/>
                <p:cNvSpPr>
                  <a:spLocks noChangeArrowheads="1"/>
                </p:cNvSpPr>
                <p:nvPr/>
              </p:nvSpPr>
              <p:spPr bwMode="auto">
                <a:xfrm>
                  <a:off x="573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2" name="Rectangle 55"/>
                <p:cNvSpPr>
                  <a:spLocks noChangeArrowheads="1"/>
                </p:cNvSpPr>
                <p:nvPr/>
              </p:nvSpPr>
              <p:spPr bwMode="auto">
                <a:xfrm>
                  <a:off x="398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3" name="Rectangle 56"/>
                <p:cNvSpPr>
                  <a:spLocks noChangeArrowheads="1"/>
                </p:cNvSpPr>
                <p:nvPr/>
              </p:nvSpPr>
              <p:spPr bwMode="auto">
                <a:xfrm>
                  <a:off x="1798" y="1756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4" name="Rectangle 57"/>
                <p:cNvSpPr>
                  <a:spLocks noChangeArrowheads="1"/>
                </p:cNvSpPr>
                <p:nvPr/>
              </p:nvSpPr>
              <p:spPr bwMode="auto">
                <a:xfrm>
                  <a:off x="223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5" name="Rectangle 58"/>
                <p:cNvSpPr>
                  <a:spLocks noChangeArrowheads="1"/>
                </p:cNvSpPr>
                <p:nvPr/>
              </p:nvSpPr>
              <p:spPr bwMode="auto">
                <a:xfrm>
                  <a:off x="1623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6" name="Rectangle 59"/>
                <p:cNvSpPr>
                  <a:spLocks noChangeArrowheads="1"/>
                </p:cNvSpPr>
                <p:nvPr/>
              </p:nvSpPr>
              <p:spPr bwMode="auto">
                <a:xfrm>
                  <a:off x="1448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7" name="Rectangle 60"/>
                <p:cNvSpPr>
                  <a:spLocks noChangeArrowheads="1"/>
                </p:cNvSpPr>
                <p:nvPr/>
              </p:nvSpPr>
              <p:spPr bwMode="auto">
                <a:xfrm>
                  <a:off x="1273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8" name="Rectangle 61"/>
                <p:cNvSpPr>
                  <a:spLocks noChangeArrowheads="1"/>
                </p:cNvSpPr>
                <p:nvPr/>
              </p:nvSpPr>
              <p:spPr bwMode="auto">
                <a:xfrm>
                  <a:off x="1098" y="1922"/>
                  <a:ext cx="175" cy="167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59" name="Rectangle 62"/>
                <p:cNvSpPr>
                  <a:spLocks noChangeArrowheads="1"/>
                </p:cNvSpPr>
                <p:nvPr/>
              </p:nvSpPr>
              <p:spPr bwMode="auto">
                <a:xfrm>
                  <a:off x="1098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0" name="Rectangle 63"/>
                <p:cNvSpPr>
                  <a:spLocks noChangeArrowheads="1"/>
                </p:cNvSpPr>
                <p:nvPr/>
              </p:nvSpPr>
              <p:spPr bwMode="auto">
                <a:xfrm>
                  <a:off x="923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1" name="Rectangle 64"/>
                <p:cNvSpPr>
                  <a:spLocks noChangeArrowheads="1"/>
                </p:cNvSpPr>
                <p:nvPr/>
              </p:nvSpPr>
              <p:spPr bwMode="auto">
                <a:xfrm>
                  <a:off x="748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2" name="Rectangle 65"/>
                <p:cNvSpPr>
                  <a:spLocks noChangeArrowheads="1"/>
                </p:cNvSpPr>
                <p:nvPr/>
              </p:nvSpPr>
              <p:spPr bwMode="auto">
                <a:xfrm>
                  <a:off x="573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3" name="Rectangle 66"/>
                <p:cNvSpPr>
                  <a:spLocks noChangeArrowheads="1"/>
                </p:cNvSpPr>
                <p:nvPr/>
              </p:nvSpPr>
              <p:spPr bwMode="auto">
                <a:xfrm>
                  <a:off x="398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4" name="Rectangle 67"/>
                <p:cNvSpPr>
                  <a:spLocks noChangeArrowheads="1"/>
                </p:cNvSpPr>
                <p:nvPr/>
              </p:nvSpPr>
              <p:spPr bwMode="auto">
                <a:xfrm>
                  <a:off x="1798" y="1922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5" name="Rectangle 68"/>
                <p:cNvSpPr>
                  <a:spLocks noChangeArrowheads="1"/>
                </p:cNvSpPr>
                <p:nvPr/>
              </p:nvSpPr>
              <p:spPr bwMode="auto">
                <a:xfrm>
                  <a:off x="223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6" name="Rectangle 69"/>
                <p:cNvSpPr>
                  <a:spLocks noChangeArrowheads="1"/>
                </p:cNvSpPr>
                <p:nvPr/>
              </p:nvSpPr>
              <p:spPr bwMode="auto">
                <a:xfrm>
                  <a:off x="1623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7" name="Rectangle 70"/>
                <p:cNvSpPr>
                  <a:spLocks noChangeArrowheads="1"/>
                </p:cNvSpPr>
                <p:nvPr/>
              </p:nvSpPr>
              <p:spPr bwMode="auto">
                <a:xfrm>
                  <a:off x="1448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8" name="Rectangle 71"/>
                <p:cNvSpPr>
                  <a:spLocks noChangeArrowheads="1"/>
                </p:cNvSpPr>
                <p:nvPr/>
              </p:nvSpPr>
              <p:spPr bwMode="auto">
                <a:xfrm>
                  <a:off x="1273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69" name="Rectangle 72"/>
                <p:cNvSpPr>
                  <a:spLocks noChangeArrowheads="1"/>
                </p:cNvSpPr>
                <p:nvPr/>
              </p:nvSpPr>
              <p:spPr bwMode="auto">
                <a:xfrm>
                  <a:off x="1098" y="2089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0" name="Rectangle 73"/>
                <p:cNvSpPr>
                  <a:spLocks noChangeArrowheads="1"/>
                </p:cNvSpPr>
                <p:nvPr/>
              </p:nvSpPr>
              <p:spPr bwMode="auto">
                <a:xfrm>
                  <a:off x="1098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1" name="Rectangle 74"/>
                <p:cNvSpPr>
                  <a:spLocks noChangeArrowheads="1"/>
                </p:cNvSpPr>
                <p:nvPr/>
              </p:nvSpPr>
              <p:spPr bwMode="auto">
                <a:xfrm>
                  <a:off x="923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2" name="Rectangle 75"/>
                <p:cNvSpPr>
                  <a:spLocks noChangeArrowheads="1"/>
                </p:cNvSpPr>
                <p:nvPr/>
              </p:nvSpPr>
              <p:spPr bwMode="auto">
                <a:xfrm>
                  <a:off x="748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3" name="Rectangle 76"/>
                <p:cNvSpPr>
                  <a:spLocks noChangeArrowheads="1"/>
                </p:cNvSpPr>
                <p:nvPr/>
              </p:nvSpPr>
              <p:spPr bwMode="auto">
                <a:xfrm>
                  <a:off x="573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4" name="Rectangle 77"/>
                <p:cNvSpPr>
                  <a:spLocks noChangeArrowheads="1"/>
                </p:cNvSpPr>
                <p:nvPr/>
              </p:nvSpPr>
              <p:spPr bwMode="auto">
                <a:xfrm>
                  <a:off x="398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5" name="Rectangle 78"/>
                <p:cNvSpPr>
                  <a:spLocks noChangeArrowheads="1"/>
                </p:cNvSpPr>
                <p:nvPr/>
              </p:nvSpPr>
              <p:spPr bwMode="auto">
                <a:xfrm>
                  <a:off x="1798" y="2089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6" name="Rectangle 79"/>
                <p:cNvSpPr>
                  <a:spLocks noChangeArrowheads="1"/>
                </p:cNvSpPr>
                <p:nvPr/>
              </p:nvSpPr>
              <p:spPr bwMode="auto">
                <a:xfrm>
                  <a:off x="223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7" name="Rectangle 80"/>
                <p:cNvSpPr>
                  <a:spLocks noChangeArrowheads="1"/>
                </p:cNvSpPr>
                <p:nvPr/>
              </p:nvSpPr>
              <p:spPr bwMode="auto">
                <a:xfrm>
                  <a:off x="1623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8" name="Rectangle 81"/>
                <p:cNvSpPr>
                  <a:spLocks noChangeArrowheads="1"/>
                </p:cNvSpPr>
                <p:nvPr/>
              </p:nvSpPr>
              <p:spPr bwMode="auto">
                <a:xfrm>
                  <a:off x="1448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79" name="Rectangle 82"/>
                <p:cNvSpPr>
                  <a:spLocks noChangeArrowheads="1"/>
                </p:cNvSpPr>
                <p:nvPr/>
              </p:nvSpPr>
              <p:spPr bwMode="auto">
                <a:xfrm>
                  <a:off x="1273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0" name="Rectangle 83"/>
                <p:cNvSpPr>
                  <a:spLocks noChangeArrowheads="1"/>
                </p:cNvSpPr>
                <p:nvPr/>
              </p:nvSpPr>
              <p:spPr bwMode="auto">
                <a:xfrm>
                  <a:off x="1098" y="2255"/>
                  <a:ext cx="175" cy="167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1" name="Rectangle 84"/>
                <p:cNvSpPr>
                  <a:spLocks noChangeArrowheads="1"/>
                </p:cNvSpPr>
                <p:nvPr/>
              </p:nvSpPr>
              <p:spPr bwMode="auto">
                <a:xfrm>
                  <a:off x="1098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2" name="Rectangle 85"/>
                <p:cNvSpPr>
                  <a:spLocks noChangeArrowheads="1"/>
                </p:cNvSpPr>
                <p:nvPr/>
              </p:nvSpPr>
              <p:spPr bwMode="auto">
                <a:xfrm>
                  <a:off x="923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3" name="Rectangle 86"/>
                <p:cNvSpPr>
                  <a:spLocks noChangeArrowheads="1"/>
                </p:cNvSpPr>
                <p:nvPr/>
              </p:nvSpPr>
              <p:spPr bwMode="auto">
                <a:xfrm>
                  <a:off x="748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4" name="Rectangle 87"/>
                <p:cNvSpPr>
                  <a:spLocks noChangeArrowheads="1"/>
                </p:cNvSpPr>
                <p:nvPr/>
              </p:nvSpPr>
              <p:spPr bwMode="auto">
                <a:xfrm>
                  <a:off x="573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5" name="Rectangle 88"/>
                <p:cNvSpPr>
                  <a:spLocks noChangeArrowheads="1"/>
                </p:cNvSpPr>
                <p:nvPr/>
              </p:nvSpPr>
              <p:spPr bwMode="auto">
                <a:xfrm>
                  <a:off x="398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6" name="Rectangle 89"/>
                <p:cNvSpPr>
                  <a:spLocks noChangeArrowheads="1"/>
                </p:cNvSpPr>
                <p:nvPr/>
              </p:nvSpPr>
              <p:spPr bwMode="auto">
                <a:xfrm>
                  <a:off x="1798" y="2255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7" name="Rectangle 90"/>
                <p:cNvSpPr>
                  <a:spLocks noChangeArrowheads="1"/>
                </p:cNvSpPr>
                <p:nvPr/>
              </p:nvSpPr>
              <p:spPr bwMode="auto">
                <a:xfrm>
                  <a:off x="223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8" name="Rectangle 91"/>
                <p:cNvSpPr>
                  <a:spLocks noChangeArrowheads="1"/>
                </p:cNvSpPr>
                <p:nvPr/>
              </p:nvSpPr>
              <p:spPr bwMode="auto">
                <a:xfrm>
                  <a:off x="1623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89" name="Rectangle 92"/>
                <p:cNvSpPr>
                  <a:spLocks noChangeArrowheads="1"/>
                </p:cNvSpPr>
                <p:nvPr/>
              </p:nvSpPr>
              <p:spPr bwMode="auto">
                <a:xfrm>
                  <a:off x="1448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0" name="Rectangle 93"/>
                <p:cNvSpPr>
                  <a:spLocks noChangeArrowheads="1"/>
                </p:cNvSpPr>
                <p:nvPr/>
              </p:nvSpPr>
              <p:spPr bwMode="auto">
                <a:xfrm>
                  <a:off x="1273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1" name="Rectangle 94"/>
                <p:cNvSpPr>
                  <a:spLocks noChangeArrowheads="1"/>
                </p:cNvSpPr>
                <p:nvPr/>
              </p:nvSpPr>
              <p:spPr bwMode="auto">
                <a:xfrm>
                  <a:off x="1098" y="2422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2" name="Rectangle 95"/>
                <p:cNvSpPr>
                  <a:spLocks noChangeArrowheads="1"/>
                </p:cNvSpPr>
                <p:nvPr/>
              </p:nvSpPr>
              <p:spPr bwMode="auto">
                <a:xfrm>
                  <a:off x="1098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3" name="Rectangle 96"/>
                <p:cNvSpPr>
                  <a:spLocks noChangeArrowheads="1"/>
                </p:cNvSpPr>
                <p:nvPr/>
              </p:nvSpPr>
              <p:spPr bwMode="auto">
                <a:xfrm>
                  <a:off x="923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4" name="Rectangle 97"/>
                <p:cNvSpPr>
                  <a:spLocks noChangeArrowheads="1"/>
                </p:cNvSpPr>
                <p:nvPr/>
              </p:nvSpPr>
              <p:spPr bwMode="auto">
                <a:xfrm>
                  <a:off x="748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5" name="Rectangle 98"/>
                <p:cNvSpPr>
                  <a:spLocks noChangeArrowheads="1"/>
                </p:cNvSpPr>
                <p:nvPr/>
              </p:nvSpPr>
              <p:spPr bwMode="auto">
                <a:xfrm>
                  <a:off x="573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6" name="Rectangle 99"/>
                <p:cNvSpPr>
                  <a:spLocks noChangeArrowheads="1"/>
                </p:cNvSpPr>
                <p:nvPr/>
              </p:nvSpPr>
              <p:spPr bwMode="auto">
                <a:xfrm>
                  <a:off x="398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7" name="Rectangle 100"/>
                <p:cNvSpPr>
                  <a:spLocks noChangeArrowheads="1"/>
                </p:cNvSpPr>
                <p:nvPr/>
              </p:nvSpPr>
              <p:spPr bwMode="auto">
                <a:xfrm>
                  <a:off x="1798" y="2422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8" name="Rectangle 101"/>
                <p:cNvSpPr>
                  <a:spLocks noChangeArrowheads="1"/>
                </p:cNvSpPr>
                <p:nvPr/>
              </p:nvSpPr>
              <p:spPr bwMode="auto">
                <a:xfrm>
                  <a:off x="223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699" name="Rectangle 102"/>
                <p:cNvSpPr>
                  <a:spLocks noChangeArrowheads="1"/>
                </p:cNvSpPr>
                <p:nvPr/>
              </p:nvSpPr>
              <p:spPr bwMode="auto">
                <a:xfrm>
                  <a:off x="1623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0" name="Rectangle 103"/>
                <p:cNvSpPr>
                  <a:spLocks noChangeArrowheads="1"/>
                </p:cNvSpPr>
                <p:nvPr/>
              </p:nvSpPr>
              <p:spPr bwMode="auto">
                <a:xfrm>
                  <a:off x="1448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1" name="Rectangle 104"/>
                <p:cNvSpPr>
                  <a:spLocks noChangeArrowheads="1"/>
                </p:cNvSpPr>
                <p:nvPr/>
              </p:nvSpPr>
              <p:spPr bwMode="auto">
                <a:xfrm>
                  <a:off x="1273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2" name="Rectangle 105"/>
                <p:cNvSpPr>
                  <a:spLocks noChangeArrowheads="1"/>
                </p:cNvSpPr>
                <p:nvPr/>
              </p:nvSpPr>
              <p:spPr bwMode="auto">
                <a:xfrm>
                  <a:off x="1098" y="2588"/>
                  <a:ext cx="175" cy="167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3" name="Rectangle 106"/>
                <p:cNvSpPr>
                  <a:spLocks noChangeArrowheads="1"/>
                </p:cNvSpPr>
                <p:nvPr/>
              </p:nvSpPr>
              <p:spPr bwMode="auto">
                <a:xfrm>
                  <a:off x="1098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4" name="Rectangle 107"/>
                <p:cNvSpPr>
                  <a:spLocks noChangeArrowheads="1"/>
                </p:cNvSpPr>
                <p:nvPr/>
              </p:nvSpPr>
              <p:spPr bwMode="auto">
                <a:xfrm>
                  <a:off x="923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5" name="Rectangle 108"/>
                <p:cNvSpPr>
                  <a:spLocks noChangeArrowheads="1"/>
                </p:cNvSpPr>
                <p:nvPr/>
              </p:nvSpPr>
              <p:spPr bwMode="auto">
                <a:xfrm>
                  <a:off x="748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6" name="Rectangle 109"/>
                <p:cNvSpPr>
                  <a:spLocks noChangeArrowheads="1"/>
                </p:cNvSpPr>
                <p:nvPr/>
              </p:nvSpPr>
              <p:spPr bwMode="auto">
                <a:xfrm>
                  <a:off x="573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7" name="Rectangle 110"/>
                <p:cNvSpPr>
                  <a:spLocks noChangeArrowheads="1"/>
                </p:cNvSpPr>
                <p:nvPr/>
              </p:nvSpPr>
              <p:spPr bwMode="auto">
                <a:xfrm>
                  <a:off x="398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8" name="Rectangle 111"/>
                <p:cNvSpPr>
                  <a:spLocks noChangeArrowheads="1"/>
                </p:cNvSpPr>
                <p:nvPr/>
              </p:nvSpPr>
              <p:spPr bwMode="auto">
                <a:xfrm>
                  <a:off x="1798" y="2588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09" name="Rectangle 112"/>
                <p:cNvSpPr>
                  <a:spLocks noChangeArrowheads="1"/>
                </p:cNvSpPr>
                <p:nvPr/>
              </p:nvSpPr>
              <p:spPr bwMode="auto">
                <a:xfrm>
                  <a:off x="223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0" name="Rectangle 113"/>
                <p:cNvSpPr>
                  <a:spLocks noChangeArrowheads="1"/>
                </p:cNvSpPr>
                <p:nvPr/>
              </p:nvSpPr>
              <p:spPr bwMode="auto">
                <a:xfrm>
                  <a:off x="1623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1" name="Rectangle 114"/>
                <p:cNvSpPr>
                  <a:spLocks noChangeArrowheads="1"/>
                </p:cNvSpPr>
                <p:nvPr/>
              </p:nvSpPr>
              <p:spPr bwMode="auto">
                <a:xfrm>
                  <a:off x="1448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2" name="Rectangle 115"/>
                <p:cNvSpPr>
                  <a:spLocks noChangeArrowheads="1"/>
                </p:cNvSpPr>
                <p:nvPr/>
              </p:nvSpPr>
              <p:spPr bwMode="auto">
                <a:xfrm>
                  <a:off x="1273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3" name="Rectangle 116"/>
                <p:cNvSpPr>
                  <a:spLocks noChangeArrowheads="1"/>
                </p:cNvSpPr>
                <p:nvPr/>
              </p:nvSpPr>
              <p:spPr bwMode="auto">
                <a:xfrm>
                  <a:off x="1098" y="2755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4" name="Rectangle 117"/>
                <p:cNvSpPr>
                  <a:spLocks noChangeArrowheads="1"/>
                </p:cNvSpPr>
                <p:nvPr/>
              </p:nvSpPr>
              <p:spPr bwMode="auto">
                <a:xfrm>
                  <a:off x="1098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5" name="Rectangle 118"/>
                <p:cNvSpPr>
                  <a:spLocks noChangeArrowheads="1"/>
                </p:cNvSpPr>
                <p:nvPr/>
              </p:nvSpPr>
              <p:spPr bwMode="auto">
                <a:xfrm>
                  <a:off x="923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6" name="Rectangle 119"/>
                <p:cNvSpPr>
                  <a:spLocks noChangeArrowheads="1"/>
                </p:cNvSpPr>
                <p:nvPr/>
              </p:nvSpPr>
              <p:spPr bwMode="auto">
                <a:xfrm>
                  <a:off x="748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7" name="Rectangle 120"/>
                <p:cNvSpPr>
                  <a:spLocks noChangeArrowheads="1"/>
                </p:cNvSpPr>
                <p:nvPr/>
              </p:nvSpPr>
              <p:spPr bwMode="auto">
                <a:xfrm>
                  <a:off x="573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8" name="Rectangle 121"/>
                <p:cNvSpPr>
                  <a:spLocks noChangeArrowheads="1"/>
                </p:cNvSpPr>
                <p:nvPr/>
              </p:nvSpPr>
              <p:spPr bwMode="auto">
                <a:xfrm>
                  <a:off x="398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19" name="Rectangle 122"/>
                <p:cNvSpPr>
                  <a:spLocks noChangeArrowheads="1"/>
                </p:cNvSpPr>
                <p:nvPr/>
              </p:nvSpPr>
              <p:spPr bwMode="auto">
                <a:xfrm>
                  <a:off x="1798" y="2755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0" name="Rectangle 123"/>
                <p:cNvSpPr>
                  <a:spLocks noChangeArrowheads="1"/>
                </p:cNvSpPr>
                <p:nvPr/>
              </p:nvSpPr>
              <p:spPr bwMode="auto">
                <a:xfrm>
                  <a:off x="223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1" name="Rectangle 124"/>
                <p:cNvSpPr>
                  <a:spLocks noChangeArrowheads="1"/>
                </p:cNvSpPr>
                <p:nvPr/>
              </p:nvSpPr>
              <p:spPr bwMode="auto">
                <a:xfrm>
                  <a:off x="1623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2" name="Rectangle 125"/>
                <p:cNvSpPr>
                  <a:spLocks noChangeArrowheads="1"/>
                </p:cNvSpPr>
                <p:nvPr/>
              </p:nvSpPr>
              <p:spPr bwMode="auto">
                <a:xfrm>
                  <a:off x="1448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3" name="Rectangle 126"/>
                <p:cNvSpPr>
                  <a:spLocks noChangeArrowheads="1"/>
                </p:cNvSpPr>
                <p:nvPr/>
              </p:nvSpPr>
              <p:spPr bwMode="auto">
                <a:xfrm>
                  <a:off x="1273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4" name="Rectangle 127"/>
                <p:cNvSpPr>
                  <a:spLocks noChangeArrowheads="1"/>
                </p:cNvSpPr>
                <p:nvPr/>
              </p:nvSpPr>
              <p:spPr bwMode="auto">
                <a:xfrm>
                  <a:off x="1098" y="2921"/>
                  <a:ext cx="175" cy="167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5" name="Rectangle 128"/>
                <p:cNvSpPr>
                  <a:spLocks noChangeArrowheads="1"/>
                </p:cNvSpPr>
                <p:nvPr/>
              </p:nvSpPr>
              <p:spPr bwMode="auto">
                <a:xfrm>
                  <a:off x="1098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6" name="Rectangle 129"/>
                <p:cNvSpPr>
                  <a:spLocks noChangeArrowheads="1"/>
                </p:cNvSpPr>
                <p:nvPr/>
              </p:nvSpPr>
              <p:spPr bwMode="auto">
                <a:xfrm>
                  <a:off x="923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7" name="Rectangle 130"/>
                <p:cNvSpPr>
                  <a:spLocks noChangeArrowheads="1"/>
                </p:cNvSpPr>
                <p:nvPr/>
              </p:nvSpPr>
              <p:spPr bwMode="auto">
                <a:xfrm>
                  <a:off x="748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8" name="Rectangle 131"/>
                <p:cNvSpPr>
                  <a:spLocks noChangeArrowheads="1"/>
                </p:cNvSpPr>
                <p:nvPr/>
              </p:nvSpPr>
              <p:spPr bwMode="auto">
                <a:xfrm>
                  <a:off x="573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29" name="Rectangle 132"/>
                <p:cNvSpPr>
                  <a:spLocks noChangeArrowheads="1"/>
                </p:cNvSpPr>
                <p:nvPr/>
              </p:nvSpPr>
              <p:spPr bwMode="auto">
                <a:xfrm>
                  <a:off x="398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0" name="Rectangle 133"/>
                <p:cNvSpPr>
                  <a:spLocks noChangeArrowheads="1"/>
                </p:cNvSpPr>
                <p:nvPr/>
              </p:nvSpPr>
              <p:spPr bwMode="auto">
                <a:xfrm>
                  <a:off x="1798" y="2921"/>
                  <a:ext cx="175" cy="167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1" name="Rectangle 134"/>
                <p:cNvSpPr>
                  <a:spLocks noChangeArrowheads="1"/>
                </p:cNvSpPr>
                <p:nvPr/>
              </p:nvSpPr>
              <p:spPr bwMode="auto">
                <a:xfrm>
                  <a:off x="223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2" name="Rectangle 135"/>
                <p:cNvSpPr>
                  <a:spLocks noChangeArrowheads="1"/>
                </p:cNvSpPr>
                <p:nvPr/>
              </p:nvSpPr>
              <p:spPr bwMode="auto">
                <a:xfrm>
                  <a:off x="1623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3" name="Rectangle 136"/>
                <p:cNvSpPr>
                  <a:spLocks noChangeArrowheads="1"/>
                </p:cNvSpPr>
                <p:nvPr/>
              </p:nvSpPr>
              <p:spPr bwMode="auto">
                <a:xfrm>
                  <a:off x="1448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4" name="Rectangle 137"/>
                <p:cNvSpPr>
                  <a:spLocks noChangeArrowheads="1"/>
                </p:cNvSpPr>
                <p:nvPr/>
              </p:nvSpPr>
              <p:spPr bwMode="auto">
                <a:xfrm>
                  <a:off x="1273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5" name="Rectangle 138"/>
                <p:cNvSpPr>
                  <a:spLocks noChangeArrowheads="1"/>
                </p:cNvSpPr>
                <p:nvPr/>
              </p:nvSpPr>
              <p:spPr bwMode="auto">
                <a:xfrm>
                  <a:off x="1098" y="3088"/>
                  <a:ext cx="175" cy="166"/>
                </a:xfrm>
                <a:prstGeom prst="rect">
                  <a:avLst/>
                </a:prstGeom>
                <a:solidFill>
                  <a:srgbClr val="FFFF40"/>
                </a:solidFill>
                <a:ln w="0">
                  <a:solidFill>
                    <a:srgbClr val="FFFF4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6" name="Rectangle 139"/>
                <p:cNvSpPr>
                  <a:spLocks noChangeArrowheads="1"/>
                </p:cNvSpPr>
                <p:nvPr/>
              </p:nvSpPr>
              <p:spPr bwMode="auto">
                <a:xfrm>
                  <a:off x="1098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7" name="Rectangle 140"/>
                <p:cNvSpPr>
                  <a:spLocks noChangeArrowheads="1"/>
                </p:cNvSpPr>
                <p:nvPr/>
              </p:nvSpPr>
              <p:spPr bwMode="auto">
                <a:xfrm>
                  <a:off x="923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8" name="Rectangle 141"/>
                <p:cNvSpPr>
                  <a:spLocks noChangeArrowheads="1"/>
                </p:cNvSpPr>
                <p:nvPr/>
              </p:nvSpPr>
              <p:spPr bwMode="auto">
                <a:xfrm>
                  <a:off x="748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39" name="Rectangle 142"/>
                <p:cNvSpPr>
                  <a:spLocks noChangeArrowheads="1"/>
                </p:cNvSpPr>
                <p:nvPr/>
              </p:nvSpPr>
              <p:spPr bwMode="auto">
                <a:xfrm>
                  <a:off x="573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0" name="Rectangle 143"/>
                <p:cNvSpPr>
                  <a:spLocks noChangeArrowheads="1"/>
                </p:cNvSpPr>
                <p:nvPr/>
              </p:nvSpPr>
              <p:spPr bwMode="auto">
                <a:xfrm>
                  <a:off x="398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1" name="Rectangle 144"/>
                <p:cNvSpPr>
                  <a:spLocks noChangeArrowheads="1"/>
                </p:cNvSpPr>
                <p:nvPr/>
              </p:nvSpPr>
              <p:spPr bwMode="auto">
                <a:xfrm>
                  <a:off x="1798" y="3088"/>
                  <a:ext cx="175" cy="166"/>
                </a:xfrm>
                <a:prstGeom prst="rect">
                  <a:avLst/>
                </a:prstGeom>
                <a:noFill/>
                <a:ln w="6350">
                  <a:solidFill>
                    <a:srgbClr val="FF000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2" name="Rectangle 145"/>
                <p:cNvSpPr>
                  <a:spLocks noChangeArrowheads="1"/>
                </p:cNvSpPr>
                <p:nvPr/>
              </p:nvSpPr>
              <p:spPr bwMode="auto">
                <a:xfrm>
                  <a:off x="223" y="3312"/>
                  <a:ext cx="1750" cy="161"/>
                </a:xfrm>
                <a:prstGeom prst="rect">
                  <a:avLst/>
                </a:prstGeom>
                <a:solidFill>
                  <a:srgbClr val="99FFFF"/>
                </a:solidFill>
                <a:ln w="0">
                  <a:solidFill>
                    <a:srgbClr val="99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3" name="Rectangle 146"/>
                <p:cNvSpPr>
                  <a:spLocks noChangeArrowheads="1"/>
                </p:cNvSpPr>
                <p:nvPr/>
              </p:nvSpPr>
              <p:spPr bwMode="auto">
                <a:xfrm>
                  <a:off x="223" y="3312"/>
                  <a:ext cx="1750" cy="161"/>
                </a:xfrm>
                <a:prstGeom prst="rect">
                  <a:avLst/>
                </a:prstGeom>
                <a:noFill/>
                <a:ln w="17463">
                  <a:solidFill>
                    <a:srgbClr val="80B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4" name="Rectangle 147"/>
                <p:cNvSpPr>
                  <a:spLocks noChangeArrowheads="1"/>
                </p:cNvSpPr>
                <p:nvPr/>
              </p:nvSpPr>
              <p:spPr bwMode="auto">
                <a:xfrm>
                  <a:off x="223" y="1366"/>
                  <a:ext cx="1750" cy="160"/>
                </a:xfrm>
                <a:prstGeom prst="rect">
                  <a:avLst/>
                </a:prstGeom>
                <a:solidFill>
                  <a:srgbClr val="99FFFF"/>
                </a:solidFill>
                <a:ln w="0">
                  <a:solidFill>
                    <a:srgbClr val="99FFFF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5" name="Rectangle 148"/>
                <p:cNvSpPr>
                  <a:spLocks noChangeArrowheads="1"/>
                </p:cNvSpPr>
                <p:nvPr/>
              </p:nvSpPr>
              <p:spPr bwMode="auto">
                <a:xfrm>
                  <a:off x="223" y="1366"/>
                  <a:ext cx="1750" cy="160"/>
                </a:xfrm>
                <a:prstGeom prst="rect">
                  <a:avLst/>
                </a:prstGeom>
                <a:noFill/>
                <a:ln w="17463">
                  <a:solidFill>
                    <a:srgbClr val="80BF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>
                  <a:lvl1pPr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endParaRPr lang="it-IT" altLang="en-US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0746" name="Freeform 149"/>
                <p:cNvSpPr>
                  <a:spLocks noEditPoints="1"/>
                </p:cNvSpPr>
                <p:nvPr/>
              </p:nvSpPr>
              <p:spPr bwMode="auto">
                <a:xfrm>
                  <a:off x="204" y="1570"/>
                  <a:ext cx="1789" cy="1704"/>
                </a:xfrm>
                <a:custGeom>
                  <a:avLst/>
                  <a:gdLst>
                    <a:gd name="T0" fmla="*/ 0 w 3577"/>
                    <a:gd name="T1" fmla="*/ 0 h 3406"/>
                    <a:gd name="T2" fmla="*/ 1789 w 3577"/>
                    <a:gd name="T3" fmla="*/ 0 h 3406"/>
                    <a:gd name="T4" fmla="*/ 1789 w 3577"/>
                    <a:gd name="T5" fmla="*/ 38 h 3406"/>
                    <a:gd name="T6" fmla="*/ 0 w 3577"/>
                    <a:gd name="T7" fmla="*/ 38 h 3406"/>
                    <a:gd name="T8" fmla="*/ 0 w 3577"/>
                    <a:gd name="T9" fmla="*/ 0 h 3406"/>
                    <a:gd name="T10" fmla="*/ 0 w 3577"/>
                    <a:gd name="T11" fmla="*/ 38 h 3406"/>
                    <a:gd name="T12" fmla="*/ 39 w 3577"/>
                    <a:gd name="T13" fmla="*/ 38 h 3406"/>
                    <a:gd name="T14" fmla="*/ 39 w 3577"/>
                    <a:gd name="T15" fmla="*/ 1666 h 3406"/>
                    <a:gd name="T16" fmla="*/ 0 w 3577"/>
                    <a:gd name="T17" fmla="*/ 1666 h 3406"/>
                    <a:gd name="T18" fmla="*/ 0 w 3577"/>
                    <a:gd name="T19" fmla="*/ 38 h 3406"/>
                    <a:gd name="T20" fmla="*/ 1751 w 3577"/>
                    <a:gd name="T21" fmla="*/ 38 h 3406"/>
                    <a:gd name="T22" fmla="*/ 1789 w 3577"/>
                    <a:gd name="T23" fmla="*/ 38 h 3406"/>
                    <a:gd name="T24" fmla="*/ 1789 w 3577"/>
                    <a:gd name="T25" fmla="*/ 1666 h 3406"/>
                    <a:gd name="T26" fmla="*/ 1751 w 3577"/>
                    <a:gd name="T27" fmla="*/ 1666 h 3406"/>
                    <a:gd name="T28" fmla="*/ 1751 w 3577"/>
                    <a:gd name="T29" fmla="*/ 38 h 3406"/>
                    <a:gd name="T30" fmla="*/ 0 w 3577"/>
                    <a:gd name="T31" fmla="*/ 1666 h 3406"/>
                    <a:gd name="T32" fmla="*/ 1789 w 3577"/>
                    <a:gd name="T33" fmla="*/ 1666 h 3406"/>
                    <a:gd name="T34" fmla="*/ 1789 w 3577"/>
                    <a:gd name="T35" fmla="*/ 1704 h 3406"/>
                    <a:gd name="T36" fmla="*/ 0 w 3577"/>
                    <a:gd name="T37" fmla="*/ 1704 h 3406"/>
                    <a:gd name="T38" fmla="*/ 0 w 3577"/>
                    <a:gd name="T39" fmla="*/ 1666 h 340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w 3577"/>
                    <a:gd name="T61" fmla="*/ 0 h 3406"/>
                    <a:gd name="T62" fmla="*/ 3577 w 3577"/>
                    <a:gd name="T63" fmla="*/ 3406 h 340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T60" t="T61" r="T62" b="T63"/>
                  <a:pathLst>
                    <a:path w="3577" h="3406">
                      <a:moveTo>
                        <a:pt x="0" y="0"/>
                      </a:moveTo>
                      <a:lnTo>
                        <a:pt x="3577" y="0"/>
                      </a:lnTo>
                      <a:lnTo>
                        <a:pt x="3577" y="76"/>
                      </a:lnTo>
                      <a:lnTo>
                        <a:pt x="0" y="76"/>
                      </a:lnTo>
                      <a:lnTo>
                        <a:pt x="0" y="0"/>
                      </a:lnTo>
                      <a:close/>
                      <a:moveTo>
                        <a:pt x="0" y="76"/>
                      </a:moveTo>
                      <a:lnTo>
                        <a:pt x="77" y="76"/>
                      </a:lnTo>
                      <a:lnTo>
                        <a:pt x="77" y="3330"/>
                      </a:lnTo>
                      <a:lnTo>
                        <a:pt x="0" y="3330"/>
                      </a:lnTo>
                      <a:lnTo>
                        <a:pt x="0" y="76"/>
                      </a:lnTo>
                      <a:close/>
                      <a:moveTo>
                        <a:pt x="3501" y="76"/>
                      </a:moveTo>
                      <a:lnTo>
                        <a:pt x="3577" y="76"/>
                      </a:lnTo>
                      <a:lnTo>
                        <a:pt x="3577" y="3330"/>
                      </a:lnTo>
                      <a:lnTo>
                        <a:pt x="3501" y="3330"/>
                      </a:lnTo>
                      <a:lnTo>
                        <a:pt x="3501" y="76"/>
                      </a:lnTo>
                      <a:close/>
                      <a:moveTo>
                        <a:pt x="0" y="3330"/>
                      </a:moveTo>
                      <a:lnTo>
                        <a:pt x="3577" y="3330"/>
                      </a:lnTo>
                      <a:lnTo>
                        <a:pt x="3577" y="3406"/>
                      </a:lnTo>
                      <a:lnTo>
                        <a:pt x="0" y="3406"/>
                      </a:lnTo>
                      <a:lnTo>
                        <a:pt x="0" y="3330"/>
                      </a:lnTo>
                      <a:close/>
                    </a:path>
                  </a:pathLst>
                </a:custGeom>
                <a:solidFill>
                  <a:srgbClr val="66FF40"/>
                </a:solidFill>
                <a:ln w="0">
                  <a:solidFill>
                    <a:srgbClr val="66FF4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7" name="Freeform 150"/>
                <p:cNvSpPr>
                  <a:spLocks noEditPoints="1"/>
                </p:cNvSpPr>
                <p:nvPr/>
              </p:nvSpPr>
              <p:spPr bwMode="auto">
                <a:xfrm>
                  <a:off x="1342" y="1394"/>
                  <a:ext cx="91" cy="92"/>
                </a:xfrm>
                <a:custGeom>
                  <a:avLst/>
                  <a:gdLst>
                    <a:gd name="T0" fmla="*/ 87 w 182"/>
                    <a:gd name="T1" fmla="*/ 89 h 183"/>
                    <a:gd name="T2" fmla="*/ 80 w 182"/>
                    <a:gd name="T3" fmla="*/ 85 h 183"/>
                    <a:gd name="T4" fmla="*/ 72 w 182"/>
                    <a:gd name="T5" fmla="*/ 78 h 183"/>
                    <a:gd name="T6" fmla="*/ 49 w 182"/>
                    <a:gd name="T7" fmla="*/ 47 h 183"/>
                    <a:gd name="T8" fmla="*/ 66 w 182"/>
                    <a:gd name="T9" fmla="*/ 38 h 183"/>
                    <a:gd name="T10" fmla="*/ 71 w 182"/>
                    <a:gd name="T11" fmla="*/ 30 h 183"/>
                    <a:gd name="T12" fmla="*/ 71 w 182"/>
                    <a:gd name="T13" fmla="*/ 19 h 183"/>
                    <a:gd name="T14" fmla="*/ 67 w 182"/>
                    <a:gd name="T15" fmla="*/ 11 h 183"/>
                    <a:gd name="T16" fmla="*/ 60 w 182"/>
                    <a:gd name="T17" fmla="*/ 5 h 183"/>
                    <a:gd name="T18" fmla="*/ 46 w 182"/>
                    <a:gd name="T19" fmla="*/ 1 h 183"/>
                    <a:gd name="T20" fmla="*/ 0 w 182"/>
                    <a:gd name="T21" fmla="*/ 0 h 183"/>
                    <a:gd name="T22" fmla="*/ 4 w 182"/>
                    <a:gd name="T23" fmla="*/ 3 h 183"/>
                    <a:gd name="T24" fmla="*/ 10 w 182"/>
                    <a:gd name="T25" fmla="*/ 4 h 183"/>
                    <a:gd name="T26" fmla="*/ 13 w 182"/>
                    <a:gd name="T27" fmla="*/ 8 h 183"/>
                    <a:gd name="T28" fmla="*/ 14 w 182"/>
                    <a:gd name="T29" fmla="*/ 12 h 183"/>
                    <a:gd name="T30" fmla="*/ 14 w 182"/>
                    <a:gd name="T31" fmla="*/ 76 h 183"/>
                    <a:gd name="T32" fmla="*/ 13 w 182"/>
                    <a:gd name="T33" fmla="*/ 83 h 183"/>
                    <a:gd name="T34" fmla="*/ 11 w 182"/>
                    <a:gd name="T35" fmla="*/ 88 h 183"/>
                    <a:gd name="T36" fmla="*/ 4 w 182"/>
                    <a:gd name="T37" fmla="*/ 89 h 183"/>
                    <a:gd name="T38" fmla="*/ 0 w 182"/>
                    <a:gd name="T39" fmla="*/ 92 h 183"/>
                    <a:gd name="T40" fmla="*/ 40 w 182"/>
                    <a:gd name="T41" fmla="*/ 89 h 183"/>
                    <a:gd name="T42" fmla="*/ 33 w 182"/>
                    <a:gd name="T43" fmla="*/ 89 h 183"/>
                    <a:gd name="T44" fmla="*/ 29 w 182"/>
                    <a:gd name="T45" fmla="*/ 86 h 183"/>
                    <a:gd name="T46" fmla="*/ 27 w 182"/>
                    <a:gd name="T47" fmla="*/ 82 h 183"/>
                    <a:gd name="T48" fmla="*/ 27 w 182"/>
                    <a:gd name="T49" fmla="*/ 76 h 183"/>
                    <a:gd name="T50" fmla="*/ 28 w 182"/>
                    <a:gd name="T51" fmla="*/ 49 h 183"/>
                    <a:gd name="T52" fmla="*/ 30 w 182"/>
                    <a:gd name="T53" fmla="*/ 49 h 183"/>
                    <a:gd name="T54" fmla="*/ 33 w 182"/>
                    <a:gd name="T55" fmla="*/ 49 h 183"/>
                    <a:gd name="T56" fmla="*/ 67 w 182"/>
                    <a:gd name="T57" fmla="*/ 92 h 183"/>
                    <a:gd name="T58" fmla="*/ 91 w 182"/>
                    <a:gd name="T59" fmla="*/ 89 h 183"/>
                    <a:gd name="T60" fmla="*/ 31 w 182"/>
                    <a:gd name="T61" fmla="*/ 6 h 183"/>
                    <a:gd name="T62" fmla="*/ 38 w 182"/>
                    <a:gd name="T63" fmla="*/ 6 h 183"/>
                    <a:gd name="T64" fmla="*/ 45 w 182"/>
                    <a:gd name="T65" fmla="*/ 7 h 183"/>
                    <a:gd name="T66" fmla="*/ 51 w 182"/>
                    <a:gd name="T67" fmla="*/ 11 h 183"/>
                    <a:gd name="T68" fmla="*/ 56 w 182"/>
                    <a:gd name="T69" fmla="*/ 19 h 183"/>
                    <a:gd name="T70" fmla="*/ 56 w 182"/>
                    <a:gd name="T71" fmla="*/ 29 h 183"/>
                    <a:gd name="T72" fmla="*/ 53 w 182"/>
                    <a:gd name="T73" fmla="*/ 36 h 183"/>
                    <a:gd name="T74" fmla="*/ 42 w 182"/>
                    <a:gd name="T75" fmla="*/ 43 h 183"/>
                    <a:gd name="T76" fmla="*/ 30 w 182"/>
                    <a:gd name="T77" fmla="*/ 45 h 183"/>
                    <a:gd name="T78" fmla="*/ 28 w 182"/>
                    <a:gd name="T79" fmla="*/ 45 h 183"/>
                    <a:gd name="T80" fmla="*/ 27 w 182"/>
                    <a:gd name="T81" fmla="*/ 7 h 183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82"/>
                    <a:gd name="T124" fmla="*/ 0 h 183"/>
                    <a:gd name="T125" fmla="*/ 182 w 182"/>
                    <a:gd name="T126" fmla="*/ 183 h 183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82" h="183">
                      <a:moveTo>
                        <a:pt x="182" y="177"/>
                      </a:moveTo>
                      <a:lnTo>
                        <a:pt x="173" y="177"/>
                      </a:lnTo>
                      <a:lnTo>
                        <a:pt x="165" y="174"/>
                      </a:lnTo>
                      <a:lnTo>
                        <a:pt x="159" y="170"/>
                      </a:lnTo>
                      <a:lnTo>
                        <a:pt x="152" y="166"/>
                      </a:lnTo>
                      <a:lnTo>
                        <a:pt x="144" y="156"/>
                      </a:lnTo>
                      <a:lnTo>
                        <a:pt x="136" y="147"/>
                      </a:lnTo>
                      <a:lnTo>
                        <a:pt x="98" y="93"/>
                      </a:lnTo>
                      <a:lnTo>
                        <a:pt x="119" y="88"/>
                      </a:lnTo>
                      <a:lnTo>
                        <a:pt x="132" y="76"/>
                      </a:lnTo>
                      <a:lnTo>
                        <a:pt x="138" y="68"/>
                      </a:lnTo>
                      <a:lnTo>
                        <a:pt x="142" y="59"/>
                      </a:lnTo>
                      <a:lnTo>
                        <a:pt x="144" y="47"/>
                      </a:lnTo>
                      <a:lnTo>
                        <a:pt x="142" y="38"/>
                      </a:lnTo>
                      <a:lnTo>
                        <a:pt x="140" y="28"/>
                      </a:lnTo>
                      <a:lnTo>
                        <a:pt x="134" y="21"/>
                      </a:lnTo>
                      <a:lnTo>
                        <a:pt x="127" y="13"/>
                      </a:lnTo>
                      <a:lnTo>
                        <a:pt x="119" y="9"/>
                      </a:lnTo>
                      <a:lnTo>
                        <a:pt x="111" y="5"/>
                      </a:lnTo>
                      <a:lnTo>
                        <a:pt x="92" y="1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2" y="5"/>
                      </a:lnTo>
                      <a:lnTo>
                        <a:pt x="8" y="5"/>
                      </a:lnTo>
                      <a:lnTo>
                        <a:pt x="14" y="5"/>
                      </a:lnTo>
                      <a:lnTo>
                        <a:pt x="20" y="7"/>
                      </a:lnTo>
                      <a:lnTo>
                        <a:pt x="23" y="11"/>
                      </a:lnTo>
                      <a:lnTo>
                        <a:pt x="25" y="15"/>
                      </a:lnTo>
                      <a:lnTo>
                        <a:pt x="27" y="19"/>
                      </a:lnTo>
                      <a:lnTo>
                        <a:pt x="27" y="24"/>
                      </a:lnTo>
                      <a:lnTo>
                        <a:pt x="27" y="32"/>
                      </a:lnTo>
                      <a:lnTo>
                        <a:pt x="27" y="151"/>
                      </a:lnTo>
                      <a:lnTo>
                        <a:pt x="27" y="160"/>
                      </a:lnTo>
                      <a:lnTo>
                        <a:pt x="25" y="166"/>
                      </a:lnTo>
                      <a:lnTo>
                        <a:pt x="25" y="170"/>
                      </a:lnTo>
                      <a:lnTo>
                        <a:pt x="21" y="176"/>
                      </a:lnTo>
                      <a:lnTo>
                        <a:pt x="16" y="177"/>
                      </a:lnTo>
                      <a:lnTo>
                        <a:pt x="8" y="177"/>
                      </a:lnTo>
                      <a:lnTo>
                        <a:pt x="0" y="177"/>
                      </a:lnTo>
                      <a:lnTo>
                        <a:pt x="0" y="183"/>
                      </a:lnTo>
                      <a:lnTo>
                        <a:pt x="79" y="183"/>
                      </a:lnTo>
                      <a:lnTo>
                        <a:pt x="79" y="177"/>
                      </a:lnTo>
                      <a:lnTo>
                        <a:pt x="73" y="177"/>
                      </a:lnTo>
                      <a:lnTo>
                        <a:pt x="65" y="177"/>
                      </a:lnTo>
                      <a:lnTo>
                        <a:pt x="62" y="176"/>
                      </a:lnTo>
                      <a:lnTo>
                        <a:pt x="58" y="172"/>
                      </a:lnTo>
                      <a:lnTo>
                        <a:pt x="56" y="170"/>
                      </a:lnTo>
                      <a:lnTo>
                        <a:pt x="54" y="164"/>
                      </a:lnTo>
                      <a:lnTo>
                        <a:pt x="54" y="158"/>
                      </a:lnTo>
                      <a:lnTo>
                        <a:pt x="54" y="151"/>
                      </a:lnTo>
                      <a:lnTo>
                        <a:pt x="54" y="97"/>
                      </a:lnTo>
                      <a:lnTo>
                        <a:pt x="56" y="97"/>
                      </a:lnTo>
                      <a:lnTo>
                        <a:pt x="58" y="97"/>
                      </a:lnTo>
                      <a:lnTo>
                        <a:pt x="60" y="97"/>
                      </a:lnTo>
                      <a:lnTo>
                        <a:pt x="62" y="97"/>
                      </a:lnTo>
                      <a:lnTo>
                        <a:pt x="65" y="97"/>
                      </a:lnTo>
                      <a:lnTo>
                        <a:pt x="71" y="97"/>
                      </a:lnTo>
                      <a:lnTo>
                        <a:pt x="134" y="183"/>
                      </a:lnTo>
                      <a:lnTo>
                        <a:pt x="182" y="183"/>
                      </a:lnTo>
                      <a:lnTo>
                        <a:pt x="182" y="177"/>
                      </a:lnTo>
                      <a:close/>
                      <a:moveTo>
                        <a:pt x="54" y="13"/>
                      </a:moveTo>
                      <a:lnTo>
                        <a:pt x="62" y="11"/>
                      </a:lnTo>
                      <a:lnTo>
                        <a:pt x="69" y="11"/>
                      </a:lnTo>
                      <a:lnTo>
                        <a:pt x="75" y="11"/>
                      </a:lnTo>
                      <a:lnTo>
                        <a:pt x="83" y="11"/>
                      </a:lnTo>
                      <a:lnTo>
                        <a:pt x="90" y="13"/>
                      </a:lnTo>
                      <a:lnTo>
                        <a:pt x="96" y="17"/>
                      </a:lnTo>
                      <a:lnTo>
                        <a:pt x="102" y="21"/>
                      </a:lnTo>
                      <a:lnTo>
                        <a:pt x="108" y="30"/>
                      </a:lnTo>
                      <a:lnTo>
                        <a:pt x="111" y="38"/>
                      </a:lnTo>
                      <a:lnTo>
                        <a:pt x="113" y="49"/>
                      </a:lnTo>
                      <a:lnTo>
                        <a:pt x="111" y="57"/>
                      </a:lnTo>
                      <a:lnTo>
                        <a:pt x="109" y="65"/>
                      </a:lnTo>
                      <a:lnTo>
                        <a:pt x="106" y="72"/>
                      </a:lnTo>
                      <a:lnTo>
                        <a:pt x="100" y="78"/>
                      </a:lnTo>
                      <a:lnTo>
                        <a:pt x="83" y="86"/>
                      </a:lnTo>
                      <a:lnTo>
                        <a:pt x="60" y="89"/>
                      </a:lnTo>
                      <a:lnTo>
                        <a:pt x="58" y="89"/>
                      </a:lnTo>
                      <a:lnTo>
                        <a:pt x="56" y="89"/>
                      </a:lnTo>
                      <a:lnTo>
                        <a:pt x="54" y="89"/>
                      </a:lnTo>
                      <a:lnTo>
                        <a:pt x="54" y="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8" name="Freeform 151"/>
                <p:cNvSpPr>
                  <a:spLocks noEditPoints="1"/>
                </p:cNvSpPr>
                <p:nvPr/>
              </p:nvSpPr>
              <p:spPr bwMode="auto">
                <a:xfrm>
                  <a:off x="1436" y="1390"/>
                  <a:ext cx="32" cy="96"/>
                </a:xfrm>
                <a:custGeom>
                  <a:avLst/>
                  <a:gdLst>
                    <a:gd name="T0" fmla="*/ 12 w 63"/>
                    <a:gd name="T1" fmla="*/ 2 h 191"/>
                    <a:gd name="T2" fmla="*/ 10 w 63"/>
                    <a:gd name="T3" fmla="*/ 4 h 191"/>
                    <a:gd name="T4" fmla="*/ 10 w 63"/>
                    <a:gd name="T5" fmla="*/ 7 h 191"/>
                    <a:gd name="T6" fmla="*/ 10 w 63"/>
                    <a:gd name="T7" fmla="*/ 10 h 191"/>
                    <a:gd name="T8" fmla="*/ 12 w 63"/>
                    <a:gd name="T9" fmla="*/ 12 h 191"/>
                    <a:gd name="T10" fmla="*/ 14 w 63"/>
                    <a:gd name="T11" fmla="*/ 14 h 191"/>
                    <a:gd name="T12" fmla="*/ 16 w 63"/>
                    <a:gd name="T13" fmla="*/ 14 h 191"/>
                    <a:gd name="T14" fmla="*/ 19 w 63"/>
                    <a:gd name="T15" fmla="*/ 14 h 191"/>
                    <a:gd name="T16" fmla="*/ 21 w 63"/>
                    <a:gd name="T17" fmla="*/ 12 h 191"/>
                    <a:gd name="T18" fmla="*/ 23 w 63"/>
                    <a:gd name="T19" fmla="*/ 10 h 191"/>
                    <a:gd name="T20" fmla="*/ 23 w 63"/>
                    <a:gd name="T21" fmla="*/ 7 h 191"/>
                    <a:gd name="T22" fmla="*/ 23 w 63"/>
                    <a:gd name="T23" fmla="*/ 4 h 191"/>
                    <a:gd name="T24" fmla="*/ 21 w 63"/>
                    <a:gd name="T25" fmla="*/ 2 h 191"/>
                    <a:gd name="T26" fmla="*/ 19 w 63"/>
                    <a:gd name="T27" fmla="*/ 0 h 191"/>
                    <a:gd name="T28" fmla="*/ 16 w 63"/>
                    <a:gd name="T29" fmla="*/ 0 h 191"/>
                    <a:gd name="T30" fmla="*/ 14 w 63"/>
                    <a:gd name="T31" fmla="*/ 0 h 191"/>
                    <a:gd name="T32" fmla="*/ 12 w 63"/>
                    <a:gd name="T33" fmla="*/ 2 h 191"/>
                    <a:gd name="T34" fmla="*/ 19 w 63"/>
                    <a:gd name="T35" fmla="*/ 33 h 191"/>
                    <a:gd name="T36" fmla="*/ 0 w 63"/>
                    <a:gd name="T37" fmla="*/ 39 h 191"/>
                    <a:gd name="T38" fmla="*/ 1 w 63"/>
                    <a:gd name="T39" fmla="*/ 42 h 191"/>
                    <a:gd name="T40" fmla="*/ 4 w 63"/>
                    <a:gd name="T41" fmla="*/ 41 h 191"/>
                    <a:gd name="T42" fmla="*/ 6 w 63"/>
                    <a:gd name="T43" fmla="*/ 41 h 191"/>
                    <a:gd name="T44" fmla="*/ 8 w 63"/>
                    <a:gd name="T45" fmla="*/ 41 h 191"/>
                    <a:gd name="T46" fmla="*/ 9 w 63"/>
                    <a:gd name="T47" fmla="*/ 42 h 191"/>
                    <a:gd name="T48" fmla="*/ 10 w 63"/>
                    <a:gd name="T49" fmla="*/ 43 h 191"/>
                    <a:gd name="T50" fmla="*/ 11 w 63"/>
                    <a:gd name="T51" fmla="*/ 45 h 191"/>
                    <a:gd name="T52" fmla="*/ 11 w 63"/>
                    <a:gd name="T53" fmla="*/ 48 h 191"/>
                    <a:gd name="T54" fmla="*/ 11 w 63"/>
                    <a:gd name="T55" fmla="*/ 52 h 191"/>
                    <a:gd name="T56" fmla="*/ 11 w 63"/>
                    <a:gd name="T57" fmla="*/ 58 h 191"/>
                    <a:gd name="T58" fmla="*/ 11 w 63"/>
                    <a:gd name="T59" fmla="*/ 82 h 191"/>
                    <a:gd name="T60" fmla="*/ 11 w 63"/>
                    <a:gd name="T61" fmla="*/ 85 h 191"/>
                    <a:gd name="T62" fmla="*/ 11 w 63"/>
                    <a:gd name="T63" fmla="*/ 88 h 191"/>
                    <a:gd name="T64" fmla="*/ 10 w 63"/>
                    <a:gd name="T65" fmla="*/ 90 h 191"/>
                    <a:gd name="T66" fmla="*/ 9 w 63"/>
                    <a:gd name="T67" fmla="*/ 91 h 191"/>
                    <a:gd name="T68" fmla="*/ 8 w 63"/>
                    <a:gd name="T69" fmla="*/ 92 h 191"/>
                    <a:gd name="T70" fmla="*/ 6 w 63"/>
                    <a:gd name="T71" fmla="*/ 93 h 191"/>
                    <a:gd name="T72" fmla="*/ 4 w 63"/>
                    <a:gd name="T73" fmla="*/ 93 h 191"/>
                    <a:gd name="T74" fmla="*/ 1 w 63"/>
                    <a:gd name="T75" fmla="*/ 93 h 191"/>
                    <a:gd name="T76" fmla="*/ 1 w 63"/>
                    <a:gd name="T77" fmla="*/ 96 h 191"/>
                    <a:gd name="T78" fmla="*/ 32 w 63"/>
                    <a:gd name="T79" fmla="*/ 96 h 191"/>
                    <a:gd name="T80" fmla="*/ 32 w 63"/>
                    <a:gd name="T81" fmla="*/ 93 h 191"/>
                    <a:gd name="T82" fmla="*/ 29 w 63"/>
                    <a:gd name="T83" fmla="*/ 93 h 191"/>
                    <a:gd name="T84" fmla="*/ 27 w 63"/>
                    <a:gd name="T85" fmla="*/ 93 h 191"/>
                    <a:gd name="T86" fmla="*/ 25 w 63"/>
                    <a:gd name="T87" fmla="*/ 92 h 191"/>
                    <a:gd name="T88" fmla="*/ 24 w 63"/>
                    <a:gd name="T89" fmla="*/ 91 h 191"/>
                    <a:gd name="T90" fmla="*/ 23 w 63"/>
                    <a:gd name="T91" fmla="*/ 89 h 191"/>
                    <a:gd name="T92" fmla="*/ 22 w 63"/>
                    <a:gd name="T93" fmla="*/ 88 h 191"/>
                    <a:gd name="T94" fmla="*/ 22 w 63"/>
                    <a:gd name="T95" fmla="*/ 85 h 191"/>
                    <a:gd name="T96" fmla="*/ 22 w 63"/>
                    <a:gd name="T97" fmla="*/ 82 h 191"/>
                    <a:gd name="T98" fmla="*/ 22 w 63"/>
                    <a:gd name="T99" fmla="*/ 33 h 191"/>
                    <a:gd name="T100" fmla="*/ 19 w 63"/>
                    <a:gd name="T101" fmla="*/ 33 h 191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3"/>
                    <a:gd name="T154" fmla="*/ 0 h 191"/>
                    <a:gd name="T155" fmla="*/ 63 w 63"/>
                    <a:gd name="T156" fmla="*/ 191 h 191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3" h="191">
                      <a:moveTo>
                        <a:pt x="23" y="4"/>
                      </a:moveTo>
                      <a:lnTo>
                        <a:pt x="19" y="8"/>
                      </a:lnTo>
                      <a:lnTo>
                        <a:pt x="19" y="13"/>
                      </a:lnTo>
                      <a:lnTo>
                        <a:pt x="19" y="19"/>
                      </a:lnTo>
                      <a:lnTo>
                        <a:pt x="23" y="23"/>
                      </a:lnTo>
                      <a:lnTo>
                        <a:pt x="27" y="27"/>
                      </a:lnTo>
                      <a:lnTo>
                        <a:pt x="32" y="27"/>
                      </a:lnTo>
                      <a:lnTo>
                        <a:pt x="38" y="27"/>
                      </a:lnTo>
                      <a:lnTo>
                        <a:pt x="42" y="23"/>
                      </a:lnTo>
                      <a:lnTo>
                        <a:pt x="46" y="19"/>
                      </a:lnTo>
                      <a:lnTo>
                        <a:pt x="46" y="13"/>
                      </a:lnTo>
                      <a:lnTo>
                        <a:pt x="46" y="8"/>
                      </a:lnTo>
                      <a:lnTo>
                        <a:pt x="42" y="4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7" y="0"/>
                      </a:lnTo>
                      <a:lnTo>
                        <a:pt x="23" y="4"/>
                      </a:lnTo>
                      <a:close/>
                      <a:moveTo>
                        <a:pt x="38" y="65"/>
                      </a:moveTo>
                      <a:lnTo>
                        <a:pt x="0" y="78"/>
                      </a:lnTo>
                      <a:lnTo>
                        <a:pt x="2" y="84"/>
                      </a:lnTo>
                      <a:lnTo>
                        <a:pt x="8" y="82"/>
                      </a:lnTo>
                      <a:lnTo>
                        <a:pt x="11" y="82"/>
                      </a:lnTo>
                      <a:lnTo>
                        <a:pt x="15" y="82"/>
                      </a:lnTo>
                      <a:lnTo>
                        <a:pt x="17" y="84"/>
                      </a:lnTo>
                      <a:lnTo>
                        <a:pt x="19" y="86"/>
                      </a:lnTo>
                      <a:lnTo>
                        <a:pt x="21" y="90"/>
                      </a:lnTo>
                      <a:lnTo>
                        <a:pt x="21" y="96"/>
                      </a:lnTo>
                      <a:lnTo>
                        <a:pt x="21" y="103"/>
                      </a:lnTo>
                      <a:lnTo>
                        <a:pt x="21" y="115"/>
                      </a:lnTo>
                      <a:lnTo>
                        <a:pt x="21" y="163"/>
                      </a:lnTo>
                      <a:lnTo>
                        <a:pt x="21" y="170"/>
                      </a:lnTo>
                      <a:lnTo>
                        <a:pt x="21" y="176"/>
                      </a:lnTo>
                      <a:lnTo>
                        <a:pt x="19" y="180"/>
                      </a:lnTo>
                      <a:lnTo>
                        <a:pt x="17" y="182"/>
                      </a:lnTo>
                      <a:lnTo>
                        <a:pt x="15" y="184"/>
                      </a:lnTo>
                      <a:lnTo>
                        <a:pt x="11" y="185"/>
                      </a:lnTo>
                      <a:lnTo>
                        <a:pt x="8" y="185"/>
                      </a:lnTo>
                      <a:lnTo>
                        <a:pt x="2" y="185"/>
                      </a:lnTo>
                      <a:lnTo>
                        <a:pt x="2" y="191"/>
                      </a:lnTo>
                      <a:lnTo>
                        <a:pt x="63" y="191"/>
                      </a:lnTo>
                      <a:lnTo>
                        <a:pt x="63" y="185"/>
                      </a:lnTo>
                      <a:lnTo>
                        <a:pt x="57" y="185"/>
                      </a:lnTo>
                      <a:lnTo>
                        <a:pt x="53" y="185"/>
                      </a:lnTo>
                      <a:lnTo>
                        <a:pt x="50" y="184"/>
                      </a:lnTo>
                      <a:lnTo>
                        <a:pt x="48" y="182"/>
                      </a:lnTo>
                      <a:lnTo>
                        <a:pt x="46" y="178"/>
                      </a:lnTo>
                      <a:lnTo>
                        <a:pt x="44" y="176"/>
                      </a:lnTo>
                      <a:lnTo>
                        <a:pt x="44" y="170"/>
                      </a:lnTo>
                      <a:lnTo>
                        <a:pt x="44" y="163"/>
                      </a:lnTo>
                      <a:lnTo>
                        <a:pt x="44" y="65"/>
                      </a:lnTo>
                      <a:lnTo>
                        <a:pt x="38" y="6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49" name="Freeform 152"/>
                <p:cNvSpPr>
                  <a:spLocks/>
                </p:cNvSpPr>
                <p:nvPr/>
              </p:nvSpPr>
              <p:spPr bwMode="auto">
                <a:xfrm>
                  <a:off x="1471" y="1424"/>
                  <a:ext cx="67" cy="64"/>
                </a:xfrm>
                <a:custGeom>
                  <a:avLst/>
                  <a:gdLst>
                    <a:gd name="T0" fmla="*/ 0 w 134"/>
                    <a:gd name="T1" fmla="*/ 3 h 128"/>
                    <a:gd name="T2" fmla="*/ 3 w 134"/>
                    <a:gd name="T3" fmla="*/ 4 h 128"/>
                    <a:gd name="T4" fmla="*/ 5 w 134"/>
                    <a:gd name="T5" fmla="*/ 4 h 128"/>
                    <a:gd name="T6" fmla="*/ 7 w 134"/>
                    <a:gd name="T7" fmla="*/ 5 h 128"/>
                    <a:gd name="T8" fmla="*/ 9 w 134"/>
                    <a:gd name="T9" fmla="*/ 7 h 128"/>
                    <a:gd name="T10" fmla="*/ 10 w 134"/>
                    <a:gd name="T11" fmla="*/ 8 h 128"/>
                    <a:gd name="T12" fmla="*/ 11 w 134"/>
                    <a:gd name="T13" fmla="*/ 10 h 128"/>
                    <a:gd name="T14" fmla="*/ 12 w 134"/>
                    <a:gd name="T15" fmla="*/ 13 h 128"/>
                    <a:gd name="T16" fmla="*/ 34 w 134"/>
                    <a:gd name="T17" fmla="*/ 64 h 128"/>
                    <a:gd name="T18" fmla="*/ 35 w 134"/>
                    <a:gd name="T19" fmla="*/ 64 h 128"/>
                    <a:gd name="T20" fmla="*/ 57 w 134"/>
                    <a:gd name="T21" fmla="*/ 12 h 128"/>
                    <a:gd name="T22" fmla="*/ 59 w 134"/>
                    <a:gd name="T23" fmla="*/ 9 h 128"/>
                    <a:gd name="T24" fmla="*/ 60 w 134"/>
                    <a:gd name="T25" fmla="*/ 6 h 128"/>
                    <a:gd name="T26" fmla="*/ 62 w 134"/>
                    <a:gd name="T27" fmla="*/ 4 h 128"/>
                    <a:gd name="T28" fmla="*/ 64 w 134"/>
                    <a:gd name="T29" fmla="*/ 4 h 128"/>
                    <a:gd name="T30" fmla="*/ 67 w 134"/>
                    <a:gd name="T31" fmla="*/ 3 h 128"/>
                    <a:gd name="T32" fmla="*/ 67 w 134"/>
                    <a:gd name="T33" fmla="*/ 0 h 128"/>
                    <a:gd name="T34" fmla="*/ 47 w 134"/>
                    <a:gd name="T35" fmla="*/ 0 h 128"/>
                    <a:gd name="T36" fmla="*/ 47 w 134"/>
                    <a:gd name="T37" fmla="*/ 3 h 128"/>
                    <a:gd name="T38" fmla="*/ 50 w 134"/>
                    <a:gd name="T39" fmla="*/ 3 h 128"/>
                    <a:gd name="T40" fmla="*/ 52 w 134"/>
                    <a:gd name="T41" fmla="*/ 3 h 128"/>
                    <a:gd name="T42" fmla="*/ 53 w 134"/>
                    <a:gd name="T43" fmla="*/ 4 h 128"/>
                    <a:gd name="T44" fmla="*/ 54 w 134"/>
                    <a:gd name="T45" fmla="*/ 5 h 128"/>
                    <a:gd name="T46" fmla="*/ 54 w 134"/>
                    <a:gd name="T47" fmla="*/ 6 h 128"/>
                    <a:gd name="T48" fmla="*/ 54 w 134"/>
                    <a:gd name="T49" fmla="*/ 6 h 128"/>
                    <a:gd name="T50" fmla="*/ 54 w 134"/>
                    <a:gd name="T51" fmla="*/ 9 h 128"/>
                    <a:gd name="T52" fmla="*/ 53 w 134"/>
                    <a:gd name="T53" fmla="*/ 12 h 128"/>
                    <a:gd name="T54" fmla="*/ 37 w 134"/>
                    <a:gd name="T55" fmla="*/ 47 h 128"/>
                    <a:gd name="T56" fmla="*/ 24 w 134"/>
                    <a:gd name="T57" fmla="*/ 14 h 128"/>
                    <a:gd name="T58" fmla="*/ 22 w 134"/>
                    <a:gd name="T59" fmla="*/ 11 h 128"/>
                    <a:gd name="T60" fmla="*/ 22 w 134"/>
                    <a:gd name="T61" fmla="*/ 8 h 128"/>
                    <a:gd name="T62" fmla="*/ 22 w 134"/>
                    <a:gd name="T63" fmla="*/ 6 h 128"/>
                    <a:gd name="T64" fmla="*/ 23 w 134"/>
                    <a:gd name="T65" fmla="*/ 4 h 128"/>
                    <a:gd name="T66" fmla="*/ 25 w 134"/>
                    <a:gd name="T67" fmla="*/ 3 h 128"/>
                    <a:gd name="T68" fmla="*/ 28 w 134"/>
                    <a:gd name="T69" fmla="*/ 3 h 128"/>
                    <a:gd name="T70" fmla="*/ 29 w 134"/>
                    <a:gd name="T71" fmla="*/ 3 h 128"/>
                    <a:gd name="T72" fmla="*/ 30 w 134"/>
                    <a:gd name="T73" fmla="*/ 0 h 128"/>
                    <a:gd name="T74" fmla="*/ 0 w 134"/>
                    <a:gd name="T75" fmla="*/ 0 h 128"/>
                    <a:gd name="T76" fmla="*/ 0 w 134"/>
                    <a:gd name="T77" fmla="*/ 3 h 12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4"/>
                    <a:gd name="T118" fmla="*/ 0 h 128"/>
                    <a:gd name="T119" fmla="*/ 134 w 134"/>
                    <a:gd name="T120" fmla="*/ 128 h 12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4" h="128">
                      <a:moveTo>
                        <a:pt x="0" y="6"/>
                      </a:moveTo>
                      <a:lnTo>
                        <a:pt x="5" y="7"/>
                      </a:lnTo>
                      <a:lnTo>
                        <a:pt x="9" y="7"/>
                      </a:lnTo>
                      <a:lnTo>
                        <a:pt x="13" y="9"/>
                      </a:lnTo>
                      <a:lnTo>
                        <a:pt x="17" y="13"/>
                      </a:lnTo>
                      <a:lnTo>
                        <a:pt x="19" y="15"/>
                      </a:lnTo>
                      <a:lnTo>
                        <a:pt x="21" y="19"/>
                      </a:lnTo>
                      <a:lnTo>
                        <a:pt x="23" y="25"/>
                      </a:lnTo>
                      <a:lnTo>
                        <a:pt x="67" y="128"/>
                      </a:lnTo>
                      <a:lnTo>
                        <a:pt x="70" y="128"/>
                      </a:lnTo>
                      <a:lnTo>
                        <a:pt x="114" y="23"/>
                      </a:lnTo>
                      <a:lnTo>
                        <a:pt x="118" y="17"/>
                      </a:lnTo>
                      <a:lnTo>
                        <a:pt x="120" y="11"/>
                      </a:lnTo>
                      <a:lnTo>
                        <a:pt x="124" y="7"/>
                      </a:lnTo>
                      <a:lnTo>
                        <a:pt x="128" y="7"/>
                      </a:lnTo>
                      <a:lnTo>
                        <a:pt x="134" y="6"/>
                      </a:lnTo>
                      <a:lnTo>
                        <a:pt x="134" y="0"/>
                      </a:lnTo>
                      <a:lnTo>
                        <a:pt x="93" y="0"/>
                      </a:lnTo>
                      <a:lnTo>
                        <a:pt x="93" y="6"/>
                      </a:lnTo>
                      <a:lnTo>
                        <a:pt x="99" y="6"/>
                      </a:lnTo>
                      <a:lnTo>
                        <a:pt x="103" y="6"/>
                      </a:lnTo>
                      <a:lnTo>
                        <a:pt x="105" y="7"/>
                      </a:lnTo>
                      <a:lnTo>
                        <a:pt x="107" y="9"/>
                      </a:lnTo>
                      <a:lnTo>
                        <a:pt x="107" y="11"/>
                      </a:lnTo>
                      <a:lnTo>
                        <a:pt x="107" y="17"/>
                      </a:lnTo>
                      <a:lnTo>
                        <a:pt x="105" y="23"/>
                      </a:lnTo>
                      <a:lnTo>
                        <a:pt x="74" y="94"/>
                      </a:lnTo>
                      <a:lnTo>
                        <a:pt x="47" y="27"/>
                      </a:lnTo>
                      <a:lnTo>
                        <a:pt x="44" y="21"/>
                      </a:lnTo>
                      <a:lnTo>
                        <a:pt x="44" y="15"/>
                      </a:lnTo>
                      <a:lnTo>
                        <a:pt x="44" y="11"/>
                      </a:lnTo>
                      <a:lnTo>
                        <a:pt x="46" y="7"/>
                      </a:lnTo>
                      <a:lnTo>
                        <a:pt x="49" y="6"/>
                      </a:lnTo>
                      <a:lnTo>
                        <a:pt x="55" y="6"/>
                      </a:lnTo>
                      <a:lnTo>
                        <a:pt x="57" y="6"/>
                      </a:lnTo>
                      <a:lnTo>
                        <a:pt x="59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0" name="Freeform 153"/>
                <p:cNvSpPr>
                  <a:spLocks noEditPoints="1"/>
                </p:cNvSpPr>
                <p:nvPr/>
              </p:nvSpPr>
              <p:spPr bwMode="auto">
                <a:xfrm>
                  <a:off x="1544" y="1423"/>
                  <a:ext cx="53" cy="65"/>
                </a:xfrm>
                <a:custGeom>
                  <a:avLst/>
                  <a:gdLst>
                    <a:gd name="T0" fmla="*/ 53 w 105"/>
                    <a:gd name="T1" fmla="*/ 25 h 130"/>
                    <a:gd name="T2" fmla="*/ 51 w 105"/>
                    <a:gd name="T3" fmla="*/ 15 h 130"/>
                    <a:gd name="T4" fmla="*/ 46 w 105"/>
                    <a:gd name="T5" fmla="*/ 7 h 130"/>
                    <a:gd name="T6" fmla="*/ 39 w 105"/>
                    <a:gd name="T7" fmla="*/ 1 h 130"/>
                    <a:gd name="T8" fmla="*/ 29 w 105"/>
                    <a:gd name="T9" fmla="*/ 0 h 130"/>
                    <a:gd name="T10" fmla="*/ 17 w 105"/>
                    <a:gd name="T11" fmla="*/ 2 h 130"/>
                    <a:gd name="T12" fmla="*/ 9 w 105"/>
                    <a:gd name="T13" fmla="*/ 9 h 130"/>
                    <a:gd name="T14" fmla="*/ 2 w 105"/>
                    <a:gd name="T15" fmla="*/ 19 h 130"/>
                    <a:gd name="T16" fmla="*/ 0 w 105"/>
                    <a:gd name="T17" fmla="*/ 33 h 130"/>
                    <a:gd name="T18" fmla="*/ 2 w 105"/>
                    <a:gd name="T19" fmla="*/ 46 h 130"/>
                    <a:gd name="T20" fmla="*/ 9 w 105"/>
                    <a:gd name="T21" fmla="*/ 57 h 130"/>
                    <a:gd name="T22" fmla="*/ 17 w 105"/>
                    <a:gd name="T23" fmla="*/ 63 h 130"/>
                    <a:gd name="T24" fmla="*/ 28 w 105"/>
                    <a:gd name="T25" fmla="*/ 65 h 130"/>
                    <a:gd name="T26" fmla="*/ 37 w 105"/>
                    <a:gd name="T27" fmla="*/ 63 h 130"/>
                    <a:gd name="T28" fmla="*/ 44 w 105"/>
                    <a:gd name="T29" fmla="*/ 58 h 130"/>
                    <a:gd name="T30" fmla="*/ 50 w 105"/>
                    <a:gd name="T31" fmla="*/ 50 h 130"/>
                    <a:gd name="T32" fmla="*/ 53 w 105"/>
                    <a:gd name="T33" fmla="*/ 40 h 130"/>
                    <a:gd name="T34" fmla="*/ 51 w 105"/>
                    <a:gd name="T35" fmla="*/ 39 h 130"/>
                    <a:gd name="T36" fmla="*/ 48 w 105"/>
                    <a:gd name="T37" fmla="*/ 44 h 130"/>
                    <a:gd name="T38" fmla="*/ 46 w 105"/>
                    <a:gd name="T39" fmla="*/ 48 h 130"/>
                    <a:gd name="T40" fmla="*/ 43 w 105"/>
                    <a:gd name="T41" fmla="*/ 51 h 130"/>
                    <a:gd name="T42" fmla="*/ 39 w 105"/>
                    <a:gd name="T43" fmla="*/ 53 h 130"/>
                    <a:gd name="T44" fmla="*/ 37 w 105"/>
                    <a:gd name="T45" fmla="*/ 54 h 130"/>
                    <a:gd name="T46" fmla="*/ 33 w 105"/>
                    <a:gd name="T47" fmla="*/ 54 h 130"/>
                    <a:gd name="T48" fmla="*/ 24 w 105"/>
                    <a:gd name="T49" fmla="*/ 52 h 130"/>
                    <a:gd name="T50" fmla="*/ 17 w 105"/>
                    <a:gd name="T51" fmla="*/ 46 h 130"/>
                    <a:gd name="T52" fmla="*/ 12 w 105"/>
                    <a:gd name="T53" fmla="*/ 38 h 130"/>
                    <a:gd name="T54" fmla="*/ 10 w 105"/>
                    <a:gd name="T55" fmla="*/ 25 h 130"/>
                    <a:gd name="T56" fmla="*/ 53 w 105"/>
                    <a:gd name="T57" fmla="*/ 25 h 130"/>
                    <a:gd name="T58" fmla="*/ 16 w 105"/>
                    <a:gd name="T59" fmla="*/ 9 h 130"/>
                    <a:gd name="T60" fmla="*/ 18 w 105"/>
                    <a:gd name="T61" fmla="*/ 7 h 130"/>
                    <a:gd name="T62" fmla="*/ 21 w 105"/>
                    <a:gd name="T63" fmla="*/ 5 h 130"/>
                    <a:gd name="T64" fmla="*/ 25 w 105"/>
                    <a:gd name="T65" fmla="*/ 5 h 130"/>
                    <a:gd name="T66" fmla="*/ 29 w 105"/>
                    <a:gd name="T67" fmla="*/ 5 h 130"/>
                    <a:gd name="T68" fmla="*/ 32 w 105"/>
                    <a:gd name="T69" fmla="*/ 7 h 130"/>
                    <a:gd name="T70" fmla="*/ 35 w 105"/>
                    <a:gd name="T71" fmla="*/ 10 h 130"/>
                    <a:gd name="T72" fmla="*/ 38 w 105"/>
                    <a:gd name="T73" fmla="*/ 13 h 130"/>
                    <a:gd name="T74" fmla="*/ 38 w 105"/>
                    <a:gd name="T75" fmla="*/ 15 h 130"/>
                    <a:gd name="T76" fmla="*/ 39 w 105"/>
                    <a:gd name="T77" fmla="*/ 17 h 130"/>
                    <a:gd name="T78" fmla="*/ 39 w 105"/>
                    <a:gd name="T79" fmla="*/ 21 h 130"/>
                    <a:gd name="T80" fmla="*/ 10 w 105"/>
                    <a:gd name="T81" fmla="*/ 21 h 130"/>
                    <a:gd name="T82" fmla="*/ 11 w 105"/>
                    <a:gd name="T83" fmla="*/ 16 h 130"/>
                    <a:gd name="T84" fmla="*/ 13 w 105"/>
                    <a:gd name="T85" fmla="*/ 13 h 130"/>
                    <a:gd name="T86" fmla="*/ 16 w 105"/>
                    <a:gd name="T87" fmla="*/ 9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5"/>
                    <a:gd name="T133" fmla="*/ 0 h 130"/>
                    <a:gd name="T134" fmla="*/ 105 w 105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5" h="130">
                      <a:moveTo>
                        <a:pt x="105" y="50"/>
                      </a:moveTo>
                      <a:lnTo>
                        <a:pt x="101" y="29"/>
                      </a:lnTo>
                      <a:lnTo>
                        <a:pt x="92" y="13"/>
                      </a:lnTo>
                      <a:lnTo>
                        <a:pt x="77" y="2"/>
                      </a:lnTo>
                      <a:lnTo>
                        <a:pt x="57" y="0"/>
                      </a:lnTo>
                      <a:lnTo>
                        <a:pt x="34" y="4"/>
                      </a:lnTo>
                      <a:lnTo>
                        <a:pt x="17" y="17"/>
                      </a:lnTo>
                      <a:lnTo>
                        <a:pt x="4" y="38"/>
                      </a:lnTo>
                      <a:lnTo>
                        <a:pt x="0" y="65"/>
                      </a:lnTo>
                      <a:lnTo>
                        <a:pt x="4" y="92"/>
                      </a:lnTo>
                      <a:lnTo>
                        <a:pt x="17" y="113"/>
                      </a:lnTo>
                      <a:lnTo>
                        <a:pt x="34" y="126"/>
                      </a:lnTo>
                      <a:lnTo>
                        <a:pt x="56" y="130"/>
                      </a:lnTo>
                      <a:lnTo>
                        <a:pt x="73" y="126"/>
                      </a:lnTo>
                      <a:lnTo>
                        <a:pt x="88" y="115"/>
                      </a:lnTo>
                      <a:lnTo>
                        <a:pt x="100" y="99"/>
                      </a:lnTo>
                      <a:lnTo>
                        <a:pt x="105" y="80"/>
                      </a:lnTo>
                      <a:lnTo>
                        <a:pt x="101" y="78"/>
                      </a:lnTo>
                      <a:lnTo>
                        <a:pt x="96" y="88"/>
                      </a:lnTo>
                      <a:lnTo>
                        <a:pt x="92" y="96"/>
                      </a:lnTo>
                      <a:lnTo>
                        <a:pt x="86" y="101"/>
                      </a:lnTo>
                      <a:lnTo>
                        <a:pt x="78" y="105"/>
                      </a:lnTo>
                      <a:lnTo>
                        <a:pt x="73" y="107"/>
                      </a:lnTo>
                      <a:lnTo>
                        <a:pt x="65" y="107"/>
                      </a:lnTo>
                      <a:lnTo>
                        <a:pt x="48" y="103"/>
                      </a:lnTo>
                      <a:lnTo>
                        <a:pt x="33" y="92"/>
                      </a:lnTo>
                      <a:lnTo>
                        <a:pt x="23" y="75"/>
                      </a:lnTo>
                      <a:lnTo>
                        <a:pt x="19" y="50"/>
                      </a:lnTo>
                      <a:lnTo>
                        <a:pt x="105" y="50"/>
                      </a:lnTo>
                      <a:close/>
                      <a:moveTo>
                        <a:pt x="31" y="17"/>
                      </a:moveTo>
                      <a:lnTo>
                        <a:pt x="36" y="13"/>
                      </a:lnTo>
                      <a:lnTo>
                        <a:pt x="42" y="9"/>
                      </a:lnTo>
                      <a:lnTo>
                        <a:pt x="50" y="9"/>
                      </a:lnTo>
                      <a:lnTo>
                        <a:pt x="57" y="9"/>
                      </a:lnTo>
                      <a:lnTo>
                        <a:pt x="63" y="13"/>
                      </a:lnTo>
                      <a:lnTo>
                        <a:pt x="69" y="19"/>
                      </a:lnTo>
                      <a:lnTo>
                        <a:pt x="75" y="25"/>
                      </a:lnTo>
                      <a:lnTo>
                        <a:pt x="75" y="29"/>
                      </a:lnTo>
                      <a:lnTo>
                        <a:pt x="77" y="34"/>
                      </a:lnTo>
                      <a:lnTo>
                        <a:pt x="77" y="42"/>
                      </a:lnTo>
                      <a:lnTo>
                        <a:pt x="19" y="42"/>
                      </a:lnTo>
                      <a:lnTo>
                        <a:pt x="21" y="32"/>
                      </a:lnTo>
                      <a:lnTo>
                        <a:pt x="25" y="25"/>
                      </a:lnTo>
                      <a:lnTo>
                        <a:pt x="31" y="1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1" name="Freeform 154"/>
                <p:cNvSpPr>
                  <a:spLocks/>
                </p:cNvSpPr>
                <p:nvPr/>
              </p:nvSpPr>
              <p:spPr bwMode="auto">
                <a:xfrm>
                  <a:off x="1604" y="1390"/>
                  <a:ext cx="32" cy="96"/>
                </a:xfrm>
                <a:custGeom>
                  <a:avLst/>
                  <a:gdLst>
                    <a:gd name="T0" fmla="*/ 19 w 63"/>
                    <a:gd name="T1" fmla="*/ 0 h 191"/>
                    <a:gd name="T2" fmla="*/ 0 w 63"/>
                    <a:gd name="T3" fmla="*/ 8 h 191"/>
                    <a:gd name="T4" fmla="*/ 2 w 63"/>
                    <a:gd name="T5" fmla="*/ 10 h 191"/>
                    <a:gd name="T6" fmla="*/ 4 w 63"/>
                    <a:gd name="T7" fmla="*/ 10 h 191"/>
                    <a:gd name="T8" fmla="*/ 6 w 63"/>
                    <a:gd name="T9" fmla="*/ 9 h 191"/>
                    <a:gd name="T10" fmla="*/ 8 w 63"/>
                    <a:gd name="T11" fmla="*/ 9 h 191"/>
                    <a:gd name="T12" fmla="*/ 9 w 63"/>
                    <a:gd name="T13" fmla="*/ 10 h 191"/>
                    <a:gd name="T14" fmla="*/ 10 w 63"/>
                    <a:gd name="T15" fmla="*/ 11 h 191"/>
                    <a:gd name="T16" fmla="*/ 10 w 63"/>
                    <a:gd name="T17" fmla="*/ 13 h 191"/>
                    <a:gd name="T18" fmla="*/ 11 w 63"/>
                    <a:gd name="T19" fmla="*/ 15 h 191"/>
                    <a:gd name="T20" fmla="*/ 11 w 63"/>
                    <a:gd name="T21" fmla="*/ 17 h 191"/>
                    <a:gd name="T22" fmla="*/ 11 w 63"/>
                    <a:gd name="T23" fmla="*/ 21 h 191"/>
                    <a:gd name="T24" fmla="*/ 11 w 63"/>
                    <a:gd name="T25" fmla="*/ 26 h 191"/>
                    <a:gd name="T26" fmla="*/ 11 w 63"/>
                    <a:gd name="T27" fmla="*/ 82 h 191"/>
                    <a:gd name="T28" fmla="*/ 11 w 63"/>
                    <a:gd name="T29" fmla="*/ 85 h 191"/>
                    <a:gd name="T30" fmla="*/ 11 w 63"/>
                    <a:gd name="T31" fmla="*/ 88 h 191"/>
                    <a:gd name="T32" fmla="*/ 10 w 63"/>
                    <a:gd name="T33" fmla="*/ 90 h 191"/>
                    <a:gd name="T34" fmla="*/ 9 w 63"/>
                    <a:gd name="T35" fmla="*/ 91 h 191"/>
                    <a:gd name="T36" fmla="*/ 8 w 63"/>
                    <a:gd name="T37" fmla="*/ 92 h 191"/>
                    <a:gd name="T38" fmla="*/ 5 w 63"/>
                    <a:gd name="T39" fmla="*/ 93 h 191"/>
                    <a:gd name="T40" fmla="*/ 2 w 63"/>
                    <a:gd name="T41" fmla="*/ 93 h 191"/>
                    <a:gd name="T42" fmla="*/ 2 w 63"/>
                    <a:gd name="T43" fmla="*/ 96 h 191"/>
                    <a:gd name="T44" fmla="*/ 32 w 63"/>
                    <a:gd name="T45" fmla="*/ 96 h 191"/>
                    <a:gd name="T46" fmla="*/ 32 w 63"/>
                    <a:gd name="T47" fmla="*/ 93 h 191"/>
                    <a:gd name="T48" fmla="*/ 29 w 63"/>
                    <a:gd name="T49" fmla="*/ 93 h 191"/>
                    <a:gd name="T50" fmla="*/ 27 w 63"/>
                    <a:gd name="T51" fmla="*/ 93 h 191"/>
                    <a:gd name="T52" fmla="*/ 25 w 63"/>
                    <a:gd name="T53" fmla="*/ 92 h 191"/>
                    <a:gd name="T54" fmla="*/ 24 w 63"/>
                    <a:gd name="T55" fmla="*/ 91 h 191"/>
                    <a:gd name="T56" fmla="*/ 23 w 63"/>
                    <a:gd name="T57" fmla="*/ 89 h 191"/>
                    <a:gd name="T58" fmla="*/ 22 w 63"/>
                    <a:gd name="T59" fmla="*/ 88 h 191"/>
                    <a:gd name="T60" fmla="*/ 22 w 63"/>
                    <a:gd name="T61" fmla="*/ 85 h 191"/>
                    <a:gd name="T62" fmla="*/ 22 w 63"/>
                    <a:gd name="T63" fmla="*/ 82 h 191"/>
                    <a:gd name="T64" fmla="*/ 22 w 63"/>
                    <a:gd name="T65" fmla="*/ 0 h 191"/>
                    <a:gd name="T66" fmla="*/ 19 w 63"/>
                    <a:gd name="T67" fmla="*/ 0 h 1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3"/>
                    <a:gd name="T103" fmla="*/ 0 h 191"/>
                    <a:gd name="T104" fmla="*/ 63 w 63"/>
                    <a:gd name="T105" fmla="*/ 191 h 1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3" h="191">
                      <a:moveTo>
                        <a:pt x="38" y="0"/>
                      </a:moveTo>
                      <a:lnTo>
                        <a:pt x="0" y="15"/>
                      </a:lnTo>
                      <a:lnTo>
                        <a:pt x="3" y="19"/>
                      </a:lnTo>
                      <a:lnTo>
                        <a:pt x="7" y="19"/>
                      </a:lnTo>
                      <a:lnTo>
                        <a:pt x="11" y="17"/>
                      </a:lnTo>
                      <a:lnTo>
                        <a:pt x="15" y="17"/>
                      </a:lnTo>
                      <a:lnTo>
                        <a:pt x="17" y="19"/>
                      </a:lnTo>
                      <a:lnTo>
                        <a:pt x="19" y="21"/>
                      </a:lnTo>
                      <a:lnTo>
                        <a:pt x="19" y="25"/>
                      </a:lnTo>
                      <a:lnTo>
                        <a:pt x="21" y="29"/>
                      </a:lnTo>
                      <a:lnTo>
                        <a:pt x="21" y="34"/>
                      </a:lnTo>
                      <a:lnTo>
                        <a:pt x="21" y="42"/>
                      </a:lnTo>
                      <a:lnTo>
                        <a:pt x="21" y="52"/>
                      </a:lnTo>
                      <a:lnTo>
                        <a:pt x="21" y="163"/>
                      </a:lnTo>
                      <a:lnTo>
                        <a:pt x="21" y="170"/>
                      </a:lnTo>
                      <a:lnTo>
                        <a:pt x="21" y="176"/>
                      </a:lnTo>
                      <a:lnTo>
                        <a:pt x="19" y="180"/>
                      </a:lnTo>
                      <a:lnTo>
                        <a:pt x="17" y="182"/>
                      </a:lnTo>
                      <a:lnTo>
                        <a:pt x="15" y="184"/>
                      </a:lnTo>
                      <a:lnTo>
                        <a:pt x="9" y="185"/>
                      </a:lnTo>
                      <a:lnTo>
                        <a:pt x="3" y="185"/>
                      </a:lnTo>
                      <a:lnTo>
                        <a:pt x="3" y="191"/>
                      </a:lnTo>
                      <a:lnTo>
                        <a:pt x="63" y="191"/>
                      </a:lnTo>
                      <a:lnTo>
                        <a:pt x="63" y="185"/>
                      </a:lnTo>
                      <a:lnTo>
                        <a:pt x="57" y="185"/>
                      </a:lnTo>
                      <a:lnTo>
                        <a:pt x="53" y="185"/>
                      </a:lnTo>
                      <a:lnTo>
                        <a:pt x="49" y="184"/>
                      </a:lnTo>
                      <a:lnTo>
                        <a:pt x="47" y="182"/>
                      </a:lnTo>
                      <a:lnTo>
                        <a:pt x="45" y="178"/>
                      </a:lnTo>
                      <a:lnTo>
                        <a:pt x="44" y="176"/>
                      </a:lnTo>
                      <a:lnTo>
                        <a:pt x="44" y="170"/>
                      </a:lnTo>
                      <a:lnTo>
                        <a:pt x="44" y="163"/>
                      </a:lnTo>
                      <a:lnTo>
                        <a:pt x="44" y="0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2" name="Freeform 155"/>
                <p:cNvSpPr>
                  <a:spLocks noEditPoints="1"/>
                </p:cNvSpPr>
                <p:nvPr/>
              </p:nvSpPr>
              <p:spPr bwMode="auto">
                <a:xfrm>
                  <a:off x="1643" y="1423"/>
                  <a:ext cx="57" cy="64"/>
                </a:xfrm>
                <a:custGeom>
                  <a:avLst/>
                  <a:gdLst>
                    <a:gd name="T0" fmla="*/ 39 w 113"/>
                    <a:gd name="T1" fmla="*/ 63 h 128"/>
                    <a:gd name="T2" fmla="*/ 45 w 113"/>
                    <a:gd name="T3" fmla="*/ 63 h 128"/>
                    <a:gd name="T4" fmla="*/ 53 w 113"/>
                    <a:gd name="T5" fmla="*/ 59 h 128"/>
                    <a:gd name="T6" fmla="*/ 57 w 113"/>
                    <a:gd name="T7" fmla="*/ 51 h 128"/>
                    <a:gd name="T8" fmla="*/ 52 w 113"/>
                    <a:gd name="T9" fmla="*/ 55 h 128"/>
                    <a:gd name="T10" fmla="*/ 50 w 113"/>
                    <a:gd name="T11" fmla="*/ 56 h 128"/>
                    <a:gd name="T12" fmla="*/ 48 w 113"/>
                    <a:gd name="T13" fmla="*/ 56 h 128"/>
                    <a:gd name="T14" fmla="*/ 46 w 113"/>
                    <a:gd name="T15" fmla="*/ 54 h 128"/>
                    <a:gd name="T16" fmla="*/ 46 w 113"/>
                    <a:gd name="T17" fmla="*/ 51 h 128"/>
                    <a:gd name="T18" fmla="*/ 46 w 113"/>
                    <a:gd name="T19" fmla="*/ 41 h 128"/>
                    <a:gd name="T20" fmla="*/ 45 w 113"/>
                    <a:gd name="T21" fmla="*/ 16 h 128"/>
                    <a:gd name="T22" fmla="*/ 44 w 113"/>
                    <a:gd name="T23" fmla="*/ 9 h 128"/>
                    <a:gd name="T24" fmla="*/ 41 w 113"/>
                    <a:gd name="T25" fmla="*/ 4 h 128"/>
                    <a:gd name="T26" fmla="*/ 35 w 113"/>
                    <a:gd name="T27" fmla="*/ 1 h 128"/>
                    <a:gd name="T28" fmla="*/ 25 w 113"/>
                    <a:gd name="T29" fmla="*/ 0 h 128"/>
                    <a:gd name="T30" fmla="*/ 9 w 113"/>
                    <a:gd name="T31" fmla="*/ 5 h 128"/>
                    <a:gd name="T32" fmla="*/ 3 w 113"/>
                    <a:gd name="T33" fmla="*/ 12 h 128"/>
                    <a:gd name="T34" fmla="*/ 3 w 113"/>
                    <a:gd name="T35" fmla="*/ 18 h 128"/>
                    <a:gd name="T36" fmla="*/ 6 w 113"/>
                    <a:gd name="T37" fmla="*/ 21 h 128"/>
                    <a:gd name="T38" fmla="*/ 11 w 113"/>
                    <a:gd name="T39" fmla="*/ 21 h 128"/>
                    <a:gd name="T40" fmla="*/ 14 w 113"/>
                    <a:gd name="T41" fmla="*/ 18 h 128"/>
                    <a:gd name="T42" fmla="*/ 14 w 113"/>
                    <a:gd name="T43" fmla="*/ 12 h 128"/>
                    <a:gd name="T44" fmla="*/ 17 w 113"/>
                    <a:gd name="T45" fmla="*/ 6 h 128"/>
                    <a:gd name="T46" fmla="*/ 20 w 113"/>
                    <a:gd name="T47" fmla="*/ 4 h 128"/>
                    <a:gd name="T48" fmla="*/ 26 w 113"/>
                    <a:gd name="T49" fmla="*/ 4 h 128"/>
                    <a:gd name="T50" fmla="*/ 32 w 113"/>
                    <a:gd name="T51" fmla="*/ 7 h 128"/>
                    <a:gd name="T52" fmla="*/ 34 w 113"/>
                    <a:gd name="T53" fmla="*/ 13 h 128"/>
                    <a:gd name="T54" fmla="*/ 35 w 113"/>
                    <a:gd name="T55" fmla="*/ 20 h 128"/>
                    <a:gd name="T56" fmla="*/ 21 w 113"/>
                    <a:gd name="T57" fmla="*/ 28 h 128"/>
                    <a:gd name="T58" fmla="*/ 8 w 113"/>
                    <a:gd name="T59" fmla="*/ 35 h 128"/>
                    <a:gd name="T60" fmla="*/ 2 w 113"/>
                    <a:gd name="T61" fmla="*/ 40 h 128"/>
                    <a:gd name="T62" fmla="*/ 0 w 113"/>
                    <a:gd name="T63" fmla="*/ 49 h 128"/>
                    <a:gd name="T64" fmla="*/ 2 w 113"/>
                    <a:gd name="T65" fmla="*/ 57 h 128"/>
                    <a:gd name="T66" fmla="*/ 7 w 113"/>
                    <a:gd name="T67" fmla="*/ 62 h 128"/>
                    <a:gd name="T68" fmla="*/ 15 w 113"/>
                    <a:gd name="T69" fmla="*/ 64 h 128"/>
                    <a:gd name="T70" fmla="*/ 22 w 113"/>
                    <a:gd name="T71" fmla="*/ 63 h 128"/>
                    <a:gd name="T72" fmla="*/ 27 w 113"/>
                    <a:gd name="T73" fmla="*/ 60 h 128"/>
                    <a:gd name="T74" fmla="*/ 35 w 113"/>
                    <a:gd name="T75" fmla="*/ 55 h 128"/>
                    <a:gd name="T76" fmla="*/ 36 w 113"/>
                    <a:gd name="T77" fmla="*/ 60 h 128"/>
                    <a:gd name="T78" fmla="*/ 21 w 113"/>
                    <a:gd name="T79" fmla="*/ 57 h 128"/>
                    <a:gd name="T80" fmla="*/ 17 w 113"/>
                    <a:gd name="T81" fmla="*/ 56 h 128"/>
                    <a:gd name="T82" fmla="*/ 13 w 113"/>
                    <a:gd name="T83" fmla="*/ 51 h 128"/>
                    <a:gd name="T84" fmla="*/ 12 w 113"/>
                    <a:gd name="T85" fmla="*/ 45 h 128"/>
                    <a:gd name="T86" fmla="*/ 14 w 113"/>
                    <a:gd name="T87" fmla="*/ 38 h 128"/>
                    <a:gd name="T88" fmla="*/ 21 w 113"/>
                    <a:gd name="T89" fmla="*/ 33 h 128"/>
                    <a:gd name="T90" fmla="*/ 26 w 113"/>
                    <a:gd name="T91" fmla="*/ 30 h 128"/>
                    <a:gd name="T92" fmla="*/ 35 w 113"/>
                    <a:gd name="T93" fmla="*/ 26 h 128"/>
                    <a:gd name="T94" fmla="*/ 31 w 113"/>
                    <a:gd name="T95" fmla="*/ 53 h 128"/>
                    <a:gd name="T96" fmla="*/ 24 w 113"/>
                    <a:gd name="T97" fmla="*/ 57 h 128"/>
                    <a:gd name="T98" fmla="*/ 21 w 113"/>
                    <a:gd name="T99" fmla="*/ 57 h 128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13"/>
                    <a:gd name="T151" fmla="*/ 0 h 128"/>
                    <a:gd name="T152" fmla="*/ 113 w 113"/>
                    <a:gd name="T153" fmla="*/ 128 h 128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13" h="128">
                      <a:moveTo>
                        <a:pt x="73" y="124"/>
                      </a:moveTo>
                      <a:lnTo>
                        <a:pt x="77" y="126"/>
                      </a:lnTo>
                      <a:lnTo>
                        <a:pt x="84" y="128"/>
                      </a:lnTo>
                      <a:lnTo>
                        <a:pt x="90" y="126"/>
                      </a:lnTo>
                      <a:lnTo>
                        <a:pt x="98" y="122"/>
                      </a:lnTo>
                      <a:lnTo>
                        <a:pt x="105" y="117"/>
                      </a:lnTo>
                      <a:lnTo>
                        <a:pt x="113" y="107"/>
                      </a:lnTo>
                      <a:lnTo>
                        <a:pt x="113" y="101"/>
                      </a:lnTo>
                      <a:lnTo>
                        <a:pt x="107" y="105"/>
                      </a:lnTo>
                      <a:lnTo>
                        <a:pt x="103" y="109"/>
                      </a:lnTo>
                      <a:lnTo>
                        <a:pt x="101" y="111"/>
                      </a:lnTo>
                      <a:lnTo>
                        <a:pt x="99" y="111"/>
                      </a:lnTo>
                      <a:lnTo>
                        <a:pt x="98" y="111"/>
                      </a:lnTo>
                      <a:lnTo>
                        <a:pt x="96" y="111"/>
                      </a:lnTo>
                      <a:lnTo>
                        <a:pt x="94" y="109"/>
                      </a:lnTo>
                      <a:lnTo>
                        <a:pt x="92" y="107"/>
                      </a:lnTo>
                      <a:lnTo>
                        <a:pt x="92" y="105"/>
                      </a:lnTo>
                      <a:lnTo>
                        <a:pt x="92" y="101"/>
                      </a:lnTo>
                      <a:lnTo>
                        <a:pt x="92" y="94"/>
                      </a:lnTo>
                      <a:lnTo>
                        <a:pt x="92" y="82"/>
                      </a:lnTo>
                      <a:lnTo>
                        <a:pt x="92" y="40"/>
                      </a:lnTo>
                      <a:lnTo>
                        <a:pt x="90" y="31"/>
                      </a:lnTo>
                      <a:lnTo>
                        <a:pt x="90" y="23"/>
                      </a:lnTo>
                      <a:lnTo>
                        <a:pt x="88" y="17"/>
                      </a:lnTo>
                      <a:lnTo>
                        <a:pt x="86" y="11"/>
                      </a:lnTo>
                      <a:lnTo>
                        <a:pt x="82" y="8"/>
                      </a:lnTo>
                      <a:lnTo>
                        <a:pt x="77" y="4"/>
                      </a:lnTo>
                      <a:lnTo>
                        <a:pt x="69" y="2"/>
                      </a:lnTo>
                      <a:lnTo>
                        <a:pt x="59" y="0"/>
                      </a:lnTo>
                      <a:lnTo>
                        <a:pt x="50" y="0"/>
                      </a:lnTo>
                      <a:lnTo>
                        <a:pt x="31" y="2"/>
                      </a:lnTo>
                      <a:lnTo>
                        <a:pt x="17" y="9"/>
                      </a:lnTo>
                      <a:lnTo>
                        <a:pt x="10" y="15"/>
                      </a:lnTo>
                      <a:lnTo>
                        <a:pt x="6" y="23"/>
                      </a:lnTo>
                      <a:lnTo>
                        <a:pt x="4" y="31"/>
                      </a:lnTo>
                      <a:lnTo>
                        <a:pt x="6" y="36"/>
                      </a:lnTo>
                      <a:lnTo>
                        <a:pt x="8" y="40"/>
                      </a:lnTo>
                      <a:lnTo>
                        <a:pt x="11" y="42"/>
                      </a:lnTo>
                      <a:lnTo>
                        <a:pt x="15" y="44"/>
                      </a:lnTo>
                      <a:lnTo>
                        <a:pt x="21" y="42"/>
                      </a:lnTo>
                      <a:lnTo>
                        <a:pt x="25" y="40"/>
                      </a:lnTo>
                      <a:lnTo>
                        <a:pt x="27" y="36"/>
                      </a:lnTo>
                      <a:lnTo>
                        <a:pt x="27" y="31"/>
                      </a:lnTo>
                      <a:lnTo>
                        <a:pt x="27" y="23"/>
                      </a:lnTo>
                      <a:lnTo>
                        <a:pt x="29" y="17"/>
                      </a:lnTo>
                      <a:lnTo>
                        <a:pt x="33" y="11"/>
                      </a:lnTo>
                      <a:lnTo>
                        <a:pt x="36" y="9"/>
                      </a:lnTo>
                      <a:lnTo>
                        <a:pt x="40" y="8"/>
                      </a:lnTo>
                      <a:lnTo>
                        <a:pt x="46" y="8"/>
                      </a:lnTo>
                      <a:lnTo>
                        <a:pt x="52" y="8"/>
                      </a:lnTo>
                      <a:lnTo>
                        <a:pt x="57" y="9"/>
                      </a:lnTo>
                      <a:lnTo>
                        <a:pt x="63" y="13"/>
                      </a:lnTo>
                      <a:lnTo>
                        <a:pt x="65" y="19"/>
                      </a:lnTo>
                      <a:lnTo>
                        <a:pt x="67" y="25"/>
                      </a:lnTo>
                      <a:lnTo>
                        <a:pt x="69" y="31"/>
                      </a:lnTo>
                      <a:lnTo>
                        <a:pt x="69" y="40"/>
                      </a:lnTo>
                      <a:lnTo>
                        <a:pt x="69" y="44"/>
                      </a:lnTo>
                      <a:lnTo>
                        <a:pt x="42" y="55"/>
                      </a:lnTo>
                      <a:lnTo>
                        <a:pt x="23" y="65"/>
                      </a:lnTo>
                      <a:lnTo>
                        <a:pt x="15" y="69"/>
                      </a:lnTo>
                      <a:lnTo>
                        <a:pt x="10" y="75"/>
                      </a:lnTo>
                      <a:lnTo>
                        <a:pt x="4" y="80"/>
                      </a:lnTo>
                      <a:lnTo>
                        <a:pt x="2" y="88"/>
                      </a:lnTo>
                      <a:lnTo>
                        <a:pt x="0" y="98"/>
                      </a:lnTo>
                      <a:lnTo>
                        <a:pt x="2" y="105"/>
                      </a:lnTo>
                      <a:lnTo>
                        <a:pt x="4" y="113"/>
                      </a:lnTo>
                      <a:lnTo>
                        <a:pt x="8" y="120"/>
                      </a:lnTo>
                      <a:lnTo>
                        <a:pt x="13" y="124"/>
                      </a:lnTo>
                      <a:lnTo>
                        <a:pt x="21" y="128"/>
                      </a:lnTo>
                      <a:lnTo>
                        <a:pt x="29" y="128"/>
                      </a:lnTo>
                      <a:lnTo>
                        <a:pt x="38" y="128"/>
                      </a:lnTo>
                      <a:lnTo>
                        <a:pt x="44" y="126"/>
                      </a:lnTo>
                      <a:lnTo>
                        <a:pt x="48" y="122"/>
                      </a:lnTo>
                      <a:lnTo>
                        <a:pt x="54" y="120"/>
                      </a:lnTo>
                      <a:lnTo>
                        <a:pt x="59" y="115"/>
                      </a:lnTo>
                      <a:lnTo>
                        <a:pt x="69" y="109"/>
                      </a:lnTo>
                      <a:lnTo>
                        <a:pt x="69" y="115"/>
                      </a:lnTo>
                      <a:lnTo>
                        <a:pt x="71" y="120"/>
                      </a:lnTo>
                      <a:lnTo>
                        <a:pt x="73" y="124"/>
                      </a:lnTo>
                      <a:close/>
                      <a:moveTo>
                        <a:pt x="42" y="113"/>
                      </a:moveTo>
                      <a:lnTo>
                        <a:pt x="36" y="113"/>
                      </a:lnTo>
                      <a:lnTo>
                        <a:pt x="33" y="111"/>
                      </a:lnTo>
                      <a:lnTo>
                        <a:pt x="29" y="107"/>
                      </a:lnTo>
                      <a:lnTo>
                        <a:pt x="25" y="101"/>
                      </a:lnTo>
                      <a:lnTo>
                        <a:pt x="23" y="96"/>
                      </a:lnTo>
                      <a:lnTo>
                        <a:pt x="23" y="90"/>
                      </a:lnTo>
                      <a:lnTo>
                        <a:pt x="23" y="82"/>
                      </a:lnTo>
                      <a:lnTo>
                        <a:pt x="27" y="76"/>
                      </a:lnTo>
                      <a:lnTo>
                        <a:pt x="33" y="71"/>
                      </a:lnTo>
                      <a:lnTo>
                        <a:pt x="42" y="65"/>
                      </a:lnTo>
                      <a:lnTo>
                        <a:pt x="46" y="61"/>
                      </a:lnTo>
                      <a:lnTo>
                        <a:pt x="52" y="59"/>
                      </a:lnTo>
                      <a:lnTo>
                        <a:pt x="59" y="55"/>
                      </a:lnTo>
                      <a:lnTo>
                        <a:pt x="69" y="52"/>
                      </a:lnTo>
                      <a:lnTo>
                        <a:pt x="69" y="99"/>
                      </a:lnTo>
                      <a:lnTo>
                        <a:pt x="61" y="105"/>
                      </a:lnTo>
                      <a:lnTo>
                        <a:pt x="54" y="109"/>
                      </a:lnTo>
                      <a:lnTo>
                        <a:pt x="48" y="113"/>
                      </a:lnTo>
                      <a:lnTo>
                        <a:pt x="42" y="11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3" name="Freeform 156"/>
                <p:cNvSpPr>
                  <a:spLocks/>
                </p:cNvSpPr>
                <p:nvPr/>
              </p:nvSpPr>
              <p:spPr bwMode="auto">
                <a:xfrm>
                  <a:off x="1701" y="1404"/>
                  <a:ext cx="37" cy="83"/>
                </a:xfrm>
                <a:custGeom>
                  <a:avLst/>
                  <a:gdLst>
                    <a:gd name="T0" fmla="*/ 19 w 74"/>
                    <a:gd name="T1" fmla="*/ 0 h 166"/>
                    <a:gd name="T2" fmla="*/ 17 w 74"/>
                    <a:gd name="T3" fmla="*/ 5 h 166"/>
                    <a:gd name="T4" fmla="*/ 16 w 74"/>
                    <a:gd name="T5" fmla="*/ 8 h 166"/>
                    <a:gd name="T6" fmla="*/ 15 w 74"/>
                    <a:gd name="T7" fmla="*/ 10 h 166"/>
                    <a:gd name="T8" fmla="*/ 12 w 74"/>
                    <a:gd name="T9" fmla="*/ 14 h 166"/>
                    <a:gd name="T10" fmla="*/ 8 w 74"/>
                    <a:gd name="T11" fmla="*/ 18 h 166"/>
                    <a:gd name="T12" fmla="*/ 4 w 74"/>
                    <a:gd name="T13" fmla="*/ 21 h 166"/>
                    <a:gd name="T14" fmla="*/ 0 w 74"/>
                    <a:gd name="T15" fmla="*/ 23 h 166"/>
                    <a:gd name="T16" fmla="*/ 0 w 74"/>
                    <a:gd name="T17" fmla="*/ 25 h 166"/>
                    <a:gd name="T18" fmla="*/ 11 w 74"/>
                    <a:gd name="T19" fmla="*/ 25 h 166"/>
                    <a:gd name="T20" fmla="*/ 11 w 74"/>
                    <a:gd name="T21" fmla="*/ 67 h 166"/>
                    <a:gd name="T22" fmla="*/ 11 w 74"/>
                    <a:gd name="T23" fmla="*/ 71 h 166"/>
                    <a:gd name="T24" fmla="*/ 11 w 74"/>
                    <a:gd name="T25" fmla="*/ 74 h 166"/>
                    <a:gd name="T26" fmla="*/ 12 w 74"/>
                    <a:gd name="T27" fmla="*/ 77 h 166"/>
                    <a:gd name="T28" fmla="*/ 14 w 74"/>
                    <a:gd name="T29" fmla="*/ 79 h 166"/>
                    <a:gd name="T30" fmla="*/ 15 w 74"/>
                    <a:gd name="T31" fmla="*/ 81 h 166"/>
                    <a:gd name="T32" fmla="*/ 19 w 74"/>
                    <a:gd name="T33" fmla="*/ 83 h 166"/>
                    <a:gd name="T34" fmla="*/ 22 w 74"/>
                    <a:gd name="T35" fmla="*/ 83 h 166"/>
                    <a:gd name="T36" fmla="*/ 27 w 74"/>
                    <a:gd name="T37" fmla="*/ 82 h 166"/>
                    <a:gd name="T38" fmla="*/ 31 w 74"/>
                    <a:gd name="T39" fmla="*/ 79 h 166"/>
                    <a:gd name="T40" fmla="*/ 34 w 74"/>
                    <a:gd name="T41" fmla="*/ 78 h 166"/>
                    <a:gd name="T42" fmla="*/ 36 w 74"/>
                    <a:gd name="T43" fmla="*/ 74 h 166"/>
                    <a:gd name="T44" fmla="*/ 37 w 74"/>
                    <a:gd name="T45" fmla="*/ 70 h 166"/>
                    <a:gd name="T46" fmla="*/ 36 w 74"/>
                    <a:gd name="T47" fmla="*/ 70 h 166"/>
                    <a:gd name="T48" fmla="*/ 34 w 74"/>
                    <a:gd name="T49" fmla="*/ 72 h 166"/>
                    <a:gd name="T50" fmla="*/ 32 w 74"/>
                    <a:gd name="T51" fmla="*/ 74 h 166"/>
                    <a:gd name="T52" fmla="*/ 30 w 74"/>
                    <a:gd name="T53" fmla="*/ 75 h 166"/>
                    <a:gd name="T54" fmla="*/ 28 w 74"/>
                    <a:gd name="T55" fmla="*/ 76 h 166"/>
                    <a:gd name="T56" fmla="*/ 25 w 74"/>
                    <a:gd name="T57" fmla="*/ 75 h 166"/>
                    <a:gd name="T58" fmla="*/ 23 w 74"/>
                    <a:gd name="T59" fmla="*/ 74 h 166"/>
                    <a:gd name="T60" fmla="*/ 22 w 74"/>
                    <a:gd name="T61" fmla="*/ 72 h 166"/>
                    <a:gd name="T62" fmla="*/ 21 w 74"/>
                    <a:gd name="T63" fmla="*/ 69 h 166"/>
                    <a:gd name="T64" fmla="*/ 21 w 74"/>
                    <a:gd name="T65" fmla="*/ 65 h 166"/>
                    <a:gd name="T66" fmla="*/ 21 w 74"/>
                    <a:gd name="T67" fmla="*/ 25 h 166"/>
                    <a:gd name="T68" fmla="*/ 36 w 74"/>
                    <a:gd name="T69" fmla="*/ 25 h 166"/>
                    <a:gd name="T70" fmla="*/ 36 w 74"/>
                    <a:gd name="T71" fmla="*/ 21 h 166"/>
                    <a:gd name="T72" fmla="*/ 21 w 74"/>
                    <a:gd name="T73" fmla="*/ 21 h 166"/>
                    <a:gd name="T74" fmla="*/ 21 w 74"/>
                    <a:gd name="T75" fmla="*/ 0 h 166"/>
                    <a:gd name="T76" fmla="*/ 19 w 74"/>
                    <a:gd name="T77" fmla="*/ 0 h 16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74"/>
                    <a:gd name="T118" fmla="*/ 0 h 166"/>
                    <a:gd name="T119" fmla="*/ 74 w 74"/>
                    <a:gd name="T120" fmla="*/ 166 h 16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74" h="166">
                      <a:moveTo>
                        <a:pt x="38" y="0"/>
                      </a:moveTo>
                      <a:lnTo>
                        <a:pt x="34" y="9"/>
                      </a:lnTo>
                      <a:lnTo>
                        <a:pt x="32" y="15"/>
                      </a:lnTo>
                      <a:lnTo>
                        <a:pt x="30" y="19"/>
                      </a:lnTo>
                      <a:lnTo>
                        <a:pt x="23" y="28"/>
                      </a:lnTo>
                      <a:lnTo>
                        <a:pt x="15" y="36"/>
                      </a:lnTo>
                      <a:lnTo>
                        <a:pt x="7" y="42"/>
                      </a:lnTo>
                      <a:lnTo>
                        <a:pt x="0" y="46"/>
                      </a:lnTo>
                      <a:lnTo>
                        <a:pt x="0" y="49"/>
                      </a:lnTo>
                      <a:lnTo>
                        <a:pt x="21" y="49"/>
                      </a:lnTo>
                      <a:lnTo>
                        <a:pt x="21" y="134"/>
                      </a:lnTo>
                      <a:lnTo>
                        <a:pt x="21" y="141"/>
                      </a:lnTo>
                      <a:lnTo>
                        <a:pt x="21" y="147"/>
                      </a:lnTo>
                      <a:lnTo>
                        <a:pt x="23" y="153"/>
                      </a:lnTo>
                      <a:lnTo>
                        <a:pt x="27" y="158"/>
                      </a:lnTo>
                      <a:lnTo>
                        <a:pt x="30" y="162"/>
                      </a:lnTo>
                      <a:lnTo>
                        <a:pt x="38" y="166"/>
                      </a:lnTo>
                      <a:lnTo>
                        <a:pt x="44" y="166"/>
                      </a:lnTo>
                      <a:lnTo>
                        <a:pt x="53" y="164"/>
                      </a:lnTo>
                      <a:lnTo>
                        <a:pt x="61" y="158"/>
                      </a:lnTo>
                      <a:lnTo>
                        <a:pt x="67" y="155"/>
                      </a:lnTo>
                      <a:lnTo>
                        <a:pt x="71" y="147"/>
                      </a:lnTo>
                      <a:lnTo>
                        <a:pt x="74" y="139"/>
                      </a:lnTo>
                      <a:lnTo>
                        <a:pt x="71" y="139"/>
                      </a:lnTo>
                      <a:lnTo>
                        <a:pt x="67" y="143"/>
                      </a:lnTo>
                      <a:lnTo>
                        <a:pt x="63" y="147"/>
                      </a:lnTo>
                      <a:lnTo>
                        <a:pt x="59" y="149"/>
                      </a:lnTo>
                      <a:lnTo>
                        <a:pt x="55" y="151"/>
                      </a:lnTo>
                      <a:lnTo>
                        <a:pt x="50" y="149"/>
                      </a:lnTo>
                      <a:lnTo>
                        <a:pt x="46" y="147"/>
                      </a:lnTo>
                      <a:lnTo>
                        <a:pt x="44" y="143"/>
                      </a:lnTo>
                      <a:lnTo>
                        <a:pt x="42" y="137"/>
                      </a:lnTo>
                      <a:lnTo>
                        <a:pt x="42" y="130"/>
                      </a:lnTo>
                      <a:lnTo>
                        <a:pt x="42" y="49"/>
                      </a:lnTo>
                      <a:lnTo>
                        <a:pt x="71" y="49"/>
                      </a:lnTo>
                      <a:lnTo>
                        <a:pt x="71" y="42"/>
                      </a:lnTo>
                      <a:lnTo>
                        <a:pt x="42" y="42"/>
                      </a:lnTo>
                      <a:lnTo>
                        <a:pt x="42" y="0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4" name="Freeform 157"/>
                <p:cNvSpPr>
                  <a:spLocks noEditPoints="1"/>
                </p:cNvSpPr>
                <p:nvPr/>
              </p:nvSpPr>
              <p:spPr bwMode="auto">
                <a:xfrm>
                  <a:off x="1743" y="1423"/>
                  <a:ext cx="59" cy="65"/>
                </a:xfrm>
                <a:custGeom>
                  <a:avLst/>
                  <a:gdLst>
                    <a:gd name="T0" fmla="*/ 15 w 119"/>
                    <a:gd name="T1" fmla="*/ 4 h 130"/>
                    <a:gd name="T2" fmla="*/ 11 w 119"/>
                    <a:gd name="T3" fmla="*/ 7 h 130"/>
                    <a:gd name="T4" fmla="*/ 7 w 119"/>
                    <a:gd name="T5" fmla="*/ 11 h 130"/>
                    <a:gd name="T6" fmla="*/ 4 w 119"/>
                    <a:gd name="T7" fmla="*/ 16 h 130"/>
                    <a:gd name="T8" fmla="*/ 1 w 119"/>
                    <a:gd name="T9" fmla="*/ 24 h 130"/>
                    <a:gd name="T10" fmla="*/ 0 w 119"/>
                    <a:gd name="T11" fmla="*/ 33 h 130"/>
                    <a:gd name="T12" fmla="*/ 2 w 119"/>
                    <a:gd name="T13" fmla="*/ 44 h 130"/>
                    <a:gd name="T14" fmla="*/ 6 w 119"/>
                    <a:gd name="T15" fmla="*/ 54 h 130"/>
                    <a:gd name="T16" fmla="*/ 13 w 119"/>
                    <a:gd name="T17" fmla="*/ 60 h 130"/>
                    <a:gd name="T18" fmla="*/ 20 w 119"/>
                    <a:gd name="T19" fmla="*/ 64 h 130"/>
                    <a:gd name="T20" fmla="*/ 28 w 119"/>
                    <a:gd name="T21" fmla="*/ 65 h 130"/>
                    <a:gd name="T22" fmla="*/ 37 w 119"/>
                    <a:gd name="T23" fmla="*/ 64 h 130"/>
                    <a:gd name="T24" fmla="*/ 45 w 119"/>
                    <a:gd name="T25" fmla="*/ 60 h 130"/>
                    <a:gd name="T26" fmla="*/ 48 w 119"/>
                    <a:gd name="T27" fmla="*/ 58 h 130"/>
                    <a:gd name="T28" fmla="*/ 52 w 119"/>
                    <a:gd name="T29" fmla="*/ 53 h 130"/>
                    <a:gd name="T30" fmla="*/ 55 w 119"/>
                    <a:gd name="T31" fmla="*/ 48 h 130"/>
                    <a:gd name="T32" fmla="*/ 58 w 119"/>
                    <a:gd name="T33" fmla="*/ 39 h 130"/>
                    <a:gd name="T34" fmla="*/ 59 w 119"/>
                    <a:gd name="T35" fmla="*/ 31 h 130"/>
                    <a:gd name="T36" fmla="*/ 57 w 119"/>
                    <a:gd name="T37" fmla="*/ 20 h 130"/>
                    <a:gd name="T38" fmla="*/ 52 w 119"/>
                    <a:gd name="T39" fmla="*/ 11 h 130"/>
                    <a:gd name="T40" fmla="*/ 46 w 119"/>
                    <a:gd name="T41" fmla="*/ 5 h 130"/>
                    <a:gd name="T42" fmla="*/ 38 w 119"/>
                    <a:gd name="T43" fmla="*/ 1 h 130"/>
                    <a:gd name="T44" fmla="*/ 29 w 119"/>
                    <a:gd name="T45" fmla="*/ 0 h 130"/>
                    <a:gd name="T46" fmla="*/ 25 w 119"/>
                    <a:gd name="T47" fmla="*/ 0 h 130"/>
                    <a:gd name="T48" fmla="*/ 20 w 119"/>
                    <a:gd name="T49" fmla="*/ 1 h 130"/>
                    <a:gd name="T50" fmla="*/ 15 w 119"/>
                    <a:gd name="T51" fmla="*/ 4 h 130"/>
                    <a:gd name="T52" fmla="*/ 40 w 119"/>
                    <a:gd name="T53" fmla="*/ 11 h 130"/>
                    <a:gd name="T54" fmla="*/ 45 w 119"/>
                    <a:gd name="T55" fmla="*/ 21 h 130"/>
                    <a:gd name="T56" fmla="*/ 47 w 119"/>
                    <a:gd name="T57" fmla="*/ 37 h 130"/>
                    <a:gd name="T58" fmla="*/ 46 w 119"/>
                    <a:gd name="T59" fmla="*/ 48 h 130"/>
                    <a:gd name="T60" fmla="*/ 43 w 119"/>
                    <a:gd name="T61" fmla="*/ 55 h 130"/>
                    <a:gd name="T62" fmla="*/ 39 w 119"/>
                    <a:gd name="T63" fmla="*/ 58 h 130"/>
                    <a:gd name="T64" fmla="*/ 36 w 119"/>
                    <a:gd name="T65" fmla="*/ 60 h 130"/>
                    <a:gd name="T66" fmla="*/ 31 w 119"/>
                    <a:gd name="T67" fmla="*/ 60 h 130"/>
                    <a:gd name="T68" fmla="*/ 27 w 119"/>
                    <a:gd name="T69" fmla="*/ 60 h 130"/>
                    <a:gd name="T70" fmla="*/ 24 w 119"/>
                    <a:gd name="T71" fmla="*/ 58 h 130"/>
                    <a:gd name="T72" fmla="*/ 21 w 119"/>
                    <a:gd name="T73" fmla="*/ 55 h 130"/>
                    <a:gd name="T74" fmla="*/ 18 w 119"/>
                    <a:gd name="T75" fmla="*/ 51 h 130"/>
                    <a:gd name="T76" fmla="*/ 14 w 119"/>
                    <a:gd name="T77" fmla="*/ 40 h 130"/>
                    <a:gd name="T78" fmla="*/ 12 w 119"/>
                    <a:gd name="T79" fmla="*/ 28 h 130"/>
                    <a:gd name="T80" fmla="*/ 12 w 119"/>
                    <a:gd name="T81" fmla="*/ 22 h 130"/>
                    <a:gd name="T82" fmla="*/ 13 w 119"/>
                    <a:gd name="T83" fmla="*/ 17 h 130"/>
                    <a:gd name="T84" fmla="*/ 14 w 119"/>
                    <a:gd name="T85" fmla="*/ 14 h 130"/>
                    <a:gd name="T86" fmla="*/ 16 w 119"/>
                    <a:gd name="T87" fmla="*/ 11 h 130"/>
                    <a:gd name="T88" fmla="*/ 18 w 119"/>
                    <a:gd name="T89" fmla="*/ 8 h 130"/>
                    <a:gd name="T90" fmla="*/ 20 w 119"/>
                    <a:gd name="T91" fmla="*/ 6 h 130"/>
                    <a:gd name="T92" fmla="*/ 24 w 119"/>
                    <a:gd name="T93" fmla="*/ 5 h 130"/>
                    <a:gd name="T94" fmla="*/ 27 w 119"/>
                    <a:gd name="T95" fmla="*/ 4 h 130"/>
                    <a:gd name="T96" fmla="*/ 31 w 119"/>
                    <a:gd name="T97" fmla="*/ 5 h 130"/>
                    <a:gd name="T98" fmla="*/ 34 w 119"/>
                    <a:gd name="T99" fmla="*/ 6 h 130"/>
                    <a:gd name="T100" fmla="*/ 37 w 119"/>
                    <a:gd name="T101" fmla="*/ 8 h 130"/>
                    <a:gd name="T102" fmla="*/ 40 w 119"/>
                    <a:gd name="T103" fmla="*/ 11 h 130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9"/>
                    <a:gd name="T157" fmla="*/ 0 h 130"/>
                    <a:gd name="T158" fmla="*/ 119 w 119"/>
                    <a:gd name="T159" fmla="*/ 130 h 130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9" h="130">
                      <a:moveTo>
                        <a:pt x="31" y="8"/>
                      </a:moveTo>
                      <a:lnTo>
                        <a:pt x="23" y="13"/>
                      </a:lnTo>
                      <a:lnTo>
                        <a:pt x="15" y="21"/>
                      </a:lnTo>
                      <a:lnTo>
                        <a:pt x="8" y="32"/>
                      </a:lnTo>
                      <a:lnTo>
                        <a:pt x="2" y="48"/>
                      </a:lnTo>
                      <a:lnTo>
                        <a:pt x="0" y="65"/>
                      </a:lnTo>
                      <a:lnTo>
                        <a:pt x="4" y="88"/>
                      </a:lnTo>
                      <a:lnTo>
                        <a:pt x="13" y="107"/>
                      </a:lnTo>
                      <a:lnTo>
                        <a:pt x="27" y="120"/>
                      </a:lnTo>
                      <a:lnTo>
                        <a:pt x="40" y="128"/>
                      </a:lnTo>
                      <a:lnTo>
                        <a:pt x="57" y="130"/>
                      </a:lnTo>
                      <a:lnTo>
                        <a:pt x="75" y="128"/>
                      </a:lnTo>
                      <a:lnTo>
                        <a:pt x="90" y="120"/>
                      </a:lnTo>
                      <a:lnTo>
                        <a:pt x="97" y="115"/>
                      </a:lnTo>
                      <a:lnTo>
                        <a:pt x="105" y="105"/>
                      </a:lnTo>
                      <a:lnTo>
                        <a:pt x="111" y="96"/>
                      </a:lnTo>
                      <a:lnTo>
                        <a:pt x="117" y="78"/>
                      </a:lnTo>
                      <a:lnTo>
                        <a:pt x="119" y="61"/>
                      </a:lnTo>
                      <a:lnTo>
                        <a:pt x="115" y="40"/>
                      </a:lnTo>
                      <a:lnTo>
                        <a:pt x="105" y="21"/>
                      </a:lnTo>
                      <a:lnTo>
                        <a:pt x="92" y="9"/>
                      </a:lnTo>
                      <a:lnTo>
                        <a:pt x="76" y="2"/>
                      </a:lnTo>
                      <a:lnTo>
                        <a:pt x="59" y="0"/>
                      </a:lnTo>
                      <a:lnTo>
                        <a:pt x="50" y="0"/>
                      </a:lnTo>
                      <a:lnTo>
                        <a:pt x="40" y="2"/>
                      </a:lnTo>
                      <a:lnTo>
                        <a:pt x="31" y="8"/>
                      </a:lnTo>
                      <a:close/>
                      <a:moveTo>
                        <a:pt x="80" y="21"/>
                      </a:moveTo>
                      <a:lnTo>
                        <a:pt x="90" y="42"/>
                      </a:lnTo>
                      <a:lnTo>
                        <a:pt x="94" y="73"/>
                      </a:lnTo>
                      <a:lnTo>
                        <a:pt x="92" y="96"/>
                      </a:lnTo>
                      <a:lnTo>
                        <a:pt x="86" y="109"/>
                      </a:lnTo>
                      <a:lnTo>
                        <a:pt x="78" y="115"/>
                      </a:lnTo>
                      <a:lnTo>
                        <a:pt x="73" y="119"/>
                      </a:lnTo>
                      <a:lnTo>
                        <a:pt x="63" y="120"/>
                      </a:lnTo>
                      <a:lnTo>
                        <a:pt x="55" y="119"/>
                      </a:lnTo>
                      <a:lnTo>
                        <a:pt x="48" y="115"/>
                      </a:lnTo>
                      <a:lnTo>
                        <a:pt x="42" y="109"/>
                      </a:lnTo>
                      <a:lnTo>
                        <a:pt x="36" y="101"/>
                      </a:lnTo>
                      <a:lnTo>
                        <a:pt x="29" y="80"/>
                      </a:lnTo>
                      <a:lnTo>
                        <a:pt x="25" y="55"/>
                      </a:lnTo>
                      <a:lnTo>
                        <a:pt x="25" y="44"/>
                      </a:lnTo>
                      <a:lnTo>
                        <a:pt x="27" y="34"/>
                      </a:lnTo>
                      <a:lnTo>
                        <a:pt x="29" y="27"/>
                      </a:lnTo>
                      <a:lnTo>
                        <a:pt x="32" y="21"/>
                      </a:lnTo>
                      <a:lnTo>
                        <a:pt x="36" y="15"/>
                      </a:lnTo>
                      <a:lnTo>
                        <a:pt x="40" y="11"/>
                      </a:lnTo>
                      <a:lnTo>
                        <a:pt x="48" y="9"/>
                      </a:lnTo>
                      <a:lnTo>
                        <a:pt x="55" y="8"/>
                      </a:lnTo>
                      <a:lnTo>
                        <a:pt x="63" y="9"/>
                      </a:lnTo>
                      <a:lnTo>
                        <a:pt x="69" y="11"/>
                      </a:lnTo>
                      <a:lnTo>
                        <a:pt x="75" y="15"/>
                      </a:lnTo>
                      <a:lnTo>
                        <a:pt x="80" y="21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5" name="Freeform 158"/>
                <p:cNvSpPr>
                  <a:spLocks/>
                </p:cNvSpPr>
                <p:nvPr/>
              </p:nvSpPr>
              <p:spPr bwMode="auto">
                <a:xfrm>
                  <a:off x="1808" y="1423"/>
                  <a:ext cx="46" cy="63"/>
                </a:xfrm>
                <a:custGeom>
                  <a:avLst/>
                  <a:gdLst>
                    <a:gd name="T0" fmla="*/ 18 w 92"/>
                    <a:gd name="T1" fmla="*/ 0 h 126"/>
                    <a:gd name="T2" fmla="*/ 0 w 92"/>
                    <a:gd name="T3" fmla="*/ 7 h 126"/>
                    <a:gd name="T4" fmla="*/ 1 w 92"/>
                    <a:gd name="T5" fmla="*/ 10 h 126"/>
                    <a:gd name="T6" fmla="*/ 3 w 92"/>
                    <a:gd name="T7" fmla="*/ 9 h 126"/>
                    <a:gd name="T8" fmla="*/ 5 w 92"/>
                    <a:gd name="T9" fmla="*/ 9 h 126"/>
                    <a:gd name="T10" fmla="*/ 7 w 92"/>
                    <a:gd name="T11" fmla="*/ 9 h 126"/>
                    <a:gd name="T12" fmla="*/ 9 w 92"/>
                    <a:gd name="T13" fmla="*/ 10 h 126"/>
                    <a:gd name="T14" fmla="*/ 10 w 92"/>
                    <a:gd name="T15" fmla="*/ 11 h 126"/>
                    <a:gd name="T16" fmla="*/ 10 w 92"/>
                    <a:gd name="T17" fmla="*/ 13 h 126"/>
                    <a:gd name="T18" fmla="*/ 11 w 92"/>
                    <a:gd name="T19" fmla="*/ 15 h 126"/>
                    <a:gd name="T20" fmla="*/ 11 w 92"/>
                    <a:gd name="T21" fmla="*/ 16 h 126"/>
                    <a:gd name="T22" fmla="*/ 11 w 92"/>
                    <a:gd name="T23" fmla="*/ 20 h 126"/>
                    <a:gd name="T24" fmla="*/ 11 w 92"/>
                    <a:gd name="T25" fmla="*/ 25 h 126"/>
                    <a:gd name="T26" fmla="*/ 11 w 92"/>
                    <a:gd name="T27" fmla="*/ 49 h 126"/>
                    <a:gd name="T28" fmla="*/ 11 w 92"/>
                    <a:gd name="T29" fmla="*/ 53 h 126"/>
                    <a:gd name="T30" fmla="*/ 11 w 92"/>
                    <a:gd name="T31" fmla="*/ 55 h 126"/>
                    <a:gd name="T32" fmla="*/ 10 w 92"/>
                    <a:gd name="T33" fmla="*/ 56 h 126"/>
                    <a:gd name="T34" fmla="*/ 10 w 92"/>
                    <a:gd name="T35" fmla="*/ 58 h 126"/>
                    <a:gd name="T36" fmla="*/ 8 w 92"/>
                    <a:gd name="T37" fmla="*/ 60 h 126"/>
                    <a:gd name="T38" fmla="*/ 6 w 92"/>
                    <a:gd name="T39" fmla="*/ 60 h 126"/>
                    <a:gd name="T40" fmla="*/ 4 w 92"/>
                    <a:gd name="T41" fmla="*/ 60 h 126"/>
                    <a:gd name="T42" fmla="*/ 1 w 92"/>
                    <a:gd name="T43" fmla="*/ 60 h 126"/>
                    <a:gd name="T44" fmla="*/ 1 w 92"/>
                    <a:gd name="T45" fmla="*/ 63 h 126"/>
                    <a:gd name="T46" fmla="*/ 33 w 92"/>
                    <a:gd name="T47" fmla="*/ 63 h 126"/>
                    <a:gd name="T48" fmla="*/ 33 w 92"/>
                    <a:gd name="T49" fmla="*/ 60 h 126"/>
                    <a:gd name="T50" fmla="*/ 29 w 92"/>
                    <a:gd name="T51" fmla="*/ 60 h 126"/>
                    <a:gd name="T52" fmla="*/ 26 w 92"/>
                    <a:gd name="T53" fmla="*/ 60 h 126"/>
                    <a:gd name="T54" fmla="*/ 24 w 92"/>
                    <a:gd name="T55" fmla="*/ 59 h 126"/>
                    <a:gd name="T56" fmla="*/ 23 w 92"/>
                    <a:gd name="T57" fmla="*/ 57 h 126"/>
                    <a:gd name="T58" fmla="*/ 22 w 92"/>
                    <a:gd name="T59" fmla="*/ 55 h 126"/>
                    <a:gd name="T60" fmla="*/ 22 w 92"/>
                    <a:gd name="T61" fmla="*/ 52 h 126"/>
                    <a:gd name="T62" fmla="*/ 21 w 92"/>
                    <a:gd name="T63" fmla="*/ 49 h 126"/>
                    <a:gd name="T64" fmla="*/ 21 w 92"/>
                    <a:gd name="T65" fmla="*/ 19 h 126"/>
                    <a:gd name="T66" fmla="*/ 24 w 92"/>
                    <a:gd name="T67" fmla="*/ 16 h 126"/>
                    <a:gd name="T68" fmla="*/ 26 w 92"/>
                    <a:gd name="T69" fmla="*/ 13 h 126"/>
                    <a:gd name="T70" fmla="*/ 28 w 92"/>
                    <a:gd name="T71" fmla="*/ 11 h 126"/>
                    <a:gd name="T72" fmla="*/ 29 w 92"/>
                    <a:gd name="T73" fmla="*/ 9 h 126"/>
                    <a:gd name="T74" fmla="*/ 31 w 92"/>
                    <a:gd name="T75" fmla="*/ 9 h 126"/>
                    <a:gd name="T76" fmla="*/ 32 w 92"/>
                    <a:gd name="T77" fmla="*/ 10 h 126"/>
                    <a:gd name="T78" fmla="*/ 35 w 92"/>
                    <a:gd name="T79" fmla="*/ 12 h 126"/>
                    <a:gd name="T80" fmla="*/ 38 w 92"/>
                    <a:gd name="T81" fmla="*/ 13 h 126"/>
                    <a:gd name="T82" fmla="*/ 40 w 92"/>
                    <a:gd name="T83" fmla="*/ 14 h 126"/>
                    <a:gd name="T84" fmla="*/ 42 w 92"/>
                    <a:gd name="T85" fmla="*/ 14 h 126"/>
                    <a:gd name="T86" fmla="*/ 44 w 92"/>
                    <a:gd name="T87" fmla="*/ 12 h 126"/>
                    <a:gd name="T88" fmla="*/ 45 w 92"/>
                    <a:gd name="T89" fmla="*/ 10 h 126"/>
                    <a:gd name="T90" fmla="*/ 46 w 92"/>
                    <a:gd name="T91" fmla="*/ 7 h 126"/>
                    <a:gd name="T92" fmla="*/ 45 w 92"/>
                    <a:gd name="T93" fmla="*/ 4 h 126"/>
                    <a:gd name="T94" fmla="*/ 43 w 92"/>
                    <a:gd name="T95" fmla="*/ 2 h 126"/>
                    <a:gd name="T96" fmla="*/ 40 w 92"/>
                    <a:gd name="T97" fmla="*/ 0 h 126"/>
                    <a:gd name="T98" fmla="*/ 38 w 92"/>
                    <a:gd name="T99" fmla="*/ 0 h 126"/>
                    <a:gd name="T100" fmla="*/ 30 w 92"/>
                    <a:gd name="T101" fmla="*/ 3 h 126"/>
                    <a:gd name="T102" fmla="*/ 21 w 92"/>
                    <a:gd name="T103" fmla="*/ 14 h 126"/>
                    <a:gd name="T104" fmla="*/ 21 w 92"/>
                    <a:gd name="T105" fmla="*/ 0 h 126"/>
                    <a:gd name="T106" fmla="*/ 18 w 92"/>
                    <a:gd name="T107" fmla="*/ 0 h 12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92"/>
                    <a:gd name="T163" fmla="*/ 0 h 126"/>
                    <a:gd name="T164" fmla="*/ 92 w 92"/>
                    <a:gd name="T165" fmla="*/ 126 h 12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92" h="126">
                      <a:moveTo>
                        <a:pt x="36" y="0"/>
                      </a:moveTo>
                      <a:lnTo>
                        <a:pt x="0" y="13"/>
                      </a:lnTo>
                      <a:lnTo>
                        <a:pt x="2" y="19"/>
                      </a:lnTo>
                      <a:lnTo>
                        <a:pt x="6" y="17"/>
                      </a:lnTo>
                      <a:lnTo>
                        <a:pt x="10" y="17"/>
                      </a:lnTo>
                      <a:lnTo>
                        <a:pt x="13" y="17"/>
                      </a:lnTo>
                      <a:lnTo>
                        <a:pt x="17" y="19"/>
                      </a:lnTo>
                      <a:lnTo>
                        <a:pt x="19" y="21"/>
                      </a:lnTo>
                      <a:lnTo>
                        <a:pt x="19" y="25"/>
                      </a:lnTo>
                      <a:lnTo>
                        <a:pt x="21" y="29"/>
                      </a:lnTo>
                      <a:lnTo>
                        <a:pt x="21" y="32"/>
                      </a:lnTo>
                      <a:lnTo>
                        <a:pt x="21" y="40"/>
                      </a:lnTo>
                      <a:lnTo>
                        <a:pt x="21" y="50"/>
                      </a:lnTo>
                      <a:lnTo>
                        <a:pt x="21" y="98"/>
                      </a:lnTo>
                      <a:lnTo>
                        <a:pt x="21" y="105"/>
                      </a:lnTo>
                      <a:lnTo>
                        <a:pt x="21" y="109"/>
                      </a:lnTo>
                      <a:lnTo>
                        <a:pt x="19" y="111"/>
                      </a:lnTo>
                      <a:lnTo>
                        <a:pt x="19" y="115"/>
                      </a:lnTo>
                      <a:lnTo>
                        <a:pt x="15" y="119"/>
                      </a:lnTo>
                      <a:lnTo>
                        <a:pt x="11" y="120"/>
                      </a:lnTo>
                      <a:lnTo>
                        <a:pt x="8" y="120"/>
                      </a:lnTo>
                      <a:lnTo>
                        <a:pt x="2" y="120"/>
                      </a:lnTo>
                      <a:lnTo>
                        <a:pt x="2" y="126"/>
                      </a:lnTo>
                      <a:lnTo>
                        <a:pt x="65" y="126"/>
                      </a:lnTo>
                      <a:lnTo>
                        <a:pt x="65" y="120"/>
                      </a:lnTo>
                      <a:lnTo>
                        <a:pt x="57" y="120"/>
                      </a:lnTo>
                      <a:lnTo>
                        <a:pt x="52" y="119"/>
                      </a:lnTo>
                      <a:lnTo>
                        <a:pt x="48" y="117"/>
                      </a:lnTo>
                      <a:lnTo>
                        <a:pt x="46" y="113"/>
                      </a:lnTo>
                      <a:lnTo>
                        <a:pt x="44" y="109"/>
                      </a:lnTo>
                      <a:lnTo>
                        <a:pt x="44" y="103"/>
                      </a:lnTo>
                      <a:lnTo>
                        <a:pt x="42" y="98"/>
                      </a:lnTo>
                      <a:lnTo>
                        <a:pt x="42" y="38"/>
                      </a:lnTo>
                      <a:lnTo>
                        <a:pt x="48" y="31"/>
                      </a:lnTo>
                      <a:lnTo>
                        <a:pt x="52" y="25"/>
                      </a:lnTo>
                      <a:lnTo>
                        <a:pt x="55" y="21"/>
                      </a:lnTo>
                      <a:lnTo>
                        <a:pt x="57" y="17"/>
                      </a:lnTo>
                      <a:lnTo>
                        <a:pt x="61" y="17"/>
                      </a:lnTo>
                      <a:lnTo>
                        <a:pt x="63" y="19"/>
                      </a:lnTo>
                      <a:lnTo>
                        <a:pt x="69" y="23"/>
                      </a:lnTo>
                      <a:lnTo>
                        <a:pt x="75" y="25"/>
                      </a:lnTo>
                      <a:lnTo>
                        <a:pt x="80" y="27"/>
                      </a:lnTo>
                      <a:lnTo>
                        <a:pt x="84" y="27"/>
                      </a:lnTo>
                      <a:lnTo>
                        <a:pt x="88" y="23"/>
                      </a:lnTo>
                      <a:lnTo>
                        <a:pt x="90" y="19"/>
                      </a:lnTo>
                      <a:lnTo>
                        <a:pt x="92" y="13"/>
                      </a:lnTo>
                      <a:lnTo>
                        <a:pt x="90" y="8"/>
                      </a:lnTo>
                      <a:lnTo>
                        <a:pt x="86" y="4"/>
                      </a:lnTo>
                      <a:lnTo>
                        <a:pt x="80" y="0"/>
                      </a:lnTo>
                      <a:lnTo>
                        <a:pt x="75" y="0"/>
                      </a:lnTo>
                      <a:lnTo>
                        <a:pt x="59" y="6"/>
                      </a:lnTo>
                      <a:lnTo>
                        <a:pt x="42" y="27"/>
                      </a:lnTo>
                      <a:lnTo>
                        <a:pt x="42" y="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6" name="Freeform 159"/>
                <p:cNvSpPr>
                  <a:spLocks noEditPoints="1"/>
                </p:cNvSpPr>
                <p:nvPr/>
              </p:nvSpPr>
              <p:spPr bwMode="auto">
                <a:xfrm>
                  <a:off x="1858" y="1423"/>
                  <a:ext cx="52" cy="65"/>
                </a:xfrm>
                <a:custGeom>
                  <a:avLst/>
                  <a:gdLst>
                    <a:gd name="T0" fmla="*/ 52 w 106"/>
                    <a:gd name="T1" fmla="*/ 25 h 130"/>
                    <a:gd name="T2" fmla="*/ 50 w 106"/>
                    <a:gd name="T3" fmla="*/ 15 h 130"/>
                    <a:gd name="T4" fmla="*/ 45 w 106"/>
                    <a:gd name="T5" fmla="*/ 7 h 130"/>
                    <a:gd name="T6" fmla="*/ 38 w 106"/>
                    <a:gd name="T7" fmla="*/ 1 h 130"/>
                    <a:gd name="T8" fmla="*/ 28 w 106"/>
                    <a:gd name="T9" fmla="*/ 0 h 130"/>
                    <a:gd name="T10" fmla="*/ 17 w 106"/>
                    <a:gd name="T11" fmla="*/ 2 h 130"/>
                    <a:gd name="T12" fmla="*/ 9 w 106"/>
                    <a:gd name="T13" fmla="*/ 9 h 130"/>
                    <a:gd name="T14" fmla="*/ 2 w 106"/>
                    <a:gd name="T15" fmla="*/ 19 h 130"/>
                    <a:gd name="T16" fmla="*/ 0 w 106"/>
                    <a:gd name="T17" fmla="*/ 33 h 130"/>
                    <a:gd name="T18" fmla="*/ 2 w 106"/>
                    <a:gd name="T19" fmla="*/ 46 h 130"/>
                    <a:gd name="T20" fmla="*/ 8 w 106"/>
                    <a:gd name="T21" fmla="*/ 57 h 130"/>
                    <a:gd name="T22" fmla="*/ 17 w 106"/>
                    <a:gd name="T23" fmla="*/ 63 h 130"/>
                    <a:gd name="T24" fmla="*/ 26 w 106"/>
                    <a:gd name="T25" fmla="*/ 65 h 130"/>
                    <a:gd name="T26" fmla="*/ 36 w 106"/>
                    <a:gd name="T27" fmla="*/ 63 h 130"/>
                    <a:gd name="T28" fmla="*/ 43 w 106"/>
                    <a:gd name="T29" fmla="*/ 58 h 130"/>
                    <a:gd name="T30" fmla="*/ 49 w 106"/>
                    <a:gd name="T31" fmla="*/ 50 h 130"/>
                    <a:gd name="T32" fmla="*/ 52 w 106"/>
                    <a:gd name="T33" fmla="*/ 40 h 130"/>
                    <a:gd name="T34" fmla="*/ 50 w 106"/>
                    <a:gd name="T35" fmla="*/ 39 h 130"/>
                    <a:gd name="T36" fmla="*/ 47 w 106"/>
                    <a:gd name="T37" fmla="*/ 44 h 130"/>
                    <a:gd name="T38" fmla="*/ 45 w 106"/>
                    <a:gd name="T39" fmla="*/ 48 h 130"/>
                    <a:gd name="T40" fmla="*/ 43 w 106"/>
                    <a:gd name="T41" fmla="*/ 51 h 130"/>
                    <a:gd name="T42" fmla="*/ 39 w 106"/>
                    <a:gd name="T43" fmla="*/ 53 h 130"/>
                    <a:gd name="T44" fmla="*/ 36 w 106"/>
                    <a:gd name="T45" fmla="*/ 54 h 130"/>
                    <a:gd name="T46" fmla="*/ 32 w 106"/>
                    <a:gd name="T47" fmla="*/ 54 h 130"/>
                    <a:gd name="T48" fmla="*/ 24 w 106"/>
                    <a:gd name="T49" fmla="*/ 52 h 130"/>
                    <a:gd name="T50" fmla="*/ 16 w 106"/>
                    <a:gd name="T51" fmla="*/ 46 h 130"/>
                    <a:gd name="T52" fmla="*/ 11 w 106"/>
                    <a:gd name="T53" fmla="*/ 38 h 130"/>
                    <a:gd name="T54" fmla="*/ 10 w 106"/>
                    <a:gd name="T55" fmla="*/ 25 h 130"/>
                    <a:gd name="T56" fmla="*/ 52 w 106"/>
                    <a:gd name="T57" fmla="*/ 25 h 130"/>
                    <a:gd name="T58" fmla="*/ 15 w 106"/>
                    <a:gd name="T59" fmla="*/ 9 h 130"/>
                    <a:gd name="T60" fmla="*/ 18 w 106"/>
                    <a:gd name="T61" fmla="*/ 7 h 130"/>
                    <a:gd name="T62" fmla="*/ 21 w 106"/>
                    <a:gd name="T63" fmla="*/ 5 h 130"/>
                    <a:gd name="T64" fmla="*/ 25 w 106"/>
                    <a:gd name="T65" fmla="*/ 5 h 130"/>
                    <a:gd name="T66" fmla="*/ 28 w 106"/>
                    <a:gd name="T67" fmla="*/ 5 h 130"/>
                    <a:gd name="T68" fmla="*/ 31 w 106"/>
                    <a:gd name="T69" fmla="*/ 7 h 130"/>
                    <a:gd name="T70" fmla="*/ 34 w 106"/>
                    <a:gd name="T71" fmla="*/ 10 h 130"/>
                    <a:gd name="T72" fmla="*/ 37 w 106"/>
                    <a:gd name="T73" fmla="*/ 13 h 130"/>
                    <a:gd name="T74" fmla="*/ 37 w 106"/>
                    <a:gd name="T75" fmla="*/ 15 h 130"/>
                    <a:gd name="T76" fmla="*/ 38 w 106"/>
                    <a:gd name="T77" fmla="*/ 17 h 130"/>
                    <a:gd name="T78" fmla="*/ 38 w 106"/>
                    <a:gd name="T79" fmla="*/ 21 h 130"/>
                    <a:gd name="T80" fmla="*/ 10 w 106"/>
                    <a:gd name="T81" fmla="*/ 21 h 130"/>
                    <a:gd name="T82" fmla="*/ 11 w 106"/>
                    <a:gd name="T83" fmla="*/ 16 h 130"/>
                    <a:gd name="T84" fmla="*/ 12 w 106"/>
                    <a:gd name="T85" fmla="*/ 13 h 130"/>
                    <a:gd name="T86" fmla="*/ 15 w 106"/>
                    <a:gd name="T87" fmla="*/ 9 h 130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6"/>
                    <a:gd name="T133" fmla="*/ 0 h 130"/>
                    <a:gd name="T134" fmla="*/ 106 w 106"/>
                    <a:gd name="T135" fmla="*/ 130 h 130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6" h="130">
                      <a:moveTo>
                        <a:pt x="106" y="50"/>
                      </a:moveTo>
                      <a:lnTo>
                        <a:pt x="102" y="29"/>
                      </a:lnTo>
                      <a:lnTo>
                        <a:pt x="92" y="13"/>
                      </a:lnTo>
                      <a:lnTo>
                        <a:pt x="77" y="2"/>
                      </a:lnTo>
                      <a:lnTo>
                        <a:pt x="58" y="0"/>
                      </a:lnTo>
                      <a:lnTo>
                        <a:pt x="35" y="4"/>
                      </a:lnTo>
                      <a:lnTo>
                        <a:pt x="18" y="17"/>
                      </a:lnTo>
                      <a:lnTo>
                        <a:pt x="4" y="38"/>
                      </a:lnTo>
                      <a:lnTo>
                        <a:pt x="0" y="65"/>
                      </a:lnTo>
                      <a:lnTo>
                        <a:pt x="4" y="92"/>
                      </a:lnTo>
                      <a:lnTo>
                        <a:pt x="16" y="113"/>
                      </a:lnTo>
                      <a:lnTo>
                        <a:pt x="35" y="126"/>
                      </a:lnTo>
                      <a:lnTo>
                        <a:pt x="54" y="130"/>
                      </a:lnTo>
                      <a:lnTo>
                        <a:pt x="73" y="126"/>
                      </a:lnTo>
                      <a:lnTo>
                        <a:pt x="88" y="115"/>
                      </a:lnTo>
                      <a:lnTo>
                        <a:pt x="100" y="99"/>
                      </a:lnTo>
                      <a:lnTo>
                        <a:pt x="106" y="80"/>
                      </a:lnTo>
                      <a:lnTo>
                        <a:pt x="102" y="78"/>
                      </a:lnTo>
                      <a:lnTo>
                        <a:pt x="96" y="88"/>
                      </a:lnTo>
                      <a:lnTo>
                        <a:pt x="92" y="96"/>
                      </a:lnTo>
                      <a:lnTo>
                        <a:pt x="87" y="101"/>
                      </a:lnTo>
                      <a:lnTo>
                        <a:pt x="79" y="105"/>
                      </a:lnTo>
                      <a:lnTo>
                        <a:pt x="73" y="107"/>
                      </a:lnTo>
                      <a:lnTo>
                        <a:pt x="66" y="107"/>
                      </a:lnTo>
                      <a:lnTo>
                        <a:pt x="48" y="103"/>
                      </a:lnTo>
                      <a:lnTo>
                        <a:pt x="33" y="92"/>
                      </a:lnTo>
                      <a:lnTo>
                        <a:pt x="23" y="75"/>
                      </a:lnTo>
                      <a:lnTo>
                        <a:pt x="20" y="50"/>
                      </a:lnTo>
                      <a:lnTo>
                        <a:pt x="106" y="50"/>
                      </a:lnTo>
                      <a:close/>
                      <a:moveTo>
                        <a:pt x="31" y="17"/>
                      </a:moveTo>
                      <a:lnTo>
                        <a:pt x="37" y="13"/>
                      </a:lnTo>
                      <a:lnTo>
                        <a:pt x="43" y="9"/>
                      </a:lnTo>
                      <a:lnTo>
                        <a:pt x="50" y="9"/>
                      </a:lnTo>
                      <a:lnTo>
                        <a:pt x="58" y="9"/>
                      </a:lnTo>
                      <a:lnTo>
                        <a:pt x="64" y="13"/>
                      </a:lnTo>
                      <a:lnTo>
                        <a:pt x="69" y="19"/>
                      </a:lnTo>
                      <a:lnTo>
                        <a:pt x="75" y="25"/>
                      </a:lnTo>
                      <a:lnTo>
                        <a:pt x="75" y="29"/>
                      </a:lnTo>
                      <a:lnTo>
                        <a:pt x="77" y="34"/>
                      </a:lnTo>
                      <a:lnTo>
                        <a:pt x="77" y="42"/>
                      </a:lnTo>
                      <a:lnTo>
                        <a:pt x="20" y="42"/>
                      </a:lnTo>
                      <a:lnTo>
                        <a:pt x="22" y="32"/>
                      </a:lnTo>
                      <a:lnTo>
                        <a:pt x="25" y="25"/>
                      </a:lnTo>
                      <a:lnTo>
                        <a:pt x="31" y="17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7" name="Freeform 160"/>
                <p:cNvSpPr>
                  <a:spLocks noEditPoints="1"/>
                </p:cNvSpPr>
                <p:nvPr/>
              </p:nvSpPr>
              <p:spPr bwMode="auto">
                <a:xfrm>
                  <a:off x="1334" y="3337"/>
                  <a:ext cx="90" cy="92"/>
                </a:xfrm>
                <a:custGeom>
                  <a:avLst/>
                  <a:gdLst>
                    <a:gd name="T0" fmla="*/ 86 w 182"/>
                    <a:gd name="T1" fmla="*/ 89 h 184"/>
                    <a:gd name="T2" fmla="*/ 79 w 182"/>
                    <a:gd name="T3" fmla="*/ 86 h 184"/>
                    <a:gd name="T4" fmla="*/ 71 w 182"/>
                    <a:gd name="T5" fmla="*/ 79 h 184"/>
                    <a:gd name="T6" fmla="*/ 48 w 182"/>
                    <a:gd name="T7" fmla="*/ 47 h 184"/>
                    <a:gd name="T8" fmla="*/ 65 w 182"/>
                    <a:gd name="T9" fmla="*/ 39 h 184"/>
                    <a:gd name="T10" fmla="*/ 70 w 182"/>
                    <a:gd name="T11" fmla="*/ 30 h 184"/>
                    <a:gd name="T12" fmla="*/ 70 w 182"/>
                    <a:gd name="T13" fmla="*/ 20 h 184"/>
                    <a:gd name="T14" fmla="*/ 66 w 182"/>
                    <a:gd name="T15" fmla="*/ 11 h 184"/>
                    <a:gd name="T16" fmla="*/ 59 w 182"/>
                    <a:gd name="T17" fmla="*/ 4 h 184"/>
                    <a:gd name="T18" fmla="*/ 45 w 182"/>
                    <a:gd name="T19" fmla="*/ 1 h 184"/>
                    <a:gd name="T20" fmla="*/ 0 w 182"/>
                    <a:gd name="T21" fmla="*/ 0 h 184"/>
                    <a:gd name="T22" fmla="*/ 4 w 182"/>
                    <a:gd name="T23" fmla="*/ 3 h 184"/>
                    <a:gd name="T24" fmla="*/ 9 w 182"/>
                    <a:gd name="T25" fmla="*/ 4 h 184"/>
                    <a:gd name="T26" fmla="*/ 12 w 182"/>
                    <a:gd name="T27" fmla="*/ 7 h 184"/>
                    <a:gd name="T28" fmla="*/ 13 w 182"/>
                    <a:gd name="T29" fmla="*/ 13 h 184"/>
                    <a:gd name="T30" fmla="*/ 13 w 182"/>
                    <a:gd name="T31" fmla="*/ 76 h 184"/>
                    <a:gd name="T32" fmla="*/ 13 w 182"/>
                    <a:gd name="T33" fmla="*/ 84 h 184"/>
                    <a:gd name="T34" fmla="*/ 10 w 182"/>
                    <a:gd name="T35" fmla="*/ 88 h 184"/>
                    <a:gd name="T36" fmla="*/ 4 w 182"/>
                    <a:gd name="T37" fmla="*/ 89 h 184"/>
                    <a:gd name="T38" fmla="*/ 0 w 182"/>
                    <a:gd name="T39" fmla="*/ 92 h 184"/>
                    <a:gd name="T40" fmla="*/ 39 w 182"/>
                    <a:gd name="T41" fmla="*/ 89 h 184"/>
                    <a:gd name="T42" fmla="*/ 32 w 182"/>
                    <a:gd name="T43" fmla="*/ 89 h 184"/>
                    <a:gd name="T44" fmla="*/ 29 w 182"/>
                    <a:gd name="T45" fmla="*/ 87 h 184"/>
                    <a:gd name="T46" fmla="*/ 27 w 182"/>
                    <a:gd name="T47" fmla="*/ 83 h 184"/>
                    <a:gd name="T48" fmla="*/ 27 w 182"/>
                    <a:gd name="T49" fmla="*/ 76 h 184"/>
                    <a:gd name="T50" fmla="*/ 28 w 182"/>
                    <a:gd name="T51" fmla="*/ 49 h 184"/>
                    <a:gd name="T52" fmla="*/ 29 w 182"/>
                    <a:gd name="T53" fmla="*/ 49 h 184"/>
                    <a:gd name="T54" fmla="*/ 32 w 182"/>
                    <a:gd name="T55" fmla="*/ 49 h 184"/>
                    <a:gd name="T56" fmla="*/ 66 w 182"/>
                    <a:gd name="T57" fmla="*/ 92 h 184"/>
                    <a:gd name="T58" fmla="*/ 90 w 182"/>
                    <a:gd name="T59" fmla="*/ 89 h 184"/>
                    <a:gd name="T60" fmla="*/ 30 w 182"/>
                    <a:gd name="T61" fmla="*/ 6 h 184"/>
                    <a:gd name="T62" fmla="*/ 37 w 182"/>
                    <a:gd name="T63" fmla="*/ 6 h 184"/>
                    <a:gd name="T64" fmla="*/ 45 w 182"/>
                    <a:gd name="T65" fmla="*/ 7 h 184"/>
                    <a:gd name="T66" fmla="*/ 50 w 182"/>
                    <a:gd name="T67" fmla="*/ 11 h 184"/>
                    <a:gd name="T68" fmla="*/ 55 w 182"/>
                    <a:gd name="T69" fmla="*/ 20 h 184"/>
                    <a:gd name="T70" fmla="*/ 55 w 182"/>
                    <a:gd name="T71" fmla="*/ 29 h 184"/>
                    <a:gd name="T72" fmla="*/ 52 w 182"/>
                    <a:gd name="T73" fmla="*/ 37 h 184"/>
                    <a:gd name="T74" fmla="*/ 41 w 182"/>
                    <a:gd name="T75" fmla="*/ 44 h 184"/>
                    <a:gd name="T76" fmla="*/ 29 w 182"/>
                    <a:gd name="T77" fmla="*/ 45 h 184"/>
                    <a:gd name="T78" fmla="*/ 28 w 182"/>
                    <a:gd name="T79" fmla="*/ 45 h 184"/>
                    <a:gd name="T80" fmla="*/ 27 w 182"/>
                    <a:gd name="T81" fmla="*/ 7 h 1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182"/>
                    <a:gd name="T124" fmla="*/ 0 h 184"/>
                    <a:gd name="T125" fmla="*/ 182 w 182"/>
                    <a:gd name="T126" fmla="*/ 184 h 184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182" h="184">
                      <a:moveTo>
                        <a:pt x="182" y="178"/>
                      </a:moveTo>
                      <a:lnTo>
                        <a:pt x="174" y="177"/>
                      </a:lnTo>
                      <a:lnTo>
                        <a:pt x="165" y="175"/>
                      </a:lnTo>
                      <a:lnTo>
                        <a:pt x="159" y="171"/>
                      </a:lnTo>
                      <a:lnTo>
                        <a:pt x="151" y="165"/>
                      </a:lnTo>
                      <a:lnTo>
                        <a:pt x="144" y="157"/>
                      </a:lnTo>
                      <a:lnTo>
                        <a:pt x="136" y="148"/>
                      </a:lnTo>
                      <a:lnTo>
                        <a:pt x="98" y="94"/>
                      </a:lnTo>
                      <a:lnTo>
                        <a:pt x="119" y="88"/>
                      </a:lnTo>
                      <a:lnTo>
                        <a:pt x="132" y="77"/>
                      </a:lnTo>
                      <a:lnTo>
                        <a:pt x="138" y="69"/>
                      </a:lnTo>
                      <a:lnTo>
                        <a:pt x="142" y="60"/>
                      </a:lnTo>
                      <a:lnTo>
                        <a:pt x="144" y="48"/>
                      </a:lnTo>
                      <a:lnTo>
                        <a:pt x="142" y="39"/>
                      </a:lnTo>
                      <a:lnTo>
                        <a:pt x="140" y="29"/>
                      </a:lnTo>
                      <a:lnTo>
                        <a:pt x="134" y="22"/>
                      </a:lnTo>
                      <a:lnTo>
                        <a:pt x="126" y="14"/>
                      </a:lnTo>
                      <a:lnTo>
                        <a:pt x="119" y="8"/>
                      </a:lnTo>
                      <a:lnTo>
                        <a:pt x="111" y="6"/>
                      </a:lnTo>
                      <a:lnTo>
                        <a:pt x="92" y="2"/>
                      </a:lnTo>
                      <a:lnTo>
                        <a:pt x="67" y="0"/>
                      </a:lnTo>
                      <a:lnTo>
                        <a:pt x="0" y="0"/>
                      </a:lnTo>
                      <a:lnTo>
                        <a:pt x="2" y="6"/>
                      </a:lnTo>
                      <a:lnTo>
                        <a:pt x="8" y="6"/>
                      </a:lnTo>
                      <a:lnTo>
                        <a:pt x="14" y="6"/>
                      </a:lnTo>
                      <a:lnTo>
                        <a:pt x="19" y="8"/>
                      </a:lnTo>
                      <a:lnTo>
                        <a:pt x="23" y="12"/>
                      </a:lnTo>
                      <a:lnTo>
                        <a:pt x="25" y="14"/>
                      </a:lnTo>
                      <a:lnTo>
                        <a:pt x="27" y="20"/>
                      </a:lnTo>
                      <a:lnTo>
                        <a:pt x="27" y="25"/>
                      </a:lnTo>
                      <a:lnTo>
                        <a:pt x="27" y="33"/>
                      </a:lnTo>
                      <a:lnTo>
                        <a:pt x="27" y="152"/>
                      </a:lnTo>
                      <a:lnTo>
                        <a:pt x="27" y="161"/>
                      </a:lnTo>
                      <a:lnTo>
                        <a:pt x="27" y="167"/>
                      </a:lnTo>
                      <a:lnTo>
                        <a:pt x="25" y="171"/>
                      </a:lnTo>
                      <a:lnTo>
                        <a:pt x="21" y="175"/>
                      </a:lnTo>
                      <a:lnTo>
                        <a:pt x="15" y="178"/>
                      </a:lnTo>
                      <a:lnTo>
                        <a:pt x="8" y="178"/>
                      </a:lnTo>
                      <a:lnTo>
                        <a:pt x="0" y="178"/>
                      </a:lnTo>
                      <a:lnTo>
                        <a:pt x="0" y="184"/>
                      </a:lnTo>
                      <a:lnTo>
                        <a:pt x="79" y="184"/>
                      </a:lnTo>
                      <a:lnTo>
                        <a:pt x="79" y="178"/>
                      </a:lnTo>
                      <a:lnTo>
                        <a:pt x="73" y="178"/>
                      </a:lnTo>
                      <a:lnTo>
                        <a:pt x="65" y="178"/>
                      </a:lnTo>
                      <a:lnTo>
                        <a:pt x="61" y="177"/>
                      </a:lnTo>
                      <a:lnTo>
                        <a:pt x="58" y="173"/>
                      </a:lnTo>
                      <a:lnTo>
                        <a:pt x="56" y="171"/>
                      </a:lnTo>
                      <a:lnTo>
                        <a:pt x="54" y="165"/>
                      </a:lnTo>
                      <a:lnTo>
                        <a:pt x="54" y="159"/>
                      </a:lnTo>
                      <a:lnTo>
                        <a:pt x="54" y="152"/>
                      </a:lnTo>
                      <a:lnTo>
                        <a:pt x="54" y="98"/>
                      </a:lnTo>
                      <a:lnTo>
                        <a:pt x="56" y="98"/>
                      </a:lnTo>
                      <a:lnTo>
                        <a:pt x="58" y="98"/>
                      </a:lnTo>
                      <a:lnTo>
                        <a:pt x="59" y="98"/>
                      </a:lnTo>
                      <a:lnTo>
                        <a:pt x="61" y="98"/>
                      </a:lnTo>
                      <a:lnTo>
                        <a:pt x="65" y="98"/>
                      </a:lnTo>
                      <a:lnTo>
                        <a:pt x="71" y="98"/>
                      </a:lnTo>
                      <a:lnTo>
                        <a:pt x="134" y="184"/>
                      </a:lnTo>
                      <a:lnTo>
                        <a:pt x="182" y="184"/>
                      </a:lnTo>
                      <a:lnTo>
                        <a:pt x="182" y="178"/>
                      </a:lnTo>
                      <a:close/>
                      <a:moveTo>
                        <a:pt x="54" y="14"/>
                      </a:moveTo>
                      <a:lnTo>
                        <a:pt x="61" y="12"/>
                      </a:lnTo>
                      <a:lnTo>
                        <a:pt x="69" y="12"/>
                      </a:lnTo>
                      <a:lnTo>
                        <a:pt x="75" y="12"/>
                      </a:lnTo>
                      <a:lnTo>
                        <a:pt x="82" y="12"/>
                      </a:lnTo>
                      <a:lnTo>
                        <a:pt x="90" y="14"/>
                      </a:lnTo>
                      <a:lnTo>
                        <a:pt x="96" y="18"/>
                      </a:lnTo>
                      <a:lnTo>
                        <a:pt x="102" y="22"/>
                      </a:lnTo>
                      <a:lnTo>
                        <a:pt x="107" y="29"/>
                      </a:lnTo>
                      <a:lnTo>
                        <a:pt x="111" y="39"/>
                      </a:lnTo>
                      <a:lnTo>
                        <a:pt x="113" y="50"/>
                      </a:lnTo>
                      <a:lnTo>
                        <a:pt x="111" y="58"/>
                      </a:lnTo>
                      <a:lnTo>
                        <a:pt x="109" y="66"/>
                      </a:lnTo>
                      <a:lnTo>
                        <a:pt x="105" y="73"/>
                      </a:lnTo>
                      <a:lnTo>
                        <a:pt x="100" y="79"/>
                      </a:lnTo>
                      <a:lnTo>
                        <a:pt x="82" y="87"/>
                      </a:lnTo>
                      <a:lnTo>
                        <a:pt x="61" y="90"/>
                      </a:lnTo>
                      <a:lnTo>
                        <a:pt x="59" y="90"/>
                      </a:lnTo>
                      <a:lnTo>
                        <a:pt x="58" y="90"/>
                      </a:lnTo>
                      <a:lnTo>
                        <a:pt x="56" y="90"/>
                      </a:lnTo>
                      <a:lnTo>
                        <a:pt x="54" y="90"/>
                      </a:lnTo>
                      <a:lnTo>
                        <a:pt x="54" y="14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8" name="Freeform 161"/>
                <p:cNvSpPr>
                  <a:spLocks noEditPoints="1"/>
                </p:cNvSpPr>
                <p:nvPr/>
              </p:nvSpPr>
              <p:spPr bwMode="auto">
                <a:xfrm>
                  <a:off x="1427" y="3333"/>
                  <a:ext cx="32" cy="96"/>
                </a:xfrm>
                <a:custGeom>
                  <a:avLst/>
                  <a:gdLst>
                    <a:gd name="T0" fmla="*/ 12 w 63"/>
                    <a:gd name="T1" fmla="*/ 2 h 191"/>
                    <a:gd name="T2" fmla="*/ 10 w 63"/>
                    <a:gd name="T3" fmla="*/ 4 h 191"/>
                    <a:gd name="T4" fmla="*/ 10 w 63"/>
                    <a:gd name="T5" fmla="*/ 7 h 191"/>
                    <a:gd name="T6" fmla="*/ 10 w 63"/>
                    <a:gd name="T7" fmla="*/ 9 h 191"/>
                    <a:gd name="T8" fmla="*/ 12 w 63"/>
                    <a:gd name="T9" fmla="*/ 12 h 191"/>
                    <a:gd name="T10" fmla="*/ 13 w 63"/>
                    <a:gd name="T11" fmla="*/ 14 h 191"/>
                    <a:gd name="T12" fmla="*/ 16 w 63"/>
                    <a:gd name="T13" fmla="*/ 14 h 191"/>
                    <a:gd name="T14" fmla="*/ 19 w 63"/>
                    <a:gd name="T15" fmla="*/ 13 h 191"/>
                    <a:gd name="T16" fmla="*/ 21 w 63"/>
                    <a:gd name="T17" fmla="*/ 12 h 191"/>
                    <a:gd name="T18" fmla="*/ 23 w 63"/>
                    <a:gd name="T19" fmla="*/ 10 h 191"/>
                    <a:gd name="T20" fmla="*/ 23 w 63"/>
                    <a:gd name="T21" fmla="*/ 7 h 191"/>
                    <a:gd name="T22" fmla="*/ 23 w 63"/>
                    <a:gd name="T23" fmla="*/ 4 h 191"/>
                    <a:gd name="T24" fmla="*/ 21 w 63"/>
                    <a:gd name="T25" fmla="*/ 2 h 191"/>
                    <a:gd name="T26" fmla="*/ 19 w 63"/>
                    <a:gd name="T27" fmla="*/ 0 h 191"/>
                    <a:gd name="T28" fmla="*/ 16 w 63"/>
                    <a:gd name="T29" fmla="*/ 0 h 191"/>
                    <a:gd name="T30" fmla="*/ 13 w 63"/>
                    <a:gd name="T31" fmla="*/ 0 h 191"/>
                    <a:gd name="T32" fmla="*/ 12 w 63"/>
                    <a:gd name="T33" fmla="*/ 2 h 191"/>
                    <a:gd name="T34" fmla="*/ 19 w 63"/>
                    <a:gd name="T35" fmla="*/ 32 h 191"/>
                    <a:gd name="T36" fmla="*/ 0 w 63"/>
                    <a:gd name="T37" fmla="*/ 39 h 191"/>
                    <a:gd name="T38" fmla="*/ 1 w 63"/>
                    <a:gd name="T39" fmla="*/ 42 h 191"/>
                    <a:gd name="T40" fmla="*/ 4 w 63"/>
                    <a:gd name="T41" fmla="*/ 41 h 191"/>
                    <a:gd name="T42" fmla="*/ 6 w 63"/>
                    <a:gd name="T43" fmla="*/ 41 h 191"/>
                    <a:gd name="T44" fmla="*/ 8 w 63"/>
                    <a:gd name="T45" fmla="*/ 41 h 191"/>
                    <a:gd name="T46" fmla="*/ 9 w 63"/>
                    <a:gd name="T47" fmla="*/ 42 h 191"/>
                    <a:gd name="T48" fmla="*/ 10 w 63"/>
                    <a:gd name="T49" fmla="*/ 43 h 191"/>
                    <a:gd name="T50" fmla="*/ 11 w 63"/>
                    <a:gd name="T51" fmla="*/ 45 h 191"/>
                    <a:gd name="T52" fmla="*/ 11 w 63"/>
                    <a:gd name="T53" fmla="*/ 48 h 191"/>
                    <a:gd name="T54" fmla="*/ 11 w 63"/>
                    <a:gd name="T55" fmla="*/ 52 h 191"/>
                    <a:gd name="T56" fmla="*/ 11 w 63"/>
                    <a:gd name="T57" fmla="*/ 58 h 191"/>
                    <a:gd name="T58" fmla="*/ 11 w 63"/>
                    <a:gd name="T59" fmla="*/ 81 h 191"/>
                    <a:gd name="T60" fmla="*/ 11 w 63"/>
                    <a:gd name="T61" fmla="*/ 85 h 191"/>
                    <a:gd name="T62" fmla="*/ 11 w 63"/>
                    <a:gd name="T63" fmla="*/ 88 h 191"/>
                    <a:gd name="T64" fmla="*/ 10 w 63"/>
                    <a:gd name="T65" fmla="*/ 89 h 191"/>
                    <a:gd name="T66" fmla="*/ 9 w 63"/>
                    <a:gd name="T67" fmla="*/ 91 h 191"/>
                    <a:gd name="T68" fmla="*/ 8 w 63"/>
                    <a:gd name="T69" fmla="*/ 92 h 191"/>
                    <a:gd name="T70" fmla="*/ 6 w 63"/>
                    <a:gd name="T71" fmla="*/ 93 h 191"/>
                    <a:gd name="T72" fmla="*/ 4 w 63"/>
                    <a:gd name="T73" fmla="*/ 93 h 191"/>
                    <a:gd name="T74" fmla="*/ 1 w 63"/>
                    <a:gd name="T75" fmla="*/ 93 h 191"/>
                    <a:gd name="T76" fmla="*/ 1 w 63"/>
                    <a:gd name="T77" fmla="*/ 96 h 191"/>
                    <a:gd name="T78" fmla="*/ 32 w 63"/>
                    <a:gd name="T79" fmla="*/ 96 h 191"/>
                    <a:gd name="T80" fmla="*/ 32 w 63"/>
                    <a:gd name="T81" fmla="*/ 93 h 191"/>
                    <a:gd name="T82" fmla="*/ 29 w 63"/>
                    <a:gd name="T83" fmla="*/ 93 h 191"/>
                    <a:gd name="T84" fmla="*/ 27 w 63"/>
                    <a:gd name="T85" fmla="*/ 93 h 191"/>
                    <a:gd name="T86" fmla="*/ 25 w 63"/>
                    <a:gd name="T87" fmla="*/ 92 h 191"/>
                    <a:gd name="T88" fmla="*/ 24 w 63"/>
                    <a:gd name="T89" fmla="*/ 91 h 191"/>
                    <a:gd name="T90" fmla="*/ 23 w 63"/>
                    <a:gd name="T91" fmla="*/ 89 h 191"/>
                    <a:gd name="T92" fmla="*/ 22 w 63"/>
                    <a:gd name="T93" fmla="*/ 87 h 191"/>
                    <a:gd name="T94" fmla="*/ 22 w 63"/>
                    <a:gd name="T95" fmla="*/ 85 h 191"/>
                    <a:gd name="T96" fmla="*/ 22 w 63"/>
                    <a:gd name="T97" fmla="*/ 81 h 191"/>
                    <a:gd name="T98" fmla="*/ 22 w 63"/>
                    <a:gd name="T99" fmla="*/ 32 h 191"/>
                    <a:gd name="T100" fmla="*/ 19 w 63"/>
                    <a:gd name="T101" fmla="*/ 32 h 191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w 63"/>
                    <a:gd name="T154" fmla="*/ 0 h 191"/>
                    <a:gd name="T155" fmla="*/ 63 w 63"/>
                    <a:gd name="T156" fmla="*/ 191 h 191"/>
                  </a:gdLst>
                  <a:ahLst/>
                  <a:cxnLst>
                    <a:cxn ang="T102">
                      <a:pos x="T0" y="T1"/>
                    </a:cxn>
                    <a:cxn ang="T103">
                      <a:pos x="T2" y="T3"/>
                    </a:cxn>
                    <a:cxn ang="T104">
                      <a:pos x="T4" y="T5"/>
                    </a:cxn>
                    <a:cxn ang="T105">
                      <a:pos x="T6" y="T7"/>
                    </a:cxn>
                    <a:cxn ang="T106">
                      <a:pos x="T8" y="T9"/>
                    </a:cxn>
                    <a:cxn ang="T107">
                      <a:pos x="T10" y="T11"/>
                    </a:cxn>
                    <a:cxn ang="T108">
                      <a:pos x="T12" y="T13"/>
                    </a:cxn>
                    <a:cxn ang="T109">
                      <a:pos x="T14" y="T15"/>
                    </a:cxn>
                    <a:cxn ang="T110">
                      <a:pos x="T16" y="T17"/>
                    </a:cxn>
                    <a:cxn ang="T111">
                      <a:pos x="T18" y="T19"/>
                    </a:cxn>
                    <a:cxn ang="T112">
                      <a:pos x="T20" y="T21"/>
                    </a:cxn>
                    <a:cxn ang="T113">
                      <a:pos x="T22" y="T23"/>
                    </a:cxn>
                    <a:cxn ang="T114">
                      <a:pos x="T24" y="T25"/>
                    </a:cxn>
                    <a:cxn ang="T115">
                      <a:pos x="T26" y="T27"/>
                    </a:cxn>
                    <a:cxn ang="T116">
                      <a:pos x="T28" y="T29"/>
                    </a:cxn>
                    <a:cxn ang="T117">
                      <a:pos x="T30" y="T31"/>
                    </a:cxn>
                    <a:cxn ang="T118">
                      <a:pos x="T32" y="T33"/>
                    </a:cxn>
                    <a:cxn ang="T119">
                      <a:pos x="T34" y="T35"/>
                    </a:cxn>
                    <a:cxn ang="T120">
                      <a:pos x="T36" y="T37"/>
                    </a:cxn>
                    <a:cxn ang="T121">
                      <a:pos x="T38" y="T39"/>
                    </a:cxn>
                    <a:cxn ang="T122">
                      <a:pos x="T40" y="T41"/>
                    </a:cxn>
                    <a:cxn ang="T123">
                      <a:pos x="T42" y="T43"/>
                    </a:cxn>
                    <a:cxn ang="T124">
                      <a:pos x="T44" y="T45"/>
                    </a:cxn>
                    <a:cxn ang="T125">
                      <a:pos x="T46" y="T47"/>
                    </a:cxn>
                    <a:cxn ang="T126">
                      <a:pos x="T48" y="T49"/>
                    </a:cxn>
                    <a:cxn ang="T127">
                      <a:pos x="T50" y="T51"/>
                    </a:cxn>
                    <a:cxn ang="T128">
                      <a:pos x="T52" y="T53"/>
                    </a:cxn>
                    <a:cxn ang="T129">
                      <a:pos x="T54" y="T55"/>
                    </a:cxn>
                    <a:cxn ang="T130">
                      <a:pos x="T56" y="T57"/>
                    </a:cxn>
                    <a:cxn ang="T131">
                      <a:pos x="T58" y="T59"/>
                    </a:cxn>
                    <a:cxn ang="T132">
                      <a:pos x="T60" y="T61"/>
                    </a:cxn>
                    <a:cxn ang="T133">
                      <a:pos x="T62" y="T63"/>
                    </a:cxn>
                    <a:cxn ang="T134">
                      <a:pos x="T64" y="T65"/>
                    </a:cxn>
                    <a:cxn ang="T135">
                      <a:pos x="T66" y="T67"/>
                    </a:cxn>
                    <a:cxn ang="T136">
                      <a:pos x="T68" y="T69"/>
                    </a:cxn>
                    <a:cxn ang="T137">
                      <a:pos x="T70" y="T71"/>
                    </a:cxn>
                    <a:cxn ang="T138">
                      <a:pos x="T72" y="T73"/>
                    </a:cxn>
                    <a:cxn ang="T139">
                      <a:pos x="T74" y="T75"/>
                    </a:cxn>
                    <a:cxn ang="T140">
                      <a:pos x="T76" y="T77"/>
                    </a:cxn>
                    <a:cxn ang="T141">
                      <a:pos x="T78" y="T79"/>
                    </a:cxn>
                    <a:cxn ang="T142">
                      <a:pos x="T80" y="T81"/>
                    </a:cxn>
                    <a:cxn ang="T143">
                      <a:pos x="T82" y="T83"/>
                    </a:cxn>
                    <a:cxn ang="T144">
                      <a:pos x="T84" y="T85"/>
                    </a:cxn>
                    <a:cxn ang="T145">
                      <a:pos x="T86" y="T87"/>
                    </a:cxn>
                    <a:cxn ang="T146">
                      <a:pos x="T88" y="T89"/>
                    </a:cxn>
                    <a:cxn ang="T147">
                      <a:pos x="T90" y="T91"/>
                    </a:cxn>
                    <a:cxn ang="T148">
                      <a:pos x="T92" y="T93"/>
                    </a:cxn>
                    <a:cxn ang="T149">
                      <a:pos x="T94" y="T95"/>
                    </a:cxn>
                    <a:cxn ang="T150">
                      <a:pos x="T96" y="T97"/>
                    </a:cxn>
                    <a:cxn ang="T151">
                      <a:pos x="T98" y="T99"/>
                    </a:cxn>
                    <a:cxn ang="T152">
                      <a:pos x="T100" y="T101"/>
                    </a:cxn>
                  </a:cxnLst>
                  <a:rect l="T153" t="T154" r="T155" b="T156"/>
                  <a:pathLst>
                    <a:path w="63" h="191">
                      <a:moveTo>
                        <a:pt x="23" y="4"/>
                      </a:moveTo>
                      <a:lnTo>
                        <a:pt x="19" y="7"/>
                      </a:lnTo>
                      <a:lnTo>
                        <a:pt x="19" y="13"/>
                      </a:lnTo>
                      <a:lnTo>
                        <a:pt x="19" y="17"/>
                      </a:lnTo>
                      <a:lnTo>
                        <a:pt x="23" y="23"/>
                      </a:lnTo>
                      <a:lnTo>
                        <a:pt x="26" y="27"/>
                      </a:lnTo>
                      <a:lnTo>
                        <a:pt x="32" y="27"/>
                      </a:lnTo>
                      <a:lnTo>
                        <a:pt x="38" y="25"/>
                      </a:lnTo>
                      <a:lnTo>
                        <a:pt x="42" y="23"/>
                      </a:lnTo>
                      <a:lnTo>
                        <a:pt x="46" y="19"/>
                      </a:lnTo>
                      <a:lnTo>
                        <a:pt x="46" y="13"/>
                      </a:lnTo>
                      <a:lnTo>
                        <a:pt x="46" y="7"/>
                      </a:lnTo>
                      <a:lnTo>
                        <a:pt x="42" y="4"/>
                      </a:lnTo>
                      <a:lnTo>
                        <a:pt x="38" y="0"/>
                      </a:lnTo>
                      <a:lnTo>
                        <a:pt x="32" y="0"/>
                      </a:lnTo>
                      <a:lnTo>
                        <a:pt x="26" y="0"/>
                      </a:lnTo>
                      <a:lnTo>
                        <a:pt x="23" y="4"/>
                      </a:lnTo>
                      <a:close/>
                      <a:moveTo>
                        <a:pt x="38" y="63"/>
                      </a:moveTo>
                      <a:lnTo>
                        <a:pt x="0" y="78"/>
                      </a:lnTo>
                      <a:lnTo>
                        <a:pt x="2" y="84"/>
                      </a:lnTo>
                      <a:lnTo>
                        <a:pt x="7" y="82"/>
                      </a:lnTo>
                      <a:lnTo>
                        <a:pt x="11" y="82"/>
                      </a:lnTo>
                      <a:lnTo>
                        <a:pt x="15" y="82"/>
                      </a:lnTo>
                      <a:lnTo>
                        <a:pt x="17" y="84"/>
                      </a:lnTo>
                      <a:lnTo>
                        <a:pt x="19" y="86"/>
                      </a:lnTo>
                      <a:lnTo>
                        <a:pt x="21" y="90"/>
                      </a:lnTo>
                      <a:lnTo>
                        <a:pt x="21" y="95"/>
                      </a:lnTo>
                      <a:lnTo>
                        <a:pt x="21" y="103"/>
                      </a:lnTo>
                      <a:lnTo>
                        <a:pt x="21" y="115"/>
                      </a:lnTo>
                      <a:lnTo>
                        <a:pt x="21" y="162"/>
                      </a:lnTo>
                      <a:lnTo>
                        <a:pt x="21" y="170"/>
                      </a:lnTo>
                      <a:lnTo>
                        <a:pt x="21" y="176"/>
                      </a:lnTo>
                      <a:lnTo>
                        <a:pt x="19" y="178"/>
                      </a:lnTo>
                      <a:lnTo>
                        <a:pt x="17" y="182"/>
                      </a:lnTo>
                      <a:lnTo>
                        <a:pt x="15" y="184"/>
                      </a:lnTo>
                      <a:lnTo>
                        <a:pt x="11" y="185"/>
                      </a:lnTo>
                      <a:lnTo>
                        <a:pt x="7" y="185"/>
                      </a:lnTo>
                      <a:lnTo>
                        <a:pt x="2" y="185"/>
                      </a:lnTo>
                      <a:lnTo>
                        <a:pt x="2" y="191"/>
                      </a:lnTo>
                      <a:lnTo>
                        <a:pt x="63" y="191"/>
                      </a:lnTo>
                      <a:lnTo>
                        <a:pt x="63" y="185"/>
                      </a:lnTo>
                      <a:lnTo>
                        <a:pt x="57" y="185"/>
                      </a:lnTo>
                      <a:lnTo>
                        <a:pt x="53" y="185"/>
                      </a:lnTo>
                      <a:lnTo>
                        <a:pt x="49" y="184"/>
                      </a:lnTo>
                      <a:lnTo>
                        <a:pt x="47" y="182"/>
                      </a:lnTo>
                      <a:lnTo>
                        <a:pt x="46" y="178"/>
                      </a:lnTo>
                      <a:lnTo>
                        <a:pt x="44" y="174"/>
                      </a:lnTo>
                      <a:lnTo>
                        <a:pt x="44" y="170"/>
                      </a:lnTo>
                      <a:lnTo>
                        <a:pt x="44" y="162"/>
                      </a:lnTo>
                      <a:lnTo>
                        <a:pt x="44" y="63"/>
                      </a:lnTo>
                      <a:lnTo>
                        <a:pt x="38" y="6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59" name="Freeform 162"/>
                <p:cNvSpPr>
                  <a:spLocks/>
                </p:cNvSpPr>
                <p:nvPr/>
              </p:nvSpPr>
              <p:spPr bwMode="auto">
                <a:xfrm>
                  <a:off x="1463" y="3366"/>
                  <a:ext cx="67" cy="65"/>
                </a:xfrm>
                <a:custGeom>
                  <a:avLst/>
                  <a:gdLst>
                    <a:gd name="T0" fmla="*/ 0 w 134"/>
                    <a:gd name="T1" fmla="*/ 3 h 128"/>
                    <a:gd name="T2" fmla="*/ 3 w 134"/>
                    <a:gd name="T3" fmla="*/ 3 h 128"/>
                    <a:gd name="T4" fmla="*/ 5 w 134"/>
                    <a:gd name="T5" fmla="*/ 4 h 128"/>
                    <a:gd name="T6" fmla="*/ 7 w 134"/>
                    <a:gd name="T7" fmla="*/ 5 h 128"/>
                    <a:gd name="T8" fmla="*/ 9 w 134"/>
                    <a:gd name="T9" fmla="*/ 7 h 128"/>
                    <a:gd name="T10" fmla="*/ 10 w 134"/>
                    <a:gd name="T11" fmla="*/ 8 h 128"/>
                    <a:gd name="T12" fmla="*/ 11 w 134"/>
                    <a:gd name="T13" fmla="*/ 10 h 128"/>
                    <a:gd name="T14" fmla="*/ 12 w 134"/>
                    <a:gd name="T15" fmla="*/ 12 h 128"/>
                    <a:gd name="T16" fmla="*/ 34 w 134"/>
                    <a:gd name="T17" fmla="*/ 65 h 128"/>
                    <a:gd name="T18" fmla="*/ 37 w 134"/>
                    <a:gd name="T19" fmla="*/ 65 h 128"/>
                    <a:gd name="T20" fmla="*/ 58 w 134"/>
                    <a:gd name="T21" fmla="*/ 11 h 128"/>
                    <a:gd name="T22" fmla="*/ 60 w 134"/>
                    <a:gd name="T23" fmla="*/ 8 h 128"/>
                    <a:gd name="T24" fmla="*/ 61 w 134"/>
                    <a:gd name="T25" fmla="*/ 6 h 128"/>
                    <a:gd name="T26" fmla="*/ 63 w 134"/>
                    <a:gd name="T27" fmla="*/ 4 h 128"/>
                    <a:gd name="T28" fmla="*/ 65 w 134"/>
                    <a:gd name="T29" fmla="*/ 3 h 128"/>
                    <a:gd name="T30" fmla="*/ 67 w 134"/>
                    <a:gd name="T31" fmla="*/ 3 h 128"/>
                    <a:gd name="T32" fmla="*/ 67 w 134"/>
                    <a:gd name="T33" fmla="*/ 0 h 128"/>
                    <a:gd name="T34" fmla="*/ 47 w 134"/>
                    <a:gd name="T35" fmla="*/ 0 h 128"/>
                    <a:gd name="T36" fmla="*/ 47 w 134"/>
                    <a:gd name="T37" fmla="*/ 3 h 128"/>
                    <a:gd name="T38" fmla="*/ 50 w 134"/>
                    <a:gd name="T39" fmla="*/ 3 h 128"/>
                    <a:gd name="T40" fmla="*/ 52 w 134"/>
                    <a:gd name="T41" fmla="*/ 3 h 128"/>
                    <a:gd name="T42" fmla="*/ 53 w 134"/>
                    <a:gd name="T43" fmla="*/ 4 h 128"/>
                    <a:gd name="T44" fmla="*/ 54 w 134"/>
                    <a:gd name="T45" fmla="*/ 5 h 128"/>
                    <a:gd name="T46" fmla="*/ 54 w 134"/>
                    <a:gd name="T47" fmla="*/ 5 h 128"/>
                    <a:gd name="T48" fmla="*/ 54 w 134"/>
                    <a:gd name="T49" fmla="*/ 6 h 128"/>
                    <a:gd name="T50" fmla="*/ 54 w 134"/>
                    <a:gd name="T51" fmla="*/ 9 h 128"/>
                    <a:gd name="T52" fmla="*/ 53 w 134"/>
                    <a:gd name="T53" fmla="*/ 12 h 128"/>
                    <a:gd name="T54" fmla="*/ 38 w 134"/>
                    <a:gd name="T55" fmla="*/ 48 h 128"/>
                    <a:gd name="T56" fmla="*/ 24 w 134"/>
                    <a:gd name="T57" fmla="*/ 14 h 128"/>
                    <a:gd name="T58" fmla="*/ 22 w 134"/>
                    <a:gd name="T59" fmla="*/ 11 h 128"/>
                    <a:gd name="T60" fmla="*/ 22 w 134"/>
                    <a:gd name="T61" fmla="*/ 8 h 128"/>
                    <a:gd name="T62" fmla="*/ 22 w 134"/>
                    <a:gd name="T63" fmla="*/ 6 h 128"/>
                    <a:gd name="T64" fmla="*/ 23 w 134"/>
                    <a:gd name="T65" fmla="*/ 4 h 128"/>
                    <a:gd name="T66" fmla="*/ 25 w 134"/>
                    <a:gd name="T67" fmla="*/ 3 h 128"/>
                    <a:gd name="T68" fmla="*/ 28 w 134"/>
                    <a:gd name="T69" fmla="*/ 3 h 128"/>
                    <a:gd name="T70" fmla="*/ 30 w 134"/>
                    <a:gd name="T71" fmla="*/ 3 h 128"/>
                    <a:gd name="T72" fmla="*/ 30 w 134"/>
                    <a:gd name="T73" fmla="*/ 0 h 128"/>
                    <a:gd name="T74" fmla="*/ 0 w 134"/>
                    <a:gd name="T75" fmla="*/ 0 h 128"/>
                    <a:gd name="T76" fmla="*/ 0 w 134"/>
                    <a:gd name="T77" fmla="*/ 3 h 128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134"/>
                    <a:gd name="T118" fmla="*/ 0 h 128"/>
                    <a:gd name="T119" fmla="*/ 134 w 134"/>
                    <a:gd name="T120" fmla="*/ 128 h 128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134" h="128">
                      <a:moveTo>
                        <a:pt x="0" y="6"/>
                      </a:move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4" y="9"/>
                      </a:lnTo>
                      <a:lnTo>
                        <a:pt x="18" y="13"/>
                      </a:lnTo>
                      <a:lnTo>
                        <a:pt x="20" y="15"/>
                      </a:lnTo>
                      <a:lnTo>
                        <a:pt x="21" y="19"/>
                      </a:lnTo>
                      <a:lnTo>
                        <a:pt x="23" y="23"/>
                      </a:lnTo>
                      <a:lnTo>
                        <a:pt x="67" y="128"/>
                      </a:lnTo>
                      <a:lnTo>
                        <a:pt x="73" y="128"/>
                      </a:lnTo>
                      <a:lnTo>
                        <a:pt x="115" y="21"/>
                      </a:lnTo>
                      <a:lnTo>
                        <a:pt x="119" y="15"/>
                      </a:lnTo>
                      <a:lnTo>
                        <a:pt x="121" y="11"/>
                      </a:lnTo>
                      <a:lnTo>
                        <a:pt x="125" y="7"/>
                      </a:lnTo>
                      <a:lnTo>
                        <a:pt x="129" y="6"/>
                      </a:lnTo>
                      <a:lnTo>
                        <a:pt x="134" y="6"/>
                      </a:lnTo>
                      <a:lnTo>
                        <a:pt x="134" y="0"/>
                      </a:lnTo>
                      <a:lnTo>
                        <a:pt x="94" y="0"/>
                      </a:lnTo>
                      <a:lnTo>
                        <a:pt x="94" y="6"/>
                      </a:lnTo>
                      <a:lnTo>
                        <a:pt x="100" y="6"/>
                      </a:lnTo>
                      <a:lnTo>
                        <a:pt x="104" y="6"/>
                      </a:lnTo>
                      <a:lnTo>
                        <a:pt x="106" y="7"/>
                      </a:lnTo>
                      <a:lnTo>
                        <a:pt x="108" y="9"/>
                      </a:lnTo>
                      <a:lnTo>
                        <a:pt x="108" y="11"/>
                      </a:lnTo>
                      <a:lnTo>
                        <a:pt x="108" y="17"/>
                      </a:lnTo>
                      <a:lnTo>
                        <a:pt x="106" y="23"/>
                      </a:lnTo>
                      <a:lnTo>
                        <a:pt x="75" y="94"/>
                      </a:lnTo>
                      <a:lnTo>
                        <a:pt x="48" y="27"/>
                      </a:lnTo>
                      <a:lnTo>
                        <a:pt x="44" y="21"/>
                      </a:lnTo>
                      <a:lnTo>
                        <a:pt x="44" y="15"/>
                      </a:lnTo>
                      <a:lnTo>
                        <a:pt x="44" y="11"/>
                      </a:lnTo>
                      <a:lnTo>
                        <a:pt x="46" y="7"/>
                      </a:lnTo>
                      <a:lnTo>
                        <a:pt x="50" y="6"/>
                      </a:lnTo>
                      <a:lnTo>
                        <a:pt x="56" y="6"/>
                      </a:lnTo>
                      <a:lnTo>
                        <a:pt x="60" y="6"/>
                      </a:lnTo>
                      <a:lnTo>
                        <a:pt x="60" y="0"/>
                      </a:lnTo>
                      <a:lnTo>
                        <a:pt x="0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0" name="Freeform 163"/>
                <p:cNvSpPr>
                  <a:spLocks noEditPoints="1"/>
                </p:cNvSpPr>
                <p:nvPr/>
              </p:nvSpPr>
              <p:spPr bwMode="auto">
                <a:xfrm>
                  <a:off x="1535" y="3364"/>
                  <a:ext cx="53" cy="67"/>
                </a:xfrm>
                <a:custGeom>
                  <a:avLst/>
                  <a:gdLst>
                    <a:gd name="T0" fmla="*/ 53 w 105"/>
                    <a:gd name="T1" fmla="*/ 26 h 132"/>
                    <a:gd name="T2" fmla="*/ 51 w 105"/>
                    <a:gd name="T3" fmla="*/ 16 h 132"/>
                    <a:gd name="T4" fmla="*/ 46 w 105"/>
                    <a:gd name="T5" fmla="*/ 8 h 132"/>
                    <a:gd name="T6" fmla="*/ 38 w 105"/>
                    <a:gd name="T7" fmla="*/ 2 h 132"/>
                    <a:gd name="T8" fmla="*/ 29 w 105"/>
                    <a:gd name="T9" fmla="*/ 0 h 132"/>
                    <a:gd name="T10" fmla="*/ 17 w 105"/>
                    <a:gd name="T11" fmla="*/ 3 h 132"/>
                    <a:gd name="T12" fmla="*/ 9 w 105"/>
                    <a:gd name="T13" fmla="*/ 10 h 132"/>
                    <a:gd name="T14" fmla="*/ 3 w 105"/>
                    <a:gd name="T15" fmla="*/ 20 h 132"/>
                    <a:gd name="T16" fmla="*/ 0 w 105"/>
                    <a:gd name="T17" fmla="*/ 34 h 132"/>
                    <a:gd name="T18" fmla="*/ 3 w 105"/>
                    <a:gd name="T19" fmla="*/ 48 h 132"/>
                    <a:gd name="T20" fmla="*/ 9 w 105"/>
                    <a:gd name="T21" fmla="*/ 58 h 132"/>
                    <a:gd name="T22" fmla="*/ 17 w 105"/>
                    <a:gd name="T23" fmla="*/ 64 h 132"/>
                    <a:gd name="T24" fmla="*/ 28 w 105"/>
                    <a:gd name="T25" fmla="*/ 67 h 132"/>
                    <a:gd name="T26" fmla="*/ 37 w 105"/>
                    <a:gd name="T27" fmla="*/ 65 h 132"/>
                    <a:gd name="T28" fmla="*/ 44 w 105"/>
                    <a:gd name="T29" fmla="*/ 59 h 132"/>
                    <a:gd name="T30" fmla="*/ 50 w 105"/>
                    <a:gd name="T31" fmla="*/ 50 h 132"/>
                    <a:gd name="T32" fmla="*/ 53 w 105"/>
                    <a:gd name="T33" fmla="*/ 42 h 132"/>
                    <a:gd name="T34" fmla="*/ 51 w 105"/>
                    <a:gd name="T35" fmla="*/ 41 h 132"/>
                    <a:gd name="T36" fmla="*/ 48 w 105"/>
                    <a:gd name="T37" fmla="*/ 46 h 132"/>
                    <a:gd name="T38" fmla="*/ 46 w 105"/>
                    <a:gd name="T39" fmla="*/ 50 h 132"/>
                    <a:gd name="T40" fmla="*/ 43 w 105"/>
                    <a:gd name="T41" fmla="*/ 52 h 132"/>
                    <a:gd name="T42" fmla="*/ 40 w 105"/>
                    <a:gd name="T43" fmla="*/ 54 h 132"/>
                    <a:gd name="T44" fmla="*/ 37 w 105"/>
                    <a:gd name="T45" fmla="*/ 55 h 132"/>
                    <a:gd name="T46" fmla="*/ 33 w 105"/>
                    <a:gd name="T47" fmla="*/ 55 h 132"/>
                    <a:gd name="T48" fmla="*/ 24 w 105"/>
                    <a:gd name="T49" fmla="*/ 53 h 132"/>
                    <a:gd name="T50" fmla="*/ 16 w 105"/>
                    <a:gd name="T51" fmla="*/ 48 h 132"/>
                    <a:gd name="T52" fmla="*/ 12 w 105"/>
                    <a:gd name="T53" fmla="*/ 38 h 132"/>
                    <a:gd name="T54" fmla="*/ 10 w 105"/>
                    <a:gd name="T55" fmla="*/ 26 h 132"/>
                    <a:gd name="T56" fmla="*/ 53 w 105"/>
                    <a:gd name="T57" fmla="*/ 26 h 132"/>
                    <a:gd name="T58" fmla="*/ 15 w 105"/>
                    <a:gd name="T59" fmla="*/ 10 h 132"/>
                    <a:gd name="T60" fmla="*/ 18 w 105"/>
                    <a:gd name="T61" fmla="*/ 7 h 132"/>
                    <a:gd name="T62" fmla="*/ 21 w 105"/>
                    <a:gd name="T63" fmla="*/ 6 h 132"/>
                    <a:gd name="T64" fmla="*/ 25 w 105"/>
                    <a:gd name="T65" fmla="*/ 5 h 132"/>
                    <a:gd name="T66" fmla="*/ 29 w 105"/>
                    <a:gd name="T67" fmla="*/ 6 h 132"/>
                    <a:gd name="T68" fmla="*/ 32 w 105"/>
                    <a:gd name="T69" fmla="*/ 8 h 132"/>
                    <a:gd name="T70" fmla="*/ 36 w 105"/>
                    <a:gd name="T71" fmla="*/ 10 h 132"/>
                    <a:gd name="T72" fmla="*/ 37 w 105"/>
                    <a:gd name="T73" fmla="*/ 14 h 132"/>
                    <a:gd name="T74" fmla="*/ 37 w 105"/>
                    <a:gd name="T75" fmla="*/ 16 h 132"/>
                    <a:gd name="T76" fmla="*/ 38 w 105"/>
                    <a:gd name="T77" fmla="*/ 18 h 132"/>
                    <a:gd name="T78" fmla="*/ 38 w 105"/>
                    <a:gd name="T79" fmla="*/ 22 h 132"/>
                    <a:gd name="T80" fmla="*/ 10 w 105"/>
                    <a:gd name="T81" fmla="*/ 22 h 132"/>
                    <a:gd name="T82" fmla="*/ 11 w 105"/>
                    <a:gd name="T83" fmla="*/ 17 h 132"/>
                    <a:gd name="T84" fmla="*/ 13 w 105"/>
                    <a:gd name="T85" fmla="*/ 13 h 132"/>
                    <a:gd name="T86" fmla="*/ 15 w 105"/>
                    <a:gd name="T87" fmla="*/ 10 h 13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5"/>
                    <a:gd name="T133" fmla="*/ 0 h 132"/>
                    <a:gd name="T134" fmla="*/ 105 w 105"/>
                    <a:gd name="T135" fmla="*/ 132 h 13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5" h="132">
                      <a:moveTo>
                        <a:pt x="105" y="52"/>
                      </a:moveTo>
                      <a:lnTo>
                        <a:pt x="101" y="31"/>
                      </a:lnTo>
                      <a:lnTo>
                        <a:pt x="92" y="15"/>
                      </a:lnTo>
                      <a:lnTo>
                        <a:pt x="76" y="4"/>
                      </a:lnTo>
                      <a:lnTo>
                        <a:pt x="57" y="0"/>
                      </a:lnTo>
                      <a:lnTo>
                        <a:pt x="34" y="6"/>
                      </a:lnTo>
                      <a:lnTo>
                        <a:pt x="17" y="19"/>
                      </a:lnTo>
                      <a:lnTo>
                        <a:pt x="6" y="40"/>
                      </a:lnTo>
                      <a:lnTo>
                        <a:pt x="0" y="67"/>
                      </a:lnTo>
                      <a:lnTo>
                        <a:pt x="6" y="94"/>
                      </a:lnTo>
                      <a:lnTo>
                        <a:pt x="17" y="115"/>
                      </a:lnTo>
                      <a:lnTo>
                        <a:pt x="34" y="126"/>
                      </a:lnTo>
                      <a:lnTo>
                        <a:pt x="55" y="132"/>
                      </a:lnTo>
                      <a:lnTo>
                        <a:pt x="73" y="128"/>
                      </a:lnTo>
                      <a:lnTo>
                        <a:pt x="88" y="117"/>
                      </a:lnTo>
                      <a:lnTo>
                        <a:pt x="99" y="99"/>
                      </a:lnTo>
                      <a:lnTo>
                        <a:pt x="105" y="82"/>
                      </a:lnTo>
                      <a:lnTo>
                        <a:pt x="101" y="80"/>
                      </a:lnTo>
                      <a:lnTo>
                        <a:pt x="95" y="90"/>
                      </a:lnTo>
                      <a:lnTo>
                        <a:pt x="92" y="98"/>
                      </a:lnTo>
                      <a:lnTo>
                        <a:pt x="86" y="103"/>
                      </a:lnTo>
                      <a:lnTo>
                        <a:pt x="80" y="107"/>
                      </a:lnTo>
                      <a:lnTo>
                        <a:pt x="73" y="109"/>
                      </a:lnTo>
                      <a:lnTo>
                        <a:pt x="65" y="109"/>
                      </a:lnTo>
                      <a:lnTo>
                        <a:pt x="48" y="105"/>
                      </a:lnTo>
                      <a:lnTo>
                        <a:pt x="32" y="94"/>
                      </a:lnTo>
                      <a:lnTo>
                        <a:pt x="23" y="75"/>
                      </a:lnTo>
                      <a:lnTo>
                        <a:pt x="19" y="52"/>
                      </a:lnTo>
                      <a:lnTo>
                        <a:pt x="105" y="52"/>
                      </a:lnTo>
                      <a:close/>
                      <a:moveTo>
                        <a:pt x="30" y="19"/>
                      </a:moveTo>
                      <a:lnTo>
                        <a:pt x="36" y="13"/>
                      </a:lnTo>
                      <a:lnTo>
                        <a:pt x="42" y="11"/>
                      </a:lnTo>
                      <a:lnTo>
                        <a:pt x="50" y="10"/>
                      </a:lnTo>
                      <a:lnTo>
                        <a:pt x="57" y="11"/>
                      </a:lnTo>
                      <a:lnTo>
                        <a:pt x="63" y="15"/>
                      </a:lnTo>
                      <a:lnTo>
                        <a:pt x="71" y="19"/>
                      </a:lnTo>
                      <a:lnTo>
                        <a:pt x="74" y="27"/>
                      </a:lnTo>
                      <a:lnTo>
                        <a:pt x="74" y="31"/>
                      </a:lnTo>
                      <a:lnTo>
                        <a:pt x="76" y="36"/>
                      </a:lnTo>
                      <a:lnTo>
                        <a:pt x="76" y="44"/>
                      </a:lnTo>
                      <a:lnTo>
                        <a:pt x="19" y="44"/>
                      </a:lnTo>
                      <a:lnTo>
                        <a:pt x="21" y="34"/>
                      </a:lnTo>
                      <a:lnTo>
                        <a:pt x="25" y="25"/>
                      </a:lnTo>
                      <a:lnTo>
                        <a:pt x="30" y="1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1" name="Freeform 164"/>
                <p:cNvSpPr>
                  <a:spLocks/>
                </p:cNvSpPr>
                <p:nvPr/>
              </p:nvSpPr>
              <p:spPr bwMode="auto">
                <a:xfrm>
                  <a:off x="1597" y="3333"/>
                  <a:ext cx="30" cy="96"/>
                </a:xfrm>
                <a:custGeom>
                  <a:avLst/>
                  <a:gdLst>
                    <a:gd name="T0" fmla="*/ 18 w 61"/>
                    <a:gd name="T1" fmla="*/ 0 h 191"/>
                    <a:gd name="T2" fmla="*/ 0 w 61"/>
                    <a:gd name="T3" fmla="*/ 8 h 191"/>
                    <a:gd name="T4" fmla="*/ 1 w 61"/>
                    <a:gd name="T5" fmla="*/ 10 h 191"/>
                    <a:gd name="T6" fmla="*/ 3 w 61"/>
                    <a:gd name="T7" fmla="*/ 9 h 191"/>
                    <a:gd name="T8" fmla="*/ 5 w 61"/>
                    <a:gd name="T9" fmla="*/ 9 h 191"/>
                    <a:gd name="T10" fmla="*/ 7 w 61"/>
                    <a:gd name="T11" fmla="*/ 9 h 191"/>
                    <a:gd name="T12" fmla="*/ 8 w 61"/>
                    <a:gd name="T13" fmla="*/ 10 h 191"/>
                    <a:gd name="T14" fmla="*/ 8 w 61"/>
                    <a:gd name="T15" fmla="*/ 11 h 191"/>
                    <a:gd name="T16" fmla="*/ 9 w 61"/>
                    <a:gd name="T17" fmla="*/ 13 h 191"/>
                    <a:gd name="T18" fmla="*/ 9 w 61"/>
                    <a:gd name="T19" fmla="*/ 15 h 191"/>
                    <a:gd name="T20" fmla="*/ 9 w 61"/>
                    <a:gd name="T21" fmla="*/ 17 h 191"/>
                    <a:gd name="T22" fmla="*/ 9 w 61"/>
                    <a:gd name="T23" fmla="*/ 21 h 191"/>
                    <a:gd name="T24" fmla="*/ 9 w 61"/>
                    <a:gd name="T25" fmla="*/ 26 h 191"/>
                    <a:gd name="T26" fmla="*/ 9 w 61"/>
                    <a:gd name="T27" fmla="*/ 81 h 191"/>
                    <a:gd name="T28" fmla="*/ 9 w 61"/>
                    <a:gd name="T29" fmla="*/ 85 h 191"/>
                    <a:gd name="T30" fmla="*/ 9 w 61"/>
                    <a:gd name="T31" fmla="*/ 88 h 191"/>
                    <a:gd name="T32" fmla="*/ 8 w 61"/>
                    <a:gd name="T33" fmla="*/ 89 h 191"/>
                    <a:gd name="T34" fmla="*/ 8 w 61"/>
                    <a:gd name="T35" fmla="*/ 91 h 191"/>
                    <a:gd name="T36" fmla="*/ 7 w 61"/>
                    <a:gd name="T37" fmla="*/ 92 h 191"/>
                    <a:gd name="T38" fmla="*/ 4 w 61"/>
                    <a:gd name="T39" fmla="*/ 93 h 191"/>
                    <a:gd name="T40" fmla="*/ 1 w 61"/>
                    <a:gd name="T41" fmla="*/ 93 h 191"/>
                    <a:gd name="T42" fmla="*/ 1 w 61"/>
                    <a:gd name="T43" fmla="*/ 96 h 191"/>
                    <a:gd name="T44" fmla="*/ 30 w 61"/>
                    <a:gd name="T45" fmla="*/ 96 h 191"/>
                    <a:gd name="T46" fmla="*/ 30 w 61"/>
                    <a:gd name="T47" fmla="*/ 93 h 191"/>
                    <a:gd name="T48" fmla="*/ 28 w 61"/>
                    <a:gd name="T49" fmla="*/ 93 h 191"/>
                    <a:gd name="T50" fmla="*/ 26 w 61"/>
                    <a:gd name="T51" fmla="*/ 93 h 191"/>
                    <a:gd name="T52" fmla="*/ 24 w 61"/>
                    <a:gd name="T53" fmla="*/ 92 h 191"/>
                    <a:gd name="T54" fmla="*/ 23 w 61"/>
                    <a:gd name="T55" fmla="*/ 91 h 191"/>
                    <a:gd name="T56" fmla="*/ 22 w 61"/>
                    <a:gd name="T57" fmla="*/ 89 h 191"/>
                    <a:gd name="T58" fmla="*/ 21 w 61"/>
                    <a:gd name="T59" fmla="*/ 87 h 191"/>
                    <a:gd name="T60" fmla="*/ 21 w 61"/>
                    <a:gd name="T61" fmla="*/ 85 h 191"/>
                    <a:gd name="T62" fmla="*/ 21 w 61"/>
                    <a:gd name="T63" fmla="*/ 81 h 191"/>
                    <a:gd name="T64" fmla="*/ 21 w 61"/>
                    <a:gd name="T65" fmla="*/ 0 h 191"/>
                    <a:gd name="T66" fmla="*/ 18 w 61"/>
                    <a:gd name="T67" fmla="*/ 0 h 191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w 61"/>
                    <a:gd name="T103" fmla="*/ 0 h 191"/>
                    <a:gd name="T104" fmla="*/ 61 w 61"/>
                    <a:gd name="T105" fmla="*/ 191 h 191"/>
                  </a:gdLst>
                  <a:ahLst/>
                  <a:cxnLst>
                    <a:cxn ang="T68">
                      <a:pos x="T0" y="T1"/>
                    </a:cxn>
                    <a:cxn ang="T69">
                      <a:pos x="T2" y="T3"/>
                    </a:cxn>
                    <a:cxn ang="T70">
                      <a:pos x="T4" y="T5"/>
                    </a:cxn>
                    <a:cxn ang="T71">
                      <a:pos x="T6" y="T7"/>
                    </a:cxn>
                    <a:cxn ang="T72">
                      <a:pos x="T8" y="T9"/>
                    </a:cxn>
                    <a:cxn ang="T73">
                      <a:pos x="T10" y="T11"/>
                    </a:cxn>
                    <a:cxn ang="T74">
                      <a:pos x="T12" y="T13"/>
                    </a:cxn>
                    <a:cxn ang="T75">
                      <a:pos x="T14" y="T15"/>
                    </a:cxn>
                    <a:cxn ang="T76">
                      <a:pos x="T16" y="T17"/>
                    </a:cxn>
                    <a:cxn ang="T77">
                      <a:pos x="T18" y="T19"/>
                    </a:cxn>
                    <a:cxn ang="T78">
                      <a:pos x="T20" y="T21"/>
                    </a:cxn>
                    <a:cxn ang="T79">
                      <a:pos x="T22" y="T23"/>
                    </a:cxn>
                    <a:cxn ang="T80">
                      <a:pos x="T24" y="T25"/>
                    </a:cxn>
                    <a:cxn ang="T81">
                      <a:pos x="T26" y="T27"/>
                    </a:cxn>
                    <a:cxn ang="T82">
                      <a:pos x="T28" y="T29"/>
                    </a:cxn>
                    <a:cxn ang="T83">
                      <a:pos x="T30" y="T31"/>
                    </a:cxn>
                    <a:cxn ang="T84">
                      <a:pos x="T32" y="T33"/>
                    </a:cxn>
                    <a:cxn ang="T85">
                      <a:pos x="T34" y="T35"/>
                    </a:cxn>
                    <a:cxn ang="T86">
                      <a:pos x="T36" y="T37"/>
                    </a:cxn>
                    <a:cxn ang="T87">
                      <a:pos x="T38" y="T39"/>
                    </a:cxn>
                    <a:cxn ang="T88">
                      <a:pos x="T40" y="T41"/>
                    </a:cxn>
                    <a:cxn ang="T89">
                      <a:pos x="T42" y="T43"/>
                    </a:cxn>
                    <a:cxn ang="T90">
                      <a:pos x="T44" y="T45"/>
                    </a:cxn>
                    <a:cxn ang="T91">
                      <a:pos x="T46" y="T47"/>
                    </a:cxn>
                    <a:cxn ang="T92">
                      <a:pos x="T48" y="T49"/>
                    </a:cxn>
                    <a:cxn ang="T93">
                      <a:pos x="T50" y="T51"/>
                    </a:cxn>
                    <a:cxn ang="T94">
                      <a:pos x="T52" y="T53"/>
                    </a:cxn>
                    <a:cxn ang="T95">
                      <a:pos x="T54" y="T55"/>
                    </a:cxn>
                    <a:cxn ang="T96">
                      <a:pos x="T56" y="T57"/>
                    </a:cxn>
                    <a:cxn ang="T97">
                      <a:pos x="T58" y="T59"/>
                    </a:cxn>
                    <a:cxn ang="T98">
                      <a:pos x="T60" y="T61"/>
                    </a:cxn>
                    <a:cxn ang="T99">
                      <a:pos x="T62" y="T63"/>
                    </a:cxn>
                    <a:cxn ang="T100">
                      <a:pos x="T64" y="T65"/>
                    </a:cxn>
                    <a:cxn ang="T101">
                      <a:pos x="T66" y="T67"/>
                    </a:cxn>
                  </a:cxnLst>
                  <a:rect l="T102" t="T103" r="T104" b="T105"/>
                  <a:pathLst>
                    <a:path w="61" h="191">
                      <a:moveTo>
                        <a:pt x="37" y="0"/>
                      </a:moveTo>
                      <a:lnTo>
                        <a:pt x="0" y="15"/>
                      </a:lnTo>
                      <a:lnTo>
                        <a:pt x="2" y="19"/>
                      </a:lnTo>
                      <a:lnTo>
                        <a:pt x="6" y="17"/>
                      </a:lnTo>
                      <a:lnTo>
                        <a:pt x="10" y="17"/>
                      </a:lnTo>
                      <a:lnTo>
                        <a:pt x="14" y="17"/>
                      </a:lnTo>
                      <a:lnTo>
                        <a:pt x="16" y="19"/>
                      </a:lnTo>
                      <a:lnTo>
                        <a:pt x="17" y="21"/>
                      </a:lnTo>
                      <a:lnTo>
                        <a:pt x="19" y="25"/>
                      </a:lnTo>
                      <a:lnTo>
                        <a:pt x="19" y="29"/>
                      </a:lnTo>
                      <a:lnTo>
                        <a:pt x="19" y="34"/>
                      </a:lnTo>
                      <a:lnTo>
                        <a:pt x="19" y="42"/>
                      </a:lnTo>
                      <a:lnTo>
                        <a:pt x="19" y="51"/>
                      </a:lnTo>
                      <a:lnTo>
                        <a:pt x="19" y="162"/>
                      </a:lnTo>
                      <a:lnTo>
                        <a:pt x="19" y="170"/>
                      </a:lnTo>
                      <a:lnTo>
                        <a:pt x="19" y="176"/>
                      </a:lnTo>
                      <a:lnTo>
                        <a:pt x="17" y="178"/>
                      </a:lnTo>
                      <a:lnTo>
                        <a:pt x="16" y="182"/>
                      </a:lnTo>
                      <a:lnTo>
                        <a:pt x="14" y="184"/>
                      </a:lnTo>
                      <a:lnTo>
                        <a:pt x="8" y="185"/>
                      </a:lnTo>
                      <a:lnTo>
                        <a:pt x="2" y="185"/>
                      </a:lnTo>
                      <a:lnTo>
                        <a:pt x="2" y="191"/>
                      </a:lnTo>
                      <a:lnTo>
                        <a:pt x="61" y="191"/>
                      </a:lnTo>
                      <a:lnTo>
                        <a:pt x="61" y="185"/>
                      </a:lnTo>
                      <a:lnTo>
                        <a:pt x="56" y="185"/>
                      </a:lnTo>
                      <a:lnTo>
                        <a:pt x="52" y="185"/>
                      </a:lnTo>
                      <a:lnTo>
                        <a:pt x="48" y="184"/>
                      </a:lnTo>
                      <a:lnTo>
                        <a:pt x="46" y="182"/>
                      </a:lnTo>
                      <a:lnTo>
                        <a:pt x="44" y="178"/>
                      </a:lnTo>
                      <a:lnTo>
                        <a:pt x="42" y="174"/>
                      </a:lnTo>
                      <a:lnTo>
                        <a:pt x="42" y="170"/>
                      </a:lnTo>
                      <a:lnTo>
                        <a:pt x="42" y="162"/>
                      </a:lnTo>
                      <a:lnTo>
                        <a:pt x="42" y="0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2" name="Freeform 165"/>
                <p:cNvSpPr>
                  <a:spLocks noEditPoints="1"/>
                </p:cNvSpPr>
                <p:nvPr/>
              </p:nvSpPr>
              <p:spPr bwMode="auto">
                <a:xfrm>
                  <a:off x="1635" y="3364"/>
                  <a:ext cx="56" cy="66"/>
                </a:xfrm>
                <a:custGeom>
                  <a:avLst/>
                  <a:gdLst>
                    <a:gd name="T0" fmla="*/ 39 w 113"/>
                    <a:gd name="T1" fmla="*/ 65 h 130"/>
                    <a:gd name="T2" fmla="*/ 45 w 113"/>
                    <a:gd name="T3" fmla="*/ 65 h 130"/>
                    <a:gd name="T4" fmla="*/ 52 w 113"/>
                    <a:gd name="T5" fmla="*/ 60 h 130"/>
                    <a:gd name="T6" fmla="*/ 56 w 113"/>
                    <a:gd name="T7" fmla="*/ 51 h 130"/>
                    <a:gd name="T8" fmla="*/ 51 w 113"/>
                    <a:gd name="T9" fmla="*/ 56 h 130"/>
                    <a:gd name="T10" fmla="*/ 49 w 113"/>
                    <a:gd name="T11" fmla="*/ 57 h 130"/>
                    <a:gd name="T12" fmla="*/ 47 w 113"/>
                    <a:gd name="T13" fmla="*/ 57 h 130"/>
                    <a:gd name="T14" fmla="*/ 46 w 113"/>
                    <a:gd name="T15" fmla="*/ 55 h 130"/>
                    <a:gd name="T16" fmla="*/ 46 w 113"/>
                    <a:gd name="T17" fmla="*/ 51 h 130"/>
                    <a:gd name="T18" fmla="*/ 46 w 113"/>
                    <a:gd name="T19" fmla="*/ 43 h 130"/>
                    <a:gd name="T20" fmla="*/ 46 w 113"/>
                    <a:gd name="T21" fmla="*/ 16 h 130"/>
                    <a:gd name="T22" fmla="*/ 44 w 113"/>
                    <a:gd name="T23" fmla="*/ 10 h 130"/>
                    <a:gd name="T24" fmla="*/ 41 w 113"/>
                    <a:gd name="T25" fmla="*/ 5 h 130"/>
                    <a:gd name="T26" fmla="*/ 34 w 113"/>
                    <a:gd name="T27" fmla="*/ 2 h 130"/>
                    <a:gd name="T28" fmla="*/ 25 w 113"/>
                    <a:gd name="T29" fmla="*/ 0 h 130"/>
                    <a:gd name="T30" fmla="*/ 8 w 113"/>
                    <a:gd name="T31" fmla="*/ 5 h 130"/>
                    <a:gd name="T32" fmla="*/ 3 w 113"/>
                    <a:gd name="T33" fmla="*/ 13 h 130"/>
                    <a:gd name="T34" fmla="*/ 3 w 113"/>
                    <a:gd name="T35" fmla="*/ 18 h 130"/>
                    <a:gd name="T36" fmla="*/ 5 w 113"/>
                    <a:gd name="T37" fmla="*/ 22 h 130"/>
                    <a:gd name="T38" fmla="*/ 10 w 113"/>
                    <a:gd name="T39" fmla="*/ 22 h 130"/>
                    <a:gd name="T40" fmla="*/ 13 w 113"/>
                    <a:gd name="T41" fmla="*/ 19 h 130"/>
                    <a:gd name="T42" fmla="*/ 13 w 113"/>
                    <a:gd name="T43" fmla="*/ 13 h 130"/>
                    <a:gd name="T44" fmla="*/ 16 w 113"/>
                    <a:gd name="T45" fmla="*/ 7 h 130"/>
                    <a:gd name="T46" fmla="*/ 20 w 113"/>
                    <a:gd name="T47" fmla="*/ 5 h 130"/>
                    <a:gd name="T48" fmla="*/ 26 w 113"/>
                    <a:gd name="T49" fmla="*/ 5 h 130"/>
                    <a:gd name="T50" fmla="*/ 31 w 113"/>
                    <a:gd name="T51" fmla="*/ 8 h 130"/>
                    <a:gd name="T52" fmla="*/ 33 w 113"/>
                    <a:gd name="T53" fmla="*/ 13 h 130"/>
                    <a:gd name="T54" fmla="*/ 34 w 113"/>
                    <a:gd name="T55" fmla="*/ 21 h 130"/>
                    <a:gd name="T56" fmla="*/ 21 w 113"/>
                    <a:gd name="T57" fmla="*/ 29 h 130"/>
                    <a:gd name="T58" fmla="*/ 7 w 113"/>
                    <a:gd name="T59" fmla="*/ 36 h 130"/>
                    <a:gd name="T60" fmla="*/ 2 w 113"/>
                    <a:gd name="T61" fmla="*/ 42 h 130"/>
                    <a:gd name="T62" fmla="*/ 0 w 113"/>
                    <a:gd name="T63" fmla="*/ 50 h 130"/>
                    <a:gd name="T64" fmla="*/ 2 w 113"/>
                    <a:gd name="T65" fmla="*/ 58 h 130"/>
                    <a:gd name="T66" fmla="*/ 7 w 113"/>
                    <a:gd name="T67" fmla="*/ 64 h 130"/>
                    <a:gd name="T68" fmla="*/ 14 w 113"/>
                    <a:gd name="T69" fmla="*/ 66 h 130"/>
                    <a:gd name="T70" fmla="*/ 23 w 113"/>
                    <a:gd name="T71" fmla="*/ 64 h 130"/>
                    <a:gd name="T72" fmla="*/ 26 w 113"/>
                    <a:gd name="T73" fmla="*/ 61 h 130"/>
                    <a:gd name="T74" fmla="*/ 34 w 113"/>
                    <a:gd name="T75" fmla="*/ 55 h 130"/>
                    <a:gd name="T76" fmla="*/ 35 w 113"/>
                    <a:gd name="T77" fmla="*/ 62 h 130"/>
                    <a:gd name="T78" fmla="*/ 21 w 113"/>
                    <a:gd name="T79" fmla="*/ 58 h 130"/>
                    <a:gd name="T80" fmla="*/ 16 w 113"/>
                    <a:gd name="T81" fmla="*/ 56 h 130"/>
                    <a:gd name="T82" fmla="*/ 12 w 113"/>
                    <a:gd name="T83" fmla="*/ 52 h 130"/>
                    <a:gd name="T84" fmla="*/ 11 w 113"/>
                    <a:gd name="T85" fmla="*/ 47 h 130"/>
                    <a:gd name="T86" fmla="*/ 13 w 113"/>
                    <a:gd name="T87" fmla="*/ 40 h 130"/>
                    <a:gd name="T88" fmla="*/ 21 w 113"/>
                    <a:gd name="T89" fmla="*/ 33 h 130"/>
                    <a:gd name="T90" fmla="*/ 25 w 113"/>
                    <a:gd name="T91" fmla="*/ 31 h 130"/>
                    <a:gd name="T92" fmla="*/ 34 w 113"/>
                    <a:gd name="T93" fmla="*/ 27 h 130"/>
                    <a:gd name="T94" fmla="*/ 30 w 113"/>
                    <a:gd name="T95" fmla="*/ 54 h 130"/>
                    <a:gd name="T96" fmla="*/ 24 w 113"/>
                    <a:gd name="T97" fmla="*/ 57 h 130"/>
                    <a:gd name="T98" fmla="*/ 21 w 113"/>
                    <a:gd name="T99" fmla="*/ 58 h 130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w 113"/>
                    <a:gd name="T151" fmla="*/ 0 h 130"/>
                    <a:gd name="T152" fmla="*/ 113 w 113"/>
                    <a:gd name="T153" fmla="*/ 130 h 130"/>
                  </a:gdLst>
                  <a:ahLst/>
                  <a:cxnLst>
                    <a:cxn ang="T100">
                      <a:pos x="T0" y="T1"/>
                    </a:cxn>
                    <a:cxn ang="T101">
                      <a:pos x="T2" y="T3"/>
                    </a:cxn>
                    <a:cxn ang="T102">
                      <a:pos x="T4" y="T5"/>
                    </a:cxn>
                    <a:cxn ang="T103">
                      <a:pos x="T6" y="T7"/>
                    </a:cxn>
                    <a:cxn ang="T104">
                      <a:pos x="T8" y="T9"/>
                    </a:cxn>
                    <a:cxn ang="T105">
                      <a:pos x="T10" y="T11"/>
                    </a:cxn>
                    <a:cxn ang="T106">
                      <a:pos x="T12" y="T13"/>
                    </a:cxn>
                    <a:cxn ang="T107">
                      <a:pos x="T14" y="T15"/>
                    </a:cxn>
                    <a:cxn ang="T108">
                      <a:pos x="T16" y="T17"/>
                    </a:cxn>
                    <a:cxn ang="T109">
                      <a:pos x="T18" y="T19"/>
                    </a:cxn>
                    <a:cxn ang="T110">
                      <a:pos x="T20" y="T21"/>
                    </a:cxn>
                    <a:cxn ang="T111">
                      <a:pos x="T22" y="T23"/>
                    </a:cxn>
                    <a:cxn ang="T112">
                      <a:pos x="T24" y="T25"/>
                    </a:cxn>
                    <a:cxn ang="T113">
                      <a:pos x="T26" y="T27"/>
                    </a:cxn>
                    <a:cxn ang="T114">
                      <a:pos x="T28" y="T29"/>
                    </a:cxn>
                    <a:cxn ang="T115">
                      <a:pos x="T30" y="T31"/>
                    </a:cxn>
                    <a:cxn ang="T116">
                      <a:pos x="T32" y="T33"/>
                    </a:cxn>
                    <a:cxn ang="T117">
                      <a:pos x="T34" y="T35"/>
                    </a:cxn>
                    <a:cxn ang="T118">
                      <a:pos x="T36" y="T37"/>
                    </a:cxn>
                    <a:cxn ang="T119">
                      <a:pos x="T38" y="T39"/>
                    </a:cxn>
                    <a:cxn ang="T120">
                      <a:pos x="T40" y="T41"/>
                    </a:cxn>
                    <a:cxn ang="T121">
                      <a:pos x="T42" y="T43"/>
                    </a:cxn>
                    <a:cxn ang="T122">
                      <a:pos x="T44" y="T45"/>
                    </a:cxn>
                    <a:cxn ang="T123">
                      <a:pos x="T46" y="T47"/>
                    </a:cxn>
                    <a:cxn ang="T124">
                      <a:pos x="T48" y="T49"/>
                    </a:cxn>
                    <a:cxn ang="T125">
                      <a:pos x="T50" y="T51"/>
                    </a:cxn>
                    <a:cxn ang="T126">
                      <a:pos x="T52" y="T53"/>
                    </a:cxn>
                    <a:cxn ang="T127">
                      <a:pos x="T54" y="T55"/>
                    </a:cxn>
                    <a:cxn ang="T128">
                      <a:pos x="T56" y="T57"/>
                    </a:cxn>
                    <a:cxn ang="T129">
                      <a:pos x="T58" y="T59"/>
                    </a:cxn>
                    <a:cxn ang="T130">
                      <a:pos x="T60" y="T61"/>
                    </a:cxn>
                    <a:cxn ang="T131">
                      <a:pos x="T62" y="T63"/>
                    </a:cxn>
                    <a:cxn ang="T132">
                      <a:pos x="T64" y="T65"/>
                    </a:cxn>
                    <a:cxn ang="T133">
                      <a:pos x="T66" y="T67"/>
                    </a:cxn>
                    <a:cxn ang="T134">
                      <a:pos x="T68" y="T69"/>
                    </a:cxn>
                    <a:cxn ang="T135">
                      <a:pos x="T70" y="T71"/>
                    </a:cxn>
                    <a:cxn ang="T136">
                      <a:pos x="T72" y="T73"/>
                    </a:cxn>
                    <a:cxn ang="T137">
                      <a:pos x="T74" y="T75"/>
                    </a:cxn>
                    <a:cxn ang="T138">
                      <a:pos x="T76" y="T77"/>
                    </a:cxn>
                    <a:cxn ang="T139">
                      <a:pos x="T78" y="T79"/>
                    </a:cxn>
                    <a:cxn ang="T140">
                      <a:pos x="T80" y="T81"/>
                    </a:cxn>
                    <a:cxn ang="T141">
                      <a:pos x="T82" y="T83"/>
                    </a:cxn>
                    <a:cxn ang="T142">
                      <a:pos x="T84" y="T85"/>
                    </a:cxn>
                    <a:cxn ang="T143">
                      <a:pos x="T86" y="T87"/>
                    </a:cxn>
                    <a:cxn ang="T144">
                      <a:pos x="T88" y="T89"/>
                    </a:cxn>
                    <a:cxn ang="T145">
                      <a:pos x="T90" y="T91"/>
                    </a:cxn>
                    <a:cxn ang="T146">
                      <a:pos x="T92" y="T93"/>
                    </a:cxn>
                    <a:cxn ang="T147">
                      <a:pos x="T94" y="T95"/>
                    </a:cxn>
                    <a:cxn ang="T148">
                      <a:pos x="T96" y="T97"/>
                    </a:cxn>
                    <a:cxn ang="T149">
                      <a:pos x="T98" y="T99"/>
                    </a:cxn>
                  </a:cxnLst>
                  <a:rect l="T150" t="T151" r="T152" b="T153"/>
                  <a:pathLst>
                    <a:path w="113" h="130">
                      <a:moveTo>
                        <a:pt x="72" y="124"/>
                      </a:moveTo>
                      <a:lnTo>
                        <a:pt x="78" y="128"/>
                      </a:lnTo>
                      <a:lnTo>
                        <a:pt x="84" y="130"/>
                      </a:lnTo>
                      <a:lnTo>
                        <a:pt x="90" y="128"/>
                      </a:lnTo>
                      <a:lnTo>
                        <a:pt x="97" y="124"/>
                      </a:lnTo>
                      <a:lnTo>
                        <a:pt x="105" y="119"/>
                      </a:lnTo>
                      <a:lnTo>
                        <a:pt x="113" y="109"/>
                      </a:lnTo>
                      <a:lnTo>
                        <a:pt x="113" y="101"/>
                      </a:lnTo>
                      <a:lnTo>
                        <a:pt x="107" y="107"/>
                      </a:lnTo>
                      <a:lnTo>
                        <a:pt x="103" y="111"/>
                      </a:lnTo>
                      <a:lnTo>
                        <a:pt x="101" y="113"/>
                      </a:lnTo>
                      <a:lnTo>
                        <a:pt x="99" y="113"/>
                      </a:lnTo>
                      <a:lnTo>
                        <a:pt x="97" y="113"/>
                      </a:lnTo>
                      <a:lnTo>
                        <a:pt x="95" y="113"/>
                      </a:lnTo>
                      <a:lnTo>
                        <a:pt x="94" y="111"/>
                      </a:lnTo>
                      <a:lnTo>
                        <a:pt x="92" y="109"/>
                      </a:lnTo>
                      <a:lnTo>
                        <a:pt x="92" y="105"/>
                      </a:lnTo>
                      <a:lnTo>
                        <a:pt x="92" y="101"/>
                      </a:lnTo>
                      <a:lnTo>
                        <a:pt x="92" y="96"/>
                      </a:lnTo>
                      <a:lnTo>
                        <a:pt x="92" y="84"/>
                      </a:lnTo>
                      <a:lnTo>
                        <a:pt x="92" y="42"/>
                      </a:lnTo>
                      <a:lnTo>
                        <a:pt x="92" y="32"/>
                      </a:lnTo>
                      <a:lnTo>
                        <a:pt x="90" y="25"/>
                      </a:lnTo>
                      <a:lnTo>
                        <a:pt x="88" y="19"/>
                      </a:lnTo>
                      <a:lnTo>
                        <a:pt x="86" y="13"/>
                      </a:lnTo>
                      <a:lnTo>
                        <a:pt x="82" y="10"/>
                      </a:lnTo>
                      <a:lnTo>
                        <a:pt x="76" y="6"/>
                      </a:lnTo>
                      <a:lnTo>
                        <a:pt x="69" y="4"/>
                      </a:lnTo>
                      <a:lnTo>
                        <a:pt x="61" y="2"/>
                      </a:lnTo>
                      <a:lnTo>
                        <a:pt x="50" y="0"/>
                      </a:lnTo>
                      <a:lnTo>
                        <a:pt x="30" y="4"/>
                      </a:lnTo>
                      <a:lnTo>
                        <a:pt x="17" y="10"/>
                      </a:lnTo>
                      <a:lnTo>
                        <a:pt x="9" y="17"/>
                      </a:lnTo>
                      <a:lnTo>
                        <a:pt x="6" y="25"/>
                      </a:lnTo>
                      <a:lnTo>
                        <a:pt x="6" y="32"/>
                      </a:lnTo>
                      <a:lnTo>
                        <a:pt x="6" y="36"/>
                      </a:lnTo>
                      <a:lnTo>
                        <a:pt x="7" y="42"/>
                      </a:lnTo>
                      <a:lnTo>
                        <a:pt x="11" y="44"/>
                      </a:lnTo>
                      <a:lnTo>
                        <a:pt x="15" y="44"/>
                      </a:lnTo>
                      <a:lnTo>
                        <a:pt x="21" y="44"/>
                      </a:lnTo>
                      <a:lnTo>
                        <a:pt x="25" y="42"/>
                      </a:lnTo>
                      <a:lnTo>
                        <a:pt x="27" y="38"/>
                      </a:lnTo>
                      <a:lnTo>
                        <a:pt x="28" y="32"/>
                      </a:lnTo>
                      <a:lnTo>
                        <a:pt x="27" y="25"/>
                      </a:lnTo>
                      <a:lnTo>
                        <a:pt x="28" y="19"/>
                      </a:lnTo>
                      <a:lnTo>
                        <a:pt x="32" y="13"/>
                      </a:lnTo>
                      <a:lnTo>
                        <a:pt x="36" y="11"/>
                      </a:lnTo>
                      <a:lnTo>
                        <a:pt x="40" y="10"/>
                      </a:lnTo>
                      <a:lnTo>
                        <a:pt x="46" y="10"/>
                      </a:lnTo>
                      <a:lnTo>
                        <a:pt x="53" y="10"/>
                      </a:lnTo>
                      <a:lnTo>
                        <a:pt x="59" y="11"/>
                      </a:lnTo>
                      <a:lnTo>
                        <a:pt x="63" y="15"/>
                      </a:lnTo>
                      <a:lnTo>
                        <a:pt x="65" y="19"/>
                      </a:lnTo>
                      <a:lnTo>
                        <a:pt x="67" y="25"/>
                      </a:lnTo>
                      <a:lnTo>
                        <a:pt x="69" y="32"/>
                      </a:lnTo>
                      <a:lnTo>
                        <a:pt x="69" y="42"/>
                      </a:lnTo>
                      <a:lnTo>
                        <a:pt x="69" y="46"/>
                      </a:lnTo>
                      <a:lnTo>
                        <a:pt x="42" y="57"/>
                      </a:lnTo>
                      <a:lnTo>
                        <a:pt x="23" y="65"/>
                      </a:lnTo>
                      <a:lnTo>
                        <a:pt x="15" y="71"/>
                      </a:lnTo>
                      <a:lnTo>
                        <a:pt x="9" y="77"/>
                      </a:lnTo>
                      <a:lnTo>
                        <a:pt x="4" y="82"/>
                      </a:lnTo>
                      <a:lnTo>
                        <a:pt x="2" y="90"/>
                      </a:lnTo>
                      <a:lnTo>
                        <a:pt x="0" y="99"/>
                      </a:lnTo>
                      <a:lnTo>
                        <a:pt x="2" y="107"/>
                      </a:lnTo>
                      <a:lnTo>
                        <a:pt x="4" y="115"/>
                      </a:lnTo>
                      <a:lnTo>
                        <a:pt x="7" y="121"/>
                      </a:lnTo>
                      <a:lnTo>
                        <a:pt x="15" y="126"/>
                      </a:lnTo>
                      <a:lnTo>
                        <a:pt x="21" y="130"/>
                      </a:lnTo>
                      <a:lnTo>
                        <a:pt x="28" y="130"/>
                      </a:lnTo>
                      <a:lnTo>
                        <a:pt x="38" y="130"/>
                      </a:lnTo>
                      <a:lnTo>
                        <a:pt x="46" y="126"/>
                      </a:lnTo>
                      <a:lnTo>
                        <a:pt x="48" y="124"/>
                      </a:lnTo>
                      <a:lnTo>
                        <a:pt x="53" y="121"/>
                      </a:lnTo>
                      <a:lnTo>
                        <a:pt x="59" y="117"/>
                      </a:lnTo>
                      <a:lnTo>
                        <a:pt x="69" y="109"/>
                      </a:lnTo>
                      <a:lnTo>
                        <a:pt x="69" y="117"/>
                      </a:lnTo>
                      <a:lnTo>
                        <a:pt x="71" y="122"/>
                      </a:lnTo>
                      <a:lnTo>
                        <a:pt x="72" y="124"/>
                      </a:lnTo>
                      <a:close/>
                      <a:moveTo>
                        <a:pt x="42" y="115"/>
                      </a:moveTo>
                      <a:lnTo>
                        <a:pt x="36" y="113"/>
                      </a:lnTo>
                      <a:lnTo>
                        <a:pt x="32" y="111"/>
                      </a:lnTo>
                      <a:lnTo>
                        <a:pt x="28" y="109"/>
                      </a:lnTo>
                      <a:lnTo>
                        <a:pt x="25" y="103"/>
                      </a:lnTo>
                      <a:lnTo>
                        <a:pt x="23" y="98"/>
                      </a:lnTo>
                      <a:lnTo>
                        <a:pt x="23" y="92"/>
                      </a:lnTo>
                      <a:lnTo>
                        <a:pt x="23" y="84"/>
                      </a:lnTo>
                      <a:lnTo>
                        <a:pt x="27" y="78"/>
                      </a:lnTo>
                      <a:lnTo>
                        <a:pt x="32" y="71"/>
                      </a:lnTo>
                      <a:lnTo>
                        <a:pt x="42" y="65"/>
                      </a:lnTo>
                      <a:lnTo>
                        <a:pt x="46" y="63"/>
                      </a:lnTo>
                      <a:lnTo>
                        <a:pt x="51" y="61"/>
                      </a:lnTo>
                      <a:lnTo>
                        <a:pt x="59" y="57"/>
                      </a:lnTo>
                      <a:lnTo>
                        <a:pt x="69" y="54"/>
                      </a:lnTo>
                      <a:lnTo>
                        <a:pt x="69" y="101"/>
                      </a:lnTo>
                      <a:lnTo>
                        <a:pt x="61" y="107"/>
                      </a:lnTo>
                      <a:lnTo>
                        <a:pt x="53" y="111"/>
                      </a:lnTo>
                      <a:lnTo>
                        <a:pt x="48" y="113"/>
                      </a:lnTo>
                      <a:lnTo>
                        <a:pt x="42" y="115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3" name="Freeform 166"/>
                <p:cNvSpPr>
                  <a:spLocks/>
                </p:cNvSpPr>
                <p:nvPr/>
              </p:nvSpPr>
              <p:spPr bwMode="auto">
                <a:xfrm>
                  <a:off x="1692" y="3346"/>
                  <a:ext cx="38" cy="84"/>
                </a:xfrm>
                <a:custGeom>
                  <a:avLst/>
                  <a:gdLst>
                    <a:gd name="T0" fmla="*/ 20 w 74"/>
                    <a:gd name="T1" fmla="*/ 0 h 166"/>
                    <a:gd name="T2" fmla="*/ 17 w 74"/>
                    <a:gd name="T3" fmla="*/ 4 h 166"/>
                    <a:gd name="T4" fmla="*/ 16 w 74"/>
                    <a:gd name="T5" fmla="*/ 8 h 166"/>
                    <a:gd name="T6" fmla="*/ 15 w 74"/>
                    <a:gd name="T7" fmla="*/ 10 h 166"/>
                    <a:gd name="T8" fmla="*/ 12 w 74"/>
                    <a:gd name="T9" fmla="*/ 14 h 166"/>
                    <a:gd name="T10" fmla="*/ 8 w 74"/>
                    <a:gd name="T11" fmla="*/ 18 h 166"/>
                    <a:gd name="T12" fmla="*/ 4 w 74"/>
                    <a:gd name="T13" fmla="*/ 21 h 166"/>
                    <a:gd name="T14" fmla="*/ 0 w 74"/>
                    <a:gd name="T15" fmla="*/ 23 h 166"/>
                    <a:gd name="T16" fmla="*/ 0 w 74"/>
                    <a:gd name="T17" fmla="*/ 25 h 166"/>
                    <a:gd name="T18" fmla="*/ 11 w 74"/>
                    <a:gd name="T19" fmla="*/ 25 h 166"/>
                    <a:gd name="T20" fmla="*/ 11 w 74"/>
                    <a:gd name="T21" fmla="*/ 68 h 166"/>
                    <a:gd name="T22" fmla="*/ 11 w 74"/>
                    <a:gd name="T23" fmla="*/ 71 h 166"/>
                    <a:gd name="T24" fmla="*/ 11 w 74"/>
                    <a:gd name="T25" fmla="*/ 74 h 166"/>
                    <a:gd name="T26" fmla="*/ 12 w 74"/>
                    <a:gd name="T27" fmla="*/ 77 h 166"/>
                    <a:gd name="T28" fmla="*/ 13 w 74"/>
                    <a:gd name="T29" fmla="*/ 80 h 166"/>
                    <a:gd name="T30" fmla="*/ 16 w 74"/>
                    <a:gd name="T31" fmla="*/ 82 h 166"/>
                    <a:gd name="T32" fmla="*/ 20 w 74"/>
                    <a:gd name="T33" fmla="*/ 83 h 166"/>
                    <a:gd name="T34" fmla="*/ 23 w 74"/>
                    <a:gd name="T35" fmla="*/ 84 h 166"/>
                    <a:gd name="T36" fmla="*/ 27 w 74"/>
                    <a:gd name="T37" fmla="*/ 83 h 166"/>
                    <a:gd name="T38" fmla="*/ 31 w 74"/>
                    <a:gd name="T39" fmla="*/ 80 h 166"/>
                    <a:gd name="T40" fmla="*/ 34 w 74"/>
                    <a:gd name="T41" fmla="*/ 78 h 166"/>
                    <a:gd name="T42" fmla="*/ 37 w 74"/>
                    <a:gd name="T43" fmla="*/ 74 h 166"/>
                    <a:gd name="T44" fmla="*/ 38 w 74"/>
                    <a:gd name="T45" fmla="*/ 70 h 166"/>
                    <a:gd name="T46" fmla="*/ 36 w 74"/>
                    <a:gd name="T47" fmla="*/ 70 h 166"/>
                    <a:gd name="T48" fmla="*/ 34 w 74"/>
                    <a:gd name="T49" fmla="*/ 72 h 166"/>
                    <a:gd name="T50" fmla="*/ 32 w 74"/>
                    <a:gd name="T51" fmla="*/ 74 h 166"/>
                    <a:gd name="T52" fmla="*/ 30 w 74"/>
                    <a:gd name="T53" fmla="*/ 75 h 166"/>
                    <a:gd name="T54" fmla="*/ 28 w 74"/>
                    <a:gd name="T55" fmla="*/ 76 h 166"/>
                    <a:gd name="T56" fmla="*/ 25 w 74"/>
                    <a:gd name="T57" fmla="*/ 75 h 166"/>
                    <a:gd name="T58" fmla="*/ 23 w 74"/>
                    <a:gd name="T59" fmla="*/ 73 h 166"/>
                    <a:gd name="T60" fmla="*/ 23 w 74"/>
                    <a:gd name="T61" fmla="*/ 72 h 166"/>
                    <a:gd name="T62" fmla="*/ 23 w 74"/>
                    <a:gd name="T63" fmla="*/ 69 h 166"/>
                    <a:gd name="T64" fmla="*/ 22 w 74"/>
                    <a:gd name="T65" fmla="*/ 66 h 166"/>
                    <a:gd name="T66" fmla="*/ 22 w 74"/>
                    <a:gd name="T67" fmla="*/ 25 h 166"/>
                    <a:gd name="T68" fmla="*/ 36 w 74"/>
                    <a:gd name="T69" fmla="*/ 25 h 166"/>
                    <a:gd name="T70" fmla="*/ 36 w 74"/>
                    <a:gd name="T71" fmla="*/ 20 h 166"/>
                    <a:gd name="T72" fmla="*/ 22 w 74"/>
                    <a:gd name="T73" fmla="*/ 20 h 166"/>
                    <a:gd name="T74" fmla="*/ 23 w 74"/>
                    <a:gd name="T75" fmla="*/ 0 h 166"/>
                    <a:gd name="T76" fmla="*/ 20 w 74"/>
                    <a:gd name="T77" fmla="*/ 0 h 16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w 74"/>
                    <a:gd name="T118" fmla="*/ 0 h 166"/>
                    <a:gd name="T119" fmla="*/ 74 w 74"/>
                    <a:gd name="T120" fmla="*/ 166 h 16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T117" t="T118" r="T119" b="T120"/>
                  <a:pathLst>
                    <a:path w="74" h="166">
                      <a:moveTo>
                        <a:pt x="38" y="0"/>
                      </a:moveTo>
                      <a:lnTo>
                        <a:pt x="34" y="7"/>
                      </a:lnTo>
                      <a:lnTo>
                        <a:pt x="32" y="15"/>
                      </a:lnTo>
                      <a:lnTo>
                        <a:pt x="30" y="19"/>
                      </a:lnTo>
                      <a:lnTo>
                        <a:pt x="23" y="28"/>
                      </a:lnTo>
                      <a:lnTo>
                        <a:pt x="15" y="36"/>
                      </a:lnTo>
                      <a:lnTo>
                        <a:pt x="7" y="42"/>
                      </a:lnTo>
                      <a:lnTo>
                        <a:pt x="0" y="46"/>
                      </a:lnTo>
                      <a:lnTo>
                        <a:pt x="0" y="49"/>
                      </a:lnTo>
                      <a:lnTo>
                        <a:pt x="21" y="49"/>
                      </a:lnTo>
                      <a:lnTo>
                        <a:pt x="21" y="134"/>
                      </a:lnTo>
                      <a:lnTo>
                        <a:pt x="21" y="141"/>
                      </a:lnTo>
                      <a:lnTo>
                        <a:pt x="21" y="147"/>
                      </a:lnTo>
                      <a:lnTo>
                        <a:pt x="23" y="153"/>
                      </a:lnTo>
                      <a:lnTo>
                        <a:pt x="26" y="158"/>
                      </a:lnTo>
                      <a:lnTo>
                        <a:pt x="32" y="162"/>
                      </a:lnTo>
                      <a:lnTo>
                        <a:pt x="38" y="164"/>
                      </a:lnTo>
                      <a:lnTo>
                        <a:pt x="44" y="166"/>
                      </a:lnTo>
                      <a:lnTo>
                        <a:pt x="53" y="164"/>
                      </a:lnTo>
                      <a:lnTo>
                        <a:pt x="61" y="158"/>
                      </a:lnTo>
                      <a:lnTo>
                        <a:pt x="67" y="155"/>
                      </a:lnTo>
                      <a:lnTo>
                        <a:pt x="72" y="147"/>
                      </a:lnTo>
                      <a:lnTo>
                        <a:pt x="74" y="139"/>
                      </a:lnTo>
                      <a:lnTo>
                        <a:pt x="70" y="139"/>
                      </a:lnTo>
                      <a:lnTo>
                        <a:pt x="67" y="143"/>
                      </a:lnTo>
                      <a:lnTo>
                        <a:pt x="63" y="147"/>
                      </a:lnTo>
                      <a:lnTo>
                        <a:pt x="59" y="149"/>
                      </a:lnTo>
                      <a:lnTo>
                        <a:pt x="55" y="151"/>
                      </a:lnTo>
                      <a:lnTo>
                        <a:pt x="49" y="149"/>
                      </a:lnTo>
                      <a:lnTo>
                        <a:pt x="45" y="145"/>
                      </a:lnTo>
                      <a:lnTo>
                        <a:pt x="44" y="143"/>
                      </a:lnTo>
                      <a:lnTo>
                        <a:pt x="44" y="137"/>
                      </a:lnTo>
                      <a:lnTo>
                        <a:pt x="42" y="130"/>
                      </a:lnTo>
                      <a:lnTo>
                        <a:pt x="42" y="49"/>
                      </a:lnTo>
                      <a:lnTo>
                        <a:pt x="70" y="49"/>
                      </a:lnTo>
                      <a:lnTo>
                        <a:pt x="70" y="40"/>
                      </a:lnTo>
                      <a:lnTo>
                        <a:pt x="42" y="40"/>
                      </a:lnTo>
                      <a:lnTo>
                        <a:pt x="44" y="0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4" name="Freeform 167"/>
                <p:cNvSpPr>
                  <a:spLocks noEditPoints="1"/>
                </p:cNvSpPr>
                <p:nvPr/>
              </p:nvSpPr>
              <p:spPr bwMode="auto">
                <a:xfrm>
                  <a:off x="1734" y="3364"/>
                  <a:ext cx="60" cy="67"/>
                </a:xfrm>
                <a:custGeom>
                  <a:avLst/>
                  <a:gdLst>
                    <a:gd name="T0" fmla="*/ 15 w 118"/>
                    <a:gd name="T1" fmla="*/ 5 h 132"/>
                    <a:gd name="T2" fmla="*/ 12 w 118"/>
                    <a:gd name="T3" fmla="*/ 8 h 132"/>
                    <a:gd name="T4" fmla="*/ 8 w 118"/>
                    <a:gd name="T5" fmla="*/ 12 h 132"/>
                    <a:gd name="T6" fmla="*/ 5 w 118"/>
                    <a:gd name="T7" fmla="*/ 17 h 132"/>
                    <a:gd name="T8" fmla="*/ 1 w 118"/>
                    <a:gd name="T9" fmla="*/ 25 h 132"/>
                    <a:gd name="T10" fmla="*/ 0 w 118"/>
                    <a:gd name="T11" fmla="*/ 34 h 132"/>
                    <a:gd name="T12" fmla="*/ 2 w 118"/>
                    <a:gd name="T13" fmla="*/ 46 h 132"/>
                    <a:gd name="T14" fmla="*/ 7 w 118"/>
                    <a:gd name="T15" fmla="*/ 55 h 132"/>
                    <a:gd name="T16" fmla="*/ 14 w 118"/>
                    <a:gd name="T17" fmla="*/ 62 h 132"/>
                    <a:gd name="T18" fmla="*/ 20 w 118"/>
                    <a:gd name="T19" fmla="*/ 65 h 132"/>
                    <a:gd name="T20" fmla="*/ 29 w 118"/>
                    <a:gd name="T21" fmla="*/ 67 h 132"/>
                    <a:gd name="T22" fmla="*/ 38 w 118"/>
                    <a:gd name="T23" fmla="*/ 66 h 132"/>
                    <a:gd name="T24" fmla="*/ 46 w 118"/>
                    <a:gd name="T25" fmla="*/ 62 h 132"/>
                    <a:gd name="T26" fmla="*/ 49 w 118"/>
                    <a:gd name="T27" fmla="*/ 59 h 132"/>
                    <a:gd name="T28" fmla="*/ 53 w 118"/>
                    <a:gd name="T29" fmla="*/ 54 h 132"/>
                    <a:gd name="T30" fmla="*/ 56 w 118"/>
                    <a:gd name="T31" fmla="*/ 50 h 132"/>
                    <a:gd name="T32" fmla="*/ 59 w 118"/>
                    <a:gd name="T33" fmla="*/ 41 h 132"/>
                    <a:gd name="T34" fmla="*/ 60 w 118"/>
                    <a:gd name="T35" fmla="*/ 32 h 132"/>
                    <a:gd name="T36" fmla="*/ 58 w 118"/>
                    <a:gd name="T37" fmla="*/ 21 h 132"/>
                    <a:gd name="T38" fmla="*/ 53 w 118"/>
                    <a:gd name="T39" fmla="*/ 11 h 132"/>
                    <a:gd name="T40" fmla="*/ 47 w 118"/>
                    <a:gd name="T41" fmla="*/ 5 h 132"/>
                    <a:gd name="T42" fmla="*/ 39 w 118"/>
                    <a:gd name="T43" fmla="*/ 2 h 132"/>
                    <a:gd name="T44" fmla="*/ 30 w 118"/>
                    <a:gd name="T45" fmla="*/ 0 h 132"/>
                    <a:gd name="T46" fmla="*/ 25 w 118"/>
                    <a:gd name="T47" fmla="*/ 1 h 132"/>
                    <a:gd name="T48" fmla="*/ 20 w 118"/>
                    <a:gd name="T49" fmla="*/ 2 h 132"/>
                    <a:gd name="T50" fmla="*/ 15 w 118"/>
                    <a:gd name="T51" fmla="*/ 5 h 132"/>
                    <a:gd name="T52" fmla="*/ 41 w 118"/>
                    <a:gd name="T53" fmla="*/ 12 h 132"/>
                    <a:gd name="T54" fmla="*/ 46 w 118"/>
                    <a:gd name="T55" fmla="*/ 22 h 132"/>
                    <a:gd name="T56" fmla="*/ 47 w 118"/>
                    <a:gd name="T57" fmla="*/ 38 h 132"/>
                    <a:gd name="T58" fmla="*/ 47 w 118"/>
                    <a:gd name="T59" fmla="*/ 49 h 132"/>
                    <a:gd name="T60" fmla="*/ 44 w 118"/>
                    <a:gd name="T61" fmla="*/ 56 h 132"/>
                    <a:gd name="T62" fmla="*/ 41 w 118"/>
                    <a:gd name="T63" fmla="*/ 59 h 132"/>
                    <a:gd name="T64" fmla="*/ 37 w 118"/>
                    <a:gd name="T65" fmla="*/ 61 h 132"/>
                    <a:gd name="T66" fmla="*/ 33 w 118"/>
                    <a:gd name="T67" fmla="*/ 62 h 132"/>
                    <a:gd name="T68" fmla="*/ 28 w 118"/>
                    <a:gd name="T69" fmla="*/ 61 h 132"/>
                    <a:gd name="T70" fmla="*/ 24 w 118"/>
                    <a:gd name="T71" fmla="*/ 59 h 132"/>
                    <a:gd name="T72" fmla="*/ 21 w 118"/>
                    <a:gd name="T73" fmla="*/ 56 h 132"/>
                    <a:gd name="T74" fmla="*/ 18 w 118"/>
                    <a:gd name="T75" fmla="*/ 51 h 132"/>
                    <a:gd name="T76" fmla="*/ 14 w 118"/>
                    <a:gd name="T77" fmla="*/ 41 h 132"/>
                    <a:gd name="T78" fmla="*/ 13 w 118"/>
                    <a:gd name="T79" fmla="*/ 28 h 132"/>
                    <a:gd name="T80" fmla="*/ 13 w 118"/>
                    <a:gd name="T81" fmla="*/ 23 h 132"/>
                    <a:gd name="T82" fmla="*/ 14 w 118"/>
                    <a:gd name="T83" fmla="*/ 18 h 132"/>
                    <a:gd name="T84" fmla="*/ 15 w 118"/>
                    <a:gd name="T85" fmla="*/ 15 h 132"/>
                    <a:gd name="T86" fmla="*/ 16 w 118"/>
                    <a:gd name="T87" fmla="*/ 12 h 132"/>
                    <a:gd name="T88" fmla="*/ 18 w 118"/>
                    <a:gd name="T89" fmla="*/ 9 h 132"/>
                    <a:gd name="T90" fmla="*/ 21 w 118"/>
                    <a:gd name="T91" fmla="*/ 7 h 132"/>
                    <a:gd name="T92" fmla="*/ 24 w 118"/>
                    <a:gd name="T93" fmla="*/ 5 h 132"/>
                    <a:gd name="T94" fmla="*/ 28 w 118"/>
                    <a:gd name="T95" fmla="*/ 5 h 132"/>
                    <a:gd name="T96" fmla="*/ 32 w 118"/>
                    <a:gd name="T97" fmla="*/ 5 h 132"/>
                    <a:gd name="T98" fmla="*/ 35 w 118"/>
                    <a:gd name="T99" fmla="*/ 7 h 132"/>
                    <a:gd name="T100" fmla="*/ 38 w 118"/>
                    <a:gd name="T101" fmla="*/ 9 h 132"/>
                    <a:gd name="T102" fmla="*/ 41 w 118"/>
                    <a:gd name="T103" fmla="*/ 12 h 132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w 118"/>
                    <a:gd name="T157" fmla="*/ 0 h 132"/>
                    <a:gd name="T158" fmla="*/ 118 w 118"/>
                    <a:gd name="T159" fmla="*/ 132 h 132"/>
                  </a:gdLst>
                  <a:ahLst/>
                  <a:cxnLst>
                    <a:cxn ang="T104">
                      <a:pos x="T0" y="T1"/>
                    </a:cxn>
                    <a:cxn ang="T105">
                      <a:pos x="T2" y="T3"/>
                    </a:cxn>
                    <a:cxn ang="T106">
                      <a:pos x="T4" y="T5"/>
                    </a:cxn>
                    <a:cxn ang="T107">
                      <a:pos x="T6" y="T7"/>
                    </a:cxn>
                    <a:cxn ang="T108">
                      <a:pos x="T8" y="T9"/>
                    </a:cxn>
                    <a:cxn ang="T109">
                      <a:pos x="T10" y="T11"/>
                    </a:cxn>
                    <a:cxn ang="T110">
                      <a:pos x="T12" y="T13"/>
                    </a:cxn>
                    <a:cxn ang="T111">
                      <a:pos x="T14" y="T15"/>
                    </a:cxn>
                    <a:cxn ang="T112">
                      <a:pos x="T16" y="T17"/>
                    </a:cxn>
                    <a:cxn ang="T113">
                      <a:pos x="T18" y="T19"/>
                    </a:cxn>
                    <a:cxn ang="T114">
                      <a:pos x="T20" y="T21"/>
                    </a:cxn>
                    <a:cxn ang="T115">
                      <a:pos x="T22" y="T23"/>
                    </a:cxn>
                    <a:cxn ang="T116">
                      <a:pos x="T24" y="T25"/>
                    </a:cxn>
                    <a:cxn ang="T117">
                      <a:pos x="T26" y="T27"/>
                    </a:cxn>
                    <a:cxn ang="T118">
                      <a:pos x="T28" y="T29"/>
                    </a:cxn>
                    <a:cxn ang="T119">
                      <a:pos x="T30" y="T31"/>
                    </a:cxn>
                    <a:cxn ang="T120">
                      <a:pos x="T32" y="T33"/>
                    </a:cxn>
                    <a:cxn ang="T121">
                      <a:pos x="T34" y="T35"/>
                    </a:cxn>
                    <a:cxn ang="T122">
                      <a:pos x="T36" y="T37"/>
                    </a:cxn>
                    <a:cxn ang="T123">
                      <a:pos x="T38" y="T39"/>
                    </a:cxn>
                    <a:cxn ang="T124">
                      <a:pos x="T40" y="T41"/>
                    </a:cxn>
                    <a:cxn ang="T125">
                      <a:pos x="T42" y="T43"/>
                    </a:cxn>
                    <a:cxn ang="T126">
                      <a:pos x="T44" y="T45"/>
                    </a:cxn>
                    <a:cxn ang="T127">
                      <a:pos x="T46" y="T47"/>
                    </a:cxn>
                    <a:cxn ang="T128">
                      <a:pos x="T48" y="T49"/>
                    </a:cxn>
                    <a:cxn ang="T129">
                      <a:pos x="T50" y="T51"/>
                    </a:cxn>
                    <a:cxn ang="T130">
                      <a:pos x="T52" y="T53"/>
                    </a:cxn>
                    <a:cxn ang="T131">
                      <a:pos x="T54" y="T55"/>
                    </a:cxn>
                    <a:cxn ang="T132">
                      <a:pos x="T56" y="T57"/>
                    </a:cxn>
                    <a:cxn ang="T133">
                      <a:pos x="T58" y="T59"/>
                    </a:cxn>
                    <a:cxn ang="T134">
                      <a:pos x="T60" y="T61"/>
                    </a:cxn>
                    <a:cxn ang="T135">
                      <a:pos x="T62" y="T63"/>
                    </a:cxn>
                    <a:cxn ang="T136">
                      <a:pos x="T64" y="T65"/>
                    </a:cxn>
                    <a:cxn ang="T137">
                      <a:pos x="T66" y="T67"/>
                    </a:cxn>
                    <a:cxn ang="T138">
                      <a:pos x="T68" y="T69"/>
                    </a:cxn>
                    <a:cxn ang="T139">
                      <a:pos x="T70" y="T71"/>
                    </a:cxn>
                    <a:cxn ang="T140">
                      <a:pos x="T72" y="T73"/>
                    </a:cxn>
                    <a:cxn ang="T141">
                      <a:pos x="T74" y="T75"/>
                    </a:cxn>
                    <a:cxn ang="T142">
                      <a:pos x="T76" y="T77"/>
                    </a:cxn>
                    <a:cxn ang="T143">
                      <a:pos x="T78" y="T79"/>
                    </a:cxn>
                    <a:cxn ang="T144">
                      <a:pos x="T80" y="T81"/>
                    </a:cxn>
                    <a:cxn ang="T145">
                      <a:pos x="T82" y="T83"/>
                    </a:cxn>
                    <a:cxn ang="T146">
                      <a:pos x="T84" y="T85"/>
                    </a:cxn>
                    <a:cxn ang="T147">
                      <a:pos x="T86" y="T87"/>
                    </a:cxn>
                    <a:cxn ang="T148">
                      <a:pos x="T88" y="T89"/>
                    </a:cxn>
                    <a:cxn ang="T149">
                      <a:pos x="T90" y="T91"/>
                    </a:cxn>
                    <a:cxn ang="T150">
                      <a:pos x="T92" y="T93"/>
                    </a:cxn>
                    <a:cxn ang="T151">
                      <a:pos x="T94" y="T95"/>
                    </a:cxn>
                    <a:cxn ang="T152">
                      <a:pos x="T96" y="T97"/>
                    </a:cxn>
                    <a:cxn ang="T153">
                      <a:pos x="T98" y="T99"/>
                    </a:cxn>
                    <a:cxn ang="T154">
                      <a:pos x="T100" y="T101"/>
                    </a:cxn>
                    <a:cxn ang="T155">
                      <a:pos x="T102" y="T103"/>
                    </a:cxn>
                  </a:cxnLst>
                  <a:rect l="T156" t="T157" r="T158" b="T159"/>
                  <a:pathLst>
                    <a:path w="118" h="132">
                      <a:moveTo>
                        <a:pt x="30" y="10"/>
                      </a:moveTo>
                      <a:lnTo>
                        <a:pt x="23" y="15"/>
                      </a:lnTo>
                      <a:lnTo>
                        <a:pt x="15" y="23"/>
                      </a:lnTo>
                      <a:lnTo>
                        <a:pt x="9" y="34"/>
                      </a:lnTo>
                      <a:lnTo>
                        <a:pt x="2" y="50"/>
                      </a:lnTo>
                      <a:lnTo>
                        <a:pt x="0" y="67"/>
                      </a:lnTo>
                      <a:lnTo>
                        <a:pt x="4" y="90"/>
                      </a:lnTo>
                      <a:lnTo>
                        <a:pt x="13" y="109"/>
                      </a:lnTo>
                      <a:lnTo>
                        <a:pt x="27" y="122"/>
                      </a:lnTo>
                      <a:lnTo>
                        <a:pt x="40" y="128"/>
                      </a:lnTo>
                      <a:lnTo>
                        <a:pt x="57" y="132"/>
                      </a:lnTo>
                      <a:lnTo>
                        <a:pt x="74" y="130"/>
                      </a:lnTo>
                      <a:lnTo>
                        <a:pt x="90" y="122"/>
                      </a:lnTo>
                      <a:lnTo>
                        <a:pt x="97" y="117"/>
                      </a:lnTo>
                      <a:lnTo>
                        <a:pt x="105" y="107"/>
                      </a:lnTo>
                      <a:lnTo>
                        <a:pt x="111" y="98"/>
                      </a:lnTo>
                      <a:lnTo>
                        <a:pt x="116" y="80"/>
                      </a:lnTo>
                      <a:lnTo>
                        <a:pt x="118" y="63"/>
                      </a:lnTo>
                      <a:lnTo>
                        <a:pt x="114" y="42"/>
                      </a:lnTo>
                      <a:lnTo>
                        <a:pt x="105" y="21"/>
                      </a:lnTo>
                      <a:lnTo>
                        <a:pt x="92" y="10"/>
                      </a:lnTo>
                      <a:lnTo>
                        <a:pt x="76" y="4"/>
                      </a:lnTo>
                      <a:lnTo>
                        <a:pt x="59" y="0"/>
                      </a:lnTo>
                      <a:lnTo>
                        <a:pt x="49" y="2"/>
                      </a:lnTo>
                      <a:lnTo>
                        <a:pt x="40" y="4"/>
                      </a:lnTo>
                      <a:lnTo>
                        <a:pt x="30" y="10"/>
                      </a:lnTo>
                      <a:close/>
                      <a:moveTo>
                        <a:pt x="80" y="23"/>
                      </a:moveTo>
                      <a:lnTo>
                        <a:pt x="90" y="44"/>
                      </a:lnTo>
                      <a:lnTo>
                        <a:pt x="93" y="75"/>
                      </a:lnTo>
                      <a:lnTo>
                        <a:pt x="92" y="96"/>
                      </a:lnTo>
                      <a:lnTo>
                        <a:pt x="86" y="111"/>
                      </a:lnTo>
                      <a:lnTo>
                        <a:pt x="80" y="117"/>
                      </a:lnTo>
                      <a:lnTo>
                        <a:pt x="72" y="121"/>
                      </a:lnTo>
                      <a:lnTo>
                        <a:pt x="65" y="122"/>
                      </a:lnTo>
                      <a:lnTo>
                        <a:pt x="55" y="121"/>
                      </a:lnTo>
                      <a:lnTo>
                        <a:pt x="48" y="117"/>
                      </a:lnTo>
                      <a:lnTo>
                        <a:pt x="42" y="111"/>
                      </a:lnTo>
                      <a:lnTo>
                        <a:pt x="36" y="101"/>
                      </a:lnTo>
                      <a:lnTo>
                        <a:pt x="28" y="80"/>
                      </a:lnTo>
                      <a:lnTo>
                        <a:pt x="25" y="55"/>
                      </a:lnTo>
                      <a:lnTo>
                        <a:pt x="25" y="46"/>
                      </a:lnTo>
                      <a:lnTo>
                        <a:pt x="27" y="36"/>
                      </a:lnTo>
                      <a:lnTo>
                        <a:pt x="30" y="29"/>
                      </a:lnTo>
                      <a:lnTo>
                        <a:pt x="32" y="23"/>
                      </a:lnTo>
                      <a:lnTo>
                        <a:pt x="36" y="17"/>
                      </a:lnTo>
                      <a:lnTo>
                        <a:pt x="42" y="13"/>
                      </a:lnTo>
                      <a:lnTo>
                        <a:pt x="48" y="10"/>
                      </a:lnTo>
                      <a:lnTo>
                        <a:pt x="55" y="10"/>
                      </a:lnTo>
                      <a:lnTo>
                        <a:pt x="63" y="10"/>
                      </a:lnTo>
                      <a:lnTo>
                        <a:pt x="69" y="13"/>
                      </a:lnTo>
                      <a:lnTo>
                        <a:pt x="74" y="17"/>
                      </a:lnTo>
                      <a:lnTo>
                        <a:pt x="80" y="23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5" name="Freeform 168"/>
                <p:cNvSpPr>
                  <a:spLocks/>
                </p:cNvSpPr>
                <p:nvPr/>
              </p:nvSpPr>
              <p:spPr bwMode="auto">
                <a:xfrm>
                  <a:off x="1799" y="3364"/>
                  <a:ext cx="46" cy="65"/>
                </a:xfrm>
                <a:custGeom>
                  <a:avLst/>
                  <a:gdLst>
                    <a:gd name="T0" fmla="*/ 19 w 92"/>
                    <a:gd name="T1" fmla="*/ 0 h 128"/>
                    <a:gd name="T2" fmla="*/ 0 w 92"/>
                    <a:gd name="T3" fmla="*/ 8 h 128"/>
                    <a:gd name="T4" fmla="*/ 1 w 92"/>
                    <a:gd name="T5" fmla="*/ 11 h 128"/>
                    <a:gd name="T6" fmla="*/ 3 w 92"/>
                    <a:gd name="T7" fmla="*/ 10 h 128"/>
                    <a:gd name="T8" fmla="*/ 6 w 92"/>
                    <a:gd name="T9" fmla="*/ 10 h 128"/>
                    <a:gd name="T10" fmla="*/ 7 w 92"/>
                    <a:gd name="T11" fmla="*/ 10 h 128"/>
                    <a:gd name="T12" fmla="*/ 9 w 92"/>
                    <a:gd name="T13" fmla="*/ 11 h 128"/>
                    <a:gd name="T14" fmla="*/ 10 w 92"/>
                    <a:gd name="T15" fmla="*/ 12 h 128"/>
                    <a:gd name="T16" fmla="*/ 10 w 92"/>
                    <a:gd name="T17" fmla="*/ 14 h 128"/>
                    <a:gd name="T18" fmla="*/ 11 w 92"/>
                    <a:gd name="T19" fmla="*/ 16 h 128"/>
                    <a:gd name="T20" fmla="*/ 11 w 92"/>
                    <a:gd name="T21" fmla="*/ 17 h 128"/>
                    <a:gd name="T22" fmla="*/ 11 w 92"/>
                    <a:gd name="T23" fmla="*/ 21 h 128"/>
                    <a:gd name="T24" fmla="*/ 11 w 92"/>
                    <a:gd name="T25" fmla="*/ 26 h 128"/>
                    <a:gd name="T26" fmla="*/ 11 w 92"/>
                    <a:gd name="T27" fmla="*/ 50 h 128"/>
                    <a:gd name="T28" fmla="*/ 11 w 92"/>
                    <a:gd name="T29" fmla="*/ 53 h 128"/>
                    <a:gd name="T30" fmla="*/ 11 w 92"/>
                    <a:gd name="T31" fmla="*/ 56 h 128"/>
                    <a:gd name="T32" fmla="*/ 10 w 92"/>
                    <a:gd name="T33" fmla="*/ 57 h 128"/>
                    <a:gd name="T34" fmla="*/ 10 w 92"/>
                    <a:gd name="T35" fmla="*/ 59 h 128"/>
                    <a:gd name="T36" fmla="*/ 8 w 92"/>
                    <a:gd name="T37" fmla="*/ 61 h 128"/>
                    <a:gd name="T38" fmla="*/ 6 w 92"/>
                    <a:gd name="T39" fmla="*/ 62 h 128"/>
                    <a:gd name="T40" fmla="*/ 4 w 92"/>
                    <a:gd name="T41" fmla="*/ 62 h 128"/>
                    <a:gd name="T42" fmla="*/ 1 w 92"/>
                    <a:gd name="T43" fmla="*/ 62 h 128"/>
                    <a:gd name="T44" fmla="*/ 1 w 92"/>
                    <a:gd name="T45" fmla="*/ 65 h 128"/>
                    <a:gd name="T46" fmla="*/ 33 w 92"/>
                    <a:gd name="T47" fmla="*/ 65 h 128"/>
                    <a:gd name="T48" fmla="*/ 33 w 92"/>
                    <a:gd name="T49" fmla="*/ 62 h 128"/>
                    <a:gd name="T50" fmla="*/ 29 w 92"/>
                    <a:gd name="T51" fmla="*/ 62 h 128"/>
                    <a:gd name="T52" fmla="*/ 26 w 92"/>
                    <a:gd name="T53" fmla="*/ 61 h 128"/>
                    <a:gd name="T54" fmla="*/ 24 w 92"/>
                    <a:gd name="T55" fmla="*/ 60 h 128"/>
                    <a:gd name="T56" fmla="*/ 23 w 92"/>
                    <a:gd name="T57" fmla="*/ 58 h 128"/>
                    <a:gd name="T58" fmla="*/ 22 w 92"/>
                    <a:gd name="T59" fmla="*/ 56 h 128"/>
                    <a:gd name="T60" fmla="*/ 22 w 92"/>
                    <a:gd name="T61" fmla="*/ 53 h 128"/>
                    <a:gd name="T62" fmla="*/ 22 w 92"/>
                    <a:gd name="T63" fmla="*/ 50 h 128"/>
                    <a:gd name="T64" fmla="*/ 22 w 92"/>
                    <a:gd name="T65" fmla="*/ 20 h 128"/>
                    <a:gd name="T66" fmla="*/ 24 w 92"/>
                    <a:gd name="T67" fmla="*/ 16 h 128"/>
                    <a:gd name="T68" fmla="*/ 26 w 92"/>
                    <a:gd name="T69" fmla="*/ 14 h 128"/>
                    <a:gd name="T70" fmla="*/ 28 w 92"/>
                    <a:gd name="T71" fmla="*/ 11 h 128"/>
                    <a:gd name="T72" fmla="*/ 29 w 92"/>
                    <a:gd name="T73" fmla="*/ 10 h 128"/>
                    <a:gd name="T74" fmla="*/ 31 w 92"/>
                    <a:gd name="T75" fmla="*/ 10 h 128"/>
                    <a:gd name="T76" fmla="*/ 33 w 92"/>
                    <a:gd name="T77" fmla="*/ 11 h 128"/>
                    <a:gd name="T78" fmla="*/ 35 w 92"/>
                    <a:gd name="T79" fmla="*/ 12 h 128"/>
                    <a:gd name="T80" fmla="*/ 37 w 92"/>
                    <a:gd name="T81" fmla="*/ 14 h 128"/>
                    <a:gd name="T82" fmla="*/ 40 w 92"/>
                    <a:gd name="T83" fmla="*/ 15 h 128"/>
                    <a:gd name="T84" fmla="*/ 42 w 92"/>
                    <a:gd name="T85" fmla="*/ 14 h 128"/>
                    <a:gd name="T86" fmla="*/ 44 w 92"/>
                    <a:gd name="T87" fmla="*/ 13 h 128"/>
                    <a:gd name="T88" fmla="*/ 45 w 92"/>
                    <a:gd name="T89" fmla="*/ 11 h 128"/>
                    <a:gd name="T90" fmla="*/ 46 w 92"/>
                    <a:gd name="T91" fmla="*/ 8 h 128"/>
                    <a:gd name="T92" fmla="*/ 45 w 92"/>
                    <a:gd name="T93" fmla="*/ 5 h 128"/>
                    <a:gd name="T94" fmla="*/ 43 w 92"/>
                    <a:gd name="T95" fmla="*/ 3 h 128"/>
                    <a:gd name="T96" fmla="*/ 40 w 92"/>
                    <a:gd name="T97" fmla="*/ 1 h 128"/>
                    <a:gd name="T98" fmla="*/ 37 w 92"/>
                    <a:gd name="T99" fmla="*/ 0 h 128"/>
                    <a:gd name="T100" fmla="*/ 30 w 92"/>
                    <a:gd name="T101" fmla="*/ 4 h 128"/>
                    <a:gd name="T102" fmla="*/ 22 w 92"/>
                    <a:gd name="T103" fmla="*/ 15 h 128"/>
                    <a:gd name="T104" fmla="*/ 22 w 92"/>
                    <a:gd name="T105" fmla="*/ 0 h 128"/>
                    <a:gd name="T106" fmla="*/ 19 w 92"/>
                    <a:gd name="T107" fmla="*/ 0 h 128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w 92"/>
                    <a:gd name="T163" fmla="*/ 0 h 128"/>
                    <a:gd name="T164" fmla="*/ 92 w 92"/>
                    <a:gd name="T165" fmla="*/ 128 h 128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T162" t="T163" r="T164" b="T165"/>
                  <a:pathLst>
                    <a:path w="92" h="128">
                      <a:moveTo>
                        <a:pt x="38" y="0"/>
                      </a:moveTo>
                      <a:lnTo>
                        <a:pt x="0" y="15"/>
                      </a:lnTo>
                      <a:lnTo>
                        <a:pt x="2" y="21"/>
                      </a:lnTo>
                      <a:lnTo>
                        <a:pt x="6" y="19"/>
                      </a:lnTo>
                      <a:lnTo>
                        <a:pt x="11" y="19"/>
                      </a:lnTo>
                      <a:lnTo>
                        <a:pt x="13" y="19"/>
                      </a:lnTo>
                      <a:lnTo>
                        <a:pt x="17" y="21"/>
                      </a:lnTo>
                      <a:lnTo>
                        <a:pt x="19" y="23"/>
                      </a:lnTo>
                      <a:lnTo>
                        <a:pt x="19" y="27"/>
                      </a:lnTo>
                      <a:lnTo>
                        <a:pt x="21" y="31"/>
                      </a:lnTo>
                      <a:lnTo>
                        <a:pt x="21" y="34"/>
                      </a:lnTo>
                      <a:lnTo>
                        <a:pt x="21" y="42"/>
                      </a:lnTo>
                      <a:lnTo>
                        <a:pt x="21" y="52"/>
                      </a:lnTo>
                      <a:lnTo>
                        <a:pt x="21" y="99"/>
                      </a:lnTo>
                      <a:lnTo>
                        <a:pt x="21" y="105"/>
                      </a:lnTo>
                      <a:lnTo>
                        <a:pt x="21" y="111"/>
                      </a:lnTo>
                      <a:lnTo>
                        <a:pt x="19" y="113"/>
                      </a:lnTo>
                      <a:lnTo>
                        <a:pt x="19" y="117"/>
                      </a:lnTo>
                      <a:lnTo>
                        <a:pt x="15" y="121"/>
                      </a:lnTo>
                      <a:lnTo>
                        <a:pt x="11" y="122"/>
                      </a:lnTo>
                      <a:lnTo>
                        <a:pt x="7" y="122"/>
                      </a:lnTo>
                      <a:lnTo>
                        <a:pt x="2" y="122"/>
                      </a:lnTo>
                      <a:lnTo>
                        <a:pt x="2" y="128"/>
                      </a:lnTo>
                      <a:lnTo>
                        <a:pt x="65" y="128"/>
                      </a:lnTo>
                      <a:lnTo>
                        <a:pt x="65" y="122"/>
                      </a:lnTo>
                      <a:lnTo>
                        <a:pt x="57" y="122"/>
                      </a:lnTo>
                      <a:lnTo>
                        <a:pt x="51" y="121"/>
                      </a:lnTo>
                      <a:lnTo>
                        <a:pt x="48" y="119"/>
                      </a:lnTo>
                      <a:lnTo>
                        <a:pt x="46" y="115"/>
                      </a:lnTo>
                      <a:lnTo>
                        <a:pt x="44" y="111"/>
                      </a:lnTo>
                      <a:lnTo>
                        <a:pt x="44" y="105"/>
                      </a:lnTo>
                      <a:lnTo>
                        <a:pt x="44" y="99"/>
                      </a:lnTo>
                      <a:lnTo>
                        <a:pt x="44" y="40"/>
                      </a:lnTo>
                      <a:lnTo>
                        <a:pt x="48" y="32"/>
                      </a:lnTo>
                      <a:lnTo>
                        <a:pt x="51" y="27"/>
                      </a:lnTo>
                      <a:lnTo>
                        <a:pt x="55" y="21"/>
                      </a:lnTo>
                      <a:lnTo>
                        <a:pt x="57" y="19"/>
                      </a:lnTo>
                      <a:lnTo>
                        <a:pt x="61" y="19"/>
                      </a:lnTo>
                      <a:lnTo>
                        <a:pt x="65" y="21"/>
                      </a:lnTo>
                      <a:lnTo>
                        <a:pt x="69" y="23"/>
                      </a:lnTo>
                      <a:lnTo>
                        <a:pt x="74" y="27"/>
                      </a:lnTo>
                      <a:lnTo>
                        <a:pt x="80" y="29"/>
                      </a:lnTo>
                      <a:lnTo>
                        <a:pt x="84" y="27"/>
                      </a:lnTo>
                      <a:lnTo>
                        <a:pt x="88" y="25"/>
                      </a:lnTo>
                      <a:lnTo>
                        <a:pt x="90" y="21"/>
                      </a:lnTo>
                      <a:lnTo>
                        <a:pt x="92" y="15"/>
                      </a:lnTo>
                      <a:lnTo>
                        <a:pt x="90" y="10"/>
                      </a:lnTo>
                      <a:lnTo>
                        <a:pt x="86" y="6"/>
                      </a:lnTo>
                      <a:lnTo>
                        <a:pt x="80" y="2"/>
                      </a:lnTo>
                      <a:lnTo>
                        <a:pt x="74" y="0"/>
                      </a:lnTo>
                      <a:lnTo>
                        <a:pt x="59" y="8"/>
                      </a:lnTo>
                      <a:lnTo>
                        <a:pt x="44" y="29"/>
                      </a:lnTo>
                      <a:lnTo>
                        <a:pt x="44" y="0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6" name="Freeform 169"/>
                <p:cNvSpPr>
                  <a:spLocks noEditPoints="1"/>
                </p:cNvSpPr>
                <p:nvPr/>
              </p:nvSpPr>
              <p:spPr bwMode="auto">
                <a:xfrm>
                  <a:off x="1849" y="3364"/>
                  <a:ext cx="53" cy="67"/>
                </a:xfrm>
                <a:custGeom>
                  <a:avLst/>
                  <a:gdLst>
                    <a:gd name="T0" fmla="*/ 53 w 105"/>
                    <a:gd name="T1" fmla="*/ 26 h 132"/>
                    <a:gd name="T2" fmla="*/ 51 w 105"/>
                    <a:gd name="T3" fmla="*/ 16 h 132"/>
                    <a:gd name="T4" fmla="*/ 46 w 105"/>
                    <a:gd name="T5" fmla="*/ 8 h 132"/>
                    <a:gd name="T6" fmla="*/ 39 w 105"/>
                    <a:gd name="T7" fmla="*/ 2 h 132"/>
                    <a:gd name="T8" fmla="*/ 29 w 105"/>
                    <a:gd name="T9" fmla="*/ 0 h 132"/>
                    <a:gd name="T10" fmla="*/ 18 w 105"/>
                    <a:gd name="T11" fmla="*/ 3 h 132"/>
                    <a:gd name="T12" fmla="*/ 9 w 105"/>
                    <a:gd name="T13" fmla="*/ 10 h 132"/>
                    <a:gd name="T14" fmla="*/ 2 w 105"/>
                    <a:gd name="T15" fmla="*/ 20 h 132"/>
                    <a:gd name="T16" fmla="*/ 0 w 105"/>
                    <a:gd name="T17" fmla="*/ 34 h 132"/>
                    <a:gd name="T18" fmla="*/ 2 w 105"/>
                    <a:gd name="T19" fmla="*/ 48 h 132"/>
                    <a:gd name="T20" fmla="*/ 9 w 105"/>
                    <a:gd name="T21" fmla="*/ 58 h 132"/>
                    <a:gd name="T22" fmla="*/ 18 w 105"/>
                    <a:gd name="T23" fmla="*/ 64 h 132"/>
                    <a:gd name="T24" fmla="*/ 28 w 105"/>
                    <a:gd name="T25" fmla="*/ 67 h 132"/>
                    <a:gd name="T26" fmla="*/ 37 w 105"/>
                    <a:gd name="T27" fmla="*/ 65 h 132"/>
                    <a:gd name="T28" fmla="*/ 44 w 105"/>
                    <a:gd name="T29" fmla="*/ 59 h 132"/>
                    <a:gd name="T30" fmla="*/ 50 w 105"/>
                    <a:gd name="T31" fmla="*/ 50 h 132"/>
                    <a:gd name="T32" fmla="*/ 53 w 105"/>
                    <a:gd name="T33" fmla="*/ 42 h 132"/>
                    <a:gd name="T34" fmla="*/ 51 w 105"/>
                    <a:gd name="T35" fmla="*/ 41 h 132"/>
                    <a:gd name="T36" fmla="*/ 48 w 105"/>
                    <a:gd name="T37" fmla="*/ 46 h 132"/>
                    <a:gd name="T38" fmla="*/ 46 w 105"/>
                    <a:gd name="T39" fmla="*/ 50 h 132"/>
                    <a:gd name="T40" fmla="*/ 43 w 105"/>
                    <a:gd name="T41" fmla="*/ 52 h 132"/>
                    <a:gd name="T42" fmla="*/ 40 w 105"/>
                    <a:gd name="T43" fmla="*/ 54 h 132"/>
                    <a:gd name="T44" fmla="*/ 37 w 105"/>
                    <a:gd name="T45" fmla="*/ 55 h 132"/>
                    <a:gd name="T46" fmla="*/ 33 w 105"/>
                    <a:gd name="T47" fmla="*/ 55 h 132"/>
                    <a:gd name="T48" fmla="*/ 24 w 105"/>
                    <a:gd name="T49" fmla="*/ 53 h 132"/>
                    <a:gd name="T50" fmla="*/ 17 w 105"/>
                    <a:gd name="T51" fmla="*/ 48 h 132"/>
                    <a:gd name="T52" fmla="*/ 12 w 105"/>
                    <a:gd name="T53" fmla="*/ 38 h 132"/>
                    <a:gd name="T54" fmla="*/ 10 w 105"/>
                    <a:gd name="T55" fmla="*/ 26 h 132"/>
                    <a:gd name="T56" fmla="*/ 53 w 105"/>
                    <a:gd name="T57" fmla="*/ 26 h 132"/>
                    <a:gd name="T58" fmla="*/ 16 w 105"/>
                    <a:gd name="T59" fmla="*/ 10 h 132"/>
                    <a:gd name="T60" fmla="*/ 19 w 105"/>
                    <a:gd name="T61" fmla="*/ 7 h 132"/>
                    <a:gd name="T62" fmla="*/ 21 w 105"/>
                    <a:gd name="T63" fmla="*/ 6 h 132"/>
                    <a:gd name="T64" fmla="*/ 25 w 105"/>
                    <a:gd name="T65" fmla="*/ 5 h 132"/>
                    <a:gd name="T66" fmla="*/ 29 w 105"/>
                    <a:gd name="T67" fmla="*/ 6 h 132"/>
                    <a:gd name="T68" fmla="*/ 32 w 105"/>
                    <a:gd name="T69" fmla="*/ 8 h 132"/>
                    <a:gd name="T70" fmla="*/ 35 w 105"/>
                    <a:gd name="T71" fmla="*/ 10 h 132"/>
                    <a:gd name="T72" fmla="*/ 38 w 105"/>
                    <a:gd name="T73" fmla="*/ 14 h 132"/>
                    <a:gd name="T74" fmla="*/ 38 w 105"/>
                    <a:gd name="T75" fmla="*/ 16 h 132"/>
                    <a:gd name="T76" fmla="*/ 39 w 105"/>
                    <a:gd name="T77" fmla="*/ 18 h 132"/>
                    <a:gd name="T78" fmla="*/ 39 w 105"/>
                    <a:gd name="T79" fmla="*/ 22 h 132"/>
                    <a:gd name="T80" fmla="*/ 10 w 105"/>
                    <a:gd name="T81" fmla="*/ 22 h 132"/>
                    <a:gd name="T82" fmla="*/ 11 w 105"/>
                    <a:gd name="T83" fmla="*/ 17 h 132"/>
                    <a:gd name="T84" fmla="*/ 13 w 105"/>
                    <a:gd name="T85" fmla="*/ 13 h 132"/>
                    <a:gd name="T86" fmla="*/ 16 w 105"/>
                    <a:gd name="T87" fmla="*/ 10 h 132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w 105"/>
                    <a:gd name="T133" fmla="*/ 0 h 132"/>
                    <a:gd name="T134" fmla="*/ 105 w 105"/>
                    <a:gd name="T135" fmla="*/ 132 h 132"/>
                  </a:gdLst>
                  <a:ahLst/>
                  <a:cxnLst>
                    <a:cxn ang="T88">
                      <a:pos x="T0" y="T1"/>
                    </a:cxn>
                    <a:cxn ang="T89">
                      <a:pos x="T2" y="T3"/>
                    </a:cxn>
                    <a:cxn ang="T90">
                      <a:pos x="T4" y="T5"/>
                    </a:cxn>
                    <a:cxn ang="T91">
                      <a:pos x="T6" y="T7"/>
                    </a:cxn>
                    <a:cxn ang="T92">
                      <a:pos x="T8" y="T9"/>
                    </a:cxn>
                    <a:cxn ang="T93">
                      <a:pos x="T10" y="T11"/>
                    </a:cxn>
                    <a:cxn ang="T94">
                      <a:pos x="T12" y="T13"/>
                    </a:cxn>
                    <a:cxn ang="T95">
                      <a:pos x="T14" y="T15"/>
                    </a:cxn>
                    <a:cxn ang="T96">
                      <a:pos x="T16" y="T17"/>
                    </a:cxn>
                    <a:cxn ang="T97">
                      <a:pos x="T18" y="T19"/>
                    </a:cxn>
                    <a:cxn ang="T98">
                      <a:pos x="T20" y="T21"/>
                    </a:cxn>
                    <a:cxn ang="T99">
                      <a:pos x="T22" y="T23"/>
                    </a:cxn>
                    <a:cxn ang="T100">
                      <a:pos x="T24" y="T25"/>
                    </a:cxn>
                    <a:cxn ang="T101">
                      <a:pos x="T26" y="T27"/>
                    </a:cxn>
                    <a:cxn ang="T102">
                      <a:pos x="T28" y="T29"/>
                    </a:cxn>
                    <a:cxn ang="T103">
                      <a:pos x="T30" y="T31"/>
                    </a:cxn>
                    <a:cxn ang="T104">
                      <a:pos x="T32" y="T33"/>
                    </a:cxn>
                    <a:cxn ang="T105">
                      <a:pos x="T34" y="T35"/>
                    </a:cxn>
                    <a:cxn ang="T106">
                      <a:pos x="T36" y="T37"/>
                    </a:cxn>
                    <a:cxn ang="T107">
                      <a:pos x="T38" y="T39"/>
                    </a:cxn>
                    <a:cxn ang="T108">
                      <a:pos x="T40" y="T41"/>
                    </a:cxn>
                    <a:cxn ang="T109">
                      <a:pos x="T42" y="T43"/>
                    </a:cxn>
                    <a:cxn ang="T110">
                      <a:pos x="T44" y="T45"/>
                    </a:cxn>
                    <a:cxn ang="T111">
                      <a:pos x="T46" y="T47"/>
                    </a:cxn>
                    <a:cxn ang="T112">
                      <a:pos x="T48" y="T49"/>
                    </a:cxn>
                    <a:cxn ang="T113">
                      <a:pos x="T50" y="T51"/>
                    </a:cxn>
                    <a:cxn ang="T114">
                      <a:pos x="T52" y="T53"/>
                    </a:cxn>
                    <a:cxn ang="T115">
                      <a:pos x="T54" y="T55"/>
                    </a:cxn>
                    <a:cxn ang="T116">
                      <a:pos x="T56" y="T57"/>
                    </a:cxn>
                    <a:cxn ang="T117">
                      <a:pos x="T58" y="T59"/>
                    </a:cxn>
                    <a:cxn ang="T118">
                      <a:pos x="T60" y="T61"/>
                    </a:cxn>
                    <a:cxn ang="T119">
                      <a:pos x="T62" y="T63"/>
                    </a:cxn>
                    <a:cxn ang="T120">
                      <a:pos x="T64" y="T65"/>
                    </a:cxn>
                    <a:cxn ang="T121">
                      <a:pos x="T66" y="T67"/>
                    </a:cxn>
                    <a:cxn ang="T122">
                      <a:pos x="T68" y="T69"/>
                    </a:cxn>
                    <a:cxn ang="T123">
                      <a:pos x="T70" y="T71"/>
                    </a:cxn>
                    <a:cxn ang="T124">
                      <a:pos x="T72" y="T73"/>
                    </a:cxn>
                    <a:cxn ang="T125">
                      <a:pos x="T74" y="T75"/>
                    </a:cxn>
                    <a:cxn ang="T126">
                      <a:pos x="T76" y="T77"/>
                    </a:cxn>
                    <a:cxn ang="T127">
                      <a:pos x="T78" y="T79"/>
                    </a:cxn>
                    <a:cxn ang="T128">
                      <a:pos x="T80" y="T81"/>
                    </a:cxn>
                    <a:cxn ang="T129">
                      <a:pos x="T82" y="T83"/>
                    </a:cxn>
                    <a:cxn ang="T130">
                      <a:pos x="T84" y="T85"/>
                    </a:cxn>
                    <a:cxn ang="T131">
                      <a:pos x="T86" y="T87"/>
                    </a:cxn>
                  </a:cxnLst>
                  <a:rect l="T132" t="T133" r="T134" b="T135"/>
                  <a:pathLst>
                    <a:path w="105" h="132">
                      <a:moveTo>
                        <a:pt x="105" y="52"/>
                      </a:moveTo>
                      <a:lnTo>
                        <a:pt x="102" y="31"/>
                      </a:lnTo>
                      <a:lnTo>
                        <a:pt x="92" y="15"/>
                      </a:lnTo>
                      <a:lnTo>
                        <a:pt x="77" y="4"/>
                      </a:lnTo>
                      <a:lnTo>
                        <a:pt x="58" y="0"/>
                      </a:lnTo>
                      <a:lnTo>
                        <a:pt x="35" y="6"/>
                      </a:lnTo>
                      <a:lnTo>
                        <a:pt x="17" y="19"/>
                      </a:lnTo>
                      <a:lnTo>
                        <a:pt x="4" y="40"/>
                      </a:lnTo>
                      <a:lnTo>
                        <a:pt x="0" y="67"/>
                      </a:lnTo>
                      <a:lnTo>
                        <a:pt x="4" y="94"/>
                      </a:lnTo>
                      <a:lnTo>
                        <a:pt x="17" y="115"/>
                      </a:lnTo>
                      <a:lnTo>
                        <a:pt x="35" y="126"/>
                      </a:lnTo>
                      <a:lnTo>
                        <a:pt x="56" y="132"/>
                      </a:lnTo>
                      <a:lnTo>
                        <a:pt x="73" y="128"/>
                      </a:lnTo>
                      <a:lnTo>
                        <a:pt x="88" y="117"/>
                      </a:lnTo>
                      <a:lnTo>
                        <a:pt x="100" y="99"/>
                      </a:lnTo>
                      <a:lnTo>
                        <a:pt x="105" y="82"/>
                      </a:lnTo>
                      <a:lnTo>
                        <a:pt x="102" y="80"/>
                      </a:lnTo>
                      <a:lnTo>
                        <a:pt x="96" y="90"/>
                      </a:lnTo>
                      <a:lnTo>
                        <a:pt x="92" y="98"/>
                      </a:lnTo>
                      <a:lnTo>
                        <a:pt x="86" y="103"/>
                      </a:lnTo>
                      <a:lnTo>
                        <a:pt x="79" y="107"/>
                      </a:lnTo>
                      <a:lnTo>
                        <a:pt x="73" y="109"/>
                      </a:lnTo>
                      <a:lnTo>
                        <a:pt x="65" y="109"/>
                      </a:lnTo>
                      <a:lnTo>
                        <a:pt x="48" y="105"/>
                      </a:lnTo>
                      <a:lnTo>
                        <a:pt x="33" y="94"/>
                      </a:lnTo>
                      <a:lnTo>
                        <a:pt x="23" y="75"/>
                      </a:lnTo>
                      <a:lnTo>
                        <a:pt x="19" y="52"/>
                      </a:lnTo>
                      <a:lnTo>
                        <a:pt x="105" y="52"/>
                      </a:lnTo>
                      <a:close/>
                      <a:moveTo>
                        <a:pt x="31" y="19"/>
                      </a:moveTo>
                      <a:lnTo>
                        <a:pt x="37" y="13"/>
                      </a:lnTo>
                      <a:lnTo>
                        <a:pt x="42" y="11"/>
                      </a:lnTo>
                      <a:lnTo>
                        <a:pt x="50" y="10"/>
                      </a:lnTo>
                      <a:lnTo>
                        <a:pt x="58" y="11"/>
                      </a:lnTo>
                      <a:lnTo>
                        <a:pt x="63" y="15"/>
                      </a:lnTo>
                      <a:lnTo>
                        <a:pt x="69" y="19"/>
                      </a:lnTo>
                      <a:lnTo>
                        <a:pt x="75" y="27"/>
                      </a:lnTo>
                      <a:lnTo>
                        <a:pt x="75" y="31"/>
                      </a:lnTo>
                      <a:lnTo>
                        <a:pt x="77" y="36"/>
                      </a:lnTo>
                      <a:lnTo>
                        <a:pt x="77" y="44"/>
                      </a:lnTo>
                      <a:lnTo>
                        <a:pt x="19" y="44"/>
                      </a:lnTo>
                      <a:lnTo>
                        <a:pt x="21" y="34"/>
                      </a:lnTo>
                      <a:lnTo>
                        <a:pt x="25" y="25"/>
                      </a:lnTo>
                      <a:lnTo>
                        <a:pt x="31" y="19"/>
                      </a:lnTo>
                      <a:close/>
                    </a:path>
                  </a:pathLst>
                </a:custGeom>
                <a:solidFill>
                  <a:srgbClr val="FF0000"/>
                </a:solidFill>
                <a:ln w="0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7" name="Line 170"/>
                <p:cNvSpPr>
                  <a:spLocks noChangeShapeType="1"/>
                </p:cNvSpPr>
                <p:nvPr/>
              </p:nvSpPr>
              <p:spPr bwMode="auto">
                <a:xfrm>
                  <a:off x="643" y="852"/>
                  <a:ext cx="333" cy="740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8" name="Line 171"/>
                <p:cNvSpPr>
                  <a:spLocks noChangeShapeType="1"/>
                </p:cNvSpPr>
                <p:nvPr/>
              </p:nvSpPr>
              <p:spPr bwMode="auto">
                <a:xfrm flipH="1">
                  <a:off x="1158" y="3252"/>
                  <a:ext cx="19" cy="678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69" name="Line 172"/>
                <p:cNvSpPr>
                  <a:spLocks noChangeShapeType="1"/>
                </p:cNvSpPr>
                <p:nvPr/>
              </p:nvSpPr>
              <p:spPr bwMode="auto">
                <a:xfrm>
                  <a:off x="976" y="1592"/>
                  <a:ext cx="4" cy="13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0" name="Freeform 173"/>
                <p:cNvSpPr>
                  <a:spLocks/>
                </p:cNvSpPr>
                <p:nvPr/>
              </p:nvSpPr>
              <p:spPr bwMode="auto">
                <a:xfrm>
                  <a:off x="980" y="1605"/>
                  <a:ext cx="2" cy="18"/>
                </a:xfrm>
                <a:custGeom>
                  <a:avLst/>
                  <a:gdLst>
                    <a:gd name="T0" fmla="*/ 0 w 4"/>
                    <a:gd name="T1" fmla="*/ 0 h 36"/>
                    <a:gd name="T2" fmla="*/ 1 w 4"/>
                    <a:gd name="T3" fmla="*/ 13 h 36"/>
                    <a:gd name="T4" fmla="*/ 2 w 4"/>
                    <a:gd name="T5" fmla="*/ 18 h 36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6"/>
                    <a:gd name="T11" fmla="*/ 4 w 4"/>
                    <a:gd name="T12" fmla="*/ 36 h 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6">
                      <a:moveTo>
                        <a:pt x="0" y="0"/>
                      </a:moveTo>
                      <a:lnTo>
                        <a:pt x="2" y="26"/>
                      </a:lnTo>
                      <a:lnTo>
                        <a:pt x="4" y="36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1" name="Line 174"/>
                <p:cNvSpPr>
                  <a:spLocks noChangeShapeType="1"/>
                </p:cNvSpPr>
                <p:nvPr/>
              </p:nvSpPr>
              <p:spPr bwMode="auto">
                <a:xfrm>
                  <a:off x="984" y="1646"/>
                  <a:ext cx="3" cy="9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2" name="Freeform 175"/>
                <p:cNvSpPr>
                  <a:spLocks/>
                </p:cNvSpPr>
                <p:nvPr/>
              </p:nvSpPr>
              <p:spPr bwMode="auto">
                <a:xfrm>
                  <a:off x="987" y="1655"/>
                  <a:ext cx="13" cy="17"/>
                </a:xfrm>
                <a:custGeom>
                  <a:avLst/>
                  <a:gdLst>
                    <a:gd name="T0" fmla="*/ 0 w 25"/>
                    <a:gd name="T1" fmla="*/ 0 h 32"/>
                    <a:gd name="T2" fmla="*/ 7 w 25"/>
                    <a:gd name="T3" fmla="*/ 11 h 32"/>
                    <a:gd name="T4" fmla="*/ 13 w 25"/>
                    <a:gd name="T5" fmla="*/ 17 h 32"/>
                    <a:gd name="T6" fmla="*/ 0 60000 65536"/>
                    <a:gd name="T7" fmla="*/ 0 60000 65536"/>
                    <a:gd name="T8" fmla="*/ 0 60000 65536"/>
                    <a:gd name="T9" fmla="*/ 0 w 25"/>
                    <a:gd name="T10" fmla="*/ 0 h 32"/>
                    <a:gd name="T11" fmla="*/ 25 w 25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5" h="32">
                      <a:moveTo>
                        <a:pt x="0" y="0"/>
                      </a:moveTo>
                      <a:lnTo>
                        <a:pt x="13" y="21"/>
                      </a:lnTo>
                      <a:lnTo>
                        <a:pt x="25" y="32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3" name="Line 176"/>
                <p:cNvSpPr>
                  <a:spLocks noChangeShapeType="1"/>
                </p:cNvSpPr>
                <p:nvPr/>
              </p:nvSpPr>
              <p:spPr bwMode="auto">
                <a:xfrm>
                  <a:off x="1017" y="1687"/>
                  <a:ext cx="3" cy="2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4" name="Freeform 177"/>
                <p:cNvSpPr>
                  <a:spLocks/>
                </p:cNvSpPr>
                <p:nvPr/>
              </p:nvSpPr>
              <p:spPr bwMode="auto">
                <a:xfrm>
                  <a:off x="1020" y="1689"/>
                  <a:ext cx="15" cy="22"/>
                </a:xfrm>
                <a:custGeom>
                  <a:avLst/>
                  <a:gdLst>
                    <a:gd name="T0" fmla="*/ 0 w 30"/>
                    <a:gd name="T1" fmla="*/ 0 h 44"/>
                    <a:gd name="T2" fmla="*/ 7 w 30"/>
                    <a:gd name="T3" fmla="*/ 9 h 44"/>
                    <a:gd name="T4" fmla="*/ 15 w 30"/>
                    <a:gd name="T5" fmla="*/ 22 h 44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44"/>
                    <a:gd name="T11" fmla="*/ 30 w 30"/>
                    <a:gd name="T12" fmla="*/ 44 h 4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44">
                      <a:moveTo>
                        <a:pt x="0" y="0"/>
                      </a:moveTo>
                      <a:lnTo>
                        <a:pt x="13" y="17"/>
                      </a:lnTo>
                      <a:lnTo>
                        <a:pt x="30" y="44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5" name="Line 178"/>
                <p:cNvSpPr>
                  <a:spLocks noChangeShapeType="1"/>
                </p:cNvSpPr>
                <p:nvPr/>
              </p:nvSpPr>
              <p:spPr bwMode="auto">
                <a:xfrm>
                  <a:off x="1043" y="1733"/>
                  <a:ext cx="3" cy="13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6" name="Freeform 179"/>
                <p:cNvSpPr>
                  <a:spLocks/>
                </p:cNvSpPr>
                <p:nvPr/>
              </p:nvSpPr>
              <p:spPr bwMode="auto">
                <a:xfrm>
                  <a:off x="1046" y="1746"/>
                  <a:ext cx="2" cy="17"/>
                </a:xfrm>
                <a:custGeom>
                  <a:avLst/>
                  <a:gdLst>
                    <a:gd name="T0" fmla="*/ 0 w 4"/>
                    <a:gd name="T1" fmla="*/ 0 h 32"/>
                    <a:gd name="T2" fmla="*/ 2 w 4"/>
                    <a:gd name="T3" fmla="*/ 17 h 32"/>
                    <a:gd name="T4" fmla="*/ 2 w 4"/>
                    <a:gd name="T5" fmla="*/ 17 h 32"/>
                    <a:gd name="T6" fmla="*/ 0 60000 65536"/>
                    <a:gd name="T7" fmla="*/ 0 60000 65536"/>
                    <a:gd name="T8" fmla="*/ 0 60000 65536"/>
                    <a:gd name="T9" fmla="*/ 0 w 4"/>
                    <a:gd name="T10" fmla="*/ 0 h 32"/>
                    <a:gd name="T11" fmla="*/ 4 w 4"/>
                    <a:gd name="T12" fmla="*/ 32 h 3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4" h="32">
                      <a:moveTo>
                        <a:pt x="0" y="0"/>
                      </a:moveTo>
                      <a:lnTo>
                        <a:pt x="4" y="32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7" name="Freeform 180"/>
                <p:cNvSpPr>
                  <a:spLocks/>
                </p:cNvSpPr>
                <p:nvPr/>
              </p:nvSpPr>
              <p:spPr bwMode="auto">
                <a:xfrm>
                  <a:off x="1050" y="1786"/>
                  <a:ext cx="8" cy="29"/>
                </a:xfrm>
                <a:custGeom>
                  <a:avLst/>
                  <a:gdLst>
                    <a:gd name="T0" fmla="*/ 0 w 15"/>
                    <a:gd name="T1" fmla="*/ 0 h 60"/>
                    <a:gd name="T2" fmla="*/ 2 w 15"/>
                    <a:gd name="T3" fmla="*/ 10 h 60"/>
                    <a:gd name="T4" fmla="*/ 8 w 15"/>
                    <a:gd name="T5" fmla="*/ 29 h 6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60"/>
                    <a:gd name="T11" fmla="*/ 15 w 1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60">
                      <a:moveTo>
                        <a:pt x="0" y="0"/>
                      </a:moveTo>
                      <a:lnTo>
                        <a:pt x="4" y="21"/>
                      </a:lnTo>
                      <a:lnTo>
                        <a:pt x="15" y="60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8" name="Freeform 181"/>
                <p:cNvSpPr>
                  <a:spLocks/>
                </p:cNvSpPr>
                <p:nvPr/>
              </p:nvSpPr>
              <p:spPr bwMode="auto">
                <a:xfrm>
                  <a:off x="1068" y="1836"/>
                  <a:ext cx="14" cy="27"/>
                </a:xfrm>
                <a:custGeom>
                  <a:avLst/>
                  <a:gdLst>
                    <a:gd name="T0" fmla="*/ 0 w 29"/>
                    <a:gd name="T1" fmla="*/ 0 h 53"/>
                    <a:gd name="T2" fmla="*/ 4 w 29"/>
                    <a:gd name="T3" fmla="*/ 11 h 53"/>
                    <a:gd name="T4" fmla="*/ 14 w 29"/>
                    <a:gd name="T5" fmla="*/ 27 h 53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53"/>
                    <a:gd name="T11" fmla="*/ 29 w 29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53">
                      <a:moveTo>
                        <a:pt x="0" y="0"/>
                      </a:moveTo>
                      <a:lnTo>
                        <a:pt x="8" y="21"/>
                      </a:lnTo>
                      <a:lnTo>
                        <a:pt x="29" y="53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79" name="Line 182"/>
                <p:cNvSpPr>
                  <a:spLocks noChangeShapeType="1"/>
                </p:cNvSpPr>
                <p:nvPr/>
              </p:nvSpPr>
              <p:spPr bwMode="auto">
                <a:xfrm>
                  <a:off x="1094" y="1883"/>
                  <a:ext cx="17" cy="25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0" name="Freeform 183"/>
                <p:cNvSpPr>
                  <a:spLocks/>
                </p:cNvSpPr>
                <p:nvPr/>
              </p:nvSpPr>
              <p:spPr bwMode="auto">
                <a:xfrm>
                  <a:off x="1123" y="1927"/>
                  <a:ext cx="16" cy="27"/>
                </a:xfrm>
                <a:custGeom>
                  <a:avLst/>
                  <a:gdLst>
                    <a:gd name="T0" fmla="*/ 0 w 33"/>
                    <a:gd name="T1" fmla="*/ 0 h 54"/>
                    <a:gd name="T2" fmla="*/ 8 w 33"/>
                    <a:gd name="T3" fmla="*/ 13 h 54"/>
                    <a:gd name="T4" fmla="*/ 16 w 33"/>
                    <a:gd name="T5" fmla="*/ 27 h 54"/>
                    <a:gd name="T6" fmla="*/ 0 60000 65536"/>
                    <a:gd name="T7" fmla="*/ 0 60000 65536"/>
                    <a:gd name="T8" fmla="*/ 0 60000 65536"/>
                    <a:gd name="T9" fmla="*/ 0 w 33"/>
                    <a:gd name="T10" fmla="*/ 0 h 54"/>
                    <a:gd name="T11" fmla="*/ 33 w 33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3" h="54">
                      <a:moveTo>
                        <a:pt x="0" y="0"/>
                      </a:moveTo>
                      <a:lnTo>
                        <a:pt x="16" y="25"/>
                      </a:lnTo>
                      <a:lnTo>
                        <a:pt x="33" y="54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1" name="Freeform 184"/>
                <p:cNvSpPr>
                  <a:spLocks/>
                </p:cNvSpPr>
                <p:nvPr/>
              </p:nvSpPr>
              <p:spPr bwMode="auto">
                <a:xfrm>
                  <a:off x="1150" y="1974"/>
                  <a:ext cx="11" cy="28"/>
                </a:xfrm>
                <a:custGeom>
                  <a:avLst/>
                  <a:gdLst>
                    <a:gd name="T0" fmla="*/ 0 w 23"/>
                    <a:gd name="T1" fmla="*/ 0 h 56"/>
                    <a:gd name="T2" fmla="*/ 8 w 23"/>
                    <a:gd name="T3" fmla="*/ 20 h 56"/>
                    <a:gd name="T4" fmla="*/ 11 w 23"/>
                    <a:gd name="T5" fmla="*/ 28 h 56"/>
                    <a:gd name="T6" fmla="*/ 0 60000 65536"/>
                    <a:gd name="T7" fmla="*/ 0 60000 65536"/>
                    <a:gd name="T8" fmla="*/ 0 60000 65536"/>
                    <a:gd name="T9" fmla="*/ 0 w 23"/>
                    <a:gd name="T10" fmla="*/ 0 h 56"/>
                    <a:gd name="T11" fmla="*/ 23 w 23"/>
                    <a:gd name="T12" fmla="*/ 56 h 5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" h="56">
                      <a:moveTo>
                        <a:pt x="0" y="0"/>
                      </a:moveTo>
                      <a:lnTo>
                        <a:pt x="17" y="39"/>
                      </a:lnTo>
                      <a:lnTo>
                        <a:pt x="23" y="56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2" name="Freeform 185"/>
                <p:cNvSpPr>
                  <a:spLocks/>
                </p:cNvSpPr>
                <p:nvPr/>
              </p:nvSpPr>
              <p:spPr bwMode="auto">
                <a:xfrm>
                  <a:off x="1168" y="2024"/>
                  <a:ext cx="6" cy="31"/>
                </a:xfrm>
                <a:custGeom>
                  <a:avLst/>
                  <a:gdLst>
                    <a:gd name="T0" fmla="*/ 0 w 12"/>
                    <a:gd name="T1" fmla="*/ 0 h 61"/>
                    <a:gd name="T2" fmla="*/ 3 w 12"/>
                    <a:gd name="T3" fmla="*/ 12 h 61"/>
                    <a:gd name="T4" fmla="*/ 6 w 12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12"/>
                    <a:gd name="T10" fmla="*/ 0 h 61"/>
                    <a:gd name="T11" fmla="*/ 12 w 12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" h="61">
                      <a:moveTo>
                        <a:pt x="0" y="0"/>
                      </a:moveTo>
                      <a:lnTo>
                        <a:pt x="6" y="23"/>
                      </a:lnTo>
                      <a:lnTo>
                        <a:pt x="12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3" name="Freeform 186"/>
                <p:cNvSpPr>
                  <a:spLocks/>
                </p:cNvSpPr>
                <p:nvPr/>
              </p:nvSpPr>
              <p:spPr bwMode="auto">
                <a:xfrm>
                  <a:off x="1175" y="2077"/>
                  <a:ext cx="2" cy="31"/>
                </a:xfrm>
                <a:custGeom>
                  <a:avLst/>
                  <a:gdLst>
                    <a:gd name="T0" fmla="*/ 0 w 3"/>
                    <a:gd name="T1" fmla="*/ 0 h 61"/>
                    <a:gd name="T2" fmla="*/ 1 w 3"/>
                    <a:gd name="T3" fmla="*/ 23 h 61"/>
                    <a:gd name="T4" fmla="*/ 2 w 3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3"/>
                    <a:gd name="T10" fmla="*/ 0 h 61"/>
                    <a:gd name="T11" fmla="*/ 3 w 3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" h="61">
                      <a:moveTo>
                        <a:pt x="0" y="0"/>
                      </a:moveTo>
                      <a:lnTo>
                        <a:pt x="2" y="46"/>
                      </a:lnTo>
                      <a:lnTo>
                        <a:pt x="3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4" name="Freeform 187"/>
                <p:cNvSpPr>
                  <a:spLocks/>
                </p:cNvSpPr>
                <p:nvPr/>
              </p:nvSpPr>
              <p:spPr bwMode="auto">
                <a:xfrm>
                  <a:off x="1178" y="2131"/>
                  <a:ext cx="6" cy="30"/>
                </a:xfrm>
                <a:custGeom>
                  <a:avLst/>
                  <a:gdLst>
                    <a:gd name="T0" fmla="*/ 0 w 14"/>
                    <a:gd name="T1" fmla="*/ 0 h 59"/>
                    <a:gd name="T2" fmla="*/ 3 w 14"/>
                    <a:gd name="T3" fmla="*/ 20 h 59"/>
                    <a:gd name="T4" fmla="*/ 6 w 14"/>
                    <a:gd name="T5" fmla="*/ 30 h 59"/>
                    <a:gd name="T6" fmla="*/ 0 60000 65536"/>
                    <a:gd name="T7" fmla="*/ 0 60000 65536"/>
                    <a:gd name="T8" fmla="*/ 0 60000 65536"/>
                    <a:gd name="T9" fmla="*/ 0 w 14"/>
                    <a:gd name="T10" fmla="*/ 0 h 59"/>
                    <a:gd name="T11" fmla="*/ 14 w 14"/>
                    <a:gd name="T12" fmla="*/ 59 h 5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4" h="59">
                      <a:moveTo>
                        <a:pt x="0" y="0"/>
                      </a:moveTo>
                      <a:lnTo>
                        <a:pt x="8" y="40"/>
                      </a:lnTo>
                      <a:lnTo>
                        <a:pt x="14" y="59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5" name="Freeform 188"/>
                <p:cNvSpPr>
                  <a:spLocks/>
                </p:cNvSpPr>
                <p:nvPr/>
              </p:nvSpPr>
              <p:spPr bwMode="auto">
                <a:xfrm>
                  <a:off x="1193" y="2182"/>
                  <a:ext cx="15" cy="27"/>
                </a:xfrm>
                <a:custGeom>
                  <a:avLst/>
                  <a:gdLst>
                    <a:gd name="T0" fmla="*/ 0 w 31"/>
                    <a:gd name="T1" fmla="*/ 0 h 53"/>
                    <a:gd name="T2" fmla="*/ 8 w 31"/>
                    <a:gd name="T3" fmla="*/ 15 h 53"/>
                    <a:gd name="T4" fmla="*/ 15 w 31"/>
                    <a:gd name="T5" fmla="*/ 27 h 53"/>
                    <a:gd name="T6" fmla="*/ 0 60000 65536"/>
                    <a:gd name="T7" fmla="*/ 0 60000 65536"/>
                    <a:gd name="T8" fmla="*/ 0 60000 65536"/>
                    <a:gd name="T9" fmla="*/ 0 w 31"/>
                    <a:gd name="T10" fmla="*/ 0 h 53"/>
                    <a:gd name="T11" fmla="*/ 31 w 31"/>
                    <a:gd name="T12" fmla="*/ 53 h 53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" h="53">
                      <a:moveTo>
                        <a:pt x="0" y="0"/>
                      </a:moveTo>
                      <a:lnTo>
                        <a:pt x="17" y="30"/>
                      </a:lnTo>
                      <a:lnTo>
                        <a:pt x="31" y="53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6" name="Freeform 189"/>
                <p:cNvSpPr>
                  <a:spLocks/>
                </p:cNvSpPr>
                <p:nvPr/>
              </p:nvSpPr>
              <p:spPr bwMode="auto">
                <a:xfrm>
                  <a:off x="1221" y="2228"/>
                  <a:ext cx="15" cy="26"/>
                </a:xfrm>
                <a:custGeom>
                  <a:avLst/>
                  <a:gdLst>
                    <a:gd name="T0" fmla="*/ 0 w 31"/>
                    <a:gd name="T1" fmla="*/ 0 h 54"/>
                    <a:gd name="T2" fmla="*/ 7 w 31"/>
                    <a:gd name="T3" fmla="*/ 11 h 54"/>
                    <a:gd name="T4" fmla="*/ 15 w 31"/>
                    <a:gd name="T5" fmla="*/ 26 h 54"/>
                    <a:gd name="T6" fmla="*/ 0 60000 65536"/>
                    <a:gd name="T7" fmla="*/ 0 60000 65536"/>
                    <a:gd name="T8" fmla="*/ 0 60000 65536"/>
                    <a:gd name="T9" fmla="*/ 0 w 31"/>
                    <a:gd name="T10" fmla="*/ 0 h 54"/>
                    <a:gd name="T11" fmla="*/ 31 w 31"/>
                    <a:gd name="T12" fmla="*/ 54 h 5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1" h="54">
                      <a:moveTo>
                        <a:pt x="0" y="0"/>
                      </a:moveTo>
                      <a:lnTo>
                        <a:pt x="14" y="23"/>
                      </a:lnTo>
                      <a:lnTo>
                        <a:pt x="31" y="54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7" name="Line 190"/>
                <p:cNvSpPr>
                  <a:spLocks noChangeShapeType="1"/>
                </p:cNvSpPr>
                <p:nvPr/>
              </p:nvSpPr>
              <p:spPr bwMode="auto">
                <a:xfrm>
                  <a:off x="1247" y="2275"/>
                  <a:ext cx="2" cy="3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8" name="Freeform 191"/>
                <p:cNvSpPr>
                  <a:spLocks/>
                </p:cNvSpPr>
                <p:nvPr/>
              </p:nvSpPr>
              <p:spPr bwMode="auto">
                <a:xfrm>
                  <a:off x="1249" y="2278"/>
                  <a:ext cx="16" cy="21"/>
                </a:xfrm>
                <a:custGeom>
                  <a:avLst/>
                  <a:gdLst>
                    <a:gd name="T0" fmla="*/ 0 w 30"/>
                    <a:gd name="T1" fmla="*/ 0 h 42"/>
                    <a:gd name="T2" fmla="*/ 10 w 30"/>
                    <a:gd name="T3" fmla="*/ 15 h 42"/>
                    <a:gd name="T4" fmla="*/ 16 w 30"/>
                    <a:gd name="T5" fmla="*/ 21 h 42"/>
                    <a:gd name="T6" fmla="*/ 0 60000 65536"/>
                    <a:gd name="T7" fmla="*/ 0 60000 65536"/>
                    <a:gd name="T8" fmla="*/ 0 60000 65536"/>
                    <a:gd name="T9" fmla="*/ 0 w 30"/>
                    <a:gd name="T10" fmla="*/ 0 h 42"/>
                    <a:gd name="T11" fmla="*/ 30 w 30"/>
                    <a:gd name="T12" fmla="*/ 42 h 42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0" h="42">
                      <a:moveTo>
                        <a:pt x="0" y="0"/>
                      </a:moveTo>
                      <a:lnTo>
                        <a:pt x="19" y="29"/>
                      </a:lnTo>
                      <a:lnTo>
                        <a:pt x="30" y="42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89" name="Line 192"/>
                <p:cNvSpPr>
                  <a:spLocks noChangeShapeType="1"/>
                </p:cNvSpPr>
                <p:nvPr/>
              </p:nvSpPr>
              <p:spPr bwMode="auto">
                <a:xfrm>
                  <a:off x="1280" y="2316"/>
                  <a:ext cx="8" cy="6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0" name="Freeform 193"/>
                <p:cNvSpPr>
                  <a:spLocks/>
                </p:cNvSpPr>
                <p:nvPr/>
              </p:nvSpPr>
              <p:spPr bwMode="auto">
                <a:xfrm>
                  <a:off x="1288" y="2322"/>
                  <a:ext cx="14" cy="15"/>
                </a:xfrm>
                <a:custGeom>
                  <a:avLst/>
                  <a:gdLst>
                    <a:gd name="T0" fmla="*/ 0 w 29"/>
                    <a:gd name="T1" fmla="*/ 0 h 29"/>
                    <a:gd name="T2" fmla="*/ 8 w 29"/>
                    <a:gd name="T3" fmla="*/ 8 h 29"/>
                    <a:gd name="T4" fmla="*/ 14 w 29"/>
                    <a:gd name="T5" fmla="*/ 15 h 29"/>
                    <a:gd name="T6" fmla="*/ 0 60000 65536"/>
                    <a:gd name="T7" fmla="*/ 0 60000 65536"/>
                    <a:gd name="T8" fmla="*/ 0 60000 65536"/>
                    <a:gd name="T9" fmla="*/ 0 w 29"/>
                    <a:gd name="T10" fmla="*/ 0 h 29"/>
                    <a:gd name="T11" fmla="*/ 29 w 29"/>
                    <a:gd name="T12" fmla="*/ 29 h 2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9" h="29">
                      <a:moveTo>
                        <a:pt x="0" y="0"/>
                      </a:moveTo>
                      <a:lnTo>
                        <a:pt x="16" y="15"/>
                      </a:lnTo>
                      <a:lnTo>
                        <a:pt x="29" y="29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1" name="Line 194"/>
                <p:cNvSpPr>
                  <a:spLocks noChangeShapeType="1"/>
                </p:cNvSpPr>
                <p:nvPr/>
              </p:nvSpPr>
              <p:spPr bwMode="auto">
                <a:xfrm>
                  <a:off x="1314" y="2357"/>
                  <a:ext cx="2" cy="13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2" name="Freeform 195"/>
                <p:cNvSpPr>
                  <a:spLocks/>
                </p:cNvSpPr>
                <p:nvPr/>
              </p:nvSpPr>
              <p:spPr bwMode="auto">
                <a:xfrm>
                  <a:off x="1316" y="2370"/>
                  <a:ext cx="1" cy="18"/>
                </a:xfrm>
                <a:custGeom>
                  <a:avLst/>
                  <a:gdLst>
                    <a:gd name="T0" fmla="*/ 0 w 2"/>
                    <a:gd name="T1" fmla="*/ 0 h 34"/>
                    <a:gd name="T2" fmla="*/ 1 w 2"/>
                    <a:gd name="T3" fmla="*/ 17 h 34"/>
                    <a:gd name="T4" fmla="*/ 1 w 2"/>
                    <a:gd name="T5" fmla="*/ 18 h 34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34"/>
                    <a:gd name="T11" fmla="*/ 2 w 2"/>
                    <a:gd name="T12" fmla="*/ 34 h 34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34">
                      <a:moveTo>
                        <a:pt x="0" y="0"/>
                      </a:moveTo>
                      <a:lnTo>
                        <a:pt x="2" y="32"/>
                      </a:lnTo>
                      <a:lnTo>
                        <a:pt x="2" y="34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3" name="Freeform 196"/>
                <p:cNvSpPr>
                  <a:spLocks/>
                </p:cNvSpPr>
                <p:nvPr/>
              </p:nvSpPr>
              <p:spPr bwMode="auto">
                <a:xfrm>
                  <a:off x="1311" y="2410"/>
                  <a:ext cx="5" cy="30"/>
                </a:xfrm>
                <a:custGeom>
                  <a:avLst/>
                  <a:gdLst>
                    <a:gd name="T0" fmla="*/ 5 w 12"/>
                    <a:gd name="T1" fmla="*/ 0 h 59"/>
                    <a:gd name="T2" fmla="*/ 3 w 12"/>
                    <a:gd name="T3" fmla="*/ 21 h 59"/>
                    <a:gd name="T4" fmla="*/ 0 w 12"/>
                    <a:gd name="T5" fmla="*/ 30 h 59"/>
                    <a:gd name="T6" fmla="*/ 0 60000 65536"/>
                    <a:gd name="T7" fmla="*/ 0 60000 65536"/>
                    <a:gd name="T8" fmla="*/ 0 60000 65536"/>
                    <a:gd name="T9" fmla="*/ 0 w 12"/>
                    <a:gd name="T10" fmla="*/ 0 h 59"/>
                    <a:gd name="T11" fmla="*/ 12 w 12"/>
                    <a:gd name="T12" fmla="*/ 59 h 59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2" h="59">
                      <a:moveTo>
                        <a:pt x="12" y="0"/>
                      </a:moveTo>
                      <a:lnTo>
                        <a:pt x="6" y="42"/>
                      </a:lnTo>
                      <a:lnTo>
                        <a:pt x="0" y="59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4" name="Freeform 197"/>
                <p:cNvSpPr>
                  <a:spLocks/>
                </p:cNvSpPr>
                <p:nvPr/>
              </p:nvSpPr>
              <p:spPr bwMode="auto">
                <a:xfrm>
                  <a:off x="1292" y="2462"/>
                  <a:ext cx="11" cy="29"/>
                </a:xfrm>
                <a:custGeom>
                  <a:avLst/>
                  <a:gdLst>
                    <a:gd name="T0" fmla="*/ 11 w 23"/>
                    <a:gd name="T1" fmla="*/ 0 h 58"/>
                    <a:gd name="T2" fmla="*/ 6 w 23"/>
                    <a:gd name="T3" fmla="*/ 12 h 58"/>
                    <a:gd name="T4" fmla="*/ 0 w 23"/>
                    <a:gd name="T5" fmla="*/ 29 h 58"/>
                    <a:gd name="T6" fmla="*/ 0 60000 65536"/>
                    <a:gd name="T7" fmla="*/ 0 60000 65536"/>
                    <a:gd name="T8" fmla="*/ 0 60000 65536"/>
                    <a:gd name="T9" fmla="*/ 0 w 23"/>
                    <a:gd name="T10" fmla="*/ 0 h 58"/>
                    <a:gd name="T11" fmla="*/ 23 w 23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" h="58">
                      <a:moveTo>
                        <a:pt x="23" y="0"/>
                      </a:moveTo>
                      <a:lnTo>
                        <a:pt x="13" y="23"/>
                      </a:lnTo>
                      <a:lnTo>
                        <a:pt x="0" y="58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5" name="Line 198"/>
                <p:cNvSpPr>
                  <a:spLocks noChangeShapeType="1"/>
                </p:cNvSpPr>
                <p:nvPr/>
              </p:nvSpPr>
              <p:spPr bwMode="auto">
                <a:xfrm flipH="1">
                  <a:off x="1281" y="2512"/>
                  <a:ext cx="2" cy="3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6" name="Freeform 199"/>
                <p:cNvSpPr>
                  <a:spLocks/>
                </p:cNvSpPr>
                <p:nvPr/>
              </p:nvSpPr>
              <p:spPr bwMode="auto">
                <a:xfrm>
                  <a:off x="1273" y="2515"/>
                  <a:ext cx="8" cy="26"/>
                </a:xfrm>
                <a:custGeom>
                  <a:avLst/>
                  <a:gdLst>
                    <a:gd name="T0" fmla="*/ 8 w 15"/>
                    <a:gd name="T1" fmla="*/ 0 h 51"/>
                    <a:gd name="T2" fmla="*/ 1 w 15"/>
                    <a:gd name="T3" fmla="*/ 22 h 51"/>
                    <a:gd name="T4" fmla="*/ 0 w 15"/>
                    <a:gd name="T5" fmla="*/ 26 h 51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51"/>
                    <a:gd name="T11" fmla="*/ 15 w 15"/>
                    <a:gd name="T12" fmla="*/ 51 h 5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51">
                      <a:moveTo>
                        <a:pt x="15" y="0"/>
                      </a:moveTo>
                      <a:lnTo>
                        <a:pt x="2" y="44"/>
                      </a:lnTo>
                      <a:lnTo>
                        <a:pt x="0" y="5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7" name="Freeform 200"/>
                <p:cNvSpPr>
                  <a:spLocks/>
                </p:cNvSpPr>
                <p:nvPr/>
              </p:nvSpPr>
              <p:spPr bwMode="auto">
                <a:xfrm>
                  <a:off x="1270" y="2564"/>
                  <a:ext cx="1" cy="30"/>
                </a:xfrm>
                <a:custGeom>
                  <a:avLst/>
                  <a:gdLst>
                    <a:gd name="T0" fmla="*/ 1 w 2"/>
                    <a:gd name="T1" fmla="*/ 0 h 61"/>
                    <a:gd name="T2" fmla="*/ 1 w 2"/>
                    <a:gd name="T3" fmla="*/ 20 h 61"/>
                    <a:gd name="T4" fmla="*/ 0 w 2"/>
                    <a:gd name="T5" fmla="*/ 30 h 6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61"/>
                    <a:gd name="T11" fmla="*/ 2 w 2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61">
                      <a:moveTo>
                        <a:pt x="2" y="0"/>
                      </a:moveTo>
                      <a:lnTo>
                        <a:pt x="2" y="40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8" name="Freeform 201"/>
                <p:cNvSpPr>
                  <a:spLocks/>
                </p:cNvSpPr>
                <p:nvPr/>
              </p:nvSpPr>
              <p:spPr bwMode="auto">
                <a:xfrm>
                  <a:off x="1260" y="2617"/>
                  <a:ext cx="8" cy="30"/>
                </a:xfrm>
                <a:custGeom>
                  <a:avLst/>
                  <a:gdLst>
                    <a:gd name="T0" fmla="*/ 8 w 15"/>
                    <a:gd name="T1" fmla="*/ 0 h 60"/>
                    <a:gd name="T2" fmla="*/ 5 w 15"/>
                    <a:gd name="T3" fmla="*/ 15 h 60"/>
                    <a:gd name="T4" fmla="*/ 0 w 15"/>
                    <a:gd name="T5" fmla="*/ 30 h 6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60"/>
                    <a:gd name="T11" fmla="*/ 15 w 1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60">
                      <a:moveTo>
                        <a:pt x="15" y="0"/>
                      </a:moveTo>
                      <a:lnTo>
                        <a:pt x="9" y="29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799" name="Freeform 202"/>
                <p:cNvSpPr>
                  <a:spLocks/>
                </p:cNvSpPr>
                <p:nvPr/>
              </p:nvSpPr>
              <p:spPr bwMode="auto">
                <a:xfrm>
                  <a:off x="1245" y="2669"/>
                  <a:ext cx="8" cy="29"/>
                </a:xfrm>
                <a:custGeom>
                  <a:avLst/>
                  <a:gdLst>
                    <a:gd name="T0" fmla="*/ 8 w 18"/>
                    <a:gd name="T1" fmla="*/ 0 h 57"/>
                    <a:gd name="T2" fmla="*/ 4 w 18"/>
                    <a:gd name="T3" fmla="*/ 12 h 57"/>
                    <a:gd name="T4" fmla="*/ 0 w 18"/>
                    <a:gd name="T5" fmla="*/ 29 h 57"/>
                    <a:gd name="T6" fmla="*/ 0 60000 65536"/>
                    <a:gd name="T7" fmla="*/ 0 60000 65536"/>
                    <a:gd name="T8" fmla="*/ 0 60000 65536"/>
                    <a:gd name="T9" fmla="*/ 0 w 18"/>
                    <a:gd name="T10" fmla="*/ 0 h 57"/>
                    <a:gd name="T11" fmla="*/ 18 w 18"/>
                    <a:gd name="T12" fmla="*/ 57 h 5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" h="57">
                      <a:moveTo>
                        <a:pt x="18" y="0"/>
                      </a:moveTo>
                      <a:lnTo>
                        <a:pt x="10" y="23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0" name="Freeform 203"/>
                <p:cNvSpPr>
                  <a:spLocks/>
                </p:cNvSpPr>
                <p:nvPr/>
              </p:nvSpPr>
              <p:spPr bwMode="auto">
                <a:xfrm>
                  <a:off x="1240" y="2720"/>
                  <a:ext cx="1" cy="31"/>
                </a:xfrm>
                <a:custGeom>
                  <a:avLst/>
                  <a:gdLst>
                    <a:gd name="T0" fmla="*/ 1 w 2"/>
                    <a:gd name="T1" fmla="*/ 0 h 61"/>
                    <a:gd name="T2" fmla="*/ 0 w 2"/>
                    <a:gd name="T3" fmla="*/ 10 h 61"/>
                    <a:gd name="T4" fmla="*/ 1 w 2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61"/>
                    <a:gd name="T11" fmla="*/ 2 w 2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61">
                      <a:moveTo>
                        <a:pt x="2" y="0"/>
                      </a:moveTo>
                      <a:lnTo>
                        <a:pt x="0" y="19"/>
                      </a:lnTo>
                      <a:lnTo>
                        <a:pt x="2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1" name="Freeform 204"/>
                <p:cNvSpPr>
                  <a:spLocks/>
                </p:cNvSpPr>
                <p:nvPr/>
              </p:nvSpPr>
              <p:spPr bwMode="auto">
                <a:xfrm>
                  <a:off x="1241" y="2774"/>
                  <a:ext cx="1" cy="31"/>
                </a:xfrm>
                <a:custGeom>
                  <a:avLst/>
                  <a:gdLst>
                    <a:gd name="T0" fmla="*/ 0 w 1"/>
                    <a:gd name="T1" fmla="*/ 0 h 61"/>
                    <a:gd name="T2" fmla="*/ 0 w 1"/>
                    <a:gd name="T3" fmla="*/ 30 h 61"/>
                    <a:gd name="T4" fmla="*/ 0 w 1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61"/>
                    <a:gd name="T11" fmla="*/ 1 w 1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61">
                      <a:moveTo>
                        <a:pt x="0" y="0"/>
                      </a:moveTo>
                      <a:lnTo>
                        <a:pt x="0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2" name="Line 205"/>
                <p:cNvSpPr>
                  <a:spLocks noChangeShapeType="1"/>
                </p:cNvSpPr>
                <p:nvPr/>
              </p:nvSpPr>
              <p:spPr bwMode="auto">
                <a:xfrm>
                  <a:off x="1241" y="2828"/>
                  <a:ext cx="1" cy="30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3" name="Freeform 206"/>
                <p:cNvSpPr>
                  <a:spLocks/>
                </p:cNvSpPr>
                <p:nvPr/>
              </p:nvSpPr>
              <p:spPr bwMode="auto">
                <a:xfrm>
                  <a:off x="1239" y="2881"/>
                  <a:ext cx="1" cy="31"/>
                </a:xfrm>
                <a:custGeom>
                  <a:avLst/>
                  <a:gdLst>
                    <a:gd name="T0" fmla="*/ 1 w 2"/>
                    <a:gd name="T1" fmla="*/ 0 h 61"/>
                    <a:gd name="T2" fmla="*/ 1 w 2"/>
                    <a:gd name="T3" fmla="*/ 19 h 61"/>
                    <a:gd name="T4" fmla="*/ 0 w 2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61"/>
                    <a:gd name="T11" fmla="*/ 2 w 2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61">
                      <a:moveTo>
                        <a:pt x="2" y="0"/>
                      </a:moveTo>
                      <a:lnTo>
                        <a:pt x="2" y="38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4" name="Line 207"/>
                <p:cNvSpPr>
                  <a:spLocks noChangeShapeType="1"/>
                </p:cNvSpPr>
                <p:nvPr/>
              </p:nvSpPr>
              <p:spPr bwMode="auto">
                <a:xfrm flipH="1">
                  <a:off x="1234" y="2935"/>
                  <a:ext cx="2" cy="7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5" name="Freeform 208"/>
                <p:cNvSpPr>
                  <a:spLocks/>
                </p:cNvSpPr>
                <p:nvPr/>
              </p:nvSpPr>
              <p:spPr bwMode="auto">
                <a:xfrm>
                  <a:off x="1223" y="2942"/>
                  <a:ext cx="11" cy="20"/>
                </a:xfrm>
                <a:custGeom>
                  <a:avLst/>
                  <a:gdLst>
                    <a:gd name="T0" fmla="*/ 11 w 23"/>
                    <a:gd name="T1" fmla="*/ 0 h 40"/>
                    <a:gd name="T2" fmla="*/ 5 w 23"/>
                    <a:gd name="T3" fmla="*/ 14 h 40"/>
                    <a:gd name="T4" fmla="*/ 0 w 23"/>
                    <a:gd name="T5" fmla="*/ 20 h 40"/>
                    <a:gd name="T6" fmla="*/ 0 60000 65536"/>
                    <a:gd name="T7" fmla="*/ 0 60000 65536"/>
                    <a:gd name="T8" fmla="*/ 0 60000 65536"/>
                    <a:gd name="T9" fmla="*/ 0 w 23"/>
                    <a:gd name="T10" fmla="*/ 0 h 40"/>
                    <a:gd name="T11" fmla="*/ 23 w 23"/>
                    <a:gd name="T12" fmla="*/ 40 h 4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3" h="40">
                      <a:moveTo>
                        <a:pt x="23" y="0"/>
                      </a:moveTo>
                      <a:lnTo>
                        <a:pt x="10" y="27"/>
                      </a:lnTo>
                      <a:lnTo>
                        <a:pt x="0" y="40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6" name="Freeform 209"/>
                <p:cNvSpPr>
                  <a:spLocks/>
                </p:cNvSpPr>
                <p:nvPr/>
              </p:nvSpPr>
              <p:spPr bwMode="auto">
                <a:xfrm>
                  <a:off x="1201" y="2981"/>
                  <a:ext cx="8" cy="28"/>
                </a:xfrm>
                <a:custGeom>
                  <a:avLst/>
                  <a:gdLst>
                    <a:gd name="T0" fmla="*/ 8 w 18"/>
                    <a:gd name="T1" fmla="*/ 0 h 57"/>
                    <a:gd name="T2" fmla="*/ 4 w 18"/>
                    <a:gd name="T3" fmla="*/ 11 h 57"/>
                    <a:gd name="T4" fmla="*/ 0 w 18"/>
                    <a:gd name="T5" fmla="*/ 28 h 57"/>
                    <a:gd name="T6" fmla="*/ 0 60000 65536"/>
                    <a:gd name="T7" fmla="*/ 0 60000 65536"/>
                    <a:gd name="T8" fmla="*/ 0 60000 65536"/>
                    <a:gd name="T9" fmla="*/ 0 w 18"/>
                    <a:gd name="T10" fmla="*/ 0 h 57"/>
                    <a:gd name="T11" fmla="*/ 18 w 18"/>
                    <a:gd name="T12" fmla="*/ 57 h 5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8" h="57">
                      <a:moveTo>
                        <a:pt x="18" y="0"/>
                      </a:moveTo>
                      <a:lnTo>
                        <a:pt x="8" y="23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7" name="Line 210"/>
                <p:cNvSpPr>
                  <a:spLocks noChangeShapeType="1"/>
                </p:cNvSpPr>
                <p:nvPr/>
              </p:nvSpPr>
              <p:spPr bwMode="auto">
                <a:xfrm>
                  <a:off x="1198" y="3032"/>
                  <a:ext cx="1" cy="2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8" name="Freeform 211"/>
                <p:cNvSpPr>
                  <a:spLocks/>
                </p:cNvSpPr>
                <p:nvPr/>
              </p:nvSpPr>
              <p:spPr bwMode="auto">
                <a:xfrm>
                  <a:off x="1198" y="3034"/>
                  <a:ext cx="1" cy="29"/>
                </a:xfrm>
                <a:custGeom>
                  <a:avLst/>
                  <a:gdLst>
                    <a:gd name="T0" fmla="*/ 0 w 1"/>
                    <a:gd name="T1" fmla="*/ 0 h 57"/>
                    <a:gd name="T2" fmla="*/ 0 w 1"/>
                    <a:gd name="T3" fmla="*/ 24 h 57"/>
                    <a:gd name="T4" fmla="*/ 0 w 1"/>
                    <a:gd name="T5" fmla="*/ 29 h 57"/>
                    <a:gd name="T6" fmla="*/ 0 60000 65536"/>
                    <a:gd name="T7" fmla="*/ 0 60000 65536"/>
                    <a:gd name="T8" fmla="*/ 0 60000 65536"/>
                    <a:gd name="T9" fmla="*/ 0 w 1"/>
                    <a:gd name="T10" fmla="*/ 0 h 57"/>
                    <a:gd name="T11" fmla="*/ 1 w 1"/>
                    <a:gd name="T12" fmla="*/ 57 h 57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" h="57">
                      <a:moveTo>
                        <a:pt x="0" y="0"/>
                      </a:moveTo>
                      <a:lnTo>
                        <a:pt x="0" y="48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09" name="Freeform 212"/>
                <p:cNvSpPr>
                  <a:spLocks/>
                </p:cNvSpPr>
                <p:nvPr/>
              </p:nvSpPr>
              <p:spPr bwMode="auto">
                <a:xfrm>
                  <a:off x="1199" y="3086"/>
                  <a:ext cx="1" cy="31"/>
                </a:xfrm>
                <a:custGeom>
                  <a:avLst/>
                  <a:gdLst>
                    <a:gd name="T0" fmla="*/ 0 w 2"/>
                    <a:gd name="T1" fmla="*/ 0 h 61"/>
                    <a:gd name="T2" fmla="*/ 1 w 2"/>
                    <a:gd name="T3" fmla="*/ 19 h 61"/>
                    <a:gd name="T4" fmla="*/ 1 w 2"/>
                    <a:gd name="T5" fmla="*/ 31 h 61"/>
                    <a:gd name="T6" fmla="*/ 0 60000 65536"/>
                    <a:gd name="T7" fmla="*/ 0 60000 65536"/>
                    <a:gd name="T8" fmla="*/ 0 60000 65536"/>
                    <a:gd name="T9" fmla="*/ 0 w 2"/>
                    <a:gd name="T10" fmla="*/ 0 h 61"/>
                    <a:gd name="T11" fmla="*/ 2 w 2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" h="61">
                      <a:moveTo>
                        <a:pt x="0" y="0"/>
                      </a:moveTo>
                      <a:lnTo>
                        <a:pt x="2" y="38"/>
                      </a:lnTo>
                      <a:lnTo>
                        <a:pt x="2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0" name="Freeform 213"/>
                <p:cNvSpPr>
                  <a:spLocks/>
                </p:cNvSpPr>
                <p:nvPr/>
              </p:nvSpPr>
              <p:spPr bwMode="auto">
                <a:xfrm>
                  <a:off x="1196" y="3140"/>
                  <a:ext cx="4" cy="30"/>
                </a:xfrm>
                <a:custGeom>
                  <a:avLst/>
                  <a:gdLst>
                    <a:gd name="T0" fmla="*/ 4 w 7"/>
                    <a:gd name="T1" fmla="*/ 0 h 61"/>
                    <a:gd name="T2" fmla="*/ 3 w 7"/>
                    <a:gd name="T3" fmla="*/ 15 h 61"/>
                    <a:gd name="T4" fmla="*/ 0 w 7"/>
                    <a:gd name="T5" fmla="*/ 30 h 61"/>
                    <a:gd name="T6" fmla="*/ 0 60000 65536"/>
                    <a:gd name="T7" fmla="*/ 0 60000 65536"/>
                    <a:gd name="T8" fmla="*/ 0 60000 65536"/>
                    <a:gd name="T9" fmla="*/ 0 w 7"/>
                    <a:gd name="T10" fmla="*/ 0 h 61"/>
                    <a:gd name="T11" fmla="*/ 7 w 7"/>
                    <a:gd name="T12" fmla="*/ 61 h 61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7" h="61">
                      <a:moveTo>
                        <a:pt x="7" y="0"/>
                      </a:moveTo>
                      <a:lnTo>
                        <a:pt x="5" y="31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1" name="Freeform 214"/>
                <p:cNvSpPr>
                  <a:spLocks/>
                </p:cNvSpPr>
                <p:nvPr/>
              </p:nvSpPr>
              <p:spPr bwMode="auto">
                <a:xfrm>
                  <a:off x="1184" y="3192"/>
                  <a:ext cx="8" cy="30"/>
                </a:xfrm>
                <a:custGeom>
                  <a:avLst/>
                  <a:gdLst>
                    <a:gd name="T0" fmla="*/ 8 w 15"/>
                    <a:gd name="T1" fmla="*/ 0 h 60"/>
                    <a:gd name="T2" fmla="*/ 5 w 15"/>
                    <a:gd name="T3" fmla="*/ 13 h 60"/>
                    <a:gd name="T4" fmla="*/ 0 w 15"/>
                    <a:gd name="T5" fmla="*/ 30 h 60"/>
                    <a:gd name="T6" fmla="*/ 0 60000 65536"/>
                    <a:gd name="T7" fmla="*/ 0 60000 65536"/>
                    <a:gd name="T8" fmla="*/ 0 60000 65536"/>
                    <a:gd name="T9" fmla="*/ 0 w 15"/>
                    <a:gd name="T10" fmla="*/ 0 h 60"/>
                    <a:gd name="T11" fmla="*/ 15 w 15"/>
                    <a:gd name="T12" fmla="*/ 60 h 6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5" h="60">
                      <a:moveTo>
                        <a:pt x="15" y="0"/>
                      </a:moveTo>
                      <a:lnTo>
                        <a:pt x="9" y="25"/>
                      </a:lnTo>
                      <a:lnTo>
                        <a:pt x="0" y="60"/>
                      </a:lnTo>
                    </a:path>
                  </a:pathLst>
                </a:custGeom>
                <a:noFill/>
                <a:ln w="17463">
                  <a:solidFill>
                    <a:srgbClr val="FF00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2" name="Line 215"/>
                <p:cNvSpPr>
                  <a:spLocks noChangeShapeType="1"/>
                </p:cNvSpPr>
                <p:nvPr/>
              </p:nvSpPr>
              <p:spPr bwMode="auto">
                <a:xfrm flipH="1">
                  <a:off x="1177" y="3245"/>
                  <a:ext cx="2" cy="7"/>
                </a:xfrm>
                <a:prstGeom prst="line">
                  <a:avLst/>
                </a:prstGeom>
                <a:noFill/>
                <a:ln w="17463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3" name="Line 216"/>
                <p:cNvSpPr>
                  <a:spLocks noChangeShapeType="1"/>
                </p:cNvSpPr>
                <p:nvPr/>
              </p:nvSpPr>
              <p:spPr bwMode="auto">
                <a:xfrm>
                  <a:off x="976" y="1592"/>
                  <a:ext cx="13" cy="29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4" name="Line 217"/>
                <p:cNvSpPr>
                  <a:spLocks noChangeShapeType="1"/>
                </p:cNvSpPr>
                <p:nvPr/>
              </p:nvSpPr>
              <p:spPr bwMode="auto">
                <a:xfrm>
                  <a:off x="1002" y="1649"/>
                  <a:ext cx="12" cy="28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5" name="Line 218"/>
                <p:cNvSpPr>
                  <a:spLocks noChangeShapeType="1"/>
                </p:cNvSpPr>
                <p:nvPr/>
              </p:nvSpPr>
              <p:spPr bwMode="auto">
                <a:xfrm>
                  <a:off x="1027" y="1704"/>
                  <a:ext cx="12" cy="28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6" name="Line 219"/>
                <p:cNvSpPr>
                  <a:spLocks noChangeShapeType="1"/>
                </p:cNvSpPr>
                <p:nvPr/>
              </p:nvSpPr>
              <p:spPr bwMode="auto">
                <a:xfrm>
                  <a:off x="1051" y="1761"/>
                  <a:ext cx="13" cy="27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7" name="Line 220"/>
                <p:cNvSpPr>
                  <a:spLocks noChangeShapeType="1"/>
                </p:cNvSpPr>
                <p:nvPr/>
              </p:nvSpPr>
              <p:spPr bwMode="auto">
                <a:xfrm>
                  <a:off x="1076" y="1816"/>
                  <a:ext cx="13" cy="28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8" name="Line 221"/>
                <p:cNvSpPr>
                  <a:spLocks noChangeShapeType="1"/>
                </p:cNvSpPr>
                <p:nvPr/>
              </p:nvSpPr>
              <p:spPr bwMode="auto">
                <a:xfrm>
                  <a:off x="1102" y="1872"/>
                  <a:ext cx="13" cy="28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19" name="Line 222"/>
                <p:cNvSpPr>
                  <a:spLocks noChangeShapeType="1"/>
                </p:cNvSpPr>
                <p:nvPr/>
              </p:nvSpPr>
              <p:spPr bwMode="auto">
                <a:xfrm>
                  <a:off x="1127" y="1928"/>
                  <a:ext cx="12" cy="28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0" name="Line 223"/>
                <p:cNvSpPr>
                  <a:spLocks noChangeShapeType="1"/>
                </p:cNvSpPr>
                <p:nvPr/>
              </p:nvSpPr>
              <p:spPr bwMode="auto">
                <a:xfrm>
                  <a:off x="1152" y="1984"/>
                  <a:ext cx="12" cy="27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1" name="Line 224"/>
                <p:cNvSpPr>
                  <a:spLocks noChangeShapeType="1"/>
                </p:cNvSpPr>
                <p:nvPr/>
              </p:nvSpPr>
              <p:spPr bwMode="auto">
                <a:xfrm>
                  <a:off x="1177" y="2039"/>
                  <a:ext cx="12" cy="29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2" name="Freeform 225"/>
                <p:cNvSpPr>
                  <a:spLocks/>
                </p:cNvSpPr>
                <p:nvPr/>
              </p:nvSpPr>
              <p:spPr bwMode="auto">
                <a:xfrm>
                  <a:off x="1203" y="2096"/>
                  <a:ext cx="8" cy="28"/>
                </a:xfrm>
                <a:custGeom>
                  <a:avLst/>
                  <a:gdLst>
                    <a:gd name="T0" fmla="*/ 0 w 17"/>
                    <a:gd name="T1" fmla="*/ 0 h 58"/>
                    <a:gd name="T2" fmla="*/ 8 w 17"/>
                    <a:gd name="T3" fmla="*/ 19 h 58"/>
                    <a:gd name="T4" fmla="*/ 7 w 17"/>
                    <a:gd name="T5" fmla="*/ 28 h 58"/>
                    <a:gd name="T6" fmla="*/ 0 60000 65536"/>
                    <a:gd name="T7" fmla="*/ 0 60000 65536"/>
                    <a:gd name="T8" fmla="*/ 0 60000 65536"/>
                    <a:gd name="T9" fmla="*/ 0 w 17"/>
                    <a:gd name="T10" fmla="*/ 0 h 58"/>
                    <a:gd name="T11" fmla="*/ 17 w 17"/>
                    <a:gd name="T12" fmla="*/ 58 h 58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17" h="58">
                      <a:moveTo>
                        <a:pt x="0" y="0"/>
                      </a:moveTo>
                      <a:lnTo>
                        <a:pt x="17" y="39"/>
                      </a:lnTo>
                      <a:lnTo>
                        <a:pt x="15" y="58"/>
                      </a:lnTo>
                    </a:path>
                  </a:pathLst>
                </a:custGeom>
                <a:noFill/>
                <a:ln w="12700">
                  <a:solidFill>
                    <a:srgbClr val="0080FF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3" name="Line 226"/>
                <p:cNvSpPr>
                  <a:spLocks noChangeShapeType="1"/>
                </p:cNvSpPr>
                <p:nvPr/>
              </p:nvSpPr>
              <p:spPr bwMode="auto">
                <a:xfrm flipH="1">
                  <a:off x="1208" y="2155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4" name="Line 227"/>
                <p:cNvSpPr>
                  <a:spLocks noChangeShapeType="1"/>
                </p:cNvSpPr>
                <p:nvPr/>
              </p:nvSpPr>
              <p:spPr bwMode="auto">
                <a:xfrm>
                  <a:off x="1207" y="2216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5" name="Line 228"/>
                <p:cNvSpPr>
                  <a:spLocks noChangeShapeType="1"/>
                </p:cNvSpPr>
                <p:nvPr/>
              </p:nvSpPr>
              <p:spPr bwMode="auto">
                <a:xfrm flipH="1">
                  <a:off x="1205" y="2277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6" name="Line 229"/>
                <p:cNvSpPr>
                  <a:spLocks noChangeShapeType="1"/>
                </p:cNvSpPr>
                <p:nvPr/>
              </p:nvSpPr>
              <p:spPr bwMode="auto">
                <a:xfrm flipH="1">
                  <a:off x="1204" y="2339"/>
                  <a:ext cx="1" cy="30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7" name="Line 230"/>
                <p:cNvSpPr>
                  <a:spLocks noChangeShapeType="1"/>
                </p:cNvSpPr>
                <p:nvPr/>
              </p:nvSpPr>
              <p:spPr bwMode="auto">
                <a:xfrm flipH="1">
                  <a:off x="1202" y="2400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8" name="Line 231"/>
                <p:cNvSpPr>
                  <a:spLocks noChangeShapeType="1"/>
                </p:cNvSpPr>
                <p:nvPr/>
              </p:nvSpPr>
              <p:spPr bwMode="auto">
                <a:xfrm flipH="1">
                  <a:off x="1200" y="2461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0829" name="Line 232"/>
                <p:cNvSpPr>
                  <a:spLocks noChangeShapeType="1"/>
                </p:cNvSpPr>
                <p:nvPr/>
              </p:nvSpPr>
              <p:spPr bwMode="auto">
                <a:xfrm flipH="1">
                  <a:off x="1198" y="2522"/>
                  <a:ext cx="1" cy="31"/>
                </a:xfrm>
                <a:prstGeom prst="line">
                  <a:avLst/>
                </a:prstGeom>
                <a:noFill/>
                <a:ln w="12700">
                  <a:solidFill>
                    <a:srgbClr val="0080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0509" name="Line 234"/>
              <p:cNvSpPr>
                <a:spLocks noChangeShapeType="1"/>
              </p:cNvSpPr>
              <p:nvPr/>
            </p:nvSpPr>
            <p:spPr bwMode="auto">
              <a:xfrm flipH="1">
                <a:off x="1196" y="2584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0" name="Line 235"/>
              <p:cNvSpPr>
                <a:spLocks noChangeShapeType="1"/>
              </p:cNvSpPr>
              <p:nvPr/>
            </p:nvSpPr>
            <p:spPr bwMode="auto">
              <a:xfrm flipH="1">
                <a:off x="1194" y="2645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1" name="Line 236"/>
              <p:cNvSpPr>
                <a:spLocks noChangeShapeType="1"/>
              </p:cNvSpPr>
              <p:nvPr/>
            </p:nvSpPr>
            <p:spPr bwMode="auto">
              <a:xfrm flipH="1">
                <a:off x="1192" y="2706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2" name="Line 237"/>
              <p:cNvSpPr>
                <a:spLocks noChangeShapeType="1"/>
              </p:cNvSpPr>
              <p:nvPr/>
            </p:nvSpPr>
            <p:spPr bwMode="auto">
              <a:xfrm flipH="1">
                <a:off x="1190" y="2767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3" name="Line 238"/>
              <p:cNvSpPr>
                <a:spLocks noChangeShapeType="1"/>
              </p:cNvSpPr>
              <p:nvPr/>
            </p:nvSpPr>
            <p:spPr bwMode="auto">
              <a:xfrm flipH="1">
                <a:off x="1189" y="2829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4" name="Line 239"/>
              <p:cNvSpPr>
                <a:spLocks noChangeShapeType="1"/>
              </p:cNvSpPr>
              <p:nvPr/>
            </p:nvSpPr>
            <p:spPr bwMode="auto">
              <a:xfrm flipH="1">
                <a:off x="1187" y="2890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5" name="Line 240"/>
              <p:cNvSpPr>
                <a:spLocks noChangeShapeType="1"/>
              </p:cNvSpPr>
              <p:nvPr/>
            </p:nvSpPr>
            <p:spPr bwMode="auto">
              <a:xfrm flipH="1">
                <a:off x="1185" y="2951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6" name="Line 241"/>
              <p:cNvSpPr>
                <a:spLocks noChangeShapeType="1"/>
              </p:cNvSpPr>
              <p:nvPr/>
            </p:nvSpPr>
            <p:spPr bwMode="auto">
              <a:xfrm flipH="1">
                <a:off x="1183" y="3011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7" name="Line 242"/>
              <p:cNvSpPr>
                <a:spLocks noChangeShapeType="1"/>
              </p:cNvSpPr>
              <p:nvPr/>
            </p:nvSpPr>
            <p:spPr bwMode="auto">
              <a:xfrm flipH="1">
                <a:off x="1182" y="3073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8" name="Line 243"/>
              <p:cNvSpPr>
                <a:spLocks noChangeShapeType="1"/>
              </p:cNvSpPr>
              <p:nvPr/>
            </p:nvSpPr>
            <p:spPr bwMode="auto">
              <a:xfrm flipH="1">
                <a:off x="1180" y="3134"/>
                <a:ext cx="1" cy="30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9" name="Line 244"/>
              <p:cNvSpPr>
                <a:spLocks noChangeShapeType="1"/>
              </p:cNvSpPr>
              <p:nvPr/>
            </p:nvSpPr>
            <p:spPr bwMode="auto">
              <a:xfrm flipH="1">
                <a:off x="1178" y="3195"/>
                <a:ext cx="1" cy="31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0" name="Rectangle 245"/>
              <p:cNvSpPr>
                <a:spLocks noChangeArrowheads="1"/>
              </p:cNvSpPr>
              <p:nvPr/>
            </p:nvSpPr>
            <p:spPr bwMode="auto">
              <a:xfrm>
                <a:off x="1368" y="899"/>
                <a:ext cx="350" cy="333"/>
              </a:xfrm>
              <a:prstGeom prst="rect">
                <a:avLst/>
              </a:prstGeom>
              <a:solidFill>
                <a:srgbClr val="FFFF40"/>
              </a:solidFill>
              <a:ln w="0">
                <a:solidFill>
                  <a:srgbClr val="FFFF4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it-IT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21" name="Rectangle 246"/>
              <p:cNvSpPr>
                <a:spLocks noChangeArrowheads="1"/>
              </p:cNvSpPr>
              <p:nvPr/>
            </p:nvSpPr>
            <p:spPr bwMode="auto">
              <a:xfrm>
                <a:off x="1368" y="899"/>
                <a:ext cx="350" cy="333"/>
              </a:xfrm>
              <a:prstGeom prst="rect">
                <a:avLst/>
              </a:prstGeom>
              <a:noFill/>
              <a:ln w="6350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it-IT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22" name="Freeform 247"/>
              <p:cNvSpPr>
                <a:spLocks/>
              </p:cNvSpPr>
              <p:nvPr/>
            </p:nvSpPr>
            <p:spPr bwMode="auto">
              <a:xfrm>
                <a:off x="1607" y="850"/>
                <a:ext cx="6" cy="29"/>
              </a:xfrm>
              <a:custGeom>
                <a:avLst/>
                <a:gdLst>
                  <a:gd name="T0" fmla="*/ 0 w 12"/>
                  <a:gd name="T1" fmla="*/ 0 h 59"/>
                  <a:gd name="T2" fmla="*/ 6 w 12"/>
                  <a:gd name="T3" fmla="*/ 25 h 59"/>
                  <a:gd name="T4" fmla="*/ 6 w 12"/>
                  <a:gd name="T5" fmla="*/ 29 h 59"/>
                  <a:gd name="T6" fmla="*/ 0 60000 65536"/>
                  <a:gd name="T7" fmla="*/ 0 60000 65536"/>
                  <a:gd name="T8" fmla="*/ 0 60000 65536"/>
                  <a:gd name="T9" fmla="*/ 0 w 12"/>
                  <a:gd name="T10" fmla="*/ 0 h 59"/>
                  <a:gd name="T11" fmla="*/ 12 w 12"/>
                  <a:gd name="T12" fmla="*/ 59 h 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2" h="59">
                    <a:moveTo>
                      <a:pt x="0" y="0"/>
                    </a:moveTo>
                    <a:lnTo>
                      <a:pt x="12" y="51"/>
                    </a:lnTo>
                    <a:lnTo>
                      <a:pt x="12" y="59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3" name="Freeform 248"/>
              <p:cNvSpPr>
                <a:spLocks/>
              </p:cNvSpPr>
              <p:nvPr/>
            </p:nvSpPr>
            <p:spPr bwMode="auto">
              <a:xfrm>
                <a:off x="1616" y="902"/>
                <a:ext cx="4" cy="31"/>
              </a:xfrm>
              <a:custGeom>
                <a:avLst/>
                <a:gdLst>
                  <a:gd name="T0" fmla="*/ 0 w 7"/>
                  <a:gd name="T1" fmla="*/ 0 h 61"/>
                  <a:gd name="T2" fmla="*/ 3 w 7"/>
                  <a:gd name="T3" fmla="*/ 27 h 61"/>
                  <a:gd name="T4" fmla="*/ 4 w 7"/>
                  <a:gd name="T5" fmla="*/ 31 h 61"/>
                  <a:gd name="T6" fmla="*/ 0 60000 65536"/>
                  <a:gd name="T7" fmla="*/ 0 60000 65536"/>
                  <a:gd name="T8" fmla="*/ 0 60000 65536"/>
                  <a:gd name="T9" fmla="*/ 0 w 7"/>
                  <a:gd name="T10" fmla="*/ 0 h 61"/>
                  <a:gd name="T11" fmla="*/ 7 w 7"/>
                  <a:gd name="T12" fmla="*/ 61 h 6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" h="61">
                    <a:moveTo>
                      <a:pt x="0" y="0"/>
                    </a:moveTo>
                    <a:lnTo>
                      <a:pt x="5" y="53"/>
                    </a:lnTo>
                    <a:lnTo>
                      <a:pt x="7" y="61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4" name="Freeform 249"/>
              <p:cNvSpPr>
                <a:spLocks/>
              </p:cNvSpPr>
              <p:nvPr/>
            </p:nvSpPr>
            <p:spPr bwMode="auto">
              <a:xfrm>
                <a:off x="1622" y="956"/>
                <a:ext cx="6" cy="30"/>
              </a:xfrm>
              <a:custGeom>
                <a:avLst/>
                <a:gdLst>
                  <a:gd name="T0" fmla="*/ 0 w 11"/>
                  <a:gd name="T1" fmla="*/ 0 h 59"/>
                  <a:gd name="T2" fmla="*/ 0 w 11"/>
                  <a:gd name="T3" fmla="*/ 1 h 59"/>
                  <a:gd name="T4" fmla="*/ 6 w 11"/>
                  <a:gd name="T5" fmla="*/ 30 h 59"/>
                  <a:gd name="T6" fmla="*/ 0 60000 65536"/>
                  <a:gd name="T7" fmla="*/ 0 60000 65536"/>
                  <a:gd name="T8" fmla="*/ 0 60000 65536"/>
                  <a:gd name="T9" fmla="*/ 0 w 11"/>
                  <a:gd name="T10" fmla="*/ 0 h 59"/>
                  <a:gd name="T11" fmla="*/ 11 w 11"/>
                  <a:gd name="T12" fmla="*/ 59 h 5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1" h="59">
                    <a:moveTo>
                      <a:pt x="0" y="0"/>
                    </a:moveTo>
                    <a:lnTo>
                      <a:pt x="0" y="2"/>
                    </a:lnTo>
                    <a:lnTo>
                      <a:pt x="11" y="59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5" name="Freeform 250"/>
              <p:cNvSpPr>
                <a:spLocks/>
              </p:cNvSpPr>
              <p:nvPr/>
            </p:nvSpPr>
            <p:spPr bwMode="auto">
              <a:xfrm>
                <a:off x="1635" y="1008"/>
                <a:ext cx="10" cy="28"/>
              </a:xfrm>
              <a:custGeom>
                <a:avLst/>
                <a:gdLst>
                  <a:gd name="T0" fmla="*/ 0 w 21"/>
                  <a:gd name="T1" fmla="*/ 0 h 58"/>
                  <a:gd name="T2" fmla="*/ 3 w 21"/>
                  <a:gd name="T3" fmla="*/ 9 h 58"/>
                  <a:gd name="T4" fmla="*/ 10 w 21"/>
                  <a:gd name="T5" fmla="*/ 28 h 58"/>
                  <a:gd name="T6" fmla="*/ 0 60000 65536"/>
                  <a:gd name="T7" fmla="*/ 0 60000 65536"/>
                  <a:gd name="T8" fmla="*/ 0 60000 65536"/>
                  <a:gd name="T9" fmla="*/ 0 w 21"/>
                  <a:gd name="T10" fmla="*/ 0 h 58"/>
                  <a:gd name="T11" fmla="*/ 21 w 21"/>
                  <a:gd name="T12" fmla="*/ 58 h 5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" h="58">
                    <a:moveTo>
                      <a:pt x="0" y="0"/>
                    </a:moveTo>
                    <a:lnTo>
                      <a:pt x="6" y="19"/>
                    </a:lnTo>
                    <a:lnTo>
                      <a:pt x="21" y="58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6" name="Freeform 251"/>
              <p:cNvSpPr>
                <a:spLocks/>
              </p:cNvSpPr>
              <p:nvPr/>
            </p:nvSpPr>
            <p:spPr bwMode="auto">
              <a:xfrm>
                <a:off x="1654" y="1057"/>
                <a:ext cx="14" cy="28"/>
              </a:xfrm>
              <a:custGeom>
                <a:avLst/>
                <a:gdLst>
                  <a:gd name="T0" fmla="*/ 0 w 29"/>
                  <a:gd name="T1" fmla="*/ 0 h 55"/>
                  <a:gd name="T2" fmla="*/ 2 w 29"/>
                  <a:gd name="T3" fmla="*/ 5 h 55"/>
                  <a:gd name="T4" fmla="*/ 14 w 29"/>
                  <a:gd name="T5" fmla="*/ 28 h 55"/>
                  <a:gd name="T6" fmla="*/ 0 60000 65536"/>
                  <a:gd name="T7" fmla="*/ 0 60000 65536"/>
                  <a:gd name="T8" fmla="*/ 0 60000 65536"/>
                  <a:gd name="T9" fmla="*/ 0 w 29"/>
                  <a:gd name="T10" fmla="*/ 0 h 55"/>
                  <a:gd name="T11" fmla="*/ 29 w 29"/>
                  <a:gd name="T12" fmla="*/ 55 h 5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" h="55">
                    <a:moveTo>
                      <a:pt x="0" y="0"/>
                    </a:moveTo>
                    <a:lnTo>
                      <a:pt x="4" y="9"/>
                    </a:lnTo>
                    <a:lnTo>
                      <a:pt x="29" y="55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7" name="Freeform 252"/>
              <p:cNvSpPr>
                <a:spLocks/>
              </p:cNvSpPr>
              <p:nvPr/>
            </p:nvSpPr>
            <p:spPr bwMode="auto">
              <a:xfrm>
                <a:off x="1679" y="1105"/>
                <a:ext cx="16" cy="26"/>
              </a:xfrm>
              <a:custGeom>
                <a:avLst/>
                <a:gdLst>
                  <a:gd name="T0" fmla="*/ 0 w 32"/>
                  <a:gd name="T1" fmla="*/ 0 h 51"/>
                  <a:gd name="T2" fmla="*/ 1 w 32"/>
                  <a:gd name="T3" fmla="*/ 2 h 51"/>
                  <a:gd name="T4" fmla="*/ 16 w 32"/>
                  <a:gd name="T5" fmla="*/ 26 h 51"/>
                  <a:gd name="T6" fmla="*/ 0 60000 65536"/>
                  <a:gd name="T7" fmla="*/ 0 60000 65536"/>
                  <a:gd name="T8" fmla="*/ 0 60000 65536"/>
                  <a:gd name="T9" fmla="*/ 0 w 32"/>
                  <a:gd name="T10" fmla="*/ 0 h 51"/>
                  <a:gd name="T11" fmla="*/ 32 w 32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2" h="51">
                    <a:moveTo>
                      <a:pt x="0" y="0"/>
                    </a:moveTo>
                    <a:lnTo>
                      <a:pt x="2" y="3"/>
                    </a:lnTo>
                    <a:lnTo>
                      <a:pt x="32" y="51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8" name="Freeform 253"/>
              <p:cNvSpPr>
                <a:spLocks/>
              </p:cNvSpPr>
              <p:nvPr/>
            </p:nvSpPr>
            <p:spPr bwMode="auto">
              <a:xfrm>
                <a:off x="1708" y="1150"/>
                <a:ext cx="16" cy="26"/>
              </a:xfrm>
              <a:custGeom>
                <a:avLst/>
                <a:gdLst>
                  <a:gd name="T0" fmla="*/ 0 w 33"/>
                  <a:gd name="T1" fmla="*/ 0 h 52"/>
                  <a:gd name="T2" fmla="*/ 0 w 33"/>
                  <a:gd name="T3" fmla="*/ 1 h 52"/>
                  <a:gd name="T4" fmla="*/ 16 w 33"/>
                  <a:gd name="T5" fmla="*/ 26 h 52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52"/>
                  <a:gd name="T11" fmla="*/ 33 w 33"/>
                  <a:gd name="T12" fmla="*/ 52 h 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52">
                    <a:moveTo>
                      <a:pt x="0" y="0"/>
                    </a:moveTo>
                    <a:lnTo>
                      <a:pt x="0" y="2"/>
                    </a:lnTo>
                    <a:lnTo>
                      <a:pt x="33" y="52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29" name="Freeform 254"/>
              <p:cNvSpPr>
                <a:spLocks/>
              </p:cNvSpPr>
              <p:nvPr/>
            </p:nvSpPr>
            <p:spPr bwMode="auto">
              <a:xfrm>
                <a:off x="1737" y="1195"/>
                <a:ext cx="16" cy="26"/>
              </a:xfrm>
              <a:custGeom>
                <a:avLst/>
                <a:gdLst>
                  <a:gd name="T0" fmla="*/ 0 w 33"/>
                  <a:gd name="T1" fmla="*/ 0 h 52"/>
                  <a:gd name="T2" fmla="*/ 0 w 33"/>
                  <a:gd name="T3" fmla="*/ 1 h 52"/>
                  <a:gd name="T4" fmla="*/ 16 w 33"/>
                  <a:gd name="T5" fmla="*/ 26 h 52"/>
                  <a:gd name="T6" fmla="*/ 0 60000 65536"/>
                  <a:gd name="T7" fmla="*/ 0 60000 65536"/>
                  <a:gd name="T8" fmla="*/ 0 60000 65536"/>
                  <a:gd name="T9" fmla="*/ 0 w 33"/>
                  <a:gd name="T10" fmla="*/ 0 h 52"/>
                  <a:gd name="T11" fmla="*/ 33 w 33"/>
                  <a:gd name="T12" fmla="*/ 52 h 5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3" h="52">
                    <a:moveTo>
                      <a:pt x="0" y="0"/>
                    </a:moveTo>
                    <a:lnTo>
                      <a:pt x="0" y="2"/>
                    </a:lnTo>
                    <a:lnTo>
                      <a:pt x="33" y="52"/>
                    </a:lnTo>
                  </a:path>
                </a:pathLst>
              </a:custGeom>
              <a:noFill/>
              <a:ln w="17463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0" name="Line 255"/>
              <p:cNvSpPr>
                <a:spLocks noChangeShapeType="1"/>
              </p:cNvSpPr>
              <p:nvPr/>
            </p:nvSpPr>
            <p:spPr bwMode="auto">
              <a:xfrm>
                <a:off x="1600" y="854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1" name="Line 256"/>
              <p:cNvSpPr>
                <a:spLocks noChangeShapeType="1"/>
              </p:cNvSpPr>
              <p:nvPr/>
            </p:nvSpPr>
            <p:spPr bwMode="auto">
              <a:xfrm>
                <a:off x="1613" y="881"/>
                <a:ext cx="7" cy="15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2" name="Line 257"/>
              <p:cNvSpPr>
                <a:spLocks noChangeShapeType="1"/>
              </p:cNvSpPr>
              <p:nvPr/>
            </p:nvSpPr>
            <p:spPr bwMode="auto">
              <a:xfrm>
                <a:off x="1625" y="909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3" name="Line 258"/>
              <p:cNvSpPr>
                <a:spLocks noChangeShapeType="1"/>
              </p:cNvSpPr>
              <p:nvPr/>
            </p:nvSpPr>
            <p:spPr bwMode="auto">
              <a:xfrm>
                <a:off x="1638" y="938"/>
                <a:ext cx="6" cy="13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4" name="Line 259"/>
              <p:cNvSpPr>
                <a:spLocks noChangeShapeType="1"/>
              </p:cNvSpPr>
              <p:nvPr/>
            </p:nvSpPr>
            <p:spPr bwMode="auto">
              <a:xfrm>
                <a:off x="1650" y="966"/>
                <a:ext cx="7" cy="13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5" name="Line 260"/>
              <p:cNvSpPr>
                <a:spLocks noChangeShapeType="1"/>
              </p:cNvSpPr>
              <p:nvPr/>
            </p:nvSpPr>
            <p:spPr bwMode="auto">
              <a:xfrm>
                <a:off x="1664" y="993"/>
                <a:ext cx="5" cy="15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6" name="Line 261"/>
              <p:cNvSpPr>
                <a:spLocks noChangeShapeType="1"/>
              </p:cNvSpPr>
              <p:nvPr/>
            </p:nvSpPr>
            <p:spPr bwMode="auto">
              <a:xfrm>
                <a:off x="1676" y="1021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7" name="Line 262"/>
              <p:cNvSpPr>
                <a:spLocks noChangeShapeType="1"/>
              </p:cNvSpPr>
              <p:nvPr/>
            </p:nvSpPr>
            <p:spPr bwMode="auto">
              <a:xfrm>
                <a:off x="1688" y="1049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8" name="Line 263"/>
              <p:cNvSpPr>
                <a:spLocks noChangeShapeType="1"/>
              </p:cNvSpPr>
              <p:nvPr/>
            </p:nvSpPr>
            <p:spPr bwMode="auto">
              <a:xfrm>
                <a:off x="1701" y="1078"/>
                <a:ext cx="7" cy="13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39" name="Line 264"/>
              <p:cNvSpPr>
                <a:spLocks noChangeShapeType="1"/>
              </p:cNvSpPr>
              <p:nvPr/>
            </p:nvSpPr>
            <p:spPr bwMode="auto">
              <a:xfrm>
                <a:off x="1713" y="1105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0" name="Line 265"/>
              <p:cNvSpPr>
                <a:spLocks noChangeShapeType="1"/>
              </p:cNvSpPr>
              <p:nvPr/>
            </p:nvSpPr>
            <p:spPr bwMode="auto">
              <a:xfrm>
                <a:off x="1726" y="1133"/>
                <a:ext cx="6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1" name="Line 266"/>
              <p:cNvSpPr>
                <a:spLocks noChangeShapeType="1"/>
              </p:cNvSpPr>
              <p:nvPr/>
            </p:nvSpPr>
            <p:spPr bwMode="auto">
              <a:xfrm>
                <a:off x="1738" y="1161"/>
                <a:ext cx="7" cy="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2" name="Freeform 267"/>
              <p:cNvSpPr>
                <a:spLocks/>
              </p:cNvSpPr>
              <p:nvPr/>
            </p:nvSpPr>
            <p:spPr bwMode="auto">
              <a:xfrm>
                <a:off x="1823" y="891"/>
                <a:ext cx="58" cy="69"/>
              </a:xfrm>
              <a:custGeom>
                <a:avLst/>
                <a:gdLst>
                  <a:gd name="T0" fmla="*/ 58 w 114"/>
                  <a:gd name="T1" fmla="*/ 49 h 138"/>
                  <a:gd name="T2" fmla="*/ 56 w 114"/>
                  <a:gd name="T3" fmla="*/ 49 h 138"/>
                  <a:gd name="T4" fmla="*/ 55 w 114"/>
                  <a:gd name="T5" fmla="*/ 52 h 138"/>
                  <a:gd name="T6" fmla="*/ 53 w 114"/>
                  <a:gd name="T7" fmla="*/ 56 h 138"/>
                  <a:gd name="T8" fmla="*/ 51 w 114"/>
                  <a:gd name="T9" fmla="*/ 58 h 138"/>
                  <a:gd name="T10" fmla="*/ 50 w 114"/>
                  <a:gd name="T11" fmla="*/ 60 h 138"/>
                  <a:gd name="T12" fmla="*/ 47 w 114"/>
                  <a:gd name="T13" fmla="*/ 61 h 138"/>
                  <a:gd name="T14" fmla="*/ 45 w 114"/>
                  <a:gd name="T15" fmla="*/ 63 h 138"/>
                  <a:gd name="T16" fmla="*/ 41 w 114"/>
                  <a:gd name="T17" fmla="*/ 64 h 138"/>
                  <a:gd name="T18" fmla="*/ 37 w 114"/>
                  <a:gd name="T19" fmla="*/ 65 h 138"/>
                  <a:gd name="T20" fmla="*/ 32 w 114"/>
                  <a:gd name="T21" fmla="*/ 65 h 138"/>
                  <a:gd name="T22" fmla="*/ 26 w 114"/>
                  <a:gd name="T23" fmla="*/ 65 h 138"/>
                  <a:gd name="T24" fmla="*/ 23 w 114"/>
                  <a:gd name="T25" fmla="*/ 65 h 138"/>
                  <a:gd name="T26" fmla="*/ 21 w 114"/>
                  <a:gd name="T27" fmla="*/ 64 h 138"/>
                  <a:gd name="T28" fmla="*/ 20 w 114"/>
                  <a:gd name="T29" fmla="*/ 63 h 138"/>
                  <a:gd name="T30" fmla="*/ 20 w 114"/>
                  <a:gd name="T31" fmla="*/ 62 h 138"/>
                  <a:gd name="T32" fmla="*/ 20 w 114"/>
                  <a:gd name="T33" fmla="*/ 61 h 138"/>
                  <a:gd name="T34" fmla="*/ 21 w 114"/>
                  <a:gd name="T35" fmla="*/ 60 h 138"/>
                  <a:gd name="T36" fmla="*/ 21 w 114"/>
                  <a:gd name="T37" fmla="*/ 57 h 138"/>
                  <a:gd name="T38" fmla="*/ 34 w 114"/>
                  <a:gd name="T39" fmla="*/ 15 h 138"/>
                  <a:gd name="T40" fmla="*/ 35 w 114"/>
                  <a:gd name="T41" fmla="*/ 11 h 138"/>
                  <a:gd name="T42" fmla="*/ 36 w 114"/>
                  <a:gd name="T43" fmla="*/ 8 h 138"/>
                  <a:gd name="T44" fmla="*/ 37 w 114"/>
                  <a:gd name="T45" fmla="*/ 6 h 138"/>
                  <a:gd name="T46" fmla="*/ 39 w 114"/>
                  <a:gd name="T47" fmla="*/ 4 h 138"/>
                  <a:gd name="T48" fmla="*/ 41 w 114"/>
                  <a:gd name="T49" fmla="*/ 3 h 138"/>
                  <a:gd name="T50" fmla="*/ 42 w 114"/>
                  <a:gd name="T51" fmla="*/ 3 h 138"/>
                  <a:gd name="T52" fmla="*/ 45 w 114"/>
                  <a:gd name="T53" fmla="*/ 2 h 138"/>
                  <a:gd name="T54" fmla="*/ 47 w 114"/>
                  <a:gd name="T55" fmla="*/ 2 h 138"/>
                  <a:gd name="T56" fmla="*/ 47 w 114"/>
                  <a:gd name="T57" fmla="*/ 0 h 138"/>
                  <a:gd name="T58" fmla="*/ 19 w 114"/>
                  <a:gd name="T59" fmla="*/ 0 h 138"/>
                  <a:gd name="T60" fmla="*/ 18 w 114"/>
                  <a:gd name="T61" fmla="*/ 2 h 138"/>
                  <a:gd name="T62" fmla="*/ 19 w 114"/>
                  <a:gd name="T63" fmla="*/ 2 h 138"/>
                  <a:gd name="T64" fmla="*/ 20 w 114"/>
                  <a:gd name="T65" fmla="*/ 2 h 138"/>
                  <a:gd name="T66" fmla="*/ 22 w 114"/>
                  <a:gd name="T67" fmla="*/ 2 h 138"/>
                  <a:gd name="T68" fmla="*/ 24 w 114"/>
                  <a:gd name="T69" fmla="*/ 3 h 138"/>
                  <a:gd name="T70" fmla="*/ 25 w 114"/>
                  <a:gd name="T71" fmla="*/ 3 h 138"/>
                  <a:gd name="T72" fmla="*/ 26 w 114"/>
                  <a:gd name="T73" fmla="*/ 5 h 138"/>
                  <a:gd name="T74" fmla="*/ 27 w 114"/>
                  <a:gd name="T75" fmla="*/ 6 h 138"/>
                  <a:gd name="T76" fmla="*/ 26 w 114"/>
                  <a:gd name="T77" fmla="*/ 8 h 138"/>
                  <a:gd name="T78" fmla="*/ 26 w 114"/>
                  <a:gd name="T79" fmla="*/ 11 h 138"/>
                  <a:gd name="T80" fmla="*/ 25 w 114"/>
                  <a:gd name="T81" fmla="*/ 14 h 138"/>
                  <a:gd name="T82" fmla="*/ 12 w 114"/>
                  <a:gd name="T83" fmla="*/ 56 h 138"/>
                  <a:gd name="T84" fmla="*/ 12 w 114"/>
                  <a:gd name="T85" fmla="*/ 60 h 138"/>
                  <a:gd name="T86" fmla="*/ 11 w 114"/>
                  <a:gd name="T87" fmla="*/ 62 h 138"/>
                  <a:gd name="T88" fmla="*/ 10 w 114"/>
                  <a:gd name="T89" fmla="*/ 64 h 138"/>
                  <a:gd name="T90" fmla="*/ 9 w 114"/>
                  <a:gd name="T91" fmla="*/ 65 h 138"/>
                  <a:gd name="T92" fmla="*/ 7 w 114"/>
                  <a:gd name="T93" fmla="*/ 66 h 138"/>
                  <a:gd name="T94" fmla="*/ 5 w 114"/>
                  <a:gd name="T95" fmla="*/ 67 h 138"/>
                  <a:gd name="T96" fmla="*/ 1 w 114"/>
                  <a:gd name="T97" fmla="*/ 67 h 138"/>
                  <a:gd name="T98" fmla="*/ 0 w 114"/>
                  <a:gd name="T99" fmla="*/ 69 h 138"/>
                  <a:gd name="T100" fmla="*/ 51 w 114"/>
                  <a:gd name="T101" fmla="*/ 69 h 138"/>
                  <a:gd name="T102" fmla="*/ 58 w 114"/>
                  <a:gd name="T103" fmla="*/ 49 h 13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4"/>
                  <a:gd name="T157" fmla="*/ 0 h 138"/>
                  <a:gd name="T158" fmla="*/ 114 w 114"/>
                  <a:gd name="T159" fmla="*/ 138 h 13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4" h="138">
                    <a:moveTo>
                      <a:pt x="114" y="97"/>
                    </a:moveTo>
                    <a:lnTo>
                      <a:pt x="111" y="97"/>
                    </a:lnTo>
                    <a:lnTo>
                      <a:pt x="109" y="103"/>
                    </a:lnTo>
                    <a:lnTo>
                      <a:pt x="105" y="111"/>
                    </a:lnTo>
                    <a:lnTo>
                      <a:pt x="101" y="115"/>
                    </a:lnTo>
                    <a:lnTo>
                      <a:pt x="99" y="119"/>
                    </a:lnTo>
                    <a:lnTo>
                      <a:pt x="93" y="122"/>
                    </a:lnTo>
                    <a:lnTo>
                      <a:pt x="88" y="126"/>
                    </a:lnTo>
                    <a:lnTo>
                      <a:pt x="80" y="128"/>
                    </a:lnTo>
                    <a:lnTo>
                      <a:pt x="72" y="130"/>
                    </a:lnTo>
                    <a:lnTo>
                      <a:pt x="63" y="130"/>
                    </a:lnTo>
                    <a:lnTo>
                      <a:pt x="51" y="130"/>
                    </a:lnTo>
                    <a:lnTo>
                      <a:pt x="46" y="130"/>
                    </a:lnTo>
                    <a:lnTo>
                      <a:pt x="42" y="128"/>
                    </a:lnTo>
                    <a:lnTo>
                      <a:pt x="40" y="126"/>
                    </a:lnTo>
                    <a:lnTo>
                      <a:pt x="40" y="124"/>
                    </a:lnTo>
                    <a:lnTo>
                      <a:pt x="40" y="122"/>
                    </a:lnTo>
                    <a:lnTo>
                      <a:pt x="42" y="119"/>
                    </a:lnTo>
                    <a:lnTo>
                      <a:pt x="42" y="113"/>
                    </a:lnTo>
                    <a:lnTo>
                      <a:pt x="67" y="29"/>
                    </a:lnTo>
                    <a:lnTo>
                      <a:pt x="68" y="21"/>
                    </a:lnTo>
                    <a:lnTo>
                      <a:pt x="70" y="15"/>
                    </a:lnTo>
                    <a:lnTo>
                      <a:pt x="72" y="11"/>
                    </a:lnTo>
                    <a:lnTo>
                      <a:pt x="76" y="8"/>
                    </a:lnTo>
                    <a:lnTo>
                      <a:pt x="80" y="6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93" y="0"/>
                    </a:lnTo>
                    <a:lnTo>
                      <a:pt x="38" y="0"/>
                    </a:lnTo>
                    <a:lnTo>
                      <a:pt x="36" y="4"/>
                    </a:lnTo>
                    <a:lnTo>
                      <a:pt x="38" y="4"/>
                    </a:lnTo>
                    <a:lnTo>
                      <a:pt x="40" y="4"/>
                    </a:lnTo>
                    <a:lnTo>
                      <a:pt x="44" y="4"/>
                    </a:lnTo>
                    <a:lnTo>
                      <a:pt x="47" y="6"/>
                    </a:lnTo>
                    <a:lnTo>
                      <a:pt x="49" y="6"/>
                    </a:lnTo>
                    <a:lnTo>
                      <a:pt x="51" y="9"/>
                    </a:lnTo>
                    <a:lnTo>
                      <a:pt x="53" y="11"/>
                    </a:lnTo>
                    <a:lnTo>
                      <a:pt x="51" y="15"/>
                    </a:lnTo>
                    <a:lnTo>
                      <a:pt x="51" y="21"/>
                    </a:lnTo>
                    <a:lnTo>
                      <a:pt x="49" y="27"/>
                    </a:lnTo>
                    <a:lnTo>
                      <a:pt x="24" y="111"/>
                    </a:lnTo>
                    <a:lnTo>
                      <a:pt x="23" y="119"/>
                    </a:lnTo>
                    <a:lnTo>
                      <a:pt x="21" y="124"/>
                    </a:lnTo>
                    <a:lnTo>
                      <a:pt x="19" y="128"/>
                    </a:lnTo>
                    <a:lnTo>
                      <a:pt x="17" y="130"/>
                    </a:lnTo>
                    <a:lnTo>
                      <a:pt x="13" y="132"/>
                    </a:lnTo>
                    <a:lnTo>
                      <a:pt x="9" y="134"/>
                    </a:lnTo>
                    <a:lnTo>
                      <a:pt x="2" y="134"/>
                    </a:lnTo>
                    <a:lnTo>
                      <a:pt x="0" y="138"/>
                    </a:lnTo>
                    <a:lnTo>
                      <a:pt x="101" y="138"/>
                    </a:lnTo>
                    <a:lnTo>
                      <a:pt x="114" y="97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3" name="Freeform 268"/>
              <p:cNvSpPr>
                <a:spLocks/>
              </p:cNvSpPr>
              <p:nvPr/>
            </p:nvSpPr>
            <p:spPr bwMode="auto">
              <a:xfrm>
                <a:off x="1897" y="929"/>
                <a:ext cx="32" cy="49"/>
              </a:xfrm>
              <a:custGeom>
                <a:avLst/>
                <a:gdLst>
                  <a:gd name="T0" fmla="*/ 6 w 65"/>
                  <a:gd name="T1" fmla="*/ 2 h 98"/>
                  <a:gd name="T2" fmla="*/ 6 w 65"/>
                  <a:gd name="T3" fmla="*/ 3 h 98"/>
                  <a:gd name="T4" fmla="*/ 8 w 65"/>
                  <a:gd name="T5" fmla="*/ 3 h 98"/>
                  <a:gd name="T6" fmla="*/ 9 w 65"/>
                  <a:gd name="T7" fmla="*/ 3 h 98"/>
                  <a:gd name="T8" fmla="*/ 10 w 65"/>
                  <a:gd name="T9" fmla="*/ 3 h 98"/>
                  <a:gd name="T10" fmla="*/ 11 w 65"/>
                  <a:gd name="T11" fmla="*/ 3 h 98"/>
                  <a:gd name="T12" fmla="*/ 11 w 65"/>
                  <a:gd name="T13" fmla="*/ 4 h 98"/>
                  <a:gd name="T14" fmla="*/ 11 w 65"/>
                  <a:gd name="T15" fmla="*/ 5 h 98"/>
                  <a:gd name="T16" fmla="*/ 11 w 65"/>
                  <a:gd name="T17" fmla="*/ 5 h 98"/>
                  <a:gd name="T18" fmla="*/ 11 w 65"/>
                  <a:gd name="T19" fmla="*/ 6 h 98"/>
                  <a:gd name="T20" fmla="*/ 10 w 65"/>
                  <a:gd name="T21" fmla="*/ 10 h 98"/>
                  <a:gd name="T22" fmla="*/ 0 w 65"/>
                  <a:gd name="T23" fmla="*/ 48 h 98"/>
                  <a:gd name="T24" fmla="*/ 4 w 65"/>
                  <a:gd name="T25" fmla="*/ 48 h 98"/>
                  <a:gd name="T26" fmla="*/ 8 w 65"/>
                  <a:gd name="T27" fmla="*/ 36 h 98"/>
                  <a:gd name="T28" fmla="*/ 13 w 65"/>
                  <a:gd name="T29" fmla="*/ 32 h 98"/>
                  <a:gd name="T30" fmla="*/ 15 w 65"/>
                  <a:gd name="T31" fmla="*/ 43 h 98"/>
                  <a:gd name="T32" fmla="*/ 17 w 65"/>
                  <a:gd name="T33" fmla="*/ 47 h 98"/>
                  <a:gd name="T34" fmla="*/ 18 w 65"/>
                  <a:gd name="T35" fmla="*/ 48 h 98"/>
                  <a:gd name="T36" fmla="*/ 19 w 65"/>
                  <a:gd name="T37" fmla="*/ 49 h 98"/>
                  <a:gd name="T38" fmla="*/ 21 w 65"/>
                  <a:gd name="T39" fmla="*/ 48 h 98"/>
                  <a:gd name="T40" fmla="*/ 23 w 65"/>
                  <a:gd name="T41" fmla="*/ 47 h 98"/>
                  <a:gd name="T42" fmla="*/ 25 w 65"/>
                  <a:gd name="T43" fmla="*/ 46 h 98"/>
                  <a:gd name="T44" fmla="*/ 26 w 65"/>
                  <a:gd name="T45" fmla="*/ 44 h 98"/>
                  <a:gd name="T46" fmla="*/ 28 w 65"/>
                  <a:gd name="T47" fmla="*/ 42 h 98"/>
                  <a:gd name="T48" fmla="*/ 27 w 65"/>
                  <a:gd name="T49" fmla="*/ 41 h 98"/>
                  <a:gd name="T50" fmla="*/ 26 w 65"/>
                  <a:gd name="T51" fmla="*/ 43 h 98"/>
                  <a:gd name="T52" fmla="*/ 24 w 65"/>
                  <a:gd name="T53" fmla="*/ 44 h 98"/>
                  <a:gd name="T54" fmla="*/ 23 w 65"/>
                  <a:gd name="T55" fmla="*/ 45 h 98"/>
                  <a:gd name="T56" fmla="*/ 23 w 65"/>
                  <a:gd name="T57" fmla="*/ 45 h 98"/>
                  <a:gd name="T58" fmla="*/ 22 w 65"/>
                  <a:gd name="T59" fmla="*/ 44 h 98"/>
                  <a:gd name="T60" fmla="*/ 21 w 65"/>
                  <a:gd name="T61" fmla="*/ 44 h 98"/>
                  <a:gd name="T62" fmla="*/ 21 w 65"/>
                  <a:gd name="T63" fmla="*/ 43 h 98"/>
                  <a:gd name="T64" fmla="*/ 20 w 65"/>
                  <a:gd name="T65" fmla="*/ 40 h 98"/>
                  <a:gd name="T66" fmla="*/ 19 w 65"/>
                  <a:gd name="T67" fmla="*/ 35 h 98"/>
                  <a:gd name="T68" fmla="*/ 18 w 65"/>
                  <a:gd name="T69" fmla="*/ 31 h 98"/>
                  <a:gd name="T70" fmla="*/ 17 w 65"/>
                  <a:gd name="T71" fmla="*/ 28 h 98"/>
                  <a:gd name="T72" fmla="*/ 20 w 65"/>
                  <a:gd name="T73" fmla="*/ 26 h 98"/>
                  <a:gd name="T74" fmla="*/ 21 w 65"/>
                  <a:gd name="T75" fmla="*/ 25 h 98"/>
                  <a:gd name="T76" fmla="*/ 22 w 65"/>
                  <a:gd name="T77" fmla="*/ 24 h 98"/>
                  <a:gd name="T78" fmla="*/ 24 w 65"/>
                  <a:gd name="T79" fmla="*/ 22 h 98"/>
                  <a:gd name="T80" fmla="*/ 26 w 65"/>
                  <a:gd name="T81" fmla="*/ 22 h 98"/>
                  <a:gd name="T82" fmla="*/ 27 w 65"/>
                  <a:gd name="T83" fmla="*/ 21 h 98"/>
                  <a:gd name="T84" fmla="*/ 29 w 65"/>
                  <a:gd name="T85" fmla="*/ 20 h 98"/>
                  <a:gd name="T86" fmla="*/ 32 w 65"/>
                  <a:gd name="T87" fmla="*/ 20 h 98"/>
                  <a:gd name="T88" fmla="*/ 32 w 65"/>
                  <a:gd name="T89" fmla="*/ 19 h 98"/>
                  <a:gd name="T90" fmla="*/ 18 w 65"/>
                  <a:gd name="T91" fmla="*/ 19 h 98"/>
                  <a:gd name="T92" fmla="*/ 17 w 65"/>
                  <a:gd name="T93" fmla="*/ 20 h 98"/>
                  <a:gd name="T94" fmla="*/ 18 w 65"/>
                  <a:gd name="T95" fmla="*/ 20 h 98"/>
                  <a:gd name="T96" fmla="*/ 20 w 65"/>
                  <a:gd name="T97" fmla="*/ 20 h 98"/>
                  <a:gd name="T98" fmla="*/ 21 w 65"/>
                  <a:gd name="T99" fmla="*/ 20 h 98"/>
                  <a:gd name="T100" fmla="*/ 21 w 65"/>
                  <a:gd name="T101" fmla="*/ 20 h 98"/>
                  <a:gd name="T102" fmla="*/ 22 w 65"/>
                  <a:gd name="T103" fmla="*/ 21 h 98"/>
                  <a:gd name="T104" fmla="*/ 22 w 65"/>
                  <a:gd name="T105" fmla="*/ 21 h 98"/>
                  <a:gd name="T106" fmla="*/ 22 w 65"/>
                  <a:gd name="T107" fmla="*/ 21 h 98"/>
                  <a:gd name="T108" fmla="*/ 22 w 65"/>
                  <a:gd name="T109" fmla="*/ 22 h 98"/>
                  <a:gd name="T110" fmla="*/ 21 w 65"/>
                  <a:gd name="T111" fmla="*/ 22 h 98"/>
                  <a:gd name="T112" fmla="*/ 19 w 65"/>
                  <a:gd name="T113" fmla="*/ 24 h 98"/>
                  <a:gd name="T114" fmla="*/ 16 w 65"/>
                  <a:gd name="T115" fmla="*/ 27 h 98"/>
                  <a:gd name="T116" fmla="*/ 13 w 65"/>
                  <a:gd name="T117" fmla="*/ 30 h 98"/>
                  <a:gd name="T118" fmla="*/ 9 w 65"/>
                  <a:gd name="T119" fmla="*/ 33 h 98"/>
                  <a:gd name="T120" fmla="*/ 18 w 65"/>
                  <a:gd name="T121" fmla="*/ 0 h 98"/>
                  <a:gd name="T122" fmla="*/ 6 w 65"/>
                  <a:gd name="T123" fmla="*/ 2 h 98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65"/>
                  <a:gd name="T187" fmla="*/ 0 h 98"/>
                  <a:gd name="T188" fmla="*/ 65 w 65"/>
                  <a:gd name="T189" fmla="*/ 98 h 98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65" h="98">
                    <a:moveTo>
                      <a:pt x="13" y="4"/>
                    </a:moveTo>
                    <a:lnTo>
                      <a:pt x="13" y="6"/>
                    </a:lnTo>
                    <a:lnTo>
                      <a:pt x="17" y="6"/>
                    </a:lnTo>
                    <a:lnTo>
                      <a:pt x="19" y="6"/>
                    </a:lnTo>
                    <a:lnTo>
                      <a:pt x="21" y="6"/>
                    </a:lnTo>
                    <a:lnTo>
                      <a:pt x="23" y="6"/>
                    </a:lnTo>
                    <a:lnTo>
                      <a:pt x="23" y="8"/>
                    </a:lnTo>
                    <a:lnTo>
                      <a:pt x="23" y="10"/>
                    </a:lnTo>
                    <a:lnTo>
                      <a:pt x="23" y="12"/>
                    </a:lnTo>
                    <a:lnTo>
                      <a:pt x="21" y="20"/>
                    </a:lnTo>
                    <a:lnTo>
                      <a:pt x="0" y="96"/>
                    </a:lnTo>
                    <a:lnTo>
                      <a:pt x="9" y="96"/>
                    </a:lnTo>
                    <a:lnTo>
                      <a:pt x="17" y="71"/>
                    </a:lnTo>
                    <a:lnTo>
                      <a:pt x="27" y="64"/>
                    </a:lnTo>
                    <a:lnTo>
                      <a:pt x="31" y="85"/>
                    </a:lnTo>
                    <a:lnTo>
                      <a:pt x="34" y="94"/>
                    </a:lnTo>
                    <a:lnTo>
                      <a:pt x="36" y="96"/>
                    </a:lnTo>
                    <a:lnTo>
                      <a:pt x="38" y="98"/>
                    </a:lnTo>
                    <a:lnTo>
                      <a:pt x="42" y="96"/>
                    </a:lnTo>
                    <a:lnTo>
                      <a:pt x="46" y="94"/>
                    </a:lnTo>
                    <a:lnTo>
                      <a:pt x="50" y="92"/>
                    </a:lnTo>
                    <a:lnTo>
                      <a:pt x="53" y="88"/>
                    </a:lnTo>
                    <a:lnTo>
                      <a:pt x="57" y="83"/>
                    </a:lnTo>
                    <a:lnTo>
                      <a:pt x="55" y="81"/>
                    </a:lnTo>
                    <a:lnTo>
                      <a:pt x="52" y="85"/>
                    </a:lnTo>
                    <a:lnTo>
                      <a:pt x="48" y="88"/>
                    </a:lnTo>
                    <a:lnTo>
                      <a:pt x="46" y="90"/>
                    </a:lnTo>
                    <a:lnTo>
                      <a:pt x="44" y="88"/>
                    </a:lnTo>
                    <a:lnTo>
                      <a:pt x="42" y="87"/>
                    </a:lnTo>
                    <a:lnTo>
                      <a:pt x="42" y="85"/>
                    </a:lnTo>
                    <a:lnTo>
                      <a:pt x="40" y="79"/>
                    </a:lnTo>
                    <a:lnTo>
                      <a:pt x="38" y="69"/>
                    </a:lnTo>
                    <a:lnTo>
                      <a:pt x="36" y="62"/>
                    </a:lnTo>
                    <a:lnTo>
                      <a:pt x="34" y="56"/>
                    </a:lnTo>
                    <a:lnTo>
                      <a:pt x="40" y="52"/>
                    </a:lnTo>
                    <a:lnTo>
                      <a:pt x="42" y="50"/>
                    </a:lnTo>
                    <a:lnTo>
                      <a:pt x="44" y="48"/>
                    </a:lnTo>
                    <a:lnTo>
                      <a:pt x="48" y="44"/>
                    </a:lnTo>
                    <a:lnTo>
                      <a:pt x="52" y="43"/>
                    </a:lnTo>
                    <a:lnTo>
                      <a:pt x="55" y="41"/>
                    </a:lnTo>
                    <a:lnTo>
                      <a:pt x="59" y="39"/>
                    </a:lnTo>
                    <a:lnTo>
                      <a:pt x="65" y="39"/>
                    </a:lnTo>
                    <a:lnTo>
                      <a:pt x="65" y="37"/>
                    </a:lnTo>
                    <a:lnTo>
                      <a:pt x="36" y="37"/>
                    </a:lnTo>
                    <a:lnTo>
                      <a:pt x="34" y="39"/>
                    </a:lnTo>
                    <a:lnTo>
                      <a:pt x="36" y="39"/>
                    </a:lnTo>
                    <a:lnTo>
                      <a:pt x="40" y="39"/>
                    </a:lnTo>
                    <a:lnTo>
                      <a:pt x="42" y="39"/>
                    </a:lnTo>
                    <a:lnTo>
                      <a:pt x="44" y="41"/>
                    </a:lnTo>
                    <a:lnTo>
                      <a:pt x="44" y="43"/>
                    </a:lnTo>
                    <a:lnTo>
                      <a:pt x="42" y="44"/>
                    </a:lnTo>
                    <a:lnTo>
                      <a:pt x="38" y="48"/>
                    </a:lnTo>
                    <a:lnTo>
                      <a:pt x="32" y="54"/>
                    </a:lnTo>
                    <a:lnTo>
                      <a:pt x="27" y="60"/>
                    </a:lnTo>
                    <a:lnTo>
                      <a:pt x="19" y="65"/>
                    </a:lnTo>
                    <a:lnTo>
                      <a:pt x="36" y="0"/>
                    </a:lnTo>
                    <a:lnTo>
                      <a:pt x="13" y="4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4" name="Freeform 269"/>
              <p:cNvSpPr>
                <a:spLocks/>
              </p:cNvSpPr>
              <p:nvPr/>
            </p:nvSpPr>
            <p:spPr bwMode="auto">
              <a:xfrm>
                <a:off x="1685" y="977"/>
                <a:ext cx="20" cy="12"/>
              </a:xfrm>
              <a:custGeom>
                <a:avLst/>
                <a:gdLst>
                  <a:gd name="T0" fmla="*/ 11 w 40"/>
                  <a:gd name="T1" fmla="*/ 11 h 23"/>
                  <a:gd name="T2" fmla="*/ 15 w 40"/>
                  <a:gd name="T3" fmla="*/ 11 h 23"/>
                  <a:gd name="T4" fmla="*/ 18 w 40"/>
                  <a:gd name="T5" fmla="*/ 11 h 23"/>
                  <a:gd name="T6" fmla="*/ 20 w 40"/>
                  <a:gd name="T7" fmla="*/ 12 h 23"/>
                  <a:gd name="T8" fmla="*/ 18 w 40"/>
                  <a:gd name="T9" fmla="*/ 0 h 23"/>
                  <a:gd name="T10" fmla="*/ 16 w 40"/>
                  <a:gd name="T11" fmla="*/ 1 h 23"/>
                  <a:gd name="T12" fmla="*/ 14 w 40"/>
                  <a:gd name="T13" fmla="*/ 3 h 23"/>
                  <a:gd name="T14" fmla="*/ 12 w 40"/>
                  <a:gd name="T15" fmla="*/ 5 h 23"/>
                  <a:gd name="T16" fmla="*/ 9 w 40"/>
                  <a:gd name="T17" fmla="*/ 6 h 23"/>
                  <a:gd name="T18" fmla="*/ 6 w 40"/>
                  <a:gd name="T19" fmla="*/ 9 h 23"/>
                  <a:gd name="T20" fmla="*/ 3 w 40"/>
                  <a:gd name="T21" fmla="*/ 11 h 23"/>
                  <a:gd name="T22" fmla="*/ 0 w 40"/>
                  <a:gd name="T23" fmla="*/ 12 h 23"/>
                  <a:gd name="T24" fmla="*/ 3 w 40"/>
                  <a:gd name="T25" fmla="*/ 12 h 23"/>
                  <a:gd name="T26" fmla="*/ 7 w 40"/>
                  <a:gd name="T27" fmla="*/ 11 h 23"/>
                  <a:gd name="T28" fmla="*/ 11 w 40"/>
                  <a:gd name="T29" fmla="*/ 11 h 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0"/>
                  <a:gd name="T46" fmla="*/ 0 h 23"/>
                  <a:gd name="T47" fmla="*/ 40 w 40"/>
                  <a:gd name="T48" fmla="*/ 23 h 23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0" h="23">
                    <a:moveTo>
                      <a:pt x="21" y="21"/>
                    </a:moveTo>
                    <a:lnTo>
                      <a:pt x="29" y="21"/>
                    </a:lnTo>
                    <a:lnTo>
                      <a:pt x="35" y="21"/>
                    </a:lnTo>
                    <a:lnTo>
                      <a:pt x="40" y="23"/>
                    </a:lnTo>
                    <a:lnTo>
                      <a:pt x="35" y="0"/>
                    </a:lnTo>
                    <a:lnTo>
                      <a:pt x="31" y="2"/>
                    </a:lnTo>
                    <a:lnTo>
                      <a:pt x="27" y="6"/>
                    </a:lnTo>
                    <a:lnTo>
                      <a:pt x="23" y="10"/>
                    </a:lnTo>
                    <a:lnTo>
                      <a:pt x="17" y="12"/>
                    </a:lnTo>
                    <a:lnTo>
                      <a:pt x="12" y="17"/>
                    </a:lnTo>
                    <a:lnTo>
                      <a:pt x="6" y="21"/>
                    </a:lnTo>
                    <a:lnTo>
                      <a:pt x="0" y="23"/>
                    </a:lnTo>
                    <a:lnTo>
                      <a:pt x="6" y="23"/>
                    </a:lnTo>
                    <a:lnTo>
                      <a:pt x="14" y="21"/>
                    </a:lnTo>
                    <a:lnTo>
                      <a:pt x="21" y="21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5" name="Line 270"/>
              <p:cNvSpPr>
                <a:spLocks noChangeShapeType="1"/>
              </p:cNvSpPr>
              <p:nvPr/>
            </p:nvSpPr>
            <p:spPr bwMode="auto">
              <a:xfrm flipH="1">
                <a:off x="1700" y="945"/>
                <a:ext cx="122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6" name="Freeform 271"/>
              <p:cNvSpPr>
                <a:spLocks/>
              </p:cNvSpPr>
              <p:nvPr/>
            </p:nvSpPr>
            <p:spPr bwMode="auto">
              <a:xfrm>
                <a:off x="1670" y="970"/>
                <a:ext cx="40" cy="23"/>
              </a:xfrm>
              <a:custGeom>
                <a:avLst/>
                <a:gdLst>
                  <a:gd name="T0" fmla="*/ 20 w 80"/>
                  <a:gd name="T1" fmla="*/ 21 h 46"/>
                  <a:gd name="T2" fmla="*/ 31 w 80"/>
                  <a:gd name="T3" fmla="*/ 21 h 46"/>
                  <a:gd name="T4" fmla="*/ 40 w 80"/>
                  <a:gd name="T5" fmla="*/ 22 h 46"/>
                  <a:gd name="T6" fmla="*/ 34 w 80"/>
                  <a:gd name="T7" fmla="*/ 0 h 46"/>
                  <a:gd name="T8" fmla="*/ 30 w 80"/>
                  <a:gd name="T9" fmla="*/ 3 h 46"/>
                  <a:gd name="T10" fmla="*/ 24 w 80"/>
                  <a:gd name="T11" fmla="*/ 8 h 46"/>
                  <a:gd name="T12" fmla="*/ 17 w 80"/>
                  <a:gd name="T13" fmla="*/ 13 h 46"/>
                  <a:gd name="T14" fmla="*/ 8 w 80"/>
                  <a:gd name="T15" fmla="*/ 19 h 46"/>
                  <a:gd name="T16" fmla="*/ 0 w 80"/>
                  <a:gd name="T17" fmla="*/ 23 h 46"/>
                  <a:gd name="T18" fmla="*/ 9 w 80"/>
                  <a:gd name="T19" fmla="*/ 22 h 46"/>
                  <a:gd name="T20" fmla="*/ 20 w 80"/>
                  <a:gd name="T21" fmla="*/ 21 h 4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80"/>
                  <a:gd name="T34" fmla="*/ 0 h 46"/>
                  <a:gd name="T35" fmla="*/ 80 w 80"/>
                  <a:gd name="T36" fmla="*/ 46 h 4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80" h="46">
                    <a:moveTo>
                      <a:pt x="40" y="42"/>
                    </a:moveTo>
                    <a:lnTo>
                      <a:pt x="61" y="42"/>
                    </a:lnTo>
                    <a:lnTo>
                      <a:pt x="80" y="44"/>
                    </a:lnTo>
                    <a:lnTo>
                      <a:pt x="67" y="0"/>
                    </a:lnTo>
                    <a:lnTo>
                      <a:pt x="59" y="5"/>
                    </a:lnTo>
                    <a:lnTo>
                      <a:pt x="47" y="15"/>
                    </a:lnTo>
                    <a:lnTo>
                      <a:pt x="34" y="25"/>
                    </a:lnTo>
                    <a:lnTo>
                      <a:pt x="15" y="38"/>
                    </a:lnTo>
                    <a:lnTo>
                      <a:pt x="0" y="46"/>
                    </a:lnTo>
                    <a:lnTo>
                      <a:pt x="17" y="44"/>
                    </a:lnTo>
                    <a:lnTo>
                      <a:pt x="40" y="42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7" name="Freeform 272"/>
              <p:cNvSpPr>
                <a:spLocks/>
              </p:cNvSpPr>
              <p:nvPr/>
            </p:nvSpPr>
            <p:spPr bwMode="auto">
              <a:xfrm>
                <a:off x="1475" y="997"/>
                <a:ext cx="72" cy="104"/>
              </a:xfrm>
              <a:custGeom>
                <a:avLst/>
                <a:gdLst>
                  <a:gd name="T0" fmla="*/ 6 w 144"/>
                  <a:gd name="T1" fmla="*/ 23 h 209"/>
                  <a:gd name="T2" fmla="*/ 7 w 144"/>
                  <a:gd name="T3" fmla="*/ 20 h 209"/>
                  <a:gd name="T4" fmla="*/ 8 w 144"/>
                  <a:gd name="T5" fmla="*/ 18 h 209"/>
                  <a:gd name="T6" fmla="*/ 9 w 144"/>
                  <a:gd name="T7" fmla="*/ 15 h 209"/>
                  <a:gd name="T8" fmla="*/ 11 w 144"/>
                  <a:gd name="T9" fmla="*/ 13 h 209"/>
                  <a:gd name="T10" fmla="*/ 14 w 144"/>
                  <a:gd name="T11" fmla="*/ 11 h 209"/>
                  <a:gd name="T12" fmla="*/ 17 w 144"/>
                  <a:gd name="T13" fmla="*/ 10 h 209"/>
                  <a:gd name="T14" fmla="*/ 19 w 144"/>
                  <a:gd name="T15" fmla="*/ 10 h 209"/>
                  <a:gd name="T16" fmla="*/ 21 w 144"/>
                  <a:gd name="T17" fmla="*/ 10 h 209"/>
                  <a:gd name="T18" fmla="*/ 23 w 144"/>
                  <a:gd name="T19" fmla="*/ 11 h 209"/>
                  <a:gd name="T20" fmla="*/ 24 w 144"/>
                  <a:gd name="T21" fmla="*/ 12 h 209"/>
                  <a:gd name="T22" fmla="*/ 27 w 144"/>
                  <a:gd name="T23" fmla="*/ 17 h 209"/>
                  <a:gd name="T24" fmla="*/ 30 w 144"/>
                  <a:gd name="T25" fmla="*/ 24 h 209"/>
                  <a:gd name="T26" fmla="*/ 32 w 144"/>
                  <a:gd name="T27" fmla="*/ 32 h 209"/>
                  <a:gd name="T28" fmla="*/ 0 w 144"/>
                  <a:gd name="T29" fmla="*/ 101 h 209"/>
                  <a:gd name="T30" fmla="*/ 13 w 144"/>
                  <a:gd name="T31" fmla="*/ 101 h 209"/>
                  <a:gd name="T32" fmla="*/ 37 w 144"/>
                  <a:gd name="T33" fmla="*/ 52 h 209"/>
                  <a:gd name="T34" fmla="*/ 37 w 144"/>
                  <a:gd name="T35" fmla="*/ 52 h 209"/>
                  <a:gd name="T36" fmla="*/ 39 w 144"/>
                  <a:gd name="T37" fmla="*/ 64 h 209"/>
                  <a:gd name="T38" fmla="*/ 42 w 144"/>
                  <a:gd name="T39" fmla="*/ 76 h 209"/>
                  <a:gd name="T40" fmla="*/ 43 w 144"/>
                  <a:gd name="T41" fmla="*/ 87 h 209"/>
                  <a:gd name="T42" fmla="*/ 46 w 144"/>
                  <a:gd name="T43" fmla="*/ 95 h 209"/>
                  <a:gd name="T44" fmla="*/ 48 w 144"/>
                  <a:gd name="T45" fmla="*/ 97 h 209"/>
                  <a:gd name="T46" fmla="*/ 51 w 144"/>
                  <a:gd name="T47" fmla="*/ 100 h 209"/>
                  <a:gd name="T48" fmla="*/ 54 w 144"/>
                  <a:gd name="T49" fmla="*/ 103 h 209"/>
                  <a:gd name="T50" fmla="*/ 58 w 144"/>
                  <a:gd name="T51" fmla="*/ 104 h 209"/>
                  <a:gd name="T52" fmla="*/ 61 w 144"/>
                  <a:gd name="T53" fmla="*/ 103 h 209"/>
                  <a:gd name="T54" fmla="*/ 64 w 144"/>
                  <a:gd name="T55" fmla="*/ 102 h 209"/>
                  <a:gd name="T56" fmla="*/ 67 w 144"/>
                  <a:gd name="T57" fmla="*/ 99 h 209"/>
                  <a:gd name="T58" fmla="*/ 69 w 144"/>
                  <a:gd name="T59" fmla="*/ 97 h 209"/>
                  <a:gd name="T60" fmla="*/ 72 w 144"/>
                  <a:gd name="T61" fmla="*/ 88 h 209"/>
                  <a:gd name="T62" fmla="*/ 72 w 144"/>
                  <a:gd name="T63" fmla="*/ 80 h 209"/>
                  <a:gd name="T64" fmla="*/ 70 w 144"/>
                  <a:gd name="T65" fmla="*/ 80 h 209"/>
                  <a:gd name="T66" fmla="*/ 69 w 144"/>
                  <a:gd name="T67" fmla="*/ 81 h 209"/>
                  <a:gd name="T68" fmla="*/ 69 w 144"/>
                  <a:gd name="T69" fmla="*/ 83 h 209"/>
                  <a:gd name="T70" fmla="*/ 68 w 144"/>
                  <a:gd name="T71" fmla="*/ 86 h 209"/>
                  <a:gd name="T72" fmla="*/ 67 w 144"/>
                  <a:gd name="T73" fmla="*/ 88 h 209"/>
                  <a:gd name="T74" fmla="*/ 66 w 144"/>
                  <a:gd name="T75" fmla="*/ 90 h 209"/>
                  <a:gd name="T76" fmla="*/ 64 w 144"/>
                  <a:gd name="T77" fmla="*/ 91 h 209"/>
                  <a:gd name="T78" fmla="*/ 61 w 144"/>
                  <a:gd name="T79" fmla="*/ 92 h 209"/>
                  <a:gd name="T80" fmla="*/ 57 w 144"/>
                  <a:gd name="T81" fmla="*/ 91 h 209"/>
                  <a:gd name="T82" fmla="*/ 54 w 144"/>
                  <a:gd name="T83" fmla="*/ 90 h 209"/>
                  <a:gd name="T84" fmla="*/ 52 w 144"/>
                  <a:gd name="T85" fmla="*/ 87 h 209"/>
                  <a:gd name="T86" fmla="*/ 50 w 144"/>
                  <a:gd name="T87" fmla="*/ 84 h 209"/>
                  <a:gd name="T88" fmla="*/ 48 w 144"/>
                  <a:gd name="T89" fmla="*/ 79 h 209"/>
                  <a:gd name="T90" fmla="*/ 45 w 144"/>
                  <a:gd name="T91" fmla="*/ 65 h 209"/>
                  <a:gd name="T92" fmla="*/ 42 w 144"/>
                  <a:gd name="T93" fmla="*/ 48 h 209"/>
                  <a:gd name="T94" fmla="*/ 38 w 144"/>
                  <a:gd name="T95" fmla="*/ 29 h 209"/>
                  <a:gd name="T96" fmla="*/ 31 w 144"/>
                  <a:gd name="T97" fmla="*/ 10 h 209"/>
                  <a:gd name="T98" fmla="*/ 28 w 144"/>
                  <a:gd name="T99" fmla="*/ 5 h 209"/>
                  <a:gd name="T100" fmla="*/ 23 w 144"/>
                  <a:gd name="T101" fmla="*/ 1 h 209"/>
                  <a:gd name="T102" fmla="*/ 18 w 144"/>
                  <a:gd name="T103" fmla="*/ 0 h 209"/>
                  <a:gd name="T104" fmla="*/ 12 w 144"/>
                  <a:gd name="T105" fmla="*/ 1 h 209"/>
                  <a:gd name="T106" fmla="*/ 7 w 144"/>
                  <a:gd name="T107" fmla="*/ 7 h 209"/>
                  <a:gd name="T108" fmla="*/ 5 w 144"/>
                  <a:gd name="T109" fmla="*/ 16 h 209"/>
                  <a:gd name="T110" fmla="*/ 4 w 144"/>
                  <a:gd name="T111" fmla="*/ 23 h 209"/>
                  <a:gd name="T112" fmla="*/ 6 w 144"/>
                  <a:gd name="T113" fmla="*/ 23 h 20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44"/>
                  <a:gd name="T172" fmla="*/ 0 h 209"/>
                  <a:gd name="T173" fmla="*/ 144 w 144"/>
                  <a:gd name="T174" fmla="*/ 209 h 20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44" h="209">
                    <a:moveTo>
                      <a:pt x="12" y="46"/>
                    </a:moveTo>
                    <a:lnTo>
                      <a:pt x="14" y="40"/>
                    </a:lnTo>
                    <a:lnTo>
                      <a:pt x="16" y="37"/>
                    </a:lnTo>
                    <a:lnTo>
                      <a:pt x="18" y="31"/>
                    </a:lnTo>
                    <a:lnTo>
                      <a:pt x="21" y="27"/>
                    </a:lnTo>
                    <a:lnTo>
                      <a:pt x="27" y="23"/>
                    </a:lnTo>
                    <a:lnTo>
                      <a:pt x="33" y="21"/>
                    </a:lnTo>
                    <a:lnTo>
                      <a:pt x="37" y="21"/>
                    </a:lnTo>
                    <a:lnTo>
                      <a:pt x="42" y="21"/>
                    </a:lnTo>
                    <a:lnTo>
                      <a:pt x="46" y="23"/>
                    </a:lnTo>
                    <a:lnTo>
                      <a:pt x="48" y="25"/>
                    </a:lnTo>
                    <a:lnTo>
                      <a:pt x="54" y="35"/>
                    </a:lnTo>
                    <a:lnTo>
                      <a:pt x="60" y="48"/>
                    </a:lnTo>
                    <a:lnTo>
                      <a:pt x="63" y="65"/>
                    </a:lnTo>
                    <a:lnTo>
                      <a:pt x="0" y="203"/>
                    </a:lnTo>
                    <a:lnTo>
                      <a:pt x="25" y="203"/>
                    </a:lnTo>
                    <a:lnTo>
                      <a:pt x="73" y="104"/>
                    </a:lnTo>
                    <a:lnTo>
                      <a:pt x="77" y="129"/>
                    </a:lnTo>
                    <a:lnTo>
                      <a:pt x="83" y="153"/>
                    </a:lnTo>
                    <a:lnTo>
                      <a:pt x="86" y="174"/>
                    </a:lnTo>
                    <a:lnTo>
                      <a:pt x="92" y="190"/>
                    </a:lnTo>
                    <a:lnTo>
                      <a:pt x="96" y="195"/>
                    </a:lnTo>
                    <a:lnTo>
                      <a:pt x="102" y="201"/>
                    </a:lnTo>
                    <a:lnTo>
                      <a:pt x="107" y="207"/>
                    </a:lnTo>
                    <a:lnTo>
                      <a:pt x="115" y="209"/>
                    </a:lnTo>
                    <a:lnTo>
                      <a:pt x="121" y="207"/>
                    </a:lnTo>
                    <a:lnTo>
                      <a:pt x="128" y="205"/>
                    </a:lnTo>
                    <a:lnTo>
                      <a:pt x="134" y="199"/>
                    </a:lnTo>
                    <a:lnTo>
                      <a:pt x="138" y="194"/>
                    </a:lnTo>
                    <a:lnTo>
                      <a:pt x="144" y="176"/>
                    </a:lnTo>
                    <a:lnTo>
                      <a:pt x="144" y="161"/>
                    </a:lnTo>
                    <a:lnTo>
                      <a:pt x="140" y="161"/>
                    </a:lnTo>
                    <a:lnTo>
                      <a:pt x="138" y="163"/>
                    </a:lnTo>
                    <a:lnTo>
                      <a:pt x="138" y="167"/>
                    </a:lnTo>
                    <a:lnTo>
                      <a:pt x="136" y="173"/>
                    </a:lnTo>
                    <a:lnTo>
                      <a:pt x="134" y="176"/>
                    </a:lnTo>
                    <a:lnTo>
                      <a:pt x="132" y="180"/>
                    </a:lnTo>
                    <a:lnTo>
                      <a:pt x="127" y="182"/>
                    </a:lnTo>
                    <a:lnTo>
                      <a:pt x="121" y="184"/>
                    </a:lnTo>
                    <a:lnTo>
                      <a:pt x="113" y="182"/>
                    </a:lnTo>
                    <a:lnTo>
                      <a:pt x="107" y="180"/>
                    </a:lnTo>
                    <a:lnTo>
                      <a:pt x="104" y="174"/>
                    </a:lnTo>
                    <a:lnTo>
                      <a:pt x="100" y="169"/>
                    </a:lnTo>
                    <a:lnTo>
                      <a:pt x="96" y="159"/>
                    </a:lnTo>
                    <a:lnTo>
                      <a:pt x="90" y="130"/>
                    </a:lnTo>
                    <a:lnTo>
                      <a:pt x="83" y="96"/>
                    </a:lnTo>
                    <a:lnTo>
                      <a:pt x="75" y="58"/>
                    </a:lnTo>
                    <a:lnTo>
                      <a:pt x="62" y="21"/>
                    </a:lnTo>
                    <a:lnTo>
                      <a:pt x="56" y="10"/>
                    </a:lnTo>
                    <a:lnTo>
                      <a:pt x="46" y="2"/>
                    </a:lnTo>
                    <a:lnTo>
                      <a:pt x="35" y="0"/>
                    </a:lnTo>
                    <a:lnTo>
                      <a:pt x="23" y="2"/>
                    </a:lnTo>
                    <a:lnTo>
                      <a:pt x="14" y="14"/>
                    </a:lnTo>
                    <a:lnTo>
                      <a:pt x="10" y="33"/>
                    </a:lnTo>
                    <a:lnTo>
                      <a:pt x="8" y="46"/>
                    </a:lnTo>
                    <a:lnTo>
                      <a:pt x="12" y="46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8" name="Freeform 273"/>
              <p:cNvSpPr>
                <a:spLocks/>
              </p:cNvSpPr>
              <p:nvPr/>
            </p:nvSpPr>
            <p:spPr bwMode="auto">
              <a:xfrm>
                <a:off x="1553" y="1081"/>
                <a:ext cx="54" cy="52"/>
              </a:xfrm>
              <a:custGeom>
                <a:avLst/>
                <a:gdLst>
                  <a:gd name="T0" fmla="*/ 0 w 109"/>
                  <a:gd name="T1" fmla="*/ 7 h 103"/>
                  <a:gd name="T2" fmla="*/ 2 w 109"/>
                  <a:gd name="T3" fmla="*/ 7 h 103"/>
                  <a:gd name="T4" fmla="*/ 4 w 109"/>
                  <a:gd name="T5" fmla="*/ 7 h 103"/>
                  <a:gd name="T6" fmla="*/ 5 w 109"/>
                  <a:gd name="T7" fmla="*/ 8 h 103"/>
                  <a:gd name="T8" fmla="*/ 7 w 109"/>
                  <a:gd name="T9" fmla="*/ 9 h 103"/>
                  <a:gd name="T10" fmla="*/ 8 w 109"/>
                  <a:gd name="T11" fmla="*/ 10 h 103"/>
                  <a:gd name="T12" fmla="*/ 8 w 109"/>
                  <a:gd name="T13" fmla="*/ 13 h 103"/>
                  <a:gd name="T14" fmla="*/ 8 w 109"/>
                  <a:gd name="T15" fmla="*/ 15 h 103"/>
                  <a:gd name="T16" fmla="*/ 8 w 109"/>
                  <a:gd name="T17" fmla="*/ 52 h 103"/>
                  <a:gd name="T18" fmla="*/ 17 w 109"/>
                  <a:gd name="T19" fmla="*/ 52 h 103"/>
                  <a:gd name="T20" fmla="*/ 17 w 109"/>
                  <a:gd name="T21" fmla="*/ 25 h 103"/>
                  <a:gd name="T22" fmla="*/ 33 w 109"/>
                  <a:gd name="T23" fmla="*/ 46 h 103"/>
                  <a:gd name="T24" fmla="*/ 34 w 109"/>
                  <a:gd name="T25" fmla="*/ 48 h 103"/>
                  <a:gd name="T26" fmla="*/ 34 w 109"/>
                  <a:gd name="T27" fmla="*/ 49 h 103"/>
                  <a:gd name="T28" fmla="*/ 34 w 109"/>
                  <a:gd name="T29" fmla="*/ 49 h 103"/>
                  <a:gd name="T30" fmla="*/ 32 w 109"/>
                  <a:gd name="T31" fmla="*/ 50 h 103"/>
                  <a:gd name="T32" fmla="*/ 30 w 109"/>
                  <a:gd name="T33" fmla="*/ 50 h 103"/>
                  <a:gd name="T34" fmla="*/ 30 w 109"/>
                  <a:gd name="T35" fmla="*/ 52 h 103"/>
                  <a:gd name="T36" fmla="*/ 54 w 109"/>
                  <a:gd name="T37" fmla="*/ 52 h 103"/>
                  <a:gd name="T38" fmla="*/ 54 w 109"/>
                  <a:gd name="T39" fmla="*/ 50 h 103"/>
                  <a:gd name="T40" fmla="*/ 52 w 109"/>
                  <a:gd name="T41" fmla="*/ 50 h 103"/>
                  <a:gd name="T42" fmla="*/ 49 w 109"/>
                  <a:gd name="T43" fmla="*/ 49 h 103"/>
                  <a:gd name="T44" fmla="*/ 47 w 109"/>
                  <a:gd name="T45" fmla="*/ 47 h 103"/>
                  <a:gd name="T46" fmla="*/ 45 w 109"/>
                  <a:gd name="T47" fmla="*/ 46 h 103"/>
                  <a:gd name="T48" fmla="*/ 43 w 109"/>
                  <a:gd name="T49" fmla="*/ 43 h 103"/>
                  <a:gd name="T50" fmla="*/ 25 w 109"/>
                  <a:gd name="T51" fmla="*/ 20 h 103"/>
                  <a:gd name="T52" fmla="*/ 29 w 109"/>
                  <a:gd name="T53" fmla="*/ 16 h 103"/>
                  <a:gd name="T54" fmla="*/ 31 w 109"/>
                  <a:gd name="T55" fmla="*/ 13 h 103"/>
                  <a:gd name="T56" fmla="*/ 34 w 109"/>
                  <a:gd name="T57" fmla="*/ 12 h 103"/>
                  <a:gd name="T58" fmla="*/ 36 w 109"/>
                  <a:gd name="T59" fmla="*/ 10 h 103"/>
                  <a:gd name="T60" fmla="*/ 39 w 109"/>
                  <a:gd name="T61" fmla="*/ 8 h 103"/>
                  <a:gd name="T62" fmla="*/ 40 w 109"/>
                  <a:gd name="T63" fmla="*/ 8 h 103"/>
                  <a:gd name="T64" fmla="*/ 42 w 109"/>
                  <a:gd name="T65" fmla="*/ 8 h 103"/>
                  <a:gd name="T66" fmla="*/ 43 w 109"/>
                  <a:gd name="T67" fmla="*/ 9 h 103"/>
                  <a:gd name="T68" fmla="*/ 45 w 109"/>
                  <a:gd name="T69" fmla="*/ 10 h 103"/>
                  <a:gd name="T70" fmla="*/ 46 w 109"/>
                  <a:gd name="T71" fmla="*/ 11 h 103"/>
                  <a:gd name="T72" fmla="*/ 48 w 109"/>
                  <a:gd name="T73" fmla="*/ 11 h 103"/>
                  <a:gd name="T74" fmla="*/ 50 w 109"/>
                  <a:gd name="T75" fmla="*/ 11 h 103"/>
                  <a:gd name="T76" fmla="*/ 52 w 109"/>
                  <a:gd name="T77" fmla="*/ 10 h 103"/>
                  <a:gd name="T78" fmla="*/ 52 w 109"/>
                  <a:gd name="T79" fmla="*/ 9 h 103"/>
                  <a:gd name="T80" fmla="*/ 53 w 109"/>
                  <a:gd name="T81" fmla="*/ 8 h 103"/>
                  <a:gd name="T82" fmla="*/ 54 w 109"/>
                  <a:gd name="T83" fmla="*/ 6 h 103"/>
                  <a:gd name="T84" fmla="*/ 53 w 109"/>
                  <a:gd name="T85" fmla="*/ 4 h 103"/>
                  <a:gd name="T86" fmla="*/ 52 w 109"/>
                  <a:gd name="T87" fmla="*/ 2 h 103"/>
                  <a:gd name="T88" fmla="*/ 50 w 109"/>
                  <a:gd name="T89" fmla="*/ 1 h 103"/>
                  <a:gd name="T90" fmla="*/ 47 w 109"/>
                  <a:gd name="T91" fmla="*/ 0 h 103"/>
                  <a:gd name="T92" fmla="*/ 44 w 109"/>
                  <a:gd name="T93" fmla="*/ 0 h 103"/>
                  <a:gd name="T94" fmla="*/ 41 w 109"/>
                  <a:gd name="T95" fmla="*/ 1 h 103"/>
                  <a:gd name="T96" fmla="*/ 39 w 109"/>
                  <a:gd name="T97" fmla="*/ 3 h 103"/>
                  <a:gd name="T98" fmla="*/ 28 w 109"/>
                  <a:gd name="T99" fmla="*/ 13 h 103"/>
                  <a:gd name="T100" fmla="*/ 17 w 109"/>
                  <a:gd name="T101" fmla="*/ 22 h 103"/>
                  <a:gd name="T102" fmla="*/ 17 w 109"/>
                  <a:gd name="T103" fmla="*/ 0 h 103"/>
                  <a:gd name="T104" fmla="*/ 9 w 109"/>
                  <a:gd name="T105" fmla="*/ 3 h 103"/>
                  <a:gd name="T106" fmla="*/ 4 w 109"/>
                  <a:gd name="T107" fmla="*/ 4 h 103"/>
                  <a:gd name="T108" fmla="*/ 0 w 109"/>
                  <a:gd name="T109" fmla="*/ 5 h 103"/>
                  <a:gd name="T110" fmla="*/ 0 w 109"/>
                  <a:gd name="T111" fmla="*/ 7 h 10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9"/>
                  <a:gd name="T169" fmla="*/ 0 h 103"/>
                  <a:gd name="T170" fmla="*/ 109 w 109"/>
                  <a:gd name="T171" fmla="*/ 103 h 10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9" h="103">
                    <a:moveTo>
                      <a:pt x="0" y="13"/>
                    </a:moveTo>
                    <a:lnTo>
                      <a:pt x="4" y="13"/>
                    </a:lnTo>
                    <a:lnTo>
                      <a:pt x="8" y="13"/>
                    </a:lnTo>
                    <a:lnTo>
                      <a:pt x="10" y="15"/>
                    </a:lnTo>
                    <a:lnTo>
                      <a:pt x="14" y="17"/>
                    </a:lnTo>
                    <a:lnTo>
                      <a:pt x="16" y="19"/>
                    </a:lnTo>
                    <a:lnTo>
                      <a:pt x="17" y="25"/>
                    </a:lnTo>
                    <a:lnTo>
                      <a:pt x="17" y="30"/>
                    </a:lnTo>
                    <a:lnTo>
                      <a:pt x="17" y="103"/>
                    </a:lnTo>
                    <a:lnTo>
                      <a:pt x="35" y="103"/>
                    </a:lnTo>
                    <a:lnTo>
                      <a:pt x="35" y="49"/>
                    </a:lnTo>
                    <a:lnTo>
                      <a:pt x="67" y="92"/>
                    </a:lnTo>
                    <a:lnTo>
                      <a:pt x="69" y="95"/>
                    </a:lnTo>
                    <a:lnTo>
                      <a:pt x="69" y="97"/>
                    </a:lnTo>
                    <a:lnTo>
                      <a:pt x="65" y="99"/>
                    </a:lnTo>
                    <a:lnTo>
                      <a:pt x="60" y="99"/>
                    </a:lnTo>
                    <a:lnTo>
                      <a:pt x="60" y="103"/>
                    </a:lnTo>
                    <a:lnTo>
                      <a:pt x="109" y="103"/>
                    </a:lnTo>
                    <a:lnTo>
                      <a:pt x="109" y="99"/>
                    </a:lnTo>
                    <a:lnTo>
                      <a:pt x="104" y="99"/>
                    </a:lnTo>
                    <a:lnTo>
                      <a:pt x="98" y="97"/>
                    </a:lnTo>
                    <a:lnTo>
                      <a:pt x="94" y="93"/>
                    </a:lnTo>
                    <a:lnTo>
                      <a:pt x="90" y="92"/>
                    </a:lnTo>
                    <a:lnTo>
                      <a:pt x="86" y="86"/>
                    </a:lnTo>
                    <a:lnTo>
                      <a:pt x="50" y="40"/>
                    </a:lnTo>
                    <a:lnTo>
                      <a:pt x="58" y="32"/>
                    </a:lnTo>
                    <a:lnTo>
                      <a:pt x="63" y="26"/>
                    </a:lnTo>
                    <a:lnTo>
                      <a:pt x="69" y="23"/>
                    </a:lnTo>
                    <a:lnTo>
                      <a:pt x="73" y="19"/>
                    </a:lnTo>
                    <a:lnTo>
                      <a:pt x="79" y="15"/>
                    </a:lnTo>
                    <a:lnTo>
                      <a:pt x="81" y="15"/>
                    </a:lnTo>
                    <a:lnTo>
                      <a:pt x="84" y="15"/>
                    </a:lnTo>
                    <a:lnTo>
                      <a:pt x="86" y="17"/>
                    </a:lnTo>
                    <a:lnTo>
                      <a:pt x="90" y="19"/>
                    </a:lnTo>
                    <a:lnTo>
                      <a:pt x="92" y="21"/>
                    </a:lnTo>
                    <a:lnTo>
                      <a:pt x="96" y="21"/>
                    </a:lnTo>
                    <a:lnTo>
                      <a:pt x="100" y="21"/>
                    </a:lnTo>
                    <a:lnTo>
                      <a:pt x="104" y="19"/>
                    </a:lnTo>
                    <a:lnTo>
                      <a:pt x="105" y="17"/>
                    </a:lnTo>
                    <a:lnTo>
                      <a:pt x="107" y="15"/>
                    </a:lnTo>
                    <a:lnTo>
                      <a:pt x="109" y="11"/>
                    </a:lnTo>
                    <a:lnTo>
                      <a:pt x="107" y="7"/>
                    </a:lnTo>
                    <a:lnTo>
                      <a:pt x="105" y="4"/>
                    </a:lnTo>
                    <a:lnTo>
                      <a:pt x="100" y="2"/>
                    </a:lnTo>
                    <a:lnTo>
                      <a:pt x="94" y="0"/>
                    </a:lnTo>
                    <a:lnTo>
                      <a:pt x="88" y="0"/>
                    </a:lnTo>
                    <a:lnTo>
                      <a:pt x="83" y="2"/>
                    </a:lnTo>
                    <a:lnTo>
                      <a:pt x="79" y="5"/>
                    </a:lnTo>
                    <a:lnTo>
                      <a:pt x="56" y="25"/>
                    </a:lnTo>
                    <a:lnTo>
                      <a:pt x="35" y="44"/>
                    </a:lnTo>
                    <a:lnTo>
                      <a:pt x="35" y="0"/>
                    </a:lnTo>
                    <a:lnTo>
                      <a:pt x="19" y="5"/>
                    </a:lnTo>
                    <a:lnTo>
                      <a:pt x="8" y="7"/>
                    </a:lnTo>
                    <a:lnTo>
                      <a:pt x="0" y="9"/>
                    </a:lnTo>
                    <a:lnTo>
                      <a:pt x="0" y="13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49" name="Freeform 274"/>
              <p:cNvSpPr>
                <a:spLocks/>
              </p:cNvSpPr>
              <p:nvPr/>
            </p:nvSpPr>
            <p:spPr bwMode="auto">
              <a:xfrm>
                <a:off x="837" y="1681"/>
                <a:ext cx="345" cy="345"/>
              </a:xfrm>
              <a:custGeom>
                <a:avLst/>
                <a:gdLst>
                  <a:gd name="T0" fmla="*/ 0 w 689"/>
                  <a:gd name="T1" fmla="*/ 172 h 689"/>
                  <a:gd name="T2" fmla="*/ 3 w 689"/>
                  <a:gd name="T3" fmla="*/ 142 h 689"/>
                  <a:gd name="T4" fmla="*/ 11 w 689"/>
                  <a:gd name="T5" fmla="*/ 112 h 689"/>
                  <a:gd name="T6" fmla="*/ 24 w 689"/>
                  <a:gd name="T7" fmla="*/ 85 h 689"/>
                  <a:gd name="T8" fmla="*/ 41 w 689"/>
                  <a:gd name="T9" fmla="*/ 61 h 689"/>
                  <a:gd name="T10" fmla="*/ 62 w 689"/>
                  <a:gd name="T11" fmla="*/ 40 h 689"/>
                  <a:gd name="T12" fmla="*/ 86 w 689"/>
                  <a:gd name="T13" fmla="*/ 24 h 689"/>
                  <a:gd name="T14" fmla="*/ 112 w 689"/>
                  <a:gd name="T15" fmla="*/ 11 h 689"/>
                  <a:gd name="T16" fmla="*/ 142 w 689"/>
                  <a:gd name="T17" fmla="*/ 3 h 689"/>
                  <a:gd name="T18" fmla="*/ 173 w 689"/>
                  <a:gd name="T19" fmla="*/ 0 h 689"/>
                  <a:gd name="T20" fmla="*/ 203 w 689"/>
                  <a:gd name="T21" fmla="*/ 3 h 689"/>
                  <a:gd name="T22" fmla="*/ 233 w 689"/>
                  <a:gd name="T23" fmla="*/ 11 h 689"/>
                  <a:gd name="T24" fmla="*/ 260 w 689"/>
                  <a:gd name="T25" fmla="*/ 24 h 689"/>
                  <a:gd name="T26" fmla="*/ 284 w 689"/>
                  <a:gd name="T27" fmla="*/ 40 h 689"/>
                  <a:gd name="T28" fmla="*/ 305 w 689"/>
                  <a:gd name="T29" fmla="*/ 61 h 689"/>
                  <a:gd name="T30" fmla="*/ 321 w 689"/>
                  <a:gd name="T31" fmla="*/ 85 h 689"/>
                  <a:gd name="T32" fmla="*/ 334 w 689"/>
                  <a:gd name="T33" fmla="*/ 112 h 689"/>
                  <a:gd name="T34" fmla="*/ 342 w 689"/>
                  <a:gd name="T35" fmla="*/ 142 h 689"/>
                  <a:gd name="T36" fmla="*/ 345 w 689"/>
                  <a:gd name="T37" fmla="*/ 172 h 689"/>
                  <a:gd name="T38" fmla="*/ 342 w 689"/>
                  <a:gd name="T39" fmla="*/ 203 h 689"/>
                  <a:gd name="T40" fmla="*/ 334 w 689"/>
                  <a:gd name="T41" fmla="*/ 233 h 689"/>
                  <a:gd name="T42" fmla="*/ 321 w 689"/>
                  <a:gd name="T43" fmla="*/ 259 h 689"/>
                  <a:gd name="T44" fmla="*/ 305 w 689"/>
                  <a:gd name="T45" fmla="*/ 283 h 689"/>
                  <a:gd name="T46" fmla="*/ 284 w 689"/>
                  <a:gd name="T47" fmla="*/ 304 h 689"/>
                  <a:gd name="T48" fmla="*/ 260 w 689"/>
                  <a:gd name="T49" fmla="*/ 321 h 689"/>
                  <a:gd name="T50" fmla="*/ 233 w 689"/>
                  <a:gd name="T51" fmla="*/ 334 h 689"/>
                  <a:gd name="T52" fmla="*/ 203 w 689"/>
                  <a:gd name="T53" fmla="*/ 342 h 689"/>
                  <a:gd name="T54" fmla="*/ 173 w 689"/>
                  <a:gd name="T55" fmla="*/ 345 h 689"/>
                  <a:gd name="T56" fmla="*/ 142 w 689"/>
                  <a:gd name="T57" fmla="*/ 342 h 689"/>
                  <a:gd name="T58" fmla="*/ 112 w 689"/>
                  <a:gd name="T59" fmla="*/ 334 h 689"/>
                  <a:gd name="T60" fmla="*/ 86 w 689"/>
                  <a:gd name="T61" fmla="*/ 321 h 689"/>
                  <a:gd name="T62" fmla="*/ 62 w 689"/>
                  <a:gd name="T63" fmla="*/ 304 h 689"/>
                  <a:gd name="T64" fmla="*/ 41 w 689"/>
                  <a:gd name="T65" fmla="*/ 283 h 689"/>
                  <a:gd name="T66" fmla="*/ 24 w 689"/>
                  <a:gd name="T67" fmla="*/ 259 h 689"/>
                  <a:gd name="T68" fmla="*/ 11 w 689"/>
                  <a:gd name="T69" fmla="*/ 233 h 689"/>
                  <a:gd name="T70" fmla="*/ 3 w 689"/>
                  <a:gd name="T71" fmla="*/ 203 h 689"/>
                  <a:gd name="T72" fmla="*/ 0 w 689"/>
                  <a:gd name="T73" fmla="*/ 172 h 68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89"/>
                  <a:gd name="T112" fmla="*/ 0 h 689"/>
                  <a:gd name="T113" fmla="*/ 689 w 689"/>
                  <a:gd name="T114" fmla="*/ 689 h 68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89" h="689">
                    <a:moveTo>
                      <a:pt x="0" y="344"/>
                    </a:moveTo>
                    <a:lnTo>
                      <a:pt x="6" y="283"/>
                    </a:lnTo>
                    <a:lnTo>
                      <a:pt x="21" y="224"/>
                    </a:lnTo>
                    <a:lnTo>
                      <a:pt x="48" y="170"/>
                    </a:lnTo>
                    <a:lnTo>
                      <a:pt x="81" y="122"/>
                    </a:lnTo>
                    <a:lnTo>
                      <a:pt x="123" y="80"/>
                    </a:lnTo>
                    <a:lnTo>
                      <a:pt x="171" y="47"/>
                    </a:lnTo>
                    <a:lnTo>
                      <a:pt x="224" y="21"/>
                    </a:lnTo>
                    <a:lnTo>
                      <a:pt x="283" y="5"/>
                    </a:lnTo>
                    <a:lnTo>
                      <a:pt x="345" y="0"/>
                    </a:lnTo>
                    <a:lnTo>
                      <a:pt x="406" y="5"/>
                    </a:lnTo>
                    <a:lnTo>
                      <a:pt x="465" y="21"/>
                    </a:lnTo>
                    <a:lnTo>
                      <a:pt x="519" y="47"/>
                    </a:lnTo>
                    <a:lnTo>
                      <a:pt x="567" y="80"/>
                    </a:lnTo>
                    <a:lnTo>
                      <a:pt x="609" y="122"/>
                    </a:lnTo>
                    <a:lnTo>
                      <a:pt x="641" y="170"/>
                    </a:lnTo>
                    <a:lnTo>
                      <a:pt x="668" y="224"/>
                    </a:lnTo>
                    <a:lnTo>
                      <a:pt x="683" y="283"/>
                    </a:lnTo>
                    <a:lnTo>
                      <a:pt x="689" y="344"/>
                    </a:lnTo>
                    <a:lnTo>
                      <a:pt x="683" y="405"/>
                    </a:lnTo>
                    <a:lnTo>
                      <a:pt x="668" y="465"/>
                    </a:lnTo>
                    <a:lnTo>
                      <a:pt x="641" y="518"/>
                    </a:lnTo>
                    <a:lnTo>
                      <a:pt x="609" y="566"/>
                    </a:lnTo>
                    <a:lnTo>
                      <a:pt x="567" y="608"/>
                    </a:lnTo>
                    <a:lnTo>
                      <a:pt x="519" y="641"/>
                    </a:lnTo>
                    <a:lnTo>
                      <a:pt x="465" y="668"/>
                    </a:lnTo>
                    <a:lnTo>
                      <a:pt x="406" y="683"/>
                    </a:lnTo>
                    <a:lnTo>
                      <a:pt x="345" y="689"/>
                    </a:lnTo>
                    <a:lnTo>
                      <a:pt x="283" y="683"/>
                    </a:lnTo>
                    <a:lnTo>
                      <a:pt x="224" y="668"/>
                    </a:lnTo>
                    <a:lnTo>
                      <a:pt x="171" y="641"/>
                    </a:lnTo>
                    <a:lnTo>
                      <a:pt x="123" y="608"/>
                    </a:lnTo>
                    <a:lnTo>
                      <a:pt x="81" y="566"/>
                    </a:lnTo>
                    <a:lnTo>
                      <a:pt x="48" y="518"/>
                    </a:lnTo>
                    <a:lnTo>
                      <a:pt x="21" y="465"/>
                    </a:lnTo>
                    <a:lnTo>
                      <a:pt x="6" y="405"/>
                    </a:lnTo>
                    <a:lnTo>
                      <a:pt x="0" y="344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0" name="Freeform 275"/>
              <p:cNvSpPr>
                <a:spLocks/>
              </p:cNvSpPr>
              <p:nvPr/>
            </p:nvSpPr>
            <p:spPr bwMode="auto">
              <a:xfrm>
                <a:off x="1325" y="1269"/>
                <a:ext cx="23" cy="33"/>
              </a:xfrm>
              <a:custGeom>
                <a:avLst/>
                <a:gdLst>
                  <a:gd name="T0" fmla="*/ 13 w 46"/>
                  <a:gd name="T1" fmla="*/ 13 h 67"/>
                  <a:gd name="T2" fmla="*/ 9 w 46"/>
                  <a:gd name="T3" fmla="*/ 16 h 67"/>
                  <a:gd name="T4" fmla="*/ 6 w 46"/>
                  <a:gd name="T5" fmla="*/ 19 h 67"/>
                  <a:gd name="T6" fmla="*/ 3 w 46"/>
                  <a:gd name="T7" fmla="*/ 22 h 67"/>
                  <a:gd name="T8" fmla="*/ 0 w 46"/>
                  <a:gd name="T9" fmla="*/ 25 h 67"/>
                  <a:gd name="T10" fmla="*/ 17 w 46"/>
                  <a:gd name="T11" fmla="*/ 33 h 67"/>
                  <a:gd name="T12" fmla="*/ 17 w 46"/>
                  <a:gd name="T13" fmla="*/ 29 h 67"/>
                  <a:gd name="T14" fmla="*/ 18 w 46"/>
                  <a:gd name="T15" fmla="*/ 24 h 67"/>
                  <a:gd name="T16" fmla="*/ 19 w 46"/>
                  <a:gd name="T17" fmla="*/ 17 h 67"/>
                  <a:gd name="T18" fmla="*/ 21 w 46"/>
                  <a:gd name="T19" fmla="*/ 7 h 67"/>
                  <a:gd name="T20" fmla="*/ 23 w 46"/>
                  <a:gd name="T21" fmla="*/ 0 h 67"/>
                  <a:gd name="T22" fmla="*/ 21 w 46"/>
                  <a:gd name="T23" fmla="*/ 3 h 67"/>
                  <a:gd name="T24" fmla="*/ 19 w 46"/>
                  <a:gd name="T25" fmla="*/ 5 h 67"/>
                  <a:gd name="T26" fmla="*/ 16 w 46"/>
                  <a:gd name="T27" fmla="*/ 9 h 67"/>
                  <a:gd name="T28" fmla="*/ 13 w 46"/>
                  <a:gd name="T29" fmla="*/ 13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6"/>
                  <a:gd name="T46" fmla="*/ 0 h 67"/>
                  <a:gd name="T47" fmla="*/ 46 w 46"/>
                  <a:gd name="T48" fmla="*/ 67 h 67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6" h="67">
                    <a:moveTo>
                      <a:pt x="25" y="27"/>
                    </a:moveTo>
                    <a:lnTo>
                      <a:pt x="17" y="32"/>
                    </a:lnTo>
                    <a:lnTo>
                      <a:pt x="11" y="38"/>
                    </a:lnTo>
                    <a:lnTo>
                      <a:pt x="6" y="44"/>
                    </a:lnTo>
                    <a:lnTo>
                      <a:pt x="0" y="50"/>
                    </a:lnTo>
                    <a:lnTo>
                      <a:pt x="34" y="67"/>
                    </a:lnTo>
                    <a:lnTo>
                      <a:pt x="34" y="59"/>
                    </a:lnTo>
                    <a:lnTo>
                      <a:pt x="36" y="48"/>
                    </a:lnTo>
                    <a:lnTo>
                      <a:pt x="38" y="34"/>
                    </a:lnTo>
                    <a:lnTo>
                      <a:pt x="42" y="15"/>
                    </a:lnTo>
                    <a:lnTo>
                      <a:pt x="46" y="0"/>
                    </a:lnTo>
                    <a:lnTo>
                      <a:pt x="42" y="6"/>
                    </a:lnTo>
                    <a:lnTo>
                      <a:pt x="38" y="11"/>
                    </a:lnTo>
                    <a:lnTo>
                      <a:pt x="31" y="19"/>
                    </a:lnTo>
                    <a:lnTo>
                      <a:pt x="25" y="2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1" name="Line 276"/>
              <p:cNvSpPr>
                <a:spLocks noChangeShapeType="1"/>
              </p:cNvSpPr>
              <p:nvPr/>
            </p:nvSpPr>
            <p:spPr bwMode="auto">
              <a:xfrm flipV="1">
                <a:off x="1118" y="1292"/>
                <a:ext cx="218" cy="42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2" name="Freeform 277"/>
              <p:cNvSpPr>
                <a:spLocks/>
              </p:cNvSpPr>
              <p:nvPr/>
            </p:nvSpPr>
            <p:spPr bwMode="auto">
              <a:xfrm>
                <a:off x="1314" y="1246"/>
                <a:ext cx="46" cy="66"/>
              </a:xfrm>
              <a:custGeom>
                <a:avLst/>
                <a:gdLst>
                  <a:gd name="T0" fmla="*/ 23 w 94"/>
                  <a:gd name="T1" fmla="*/ 27 h 132"/>
                  <a:gd name="T2" fmla="*/ 15 w 94"/>
                  <a:gd name="T3" fmla="*/ 35 h 132"/>
                  <a:gd name="T4" fmla="*/ 7 w 94"/>
                  <a:gd name="T5" fmla="*/ 42 h 132"/>
                  <a:gd name="T6" fmla="*/ 0 w 94"/>
                  <a:gd name="T7" fmla="*/ 49 h 132"/>
                  <a:gd name="T8" fmla="*/ 34 w 94"/>
                  <a:gd name="T9" fmla="*/ 66 h 132"/>
                  <a:gd name="T10" fmla="*/ 34 w 94"/>
                  <a:gd name="T11" fmla="*/ 61 h 132"/>
                  <a:gd name="T12" fmla="*/ 35 w 94"/>
                  <a:gd name="T13" fmla="*/ 54 h 132"/>
                  <a:gd name="T14" fmla="*/ 36 w 94"/>
                  <a:gd name="T15" fmla="*/ 44 h 132"/>
                  <a:gd name="T16" fmla="*/ 38 w 94"/>
                  <a:gd name="T17" fmla="*/ 34 h 132"/>
                  <a:gd name="T18" fmla="*/ 41 w 94"/>
                  <a:gd name="T19" fmla="*/ 15 h 132"/>
                  <a:gd name="T20" fmla="*/ 46 w 94"/>
                  <a:gd name="T21" fmla="*/ 0 h 132"/>
                  <a:gd name="T22" fmla="*/ 40 w 94"/>
                  <a:gd name="T23" fmla="*/ 8 h 132"/>
                  <a:gd name="T24" fmla="*/ 33 w 94"/>
                  <a:gd name="T25" fmla="*/ 16 h 132"/>
                  <a:gd name="T26" fmla="*/ 23 w 94"/>
                  <a:gd name="T27" fmla="*/ 27 h 13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94"/>
                  <a:gd name="T43" fmla="*/ 0 h 132"/>
                  <a:gd name="T44" fmla="*/ 94 w 94"/>
                  <a:gd name="T45" fmla="*/ 132 h 13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94" h="132">
                    <a:moveTo>
                      <a:pt x="48" y="53"/>
                    </a:moveTo>
                    <a:lnTo>
                      <a:pt x="31" y="69"/>
                    </a:lnTo>
                    <a:lnTo>
                      <a:pt x="15" y="84"/>
                    </a:lnTo>
                    <a:lnTo>
                      <a:pt x="0" y="97"/>
                    </a:lnTo>
                    <a:lnTo>
                      <a:pt x="69" y="132"/>
                    </a:lnTo>
                    <a:lnTo>
                      <a:pt x="69" y="122"/>
                    </a:lnTo>
                    <a:lnTo>
                      <a:pt x="71" y="107"/>
                    </a:lnTo>
                    <a:lnTo>
                      <a:pt x="73" y="88"/>
                    </a:lnTo>
                    <a:lnTo>
                      <a:pt x="77" y="67"/>
                    </a:lnTo>
                    <a:lnTo>
                      <a:pt x="84" y="29"/>
                    </a:lnTo>
                    <a:lnTo>
                      <a:pt x="94" y="0"/>
                    </a:lnTo>
                    <a:lnTo>
                      <a:pt x="82" y="15"/>
                    </a:lnTo>
                    <a:lnTo>
                      <a:pt x="67" y="32"/>
                    </a:lnTo>
                    <a:lnTo>
                      <a:pt x="48" y="5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3" name="Freeform 278"/>
              <p:cNvSpPr>
                <a:spLocks/>
              </p:cNvSpPr>
              <p:nvPr/>
            </p:nvSpPr>
            <p:spPr bwMode="auto">
              <a:xfrm>
                <a:off x="981" y="1796"/>
                <a:ext cx="50" cy="73"/>
              </a:xfrm>
              <a:custGeom>
                <a:avLst/>
                <a:gdLst>
                  <a:gd name="T0" fmla="*/ 5 w 102"/>
                  <a:gd name="T1" fmla="*/ 17 h 146"/>
                  <a:gd name="T2" fmla="*/ 5 w 102"/>
                  <a:gd name="T3" fmla="*/ 14 h 146"/>
                  <a:gd name="T4" fmla="*/ 6 w 102"/>
                  <a:gd name="T5" fmla="*/ 12 h 146"/>
                  <a:gd name="T6" fmla="*/ 7 w 102"/>
                  <a:gd name="T7" fmla="*/ 10 h 146"/>
                  <a:gd name="T8" fmla="*/ 9 w 102"/>
                  <a:gd name="T9" fmla="*/ 8 h 146"/>
                  <a:gd name="T10" fmla="*/ 11 w 102"/>
                  <a:gd name="T11" fmla="*/ 7 h 146"/>
                  <a:gd name="T12" fmla="*/ 13 w 102"/>
                  <a:gd name="T13" fmla="*/ 7 h 146"/>
                  <a:gd name="T14" fmla="*/ 15 w 102"/>
                  <a:gd name="T15" fmla="*/ 8 h 146"/>
                  <a:gd name="T16" fmla="*/ 17 w 102"/>
                  <a:gd name="T17" fmla="*/ 9 h 146"/>
                  <a:gd name="T18" fmla="*/ 19 w 102"/>
                  <a:gd name="T19" fmla="*/ 11 h 146"/>
                  <a:gd name="T20" fmla="*/ 20 w 102"/>
                  <a:gd name="T21" fmla="*/ 15 h 146"/>
                  <a:gd name="T22" fmla="*/ 21 w 102"/>
                  <a:gd name="T23" fmla="*/ 19 h 146"/>
                  <a:gd name="T24" fmla="*/ 22 w 102"/>
                  <a:gd name="T25" fmla="*/ 23 h 146"/>
                  <a:gd name="T26" fmla="*/ 0 w 102"/>
                  <a:gd name="T27" fmla="*/ 71 h 146"/>
                  <a:gd name="T28" fmla="*/ 9 w 102"/>
                  <a:gd name="T29" fmla="*/ 71 h 146"/>
                  <a:gd name="T30" fmla="*/ 25 w 102"/>
                  <a:gd name="T31" fmla="*/ 36 h 146"/>
                  <a:gd name="T32" fmla="*/ 25 w 102"/>
                  <a:gd name="T33" fmla="*/ 36 h 146"/>
                  <a:gd name="T34" fmla="*/ 26 w 102"/>
                  <a:gd name="T35" fmla="*/ 45 h 146"/>
                  <a:gd name="T36" fmla="*/ 28 w 102"/>
                  <a:gd name="T37" fmla="*/ 54 h 146"/>
                  <a:gd name="T38" fmla="*/ 30 w 102"/>
                  <a:gd name="T39" fmla="*/ 62 h 146"/>
                  <a:gd name="T40" fmla="*/ 31 w 102"/>
                  <a:gd name="T41" fmla="*/ 66 h 146"/>
                  <a:gd name="T42" fmla="*/ 33 w 102"/>
                  <a:gd name="T43" fmla="*/ 69 h 146"/>
                  <a:gd name="T44" fmla="*/ 35 w 102"/>
                  <a:gd name="T45" fmla="*/ 71 h 146"/>
                  <a:gd name="T46" fmla="*/ 37 w 102"/>
                  <a:gd name="T47" fmla="*/ 72 h 146"/>
                  <a:gd name="T48" fmla="*/ 40 w 102"/>
                  <a:gd name="T49" fmla="*/ 73 h 146"/>
                  <a:gd name="T50" fmla="*/ 42 w 102"/>
                  <a:gd name="T51" fmla="*/ 72 h 146"/>
                  <a:gd name="T52" fmla="*/ 45 w 102"/>
                  <a:gd name="T53" fmla="*/ 71 h 146"/>
                  <a:gd name="T54" fmla="*/ 48 w 102"/>
                  <a:gd name="T55" fmla="*/ 68 h 146"/>
                  <a:gd name="T56" fmla="*/ 49 w 102"/>
                  <a:gd name="T57" fmla="*/ 65 h 146"/>
                  <a:gd name="T58" fmla="*/ 50 w 102"/>
                  <a:gd name="T59" fmla="*/ 61 h 146"/>
                  <a:gd name="T60" fmla="*/ 50 w 102"/>
                  <a:gd name="T61" fmla="*/ 57 h 146"/>
                  <a:gd name="T62" fmla="*/ 48 w 102"/>
                  <a:gd name="T63" fmla="*/ 57 h 146"/>
                  <a:gd name="T64" fmla="*/ 48 w 102"/>
                  <a:gd name="T65" fmla="*/ 58 h 146"/>
                  <a:gd name="T66" fmla="*/ 47 w 102"/>
                  <a:gd name="T67" fmla="*/ 60 h 146"/>
                  <a:gd name="T68" fmla="*/ 47 w 102"/>
                  <a:gd name="T69" fmla="*/ 62 h 146"/>
                  <a:gd name="T70" fmla="*/ 45 w 102"/>
                  <a:gd name="T71" fmla="*/ 63 h 146"/>
                  <a:gd name="T72" fmla="*/ 43 w 102"/>
                  <a:gd name="T73" fmla="*/ 65 h 146"/>
                  <a:gd name="T74" fmla="*/ 41 w 102"/>
                  <a:gd name="T75" fmla="*/ 65 h 146"/>
                  <a:gd name="T76" fmla="*/ 40 w 102"/>
                  <a:gd name="T77" fmla="*/ 65 h 146"/>
                  <a:gd name="T78" fmla="*/ 38 w 102"/>
                  <a:gd name="T79" fmla="*/ 63 h 146"/>
                  <a:gd name="T80" fmla="*/ 36 w 102"/>
                  <a:gd name="T81" fmla="*/ 62 h 146"/>
                  <a:gd name="T82" fmla="*/ 35 w 102"/>
                  <a:gd name="T83" fmla="*/ 59 h 146"/>
                  <a:gd name="T84" fmla="*/ 33 w 102"/>
                  <a:gd name="T85" fmla="*/ 56 h 146"/>
                  <a:gd name="T86" fmla="*/ 30 w 102"/>
                  <a:gd name="T87" fmla="*/ 42 h 146"/>
                  <a:gd name="T88" fmla="*/ 26 w 102"/>
                  <a:gd name="T89" fmla="*/ 25 h 146"/>
                  <a:gd name="T90" fmla="*/ 22 w 102"/>
                  <a:gd name="T91" fmla="*/ 7 h 146"/>
                  <a:gd name="T92" fmla="*/ 19 w 102"/>
                  <a:gd name="T93" fmla="*/ 3 h 146"/>
                  <a:gd name="T94" fmla="*/ 14 w 102"/>
                  <a:gd name="T95" fmla="*/ 0 h 146"/>
                  <a:gd name="T96" fmla="*/ 9 w 102"/>
                  <a:gd name="T97" fmla="*/ 0 h 146"/>
                  <a:gd name="T98" fmla="*/ 5 w 102"/>
                  <a:gd name="T99" fmla="*/ 5 h 146"/>
                  <a:gd name="T100" fmla="*/ 4 w 102"/>
                  <a:gd name="T101" fmla="*/ 9 h 146"/>
                  <a:gd name="T102" fmla="*/ 3 w 102"/>
                  <a:gd name="T103" fmla="*/ 14 h 146"/>
                  <a:gd name="T104" fmla="*/ 3 w 102"/>
                  <a:gd name="T105" fmla="*/ 17 h 146"/>
                  <a:gd name="T106" fmla="*/ 5 w 102"/>
                  <a:gd name="T107" fmla="*/ 17 h 1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"/>
                  <a:gd name="T163" fmla="*/ 0 h 146"/>
                  <a:gd name="T164" fmla="*/ 102 w 102"/>
                  <a:gd name="T165" fmla="*/ 146 h 14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" h="146">
                    <a:moveTo>
                      <a:pt x="10" y="33"/>
                    </a:moveTo>
                    <a:lnTo>
                      <a:pt x="10" y="27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9" y="16"/>
                    </a:lnTo>
                    <a:lnTo>
                      <a:pt x="23" y="14"/>
                    </a:lnTo>
                    <a:lnTo>
                      <a:pt x="27" y="14"/>
                    </a:lnTo>
                    <a:lnTo>
                      <a:pt x="31" y="16"/>
                    </a:lnTo>
                    <a:lnTo>
                      <a:pt x="35" y="18"/>
                    </a:lnTo>
                    <a:lnTo>
                      <a:pt x="39" y="21"/>
                    </a:lnTo>
                    <a:lnTo>
                      <a:pt x="40" y="29"/>
                    </a:lnTo>
                    <a:lnTo>
                      <a:pt x="42" y="37"/>
                    </a:lnTo>
                    <a:lnTo>
                      <a:pt x="44" y="46"/>
                    </a:lnTo>
                    <a:lnTo>
                      <a:pt x="0" y="142"/>
                    </a:lnTo>
                    <a:lnTo>
                      <a:pt x="18" y="142"/>
                    </a:lnTo>
                    <a:lnTo>
                      <a:pt x="52" y="71"/>
                    </a:lnTo>
                    <a:lnTo>
                      <a:pt x="54" y="90"/>
                    </a:lnTo>
                    <a:lnTo>
                      <a:pt x="58" y="107"/>
                    </a:lnTo>
                    <a:lnTo>
                      <a:pt x="62" y="123"/>
                    </a:lnTo>
                    <a:lnTo>
                      <a:pt x="63" y="132"/>
                    </a:lnTo>
                    <a:lnTo>
                      <a:pt x="67" y="138"/>
                    </a:lnTo>
                    <a:lnTo>
                      <a:pt x="71" y="142"/>
                    </a:lnTo>
                    <a:lnTo>
                      <a:pt x="75" y="144"/>
                    </a:lnTo>
                    <a:lnTo>
                      <a:pt x="81" y="146"/>
                    </a:lnTo>
                    <a:lnTo>
                      <a:pt x="86" y="144"/>
                    </a:lnTo>
                    <a:lnTo>
                      <a:pt x="92" y="142"/>
                    </a:lnTo>
                    <a:lnTo>
                      <a:pt x="98" y="136"/>
                    </a:lnTo>
                    <a:lnTo>
                      <a:pt x="100" y="129"/>
                    </a:lnTo>
                    <a:lnTo>
                      <a:pt x="102" y="121"/>
                    </a:lnTo>
                    <a:lnTo>
                      <a:pt x="102" y="113"/>
                    </a:lnTo>
                    <a:lnTo>
                      <a:pt x="98" y="113"/>
                    </a:lnTo>
                    <a:lnTo>
                      <a:pt x="98" y="115"/>
                    </a:lnTo>
                    <a:lnTo>
                      <a:pt x="96" y="119"/>
                    </a:lnTo>
                    <a:lnTo>
                      <a:pt x="96" y="123"/>
                    </a:lnTo>
                    <a:lnTo>
                      <a:pt x="92" y="125"/>
                    </a:lnTo>
                    <a:lnTo>
                      <a:pt x="88" y="129"/>
                    </a:lnTo>
                    <a:lnTo>
                      <a:pt x="84" y="129"/>
                    </a:lnTo>
                    <a:lnTo>
                      <a:pt x="81" y="129"/>
                    </a:lnTo>
                    <a:lnTo>
                      <a:pt x="77" y="125"/>
                    </a:lnTo>
                    <a:lnTo>
                      <a:pt x="73" y="123"/>
                    </a:lnTo>
                    <a:lnTo>
                      <a:pt x="71" y="117"/>
                    </a:lnTo>
                    <a:lnTo>
                      <a:pt x="67" y="111"/>
                    </a:lnTo>
                    <a:lnTo>
                      <a:pt x="62" y="83"/>
                    </a:lnTo>
                    <a:lnTo>
                      <a:pt x="54" y="50"/>
                    </a:lnTo>
                    <a:lnTo>
                      <a:pt x="44" y="14"/>
                    </a:lnTo>
                    <a:lnTo>
                      <a:pt x="39" y="6"/>
                    </a:lnTo>
                    <a:lnTo>
                      <a:pt x="29" y="0"/>
                    </a:lnTo>
                    <a:lnTo>
                      <a:pt x="18" y="0"/>
                    </a:lnTo>
                    <a:lnTo>
                      <a:pt x="10" y="10"/>
                    </a:lnTo>
                    <a:lnTo>
                      <a:pt x="8" y="18"/>
                    </a:lnTo>
                    <a:lnTo>
                      <a:pt x="6" y="27"/>
                    </a:lnTo>
                    <a:lnTo>
                      <a:pt x="6" y="33"/>
                    </a:lnTo>
                    <a:lnTo>
                      <a:pt x="10" y="33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4" name="Freeform 279"/>
              <p:cNvSpPr>
                <a:spLocks/>
              </p:cNvSpPr>
              <p:nvPr/>
            </p:nvSpPr>
            <p:spPr bwMode="auto">
              <a:xfrm>
                <a:off x="1035" y="1855"/>
                <a:ext cx="38" cy="36"/>
              </a:xfrm>
              <a:custGeom>
                <a:avLst/>
                <a:gdLst>
                  <a:gd name="T0" fmla="*/ 0 w 77"/>
                  <a:gd name="T1" fmla="*/ 5 h 71"/>
                  <a:gd name="T2" fmla="*/ 1 w 77"/>
                  <a:gd name="T3" fmla="*/ 5 h 71"/>
                  <a:gd name="T4" fmla="*/ 3 w 77"/>
                  <a:gd name="T5" fmla="*/ 5 h 71"/>
                  <a:gd name="T6" fmla="*/ 4 w 77"/>
                  <a:gd name="T7" fmla="*/ 5 h 71"/>
                  <a:gd name="T8" fmla="*/ 5 w 77"/>
                  <a:gd name="T9" fmla="*/ 6 h 71"/>
                  <a:gd name="T10" fmla="*/ 6 w 77"/>
                  <a:gd name="T11" fmla="*/ 8 h 71"/>
                  <a:gd name="T12" fmla="*/ 6 w 77"/>
                  <a:gd name="T13" fmla="*/ 11 h 71"/>
                  <a:gd name="T14" fmla="*/ 6 w 77"/>
                  <a:gd name="T15" fmla="*/ 36 h 71"/>
                  <a:gd name="T16" fmla="*/ 11 w 77"/>
                  <a:gd name="T17" fmla="*/ 36 h 71"/>
                  <a:gd name="T18" fmla="*/ 11 w 77"/>
                  <a:gd name="T19" fmla="*/ 17 h 71"/>
                  <a:gd name="T20" fmla="*/ 24 w 77"/>
                  <a:gd name="T21" fmla="*/ 32 h 71"/>
                  <a:gd name="T22" fmla="*/ 24 w 77"/>
                  <a:gd name="T23" fmla="*/ 33 h 71"/>
                  <a:gd name="T24" fmla="*/ 24 w 77"/>
                  <a:gd name="T25" fmla="*/ 34 h 71"/>
                  <a:gd name="T26" fmla="*/ 23 w 77"/>
                  <a:gd name="T27" fmla="*/ 35 h 71"/>
                  <a:gd name="T28" fmla="*/ 21 w 77"/>
                  <a:gd name="T29" fmla="*/ 35 h 71"/>
                  <a:gd name="T30" fmla="*/ 21 w 77"/>
                  <a:gd name="T31" fmla="*/ 36 h 71"/>
                  <a:gd name="T32" fmla="*/ 38 w 77"/>
                  <a:gd name="T33" fmla="*/ 36 h 71"/>
                  <a:gd name="T34" fmla="*/ 38 w 77"/>
                  <a:gd name="T35" fmla="*/ 35 h 71"/>
                  <a:gd name="T36" fmla="*/ 35 w 77"/>
                  <a:gd name="T37" fmla="*/ 35 h 71"/>
                  <a:gd name="T38" fmla="*/ 33 w 77"/>
                  <a:gd name="T39" fmla="*/ 34 h 71"/>
                  <a:gd name="T40" fmla="*/ 31 w 77"/>
                  <a:gd name="T41" fmla="*/ 32 h 71"/>
                  <a:gd name="T42" fmla="*/ 31 w 77"/>
                  <a:gd name="T43" fmla="*/ 30 h 71"/>
                  <a:gd name="T44" fmla="*/ 17 w 77"/>
                  <a:gd name="T45" fmla="*/ 14 h 71"/>
                  <a:gd name="T46" fmla="*/ 21 w 77"/>
                  <a:gd name="T47" fmla="*/ 11 h 71"/>
                  <a:gd name="T48" fmla="*/ 23 w 77"/>
                  <a:gd name="T49" fmla="*/ 8 h 71"/>
                  <a:gd name="T50" fmla="*/ 26 w 77"/>
                  <a:gd name="T51" fmla="*/ 6 h 71"/>
                  <a:gd name="T52" fmla="*/ 27 w 77"/>
                  <a:gd name="T53" fmla="*/ 5 h 71"/>
                  <a:gd name="T54" fmla="*/ 28 w 77"/>
                  <a:gd name="T55" fmla="*/ 5 h 71"/>
                  <a:gd name="T56" fmla="*/ 29 w 77"/>
                  <a:gd name="T57" fmla="*/ 5 h 71"/>
                  <a:gd name="T58" fmla="*/ 30 w 77"/>
                  <a:gd name="T59" fmla="*/ 6 h 71"/>
                  <a:gd name="T60" fmla="*/ 31 w 77"/>
                  <a:gd name="T61" fmla="*/ 7 h 71"/>
                  <a:gd name="T62" fmla="*/ 32 w 77"/>
                  <a:gd name="T63" fmla="*/ 7 h 71"/>
                  <a:gd name="T64" fmla="*/ 34 w 77"/>
                  <a:gd name="T65" fmla="*/ 8 h 71"/>
                  <a:gd name="T66" fmla="*/ 36 w 77"/>
                  <a:gd name="T67" fmla="*/ 7 h 71"/>
                  <a:gd name="T68" fmla="*/ 37 w 77"/>
                  <a:gd name="T69" fmla="*/ 6 h 71"/>
                  <a:gd name="T70" fmla="*/ 37 w 77"/>
                  <a:gd name="T71" fmla="*/ 4 h 71"/>
                  <a:gd name="T72" fmla="*/ 37 w 77"/>
                  <a:gd name="T73" fmla="*/ 3 h 71"/>
                  <a:gd name="T74" fmla="*/ 36 w 77"/>
                  <a:gd name="T75" fmla="*/ 1 h 71"/>
                  <a:gd name="T76" fmla="*/ 34 w 77"/>
                  <a:gd name="T77" fmla="*/ 0 h 71"/>
                  <a:gd name="T78" fmla="*/ 31 w 77"/>
                  <a:gd name="T79" fmla="*/ 0 h 71"/>
                  <a:gd name="T80" fmla="*/ 29 w 77"/>
                  <a:gd name="T81" fmla="*/ 0 h 71"/>
                  <a:gd name="T82" fmla="*/ 27 w 77"/>
                  <a:gd name="T83" fmla="*/ 2 h 71"/>
                  <a:gd name="T84" fmla="*/ 19 w 77"/>
                  <a:gd name="T85" fmla="*/ 8 h 71"/>
                  <a:gd name="T86" fmla="*/ 11 w 77"/>
                  <a:gd name="T87" fmla="*/ 16 h 71"/>
                  <a:gd name="T88" fmla="*/ 11 w 77"/>
                  <a:gd name="T89" fmla="*/ 0 h 71"/>
                  <a:gd name="T90" fmla="*/ 8 w 77"/>
                  <a:gd name="T91" fmla="*/ 1 h 71"/>
                  <a:gd name="T92" fmla="*/ 6 w 77"/>
                  <a:gd name="T93" fmla="*/ 2 h 71"/>
                  <a:gd name="T94" fmla="*/ 4 w 77"/>
                  <a:gd name="T95" fmla="*/ 2 h 71"/>
                  <a:gd name="T96" fmla="*/ 2 w 77"/>
                  <a:gd name="T97" fmla="*/ 3 h 71"/>
                  <a:gd name="T98" fmla="*/ 0 w 77"/>
                  <a:gd name="T99" fmla="*/ 3 h 71"/>
                  <a:gd name="T100" fmla="*/ 0 w 77"/>
                  <a:gd name="T101" fmla="*/ 5 h 7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77"/>
                  <a:gd name="T154" fmla="*/ 0 h 71"/>
                  <a:gd name="T155" fmla="*/ 77 w 77"/>
                  <a:gd name="T156" fmla="*/ 71 h 71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77" h="71">
                    <a:moveTo>
                      <a:pt x="0" y="10"/>
                    </a:moveTo>
                    <a:lnTo>
                      <a:pt x="2" y="10"/>
                    </a:lnTo>
                    <a:lnTo>
                      <a:pt x="6" y="10"/>
                    </a:lnTo>
                    <a:lnTo>
                      <a:pt x="8" y="10"/>
                    </a:lnTo>
                    <a:lnTo>
                      <a:pt x="10" y="11"/>
                    </a:lnTo>
                    <a:lnTo>
                      <a:pt x="12" y="15"/>
                    </a:lnTo>
                    <a:lnTo>
                      <a:pt x="12" y="21"/>
                    </a:lnTo>
                    <a:lnTo>
                      <a:pt x="12" y="71"/>
                    </a:lnTo>
                    <a:lnTo>
                      <a:pt x="23" y="71"/>
                    </a:lnTo>
                    <a:lnTo>
                      <a:pt x="23" y="34"/>
                    </a:lnTo>
                    <a:lnTo>
                      <a:pt x="48" y="63"/>
                    </a:lnTo>
                    <a:lnTo>
                      <a:pt x="48" y="65"/>
                    </a:lnTo>
                    <a:lnTo>
                      <a:pt x="48" y="67"/>
                    </a:lnTo>
                    <a:lnTo>
                      <a:pt x="46" y="69"/>
                    </a:lnTo>
                    <a:lnTo>
                      <a:pt x="42" y="69"/>
                    </a:lnTo>
                    <a:lnTo>
                      <a:pt x="42" y="71"/>
                    </a:lnTo>
                    <a:lnTo>
                      <a:pt x="77" y="71"/>
                    </a:lnTo>
                    <a:lnTo>
                      <a:pt x="77" y="69"/>
                    </a:lnTo>
                    <a:lnTo>
                      <a:pt x="71" y="69"/>
                    </a:lnTo>
                    <a:lnTo>
                      <a:pt x="67" y="67"/>
                    </a:lnTo>
                    <a:lnTo>
                      <a:pt x="63" y="63"/>
                    </a:lnTo>
                    <a:lnTo>
                      <a:pt x="62" y="59"/>
                    </a:lnTo>
                    <a:lnTo>
                      <a:pt x="35" y="27"/>
                    </a:lnTo>
                    <a:lnTo>
                      <a:pt x="42" y="21"/>
                    </a:lnTo>
                    <a:lnTo>
                      <a:pt x="46" y="15"/>
                    </a:lnTo>
                    <a:lnTo>
                      <a:pt x="52" y="11"/>
                    </a:lnTo>
                    <a:lnTo>
                      <a:pt x="54" y="10"/>
                    </a:lnTo>
                    <a:lnTo>
                      <a:pt x="56" y="10"/>
                    </a:lnTo>
                    <a:lnTo>
                      <a:pt x="58" y="10"/>
                    </a:lnTo>
                    <a:lnTo>
                      <a:pt x="60" y="11"/>
                    </a:lnTo>
                    <a:lnTo>
                      <a:pt x="63" y="13"/>
                    </a:lnTo>
                    <a:lnTo>
                      <a:pt x="65" y="13"/>
                    </a:lnTo>
                    <a:lnTo>
                      <a:pt x="69" y="15"/>
                    </a:lnTo>
                    <a:lnTo>
                      <a:pt x="73" y="13"/>
                    </a:lnTo>
                    <a:lnTo>
                      <a:pt x="75" y="11"/>
                    </a:lnTo>
                    <a:lnTo>
                      <a:pt x="75" y="8"/>
                    </a:lnTo>
                    <a:lnTo>
                      <a:pt x="75" y="6"/>
                    </a:lnTo>
                    <a:lnTo>
                      <a:pt x="73" y="2"/>
                    </a:lnTo>
                    <a:lnTo>
                      <a:pt x="69" y="0"/>
                    </a:lnTo>
                    <a:lnTo>
                      <a:pt x="63" y="0"/>
                    </a:lnTo>
                    <a:lnTo>
                      <a:pt x="58" y="0"/>
                    </a:lnTo>
                    <a:lnTo>
                      <a:pt x="54" y="4"/>
                    </a:lnTo>
                    <a:lnTo>
                      <a:pt x="39" y="15"/>
                    </a:lnTo>
                    <a:lnTo>
                      <a:pt x="23" y="31"/>
                    </a:lnTo>
                    <a:lnTo>
                      <a:pt x="23" y="0"/>
                    </a:lnTo>
                    <a:lnTo>
                      <a:pt x="16" y="2"/>
                    </a:lnTo>
                    <a:lnTo>
                      <a:pt x="12" y="4"/>
                    </a:lnTo>
                    <a:lnTo>
                      <a:pt x="8" y="4"/>
                    </a:lnTo>
                    <a:lnTo>
                      <a:pt x="4" y="6"/>
                    </a:lnTo>
                    <a:lnTo>
                      <a:pt x="0" y="6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5" name="Freeform 280"/>
              <p:cNvSpPr>
                <a:spLocks/>
              </p:cNvSpPr>
              <p:nvPr/>
            </p:nvSpPr>
            <p:spPr bwMode="auto">
              <a:xfrm>
                <a:off x="466" y="1635"/>
                <a:ext cx="51" cy="73"/>
              </a:xfrm>
              <a:custGeom>
                <a:avLst/>
                <a:gdLst>
                  <a:gd name="T0" fmla="*/ 5 w 102"/>
                  <a:gd name="T1" fmla="*/ 16 h 145"/>
                  <a:gd name="T2" fmla="*/ 5 w 102"/>
                  <a:gd name="T3" fmla="*/ 14 h 145"/>
                  <a:gd name="T4" fmla="*/ 6 w 102"/>
                  <a:gd name="T5" fmla="*/ 12 h 145"/>
                  <a:gd name="T6" fmla="*/ 7 w 102"/>
                  <a:gd name="T7" fmla="*/ 10 h 145"/>
                  <a:gd name="T8" fmla="*/ 10 w 102"/>
                  <a:gd name="T9" fmla="*/ 8 h 145"/>
                  <a:gd name="T10" fmla="*/ 12 w 102"/>
                  <a:gd name="T11" fmla="*/ 7 h 145"/>
                  <a:gd name="T12" fmla="*/ 14 w 102"/>
                  <a:gd name="T13" fmla="*/ 7 h 145"/>
                  <a:gd name="T14" fmla="*/ 16 w 102"/>
                  <a:gd name="T15" fmla="*/ 8 h 145"/>
                  <a:gd name="T16" fmla="*/ 18 w 102"/>
                  <a:gd name="T17" fmla="*/ 9 h 145"/>
                  <a:gd name="T18" fmla="*/ 19 w 102"/>
                  <a:gd name="T19" fmla="*/ 11 h 145"/>
                  <a:gd name="T20" fmla="*/ 20 w 102"/>
                  <a:gd name="T21" fmla="*/ 14 h 145"/>
                  <a:gd name="T22" fmla="*/ 21 w 102"/>
                  <a:gd name="T23" fmla="*/ 18 h 145"/>
                  <a:gd name="T24" fmla="*/ 22 w 102"/>
                  <a:gd name="T25" fmla="*/ 23 h 145"/>
                  <a:gd name="T26" fmla="*/ 0 w 102"/>
                  <a:gd name="T27" fmla="*/ 71 h 145"/>
                  <a:gd name="T28" fmla="*/ 9 w 102"/>
                  <a:gd name="T29" fmla="*/ 71 h 145"/>
                  <a:gd name="T30" fmla="*/ 26 w 102"/>
                  <a:gd name="T31" fmla="*/ 36 h 145"/>
                  <a:gd name="T32" fmla="*/ 26 w 102"/>
                  <a:gd name="T33" fmla="*/ 36 h 145"/>
                  <a:gd name="T34" fmla="*/ 27 w 102"/>
                  <a:gd name="T35" fmla="*/ 44 h 145"/>
                  <a:gd name="T36" fmla="*/ 29 w 102"/>
                  <a:gd name="T37" fmla="*/ 54 h 145"/>
                  <a:gd name="T38" fmla="*/ 31 w 102"/>
                  <a:gd name="T39" fmla="*/ 61 h 145"/>
                  <a:gd name="T40" fmla="*/ 32 w 102"/>
                  <a:gd name="T41" fmla="*/ 66 h 145"/>
                  <a:gd name="T42" fmla="*/ 34 w 102"/>
                  <a:gd name="T43" fmla="*/ 68 h 145"/>
                  <a:gd name="T44" fmla="*/ 36 w 102"/>
                  <a:gd name="T45" fmla="*/ 71 h 145"/>
                  <a:gd name="T46" fmla="*/ 38 w 102"/>
                  <a:gd name="T47" fmla="*/ 72 h 145"/>
                  <a:gd name="T48" fmla="*/ 40 w 102"/>
                  <a:gd name="T49" fmla="*/ 73 h 145"/>
                  <a:gd name="T50" fmla="*/ 43 w 102"/>
                  <a:gd name="T51" fmla="*/ 72 h 145"/>
                  <a:gd name="T52" fmla="*/ 46 w 102"/>
                  <a:gd name="T53" fmla="*/ 70 h 145"/>
                  <a:gd name="T54" fmla="*/ 49 w 102"/>
                  <a:gd name="T55" fmla="*/ 67 h 145"/>
                  <a:gd name="T56" fmla="*/ 50 w 102"/>
                  <a:gd name="T57" fmla="*/ 63 h 145"/>
                  <a:gd name="T58" fmla="*/ 51 w 102"/>
                  <a:gd name="T59" fmla="*/ 59 h 145"/>
                  <a:gd name="T60" fmla="*/ 51 w 102"/>
                  <a:gd name="T61" fmla="*/ 57 h 145"/>
                  <a:gd name="T62" fmla="*/ 49 w 102"/>
                  <a:gd name="T63" fmla="*/ 57 h 145"/>
                  <a:gd name="T64" fmla="*/ 49 w 102"/>
                  <a:gd name="T65" fmla="*/ 58 h 145"/>
                  <a:gd name="T66" fmla="*/ 48 w 102"/>
                  <a:gd name="T67" fmla="*/ 59 h 145"/>
                  <a:gd name="T68" fmla="*/ 48 w 102"/>
                  <a:gd name="T69" fmla="*/ 60 h 145"/>
                  <a:gd name="T70" fmla="*/ 46 w 102"/>
                  <a:gd name="T71" fmla="*/ 62 h 145"/>
                  <a:gd name="T72" fmla="*/ 44 w 102"/>
                  <a:gd name="T73" fmla="*/ 63 h 145"/>
                  <a:gd name="T74" fmla="*/ 42 w 102"/>
                  <a:gd name="T75" fmla="*/ 64 h 145"/>
                  <a:gd name="T76" fmla="*/ 40 w 102"/>
                  <a:gd name="T77" fmla="*/ 63 h 145"/>
                  <a:gd name="T78" fmla="*/ 39 w 102"/>
                  <a:gd name="T79" fmla="*/ 62 h 145"/>
                  <a:gd name="T80" fmla="*/ 37 w 102"/>
                  <a:gd name="T81" fmla="*/ 61 h 145"/>
                  <a:gd name="T82" fmla="*/ 36 w 102"/>
                  <a:gd name="T83" fmla="*/ 59 h 145"/>
                  <a:gd name="T84" fmla="*/ 34 w 102"/>
                  <a:gd name="T85" fmla="*/ 56 h 145"/>
                  <a:gd name="T86" fmla="*/ 31 w 102"/>
                  <a:gd name="T87" fmla="*/ 41 h 145"/>
                  <a:gd name="T88" fmla="*/ 27 w 102"/>
                  <a:gd name="T89" fmla="*/ 25 h 145"/>
                  <a:gd name="T90" fmla="*/ 22 w 102"/>
                  <a:gd name="T91" fmla="*/ 7 h 145"/>
                  <a:gd name="T92" fmla="*/ 19 w 102"/>
                  <a:gd name="T93" fmla="*/ 3 h 145"/>
                  <a:gd name="T94" fmla="*/ 15 w 102"/>
                  <a:gd name="T95" fmla="*/ 0 h 145"/>
                  <a:gd name="T96" fmla="*/ 9 w 102"/>
                  <a:gd name="T97" fmla="*/ 0 h 145"/>
                  <a:gd name="T98" fmla="*/ 5 w 102"/>
                  <a:gd name="T99" fmla="*/ 5 h 145"/>
                  <a:gd name="T100" fmla="*/ 4 w 102"/>
                  <a:gd name="T101" fmla="*/ 9 h 145"/>
                  <a:gd name="T102" fmla="*/ 3 w 102"/>
                  <a:gd name="T103" fmla="*/ 13 h 145"/>
                  <a:gd name="T104" fmla="*/ 3 w 102"/>
                  <a:gd name="T105" fmla="*/ 16 h 145"/>
                  <a:gd name="T106" fmla="*/ 5 w 102"/>
                  <a:gd name="T107" fmla="*/ 16 h 1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2"/>
                  <a:gd name="T163" fmla="*/ 0 h 145"/>
                  <a:gd name="T164" fmla="*/ 102 w 102"/>
                  <a:gd name="T165" fmla="*/ 145 h 1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2" h="145">
                    <a:moveTo>
                      <a:pt x="10" y="32"/>
                    </a:moveTo>
                    <a:lnTo>
                      <a:pt x="10" y="27"/>
                    </a:lnTo>
                    <a:lnTo>
                      <a:pt x="12" y="23"/>
                    </a:lnTo>
                    <a:lnTo>
                      <a:pt x="14" y="19"/>
                    </a:lnTo>
                    <a:lnTo>
                      <a:pt x="19" y="15"/>
                    </a:lnTo>
                    <a:lnTo>
                      <a:pt x="23" y="13"/>
                    </a:lnTo>
                    <a:lnTo>
                      <a:pt x="27" y="13"/>
                    </a:lnTo>
                    <a:lnTo>
                      <a:pt x="31" y="15"/>
                    </a:lnTo>
                    <a:lnTo>
                      <a:pt x="35" y="17"/>
                    </a:lnTo>
                    <a:lnTo>
                      <a:pt x="38" y="21"/>
                    </a:lnTo>
                    <a:lnTo>
                      <a:pt x="40" y="28"/>
                    </a:lnTo>
                    <a:lnTo>
                      <a:pt x="42" y="36"/>
                    </a:lnTo>
                    <a:lnTo>
                      <a:pt x="44" y="46"/>
                    </a:lnTo>
                    <a:lnTo>
                      <a:pt x="0" y="141"/>
                    </a:lnTo>
                    <a:lnTo>
                      <a:pt x="17" y="141"/>
                    </a:lnTo>
                    <a:lnTo>
                      <a:pt x="52" y="71"/>
                    </a:lnTo>
                    <a:lnTo>
                      <a:pt x="54" y="88"/>
                    </a:lnTo>
                    <a:lnTo>
                      <a:pt x="58" y="107"/>
                    </a:lnTo>
                    <a:lnTo>
                      <a:pt x="61" y="122"/>
                    </a:lnTo>
                    <a:lnTo>
                      <a:pt x="63" y="132"/>
                    </a:lnTo>
                    <a:lnTo>
                      <a:pt x="67" y="136"/>
                    </a:lnTo>
                    <a:lnTo>
                      <a:pt x="71" y="141"/>
                    </a:lnTo>
                    <a:lnTo>
                      <a:pt x="75" y="143"/>
                    </a:lnTo>
                    <a:lnTo>
                      <a:pt x="80" y="145"/>
                    </a:lnTo>
                    <a:lnTo>
                      <a:pt x="86" y="143"/>
                    </a:lnTo>
                    <a:lnTo>
                      <a:pt x="92" y="139"/>
                    </a:lnTo>
                    <a:lnTo>
                      <a:pt x="98" y="134"/>
                    </a:lnTo>
                    <a:lnTo>
                      <a:pt x="100" y="126"/>
                    </a:lnTo>
                    <a:lnTo>
                      <a:pt x="102" y="118"/>
                    </a:lnTo>
                    <a:lnTo>
                      <a:pt x="102" y="113"/>
                    </a:lnTo>
                    <a:lnTo>
                      <a:pt x="98" y="113"/>
                    </a:lnTo>
                    <a:lnTo>
                      <a:pt x="98" y="115"/>
                    </a:lnTo>
                    <a:lnTo>
                      <a:pt x="96" y="118"/>
                    </a:lnTo>
                    <a:lnTo>
                      <a:pt x="96" y="120"/>
                    </a:lnTo>
                    <a:lnTo>
                      <a:pt x="92" y="124"/>
                    </a:lnTo>
                    <a:lnTo>
                      <a:pt x="88" y="126"/>
                    </a:lnTo>
                    <a:lnTo>
                      <a:pt x="84" y="128"/>
                    </a:lnTo>
                    <a:lnTo>
                      <a:pt x="80" y="126"/>
                    </a:lnTo>
                    <a:lnTo>
                      <a:pt x="77" y="124"/>
                    </a:lnTo>
                    <a:lnTo>
                      <a:pt x="73" y="122"/>
                    </a:lnTo>
                    <a:lnTo>
                      <a:pt x="71" y="117"/>
                    </a:lnTo>
                    <a:lnTo>
                      <a:pt x="67" y="111"/>
                    </a:lnTo>
                    <a:lnTo>
                      <a:pt x="61" y="82"/>
                    </a:lnTo>
                    <a:lnTo>
                      <a:pt x="54" y="50"/>
                    </a:lnTo>
                    <a:lnTo>
                      <a:pt x="44" y="13"/>
                    </a:lnTo>
                    <a:lnTo>
                      <a:pt x="38" y="6"/>
                    </a:lnTo>
                    <a:lnTo>
                      <a:pt x="29" y="0"/>
                    </a:lnTo>
                    <a:lnTo>
                      <a:pt x="17" y="0"/>
                    </a:lnTo>
                    <a:lnTo>
                      <a:pt x="10" y="9"/>
                    </a:lnTo>
                    <a:lnTo>
                      <a:pt x="8" y="17"/>
                    </a:lnTo>
                    <a:lnTo>
                      <a:pt x="6" y="25"/>
                    </a:lnTo>
                    <a:lnTo>
                      <a:pt x="6" y="32"/>
                    </a:lnTo>
                    <a:lnTo>
                      <a:pt x="10" y="3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6" name="Freeform 281"/>
              <p:cNvSpPr>
                <a:spLocks/>
              </p:cNvSpPr>
              <p:nvPr/>
            </p:nvSpPr>
            <p:spPr bwMode="auto">
              <a:xfrm>
                <a:off x="520" y="1680"/>
                <a:ext cx="32" cy="50"/>
              </a:xfrm>
              <a:custGeom>
                <a:avLst/>
                <a:gdLst>
                  <a:gd name="T0" fmla="*/ 32 w 65"/>
                  <a:gd name="T1" fmla="*/ 40 h 99"/>
                  <a:gd name="T2" fmla="*/ 31 w 65"/>
                  <a:gd name="T3" fmla="*/ 39 h 99"/>
                  <a:gd name="T4" fmla="*/ 30 w 65"/>
                  <a:gd name="T5" fmla="*/ 42 h 99"/>
                  <a:gd name="T6" fmla="*/ 29 w 65"/>
                  <a:gd name="T7" fmla="*/ 43 h 99"/>
                  <a:gd name="T8" fmla="*/ 28 w 65"/>
                  <a:gd name="T9" fmla="*/ 44 h 99"/>
                  <a:gd name="T10" fmla="*/ 27 w 65"/>
                  <a:gd name="T11" fmla="*/ 44 h 99"/>
                  <a:gd name="T12" fmla="*/ 25 w 65"/>
                  <a:gd name="T13" fmla="*/ 44 h 99"/>
                  <a:gd name="T14" fmla="*/ 8 w 65"/>
                  <a:gd name="T15" fmla="*/ 44 h 99"/>
                  <a:gd name="T16" fmla="*/ 17 w 65"/>
                  <a:gd name="T17" fmla="*/ 35 h 99"/>
                  <a:gd name="T18" fmla="*/ 24 w 65"/>
                  <a:gd name="T19" fmla="*/ 27 h 99"/>
                  <a:gd name="T20" fmla="*/ 28 w 65"/>
                  <a:gd name="T21" fmla="*/ 20 h 99"/>
                  <a:gd name="T22" fmla="*/ 29 w 65"/>
                  <a:gd name="T23" fmla="*/ 14 h 99"/>
                  <a:gd name="T24" fmla="*/ 29 w 65"/>
                  <a:gd name="T25" fmla="*/ 10 h 99"/>
                  <a:gd name="T26" fmla="*/ 28 w 65"/>
                  <a:gd name="T27" fmla="*/ 7 h 99"/>
                  <a:gd name="T28" fmla="*/ 26 w 65"/>
                  <a:gd name="T29" fmla="*/ 4 h 99"/>
                  <a:gd name="T30" fmla="*/ 23 w 65"/>
                  <a:gd name="T31" fmla="*/ 2 h 99"/>
                  <a:gd name="T32" fmla="*/ 20 w 65"/>
                  <a:gd name="T33" fmla="*/ 1 h 99"/>
                  <a:gd name="T34" fmla="*/ 16 w 65"/>
                  <a:gd name="T35" fmla="*/ 0 h 99"/>
                  <a:gd name="T36" fmla="*/ 11 w 65"/>
                  <a:gd name="T37" fmla="*/ 1 h 99"/>
                  <a:gd name="T38" fmla="*/ 7 w 65"/>
                  <a:gd name="T39" fmla="*/ 4 h 99"/>
                  <a:gd name="T40" fmla="*/ 3 w 65"/>
                  <a:gd name="T41" fmla="*/ 8 h 99"/>
                  <a:gd name="T42" fmla="*/ 1 w 65"/>
                  <a:gd name="T43" fmla="*/ 14 h 99"/>
                  <a:gd name="T44" fmla="*/ 2 w 65"/>
                  <a:gd name="T45" fmla="*/ 15 h 99"/>
                  <a:gd name="T46" fmla="*/ 3 w 65"/>
                  <a:gd name="T47" fmla="*/ 14 h 99"/>
                  <a:gd name="T48" fmla="*/ 4 w 65"/>
                  <a:gd name="T49" fmla="*/ 12 h 99"/>
                  <a:gd name="T50" fmla="*/ 6 w 65"/>
                  <a:gd name="T51" fmla="*/ 10 h 99"/>
                  <a:gd name="T52" fmla="*/ 8 w 65"/>
                  <a:gd name="T53" fmla="*/ 8 h 99"/>
                  <a:gd name="T54" fmla="*/ 9 w 65"/>
                  <a:gd name="T55" fmla="*/ 7 h 99"/>
                  <a:gd name="T56" fmla="*/ 12 w 65"/>
                  <a:gd name="T57" fmla="*/ 6 h 99"/>
                  <a:gd name="T58" fmla="*/ 15 w 65"/>
                  <a:gd name="T59" fmla="*/ 7 h 99"/>
                  <a:gd name="T60" fmla="*/ 18 w 65"/>
                  <a:gd name="T61" fmla="*/ 8 h 99"/>
                  <a:gd name="T62" fmla="*/ 20 w 65"/>
                  <a:gd name="T63" fmla="*/ 9 h 99"/>
                  <a:gd name="T64" fmla="*/ 21 w 65"/>
                  <a:gd name="T65" fmla="*/ 11 h 99"/>
                  <a:gd name="T66" fmla="*/ 22 w 65"/>
                  <a:gd name="T67" fmla="*/ 13 h 99"/>
                  <a:gd name="T68" fmla="*/ 22 w 65"/>
                  <a:gd name="T69" fmla="*/ 14 h 99"/>
                  <a:gd name="T70" fmla="*/ 23 w 65"/>
                  <a:gd name="T71" fmla="*/ 16 h 99"/>
                  <a:gd name="T72" fmla="*/ 21 w 65"/>
                  <a:gd name="T73" fmla="*/ 23 h 99"/>
                  <a:gd name="T74" fmla="*/ 17 w 65"/>
                  <a:gd name="T75" fmla="*/ 30 h 99"/>
                  <a:gd name="T76" fmla="*/ 11 w 65"/>
                  <a:gd name="T77" fmla="*/ 37 h 99"/>
                  <a:gd name="T78" fmla="*/ 0 w 65"/>
                  <a:gd name="T79" fmla="*/ 49 h 99"/>
                  <a:gd name="T80" fmla="*/ 0 w 65"/>
                  <a:gd name="T81" fmla="*/ 50 h 99"/>
                  <a:gd name="T82" fmla="*/ 29 w 65"/>
                  <a:gd name="T83" fmla="*/ 50 h 99"/>
                  <a:gd name="T84" fmla="*/ 32 w 65"/>
                  <a:gd name="T85" fmla="*/ 40 h 9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65"/>
                  <a:gd name="T130" fmla="*/ 0 h 99"/>
                  <a:gd name="T131" fmla="*/ 65 w 65"/>
                  <a:gd name="T132" fmla="*/ 99 h 9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65" h="99">
                    <a:moveTo>
                      <a:pt x="65" y="80"/>
                    </a:moveTo>
                    <a:lnTo>
                      <a:pt x="63" y="78"/>
                    </a:lnTo>
                    <a:lnTo>
                      <a:pt x="61" y="84"/>
                    </a:lnTo>
                    <a:lnTo>
                      <a:pt x="58" y="86"/>
                    </a:lnTo>
                    <a:lnTo>
                      <a:pt x="56" y="88"/>
                    </a:lnTo>
                    <a:lnTo>
                      <a:pt x="54" y="88"/>
                    </a:lnTo>
                    <a:lnTo>
                      <a:pt x="50" y="88"/>
                    </a:lnTo>
                    <a:lnTo>
                      <a:pt x="16" y="88"/>
                    </a:lnTo>
                    <a:lnTo>
                      <a:pt x="35" y="69"/>
                    </a:lnTo>
                    <a:lnTo>
                      <a:pt x="48" y="53"/>
                    </a:lnTo>
                    <a:lnTo>
                      <a:pt x="56" y="40"/>
                    </a:lnTo>
                    <a:lnTo>
                      <a:pt x="58" y="28"/>
                    </a:lnTo>
                    <a:lnTo>
                      <a:pt x="58" y="19"/>
                    </a:lnTo>
                    <a:lnTo>
                      <a:pt x="56" y="13"/>
                    </a:lnTo>
                    <a:lnTo>
                      <a:pt x="52" y="7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3" y="0"/>
                    </a:lnTo>
                    <a:lnTo>
                      <a:pt x="23" y="2"/>
                    </a:lnTo>
                    <a:lnTo>
                      <a:pt x="14" y="7"/>
                    </a:lnTo>
                    <a:lnTo>
                      <a:pt x="6" y="15"/>
                    </a:lnTo>
                    <a:lnTo>
                      <a:pt x="2" y="28"/>
                    </a:lnTo>
                    <a:lnTo>
                      <a:pt x="4" y="30"/>
                    </a:lnTo>
                    <a:lnTo>
                      <a:pt x="6" y="27"/>
                    </a:lnTo>
                    <a:lnTo>
                      <a:pt x="8" y="23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13"/>
                    </a:lnTo>
                    <a:lnTo>
                      <a:pt x="25" y="11"/>
                    </a:lnTo>
                    <a:lnTo>
                      <a:pt x="31" y="13"/>
                    </a:lnTo>
                    <a:lnTo>
                      <a:pt x="37" y="15"/>
                    </a:lnTo>
                    <a:lnTo>
                      <a:pt x="40" y="17"/>
                    </a:lnTo>
                    <a:lnTo>
                      <a:pt x="42" y="21"/>
                    </a:lnTo>
                    <a:lnTo>
                      <a:pt x="44" y="25"/>
                    </a:lnTo>
                    <a:lnTo>
                      <a:pt x="44" y="28"/>
                    </a:lnTo>
                    <a:lnTo>
                      <a:pt x="46" y="32"/>
                    </a:lnTo>
                    <a:lnTo>
                      <a:pt x="42" y="46"/>
                    </a:lnTo>
                    <a:lnTo>
                      <a:pt x="35" y="59"/>
                    </a:lnTo>
                    <a:lnTo>
                      <a:pt x="23" y="74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58" y="99"/>
                    </a:lnTo>
                    <a:lnTo>
                      <a:pt x="65" y="8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7" name="Freeform 282"/>
              <p:cNvSpPr>
                <a:spLocks/>
              </p:cNvSpPr>
              <p:nvPr/>
            </p:nvSpPr>
            <p:spPr bwMode="auto">
              <a:xfrm>
                <a:off x="281" y="1635"/>
                <a:ext cx="51" cy="73"/>
              </a:xfrm>
              <a:custGeom>
                <a:avLst/>
                <a:gdLst>
                  <a:gd name="T0" fmla="*/ 4 w 101"/>
                  <a:gd name="T1" fmla="*/ 16 h 145"/>
                  <a:gd name="T2" fmla="*/ 5 w 101"/>
                  <a:gd name="T3" fmla="*/ 14 h 145"/>
                  <a:gd name="T4" fmla="*/ 6 w 101"/>
                  <a:gd name="T5" fmla="*/ 12 h 145"/>
                  <a:gd name="T6" fmla="*/ 7 w 101"/>
                  <a:gd name="T7" fmla="*/ 10 h 145"/>
                  <a:gd name="T8" fmla="*/ 9 w 101"/>
                  <a:gd name="T9" fmla="*/ 8 h 145"/>
                  <a:gd name="T10" fmla="*/ 12 w 101"/>
                  <a:gd name="T11" fmla="*/ 7 h 145"/>
                  <a:gd name="T12" fmla="*/ 14 w 101"/>
                  <a:gd name="T13" fmla="*/ 7 h 145"/>
                  <a:gd name="T14" fmla="*/ 16 w 101"/>
                  <a:gd name="T15" fmla="*/ 8 h 145"/>
                  <a:gd name="T16" fmla="*/ 16 w 101"/>
                  <a:gd name="T17" fmla="*/ 9 h 145"/>
                  <a:gd name="T18" fmla="*/ 18 w 101"/>
                  <a:gd name="T19" fmla="*/ 11 h 145"/>
                  <a:gd name="T20" fmla="*/ 20 w 101"/>
                  <a:gd name="T21" fmla="*/ 14 h 145"/>
                  <a:gd name="T22" fmla="*/ 21 w 101"/>
                  <a:gd name="T23" fmla="*/ 18 h 145"/>
                  <a:gd name="T24" fmla="*/ 22 w 101"/>
                  <a:gd name="T25" fmla="*/ 23 h 145"/>
                  <a:gd name="T26" fmla="*/ 0 w 101"/>
                  <a:gd name="T27" fmla="*/ 71 h 145"/>
                  <a:gd name="T28" fmla="*/ 9 w 101"/>
                  <a:gd name="T29" fmla="*/ 71 h 145"/>
                  <a:gd name="T30" fmla="*/ 25 w 101"/>
                  <a:gd name="T31" fmla="*/ 36 h 145"/>
                  <a:gd name="T32" fmla="*/ 25 w 101"/>
                  <a:gd name="T33" fmla="*/ 36 h 145"/>
                  <a:gd name="T34" fmla="*/ 27 w 101"/>
                  <a:gd name="T35" fmla="*/ 44 h 145"/>
                  <a:gd name="T36" fmla="*/ 29 w 101"/>
                  <a:gd name="T37" fmla="*/ 54 h 145"/>
                  <a:gd name="T38" fmla="*/ 30 w 101"/>
                  <a:gd name="T39" fmla="*/ 61 h 145"/>
                  <a:gd name="T40" fmla="*/ 32 w 101"/>
                  <a:gd name="T41" fmla="*/ 66 h 145"/>
                  <a:gd name="T42" fmla="*/ 34 w 101"/>
                  <a:gd name="T43" fmla="*/ 68 h 145"/>
                  <a:gd name="T44" fmla="*/ 36 w 101"/>
                  <a:gd name="T45" fmla="*/ 71 h 145"/>
                  <a:gd name="T46" fmla="*/ 38 w 101"/>
                  <a:gd name="T47" fmla="*/ 72 h 145"/>
                  <a:gd name="T48" fmla="*/ 40 w 101"/>
                  <a:gd name="T49" fmla="*/ 73 h 145"/>
                  <a:gd name="T50" fmla="*/ 43 w 101"/>
                  <a:gd name="T51" fmla="*/ 72 h 145"/>
                  <a:gd name="T52" fmla="*/ 46 w 101"/>
                  <a:gd name="T53" fmla="*/ 70 h 145"/>
                  <a:gd name="T54" fmla="*/ 48 w 101"/>
                  <a:gd name="T55" fmla="*/ 67 h 145"/>
                  <a:gd name="T56" fmla="*/ 50 w 101"/>
                  <a:gd name="T57" fmla="*/ 63 h 145"/>
                  <a:gd name="T58" fmla="*/ 50 w 101"/>
                  <a:gd name="T59" fmla="*/ 59 h 145"/>
                  <a:gd name="T60" fmla="*/ 51 w 101"/>
                  <a:gd name="T61" fmla="*/ 57 h 145"/>
                  <a:gd name="T62" fmla="*/ 49 w 101"/>
                  <a:gd name="T63" fmla="*/ 57 h 145"/>
                  <a:gd name="T64" fmla="*/ 48 w 101"/>
                  <a:gd name="T65" fmla="*/ 58 h 145"/>
                  <a:gd name="T66" fmla="*/ 48 w 101"/>
                  <a:gd name="T67" fmla="*/ 59 h 145"/>
                  <a:gd name="T68" fmla="*/ 47 w 101"/>
                  <a:gd name="T69" fmla="*/ 60 h 145"/>
                  <a:gd name="T70" fmla="*/ 46 w 101"/>
                  <a:gd name="T71" fmla="*/ 62 h 145"/>
                  <a:gd name="T72" fmla="*/ 44 w 101"/>
                  <a:gd name="T73" fmla="*/ 63 h 145"/>
                  <a:gd name="T74" fmla="*/ 42 w 101"/>
                  <a:gd name="T75" fmla="*/ 64 h 145"/>
                  <a:gd name="T76" fmla="*/ 39 w 101"/>
                  <a:gd name="T77" fmla="*/ 63 h 145"/>
                  <a:gd name="T78" fmla="*/ 38 w 101"/>
                  <a:gd name="T79" fmla="*/ 62 h 145"/>
                  <a:gd name="T80" fmla="*/ 37 w 101"/>
                  <a:gd name="T81" fmla="*/ 61 h 145"/>
                  <a:gd name="T82" fmla="*/ 35 w 101"/>
                  <a:gd name="T83" fmla="*/ 59 h 145"/>
                  <a:gd name="T84" fmla="*/ 34 w 101"/>
                  <a:gd name="T85" fmla="*/ 56 h 145"/>
                  <a:gd name="T86" fmla="*/ 31 w 101"/>
                  <a:gd name="T87" fmla="*/ 41 h 145"/>
                  <a:gd name="T88" fmla="*/ 27 w 101"/>
                  <a:gd name="T89" fmla="*/ 25 h 145"/>
                  <a:gd name="T90" fmla="*/ 21 w 101"/>
                  <a:gd name="T91" fmla="*/ 7 h 145"/>
                  <a:gd name="T92" fmla="*/ 18 w 101"/>
                  <a:gd name="T93" fmla="*/ 3 h 145"/>
                  <a:gd name="T94" fmla="*/ 14 w 101"/>
                  <a:gd name="T95" fmla="*/ 0 h 145"/>
                  <a:gd name="T96" fmla="*/ 9 w 101"/>
                  <a:gd name="T97" fmla="*/ 0 h 145"/>
                  <a:gd name="T98" fmla="*/ 5 w 101"/>
                  <a:gd name="T99" fmla="*/ 5 h 145"/>
                  <a:gd name="T100" fmla="*/ 3 w 101"/>
                  <a:gd name="T101" fmla="*/ 9 h 145"/>
                  <a:gd name="T102" fmla="*/ 3 w 101"/>
                  <a:gd name="T103" fmla="*/ 13 h 145"/>
                  <a:gd name="T104" fmla="*/ 2 w 101"/>
                  <a:gd name="T105" fmla="*/ 16 h 145"/>
                  <a:gd name="T106" fmla="*/ 4 w 101"/>
                  <a:gd name="T107" fmla="*/ 16 h 14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"/>
                  <a:gd name="T163" fmla="*/ 0 h 145"/>
                  <a:gd name="T164" fmla="*/ 101 w 101"/>
                  <a:gd name="T165" fmla="*/ 145 h 14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" h="145">
                    <a:moveTo>
                      <a:pt x="8" y="32"/>
                    </a:moveTo>
                    <a:lnTo>
                      <a:pt x="10" y="27"/>
                    </a:lnTo>
                    <a:lnTo>
                      <a:pt x="11" y="23"/>
                    </a:lnTo>
                    <a:lnTo>
                      <a:pt x="13" y="19"/>
                    </a:lnTo>
                    <a:lnTo>
                      <a:pt x="17" y="15"/>
                    </a:lnTo>
                    <a:lnTo>
                      <a:pt x="23" y="13"/>
                    </a:lnTo>
                    <a:lnTo>
                      <a:pt x="27" y="13"/>
                    </a:lnTo>
                    <a:lnTo>
                      <a:pt x="31" y="15"/>
                    </a:lnTo>
                    <a:lnTo>
                      <a:pt x="32" y="17"/>
                    </a:lnTo>
                    <a:lnTo>
                      <a:pt x="36" y="21"/>
                    </a:lnTo>
                    <a:lnTo>
                      <a:pt x="40" y="28"/>
                    </a:lnTo>
                    <a:lnTo>
                      <a:pt x="42" y="36"/>
                    </a:lnTo>
                    <a:lnTo>
                      <a:pt x="44" y="46"/>
                    </a:lnTo>
                    <a:lnTo>
                      <a:pt x="0" y="141"/>
                    </a:lnTo>
                    <a:lnTo>
                      <a:pt x="17" y="141"/>
                    </a:lnTo>
                    <a:lnTo>
                      <a:pt x="50" y="71"/>
                    </a:lnTo>
                    <a:lnTo>
                      <a:pt x="54" y="88"/>
                    </a:lnTo>
                    <a:lnTo>
                      <a:pt x="57" y="107"/>
                    </a:lnTo>
                    <a:lnTo>
                      <a:pt x="59" y="122"/>
                    </a:lnTo>
                    <a:lnTo>
                      <a:pt x="63" y="132"/>
                    </a:lnTo>
                    <a:lnTo>
                      <a:pt x="67" y="136"/>
                    </a:lnTo>
                    <a:lnTo>
                      <a:pt x="71" y="141"/>
                    </a:lnTo>
                    <a:lnTo>
                      <a:pt x="75" y="143"/>
                    </a:lnTo>
                    <a:lnTo>
                      <a:pt x="80" y="145"/>
                    </a:lnTo>
                    <a:lnTo>
                      <a:pt x="86" y="143"/>
                    </a:lnTo>
                    <a:lnTo>
                      <a:pt x="92" y="139"/>
                    </a:lnTo>
                    <a:lnTo>
                      <a:pt x="96" y="134"/>
                    </a:lnTo>
                    <a:lnTo>
                      <a:pt x="99" y="126"/>
                    </a:lnTo>
                    <a:lnTo>
                      <a:pt x="99" y="118"/>
                    </a:lnTo>
                    <a:lnTo>
                      <a:pt x="101" y="113"/>
                    </a:lnTo>
                    <a:lnTo>
                      <a:pt x="98" y="113"/>
                    </a:lnTo>
                    <a:lnTo>
                      <a:pt x="96" y="115"/>
                    </a:lnTo>
                    <a:lnTo>
                      <a:pt x="96" y="118"/>
                    </a:lnTo>
                    <a:lnTo>
                      <a:pt x="94" y="120"/>
                    </a:lnTo>
                    <a:lnTo>
                      <a:pt x="92" y="124"/>
                    </a:lnTo>
                    <a:lnTo>
                      <a:pt x="88" y="126"/>
                    </a:lnTo>
                    <a:lnTo>
                      <a:pt x="84" y="128"/>
                    </a:lnTo>
                    <a:lnTo>
                      <a:pt x="78" y="126"/>
                    </a:lnTo>
                    <a:lnTo>
                      <a:pt x="75" y="124"/>
                    </a:lnTo>
                    <a:lnTo>
                      <a:pt x="73" y="122"/>
                    </a:lnTo>
                    <a:lnTo>
                      <a:pt x="69" y="117"/>
                    </a:lnTo>
                    <a:lnTo>
                      <a:pt x="67" y="111"/>
                    </a:lnTo>
                    <a:lnTo>
                      <a:pt x="61" y="82"/>
                    </a:lnTo>
                    <a:lnTo>
                      <a:pt x="54" y="50"/>
                    </a:lnTo>
                    <a:lnTo>
                      <a:pt x="42" y="13"/>
                    </a:lnTo>
                    <a:lnTo>
                      <a:pt x="36" y="6"/>
                    </a:lnTo>
                    <a:lnTo>
                      <a:pt x="27" y="0"/>
                    </a:lnTo>
                    <a:lnTo>
                      <a:pt x="17" y="0"/>
                    </a:lnTo>
                    <a:lnTo>
                      <a:pt x="10" y="9"/>
                    </a:lnTo>
                    <a:lnTo>
                      <a:pt x="6" y="17"/>
                    </a:lnTo>
                    <a:lnTo>
                      <a:pt x="6" y="25"/>
                    </a:lnTo>
                    <a:lnTo>
                      <a:pt x="4" y="32"/>
                    </a:lnTo>
                    <a:lnTo>
                      <a:pt x="8" y="32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8" name="Freeform 283"/>
              <p:cNvSpPr>
                <a:spLocks/>
              </p:cNvSpPr>
              <p:nvPr/>
            </p:nvSpPr>
            <p:spPr bwMode="auto">
              <a:xfrm>
                <a:off x="342" y="1681"/>
                <a:ext cx="20" cy="49"/>
              </a:xfrm>
              <a:custGeom>
                <a:avLst/>
                <a:gdLst>
                  <a:gd name="T0" fmla="*/ 12 w 41"/>
                  <a:gd name="T1" fmla="*/ 0 h 97"/>
                  <a:gd name="T2" fmla="*/ 11 w 41"/>
                  <a:gd name="T3" fmla="*/ 0 h 97"/>
                  <a:gd name="T4" fmla="*/ 0 w 41"/>
                  <a:gd name="T5" fmla="*/ 7 h 97"/>
                  <a:gd name="T6" fmla="*/ 0 w 41"/>
                  <a:gd name="T7" fmla="*/ 8 h 97"/>
                  <a:gd name="T8" fmla="*/ 4 w 41"/>
                  <a:gd name="T9" fmla="*/ 7 h 97"/>
                  <a:gd name="T10" fmla="*/ 6 w 41"/>
                  <a:gd name="T11" fmla="*/ 7 h 97"/>
                  <a:gd name="T12" fmla="*/ 6 w 41"/>
                  <a:gd name="T13" fmla="*/ 7 h 97"/>
                  <a:gd name="T14" fmla="*/ 7 w 41"/>
                  <a:gd name="T15" fmla="*/ 8 h 97"/>
                  <a:gd name="T16" fmla="*/ 7 w 41"/>
                  <a:gd name="T17" fmla="*/ 9 h 97"/>
                  <a:gd name="T18" fmla="*/ 7 w 41"/>
                  <a:gd name="T19" fmla="*/ 42 h 97"/>
                  <a:gd name="T20" fmla="*/ 7 w 41"/>
                  <a:gd name="T21" fmla="*/ 45 h 97"/>
                  <a:gd name="T22" fmla="*/ 6 w 41"/>
                  <a:gd name="T23" fmla="*/ 46 h 97"/>
                  <a:gd name="T24" fmla="*/ 4 w 41"/>
                  <a:gd name="T25" fmla="*/ 47 h 97"/>
                  <a:gd name="T26" fmla="*/ 2 w 41"/>
                  <a:gd name="T27" fmla="*/ 48 h 97"/>
                  <a:gd name="T28" fmla="*/ 1 w 41"/>
                  <a:gd name="T29" fmla="*/ 48 h 97"/>
                  <a:gd name="T30" fmla="*/ 0 w 41"/>
                  <a:gd name="T31" fmla="*/ 48 h 97"/>
                  <a:gd name="T32" fmla="*/ 0 w 41"/>
                  <a:gd name="T33" fmla="*/ 49 h 97"/>
                  <a:gd name="T34" fmla="*/ 20 w 41"/>
                  <a:gd name="T35" fmla="*/ 49 h 97"/>
                  <a:gd name="T36" fmla="*/ 20 w 41"/>
                  <a:gd name="T37" fmla="*/ 48 h 97"/>
                  <a:gd name="T38" fmla="*/ 19 w 41"/>
                  <a:gd name="T39" fmla="*/ 48 h 97"/>
                  <a:gd name="T40" fmla="*/ 17 w 41"/>
                  <a:gd name="T41" fmla="*/ 48 h 97"/>
                  <a:gd name="T42" fmla="*/ 16 w 41"/>
                  <a:gd name="T43" fmla="*/ 47 h 97"/>
                  <a:gd name="T44" fmla="*/ 14 w 41"/>
                  <a:gd name="T45" fmla="*/ 46 h 97"/>
                  <a:gd name="T46" fmla="*/ 13 w 41"/>
                  <a:gd name="T47" fmla="*/ 45 h 97"/>
                  <a:gd name="T48" fmla="*/ 12 w 41"/>
                  <a:gd name="T49" fmla="*/ 42 h 97"/>
                  <a:gd name="T50" fmla="*/ 12 w 41"/>
                  <a:gd name="T51" fmla="*/ 0 h 9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41"/>
                  <a:gd name="T79" fmla="*/ 0 h 97"/>
                  <a:gd name="T80" fmla="*/ 41 w 41"/>
                  <a:gd name="T81" fmla="*/ 97 h 9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41" h="97">
                    <a:moveTo>
                      <a:pt x="25" y="0"/>
                    </a:moveTo>
                    <a:lnTo>
                      <a:pt x="23" y="0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8" y="13"/>
                    </a:lnTo>
                    <a:lnTo>
                      <a:pt x="12" y="13"/>
                    </a:lnTo>
                    <a:lnTo>
                      <a:pt x="14" y="15"/>
                    </a:lnTo>
                    <a:lnTo>
                      <a:pt x="14" y="17"/>
                    </a:lnTo>
                    <a:lnTo>
                      <a:pt x="14" y="84"/>
                    </a:lnTo>
                    <a:lnTo>
                      <a:pt x="14" y="90"/>
                    </a:lnTo>
                    <a:lnTo>
                      <a:pt x="12" y="91"/>
                    </a:lnTo>
                    <a:lnTo>
                      <a:pt x="8" y="93"/>
                    </a:lnTo>
                    <a:lnTo>
                      <a:pt x="4" y="95"/>
                    </a:lnTo>
                    <a:lnTo>
                      <a:pt x="2" y="95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41" y="97"/>
                    </a:lnTo>
                    <a:lnTo>
                      <a:pt x="41" y="95"/>
                    </a:lnTo>
                    <a:lnTo>
                      <a:pt x="39" y="95"/>
                    </a:lnTo>
                    <a:lnTo>
                      <a:pt x="35" y="95"/>
                    </a:lnTo>
                    <a:lnTo>
                      <a:pt x="33" y="93"/>
                    </a:lnTo>
                    <a:lnTo>
                      <a:pt x="29" y="91"/>
                    </a:lnTo>
                    <a:lnTo>
                      <a:pt x="27" y="90"/>
                    </a:lnTo>
                    <a:lnTo>
                      <a:pt x="25" y="84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59" name="Freeform 284"/>
              <p:cNvSpPr>
                <a:spLocks/>
              </p:cNvSpPr>
              <p:nvPr/>
            </p:nvSpPr>
            <p:spPr bwMode="auto">
              <a:xfrm>
                <a:off x="436" y="1401"/>
                <a:ext cx="119" cy="72"/>
              </a:xfrm>
              <a:custGeom>
                <a:avLst/>
                <a:gdLst>
                  <a:gd name="T0" fmla="*/ 0 w 237"/>
                  <a:gd name="T1" fmla="*/ 9 h 143"/>
                  <a:gd name="T2" fmla="*/ 7 w 237"/>
                  <a:gd name="T3" fmla="*/ 11 h 143"/>
                  <a:gd name="T4" fmla="*/ 11 w 237"/>
                  <a:gd name="T5" fmla="*/ 13 h 143"/>
                  <a:gd name="T6" fmla="*/ 12 w 237"/>
                  <a:gd name="T7" fmla="*/ 20 h 143"/>
                  <a:gd name="T8" fmla="*/ 13 w 237"/>
                  <a:gd name="T9" fmla="*/ 57 h 143"/>
                  <a:gd name="T10" fmla="*/ 12 w 237"/>
                  <a:gd name="T11" fmla="*/ 65 h 143"/>
                  <a:gd name="T12" fmla="*/ 7 w 237"/>
                  <a:gd name="T13" fmla="*/ 69 h 143"/>
                  <a:gd name="T14" fmla="*/ 2 w 237"/>
                  <a:gd name="T15" fmla="*/ 72 h 143"/>
                  <a:gd name="T16" fmla="*/ 33 w 237"/>
                  <a:gd name="T17" fmla="*/ 69 h 143"/>
                  <a:gd name="T18" fmla="*/ 27 w 237"/>
                  <a:gd name="T19" fmla="*/ 67 h 143"/>
                  <a:gd name="T20" fmla="*/ 25 w 237"/>
                  <a:gd name="T21" fmla="*/ 60 h 143"/>
                  <a:gd name="T22" fmla="*/ 29 w 237"/>
                  <a:gd name="T23" fmla="*/ 16 h 143"/>
                  <a:gd name="T24" fmla="*/ 39 w 237"/>
                  <a:gd name="T25" fmla="*/ 10 h 143"/>
                  <a:gd name="T26" fmla="*/ 49 w 237"/>
                  <a:gd name="T27" fmla="*/ 12 h 143"/>
                  <a:gd name="T28" fmla="*/ 54 w 237"/>
                  <a:gd name="T29" fmla="*/ 21 h 143"/>
                  <a:gd name="T30" fmla="*/ 54 w 237"/>
                  <a:gd name="T31" fmla="*/ 60 h 143"/>
                  <a:gd name="T32" fmla="*/ 53 w 237"/>
                  <a:gd name="T33" fmla="*/ 66 h 143"/>
                  <a:gd name="T34" fmla="*/ 46 w 237"/>
                  <a:gd name="T35" fmla="*/ 69 h 143"/>
                  <a:gd name="T36" fmla="*/ 78 w 237"/>
                  <a:gd name="T37" fmla="*/ 72 h 143"/>
                  <a:gd name="T38" fmla="*/ 72 w 237"/>
                  <a:gd name="T39" fmla="*/ 69 h 143"/>
                  <a:gd name="T40" fmla="*/ 67 w 237"/>
                  <a:gd name="T41" fmla="*/ 65 h 143"/>
                  <a:gd name="T42" fmla="*/ 67 w 237"/>
                  <a:gd name="T43" fmla="*/ 57 h 143"/>
                  <a:gd name="T44" fmla="*/ 66 w 237"/>
                  <a:gd name="T45" fmla="*/ 19 h 143"/>
                  <a:gd name="T46" fmla="*/ 77 w 237"/>
                  <a:gd name="T47" fmla="*/ 12 h 143"/>
                  <a:gd name="T48" fmla="*/ 87 w 237"/>
                  <a:gd name="T49" fmla="*/ 10 h 143"/>
                  <a:gd name="T50" fmla="*/ 94 w 237"/>
                  <a:gd name="T51" fmla="*/ 15 h 143"/>
                  <a:gd name="T52" fmla="*/ 96 w 237"/>
                  <a:gd name="T53" fmla="*/ 26 h 143"/>
                  <a:gd name="T54" fmla="*/ 96 w 237"/>
                  <a:gd name="T55" fmla="*/ 62 h 143"/>
                  <a:gd name="T56" fmla="*/ 93 w 237"/>
                  <a:gd name="T57" fmla="*/ 67 h 143"/>
                  <a:gd name="T58" fmla="*/ 85 w 237"/>
                  <a:gd name="T59" fmla="*/ 69 h 143"/>
                  <a:gd name="T60" fmla="*/ 119 w 237"/>
                  <a:gd name="T61" fmla="*/ 69 h 143"/>
                  <a:gd name="T62" fmla="*/ 110 w 237"/>
                  <a:gd name="T63" fmla="*/ 66 h 143"/>
                  <a:gd name="T64" fmla="*/ 108 w 237"/>
                  <a:gd name="T65" fmla="*/ 60 h 143"/>
                  <a:gd name="T66" fmla="*/ 108 w 237"/>
                  <a:gd name="T67" fmla="*/ 20 h 143"/>
                  <a:gd name="T68" fmla="*/ 105 w 237"/>
                  <a:gd name="T69" fmla="*/ 9 h 143"/>
                  <a:gd name="T70" fmla="*/ 97 w 237"/>
                  <a:gd name="T71" fmla="*/ 2 h 143"/>
                  <a:gd name="T72" fmla="*/ 86 w 237"/>
                  <a:gd name="T73" fmla="*/ 1 h 143"/>
                  <a:gd name="T74" fmla="*/ 77 w 237"/>
                  <a:gd name="T75" fmla="*/ 5 h 143"/>
                  <a:gd name="T76" fmla="*/ 66 w 237"/>
                  <a:gd name="T77" fmla="*/ 16 h 143"/>
                  <a:gd name="T78" fmla="*/ 59 w 237"/>
                  <a:gd name="T79" fmla="*/ 4 h 143"/>
                  <a:gd name="T80" fmla="*/ 49 w 237"/>
                  <a:gd name="T81" fmla="*/ 0 h 143"/>
                  <a:gd name="T82" fmla="*/ 37 w 237"/>
                  <a:gd name="T83" fmla="*/ 4 h 143"/>
                  <a:gd name="T84" fmla="*/ 31 w 237"/>
                  <a:gd name="T85" fmla="*/ 10 h 143"/>
                  <a:gd name="T86" fmla="*/ 25 w 237"/>
                  <a:gd name="T87" fmla="*/ 0 h 14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7"/>
                  <a:gd name="T133" fmla="*/ 0 h 143"/>
                  <a:gd name="T134" fmla="*/ 237 w 237"/>
                  <a:gd name="T135" fmla="*/ 143 h 143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7" h="143">
                    <a:moveTo>
                      <a:pt x="50" y="0"/>
                    </a:moveTo>
                    <a:lnTo>
                      <a:pt x="42" y="0"/>
                    </a:lnTo>
                    <a:lnTo>
                      <a:pt x="0" y="17"/>
                    </a:lnTo>
                    <a:lnTo>
                      <a:pt x="4" y="23"/>
                    </a:lnTo>
                    <a:lnTo>
                      <a:pt x="7" y="21"/>
                    </a:lnTo>
                    <a:lnTo>
                      <a:pt x="13" y="21"/>
                    </a:lnTo>
                    <a:lnTo>
                      <a:pt x="17" y="21"/>
                    </a:lnTo>
                    <a:lnTo>
                      <a:pt x="19" y="23"/>
                    </a:lnTo>
                    <a:lnTo>
                      <a:pt x="21" y="25"/>
                    </a:lnTo>
                    <a:lnTo>
                      <a:pt x="23" y="31"/>
                    </a:lnTo>
                    <a:lnTo>
                      <a:pt x="23" y="34"/>
                    </a:lnTo>
                    <a:lnTo>
                      <a:pt x="23" y="40"/>
                    </a:lnTo>
                    <a:lnTo>
                      <a:pt x="25" y="48"/>
                    </a:lnTo>
                    <a:lnTo>
                      <a:pt x="25" y="59"/>
                    </a:lnTo>
                    <a:lnTo>
                      <a:pt x="25" y="113"/>
                    </a:lnTo>
                    <a:lnTo>
                      <a:pt x="23" y="120"/>
                    </a:lnTo>
                    <a:lnTo>
                      <a:pt x="23" y="126"/>
                    </a:lnTo>
                    <a:lnTo>
                      <a:pt x="23" y="130"/>
                    </a:lnTo>
                    <a:lnTo>
                      <a:pt x="19" y="134"/>
                    </a:lnTo>
                    <a:lnTo>
                      <a:pt x="17" y="136"/>
                    </a:lnTo>
                    <a:lnTo>
                      <a:pt x="13" y="138"/>
                    </a:lnTo>
                    <a:lnTo>
                      <a:pt x="9" y="138"/>
                    </a:lnTo>
                    <a:lnTo>
                      <a:pt x="4" y="138"/>
                    </a:lnTo>
                    <a:lnTo>
                      <a:pt x="4" y="143"/>
                    </a:lnTo>
                    <a:lnTo>
                      <a:pt x="71" y="143"/>
                    </a:lnTo>
                    <a:lnTo>
                      <a:pt x="71" y="138"/>
                    </a:lnTo>
                    <a:lnTo>
                      <a:pt x="65" y="138"/>
                    </a:lnTo>
                    <a:lnTo>
                      <a:pt x="59" y="138"/>
                    </a:lnTo>
                    <a:lnTo>
                      <a:pt x="57" y="136"/>
                    </a:lnTo>
                    <a:lnTo>
                      <a:pt x="53" y="134"/>
                    </a:lnTo>
                    <a:lnTo>
                      <a:pt x="51" y="130"/>
                    </a:lnTo>
                    <a:lnTo>
                      <a:pt x="50" y="126"/>
                    </a:lnTo>
                    <a:lnTo>
                      <a:pt x="50" y="120"/>
                    </a:lnTo>
                    <a:lnTo>
                      <a:pt x="50" y="113"/>
                    </a:lnTo>
                    <a:lnTo>
                      <a:pt x="50" y="38"/>
                    </a:lnTo>
                    <a:lnTo>
                      <a:pt x="57" y="31"/>
                    </a:lnTo>
                    <a:lnTo>
                      <a:pt x="69" y="23"/>
                    </a:lnTo>
                    <a:lnTo>
                      <a:pt x="74" y="21"/>
                    </a:lnTo>
                    <a:lnTo>
                      <a:pt x="78" y="19"/>
                    </a:lnTo>
                    <a:lnTo>
                      <a:pt x="84" y="17"/>
                    </a:lnTo>
                    <a:lnTo>
                      <a:pt x="92" y="19"/>
                    </a:lnTo>
                    <a:lnTo>
                      <a:pt x="97" y="23"/>
                    </a:lnTo>
                    <a:lnTo>
                      <a:pt x="103" y="29"/>
                    </a:lnTo>
                    <a:lnTo>
                      <a:pt x="105" y="34"/>
                    </a:lnTo>
                    <a:lnTo>
                      <a:pt x="107" y="42"/>
                    </a:lnTo>
                    <a:lnTo>
                      <a:pt x="109" y="52"/>
                    </a:lnTo>
                    <a:lnTo>
                      <a:pt x="109" y="113"/>
                    </a:lnTo>
                    <a:lnTo>
                      <a:pt x="107" y="119"/>
                    </a:lnTo>
                    <a:lnTo>
                      <a:pt x="107" y="124"/>
                    </a:lnTo>
                    <a:lnTo>
                      <a:pt x="107" y="128"/>
                    </a:lnTo>
                    <a:lnTo>
                      <a:pt x="105" y="132"/>
                    </a:lnTo>
                    <a:lnTo>
                      <a:pt x="101" y="136"/>
                    </a:lnTo>
                    <a:lnTo>
                      <a:pt x="97" y="136"/>
                    </a:lnTo>
                    <a:lnTo>
                      <a:pt x="92" y="138"/>
                    </a:lnTo>
                    <a:lnTo>
                      <a:pt x="86" y="138"/>
                    </a:lnTo>
                    <a:lnTo>
                      <a:pt x="86" y="143"/>
                    </a:lnTo>
                    <a:lnTo>
                      <a:pt x="155" y="143"/>
                    </a:lnTo>
                    <a:lnTo>
                      <a:pt x="155" y="138"/>
                    </a:lnTo>
                    <a:lnTo>
                      <a:pt x="149" y="138"/>
                    </a:lnTo>
                    <a:lnTo>
                      <a:pt x="143" y="138"/>
                    </a:lnTo>
                    <a:lnTo>
                      <a:pt x="141" y="136"/>
                    </a:lnTo>
                    <a:lnTo>
                      <a:pt x="138" y="132"/>
                    </a:lnTo>
                    <a:lnTo>
                      <a:pt x="134" y="130"/>
                    </a:lnTo>
                    <a:lnTo>
                      <a:pt x="134" y="126"/>
                    </a:lnTo>
                    <a:lnTo>
                      <a:pt x="134" y="120"/>
                    </a:lnTo>
                    <a:lnTo>
                      <a:pt x="134" y="113"/>
                    </a:lnTo>
                    <a:lnTo>
                      <a:pt x="134" y="46"/>
                    </a:lnTo>
                    <a:lnTo>
                      <a:pt x="132" y="40"/>
                    </a:lnTo>
                    <a:lnTo>
                      <a:pt x="132" y="38"/>
                    </a:lnTo>
                    <a:lnTo>
                      <a:pt x="139" y="31"/>
                    </a:lnTo>
                    <a:lnTo>
                      <a:pt x="147" y="27"/>
                    </a:lnTo>
                    <a:lnTo>
                      <a:pt x="153" y="23"/>
                    </a:lnTo>
                    <a:lnTo>
                      <a:pt x="161" y="19"/>
                    </a:lnTo>
                    <a:lnTo>
                      <a:pt x="168" y="19"/>
                    </a:lnTo>
                    <a:lnTo>
                      <a:pt x="174" y="19"/>
                    </a:lnTo>
                    <a:lnTo>
                      <a:pt x="180" y="21"/>
                    </a:lnTo>
                    <a:lnTo>
                      <a:pt x="183" y="25"/>
                    </a:lnTo>
                    <a:lnTo>
                      <a:pt x="187" y="29"/>
                    </a:lnTo>
                    <a:lnTo>
                      <a:pt x="189" y="34"/>
                    </a:lnTo>
                    <a:lnTo>
                      <a:pt x="191" y="42"/>
                    </a:lnTo>
                    <a:lnTo>
                      <a:pt x="191" y="52"/>
                    </a:lnTo>
                    <a:lnTo>
                      <a:pt x="191" y="113"/>
                    </a:lnTo>
                    <a:lnTo>
                      <a:pt x="191" y="119"/>
                    </a:lnTo>
                    <a:lnTo>
                      <a:pt x="191" y="124"/>
                    </a:lnTo>
                    <a:lnTo>
                      <a:pt x="191" y="126"/>
                    </a:lnTo>
                    <a:lnTo>
                      <a:pt x="189" y="132"/>
                    </a:lnTo>
                    <a:lnTo>
                      <a:pt x="185" y="134"/>
                    </a:lnTo>
                    <a:lnTo>
                      <a:pt x="180" y="138"/>
                    </a:lnTo>
                    <a:lnTo>
                      <a:pt x="172" y="138"/>
                    </a:lnTo>
                    <a:lnTo>
                      <a:pt x="170" y="138"/>
                    </a:lnTo>
                    <a:lnTo>
                      <a:pt x="170" y="143"/>
                    </a:lnTo>
                    <a:lnTo>
                      <a:pt x="237" y="143"/>
                    </a:lnTo>
                    <a:lnTo>
                      <a:pt x="237" y="138"/>
                    </a:lnTo>
                    <a:lnTo>
                      <a:pt x="229" y="138"/>
                    </a:lnTo>
                    <a:lnTo>
                      <a:pt x="224" y="136"/>
                    </a:lnTo>
                    <a:lnTo>
                      <a:pt x="220" y="132"/>
                    </a:lnTo>
                    <a:lnTo>
                      <a:pt x="218" y="130"/>
                    </a:lnTo>
                    <a:lnTo>
                      <a:pt x="218" y="126"/>
                    </a:lnTo>
                    <a:lnTo>
                      <a:pt x="216" y="120"/>
                    </a:lnTo>
                    <a:lnTo>
                      <a:pt x="216" y="113"/>
                    </a:lnTo>
                    <a:lnTo>
                      <a:pt x="216" y="52"/>
                    </a:lnTo>
                    <a:lnTo>
                      <a:pt x="216" y="40"/>
                    </a:lnTo>
                    <a:lnTo>
                      <a:pt x="216" y="32"/>
                    </a:lnTo>
                    <a:lnTo>
                      <a:pt x="214" y="25"/>
                    </a:lnTo>
                    <a:lnTo>
                      <a:pt x="210" y="17"/>
                    </a:lnTo>
                    <a:lnTo>
                      <a:pt x="205" y="11"/>
                    </a:lnTo>
                    <a:lnTo>
                      <a:pt x="201" y="6"/>
                    </a:lnTo>
                    <a:lnTo>
                      <a:pt x="193" y="4"/>
                    </a:lnTo>
                    <a:lnTo>
                      <a:pt x="187" y="2"/>
                    </a:lnTo>
                    <a:lnTo>
                      <a:pt x="180" y="0"/>
                    </a:lnTo>
                    <a:lnTo>
                      <a:pt x="172" y="2"/>
                    </a:lnTo>
                    <a:lnTo>
                      <a:pt x="166" y="4"/>
                    </a:lnTo>
                    <a:lnTo>
                      <a:pt x="159" y="6"/>
                    </a:lnTo>
                    <a:lnTo>
                      <a:pt x="153" y="9"/>
                    </a:lnTo>
                    <a:lnTo>
                      <a:pt x="145" y="15"/>
                    </a:lnTo>
                    <a:lnTo>
                      <a:pt x="139" y="21"/>
                    </a:lnTo>
                    <a:lnTo>
                      <a:pt x="132" y="31"/>
                    </a:lnTo>
                    <a:lnTo>
                      <a:pt x="128" y="21"/>
                    </a:lnTo>
                    <a:lnTo>
                      <a:pt x="124" y="13"/>
                    </a:lnTo>
                    <a:lnTo>
                      <a:pt x="118" y="8"/>
                    </a:lnTo>
                    <a:lnTo>
                      <a:pt x="113" y="4"/>
                    </a:lnTo>
                    <a:lnTo>
                      <a:pt x="105" y="2"/>
                    </a:lnTo>
                    <a:lnTo>
                      <a:pt x="97" y="0"/>
                    </a:lnTo>
                    <a:lnTo>
                      <a:pt x="90" y="2"/>
                    </a:lnTo>
                    <a:lnTo>
                      <a:pt x="82" y="4"/>
                    </a:lnTo>
                    <a:lnTo>
                      <a:pt x="74" y="8"/>
                    </a:lnTo>
                    <a:lnTo>
                      <a:pt x="67" y="11"/>
                    </a:lnTo>
                    <a:lnTo>
                      <a:pt x="65" y="15"/>
                    </a:lnTo>
                    <a:lnTo>
                      <a:pt x="61" y="19"/>
                    </a:lnTo>
                    <a:lnTo>
                      <a:pt x="55" y="23"/>
                    </a:lnTo>
                    <a:lnTo>
                      <a:pt x="50" y="31"/>
                    </a:lnTo>
                    <a:lnTo>
                      <a:pt x="5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0" name="Freeform 285"/>
              <p:cNvSpPr>
                <a:spLocks/>
              </p:cNvSpPr>
              <p:nvPr/>
            </p:nvSpPr>
            <p:spPr bwMode="auto">
              <a:xfrm>
                <a:off x="680" y="1457"/>
                <a:ext cx="23" cy="42"/>
              </a:xfrm>
              <a:custGeom>
                <a:avLst/>
                <a:gdLst>
                  <a:gd name="T0" fmla="*/ 17 w 46"/>
                  <a:gd name="T1" fmla="*/ 31 h 82"/>
                  <a:gd name="T2" fmla="*/ 20 w 46"/>
                  <a:gd name="T3" fmla="*/ 26 h 82"/>
                  <a:gd name="T4" fmla="*/ 22 w 46"/>
                  <a:gd name="T5" fmla="*/ 22 h 82"/>
                  <a:gd name="T6" fmla="*/ 23 w 46"/>
                  <a:gd name="T7" fmla="*/ 16 h 82"/>
                  <a:gd name="T8" fmla="*/ 22 w 46"/>
                  <a:gd name="T9" fmla="*/ 12 h 82"/>
                  <a:gd name="T10" fmla="*/ 21 w 46"/>
                  <a:gd name="T11" fmla="*/ 8 h 82"/>
                  <a:gd name="T12" fmla="*/ 19 w 46"/>
                  <a:gd name="T13" fmla="*/ 5 h 82"/>
                  <a:gd name="T14" fmla="*/ 16 w 46"/>
                  <a:gd name="T15" fmla="*/ 2 h 82"/>
                  <a:gd name="T16" fmla="*/ 13 w 46"/>
                  <a:gd name="T17" fmla="*/ 1 h 82"/>
                  <a:gd name="T18" fmla="*/ 10 w 46"/>
                  <a:gd name="T19" fmla="*/ 0 h 82"/>
                  <a:gd name="T20" fmla="*/ 7 w 46"/>
                  <a:gd name="T21" fmla="*/ 1 h 82"/>
                  <a:gd name="T22" fmla="*/ 3 w 46"/>
                  <a:gd name="T23" fmla="*/ 3 h 82"/>
                  <a:gd name="T24" fmla="*/ 2 w 46"/>
                  <a:gd name="T25" fmla="*/ 5 h 82"/>
                  <a:gd name="T26" fmla="*/ 1 w 46"/>
                  <a:gd name="T27" fmla="*/ 7 h 82"/>
                  <a:gd name="T28" fmla="*/ 0 w 46"/>
                  <a:gd name="T29" fmla="*/ 9 h 82"/>
                  <a:gd name="T30" fmla="*/ 1 w 46"/>
                  <a:gd name="T31" fmla="*/ 12 h 82"/>
                  <a:gd name="T32" fmla="*/ 1 w 46"/>
                  <a:gd name="T33" fmla="*/ 14 h 82"/>
                  <a:gd name="T34" fmla="*/ 3 w 46"/>
                  <a:gd name="T35" fmla="*/ 15 h 82"/>
                  <a:gd name="T36" fmla="*/ 4 w 46"/>
                  <a:gd name="T37" fmla="*/ 16 h 82"/>
                  <a:gd name="T38" fmla="*/ 6 w 46"/>
                  <a:gd name="T39" fmla="*/ 17 h 82"/>
                  <a:gd name="T40" fmla="*/ 9 w 46"/>
                  <a:gd name="T41" fmla="*/ 17 h 82"/>
                  <a:gd name="T42" fmla="*/ 10 w 46"/>
                  <a:gd name="T43" fmla="*/ 17 h 82"/>
                  <a:gd name="T44" fmla="*/ 12 w 46"/>
                  <a:gd name="T45" fmla="*/ 16 h 82"/>
                  <a:gd name="T46" fmla="*/ 13 w 46"/>
                  <a:gd name="T47" fmla="*/ 15 h 82"/>
                  <a:gd name="T48" fmla="*/ 15 w 46"/>
                  <a:gd name="T49" fmla="*/ 15 h 82"/>
                  <a:gd name="T50" fmla="*/ 15 w 46"/>
                  <a:gd name="T51" fmla="*/ 15 h 82"/>
                  <a:gd name="T52" fmla="*/ 16 w 46"/>
                  <a:gd name="T53" fmla="*/ 16 h 82"/>
                  <a:gd name="T54" fmla="*/ 16 w 46"/>
                  <a:gd name="T55" fmla="*/ 17 h 82"/>
                  <a:gd name="T56" fmla="*/ 16 w 46"/>
                  <a:gd name="T57" fmla="*/ 18 h 82"/>
                  <a:gd name="T58" fmla="*/ 16 w 46"/>
                  <a:gd name="T59" fmla="*/ 23 h 82"/>
                  <a:gd name="T60" fmla="*/ 15 w 46"/>
                  <a:gd name="T61" fmla="*/ 26 h 82"/>
                  <a:gd name="T62" fmla="*/ 13 w 46"/>
                  <a:gd name="T63" fmla="*/ 30 h 82"/>
                  <a:gd name="T64" fmla="*/ 10 w 46"/>
                  <a:gd name="T65" fmla="*/ 33 h 82"/>
                  <a:gd name="T66" fmla="*/ 5 w 46"/>
                  <a:gd name="T67" fmla="*/ 36 h 82"/>
                  <a:gd name="T68" fmla="*/ 0 w 46"/>
                  <a:gd name="T69" fmla="*/ 38 h 82"/>
                  <a:gd name="T70" fmla="*/ 0 w 46"/>
                  <a:gd name="T71" fmla="*/ 42 h 82"/>
                  <a:gd name="T72" fmla="*/ 11 w 46"/>
                  <a:gd name="T73" fmla="*/ 37 h 82"/>
                  <a:gd name="T74" fmla="*/ 17 w 46"/>
                  <a:gd name="T75" fmla="*/ 31 h 8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6"/>
                  <a:gd name="T115" fmla="*/ 0 h 82"/>
                  <a:gd name="T116" fmla="*/ 46 w 46"/>
                  <a:gd name="T117" fmla="*/ 82 h 8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6" h="82">
                    <a:moveTo>
                      <a:pt x="34" y="61"/>
                    </a:moveTo>
                    <a:lnTo>
                      <a:pt x="40" y="51"/>
                    </a:lnTo>
                    <a:lnTo>
                      <a:pt x="44" y="42"/>
                    </a:lnTo>
                    <a:lnTo>
                      <a:pt x="46" y="32"/>
                    </a:lnTo>
                    <a:lnTo>
                      <a:pt x="44" y="23"/>
                    </a:lnTo>
                    <a:lnTo>
                      <a:pt x="42" y="15"/>
                    </a:lnTo>
                    <a:lnTo>
                      <a:pt x="38" y="9"/>
                    </a:lnTo>
                    <a:lnTo>
                      <a:pt x="32" y="4"/>
                    </a:lnTo>
                    <a:lnTo>
                      <a:pt x="26" y="2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2" y="27"/>
                    </a:lnTo>
                    <a:lnTo>
                      <a:pt x="5" y="30"/>
                    </a:lnTo>
                    <a:lnTo>
                      <a:pt x="7" y="32"/>
                    </a:lnTo>
                    <a:lnTo>
                      <a:pt x="11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23" y="32"/>
                    </a:lnTo>
                    <a:lnTo>
                      <a:pt x="26" y="30"/>
                    </a:lnTo>
                    <a:lnTo>
                      <a:pt x="30" y="30"/>
                    </a:lnTo>
                    <a:lnTo>
                      <a:pt x="32" y="32"/>
                    </a:lnTo>
                    <a:lnTo>
                      <a:pt x="32" y="34"/>
                    </a:lnTo>
                    <a:lnTo>
                      <a:pt x="32" y="36"/>
                    </a:lnTo>
                    <a:lnTo>
                      <a:pt x="32" y="44"/>
                    </a:lnTo>
                    <a:lnTo>
                      <a:pt x="30" y="51"/>
                    </a:lnTo>
                    <a:lnTo>
                      <a:pt x="25" y="59"/>
                    </a:lnTo>
                    <a:lnTo>
                      <a:pt x="19" y="65"/>
                    </a:lnTo>
                    <a:lnTo>
                      <a:pt x="9" y="71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1" y="73"/>
                    </a:lnTo>
                    <a:lnTo>
                      <a:pt x="3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1" name="Freeform 286"/>
              <p:cNvSpPr>
                <a:spLocks/>
              </p:cNvSpPr>
              <p:nvPr/>
            </p:nvSpPr>
            <p:spPr bwMode="auto">
              <a:xfrm>
                <a:off x="755" y="1401"/>
                <a:ext cx="58" cy="74"/>
              </a:xfrm>
              <a:custGeom>
                <a:avLst/>
                <a:gdLst>
                  <a:gd name="T0" fmla="*/ 56 w 117"/>
                  <a:gd name="T1" fmla="*/ 44 h 147"/>
                  <a:gd name="T2" fmla="*/ 53 w 117"/>
                  <a:gd name="T3" fmla="*/ 50 h 147"/>
                  <a:gd name="T4" fmla="*/ 50 w 117"/>
                  <a:gd name="T5" fmla="*/ 54 h 147"/>
                  <a:gd name="T6" fmla="*/ 48 w 117"/>
                  <a:gd name="T7" fmla="*/ 58 h 147"/>
                  <a:gd name="T8" fmla="*/ 44 w 117"/>
                  <a:gd name="T9" fmla="*/ 60 h 147"/>
                  <a:gd name="T10" fmla="*/ 40 w 117"/>
                  <a:gd name="T11" fmla="*/ 61 h 147"/>
                  <a:gd name="T12" fmla="*/ 35 w 117"/>
                  <a:gd name="T13" fmla="*/ 62 h 147"/>
                  <a:gd name="T14" fmla="*/ 26 w 117"/>
                  <a:gd name="T15" fmla="*/ 60 h 147"/>
                  <a:gd name="T16" fmla="*/ 18 w 117"/>
                  <a:gd name="T17" fmla="*/ 53 h 147"/>
                  <a:gd name="T18" fmla="*/ 14 w 117"/>
                  <a:gd name="T19" fmla="*/ 42 h 147"/>
                  <a:gd name="T20" fmla="*/ 12 w 117"/>
                  <a:gd name="T21" fmla="*/ 31 h 147"/>
                  <a:gd name="T22" fmla="*/ 14 w 117"/>
                  <a:gd name="T23" fmla="*/ 19 h 147"/>
                  <a:gd name="T24" fmla="*/ 18 w 117"/>
                  <a:gd name="T25" fmla="*/ 11 h 147"/>
                  <a:gd name="T26" fmla="*/ 21 w 117"/>
                  <a:gd name="T27" fmla="*/ 9 h 147"/>
                  <a:gd name="T28" fmla="*/ 24 w 117"/>
                  <a:gd name="T29" fmla="*/ 7 h 147"/>
                  <a:gd name="T30" fmla="*/ 26 w 117"/>
                  <a:gd name="T31" fmla="*/ 6 h 147"/>
                  <a:gd name="T32" fmla="*/ 30 w 117"/>
                  <a:gd name="T33" fmla="*/ 5 h 147"/>
                  <a:gd name="T34" fmla="*/ 33 w 117"/>
                  <a:gd name="T35" fmla="*/ 6 h 147"/>
                  <a:gd name="T36" fmla="*/ 36 w 117"/>
                  <a:gd name="T37" fmla="*/ 7 h 147"/>
                  <a:gd name="T38" fmla="*/ 38 w 117"/>
                  <a:gd name="T39" fmla="*/ 8 h 147"/>
                  <a:gd name="T40" fmla="*/ 39 w 117"/>
                  <a:gd name="T41" fmla="*/ 10 h 147"/>
                  <a:gd name="T42" fmla="*/ 40 w 117"/>
                  <a:gd name="T43" fmla="*/ 12 h 147"/>
                  <a:gd name="T44" fmla="*/ 41 w 117"/>
                  <a:gd name="T45" fmla="*/ 15 h 147"/>
                  <a:gd name="T46" fmla="*/ 42 w 117"/>
                  <a:gd name="T47" fmla="*/ 18 h 147"/>
                  <a:gd name="T48" fmla="*/ 43 w 117"/>
                  <a:gd name="T49" fmla="*/ 20 h 147"/>
                  <a:gd name="T50" fmla="*/ 45 w 117"/>
                  <a:gd name="T51" fmla="*/ 22 h 147"/>
                  <a:gd name="T52" fmla="*/ 47 w 117"/>
                  <a:gd name="T53" fmla="*/ 23 h 147"/>
                  <a:gd name="T54" fmla="*/ 49 w 117"/>
                  <a:gd name="T55" fmla="*/ 23 h 147"/>
                  <a:gd name="T56" fmla="*/ 52 w 117"/>
                  <a:gd name="T57" fmla="*/ 23 h 147"/>
                  <a:gd name="T58" fmla="*/ 54 w 117"/>
                  <a:gd name="T59" fmla="*/ 21 h 147"/>
                  <a:gd name="T60" fmla="*/ 56 w 117"/>
                  <a:gd name="T61" fmla="*/ 19 h 147"/>
                  <a:gd name="T62" fmla="*/ 56 w 117"/>
                  <a:gd name="T63" fmla="*/ 17 h 147"/>
                  <a:gd name="T64" fmla="*/ 55 w 117"/>
                  <a:gd name="T65" fmla="*/ 14 h 147"/>
                  <a:gd name="T66" fmla="*/ 53 w 117"/>
                  <a:gd name="T67" fmla="*/ 10 h 147"/>
                  <a:gd name="T68" fmla="*/ 49 w 117"/>
                  <a:gd name="T69" fmla="*/ 6 h 147"/>
                  <a:gd name="T70" fmla="*/ 42 w 117"/>
                  <a:gd name="T71" fmla="*/ 2 h 147"/>
                  <a:gd name="T72" fmla="*/ 33 w 117"/>
                  <a:gd name="T73" fmla="*/ 0 h 147"/>
                  <a:gd name="T74" fmla="*/ 21 w 117"/>
                  <a:gd name="T75" fmla="*/ 3 h 147"/>
                  <a:gd name="T76" fmla="*/ 9 w 117"/>
                  <a:gd name="T77" fmla="*/ 11 h 147"/>
                  <a:gd name="T78" fmla="*/ 4 w 117"/>
                  <a:gd name="T79" fmla="*/ 18 h 147"/>
                  <a:gd name="T80" fmla="*/ 1 w 117"/>
                  <a:gd name="T81" fmla="*/ 27 h 147"/>
                  <a:gd name="T82" fmla="*/ 0 w 117"/>
                  <a:gd name="T83" fmla="*/ 38 h 147"/>
                  <a:gd name="T84" fmla="*/ 1 w 117"/>
                  <a:gd name="T85" fmla="*/ 48 h 147"/>
                  <a:gd name="T86" fmla="*/ 4 w 117"/>
                  <a:gd name="T87" fmla="*/ 57 h 147"/>
                  <a:gd name="T88" fmla="*/ 8 w 117"/>
                  <a:gd name="T89" fmla="*/ 64 h 147"/>
                  <a:gd name="T90" fmla="*/ 18 w 117"/>
                  <a:gd name="T91" fmla="*/ 71 h 147"/>
                  <a:gd name="T92" fmla="*/ 29 w 117"/>
                  <a:gd name="T93" fmla="*/ 74 h 147"/>
                  <a:gd name="T94" fmla="*/ 39 w 117"/>
                  <a:gd name="T95" fmla="*/ 72 h 147"/>
                  <a:gd name="T96" fmla="*/ 48 w 117"/>
                  <a:gd name="T97" fmla="*/ 66 h 147"/>
                  <a:gd name="T98" fmla="*/ 54 w 117"/>
                  <a:gd name="T99" fmla="*/ 58 h 147"/>
                  <a:gd name="T100" fmla="*/ 58 w 117"/>
                  <a:gd name="T101" fmla="*/ 45 h 147"/>
                  <a:gd name="T102" fmla="*/ 56 w 117"/>
                  <a:gd name="T103" fmla="*/ 44 h 14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147"/>
                  <a:gd name="T158" fmla="*/ 117 w 117"/>
                  <a:gd name="T159" fmla="*/ 147 h 147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147">
                    <a:moveTo>
                      <a:pt x="113" y="88"/>
                    </a:moveTo>
                    <a:lnTo>
                      <a:pt x="107" y="99"/>
                    </a:lnTo>
                    <a:lnTo>
                      <a:pt x="101" y="107"/>
                    </a:lnTo>
                    <a:lnTo>
                      <a:pt x="97" y="115"/>
                    </a:lnTo>
                    <a:lnTo>
                      <a:pt x="88" y="119"/>
                    </a:lnTo>
                    <a:lnTo>
                      <a:pt x="80" y="122"/>
                    </a:lnTo>
                    <a:lnTo>
                      <a:pt x="71" y="124"/>
                    </a:lnTo>
                    <a:lnTo>
                      <a:pt x="52" y="119"/>
                    </a:lnTo>
                    <a:lnTo>
                      <a:pt x="36" y="105"/>
                    </a:lnTo>
                    <a:lnTo>
                      <a:pt x="29" y="84"/>
                    </a:lnTo>
                    <a:lnTo>
                      <a:pt x="25" y="61"/>
                    </a:lnTo>
                    <a:lnTo>
                      <a:pt x="29" y="38"/>
                    </a:lnTo>
                    <a:lnTo>
                      <a:pt x="36" y="21"/>
                    </a:lnTo>
                    <a:lnTo>
                      <a:pt x="42" y="17"/>
                    </a:lnTo>
                    <a:lnTo>
                      <a:pt x="48" y="13"/>
                    </a:lnTo>
                    <a:lnTo>
                      <a:pt x="53" y="11"/>
                    </a:lnTo>
                    <a:lnTo>
                      <a:pt x="61" y="9"/>
                    </a:lnTo>
                    <a:lnTo>
                      <a:pt x="67" y="11"/>
                    </a:lnTo>
                    <a:lnTo>
                      <a:pt x="73" y="13"/>
                    </a:lnTo>
                    <a:lnTo>
                      <a:pt x="76" y="15"/>
                    </a:lnTo>
                    <a:lnTo>
                      <a:pt x="78" y="19"/>
                    </a:lnTo>
                    <a:lnTo>
                      <a:pt x="80" y="23"/>
                    </a:lnTo>
                    <a:lnTo>
                      <a:pt x="82" y="29"/>
                    </a:lnTo>
                    <a:lnTo>
                      <a:pt x="84" y="36"/>
                    </a:lnTo>
                    <a:lnTo>
                      <a:pt x="86" y="40"/>
                    </a:lnTo>
                    <a:lnTo>
                      <a:pt x="90" y="44"/>
                    </a:lnTo>
                    <a:lnTo>
                      <a:pt x="94" y="46"/>
                    </a:lnTo>
                    <a:lnTo>
                      <a:pt x="99" y="46"/>
                    </a:lnTo>
                    <a:lnTo>
                      <a:pt x="105" y="46"/>
                    </a:lnTo>
                    <a:lnTo>
                      <a:pt x="109" y="42"/>
                    </a:lnTo>
                    <a:lnTo>
                      <a:pt x="113" y="38"/>
                    </a:lnTo>
                    <a:lnTo>
                      <a:pt x="113" y="34"/>
                    </a:lnTo>
                    <a:lnTo>
                      <a:pt x="111" y="27"/>
                    </a:lnTo>
                    <a:lnTo>
                      <a:pt x="107" y="19"/>
                    </a:lnTo>
                    <a:lnTo>
                      <a:pt x="99" y="11"/>
                    </a:lnTo>
                    <a:lnTo>
                      <a:pt x="84" y="4"/>
                    </a:lnTo>
                    <a:lnTo>
                      <a:pt x="67" y="0"/>
                    </a:lnTo>
                    <a:lnTo>
                      <a:pt x="42" y="6"/>
                    </a:lnTo>
                    <a:lnTo>
                      <a:pt x="19" y="21"/>
                    </a:lnTo>
                    <a:lnTo>
                      <a:pt x="9" y="36"/>
                    </a:lnTo>
                    <a:lnTo>
                      <a:pt x="2" y="53"/>
                    </a:lnTo>
                    <a:lnTo>
                      <a:pt x="0" y="75"/>
                    </a:lnTo>
                    <a:lnTo>
                      <a:pt x="2" y="96"/>
                    </a:lnTo>
                    <a:lnTo>
                      <a:pt x="8" y="113"/>
                    </a:lnTo>
                    <a:lnTo>
                      <a:pt x="17" y="128"/>
                    </a:lnTo>
                    <a:lnTo>
                      <a:pt x="36" y="142"/>
                    </a:lnTo>
                    <a:lnTo>
                      <a:pt x="59" y="147"/>
                    </a:lnTo>
                    <a:lnTo>
                      <a:pt x="78" y="143"/>
                    </a:lnTo>
                    <a:lnTo>
                      <a:pt x="96" y="132"/>
                    </a:lnTo>
                    <a:lnTo>
                      <a:pt x="109" y="115"/>
                    </a:lnTo>
                    <a:lnTo>
                      <a:pt x="117" y="90"/>
                    </a:lnTo>
                    <a:lnTo>
                      <a:pt x="113" y="8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2" name="Freeform 287"/>
              <p:cNvSpPr>
                <a:spLocks noEditPoints="1"/>
              </p:cNvSpPr>
              <p:nvPr/>
            </p:nvSpPr>
            <p:spPr bwMode="auto">
              <a:xfrm>
                <a:off x="567" y="1435"/>
                <a:ext cx="23" cy="72"/>
              </a:xfrm>
              <a:custGeom>
                <a:avLst/>
                <a:gdLst>
                  <a:gd name="T0" fmla="*/ 9 w 46"/>
                  <a:gd name="T1" fmla="*/ 1 h 143"/>
                  <a:gd name="T2" fmla="*/ 8 w 46"/>
                  <a:gd name="T3" fmla="*/ 3 h 143"/>
                  <a:gd name="T4" fmla="*/ 7 w 46"/>
                  <a:gd name="T5" fmla="*/ 5 h 143"/>
                  <a:gd name="T6" fmla="*/ 8 w 46"/>
                  <a:gd name="T7" fmla="*/ 7 h 143"/>
                  <a:gd name="T8" fmla="*/ 9 w 46"/>
                  <a:gd name="T9" fmla="*/ 9 h 143"/>
                  <a:gd name="T10" fmla="*/ 11 w 46"/>
                  <a:gd name="T11" fmla="*/ 10 h 143"/>
                  <a:gd name="T12" fmla="*/ 13 w 46"/>
                  <a:gd name="T13" fmla="*/ 11 h 143"/>
                  <a:gd name="T14" fmla="*/ 15 w 46"/>
                  <a:gd name="T15" fmla="*/ 10 h 143"/>
                  <a:gd name="T16" fmla="*/ 16 w 46"/>
                  <a:gd name="T17" fmla="*/ 9 h 143"/>
                  <a:gd name="T18" fmla="*/ 17 w 46"/>
                  <a:gd name="T19" fmla="*/ 7 h 143"/>
                  <a:gd name="T20" fmla="*/ 17 w 46"/>
                  <a:gd name="T21" fmla="*/ 5 h 143"/>
                  <a:gd name="T22" fmla="*/ 17 w 46"/>
                  <a:gd name="T23" fmla="*/ 3 h 143"/>
                  <a:gd name="T24" fmla="*/ 16 w 46"/>
                  <a:gd name="T25" fmla="*/ 1 h 143"/>
                  <a:gd name="T26" fmla="*/ 15 w 46"/>
                  <a:gd name="T27" fmla="*/ 0 h 143"/>
                  <a:gd name="T28" fmla="*/ 13 w 46"/>
                  <a:gd name="T29" fmla="*/ 0 h 143"/>
                  <a:gd name="T30" fmla="*/ 11 w 46"/>
                  <a:gd name="T31" fmla="*/ 0 h 143"/>
                  <a:gd name="T32" fmla="*/ 9 w 46"/>
                  <a:gd name="T33" fmla="*/ 1 h 143"/>
                  <a:gd name="T34" fmla="*/ 15 w 46"/>
                  <a:gd name="T35" fmla="*/ 24 h 143"/>
                  <a:gd name="T36" fmla="*/ 0 w 46"/>
                  <a:gd name="T37" fmla="*/ 30 h 143"/>
                  <a:gd name="T38" fmla="*/ 1 w 46"/>
                  <a:gd name="T39" fmla="*/ 32 h 143"/>
                  <a:gd name="T40" fmla="*/ 3 w 46"/>
                  <a:gd name="T41" fmla="*/ 31 h 143"/>
                  <a:gd name="T42" fmla="*/ 5 w 46"/>
                  <a:gd name="T43" fmla="*/ 31 h 143"/>
                  <a:gd name="T44" fmla="*/ 6 w 46"/>
                  <a:gd name="T45" fmla="*/ 31 h 143"/>
                  <a:gd name="T46" fmla="*/ 7 w 46"/>
                  <a:gd name="T47" fmla="*/ 32 h 143"/>
                  <a:gd name="T48" fmla="*/ 7 w 46"/>
                  <a:gd name="T49" fmla="*/ 33 h 143"/>
                  <a:gd name="T50" fmla="*/ 8 w 46"/>
                  <a:gd name="T51" fmla="*/ 34 h 143"/>
                  <a:gd name="T52" fmla="*/ 8 w 46"/>
                  <a:gd name="T53" fmla="*/ 36 h 143"/>
                  <a:gd name="T54" fmla="*/ 8 w 46"/>
                  <a:gd name="T55" fmla="*/ 39 h 143"/>
                  <a:gd name="T56" fmla="*/ 8 w 46"/>
                  <a:gd name="T57" fmla="*/ 43 h 143"/>
                  <a:gd name="T58" fmla="*/ 8 w 46"/>
                  <a:gd name="T59" fmla="*/ 61 h 143"/>
                  <a:gd name="T60" fmla="*/ 8 w 46"/>
                  <a:gd name="T61" fmla="*/ 65 h 143"/>
                  <a:gd name="T62" fmla="*/ 8 w 46"/>
                  <a:gd name="T63" fmla="*/ 67 h 143"/>
                  <a:gd name="T64" fmla="*/ 7 w 46"/>
                  <a:gd name="T65" fmla="*/ 68 h 143"/>
                  <a:gd name="T66" fmla="*/ 6 w 46"/>
                  <a:gd name="T67" fmla="*/ 69 h 143"/>
                  <a:gd name="T68" fmla="*/ 4 w 46"/>
                  <a:gd name="T69" fmla="*/ 70 h 143"/>
                  <a:gd name="T70" fmla="*/ 1 w 46"/>
                  <a:gd name="T71" fmla="*/ 70 h 143"/>
                  <a:gd name="T72" fmla="*/ 1 w 46"/>
                  <a:gd name="T73" fmla="*/ 72 h 143"/>
                  <a:gd name="T74" fmla="*/ 23 w 46"/>
                  <a:gd name="T75" fmla="*/ 72 h 143"/>
                  <a:gd name="T76" fmla="*/ 23 w 46"/>
                  <a:gd name="T77" fmla="*/ 70 h 143"/>
                  <a:gd name="T78" fmla="*/ 21 w 46"/>
                  <a:gd name="T79" fmla="*/ 70 h 143"/>
                  <a:gd name="T80" fmla="*/ 19 w 46"/>
                  <a:gd name="T81" fmla="*/ 69 h 143"/>
                  <a:gd name="T82" fmla="*/ 18 w 46"/>
                  <a:gd name="T83" fmla="*/ 68 h 143"/>
                  <a:gd name="T84" fmla="*/ 17 w 46"/>
                  <a:gd name="T85" fmla="*/ 67 h 143"/>
                  <a:gd name="T86" fmla="*/ 16 w 46"/>
                  <a:gd name="T87" fmla="*/ 65 h 143"/>
                  <a:gd name="T88" fmla="*/ 16 w 46"/>
                  <a:gd name="T89" fmla="*/ 61 h 143"/>
                  <a:gd name="T90" fmla="*/ 16 w 46"/>
                  <a:gd name="T91" fmla="*/ 24 h 143"/>
                  <a:gd name="T92" fmla="*/ 15 w 46"/>
                  <a:gd name="T93" fmla="*/ 24 h 1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"/>
                  <a:gd name="T142" fmla="*/ 0 h 143"/>
                  <a:gd name="T143" fmla="*/ 46 w 46"/>
                  <a:gd name="T144" fmla="*/ 143 h 1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" h="143">
                    <a:moveTo>
                      <a:pt x="17" y="2"/>
                    </a:moveTo>
                    <a:lnTo>
                      <a:pt x="15" y="6"/>
                    </a:lnTo>
                    <a:lnTo>
                      <a:pt x="13" y="9"/>
                    </a:lnTo>
                    <a:lnTo>
                      <a:pt x="15" y="13"/>
                    </a:lnTo>
                    <a:lnTo>
                      <a:pt x="17" y="17"/>
                    </a:lnTo>
                    <a:lnTo>
                      <a:pt x="21" y="19"/>
                    </a:lnTo>
                    <a:lnTo>
                      <a:pt x="25" y="21"/>
                    </a:lnTo>
                    <a:lnTo>
                      <a:pt x="29" y="19"/>
                    </a:lnTo>
                    <a:lnTo>
                      <a:pt x="32" y="17"/>
                    </a:lnTo>
                    <a:lnTo>
                      <a:pt x="34" y="13"/>
                    </a:lnTo>
                    <a:lnTo>
                      <a:pt x="34" y="9"/>
                    </a:lnTo>
                    <a:lnTo>
                      <a:pt x="34" y="6"/>
                    </a:lnTo>
                    <a:lnTo>
                      <a:pt x="31" y="2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7" y="2"/>
                    </a:lnTo>
                    <a:close/>
                    <a:moveTo>
                      <a:pt x="29" y="48"/>
                    </a:moveTo>
                    <a:lnTo>
                      <a:pt x="0" y="59"/>
                    </a:lnTo>
                    <a:lnTo>
                      <a:pt x="2" y="63"/>
                    </a:lnTo>
                    <a:lnTo>
                      <a:pt x="6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5" y="67"/>
                    </a:lnTo>
                    <a:lnTo>
                      <a:pt x="15" y="71"/>
                    </a:lnTo>
                    <a:lnTo>
                      <a:pt x="15" y="78"/>
                    </a:lnTo>
                    <a:lnTo>
                      <a:pt x="15" y="86"/>
                    </a:lnTo>
                    <a:lnTo>
                      <a:pt x="15" y="122"/>
                    </a:lnTo>
                    <a:lnTo>
                      <a:pt x="15" y="130"/>
                    </a:lnTo>
                    <a:lnTo>
                      <a:pt x="15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8" y="140"/>
                    </a:lnTo>
                    <a:lnTo>
                      <a:pt x="2" y="140"/>
                    </a:lnTo>
                    <a:lnTo>
                      <a:pt x="2" y="143"/>
                    </a:lnTo>
                    <a:lnTo>
                      <a:pt x="46" y="143"/>
                    </a:lnTo>
                    <a:lnTo>
                      <a:pt x="46" y="140"/>
                    </a:lnTo>
                    <a:lnTo>
                      <a:pt x="42" y="140"/>
                    </a:lnTo>
                    <a:lnTo>
                      <a:pt x="38" y="138"/>
                    </a:lnTo>
                    <a:lnTo>
                      <a:pt x="36" y="136"/>
                    </a:lnTo>
                    <a:lnTo>
                      <a:pt x="34" y="134"/>
                    </a:lnTo>
                    <a:lnTo>
                      <a:pt x="32" y="130"/>
                    </a:lnTo>
                    <a:lnTo>
                      <a:pt x="32" y="122"/>
                    </a:lnTo>
                    <a:lnTo>
                      <a:pt x="32" y="48"/>
                    </a:lnTo>
                    <a:lnTo>
                      <a:pt x="29" y="4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3" name="Freeform 288"/>
              <p:cNvSpPr>
                <a:spLocks/>
              </p:cNvSpPr>
              <p:nvPr/>
            </p:nvSpPr>
            <p:spPr bwMode="auto">
              <a:xfrm>
                <a:off x="594" y="1459"/>
                <a:ext cx="50" cy="48"/>
              </a:xfrm>
              <a:custGeom>
                <a:avLst/>
                <a:gdLst>
                  <a:gd name="T0" fmla="*/ 14 w 100"/>
                  <a:gd name="T1" fmla="*/ 0 h 95"/>
                  <a:gd name="T2" fmla="*/ 0 w 100"/>
                  <a:gd name="T3" fmla="*/ 8 h 95"/>
                  <a:gd name="T4" fmla="*/ 4 w 100"/>
                  <a:gd name="T5" fmla="*/ 7 h 95"/>
                  <a:gd name="T6" fmla="*/ 6 w 100"/>
                  <a:gd name="T7" fmla="*/ 8 h 95"/>
                  <a:gd name="T8" fmla="*/ 7 w 100"/>
                  <a:gd name="T9" fmla="*/ 11 h 95"/>
                  <a:gd name="T10" fmla="*/ 8 w 100"/>
                  <a:gd name="T11" fmla="*/ 15 h 95"/>
                  <a:gd name="T12" fmla="*/ 8 w 100"/>
                  <a:gd name="T13" fmla="*/ 37 h 95"/>
                  <a:gd name="T14" fmla="*/ 7 w 100"/>
                  <a:gd name="T15" fmla="*/ 42 h 95"/>
                  <a:gd name="T16" fmla="*/ 5 w 100"/>
                  <a:gd name="T17" fmla="*/ 45 h 95"/>
                  <a:gd name="T18" fmla="*/ 1 w 100"/>
                  <a:gd name="T19" fmla="*/ 46 h 95"/>
                  <a:gd name="T20" fmla="*/ 0 w 100"/>
                  <a:gd name="T21" fmla="*/ 48 h 95"/>
                  <a:gd name="T22" fmla="*/ 23 w 100"/>
                  <a:gd name="T23" fmla="*/ 46 h 95"/>
                  <a:gd name="T24" fmla="*/ 19 w 100"/>
                  <a:gd name="T25" fmla="*/ 45 h 95"/>
                  <a:gd name="T26" fmla="*/ 17 w 100"/>
                  <a:gd name="T27" fmla="*/ 43 h 95"/>
                  <a:gd name="T28" fmla="*/ 17 w 100"/>
                  <a:gd name="T29" fmla="*/ 40 h 95"/>
                  <a:gd name="T30" fmla="*/ 16 w 100"/>
                  <a:gd name="T31" fmla="*/ 13 h 95"/>
                  <a:gd name="T32" fmla="*/ 24 w 100"/>
                  <a:gd name="T33" fmla="*/ 7 h 95"/>
                  <a:gd name="T34" fmla="*/ 30 w 100"/>
                  <a:gd name="T35" fmla="*/ 7 h 95"/>
                  <a:gd name="T36" fmla="*/ 34 w 100"/>
                  <a:gd name="T37" fmla="*/ 10 h 95"/>
                  <a:gd name="T38" fmla="*/ 35 w 100"/>
                  <a:gd name="T39" fmla="*/ 14 h 95"/>
                  <a:gd name="T40" fmla="*/ 35 w 100"/>
                  <a:gd name="T41" fmla="*/ 37 h 95"/>
                  <a:gd name="T42" fmla="*/ 35 w 100"/>
                  <a:gd name="T43" fmla="*/ 42 h 95"/>
                  <a:gd name="T44" fmla="*/ 33 w 100"/>
                  <a:gd name="T45" fmla="*/ 45 h 95"/>
                  <a:gd name="T46" fmla="*/ 29 w 100"/>
                  <a:gd name="T47" fmla="*/ 46 h 95"/>
                  <a:gd name="T48" fmla="*/ 28 w 100"/>
                  <a:gd name="T49" fmla="*/ 48 h 95"/>
                  <a:gd name="T50" fmla="*/ 50 w 100"/>
                  <a:gd name="T51" fmla="*/ 46 h 95"/>
                  <a:gd name="T52" fmla="*/ 46 w 100"/>
                  <a:gd name="T53" fmla="*/ 45 h 95"/>
                  <a:gd name="T54" fmla="*/ 44 w 100"/>
                  <a:gd name="T55" fmla="*/ 43 h 95"/>
                  <a:gd name="T56" fmla="*/ 44 w 100"/>
                  <a:gd name="T57" fmla="*/ 37 h 95"/>
                  <a:gd name="T58" fmla="*/ 44 w 100"/>
                  <a:gd name="T59" fmla="*/ 13 h 95"/>
                  <a:gd name="T60" fmla="*/ 43 w 100"/>
                  <a:gd name="T61" fmla="*/ 9 h 95"/>
                  <a:gd name="T62" fmla="*/ 40 w 100"/>
                  <a:gd name="T63" fmla="*/ 4 h 95"/>
                  <a:gd name="T64" fmla="*/ 35 w 100"/>
                  <a:gd name="T65" fmla="*/ 1 h 95"/>
                  <a:gd name="T66" fmla="*/ 24 w 100"/>
                  <a:gd name="T67" fmla="*/ 3 h 95"/>
                  <a:gd name="T68" fmla="*/ 16 w 100"/>
                  <a:gd name="T69" fmla="*/ 0 h 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0"/>
                  <a:gd name="T106" fmla="*/ 0 h 95"/>
                  <a:gd name="T107" fmla="*/ 100 w 100"/>
                  <a:gd name="T108" fmla="*/ 95 h 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0" h="95">
                    <a:moveTo>
                      <a:pt x="31" y="0"/>
                    </a:moveTo>
                    <a:lnTo>
                      <a:pt x="27" y="0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5"/>
                    </a:lnTo>
                    <a:lnTo>
                      <a:pt x="14" y="17"/>
                    </a:lnTo>
                    <a:lnTo>
                      <a:pt x="14" y="21"/>
                    </a:lnTo>
                    <a:lnTo>
                      <a:pt x="16" y="25"/>
                    </a:lnTo>
                    <a:lnTo>
                      <a:pt x="16" y="30"/>
                    </a:lnTo>
                    <a:lnTo>
                      <a:pt x="16" y="40"/>
                    </a:lnTo>
                    <a:lnTo>
                      <a:pt x="16" y="74"/>
                    </a:lnTo>
                    <a:lnTo>
                      <a:pt x="16" y="80"/>
                    </a:lnTo>
                    <a:lnTo>
                      <a:pt x="14" y="84"/>
                    </a:lnTo>
                    <a:lnTo>
                      <a:pt x="12" y="88"/>
                    </a:lnTo>
                    <a:lnTo>
                      <a:pt x="10" y="90"/>
                    </a:lnTo>
                    <a:lnTo>
                      <a:pt x="8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5"/>
                    </a:lnTo>
                    <a:lnTo>
                      <a:pt x="46" y="95"/>
                    </a:lnTo>
                    <a:lnTo>
                      <a:pt x="46" y="92"/>
                    </a:lnTo>
                    <a:lnTo>
                      <a:pt x="41" y="92"/>
                    </a:lnTo>
                    <a:lnTo>
                      <a:pt x="37" y="90"/>
                    </a:lnTo>
                    <a:lnTo>
                      <a:pt x="35" y="88"/>
                    </a:lnTo>
                    <a:lnTo>
                      <a:pt x="33" y="86"/>
                    </a:lnTo>
                    <a:lnTo>
                      <a:pt x="33" y="84"/>
                    </a:lnTo>
                    <a:lnTo>
                      <a:pt x="33" y="80"/>
                    </a:lnTo>
                    <a:lnTo>
                      <a:pt x="31" y="74"/>
                    </a:lnTo>
                    <a:lnTo>
                      <a:pt x="31" y="26"/>
                    </a:lnTo>
                    <a:lnTo>
                      <a:pt x="41" y="19"/>
                    </a:lnTo>
                    <a:lnTo>
                      <a:pt x="48" y="13"/>
                    </a:lnTo>
                    <a:lnTo>
                      <a:pt x="56" y="13"/>
                    </a:lnTo>
                    <a:lnTo>
                      <a:pt x="60" y="13"/>
                    </a:lnTo>
                    <a:lnTo>
                      <a:pt x="64" y="15"/>
                    </a:lnTo>
                    <a:lnTo>
                      <a:pt x="67" y="19"/>
                    </a:lnTo>
                    <a:lnTo>
                      <a:pt x="69" y="23"/>
                    </a:lnTo>
                    <a:lnTo>
                      <a:pt x="69" y="28"/>
                    </a:lnTo>
                    <a:lnTo>
                      <a:pt x="69" y="36"/>
                    </a:lnTo>
                    <a:lnTo>
                      <a:pt x="69" y="74"/>
                    </a:lnTo>
                    <a:lnTo>
                      <a:pt x="69" y="80"/>
                    </a:lnTo>
                    <a:lnTo>
                      <a:pt x="69" y="84"/>
                    </a:lnTo>
                    <a:lnTo>
                      <a:pt x="67" y="88"/>
                    </a:lnTo>
                    <a:lnTo>
                      <a:pt x="66" y="90"/>
                    </a:lnTo>
                    <a:lnTo>
                      <a:pt x="62" y="92"/>
                    </a:lnTo>
                    <a:lnTo>
                      <a:pt x="58" y="92"/>
                    </a:lnTo>
                    <a:lnTo>
                      <a:pt x="56" y="92"/>
                    </a:lnTo>
                    <a:lnTo>
                      <a:pt x="56" y="95"/>
                    </a:lnTo>
                    <a:lnTo>
                      <a:pt x="100" y="95"/>
                    </a:lnTo>
                    <a:lnTo>
                      <a:pt x="100" y="92"/>
                    </a:lnTo>
                    <a:lnTo>
                      <a:pt x="96" y="92"/>
                    </a:lnTo>
                    <a:lnTo>
                      <a:pt x="92" y="90"/>
                    </a:lnTo>
                    <a:lnTo>
                      <a:pt x="90" y="88"/>
                    </a:lnTo>
                    <a:lnTo>
                      <a:pt x="88" y="86"/>
                    </a:lnTo>
                    <a:lnTo>
                      <a:pt x="87" y="82"/>
                    </a:lnTo>
                    <a:lnTo>
                      <a:pt x="87" y="74"/>
                    </a:lnTo>
                    <a:lnTo>
                      <a:pt x="87" y="36"/>
                    </a:lnTo>
                    <a:lnTo>
                      <a:pt x="87" y="26"/>
                    </a:lnTo>
                    <a:lnTo>
                      <a:pt x="87" y="21"/>
                    </a:lnTo>
                    <a:lnTo>
                      <a:pt x="85" y="17"/>
                    </a:lnTo>
                    <a:lnTo>
                      <a:pt x="83" y="11"/>
                    </a:lnTo>
                    <a:lnTo>
                      <a:pt x="79" y="7"/>
                    </a:lnTo>
                    <a:lnTo>
                      <a:pt x="75" y="3"/>
                    </a:lnTo>
                    <a:lnTo>
                      <a:pt x="69" y="2"/>
                    </a:lnTo>
                    <a:lnTo>
                      <a:pt x="64" y="0"/>
                    </a:lnTo>
                    <a:lnTo>
                      <a:pt x="48" y="5"/>
                    </a:lnTo>
                    <a:lnTo>
                      <a:pt x="33" y="1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4" name="Freeform 289"/>
              <p:cNvSpPr>
                <a:spLocks noEditPoints="1"/>
              </p:cNvSpPr>
              <p:nvPr/>
            </p:nvSpPr>
            <p:spPr bwMode="auto">
              <a:xfrm>
                <a:off x="803" y="1435"/>
                <a:ext cx="23" cy="72"/>
              </a:xfrm>
              <a:custGeom>
                <a:avLst/>
                <a:gdLst>
                  <a:gd name="T0" fmla="*/ 9 w 45"/>
                  <a:gd name="T1" fmla="*/ 1 h 143"/>
                  <a:gd name="T2" fmla="*/ 8 w 45"/>
                  <a:gd name="T3" fmla="*/ 3 h 143"/>
                  <a:gd name="T4" fmla="*/ 7 w 45"/>
                  <a:gd name="T5" fmla="*/ 5 h 143"/>
                  <a:gd name="T6" fmla="*/ 8 w 45"/>
                  <a:gd name="T7" fmla="*/ 7 h 143"/>
                  <a:gd name="T8" fmla="*/ 9 w 45"/>
                  <a:gd name="T9" fmla="*/ 9 h 143"/>
                  <a:gd name="T10" fmla="*/ 11 w 45"/>
                  <a:gd name="T11" fmla="*/ 10 h 143"/>
                  <a:gd name="T12" fmla="*/ 12 w 45"/>
                  <a:gd name="T13" fmla="*/ 11 h 143"/>
                  <a:gd name="T14" fmla="*/ 14 w 45"/>
                  <a:gd name="T15" fmla="*/ 10 h 143"/>
                  <a:gd name="T16" fmla="*/ 16 w 45"/>
                  <a:gd name="T17" fmla="*/ 9 h 143"/>
                  <a:gd name="T18" fmla="*/ 17 w 45"/>
                  <a:gd name="T19" fmla="*/ 7 h 143"/>
                  <a:gd name="T20" fmla="*/ 17 w 45"/>
                  <a:gd name="T21" fmla="*/ 5 h 143"/>
                  <a:gd name="T22" fmla="*/ 17 w 45"/>
                  <a:gd name="T23" fmla="*/ 3 h 143"/>
                  <a:gd name="T24" fmla="*/ 15 w 45"/>
                  <a:gd name="T25" fmla="*/ 1 h 143"/>
                  <a:gd name="T26" fmla="*/ 14 w 45"/>
                  <a:gd name="T27" fmla="*/ 0 h 143"/>
                  <a:gd name="T28" fmla="*/ 12 w 45"/>
                  <a:gd name="T29" fmla="*/ 0 h 143"/>
                  <a:gd name="T30" fmla="*/ 11 w 45"/>
                  <a:gd name="T31" fmla="*/ 0 h 143"/>
                  <a:gd name="T32" fmla="*/ 9 w 45"/>
                  <a:gd name="T33" fmla="*/ 1 h 143"/>
                  <a:gd name="T34" fmla="*/ 14 w 45"/>
                  <a:gd name="T35" fmla="*/ 24 h 143"/>
                  <a:gd name="T36" fmla="*/ 0 w 45"/>
                  <a:gd name="T37" fmla="*/ 30 h 143"/>
                  <a:gd name="T38" fmla="*/ 1 w 45"/>
                  <a:gd name="T39" fmla="*/ 32 h 143"/>
                  <a:gd name="T40" fmla="*/ 3 w 45"/>
                  <a:gd name="T41" fmla="*/ 31 h 143"/>
                  <a:gd name="T42" fmla="*/ 5 w 45"/>
                  <a:gd name="T43" fmla="*/ 31 h 143"/>
                  <a:gd name="T44" fmla="*/ 6 w 45"/>
                  <a:gd name="T45" fmla="*/ 31 h 143"/>
                  <a:gd name="T46" fmla="*/ 7 w 45"/>
                  <a:gd name="T47" fmla="*/ 32 h 143"/>
                  <a:gd name="T48" fmla="*/ 7 w 45"/>
                  <a:gd name="T49" fmla="*/ 33 h 143"/>
                  <a:gd name="T50" fmla="*/ 8 w 45"/>
                  <a:gd name="T51" fmla="*/ 34 h 143"/>
                  <a:gd name="T52" fmla="*/ 8 w 45"/>
                  <a:gd name="T53" fmla="*/ 36 h 143"/>
                  <a:gd name="T54" fmla="*/ 8 w 45"/>
                  <a:gd name="T55" fmla="*/ 39 h 143"/>
                  <a:gd name="T56" fmla="*/ 8 w 45"/>
                  <a:gd name="T57" fmla="*/ 43 h 143"/>
                  <a:gd name="T58" fmla="*/ 8 w 45"/>
                  <a:gd name="T59" fmla="*/ 61 h 143"/>
                  <a:gd name="T60" fmla="*/ 8 w 45"/>
                  <a:gd name="T61" fmla="*/ 65 h 143"/>
                  <a:gd name="T62" fmla="*/ 8 w 45"/>
                  <a:gd name="T63" fmla="*/ 67 h 143"/>
                  <a:gd name="T64" fmla="*/ 7 w 45"/>
                  <a:gd name="T65" fmla="*/ 68 h 143"/>
                  <a:gd name="T66" fmla="*/ 6 w 45"/>
                  <a:gd name="T67" fmla="*/ 69 h 143"/>
                  <a:gd name="T68" fmla="*/ 4 w 45"/>
                  <a:gd name="T69" fmla="*/ 70 h 143"/>
                  <a:gd name="T70" fmla="*/ 1 w 45"/>
                  <a:gd name="T71" fmla="*/ 70 h 143"/>
                  <a:gd name="T72" fmla="*/ 1 w 45"/>
                  <a:gd name="T73" fmla="*/ 72 h 143"/>
                  <a:gd name="T74" fmla="*/ 23 w 45"/>
                  <a:gd name="T75" fmla="*/ 72 h 143"/>
                  <a:gd name="T76" fmla="*/ 23 w 45"/>
                  <a:gd name="T77" fmla="*/ 70 h 143"/>
                  <a:gd name="T78" fmla="*/ 21 w 45"/>
                  <a:gd name="T79" fmla="*/ 70 h 143"/>
                  <a:gd name="T80" fmla="*/ 19 w 45"/>
                  <a:gd name="T81" fmla="*/ 69 h 143"/>
                  <a:gd name="T82" fmla="*/ 18 w 45"/>
                  <a:gd name="T83" fmla="*/ 68 h 143"/>
                  <a:gd name="T84" fmla="*/ 17 w 45"/>
                  <a:gd name="T85" fmla="*/ 67 h 143"/>
                  <a:gd name="T86" fmla="*/ 16 w 45"/>
                  <a:gd name="T87" fmla="*/ 65 h 143"/>
                  <a:gd name="T88" fmla="*/ 16 w 45"/>
                  <a:gd name="T89" fmla="*/ 61 h 143"/>
                  <a:gd name="T90" fmla="*/ 16 w 45"/>
                  <a:gd name="T91" fmla="*/ 24 h 143"/>
                  <a:gd name="T92" fmla="*/ 14 w 45"/>
                  <a:gd name="T93" fmla="*/ 24 h 14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5"/>
                  <a:gd name="T142" fmla="*/ 0 h 143"/>
                  <a:gd name="T143" fmla="*/ 45 w 45"/>
                  <a:gd name="T144" fmla="*/ 143 h 14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5" h="143">
                    <a:moveTo>
                      <a:pt x="17" y="2"/>
                    </a:moveTo>
                    <a:lnTo>
                      <a:pt x="15" y="6"/>
                    </a:lnTo>
                    <a:lnTo>
                      <a:pt x="13" y="9"/>
                    </a:lnTo>
                    <a:lnTo>
                      <a:pt x="15" y="13"/>
                    </a:lnTo>
                    <a:lnTo>
                      <a:pt x="17" y="17"/>
                    </a:lnTo>
                    <a:lnTo>
                      <a:pt x="21" y="19"/>
                    </a:lnTo>
                    <a:lnTo>
                      <a:pt x="24" y="21"/>
                    </a:lnTo>
                    <a:lnTo>
                      <a:pt x="28" y="19"/>
                    </a:lnTo>
                    <a:lnTo>
                      <a:pt x="32" y="17"/>
                    </a:lnTo>
                    <a:lnTo>
                      <a:pt x="34" y="13"/>
                    </a:lnTo>
                    <a:lnTo>
                      <a:pt x="34" y="9"/>
                    </a:lnTo>
                    <a:lnTo>
                      <a:pt x="34" y="6"/>
                    </a:lnTo>
                    <a:lnTo>
                      <a:pt x="30" y="2"/>
                    </a:lnTo>
                    <a:lnTo>
                      <a:pt x="28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7" y="2"/>
                    </a:lnTo>
                    <a:close/>
                    <a:moveTo>
                      <a:pt x="28" y="48"/>
                    </a:moveTo>
                    <a:lnTo>
                      <a:pt x="0" y="59"/>
                    </a:lnTo>
                    <a:lnTo>
                      <a:pt x="1" y="63"/>
                    </a:lnTo>
                    <a:lnTo>
                      <a:pt x="5" y="61"/>
                    </a:lnTo>
                    <a:lnTo>
                      <a:pt x="9" y="61"/>
                    </a:lnTo>
                    <a:lnTo>
                      <a:pt x="11" y="61"/>
                    </a:lnTo>
                    <a:lnTo>
                      <a:pt x="13" y="63"/>
                    </a:lnTo>
                    <a:lnTo>
                      <a:pt x="13" y="65"/>
                    </a:lnTo>
                    <a:lnTo>
                      <a:pt x="15" y="67"/>
                    </a:lnTo>
                    <a:lnTo>
                      <a:pt x="15" y="71"/>
                    </a:lnTo>
                    <a:lnTo>
                      <a:pt x="15" y="78"/>
                    </a:lnTo>
                    <a:lnTo>
                      <a:pt x="15" y="86"/>
                    </a:lnTo>
                    <a:lnTo>
                      <a:pt x="15" y="122"/>
                    </a:lnTo>
                    <a:lnTo>
                      <a:pt x="15" y="130"/>
                    </a:lnTo>
                    <a:lnTo>
                      <a:pt x="15" y="134"/>
                    </a:lnTo>
                    <a:lnTo>
                      <a:pt x="13" y="136"/>
                    </a:lnTo>
                    <a:lnTo>
                      <a:pt x="11" y="138"/>
                    </a:lnTo>
                    <a:lnTo>
                      <a:pt x="7" y="140"/>
                    </a:lnTo>
                    <a:lnTo>
                      <a:pt x="1" y="140"/>
                    </a:lnTo>
                    <a:lnTo>
                      <a:pt x="1" y="143"/>
                    </a:lnTo>
                    <a:lnTo>
                      <a:pt x="45" y="143"/>
                    </a:lnTo>
                    <a:lnTo>
                      <a:pt x="45" y="140"/>
                    </a:lnTo>
                    <a:lnTo>
                      <a:pt x="42" y="140"/>
                    </a:lnTo>
                    <a:lnTo>
                      <a:pt x="38" y="138"/>
                    </a:lnTo>
                    <a:lnTo>
                      <a:pt x="36" y="136"/>
                    </a:lnTo>
                    <a:lnTo>
                      <a:pt x="34" y="134"/>
                    </a:lnTo>
                    <a:lnTo>
                      <a:pt x="32" y="130"/>
                    </a:lnTo>
                    <a:lnTo>
                      <a:pt x="32" y="122"/>
                    </a:lnTo>
                    <a:lnTo>
                      <a:pt x="32" y="48"/>
                    </a:lnTo>
                    <a:lnTo>
                      <a:pt x="28" y="4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5" name="Freeform 290"/>
              <p:cNvSpPr>
                <a:spLocks/>
              </p:cNvSpPr>
              <p:nvPr/>
            </p:nvSpPr>
            <p:spPr bwMode="auto">
              <a:xfrm>
                <a:off x="830" y="1459"/>
                <a:ext cx="49" cy="48"/>
              </a:xfrm>
              <a:custGeom>
                <a:avLst/>
                <a:gdLst>
                  <a:gd name="T0" fmla="*/ 13 w 100"/>
                  <a:gd name="T1" fmla="*/ 0 h 95"/>
                  <a:gd name="T2" fmla="*/ 0 w 100"/>
                  <a:gd name="T3" fmla="*/ 8 h 95"/>
                  <a:gd name="T4" fmla="*/ 4 w 100"/>
                  <a:gd name="T5" fmla="*/ 7 h 95"/>
                  <a:gd name="T6" fmla="*/ 6 w 100"/>
                  <a:gd name="T7" fmla="*/ 8 h 95"/>
                  <a:gd name="T8" fmla="*/ 6 w 100"/>
                  <a:gd name="T9" fmla="*/ 11 h 95"/>
                  <a:gd name="T10" fmla="*/ 7 w 100"/>
                  <a:gd name="T11" fmla="*/ 15 h 95"/>
                  <a:gd name="T12" fmla="*/ 7 w 100"/>
                  <a:gd name="T13" fmla="*/ 37 h 95"/>
                  <a:gd name="T14" fmla="*/ 6 w 100"/>
                  <a:gd name="T15" fmla="*/ 42 h 95"/>
                  <a:gd name="T16" fmla="*/ 5 w 100"/>
                  <a:gd name="T17" fmla="*/ 45 h 95"/>
                  <a:gd name="T18" fmla="*/ 1 w 100"/>
                  <a:gd name="T19" fmla="*/ 46 h 95"/>
                  <a:gd name="T20" fmla="*/ 0 w 100"/>
                  <a:gd name="T21" fmla="*/ 48 h 95"/>
                  <a:gd name="T22" fmla="*/ 23 w 100"/>
                  <a:gd name="T23" fmla="*/ 46 h 95"/>
                  <a:gd name="T24" fmla="*/ 18 w 100"/>
                  <a:gd name="T25" fmla="*/ 45 h 95"/>
                  <a:gd name="T26" fmla="*/ 16 w 100"/>
                  <a:gd name="T27" fmla="*/ 43 h 95"/>
                  <a:gd name="T28" fmla="*/ 16 w 100"/>
                  <a:gd name="T29" fmla="*/ 40 h 95"/>
                  <a:gd name="T30" fmla="*/ 15 w 100"/>
                  <a:gd name="T31" fmla="*/ 13 h 95"/>
                  <a:gd name="T32" fmla="*/ 24 w 100"/>
                  <a:gd name="T33" fmla="*/ 7 h 95"/>
                  <a:gd name="T34" fmla="*/ 29 w 100"/>
                  <a:gd name="T35" fmla="*/ 7 h 95"/>
                  <a:gd name="T36" fmla="*/ 33 w 100"/>
                  <a:gd name="T37" fmla="*/ 10 h 95"/>
                  <a:gd name="T38" fmla="*/ 34 w 100"/>
                  <a:gd name="T39" fmla="*/ 14 h 95"/>
                  <a:gd name="T40" fmla="*/ 34 w 100"/>
                  <a:gd name="T41" fmla="*/ 37 h 95"/>
                  <a:gd name="T42" fmla="*/ 34 w 100"/>
                  <a:gd name="T43" fmla="*/ 42 h 95"/>
                  <a:gd name="T44" fmla="*/ 32 w 100"/>
                  <a:gd name="T45" fmla="*/ 45 h 95"/>
                  <a:gd name="T46" fmla="*/ 28 w 100"/>
                  <a:gd name="T47" fmla="*/ 46 h 95"/>
                  <a:gd name="T48" fmla="*/ 27 w 100"/>
                  <a:gd name="T49" fmla="*/ 48 h 95"/>
                  <a:gd name="T50" fmla="*/ 49 w 100"/>
                  <a:gd name="T51" fmla="*/ 46 h 95"/>
                  <a:gd name="T52" fmla="*/ 45 w 100"/>
                  <a:gd name="T53" fmla="*/ 45 h 95"/>
                  <a:gd name="T54" fmla="*/ 43 w 100"/>
                  <a:gd name="T55" fmla="*/ 43 h 95"/>
                  <a:gd name="T56" fmla="*/ 42 w 100"/>
                  <a:gd name="T57" fmla="*/ 37 h 95"/>
                  <a:gd name="T58" fmla="*/ 42 w 100"/>
                  <a:gd name="T59" fmla="*/ 13 h 95"/>
                  <a:gd name="T60" fmla="*/ 41 w 100"/>
                  <a:gd name="T61" fmla="*/ 9 h 95"/>
                  <a:gd name="T62" fmla="*/ 39 w 100"/>
                  <a:gd name="T63" fmla="*/ 4 h 95"/>
                  <a:gd name="T64" fmla="*/ 34 w 100"/>
                  <a:gd name="T65" fmla="*/ 1 h 95"/>
                  <a:gd name="T66" fmla="*/ 24 w 100"/>
                  <a:gd name="T67" fmla="*/ 3 h 95"/>
                  <a:gd name="T68" fmla="*/ 15 w 100"/>
                  <a:gd name="T69" fmla="*/ 0 h 9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0"/>
                  <a:gd name="T106" fmla="*/ 0 h 95"/>
                  <a:gd name="T107" fmla="*/ 100 w 100"/>
                  <a:gd name="T108" fmla="*/ 95 h 9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0" h="95">
                    <a:moveTo>
                      <a:pt x="31" y="0"/>
                    </a:moveTo>
                    <a:lnTo>
                      <a:pt x="27" y="0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3"/>
                    </a:lnTo>
                    <a:lnTo>
                      <a:pt x="8" y="13"/>
                    </a:lnTo>
                    <a:lnTo>
                      <a:pt x="10" y="13"/>
                    </a:lnTo>
                    <a:lnTo>
                      <a:pt x="12" y="15"/>
                    </a:lnTo>
                    <a:lnTo>
                      <a:pt x="13" y="17"/>
                    </a:lnTo>
                    <a:lnTo>
                      <a:pt x="13" y="21"/>
                    </a:lnTo>
                    <a:lnTo>
                      <a:pt x="15" y="25"/>
                    </a:lnTo>
                    <a:lnTo>
                      <a:pt x="15" y="30"/>
                    </a:lnTo>
                    <a:lnTo>
                      <a:pt x="15" y="40"/>
                    </a:lnTo>
                    <a:lnTo>
                      <a:pt x="15" y="74"/>
                    </a:lnTo>
                    <a:lnTo>
                      <a:pt x="15" y="80"/>
                    </a:lnTo>
                    <a:lnTo>
                      <a:pt x="13" y="84"/>
                    </a:lnTo>
                    <a:lnTo>
                      <a:pt x="12" y="88"/>
                    </a:lnTo>
                    <a:lnTo>
                      <a:pt x="10" y="90"/>
                    </a:lnTo>
                    <a:lnTo>
                      <a:pt x="8" y="92"/>
                    </a:lnTo>
                    <a:lnTo>
                      <a:pt x="2" y="92"/>
                    </a:lnTo>
                    <a:lnTo>
                      <a:pt x="0" y="92"/>
                    </a:lnTo>
                    <a:lnTo>
                      <a:pt x="0" y="95"/>
                    </a:lnTo>
                    <a:lnTo>
                      <a:pt x="46" y="95"/>
                    </a:lnTo>
                    <a:lnTo>
                      <a:pt x="46" y="92"/>
                    </a:lnTo>
                    <a:lnTo>
                      <a:pt x="40" y="92"/>
                    </a:lnTo>
                    <a:lnTo>
                      <a:pt x="36" y="90"/>
                    </a:lnTo>
                    <a:lnTo>
                      <a:pt x="35" y="88"/>
                    </a:lnTo>
                    <a:lnTo>
                      <a:pt x="33" y="86"/>
                    </a:lnTo>
                    <a:lnTo>
                      <a:pt x="33" y="84"/>
                    </a:lnTo>
                    <a:lnTo>
                      <a:pt x="33" y="80"/>
                    </a:lnTo>
                    <a:lnTo>
                      <a:pt x="31" y="74"/>
                    </a:lnTo>
                    <a:lnTo>
                      <a:pt x="31" y="26"/>
                    </a:lnTo>
                    <a:lnTo>
                      <a:pt x="40" y="19"/>
                    </a:lnTo>
                    <a:lnTo>
                      <a:pt x="48" y="13"/>
                    </a:lnTo>
                    <a:lnTo>
                      <a:pt x="56" y="13"/>
                    </a:lnTo>
                    <a:lnTo>
                      <a:pt x="59" y="13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69" y="23"/>
                    </a:lnTo>
                    <a:lnTo>
                      <a:pt x="69" y="28"/>
                    </a:lnTo>
                    <a:lnTo>
                      <a:pt x="69" y="36"/>
                    </a:lnTo>
                    <a:lnTo>
                      <a:pt x="69" y="74"/>
                    </a:lnTo>
                    <a:lnTo>
                      <a:pt x="69" y="80"/>
                    </a:lnTo>
                    <a:lnTo>
                      <a:pt x="69" y="84"/>
                    </a:lnTo>
                    <a:lnTo>
                      <a:pt x="67" y="88"/>
                    </a:lnTo>
                    <a:lnTo>
                      <a:pt x="65" y="90"/>
                    </a:lnTo>
                    <a:lnTo>
                      <a:pt x="61" y="92"/>
                    </a:lnTo>
                    <a:lnTo>
                      <a:pt x="57" y="92"/>
                    </a:lnTo>
                    <a:lnTo>
                      <a:pt x="56" y="92"/>
                    </a:lnTo>
                    <a:lnTo>
                      <a:pt x="56" y="95"/>
                    </a:lnTo>
                    <a:lnTo>
                      <a:pt x="100" y="95"/>
                    </a:lnTo>
                    <a:lnTo>
                      <a:pt x="100" y="92"/>
                    </a:lnTo>
                    <a:lnTo>
                      <a:pt x="96" y="92"/>
                    </a:lnTo>
                    <a:lnTo>
                      <a:pt x="92" y="90"/>
                    </a:lnTo>
                    <a:lnTo>
                      <a:pt x="90" y="88"/>
                    </a:lnTo>
                    <a:lnTo>
                      <a:pt x="88" y="86"/>
                    </a:lnTo>
                    <a:lnTo>
                      <a:pt x="86" y="82"/>
                    </a:lnTo>
                    <a:lnTo>
                      <a:pt x="86" y="74"/>
                    </a:lnTo>
                    <a:lnTo>
                      <a:pt x="86" y="36"/>
                    </a:lnTo>
                    <a:lnTo>
                      <a:pt x="86" y="26"/>
                    </a:lnTo>
                    <a:lnTo>
                      <a:pt x="86" y="21"/>
                    </a:lnTo>
                    <a:lnTo>
                      <a:pt x="84" y="17"/>
                    </a:lnTo>
                    <a:lnTo>
                      <a:pt x="82" y="11"/>
                    </a:lnTo>
                    <a:lnTo>
                      <a:pt x="79" y="7"/>
                    </a:lnTo>
                    <a:lnTo>
                      <a:pt x="75" y="3"/>
                    </a:lnTo>
                    <a:lnTo>
                      <a:pt x="69" y="2"/>
                    </a:lnTo>
                    <a:lnTo>
                      <a:pt x="63" y="0"/>
                    </a:lnTo>
                    <a:lnTo>
                      <a:pt x="48" y="5"/>
                    </a:lnTo>
                    <a:lnTo>
                      <a:pt x="33" y="19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6" name="Freeform 291"/>
              <p:cNvSpPr>
                <a:spLocks/>
              </p:cNvSpPr>
              <p:nvPr/>
            </p:nvSpPr>
            <p:spPr bwMode="auto">
              <a:xfrm>
                <a:off x="606" y="3341"/>
                <a:ext cx="118" cy="70"/>
              </a:xfrm>
              <a:custGeom>
                <a:avLst/>
                <a:gdLst>
                  <a:gd name="T0" fmla="*/ 0 w 238"/>
                  <a:gd name="T1" fmla="*/ 8 h 142"/>
                  <a:gd name="T2" fmla="*/ 6 w 238"/>
                  <a:gd name="T3" fmla="*/ 9 h 142"/>
                  <a:gd name="T4" fmla="*/ 10 w 238"/>
                  <a:gd name="T5" fmla="*/ 12 h 142"/>
                  <a:gd name="T6" fmla="*/ 11 w 238"/>
                  <a:gd name="T7" fmla="*/ 19 h 142"/>
                  <a:gd name="T8" fmla="*/ 11 w 238"/>
                  <a:gd name="T9" fmla="*/ 55 h 142"/>
                  <a:gd name="T10" fmla="*/ 10 w 238"/>
                  <a:gd name="T11" fmla="*/ 63 h 142"/>
                  <a:gd name="T12" fmla="*/ 6 w 238"/>
                  <a:gd name="T13" fmla="*/ 67 h 142"/>
                  <a:gd name="T14" fmla="*/ 1 w 238"/>
                  <a:gd name="T15" fmla="*/ 70 h 142"/>
                  <a:gd name="T16" fmla="*/ 32 w 238"/>
                  <a:gd name="T17" fmla="*/ 67 h 142"/>
                  <a:gd name="T18" fmla="*/ 26 w 238"/>
                  <a:gd name="T19" fmla="*/ 65 h 142"/>
                  <a:gd name="T20" fmla="*/ 24 w 238"/>
                  <a:gd name="T21" fmla="*/ 59 h 142"/>
                  <a:gd name="T22" fmla="*/ 29 w 238"/>
                  <a:gd name="T23" fmla="*/ 14 h 142"/>
                  <a:gd name="T24" fmla="*/ 39 w 238"/>
                  <a:gd name="T25" fmla="*/ 8 h 142"/>
                  <a:gd name="T26" fmla="*/ 49 w 238"/>
                  <a:gd name="T27" fmla="*/ 10 h 142"/>
                  <a:gd name="T28" fmla="*/ 54 w 238"/>
                  <a:gd name="T29" fmla="*/ 20 h 142"/>
                  <a:gd name="T30" fmla="*/ 54 w 238"/>
                  <a:gd name="T31" fmla="*/ 59 h 142"/>
                  <a:gd name="T32" fmla="*/ 52 w 238"/>
                  <a:gd name="T33" fmla="*/ 64 h 142"/>
                  <a:gd name="T34" fmla="*/ 46 w 238"/>
                  <a:gd name="T35" fmla="*/ 67 h 142"/>
                  <a:gd name="T36" fmla="*/ 77 w 238"/>
                  <a:gd name="T37" fmla="*/ 70 h 142"/>
                  <a:gd name="T38" fmla="*/ 71 w 238"/>
                  <a:gd name="T39" fmla="*/ 67 h 142"/>
                  <a:gd name="T40" fmla="*/ 66 w 238"/>
                  <a:gd name="T41" fmla="*/ 63 h 142"/>
                  <a:gd name="T42" fmla="*/ 65 w 238"/>
                  <a:gd name="T43" fmla="*/ 55 h 142"/>
                  <a:gd name="T44" fmla="*/ 65 w 238"/>
                  <a:gd name="T45" fmla="*/ 18 h 142"/>
                  <a:gd name="T46" fmla="*/ 75 w 238"/>
                  <a:gd name="T47" fmla="*/ 10 h 142"/>
                  <a:gd name="T48" fmla="*/ 87 w 238"/>
                  <a:gd name="T49" fmla="*/ 8 h 142"/>
                  <a:gd name="T50" fmla="*/ 93 w 238"/>
                  <a:gd name="T51" fmla="*/ 13 h 142"/>
                  <a:gd name="T52" fmla="*/ 95 w 238"/>
                  <a:gd name="T53" fmla="*/ 26 h 142"/>
                  <a:gd name="T54" fmla="*/ 95 w 238"/>
                  <a:gd name="T55" fmla="*/ 61 h 142"/>
                  <a:gd name="T56" fmla="*/ 92 w 238"/>
                  <a:gd name="T57" fmla="*/ 65 h 142"/>
                  <a:gd name="T58" fmla="*/ 84 w 238"/>
                  <a:gd name="T59" fmla="*/ 67 h 142"/>
                  <a:gd name="T60" fmla="*/ 118 w 238"/>
                  <a:gd name="T61" fmla="*/ 67 h 142"/>
                  <a:gd name="T62" fmla="*/ 109 w 238"/>
                  <a:gd name="T63" fmla="*/ 65 h 142"/>
                  <a:gd name="T64" fmla="*/ 108 w 238"/>
                  <a:gd name="T65" fmla="*/ 59 h 142"/>
                  <a:gd name="T66" fmla="*/ 108 w 238"/>
                  <a:gd name="T67" fmla="*/ 20 h 142"/>
                  <a:gd name="T68" fmla="*/ 104 w 238"/>
                  <a:gd name="T69" fmla="*/ 7 h 142"/>
                  <a:gd name="T70" fmla="*/ 96 w 238"/>
                  <a:gd name="T71" fmla="*/ 1 h 142"/>
                  <a:gd name="T72" fmla="*/ 86 w 238"/>
                  <a:gd name="T73" fmla="*/ 0 h 142"/>
                  <a:gd name="T74" fmla="*/ 75 w 238"/>
                  <a:gd name="T75" fmla="*/ 4 h 142"/>
                  <a:gd name="T76" fmla="*/ 65 w 238"/>
                  <a:gd name="T77" fmla="*/ 14 h 142"/>
                  <a:gd name="T78" fmla="*/ 59 w 238"/>
                  <a:gd name="T79" fmla="*/ 4 h 142"/>
                  <a:gd name="T80" fmla="*/ 48 w 238"/>
                  <a:gd name="T81" fmla="*/ 0 h 142"/>
                  <a:gd name="T82" fmla="*/ 36 w 238"/>
                  <a:gd name="T83" fmla="*/ 3 h 142"/>
                  <a:gd name="T84" fmla="*/ 31 w 238"/>
                  <a:gd name="T85" fmla="*/ 8 h 142"/>
                  <a:gd name="T86" fmla="*/ 24 w 238"/>
                  <a:gd name="T87" fmla="*/ 0 h 14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238"/>
                  <a:gd name="T133" fmla="*/ 0 h 142"/>
                  <a:gd name="T134" fmla="*/ 238 w 238"/>
                  <a:gd name="T135" fmla="*/ 142 h 14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238" h="142">
                    <a:moveTo>
                      <a:pt x="48" y="0"/>
                    </a:moveTo>
                    <a:lnTo>
                      <a:pt x="43" y="0"/>
                    </a:lnTo>
                    <a:lnTo>
                      <a:pt x="0" y="17"/>
                    </a:lnTo>
                    <a:lnTo>
                      <a:pt x="2" y="21"/>
                    </a:lnTo>
                    <a:lnTo>
                      <a:pt x="8" y="21"/>
                    </a:lnTo>
                    <a:lnTo>
                      <a:pt x="12" y="19"/>
                    </a:lnTo>
                    <a:lnTo>
                      <a:pt x="16" y="19"/>
                    </a:lnTo>
                    <a:lnTo>
                      <a:pt x="20" y="21"/>
                    </a:lnTo>
                    <a:lnTo>
                      <a:pt x="21" y="25"/>
                    </a:lnTo>
                    <a:lnTo>
                      <a:pt x="21" y="29"/>
                    </a:lnTo>
                    <a:lnTo>
                      <a:pt x="23" y="33"/>
                    </a:lnTo>
                    <a:lnTo>
                      <a:pt x="23" y="38"/>
                    </a:lnTo>
                    <a:lnTo>
                      <a:pt x="23" y="48"/>
                    </a:lnTo>
                    <a:lnTo>
                      <a:pt x="23" y="58"/>
                    </a:lnTo>
                    <a:lnTo>
                      <a:pt x="23" y="111"/>
                    </a:lnTo>
                    <a:lnTo>
                      <a:pt x="23" y="119"/>
                    </a:lnTo>
                    <a:lnTo>
                      <a:pt x="23" y="125"/>
                    </a:lnTo>
                    <a:lnTo>
                      <a:pt x="21" y="128"/>
                    </a:lnTo>
                    <a:lnTo>
                      <a:pt x="20" y="132"/>
                    </a:lnTo>
                    <a:lnTo>
                      <a:pt x="16" y="134"/>
                    </a:lnTo>
                    <a:lnTo>
                      <a:pt x="12" y="136"/>
                    </a:lnTo>
                    <a:lnTo>
                      <a:pt x="8" y="136"/>
                    </a:lnTo>
                    <a:lnTo>
                      <a:pt x="2" y="136"/>
                    </a:lnTo>
                    <a:lnTo>
                      <a:pt x="2" y="142"/>
                    </a:lnTo>
                    <a:lnTo>
                      <a:pt x="71" y="142"/>
                    </a:lnTo>
                    <a:lnTo>
                      <a:pt x="71" y="136"/>
                    </a:lnTo>
                    <a:lnTo>
                      <a:pt x="64" y="136"/>
                    </a:lnTo>
                    <a:lnTo>
                      <a:pt x="60" y="136"/>
                    </a:lnTo>
                    <a:lnTo>
                      <a:pt x="56" y="134"/>
                    </a:lnTo>
                    <a:lnTo>
                      <a:pt x="52" y="132"/>
                    </a:lnTo>
                    <a:lnTo>
                      <a:pt x="50" y="128"/>
                    </a:lnTo>
                    <a:lnTo>
                      <a:pt x="50" y="125"/>
                    </a:lnTo>
                    <a:lnTo>
                      <a:pt x="48" y="119"/>
                    </a:lnTo>
                    <a:lnTo>
                      <a:pt x="48" y="111"/>
                    </a:lnTo>
                    <a:lnTo>
                      <a:pt x="48" y="36"/>
                    </a:lnTo>
                    <a:lnTo>
                      <a:pt x="58" y="29"/>
                    </a:lnTo>
                    <a:lnTo>
                      <a:pt x="67" y="21"/>
                    </a:lnTo>
                    <a:lnTo>
                      <a:pt x="73" y="19"/>
                    </a:lnTo>
                    <a:lnTo>
                      <a:pt x="79" y="17"/>
                    </a:lnTo>
                    <a:lnTo>
                      <a:pt x="85" y="17"/>
                    </a:lnTo>
                    <a:lnTo>
                      <a:pt x="92" y="17"/>
                    </a:lnTo>
                    <a:lnTo>
                      <a:pt x="98" y="21"/>
                    </a:lnTo>
                    <a:lnTo>
                      <a:pt x="102" y="27"/>
                    </a:lnTo>
                    <a:lnTo>
                      <a:pt x="106" y="33"/>
                    </a:lnTo>
                    <a:lnTo>
                      <a:pt x="108" y="40"/>
                    </a:lnTo>
                    <a:lnTo>
                      <a:pt x="108" y="52"/>
                    </a:lnTo>
                    <a:lnTo>
                      <a:pt x="108" y="111"/>
                    </a:lnTo>
                    <a:lnTo>
                      <a:pt x="108" y="119"/>
                    </a:lnTo>
                    <a:lnTo>
                      <a:pt x="108" y="123"/>
                    </a:lnTo>
                    <a:lnTo>
                      <a:pt x="106" y="126"/>
                    </a:lnTo>
                    <a:lnTo>
                      <a:pt x="104" y="130"/>
                    </a:lnTo>
                    <a:lnTo>
                      <a:pt x="102" y="134"/>
                    </a:lnTo>
                    <a:lnTo>
                      <a:pt x="98" y="136"/>
                    </a:lnTo>
                    <a:lnTo>
                      <a:pt x="92" y="136"/>
                    </a:lnTo>
                    <a:lnTo>
                      <a:pt x="85" y="136"/>
                    </a:lnTo>
                    <a:lnTo>
                      <a:pt x="85" y="142"/>
                    </a:lnTo>
                    <a:lnTo>
                      <a:pt x="155" y="142"/>
                    </a:lnTo>
                    <a:lnTo>
                      <a:pt x="155" y="136"/>
                    </a:lnTo>
                    <a:lnTo>
                      <a:pt x="148" y="136"/>
                    </a:lnTo>
                    <a:lnTo>
                      <a:pt x="144" y="136"/>
                    </a:lnTo>
                    <a:lnTo>
                      <a:pt x="140" y="134"/>
                    </a:lnTo>
                    <a:lnTo>
                      <a:pt x="136" y="132"/>
                    </a:lnTo>
                    <a:lnTo>
                      <a:pt x="134" y="128"/>
                    </a:lnTo>
                    <a:lnTo>
                      <a:pt x="132" y="125"/>
                    </a:lnTo>
                    <a:lnTo>
                      <a:pt x="132" y="119"/>
                    </a:lnTo>
                    <a:lnTo>
                      <a:pt x="132" y="111"/>
                    </a:lnTo>
                    <a:lnTo>
                      <a:pt x="132" y="44"/>
                    </a:lnTo>
                    <a:lnTo>
                      <a:pt x="132" y="38"/>
                    </a:lnTo>
                    <a:lnTo>
                      <a:pt x="132" y="36"/>
                    </a:lnTo>
                    <a:lnTo>
                      <a:pt x="140" y="31"/>
                    </a:lnTo>
                    <a:lnTo>
                      <a:pt x="146" y="25"/>
                    </a:lnTo>
                    <a:lnTo>
                      <a:pt x="152" y="21"/>
                    </a:lnTo>
                    <a:lnTo>
                      <a:pt x="159" y="19"/>
                    </a:lnTo>
                    <a:lnTo>
                      <a:pt x="169" y="17"/>
                    </a:lnTo>
                    <a:lnTo>
                      <a:pt x="175" y="17"/>
                    </a:lnTo>
                    <a:lnTo>
                      <a:pt x="180" y="19"/>
                    </a:lnTo>
                    <a:lnTo>
                      <a:pt x="184" y="23"/>
                    </a:lnTo>
                    <a:lnTo>
                      <a:pt x="188" y="27"/>
                    </a:lnTo>
                    <a:lnTo>
                      <a:pt x="190" y="33"/>
                    </a:lnTo>
                    <a:lnTo>
                      <a:pt x="190" y="40"/>
                    </a:lnTo>
                    <a:lnTo>
                      <a:pt x="192" y="52"/>
                    </a:lnTo>
                    <a:lnTo>
                      <a:pt x="192" y="111"/>
                    </a:lnTo>
                    <a:lnTo>
                      <a:pt x="192" y="119"/>
                    </a:lnTo>
                    <a:lnTo>
                      <a:pt x="192" y="123"/>
                    </a:lnTo>
                    <a:lnTo>
                      <a:pt x="190" y="126"/>
                    </a:lnTo>
                    <a:lnTo>
                      <a:pt x="188" y="130"/>
                    </a:lnTo>
                    <a:lnTo>
                      <a:pt x="186" y="132"/>
                    </a:lnTo>
                    <a:lnTo>
                      <a:pt x="180" y="136"/>
                    </a:lnTo>
                    <a:lnTo>
                      <a:pt x="173" y="136"/>
                    </a:lnTo>
                    <a:lnTo>
                      <a:pt x="169" y="136"/>
                    </a:lnTo>
                    <a:lnTo>
                      <a:pt x="169" y="142"/>
                    </a:lnTo>
                    <a:lnTo>
                      <a:pt x="238" y="142"/>
                    </a:lnTo>
                    <a:lnTo>
                      <a:pt x="238" y="136"/>
                    </a:lnTo>
                    <a:lnTo>
                      <a:pt x="230" y="136"/>
                    </a:lnTo>
                    <a:lnTo>
                      <a:pt x="224" y="134"/>
                    </a:lnTo>
                    <a:lnTo>
                      <a:pt x="220" y="132"/>
                    </a:lnTo>
                    <a:lnTo>
                      <a:pt x="219" y="128"/>
                    </a:lnTo>
                    <a:lnTo>
                      <a:pt x="217" y="125"/>
                    </a:lnTo>
                    <a:lnTo>
                      <a:pt x="217" y="119"/>
                    </a:lnTo>
                    <a:lnTo>
                      <a:pt x="217" y="111"/>
                    </a:lnTo>
                    <a:lnTo>
                      <a:pt x="217" y="52"/>
                    </a:lnTo>
                    <a:lnTo>
                      <a:pt x="217" y="40"/>
                    </a:lnTo>
                    <a:lnTo>
                      <a:pt x="215" y="31"/>
                    </a:lnTo>
                    <a:lnTo>
                      <a:pt x="213" y="23"/>
                    </a:lnTo>
                    <a:lnTo>
                      <a:pt x="209" y="15"/>
                    </a:lnTo>
                    <a:lnTo>
                      <a:pt x="205" y="10"/>
                    </a:lnTo>
                    <a:lnTo>
                      <a:pt x="199" y="6"/>
                    </a:lnTo>
                    <a:lnTo>
                      <a:pt x="194" y="2"/>
                    </a:lnTo>
                    <a:lnTo>
                      <a:pt x="186" y="0"/>
                    </a:lnTo>
                    <a:lnTo>
                      <a:pt x="180" y="0"/>
                    </a:lnTo>
                    <a:lnTo>
                      <a:pt x="173" y="0"/>
                    </a:lnTo>
                    <a:lnTo>
                      <a:pt x="165" y="2"/>
                    </a:lnTo>
                    <a:lnTo>
                      <a:pt x="157" y="6"/>
                    </a:lnTo>
                    <a:lnTo>
                      <a:pt x="152" y="8"/>
                    </a:lnTo>
                    <a:lnTo>
                      <a:pt x="146" y="14"/>
                    </a:lnTo>
                    <a:lnTo>
                      <a:pt x="138" y="21"/>
                    </a:lnTo>
                    <a:lnTo>
                      <a:pt x="131" y="29"/>
                    </a:lnTo>
                    <a:lnTo>
                      <a:pt x="129" y="19"/>
                    </a:lnTo>
                    <a:lnTo>
                      <a:pt x="125" y="14"/>
                    </a:lnTo>
                    <a:lnTo>
                      <a:pt x="119" y="8"/>
                    </a:lnTo>
                    <a:lnTo>
                      <a:pt x="111" y="2"/>
                    </a:lnTo>
                    <a:lnTo>
                      <a:pt x="104" y="0"/>
                    </a:lnTo>
                    <a:lnTo>
                      <a:pt x="96" y="0"/>
                    </a:lnTo>
                    <a:lnTo>
                      <a:pt x="88" y="0"/>
                    </a:lnTo>
                    <a:lnTo>
                      <a:pt x="81" y="2"/>
                    </a:lnTo>
                    <a:lnTo>
                      <a:pt x="73" y="6"/>
                    </a:lnTo>
                    <a:lnTo>
                      <a:pt x="65" y="12"/>
                    </a:lnTo>
                    <a:lnTo>
                      <a:pt x="64" y="14"/>
                    </a:lnTo>
                    <a:lnTo>
                      <a:pt x="62" y="17"/>
                    </a:lnTo>
                    <a:lnTo>
                      <a:pt x="56" y="23"/>
                    </a:lnTo>
                    <a:lnTo>
                      <a:pt x="48" y="29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7" name="Freeform 292"/>
              <p:cNvSpPr>
                <a:spLocks/>
              </p:cNvSpPr>
              <p:nvPr/>
            </p:nvSpPr>
            <p:spPr bwMode="auto">
              <a:xfrm>
                <a:off x="888" y="3396"/>
                <a:ext cx="23" cy="41"/>
              </a:xfrm>
              <a:custGeom>
                <a:avLst/>
                <a:gdLst>
                  <a:gd name="T0" fmla="*/ 17 w 46"/>
                  <a:gd name="T1" fmla="*/ 31 h 82"/>
                  <a:gd name="T2" fmla="*/ 20 w 46"/>
                  <a:gd name="T3" fmla="*/ 26 h 82"/>
                  <a:gd name="T4" fmla="*/ 22 w 46"/>
                  <a:gd name="T5" fmla="*/ 21 h 82"/>
                  <a:gd name="T6" fmla="*/ 23 w 46"/>
                  <a:gd name="T7" fmla="*/ 17 h 82"/>
                  <a:gd name="T8" fmla="*/ 22 w 46"/>
                  <a:gd name="T9" fmla="*/ 12 h 82"/>
                  <a:gd name="T10" fmla="*/ 21 w 46"/>
                  <a:gd name="T11" fmla="*/ 8 h 82"/>
                  <a:gd name="T12" fmla="*/ 19 w 46"/>
                  <a:gd name="T13" fmla="*/ 5 h 82"/>
                  <a:gd name="T14" fmla="*/ 16 w 46"/>
                  <a:gd name="T15" fmla="*/ 2 h 82"/>
                  <a:gd name="T16" fmla="*/ 14 w 46"/>
                  <a:gd name="T17" fmla="*/ 1 h 82"/>
                  <a:gd name="T18" fmla="*/ 10 w 46"/>
                  <a:gd name="T19" fmla="*/ 0 h 82"/>
                  <a:gd name="T20" fmla="*/ 7 w 46"/>
                  <a:gd name="T21" fmla="*/ 1 h 82"/>
                  <a:gd name="T22" fmla="*/ 3 w 46"/>
                  <a:gd name="T23" fmla="*/ 3 h 82"/>
                  <a:gd name="T24" fmla="*/ 2 w 46"/>
                  <a:gd name="T25" fmla="*/ 5 h 82"/>
                  <a:gd name="T26" fmla="*/ 1 w 46"/>
                  <a:gd name="T27" fmla="*/ 7 h 82"/>
                  <a:gd name="T28" fmla="*/ 0 w 46"/>
                  <a:gd name="T29" fmla="*/ 10 h 82"/>
                  <a:gd name="T30" fmla="*/ 0 w 46"/>
                  <a:gd name="T31" fmla="*/ 12 h 82"/>
                  <a:gd name="T32" fmla="*/ 1 w 46"/>
                  <a:gd name="T33" fmla="*/ 14 h 82"/>
                  <a:gd name="T34" fmla="*/ 3 w 46"/>
                  <a:gd name="T35" fmla="*/ 16 h 82"/>
                  <a:gd name="T36" fmla="*/ 4 w 46"/>
                  <a:gd name="T37" fmla="*/ 17 h 82"/>
                  <a:gd name="T38" fmla="*/ 6 w 46"/>
                  <a:gd name="T39" fmla="*/ 18 h 82"/>
                  <a:gd name="T40" fmla="*/ 9 w 46"/>
                  <a:gd name="T41" fmla="*/ 18 h 82"/>
                  <a:gd name="T42" fmla="*/ 10 w 46"/>
                  <a:gd name="T43" fmla="*/ 18 h 82"/>
                  <a:gd name="T44" fmla="*/ 12 w 46"/>
                  <a:gd name="T45" fmla="*/ 18 h 82"/>
                  <a:gd name="T46" fmla="*/ 14 w 46"/>
                  <a:gd name="T47" fmla="*/ 17 h 82"/>
                  <a:gd name="T48" fmla="*/ 15 w 46"/>
                  <a:gd name="T49" fmla="*/ 16 h 82"/>
                  <a:gd name="T50" fmla="*/ 15 w 46"/>
                  <a:gd name="T51" fmla="*/ 16 h 82"/>
                  <a:gd name="T52" fmla="*/ 16 w 46"/>
                  <a:gd name="T53" fmla="*/ 17 h 82"/>
                  <a:gd name="T54" fmla="*/ 16 w 46"/>
                  <a:gd name="T55" fmla="*/ 18 h 82"/>
                  <a:gd name="T56" fmla="*/ 16 w 46"/>
                  <a:gd name="T57" fmla="*/ 18 h 82"/>
                  <a:gd name="T58" fmla="*/ 16 w 46"/>
                  <a:gd name="T59" fmla="*/ 23 h 82"/>
                  <a:gd name="T60" fmla="*/ 14 w 46"/>
                  <a:gd name="T61" fmla="*/ 27 h 82"/>
                  <a:gd name="T62" fmla="*/ 13 w 46"/>
                  <a:gd name="T63" fmla="*/ 30 h 82"/>
                  <a:gd name="T64" fmla="*/ 10 w 46"/>
                  <a:gd name="T65" fmla="*/ 34 h 82"/>
                  <a:gd name="T66" fmla="*/ 5 w 46"/>
                  <a:gd name="T67" fmla="*/ 37 h 82"/>
                  <a:gd name="T68" fmla="*/ 0 w 46"/>
                  <a:gd name="T69" fmla="*/ 39 h 82"/>
                  <a:gd name="T70" fmla="*/ 0 w 46"/>
                  <a:gd name="T71" fmla="*/ 41 h 82"/>
                  <a:gd name="T72" fmla="*/ 11 w 46"/>
                  <a:gd name="T73" fmla="*/ 37 h 82"/>
                  <a:gd name="T74" fmla="*/ 17 w 46"/>
                  <a:gd name="T75" fmla="*/ 31 h 82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6"/>
                  <a:gd name="T115" fmla="*/ 0 h 82"/>
                  <a:gd name="T116" fmla="*/ 46 w 46"/>
                  <a:gd name="T117" fmla="*/ 82 h 82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6" h="82">
                    <a:moveTo>
                      <a:pt x="34" y="61"/>
                    </a:moveTo>
                    <a:lnTo>
                      <a:pt x="40" y="52"/>
                    </a:lnTo>
                    <a:lnTo>
                      <a:pt x="44" y="42"/>
                    </a:lnTo>
                    <a:lnTo>
                      <a:pt x="46" y="33"/>
                    </a:lnTo>
                    <a:lnTo>
                      <a:pt x="44" y="23"/>
                    </a:lnTo>
                    <a:lnTo>
                      <a:pt x="42" y="15"/>
                    </a:lnTo>
                    <a:lnTo>
                      <a:pt x="38" y="10"/>
                    </a:lnTo>
                    <a:lnTo>
                      <a:pt x="32" y="4"/>
                    </a:lnTo>
                    <a:lnTo>
                      <a:pt x="27" y="2"/>
                    </a:lnTo>
                    <a:lnTo>
                      <a:pt x="19" y="0"/>
                    </a:lnTo>
                    <a:lnTo>
                      <a:pt x="13" y="2"/>
                    </a:lnTo>
                    <a:lnTo>
                      <a:pt x="5" y="6"/>
                    </a:lnTo>
                    <a:lnTo>
                      <a:pt x="4" y="10"/>
                    </a:lnTo>
                    <a:lnTo>
                      <a:pt x="2" y="14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11" y="35"/>
                    </a:lnTo>
                    <a:lnTo>
                      <a:pt x="17" y="35"/>
                    </a:lnTo>
                    <a:lnTo>
                      <a:pt x="19" y="35"/>
                    </a:lnTo>
                    <a:lnTo>
                      <a:pt x="23" y="35"/>
                    </a:lnTo>
                    <a:lnTo>
                      <a:pt x="27" y="33"/>
                    </a:lnTo>
                    <a:lnTo>
                      <a:pt x="30" y="31"/>
                    </a:lnTo>
                    <a:lnTo>
                      <a:pt x="32" y="33"/>
                    </a:lnTo>
                    <a:lnTo>
                      <a:pt x="32" y="35"/>
                    </a:lnTo>
                    <a:lnTo>
                      <a:pt x="32" y="36"/>
                    </a:lnTo>
                    <a:lnTo>
                      <a:pt x="32" y="46"/>
                    </a:lnTo>
                    <a:lnTo>
                      <a:pt x="28" y="54"/>
                    </a:lnTo>
                    <a:lnTo>
                      <a:pt x="25" y="59"/>
                    </a:lnTo>
                    <a:lnTo>
                      <a:pt x="19" y="67"/>
                    </a:lnTo>
                    <a:lnTo>
                      <a:pt x="9" y="73"/>
                    </a:lnTo>
                    <a:lnTo>
                      <a:pt x="0" y="77"/>
                    </a:lnTo>
                    <a:lnTo>
                      <a:pt x="0" y="82"/>
                    </a:lnTo>
                    <a:lnTo>
                      <a:pt x="21" y="73"/>
                    </a:lnTo>
                    <a:lnTo>
                      <a:pt x="3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8" name="Freeform 293"/>
              <p:cNvSpPr>
                <a:spLocks/>
              </p:cNvSpPr>
              <p:nvPr/>
            </p:nvSpPr>
            <p:spPr bwMode="auto">
              <a:xfrm>
                <a:off x="962" y="3341"/>
                <a:ext cx="59" cy="72"/>
              </a:xfrm>
              <a:custGeom>
                <a:avLst/>
                <a:gdLst>
                  <a:gd name="T0" fmla="*/ 57 w 117"/>
                  <a:gd name="T1" fmla="*/ 43 h 146"/>
                  <a:gd name="T2" fmla="*/ 54 w 117"/>
                  <a:gd name="T3" fmla="*/ 48 h 146"/>
                  <a:gd name="T4" fmla="*/ 51 w 117"/>
                  <a:gd name="T5" fmla="*/ 53 h 146"/>
                  <a:gd name="T6" fmla="*/ 49 w 117"/>
                  <a:gd name="T7" fmla="*/ 56 h 146"/>
                  <a:gd name="T8" fmla="*/ 44 w 117"/>
                  <a:gd name="T9" fmla="*/ 59 h 146"/>
                  <a:gd name="T10" fmla="*/ 40 w 117"/>
                  <a:gd name="T11" fmla="*/ 60 h 146"/>
                  <a:gd name="T12" fmla="*/ 36 w 117"/>
                  <a:gd name="T13" fmla="*/ 61 h 146"/>
                  <a:gd name="T14" fmla="*/ 26 w 117"/>
                  <a:gd name="T15" fmla="*/ 59 h 146"/>
                  <a:gd name="T16" fmla="*/ 18 w 117"/>
                  <a:gd name="T17" fmla="*/ 51 h 146"/>
                  <a:gd name="T18" fmla="*/ 15 w 117"/>
                  <a:gd name="T19" fmla="*/ 40 h 146"/>
                  <a:gd name="T20" fmla="*/ 13 w 117"/>
                  <a:gd name="T21" fmla="*/ 29 h 146"/>
                  <a:gd name="T22" fmla="*/ 15 w 117"/>
                  <a:gd name="T23" fmla="*/ 19 h 146"/>
                  <a:gd name="T24" fmla="*/ 18 w 117"/>
                  <a:gd name="T25" fmla="*/ 10 h 146"/>
                  <a:gd name="T26" fmla="*/ 21 w 117"/>
                  <a:gd name="T27" fmla="*/ 7 h 146"/>
                  <a:gd name="T28" fmla="*/ 24 w 117"/>
                  <a:gd name="T29" fmla="*/ 6 h 146"/>
                  <a:gd name="T30" fmla="*/ 27 w 117"/>
                  <a:gd name="T31" fmla="*/ 5 h 146"/>
                  <a:gd name="T32" fmla="*/ 31 w 117"/>
                  <a:gd name="T33" fmla="*/ 5 h 146"/>
                  <a:gd name="T34" fmla="*/ 34 w 117"/>
                  <a:gd name="T35" fmla="*/ 5 h 146"/>
                  <a:gd name="T36" fmla="*/ 37 w 117"/>
                  <a:gd name="T37" fmla="*/ 6 h 146"/>
                  <a:gd name="T38" fmla="*/ 38 w 117"/>
                  <a:gd name="T39" fmla="*/ 7 h 146"/>
                  <a:gd name="T40" fmla="*/ 39 w 117"/>
                  <a:gd name="T41" fmla="*/ 8 h 146"/>
                  <a:gd name="T42" fmla="*/ 40 w 117"/>
                  <a:gd name="T43" fmla="*/ 10 h 146"/>
                  <a:gd name="T44" fmla="*/ 41 w 117"/>
                  <a:gd name="T45" fmla="*/ 13 h 146"/>
                  <a:gd name="T46" fmla="*/ 42 w 117"/>
                  <a:gd name="T47" fmla="*/ 17 h 146"/>
                  <a:gd name="T48" fmla="*/ 43 w 117"/>
                  <a:gd name="T49" fmla="*/ 20 h 146"/>
                  <a:gd name="T50" fmla="*/ 45 w 117"/>
                  <a:gd name="T51" fmla="*/ 21 h 146"/>
                  <a:gd name="T52" fmla="*/ 47 w 117"/>
                  <a:gd name="T53" fmla="*/ 22 h 146"/>
                  <a:gd name="T54" fmla="*/ 50 w 117"/>
                  <a:gd name="T55" fmla="*/ 23 h 146"/>
                  <a:gd name="T56" fmla="*/ 53 w 117"/>
                  <a:gd name="T57" fmla="*/ 22 h 146"/>
                  <a:gd name="T58" fmla="*/ 55 w 117"/>
                  <a:gd name="T59" fmla="*/ 21 h 146"/>
                  <a:gd name="T60" fmla="*/ 57 w 117"/>
                  <a:gd name="T61" fmla="*/ 19 h 146"/>
                  <a:gd name="T62" fmla="*/ 57 w 117"/>
                  <a:gd name="T63" fmla="*/ 16 h 146"/>
                  <a:gd name="T64" fmla="*/ 56 w 117"/>
                  <a:gd name="T65" fmla="*/ 12 h 146"/>
                  <a:gd name="T66" fmla="*/ 54 w 117"/>
                  <a:gd name="T67" fmla="*/ 8 h 146"/>
                  <a:gd name="T68" fmla="*/ 50 w 117"/>
                  <a:gd name="T69" fmla="*/ 5 h 146"/>
                  <a:gd name="T70" fmla="*/ 42 w 117"/>
                  <a:gd name="T71" fmla="*/ 1 h 146"/>
                  <a:gd name="T72" fmla="*/ 34 w 117"/>
                  <a:gd name="T73" fmla="*/ 0 h 146"/>
                  <a:gd name="T74" fmla="*/ 21 w 117"/>
                  <a:gd name="T75" fmla="*/ 2 h 146"/>
                  <a:gd name="T76" fmla="*/ 10 w 117"/>
                  <a:gd name="T77" fmla="*/ 9 h 146"/>
                  <a:gd name="T78" fmla="*/ 5 w 117"/>
                  <a:gd name="T79" fmla="*/ 17 h 146"/>
                  <a:gd name="T80" fmla="*/ 1 w 117"/>
                  <a:gd name="T81" fmla="*/ 26 h 146"/>
                  <a:gd name="T82" fmla="*/ 0 w 117"/>
                  <a:gd name="T83" fmla="*/ 36 h 146"/>
                  <a:gd name="T84" fmla="*/ 1 w 117"/>
                  <a:gd name="T85" fmla="*/ 46 h 146"/>
                  <a:gd name="T86" fmla="*/ 4 w 117"/>
                  <a:gd name="T87" fmla="*/ 55 h 146"/>
                  <a:gd name="T88" fmla="*/ 9 w 117"/>
                  <a:gd name="T89" fmla="*/ 62 h 146"/>
                  <a:gd name="T90" fmla="*/ 18 w 117"/>
                  <a:gd name="T91" fmla="*/ 70 h 146"/>
                  <a:gd name="T92" fmla="*/ 30 w 117"/>
                  <a:gd name="T93" fmla="*/ 72 h 146"/>
                  <a:gd name="T94" fmla="*/ 39 w 117"/>
                  <a:gd name="T95" fmla="*/ 70 h 146"/>
                  <a:gd name="T96" fmla="*/ 48 w 117"/>
                  <a:gd name="T97" fmla="*/ 65 h 146"/>
                  <a:gd name="T98" fmla="*/ 55 w 117"/>
                  <a:gd name="T99" fmla="*/ 56 h 146"/>
                  <a:gd name="T100" fmla="*/ 59 w 117"/>
                  <a:gd name="T101" fmla="*/ 44 h 146"/>
                  <a:gd name="T102" fmla="*/ 57 w 117"/>
                  <a:gd name="T103" fmla="*/ 43 h 14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17"/>
                  <a:gd name="T157" fmla="*/ 0 h 146"/>
                  <a:gd name="T158" fmla="*/ 117 w 117"/>
                  <a:gd name="T159" fmla="*/ 146 h 14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17" h="146">
                    <a:moveTo>
                      <a:pt x="113" y="88"/>
                    </a:moveTo>
                    <a:lnTo>
                      <a:pt x="107" y="98"/>
                    </a:lnTo>
                    <a:lnTo>
                      <a:pt x="101" y="107"/>
                    </a:lnTo>
                    <a:lnTo>
                      <a:pt x="98" y="113"/>
                    </a:lnTo>
                    <a:lnTo>
                      <a:pt x="88" y="119"/>
                    </a:lnTo>
                    <a:lnTo>
                      <a:pt x="80" y="121"/>
                    </a:lnTo>
                    <a:lnTo>
                      <a:pt x="71" y="123"/>
                    </a:lnTo>
                    <a:lnTo>
                      <a:pt x="52" y="119"/>
                    </a:lnTo>
                    <a:lnTo>
                      <a:pt x="36" y="103"/>
                    </a:lnTo>
                    <a:lnTo>
                      <a:pt x="29" y="82"/>
                    </a:lnTo>
                    <a:lnTo>
                      <a:pt x="25" y="59"/>
                    </a:lnTo>
                    <a:lnTo>
                      <a:pt x="29" y="38"/>
                    </a:lnTo>
                    <a:lnTo>
                      <a:pt x="36" y="21"/>
                    </a:lnTo>
                    <a:lnTo>
                      <a:pt x="42" y="15"/>
                    </a:lnTo>
                    <a:lnTo>
                      <a:pt x="48" y="12"/>
                    </a:lnTo>
                    <a:lnTo>
                      <a:pt x="54" y="10"/>
                    </a:lnTo>
                    <a:lnTo>
                      <a:pt x="61" y="10"/>
                    </a:lnTo>
                    <a:lnTo>
                      <a:pt x="67" y="10"/>
                    </a:lnTo>
                    <a:lnTo>
                      <a:pt x="73" y="12"/>
                    </a:lnTo>
                    <a:lnTo>
                      <a:pt x="76" y="14"/>
                    </a:lnTo>
                    <a:lnTo>
                      <a:pt x="78" y="17"/>
                    </a:lnTo>
                    <a:lnTo>
                      <a:pt x="80" y="21"/>
                    </a:lnTo>
                    <a:lnTo>
                      <a:pt x="82" y="27"/>
                    </a:lnTo>
                    <a:lnTo>
                      <a:pt x="84" y="35"/>
                    </a:lnTo>
                    <a:lnTo>
                      <a:pt x="86" y="40"/>
                    </a:lnTo>
                    <a:lnTo>
                      <a:pt x="90" y="42"/>
                    </a:lnTo>
                    <a:lnTo>
                      <a:pt x="94" y="44"/>
                    </a:lnTo>
                    <a:lnTo>
                      <a:pt x="99" y="46"/>
                    </a:lnTo>
                    <a:lnTo>
                      <a:pt x="105" y="44"/>
                    </a:lnTo>
                    <a:lnTo>
                      <a:pt x="109" y="42"/>
                    </a:lnTo>
                    <a:lnTo>
                      <a:pt x="113" y="38"/>
                    </a:lnTo>
                    <a:lnTo>
                      <a:pt x="113" y="33"/>
                    </a:lnTo>
                    <a:lnTo>
                      <a:pt x="111" y="25"/>
                    </a:lnTo>
                    <a:lnTo>
                      <a:pt x="107" y="17"/>
                    </a:lnTo>
                    <a:lnTo>
                      <a:pt x="99" y="10"/>
                    </a:lnTo>
                    <a:lnTo>
                      <a:pt x="84" y="2"/>
                    </a:lnTo>
                    <a:lnTo>
                      <a:pt x="67" y="0"/>
                    </a:lnTo>
                    <a:lnTo>
                      <a:pt x="42" y="4"/>
                    </a:lnTo>
                    <a:lnTo>
                      <a:pt x="19" y="19"/>
                    </a:lnTo>
                    <a:lnTo>
                      <a:pt x="10" y="35"/>
                    </a:lnTo>
                    <a:lnTo>
                      <a:pt x="2" y="52"/>
                    </a:lnTo>
                    <a:lnTo>
                      <a:pt x="0" y="73"/>
                    </a:lnTo>
                    <a:lnTo>
                      <a:pt x="2" y="94"/>
                    </a:lnTo>
                    <a:lnTo>
                      <a:pt x="8" y="111"/>
                    </a:lnTo>
                    <a:lnTo>
                      <a:pt x="17" y="126"/>
                    </a:lnTo>
                    <a:lnTo>
                      <a:pt x="36" y="142"/>
                    </a:lnTo>
                    <a:lnTo>
                      <a:pt x="59" y="146"/>
                    </a:lnTo>
                    <a:lnTo>
                      <a:pt x="78" y="142"/>
                    </a:lnTo>
                    <a:lnTo>
                      <a:pt x="96" y="132"/>
                    </a:lnTo>
                    <a:lnTo>
                      <a:pt x="109" y="113"/>
                    </a:lnTo>
                    <a:lnTo>
                      <a:pt x="117" y="90"/>
                    </a:lnTo>
                    <a:lnTo>
                      <a:pt x="113" y="8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69" name="Freeform 294"/>
              <p:cNvSpPr>
                <a:spLocks noEditPoints="1"/>
              </p:cNvSpPr>
              <p:nvPr/>
            </p:nvSpPr>
            <p:spPr bwMode="auto">
              <a:xfrm>
                <a:off x="737" y="3399"/>
                <a:ext cx="45" cy="49"/>
              </a:xfrm>
              <a:custGeom>
                <a:avLst/>
                <a:gdLst>
                  <a:gd name="T0" fmla="*/ 11 w 89"/>
                  <a:gd name="T1" fmla="*/ 3 h 97"/>
                  <a:gd name="T2" fmla="*/ 9 w 89"/>
                  <a:gd name="T3" fmla="*/ 5 h 97"/>
                  <a:gd name="T4" fmla="*/ 6 w 89"/>
                  <a:gd name="T5" fmla="*/ 8 h 97"/>
                  <a:gd name="T6" fmla="*/ 4 w 89"/>
                  <a:gd name="T7" fmla="*/ 12 h 97"/>
                  <a:gd name="T8" fmla="*/ 1 w 89"/>
                  <a:gd name="T9" fmla="*/ 18 h 97"/>
                  <a:gd name="T10" fmla="*/ 0 w 89"/>
                  <a:gd name="T11" fmla="*/ 25 h 97"/>
                  <a:gd name="T12" fmla="*/ 2 w 89"/>
                  <a:gd name="T13" fmla="*/ 33 h 97"/>
                  <a:gd name="T14" fmla="*/ 6 w 89"/>
                  <a:gd name="T15" fmla="*/ 40 h 97"/>
                  <a:gd name="T16" fmla="*/ 12 w 89"/>
                  <a:gd name="T17" fmla="*/ 47 h 97"/>
                  <a:gd name="T18" fmla="*/ 22 w 89"/>
                  <a:gd name="T19" fmla="*/ 49 h 97"/>
                  <a:gd name="T20" fmla="*/ 26 w 89"/>
                  <a:gd name="T21" fmla="*/ 48 h 97"/>
                  <a:gd name="T22" fmla="*/ 30 w 89"/>
                  <a:gd name="T23" fmla="*/ 47 h 97"/>
                  <a:gd name="T24" fmla="*/ 33 w 89"/>
                  <a:gd name="T25" fmla="*/ 45 h 97"/>
                  <a:gd name="T26" fmla="*/ 37 w 89"/>
                  <a:gd name="T27" fmla="*/ 43 h 97"/>
                  <a:gd name="T28" fmla="*/ 39 w 89"/>
                  <a:gd name="T29" fmla="*/ 39 h 97"/>
                  <a:gd name="T30" fmla="*/ 42 w 89"/>
                  <a:gd name="T31" fmla="*/ 36 h 97"/>
                  <a:gd name="T32" fmla="*/ 44 w 89"/>
                  <a:gd name="T33" fmla="*/ 30 h 97"/>
                  <a:gd name="T34" fmla="*/ 45 w 89"/>
                  <a:gd name="T35" fmla="*/ 23 h 97"/>
                  <a:gd name="T36" fmla="*/ 44 w 89"/>
                  <a:gd name="T37" fmla="*/ 15 h 97"/>
                  <a:gd name="T38" fmla="*/ 39 w 89"/>
                  <a:gd name="T39" fmla="*/ 8 h 97"/>
                  <a:gd name="T40" fmla="*/ 32 w 89"/>
                  <a:gd name="T41" fmla="*/ 2 h 97"/>
                  <a:gd name="T42" fmla="*/ 23 w 89"/>
                  <a:gd name="T43" fmla="*/ 0 h 97"/>
                  <a:gd name="T44" fmla="*/ 17 w 89"/>
                  <a:gd name="T45" fmla="*/ 0 h 97"/>
                  <a:gd name="T46" fmla="*/ 11 w 89"/>
                  <a:gd name="T47" fmla="*/ 3 h 97"/>
                  <a:gd name="T48" fmla="*/ 31 w 89"/>
                  <a:gd name="T49" fmla="*/ 8 h 97"/>
                  <a:gd name="T50" fmla="*/ 34 w 89"/>
                  <a:gd name="T51" fmla="*/ 16 h 97"/>
                  <a:gd name="T52" fmla="*/ 35 w 89"/>
                  <a:gd name="T53" fmla="*/ 27 h 97"/>
                  <a:gd name="T54" fmla="*/ 35 w 89"/>
                  <a:gd name="T55" fmla="*/ 32 h 97"/>
                  <a:gd name="T56" fmla="*/ 34 w 89"/>
                  <a:gd name="T57" fmla="*/ 36 h 97"/>
                  <a:gd name="T58" fmla="*/ 33 w 89"/>
                  <a:gd name="T59" fmla="*/ 38 h 97"/>
                  <a:gd name="T60" fmla="*/ 33 w 89"/>
                  <a:gd name="T61" fmla="*/ 41 h 97"/>
                  <a:gd name="T62" fmla="*/ 30 w 89"/>
                  <a:gd name="T63" fmla="*/ 43 h 97"/>
                  <a:gd name="T64" fmla="*/ 28 w 89"/>
                  <a:gd name="T65" fmla="*/ 44 h 97"/>
                  <a:gd name="T66" fmla="*/ 24 w 89"/>
                  <a:gd name="T67" fmla="*/ 45 h 97"/>
                  <a:gd name="T68" fmla="*/ 21 w 89"/>
                  <a:gd name="T69" fmla="*/ 44 h 97"/>
                  <a:gd name="T70" fmla="*/ 18 w 89"/>
                  <a:gd name="T71" fmla="*/ 43 h 97"/>
                  <a:gd name="T72" fmla="*/ 16 w 89"/>
                  <a:gd name="T73" fmla="*/ 41 h 97"/>
                  <a:gd name="T74" fmla="*/ 13 w 89"/>
                  <a:gd name="T75" fmla="*/ 37 h 97"/>
                  <a:gd name="T76" fmla="*/ 11 w 89"/>
                  <a:gd name="T77" fmla="*/ 30 h 97"/>
                  <a:gd name="T78" fmla="*/ 10 w 89"/>
                  <a:gd name="T79" fmla="*/ 20 h 97"/>
                  <a:gd name="T80" fmla="*/ 10 w 89"/>
                  <a:gd name="T81" fmla="*/ 16 h 97"/>
                  <a:gd name="T82" fmla="*/ 11 w 89"/>
                  <a:gd name="T83" fmla="*/ 13 h 97"/>
                  <a:gd name="T84" fmla="*/ 11 w 89"/>
                  <a:gd name="T85" fmla="*/ 10 h 97"/>
                  <a:gd name="T86" fmla="*/ 13 w 89"/>
                  <a:gd name="T87" fmla="*/ 7 h 97"/>
                  <a:gd name="T88" fmla="*/ 15 w 89"/>
                  <a:gd name="T89" fmla="*/ 5 h 97"/>
                  <a:gd name="T90" fmla="*/ 18 w 89"/>
                  <a:gd name="T91" fmla="*/ 3 h 97"/>
                  <a:gd name="T92" fmla="*/ 21 w 89"/>
                  <a:gd name="T93" fmla="*/ 3 h 97"/>
                  <a:gd name="T94" fmla="*/ 25 w 89"/>
                  <a:gd name="T95" fmla="*/ 4 h 97"/>
                  <a:gd name="T96" fmla="*/ 28 w 89"/>
                  <a:gd name="T97" fmla="*/ 5 h 97"/>
                  <a:gd name="T98" fmla="*/ 31 w 89"/>
                  <a:gd name="T99" fmla="*/ 8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89"/>
                  <a:gd name="T151" fmla="*/ 0 h 97"/>
                  <a:gd name="T152" fmla="*/ 89 w 89"/>
                  <a:gd name="T153" fmla="*/ 97 h 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89" h="97">
                    <a:moveTo>
                      <a:pt x="22" y="6"/>
                    </a:moveTo>
                    <a:lnTo>
                      <a:pt x="17" y="9"/>
                    </a:lnTo>
                    <a:lnTo>
                      <a:pt x="11" y="15"/>
                    </a:lnTo>
                    <a:lnTo>
                      <a:pt x="7" y="23"/>
                    </a:lnTo>
                    <a:lnTo>
                      <a:pt x="1" y="36"/>
                    </a:lnTo>
                    <a:lnTo>
                      <a:pt x="0" y="50"/>
                    </a:lnTo>
                    <a:lnTo>
                      <a:pt x="3" y="65"/>
                    </a:lnTo>
                    <a:lnTo>
                      <a:pt x="11" y="80"/>
                    </a:lnTo>
                    <a:lnTo>
                      <a:pt x="24" y="94"/>
                    </a:lnTo>
                    <a:lnTo>
                      <a:pt x="44" y="97"/>
                    </a:lnTo>
                    <a:lnTo>
                      <a:pt x="51" y="96"/>
                    </a:lnTo>
                    <a:lnTo>
                      <a:pt x="59" y="94"/>
                    </a:lnTo>
                    <a:lnTo>
                      <a:pt x="66" y="90"/>
                    </a:lnTo>
                    <a:lnTo>
                      <a:pt x="74" y="86"/>
                    </a:lnTo>
                    <a:lnTo>
                      <a:pt x="78" y="78"/>
                    </a:lnTo>
                    <a:lnTo>
                      <a:pt x="84" y="71"/>
                    </a:lnTo>
                    <a:lnTo>
                      <a:pt x="88" y="59"/>
                    </a:lnTo>
                    <a:lnTo>
                      <a:pt x="89" y="46"/>
                    </a:lnTo>
                    <a:lnTo>
                      <a:pt x="88" y="29"/>
                    </a:lnTo>
                    <a:lnTo>
                      <a:pt x="78" y="15"/>
                    </a:lnTo>
                    <a:lnTo>
                      <a:pt x="63" y="4"/>
                    </a:lnTo>
                    <a:lnTo>
                      <a:pt x="45" y="0"/>
                    </a:lnTo>
                    <a:lnTo>
                      <a:pt x="34" y="0"/>
                    </a:lnTo>
                    <a:lnTo>
                      <a:pt x="22" y="6"/>
                    </a:lnTo>
                    <a:close/>
                    <a:moveTo>
                      <a:pt x="61" y="15"/>
                    </a:moveTo>
                    <a:lnTo>
                      <a:pt x="68" y="32"/>
                    </a:lnTo>
                    <a:lnTo>
                      <a:pt x="70" y="53"/>
                    </a:lnTo>
                    <a:lnTo>
                      <a:pt x="70" y="63"/>
                    </a:lnTo>
                    <a:lnTo>
                      <a:pt x="68" y="71"/>
                    </a:lnTo>
                    <a:lnTo>
                      <a:pt x="66" y="76"/>
                    </a:lnTo>
                    <a:lnTo>
                      <a:pt x="65" y="82"/>
                    </a:lnTo>
                    <a:lnTo>
                      <a:pt x="59" y="86"/>
                    </a:lnTo>
                    <a:lnTo>
                      <a:pt x="55" y="88"/>
                    </a:lnTo>
                    <a:lnTo>
                      <a:pt x="47" y="90"/>
                    </a:lnTo>
                    <a:lnTo>
                      <a:pt x="42" y="88"/>
                    </a:lnTo>
                    <a:lnTo>
                      <a:pt x="36" y="86"/>
                    </a:lnTo>
                    <a:lnTo>
                      <a:pt x="32" y="82"/>
                    </a:lnTo>
                    <a:lnTo>
                      <a:pt x="26" y="74"/>
                    </a:lnTo>
                    <a:lnTo>
                      <a:pt x="21" y="59"/>
                    </a:lnTo>
                    <a:lnTo>
                      <a:pt x="19" y="40"/>
                    </a:lnTo>
                    <a:lnTo>
                      <a:pt x="19" y="32"/>
                    </a:lnTo>
                    <a:lnTo>
                      <a:pt x="21" y="25"/>
                    </a:lnTo>
                    <a:lnTo>
                      <a:pt x="22" y="19"/>
                    </a:lnTo>
                    <a:lnTo>
                      <a:pt x="26" y="13"/>
                    </a:lnTo>
                    <a:lnTo>
                      <a:pt x="30" y="9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9" y="8"/>
                    </a:lnTo>
                    <a:lnTo>
                      <a:pt x="55" y="9"/>
                    </a:lnTo>
                    <a:lnTo>
                      <a:pt x="6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0" name="Freeform 295"/>
              <p:cNvSpPr>
                <a:spLocks/>
              </p:cNvSpPr>
              <p:nvPr/>
            </p:nvSpPr>
            <p:spPr bwMode="auto">
              <a:xfrm>
                <a:off x="786" y="3400"/>
                <a:ext cx="50" cy="48"/>
              </a:xfrm>
              <a:custGeom>
                <a:avLst/>
                <a:gdLst>
                  <a:gd name="T0" fmla="*/ 28 w 101"/>
                  <a:gd name="T1" fmla="*/ 0 h 95"/>
                  <a:gd name="T2" fmla="*/ 28 w 101"/>
                  <a:gd name="T3" fmla="*/ 2 h 95"/>
                  <a:gd name="T4" fmla="*/ 30 w 101"/>
                  <a:gd name="T5" fmla="*/ 2 h 95"/>
                  <a:gd name="T6" fmla="*/ 32 w 101"/>
                  <a:gd name="T7" fmla="*/ 3 h 95"/>
                  <a:gd name="T8" fmla="*/ 33 w 101"/>
                  <a:gd name="T9" fmla="*/ 3 h 95"/>
                  <a:gd name="T10" fmla="*/ 34 w 101"/>
                  <a:gd name="T11" fmla="*/ 5 h 95"/>
                  <a:gd name="T12" fmla="*/ 34 w 101"/>
                  <a:gd name="T13" fmla="*/ 7 h 95"/>
                  <a:gd name="T14" fmla="*/ 35 w 101"/>
                  <a:gd name="T15" fmla="*/ 9 h 95"/>
                  <a:gd name="T16" fmla="*/ 35 w 101"/>
                  <a:gd name="T17" fmla="*/ 35 h 95"/>
                  <a:gd name="T18" fmla="*/ 32 w 101"/>
                  <a:gd name="T19" fmla="*/ 37 h 95"/>
                  <a:gd name="T20" fmla="*/ 30 w 101"/>
                  <a:gd name="T21" fmla="*/ 39 h 95"/>
                  <a:gd name="T22" fmla="*/ 28 w 101"/>
                  <a:gd name="T23" fmla="*/ 40 h 95"/>
                  <a:gd name="T24" fmla="*/ 26 w 101"/>
                  <a:gd name="T25" fmla="*/ 41 h 95"/>
                  <a:gd name="T26" fmla="*/ 24 w 101"/>
                  <a:gd name="T27" fmla="*/ 41 h 95"/>
                  <a:gd name="T28" fmla="*/ 20 w 101"/>
                  <a:gd name="T29" fmla="*/ 41 h 95"/>
                  <a:gd name="T30" fmla="*/ 18 w 101"/>
                  <a:gd name="T31" fmla="*/ 39 h 95"/>
                  <a:gd name="T32" fmla="*/ 17 w 101"/>
                  <a:gd name="T33" fmla="*/ 37 h 95"/>
                  <a:gd name="T34" fmla="*/ 16 w 101"/>
                  <a:gd name="T35" fmla="*/ 35 h 95"/>
                  <a:gd name="T36" fmla="*/ 16 w 101"/>
                  <a:gd name="T37" fmla="*/ 31 h 95"/>
                  <a:gd name="T38" fmla="*/ 16 w 101"/>
                  <a:gd name="T39" fmla="*/ 0 h 95"/>
                  <a:gd name="T40" fmla="*/ 0 w 101"/>
                  <a:gd name="T41" fmla="*/ 0 h 95"/>
                  <a:gd name="T42" fmla="*/ 0 w 101"/>
                  <a:gd name="T43" fmla="*/ 2 h 95"/>
                  <a:gd name="T44" fmla="*/ 3 w 101"/>
                  <a:gd name="T45" fmla="*/ 2 h 95"/>
                  <a:gd name="T46" fmla="*/ 5 w 101"/>
                  <a:gd name="T47" fmla="*/ 2 h 95"/>
                  <a:gd name="T48" fmla="*/ 6 w 101"/>
                  <a:gd name="T49" fmla="*/ 3 h 95"/>
                  <a:gd name="T50" fmla="*/ 6 w 101"/>
                  <a:gd name="T51" fmla="*/ 5 h 95"/>
                  <a:gd name="T52" fmla="*/ 7 w 101"/>
                  <a:gd name="T53" fmla="*/ 6 h 95"/>
                  <a:gd name="T54" fmla="*/ 7 w 101"/>
                  <a:gd name="T55" fmla="*/ 9 h 95"/>
                  <a:gd name="T56" fmla="*/ 7 w 101"/>
                  <a:gd name="T57" fmla="*/ 30 h 95"/>
                  <a:gd name="T58" fmla="*/ 7 w 101"/>
                  <a:gd name="T59" fmla="*/ 34 h 95"/>
                  <a:gd name="T60" fmla="*/ 7 w 101"/>
                  <a:gd name="T61" fmla="*/ 37 h 95"/>
                  <a:gd name="T62" fmla="*/ 8 w 101"/>
                  <a:gd name="T63" fmla="*/ 39 h 95"/>
                  <a:gd name="T64" fmla="*/ 10 w 101"/>
                  <a:gd name="T65" fmla="*/ 43 h 95"/>
                  <a:gd name="T66" fmla="*/ 12 w 101"/>
                  <a:gd name="T67" fmla="*/ 45 h 95"/>
                  <a:gd name="T68" fmla="*/ 15 w 101"/>
                  <a:gd name="T69" fmla="*/ 47 h 95"/>
                  <a:gd name="T70" fmla="*/ 19 w 101"/>
                  <a:gd name="T71" fmla="*/ 48 h 95"/>
                  <a:gd name="T72" fmla="*/ 23 w 101"/>
                  <a:gd name="T73" fmla="*/ 47 h 95"/>
                  <a:gd name="T74" fmla="*/ 26 w 101"/>
                  <a:gd name="T75" fmla="*/ 46 h 95"/>
                  <a:gd name="T76" fmla="*/ 28 w 101"/>
                  <a:gd name="T77" fmla="*/ 44 h 95"/>
                  <a:gd name="T78" fmla="*/ 31 w 101"/>
                  <a:gd name="T79" fmla="*/ 41 h 95"/>
                  <a:gd name="T80" fmla="*/ 34 w 101"/>
                  <a:gd name="T81" fmla="*/ 38 h 95"/>
                  <a:gd name="T82" fmla="*/ 35 w 101"/>
                  <a:gd name="T83" fmla="*/ 48 h 95"/>
                  <a:gd name="T84" fmla="*/ 37 w 101"/>
                  <a:gd name="T85" fmla="*/ 48 h 95"/>
                  <a:gd name="T86" fmla="*/ 50 w 101"/>
                  <a:gd name="T87" fmla="*/ 42 h 95"/>
                  <a:gd name="T88" fmla="*/ 50 w 101"/>
                  <a:gd name="T89" fmla="*/ 40 h 95"/>
                  <a:gd name="T90" fmla="*/ 49 w 101"/>
                  <a:gd name="T91" fmla="*/ 41 h 95"/>
                  <a:gd name="T92" fmla="*/ 47 w 101"/>
                  <a:gd name="T93" fmla="*/ 41 h 95"/>
                  <a:gd name="T94" fmla="*/ 46 w 101"/>
                  <a:gd name="T95" fmla="*/ 41 h 95"/>
                  <a:gd name="T96" fmla="*/ 45 w 101"/>
                  <a:gd name="T97" fmla="*/ 40 h 95"/>
                  <a:gd name="T98" fmla="*/ 44 w 101"/>
                  <a:gd name="T99" fmla="*/ 39 h 95"/>
                  <a:gd name="T100" fmla="*/ 44 w 101"/>
                  <a:gd name="T101" fmla="*/ 37 h 95"/>
                  <a:gd name="T102" fmla="*/ 43 w 101"/>
                  <a:gd name="T103" fmla="*/ 36 h 95"/>
                  <a:gd name="T104" fmla="*/ 43 w 101"/>
                  <a:gd name="T105" fmla="*/ 33 h 95"/>
                  <a:gd name="T106" fmla="*/ 43 w 101"/>
                  <a:gd name="T107" fmla="*/ 28 h 95"/>
                  <a:gd name="T108" fmla="*/ 43 w 101"/>
                  <a:gd name="T109" fmla="*/ 0 h 95"/>
                  <a:gd name="T110" fmla="*/ 28 w 101"/>
                  <a:gd name="T111" fmla="*/ 0 h 9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1"/>
                  <a:gd name="T169" fmla="*/ 0 h 95"/>
                  <a:gd name="T170" fmla="*/ 101 w 101"/>
                  <a:gd name="T171" fmla="*/ 95 h 9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1" h="95">
                    <a:moveTo>
                      <a:pt x="56" y="0"/>
                    </a:moveTo>
                    <a:lnTo>
                      <a:pt x="56" y="4"/>
                    </a:lnTo>
                    <a:lnTo>
                      <a:pt x="61" y="4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9" y="9"/>
                    </a:lnTo>
                    <a:lnTo>
                      <a:pt x="69" y="13"/>
                    </a:lnTo>
                    <a:lnTo>
                      <a:pt x="71" y="17"/>
                    </a:lnTo>
                    <a:lnTo>
                      <a:pt x="71" y="69"/>
                    </a:lnTo>
                    <a:lnTo>
                      <a:pt x="65" y="74"/>
                    </a:lnTo>
                    <a:lnTo>
                      <a:pt x="61" y="78"/>
                    </a:lnTo>
                    <a:lnTo>
                      <a:pt x="57" y="80"/>
                    </a:lnTo>
                    <a:lnTo>
                      <a:pt x="52" y="82"/>
                    </a:lnTo>
                    <a:lnTo>
                      <a:pt x="48" y="82"/>
                    </a:lnTo>
                    <a:lnTo>
                      <a:pt x="40" y="82"/>
                    </a:lnTo>
                    <a:lnTo>
                      <a:pt x="36" y="78"/>
                    </a:lnTo>
                    <a:lnTo>
                      <a:pt x="35" y="74"/>
                    </a:lnTo>
                    <a:lnTo>
                      <a:pt x="33" y="69"/>
                    </a:lnTo>
                    <a:lnTo>
                      <a:pt x="33" y="61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2" y="6"/>
                    </a:lnTo>
                    <a:lnTo>
                      <a:pt x="13" y="9"/>
                    </a:lnTo>
                    <a:lnTo>
                      <a:pt x="15" y="11"/>
                    </a:lnTo>
                    <a:lnTo>
                      <a:pt x="15" y="17"/>
                    </a:lnTo>
                    <a:lnTo>
                      <a:pt x="15" y="59"/>
                    </a:lnTo>
                    <a:lnTo>
                      <a:pt x="15" y="67"/>
                    </a:lnTo>
                    <a:lnTo>
                      <a:pt x="15" y="74"/>
                    </a:lnTo>
                    <a:lnTo>
                      <a:pt x="17" y="78"/>
                    </a:lnTo>
                    <a:lnTo>
                      <a:pt x="21" y="86"/>
                    </a:lnTo>
                    <a:lnTo>
                      <a:pt x="25" y="90"/>
                    </a:lnTo>
                    <a:lnTo>
                      <a:pt x="31" y="94"/>
                    </a:lnTo>
                    <a:lnTo>
                      <a:pt x="38" y="95"/>
                    </a:lnTo>
                    <a:lnTo>
                      <a:pt x="46" y="94"/>
                    </a:lnTo>
                    <a:lnTo>
                      <a:pt x="52" y="92"/>
                    </a:lnTo>
                    <a:lnTo>
                      <a:pt x="56" y="88"/>
                    </a:lnTo>
                    <a:lnTo>
                      <a:pt x="63" y="82"/>
                    </a:lnTo>
                    <a:lnTo>
                      <a:pt x="69" y="76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101" y="84"/>
                    </a:lnTo>
                    <a:lnTo>
                      <a:pt x="100" y="80"/>
                    </a:lnTo>
                    <a:lnTo>
                      <a:pt x="98" y="82"/>
                    </a:lnTo>
                    <a:lnTo>
                      <a:pt x="94" y="82"/>
                    </a:lnTo>
                    <a:lnTo>
                      <a:pt x="92" y="82"/>
                    </a:lnTo>
                    <a:lnTo>
                      <a:pt x="90" y="80"/>
                    </a:lnTo>
                    <a:lnTo>
                      <a:pt x="88" y="78"/>
                    </a:lnTo>
                    <a:lnTo>
                      <a:pt x="88" y="74"/>
                    </a:lnTo>
                    <a:lnTo>
                      <a:pt x="86" y="71"/>
                    </a:lnTo>
                    <a:lnTo>
                      <a:pt x="86" y="65"/>
                    </a:lnTo>
                    <a:lnTo>
                      <a:pt x="86" y="55"/>
                    </a:lnTo>
                    <a:lnTo>
                      <a:pt x="86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1" name="Freeform 296"/>
              <p:cNvSpPr>
                <a:spLocks/>
              </p:cNvSpPr>
              <p:nvPr/>
            </p:nvSpPr>
            <p:spPr bwMode="auto">
              <a:xfrm>
                <a:off x="838" y="3385"/>
                <a:ext cx="28" cy="62"/>
              </a:xfrm>
              <a:custGeom>
                <a:avLst/>
                <a:gdLst>
                  <a:gd name="T0" fmla="*/ 14 w 56"/>
                  <a:gd name="T1" fmla="*/ 0 h 125"/>
                  <a:gd name="T2" fmla="*/ 13 w 56"/>
                  <a:gd name="T3" fmla="*/ 3 h 125"/>
                  <a:gd name="T4" fmla="*/ 12 w 56"/>
                  <a:gd name="T5" fmla="*/ 6 h 125"/>
                  <a:gd name="T6" fmla="*/ 11 w 56"/>
                  <a:gd name="T7" fmla="*/ 7 h 125"/>
                  <a:gd name="T8" fmla="*/ 8 w 56"/>
                  <a:gd name="T9" fmla="*/ 10 h 125"/>
                  <a:gd name="T10" fmla="*/ 5 w 56"/>
                  <a:gd name="T11" fmla="*/ 13 h 125"/>
                  <a:gd name="T12" fmla="*/ 2 w 56"/>
                  <a:gd name="T13" fmla="*/ 15 h 125"/>
                  <a:gd name="T14" fmla="*/ 0 w 56"/>
                  <a:gd name="T15" fmla="*/ 17 h 125"/>
                  <a:gd name="T16" fmla="*/ 0 w 56"/>
                  <a:gd name="T17" fmla="*/ 19 h 125"/>
                  <a:gd name="T18" fmla="*/ 7 w 56"/>
                  <a:gd name="T19" fmla="*/ 19 h 125"/>
                  <a:gd name="T20" fmla="*/ 7 w 56"/>
                  <a:gd name="T21" fmla="*/ 50 h 125"/>
                  <a:gd name="T22" fmla="*/ 7 w 56"/>
                  <a:gd name="T23" fmla="*/ 52 h 125"/>
                  <a:gd name="T24" fmla="*/ 8 w 56"/>
                  <a:gd name="T25" fmla="*/ 55 h 125"/>
                  <a:gd name="T26" fmla="*/ 8 w 56"/>
                  <a:gd name="T27" fmla="*/ 57 h 125"/>
                  <a:gd name="T28" fmla="*/ 10 w 56"/>
                  <a:gd name="T29" fmla="*/ 59 h 125"/>
                  <a:gd name="T30" fmla="*/ 12 w 56"/>
                  <a:gd name="T31" fmla="*/ 61 h 125"/>
                  <a:gd name="T32" fmla="*/ 14 w 56"/>
                  <a:gd name="T33" fmla="*/ 62 h 125"/>
                  <a:gd name="T34" fmla="*/ 17 w 56"/>
                  <a:gd name="T35" fmla="*/ 62 h 125"/>
                  <a:gd name="T36" fmla="*/ 20 w 56"/>
                  <a:gd name="T37" fmla="*/ 61 h 125"/>
                  <a:gd name="T38" fmla="*/ 22 w 56"/>
                  <a:gd name="T39" fmla="*/ 59 h 125"/>
                  <a:gd name="T40" fmla="*/ 25 w 56"/>
                  <a:gd name="T41" fmla="*/ 57 h 125"/>
                  <a:gd name="T42" fmla="*/ 26 w 56"/>
                  <a:gd name="T43" fmla="*/ 55 h 125"/>
                  <a:gd name="T44" fmla="*/ 28 w 56"/>
                  <a:gd name="T45" fmla="*/ 52 h 125"/>
                  <a:gd name="T46" fmla="*/ 26 w 56"/>
                  <a:gd name="T47" fmla="*/ 52 h 125"/>
                  <a:gd name="T48" fmla="*/ 25 w 56"/>
                  <a:gd name="T49" fmla="*/ 53 h 125"/>
                  <a:gd name="T50" fmla="*/ 23 w 56"/>
                  <a:gd name="T51" fmla="*/ 55 h 125"/>
                  <a:gd name="T52" fmla="*/ 21 w 56"/>
                  <a:gd name="T53" fmla="*/ 56 h 125"/>
                  <a:gd name="T54" fmla="*/ 20 w 56"/>
                  <a:gd name="T55" fmla="*/ 56 h 125"/>
                  <a:gd name="T56" fmla="*/ 19 w 56"/>
                  <a:gd name="T57" fmla="*/ 56 h 125"/>
                  <a:gd name="T58" fmla="*/ 17 w 56"/>
                  <a:gd name="T59" fmla="*/ 54 h 125"/>
                  <a:gd name="T60" fmla="*/ 17 w 56"/>
                  <a:gd name="T61" fmla="*/ 53 h 125"/>
                  <a:gd name="T62" fmla="*/ 16 w 56"/>
                  <a:gd name="T63" fmla="*/ 51 h 125"/>
                  <a:gd name="T64" fmla="*/ 16 w 56"/>
                  <a:gd name="T65" fmla="*/ 49 h 125"/>
                  <a:gd name="T66" fmla="*/ 16 w 56"/>
                  <a:gd name="T67" fmla="*/ 19 h 125"/>
                  <a:gd name="T68" fmla="*/ 26 w 56"/>
                  <a:gd name="T69" fmla="*/ 19 h 125"/>
                  <a:gd name="T70" fmla="*/ 26 w 56"/>
                  <a:gd name="T71" fmla="*/ 15 h 125"/>
                  <a:gd name="T72" fmla="*/ 16 w 56"/>
                  <a:gd name="T73" fmla="*/ 15 h 125"/>
                  <a:gd name="T74" fmla="*/ 16 w 56"/>
                  <a:gd name="T75" fmla="*/ 0 h 125"/>
                  <a:gd name="T76" fmla="*/ 14 w 56"/>
                  <a:gd name="T77" fmla="*/ 0 h 1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6"/>
                  <a:gd name="T118" fmla="*/ 0 h 125"/>
                  <a:gd name="T119" fmla="*/ 56 w 56"/>
                  <a:gd name="T120" fmla="*/ 125 h 1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6" h="125">
                    <a:moveTo>
                      <a:pt x="27" y="0"/>
                    </a:moveTo>
                    <a:lnTo>
                      <a:pt x="25" y="6"/>
                    </a:lnTo>
                    <a:lnTo>
                      <a:pt x="23" y="12"/>
                    </a:lnTo>
                    <a:lnTo>
                      <a:pt x="21" y="14"/>
                    </a:lnTo>
                    <a:lnTo>
                      <a:pt x="16" y="21"/>
                    </a:lnTo>
                    <a:lnTo>
                      <a:pt x="10" y="27"/>
                    </a:lnTo>
                    <a:lnTo>
                      <a:pt x="4" y="31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14" y="100"/>
                    </a:lnTo>
                    <a:lnTo>
                      <a:pt x="14" y="105"/>
                    </a:lnTo>
                    <a:lnTo>
                      <a:pt x="16" y="111"/>
                    </a:lnTo>
                    <a:lnTo>
                      <a:pt x="16" y="115"/>
                    </a:lnTo>
                    <a:lnTo>
                      <a:pt x="19" y="119"/>
                    </a:lnTo>
                    <a:lnTo>
                      <a:pt x="23" y="123"/>
                    </a:lnTo>
                    <a:lnTo>
                      <a:pt x="27" y="125"/>
                    </a:lnTo>
                    <a:lnTo>
                      <a:pt x="33" y="125"/>
                    </a:lnTo>
                    <a:lnTo>
                      <a:pt x="39" y="123"/>
                    </a:lnTo>
                    <a:lnTo>
                      <a:pt x="44" y="119"/>
                    </a:lnTo>
                    <a:lnTo>
                      <a:pt x="50" y="115"/>
                    </a:lnTo>
                    <a:lnTo>
                      <a:pt x="52" y="111"/>
                    </a:lnTo>
                    <a:lnTo>
                      <a:pt x="56" y="105"/>
                    </a:lnTo>
                    <a:lnTo>
                      <a:pt x="52" y="105"/>
                    </a:lnTo>
                    <a:lnTo>
                      <a:pt x="50" y="107"/>
                    </a:lnTo>
                    <a:lnTo>
                      <a:pt x="46" y="111"/>
                    </a:lnTo>
                    <a:lnTo>
                      <a:pt x="42" y="113"/>
                    </a:lnTo>
                    <a:lnTo>
                      <a:pt x="40" y="113"/>
                    </a:lnTo>
                    <a:lnTo>
                      <a:pt x="37" y="113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1" y="103"/>
                    </a:lnTo>
                    <a:lnTo>
                      <a:pt x="31" y="98"/>
                    </a:lnTo>
                    <a:lnTo>
                      <a:pt x="31" y="38"/>
                    </a:lnTo>
                    <a:lnTo>
                      <a:pt x="52" y="38"/>
                    </a:lnTo>
                    <a:lnTo>
                      <a:pt x="52" y="31"/>
                    </a:lnTo>
                    <a:lnTo>
                      <a:pt x="31" y="31"/>
                    </a:lnTo>
                    <a:lnTo>
                      <a:pt x="31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2" name="Freeform 297"/>
              <p:cNvSpPr>
                <a:spLocks noEditPoints="1"/>
              </p:cNvSpPr>
              <p:nvPr/>
            </p:nvSpPr>
            <p:spPr bwMode="auto">
              <a:xfrm>
                <a:off x="1024" y="3399"/>
                <a:ext cx="45" cy="49"/>
              </a:xfrm>
              <a:custGeom>
                <a:avLst/>
                <a:gdLst>
                  <a:gd name="T0" fmla="*/ 12 w 90"/>
                  <a:gd name="T1" fmla="*/ 3 h 97"/>
                  <a:gd name="T2" fmla="*/ 9 w 90"/>
                  <a:gd name="T3" fmla="*/ 5 h 97"/>
                  <a:gd name="T4" fmla="*/ 6 w 90"/>
                  <a:gd name="T5" fmla="*/ 8 h 97"/>
                  <a:gd name="T6" fmla="*/ 4 w 90"/>
                  <a:gd name="T7" fmla="*/ 12 h 97"/>
                  <a:gd name="T8" fmla="*/ 1 w 90"/>
                  <a:gd name="T9" fmla="*/ 18 h 97"/>
                  <a:gd name="T10" fmla="*/ 0 w 90"/>
                  <a:gd name="T11" fmla="*/ 25 h 97"/>
                  <a:gd name="T12" fmla="*/ 2 w 90"/>
                  <a:gd name="T13" fmla="*/ 33 h 97"/>
                  <a:gd name="T14" fmla="*/ 6 w 90"/>
                  <a:gd name="T15" fmla="*/ 40 h 97"/>
                  <a:gd name="T16" fmla="*/ 13 w 90"/>
                  <a:gd name="T17" fmla="*/ 47 h 97"/>
                  <a:gd name="T18" fmla="*/ 22 w 90"/>
                  <a:gd name="T19" fmla="*/ 49 h 97"/>
                  <a:gd name="T20" fmla="*/ 26 w 90"/>
                  <a:gd name="T21" fmla="*/ 48 h 97"/>
                  <a:gd name="T22" fmla="*/ 30 w 90"/>
                  <a:gd name="T23" fmla="*/ 47 h 97"/>
                  <a:gd name="T24" fmla="*/ 34 w 90"/>
                  <a:gd name="T25" fmla="*/ 45 h 97"/>
                  <a:gd name="T26" fmla="*/ 38 w 90"/>
                  <a:gd name="T27" fmla="*/ 43 h 97"/>
                  <a:gd name="T28" fmla="*/ 40 w 90"/>
                  <a:gd name="T29" fmla="*/ 39 h 97"/>
                  <a:gd name="T30" fmla="*/ 43 w 90"/>
                  <a:gd name="T31" fmla="*/ 36 h 97"/>
                  <a:gd name="T32" fmla="*/ 44 w 90"/>
                  <a:gd name="T33" fmla="*/ 30 h 97"/>
                  <a:gd name="T34" fmla="*/ 45 w 90"/>
                  <a:gd name="T35" fmla="*/ 23 h 97"/>
                  <a:gd name="T36" fmla="*/ 44 w 90"/>
                  <a:gd name="T37" fmla="*/ 15 h 97"/>
                  <a:gd name="T38" fmla="*/ 40 w 90"/>
                  <a:gd name="T39" fmla="*/ 8 h 97"/>
                  <a:gd name="T40" fmla="*/ 32 w 90"/>
                  <a:gd name="T41" fmla="*/ 2 h 97"/>
                  <a:gd name="T42" fmla="*/ 23 w 90"/>
                  <a:gd name="T43" fmla="*/ 0 h 97"/>
                  <a:gd name="T44" fmla="*/ 18 w 90"/>
                  <a:gd name="T45" fmla="*/ 0 h 97"/>
                  <a:gd name="T46" fmla="*/ 12 w 90"/>
                  <a:gd name="T47" fmla="*/ 3 h 97"/>
                  <a:gd name="T48" fmla="*/ 31 w 90"/>
                  <a:gd name="T49" fmla="*/ 8 h 97"/>
                  <a:gd name="T50" fmla="*/ 35 w 90"/>
                  <a:gd name="T51" fmla="*/ 16 h 97"/>
                  <a:gd name="T52" fmla="*/ 36 w 90"/>
                  <a:gd name="T53" fmla="*/ 27 h 97"/>
                  <a:gd name="T54" fmla="*/ 36 w 90"/>
                  <a:gd name="T55" fmla="*/ 32 h 97"/>
                  <a:gd name="T56" fmla="*/ 35 w 90"/>
                  <a:gd name="T57" fmla="*/ 36 h 97"/>
                  <a:gd name="T58" fmla="*/ 34 w 90"/>
                  <a:gd name="T59" fmla="*/ 38 h 97"/>
                  <a:gd name="T60" fmla="*/ 33 w 90"/>
                  <a:gd name="T61" fmla="*/ 41 h 97"/>
                  <a:gd name="T62" fmla="*/ 30 w 90"/>
                  <a:gd name="T63" fmla="*/ 43 h 97"/>
                  <a:gd name="T64" fmla="*/ 28 w 90"/>
                  <a:gd name="T65" fmla="*/ 44 h 97"/>
                  <a:gd name="T66" fmla="*/ 24 w 90"/>
                  <a:gd name="T67" fmla="*/ 45 h 97"/>
                  <a:gd name="T68" fmla="*/ 21 w 90"/>
                  <a:gd name="T69" fmla="*/ 44 h 97"/>
                  <a:gd name="T70" fmla="*/ 19 w 90"/>
                  <a:gd name="T71" fmla="*/ 43 h 97"/>
                  <a:gd name="T72" fmla="*/ 17 w 90"/>
                  <a:gd name="T73" fmla="*/ 41 h 97"/>
                  <a:gd name="T74" fmla="*/ 14 w 90"/>
                  <a:gd name="T75" fmla="*/ 37 h 97"/>
                  <a:gd name="T76" fmla="*/ 11 w 90"/>
                  <a:gd name="T77" fmla="*/ 30 h 97"/>
                  <a:gd name="T78" fmla="*/ 10 w 90"/>
                  <a:gd name="T79" fmla="*/ 20 h 97"/>
                  <a:gd name="T80" fmla="*/ 10 w 90"/>
                  <a:gd name="T81" fmla="*/ 16 h 97"/>
                  <a:gd name="T82" fmla="*/ 11 w 90"/>
                  <a:gd name="T83" fmla="*/ 13 h 97"/>
                  <a:gd name="T84" fmla="*/ 12 w 90"/>
                  <a:gd name="T85" fmla="*/ 10 h 97"/>
                  <a:gd name="T86" fmla="*/ 14 w 90"/>
                  <a:gd name="T87" fmla="*/ 7 h 97"/>
                  <a:gd name="T88" fmla="*/ 16 w 90"/>
                  <a:gd name="T89" fmla="*/ 5 h 97"/>
                  <a:gd name="T90" fmla="*/ 19 w 90"/>
                  <a:gd name="T91" fmla="*/ 3 h 97"/>
                  <a:gd name="T92" fmla="*/ 21 w 90"/>
                  <a:gd name="T93" fmla="*/ 3 h 97"/>
                  <a:gd name="T94" fmla="*/ 25 w 90"/>
                  <a:gd name="T95" fmla="*/ 4 h 97"/>
                  <a:gd name="T96" fmla="*/ 28 w 90"/>
                  <a:gd name="T97" fmla="*/ 5 h 97"/>
                  <a:gd name="T98" fmla="*/ 31 w 90"/>
                  <a:gd name="T99" fmla="*/ 8 h 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0"/>
                  <a:gd name="T151" fmla="*/ 0 h 97"/>
                  <a:gd name="T152" fmla="*/ 90 w 90"/>
                  <a:gd name="T153" fmla="*/ 97 h 9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0" h="97">
                    <a:moveTo>
                      <a:pt x="23" y="6"/>
                    </a:moveTo>
                    <a:lnTo>
                      <a:pt x="18" y="9"/>
                    </a:lnTo>
                    <a:lnTo>
                      <a:pt x="12" y="15"/>
                    </a:lnTo>
                    <a:lnTo>
                      <a:pt x="8" y="23"/>
                    </a:lnTo>
                    <a:lnTo>
                      <a:pt x="2" y="36"/>
                    </a:lnTo>
                    <a:lnTo>
                      <a:pt x="0" y="50"/>
                    </a:lnTo>
                    <a:lnTo>
                      <a:pt x="4" y="65"/>
                    </a:lnTo>
                    <a:lnTo>
                      <a:pt x="12" y="80"/>
                    </a:lnTo>
                    <a:lnTo>
                      <a:pt x="25" y="94"/>
                    </a:lnTo>
                    <a:lnTo>
                      <a:pt x="44" y="97"/>
                    </a:lnTo>
                    <a:lnTo>
                      <a:pt x="52" y="96"/>
                    </a:lnTo>
                    <a:lnTo>
                      <a:pt x="60" y="94"/>
                    </a:lnTo>
                    <a:lnTo>
                      <a:pt x="67" y="90"/>
                    </a:lnTo>
                    <a:lnTo>
                      <a:pt x="75" y="86"/>
                    </a:lnTo>
                    <a:lnTo>
                      <a:pt x="79" y="78"/>
                    </a:lnTo>
                    <a:lnTo>
                      <a:pt x="85" y="71"/>
                    </a:lnTo>
                    <a:lnTo>
                      <a:pt x="88" y="59"/>
                    </a:lnTo>
                    <a:lnTo>
                      <a:pt x="90" y="46"/>
                    </a:lnTo>
                    <a:lnTo>
                      <a:pt x="88" y="29"/>
                    </a:lnTo>
                    <a:lnTo>
                      <a:pt x="79" y="15"/>
                    </a:lnTo>
                    <a:lnTo>
                      <a:pt x="64" y="4"/>
                    </a:lnTo>
                    <a:lnTo>
                      <a:pt x="46" y="0"/>
                    </a:lnTo>
                    <a:lnTo>
                      <a:pt x="35" y="0"/>
                    </a:lnTo>
                    <a:lnTo>
                      <a:pt x="23" y="6"/>
                    </a:lnTo>
                    <a:close/>
                    <a:moveTo>
                      <a:pt x="62" y="15"/>
                    </a:moveTo>
                    <a:lnTo>
                      <a:pt x="69" y="32"/>
                    </a:lnTo>
                    <a:lnTo>
                      <a:pt x="71" y="53"/>
                    </a:lnTo>
                    <a:lnTo>
                      <a:pt x="71" y="63"/>
                    </a:lnTo>
                    <a:lnTo>
                      <a:pt x="69" y="71"/>
                    </a:lnTo>
                    <a:lnTo>
                      <a:pt x="67" y="76"/>
                    </a:lnTo>
                    <a:lnTo>
                      <a:pt x="65" y="82"/>
                    </a:lnTo>
                    <a:lnTo>
                      <a:pt x="60" y="86"/>
                    </a:lnTo>
                    <a:lnTo>
                      <a:pt x="56" y="88"/>
                    </a:lnTo>
                    <a:lnTo>
                      <a:pt x="48" y="90"/>
                    </a:lnTo>
                    <a:lnTo>
                      <a:pt x="42" y="88"/>
                    </a:lnTo>
                    <a:lnTo>
                      <a:pt x="37" y="86"/>
                    </a:lnTo>
                    <a:lnTo>
                      <a:pt x="33" y="82"/>
                    </a:lnTo>
                    <a:lnTo>
                      <a:pt x="27" y="74"/>
                    </a:lnTo>
                    <a:lnTo>
                      <a:pt x="21" y="59"/>
                    </a:lnTo>
                    <a:lnTo>
                      <a:pt x="20" y="40"/>
                    </a:lnTo>
                    <a:lnTo>
                      <a:pt x="20" y="32"/>
                    </a:lnTo>
                    <a:lnTo>
                      <a:pt x="21" y="25"/>
                    </a:lnTo>
                    <a:lnTo>
                      <a:pt x="23" y="19"/>
                    </a:lnTo>
                    <a:lnTo>
                      <a:pt x="27" y="13"/>
                    </a:lnTo>
                    <a:lnTo>
                      <a:pt x="31" y="9"/>
                    </a:lnTo>
                    <a:lnTo>
                      <a:pt x="37" y="6"/>
                    </a:lnTo>
                    <a:lnTo>
                      <a:pt x="42" y="6"/>
                    </a:lnTo>
                    <a:lnTo>
                      <a:pt x="50" y="8"/>
                    </a:lnTo>
                    <a:lnTo>
                      <a:pt x="56" y="9"/>
                    </a:lnTo>
                    <a:lnTo>
                      <a:pt x="62" y="15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3" name="Freeform 298"/>
              <p:cNvSpPr>
                <a:spLocks/>
              </p:cNvSpPr>
              <p:nvPr/>
            </p:nvSpPr>
            <p:spPr bwMode="auto">
              <a:xfrm>
                <a:off x="1072" y="3400"/>
                <a:ext cx="51" cy="48"/>
              </a:xfrm>
              <a:custGeom>
                <a:avLst/>
                <a:gdLst>
                  <a:gd name="T0" fmla="*/ 28 w 101"/>
                  <a:gd name="T1" fmla="*/ 0 h 95"/>
                  <a:gd name="T2" fmla="*/ 28 w 101"/>
                  <a:gd name="T3" fmla="*/ 2 h 95"/>
                  <a:gd name="T4" fmla="*/ 31 w 101"/>
                  <a:gd name="T5" fmla="*/ 2 h 95"/>
                  <a:gd name="T6" fmla="*/ 33 w 101"/>
                  <a:gd name="T7" fmla="*/ 3 h 95"/>
                  <a:gd name="T8" fmla="*/ 34 w 101"/>
                  <a:gd name="T9" fmla="*/ 3 h 95"/>
                  <a:gd name="T10" fmla="*/ 35 w 101"/>
                  <a:gd name="T11" fmla="*/ 5 h 95"/>
                  <a:gd name="T12" fmla="*/ 35 w 101"/>
                  <a:gd name="T13" fmla="*/ 7 h 95"/>
                  <a:gd name="T14" fmla="*/ 36 w 101"/>
                  <a:gd name="T15" fmla="*/ 9 h 95"/>
                  <a:gd name="T16" fmla="*/ 36 w 101"/>
                  <a:gd name="T17" fmla="*/ 35 h 95"/>
                  <a:gd name="T18" fmla="*/ 33 w 101"/>
                  <a:gd name="T19" fmla="*/ 37 h 95"/>
                  <a:gd name="T20" fmla="*/ 31 w 101"/>
                  <a:gd name="T21" fmla="*/ 39 h 95"/>
                  <a:gd name="T22" fmla="*/ 29 w 101"/>
                  <a:gd name="T23" fmla="*/ 40 h 95"/>
                  <a:gd name="T24" fmla="*/ 26 w 101"/>
                  <a:gd name="T25" fmla="*/ 41 h 95"/>
                  <a:gd name="T26" fmla="*/ 24 w 101"/>
                  <a:gd name="T27" fmla="*/ 41 h 95"/>
                  <a:gd name="T28" fmla="*/ 20 w 101"/>
                  <a:gd name="T29" fmla="*/ 41 h 95"/>
                  <a:gd name="T30" fmla="*/ 18 w 101"/>
                  <a:gd name="T31" fmla="*/ 39 h 95"/>
                  <a:gd name="T32" fmla="*/ 17 w 101"/>
                  <a:gd name="T33" fmla="*/ 37 h 95"/>
                  <a:gd name="T34" fmla="*/ 16 w 101"/>
                  <a:gd name="T35" fmla="*/ 35 h 95"/>
                  <a:gd name="T36" fmla="*/ 16 w 101"/>
                  <a:gd name="T37" fmla="*/ 31 h 95"/>
                  <a:gd name="T38" fmla="*/ 16 w 101"/>
                  <a:gd name="T39" fmla="*/ 0 h 95"/>
                  <a:gd name="T40" fmla="*/ 0 w 101"/>
                  <a:gd name="T41" fmla="*/ 0 h 95"/>
                  <a:gd name="T42" fmla="*/ 0 w 101"/>
                  <a:gd name="T43" fmla="*/ 2 h 95"/>
                  <a:gd name="T44" fmla="*/ 3 w 101"/>
                  <a:gd name="T45" fmla="*/ 2 h 95"/>
                  <a:gd name="T46" fmla="*/ 5 w 101"/>
                  <a:gd name="T47" fmla="*/ 2 h 95"/>
                  <a:gd name="T48" fmla="*/ 6 w 101"/>
                  <a:gd name="T49" fmla="*/ 3 h 95"/>
                  <a:gd name="T50" fmla="*/ 7 w 101"/>
                  <a:gd name="T51" fmla="*/ 5 h 95"/>
                  <a:gd name="T52" fmla="*/ 8 w 101"/>
                  <a:gd name="T53" fmla="*/ 6 h 95"/>
                  <a:gd name="T54" fmla="*/ 8 w 101"/>
                  <a:gd name="T55" fmla="*/ 9 h 95"/>
                  <a:gd name="T56" fmla="*/ 8 w 101"/>
                  <a:gd name="T57" fmla="*/ 30 h 95"/>
                  <a:gd name="T58" fmla="*/ 8 w 101"/>
                  <a:gd name="T59" fmla="*/ 34 h 95"/>
                  <a:gd name="T60" fmla="*/ 8 w 101"/>
                  <a:gd name="T61" fmla="*/ 37 h 95"/>
                  <a:gd name="T62" fmla="*/ 9 w 101"/>
                  <a:gd name="T63" fmla="*/ 39 h 95"/>
                  <a:gd name="T64" fmla="*/ 11 w 101"/>
                  <a:gd name="T65" fmla="*/ 43 h 95"/>
                  <a:gd name="T66" fmla="*/ 13 w 101"/>
                  <a:gd name="T67" fmla="*/ 45 h 95"/>
                  <a:gd name="T68" fmla="*/ 16 w 101"/>
                  <a:gd name="T69" fmla="*/ 47 h 95"/>
                  <a:gd name="T70" fmla="*/ 19 w 101"/>
                  <a:gd name="T71" fmla="*/ 48 h 95"/>
                  <a:gd name="T72" fmla="*/ 23 w 101"/>
                  <a:gd name="T73" fmla="*/ 47 h 95"/>
                  <a:gd name="T74" fmla="*/ 26 w 101"/>
                  <a:gd name="T75" fmla="*/ 46 h 95"/>
                  <a:gd name="T76" fmla="*/ 28 w 101"/>
                  <a:gd name="T77" fmla="*/ 44 h 95"/>
                  <a:gd name="T78" fmla="*/ 32 w 101"/>
                  <a:gd name="T79" fmla="*/ 41 h 95"/>
                  <a:gd name="T80" fmla="*/ 35 w 101"/>
                  <a:gd name="T81" fmla="*/ 38 h 95"/>
                  <a:gd name="T82" fmla="*/ 36 w 101"/>
                  <a:gd name="T83" fmla="*/ 48 h 95"/>
                  <a:gd name="T84" fmla="*/ 38 w 101"/>
                  <a:gd name="T85" fmla="*/ 48 h 95"/>
                  <a:gd name="T86" fmla="*/ 51 w 101"/>
                  <a:gd name="T87" fmla="*/ 42 h 95"/>
                  <a:gd name="T88" fmla="*/ 50 w 101"/>
                  <a:gd name="T89" fmla="*/ 40 h 95"/>
                  <a:gd name="T90" fmla="*/ 49 w 101"/>
                  <a:gd name="T91" fmla="*/ 41 h 95"/>
                  <a:gd name="T92" fmla="*/ 47 w 101"/>
                  <a:gd name="T93" fmla="*/ 41 h 95"/>
                  <a:gd name="T94" fmla="*/ 46 w 101"/>
                  <a:gd name="T95" fmla="*/ 41 h 95"/>
                  <a:gd name="T96" fmla="*/ 45 w 101"/>
                  <a:gd name="T97" fmla="*/ 40 h 95"/>
                  <a:gd name="T98" fmla="*/ 44 w 101"/>
                  <a:gd name="T99" fmla="*/ 39 h 95"/>
                  <a:gd name="T100" fmla="*/ 44 w 101"/>
                  <a:gd name="T101" fmla="*/ 37 h 95"/>
                  <a:gd name="T102" fmla="*/ 43 w 101"/>
                  <a:gd name="T103" fmla="*/ 36 h 95"/>
                  <a:gd name="T104" fmla="*/ 43 w 101"/>
                  <a:gd name="T105" fmla="*/ 33 h 95"/>
                  <a:gd name="T106" fmla="*/ 43 w 101"/>
                  <a:gd name="T107" fmla="*/ 28 h 95"/>
                  <a:gd name="T108" fmla="*/ 43 w 101"/>
                  <a:gd name="T109" fmla="*/ 0 h 95"/>
                  <a:gd name="T110" fmla="*/ 28 w 101"/>
                  <a:gd name="T111" fmla="*/ 0 h 9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01"/>
                  <a:gd name="T169" fmla="*/ 0 h 95"/>
                  <a:gd name="T170" fmla="*/ 101 w 101"/>
                  <a:gd name="T171" fmla="*/ 95 h 9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01" h="95">
                    <a:moveTo>
                      <a:pt x="55" y="0"/>
                    </a:moveTo>
                    <a:lnTo>
                      <a:pt x="55" y="4"/>
                    </a:lnTo>
                    <a:lnTo>
                      <a:pt x="61" y="4"/>
                    </a:lnTo>
                    <a:lnTo>
                      <a:pt x="65" y="6"/>
                    </a:lnTo>
                    <a:lnTo>
                      <a:pt x="67" y="6"/>
                    </a:lnTo>
                    <a:lnTo>
                      <a:pt x="69" y="9"/>
                    </a:lnTo>
                    <a:lnTo>
                      <a:pt x="69" y="13"/>
                    </a:lnTo>
                    <a:lnTo>
                      <a:pt x="71" y="17"/>
                    </a:lnTo>
                    <a:lnTo>
                      <a:pt x="71" y="69"/>
                    </a:lnTo>
                    <a:lnTo>
                      <a:pt x="65" y="74"/>
                    </a:lnTo>
                    <a:lnTo>
                      <a:pt x="61" y="78"/>
                    </a:lnTo>
                    <a:lnTo>
                      <a:pt x="57" y="80"/>
                    </a:lnTo>
                    <a:lnTo>
                      <a:pt x="52" y="82"/>
                    </a:lnTo>
                    <a:lnTo>
                      <a:pt x="48" y="82"/>
                    </a:lnTo>
                    <a:lnTo>
                      <a:pt x="40" y="82"/>
                    </a:lnTo>
                    <a:lnTo>
                      <a:pt x="36" y="78"/>
                    </a:lnTo>
                    <a:lnTo>
                      <a:pt x="34" y="74"/>
                    </a:lnTo>
                    <a:lnTo>
                      <a:pt x="32" y="69"/>
                    </a:lnTo>
                    <a:lnTo>
                      <a:pt x="32" y="61"/>
                    </a:lnTo>
                    <a:lnTo>
                      <a:pt x="32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6" y="4"/>
                    </a:lnTo>
                    <a:lnTo>
                      <a:pt x="10" y="4"/>
                    </a:lnTo>
                    <a:lnTo>
                      <a:pt x="11" y="6"/>
                    </a:lnTo>
                    <a:lnTo>
                      <a:pt x="13" y="9"/>
                    </a:lnTo>
                    <a:lnTo>
                      <a:pt x="15" y="11"/>
                    </a:lnTo>
                    <a:lnTo>
                      <a:pt x="15" y="17"/>
                    </a:lnTo>
                    <a:lnTo>
                      <a:pt x="15" y="59"/>
                    </a:lnTo>
                    <a:lnTo>
                      <a:pt x="15" y="67"/>
                    </a:lnTo>
                    <a:lnTo>
                      <a:pt x="15" y="74"/>
                    </a:lnTo>
                    <a:lnTo>
                      <a:pt x="17" y="78"/>
                    </a:lnTo>
                    <a:lnTo>
                      <a:pt x="21" y="86"/>
                    </a:lnTo>
                    <a:lnTo>
                      <a:pt x="25" y="90"/>
                    </a:lnTo>
                    <a:lnTo>
                      <a:pt x="31" y="94"/>
                    </a:lnTo>
                    <a:lnTo>
                      <a:pt x="38" y="95"/>
                    </a:lnTo>
                    <a:lnTo>
                      <a:pt x="46" y="94"/>
                    </a:lnTo>
                    <a:lnTo>
                      <a:pt x="52" y="92"/>
                    </a:lnTo>
                    <a:lnTo>
                      <a:pt x="55" y="88"/>
                    </a:lnTo>
                    <a:lnTo>
                      <a:pt x="63" y="82"/>
                    </a:lnTo>
                    <a:lnTo>
                      <a:pt x="69" y="76"/>
                    </a:lnTo>
                    <a:lnTo>
                      <a:pt x="71" y="95"/>
                    </a:lnTo>
                    <a:lnTo>
                      <a:pt x="75" y="95"/>
                    </a:lnTo>
                    <a:lnTo>
                      <a:pt x="101" y="84"/>
                    </a:lnTo>
                    <a:lnTo>
                      <a:pt x="99" y="80"/>
                    </a:lnTo>
                    <a:lnTo>
                      <a:pt x="98" y="82"/>
                    </a:lnTo>
                    <a:lnTo>
                      <a:pt x="94" y="82"/>
                    </a:lnTo>
                    <a:lnTo>
                      <a:pt x="92" y="82"/>
                    </a:lnTo>
                    <a:lnTo>
                      <a:pt x="90" y="80"/>
                    </a:lnTo>
                    <a:lnTo>
                      <a:pt x="88" y="78"/>
                    </a:lnTo>
                    <a:lnTo>
                      <a:pt x="88" y="74"/>
                    </a:lnTo>
                    <a:lnTo>
                      <a:pt x="86" y="71"/>
                    </a:lnTo>
                    <a:lnTo>
                      <a:pt x="86" y="65"/>
                    </a:lnTo>
                    <a:lnTo>
                      <a:pt x="86" y="55"/>
                    </a:lnTo>
                    <a:lnTo>
                      <a:pt x="86" y="0"/>
                    </a:ln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4" name="Freeform 299"/>
              <p:cNvSpPr>
                <a:spLocks/>
              </p:cNvSpPr>
              <p:nvPr/>
            </p:nvSpPr>
            <p:spPr bwMode="auto">
              <a:xfrm>
                <a:off x="1125" y="3385"/>
                <a:ext cx="28" cy="62"/>
              </a:xfrm>
              <a:custGeom>
                <a:avLst/>
                <a:gdLst>
                  <a:gd name="T0" fmla="*/ 14 w 56"/>
                  <a:gd name="T1" fmla="*/ 0 h 125"/>
                  <a:gd name="T2" fmla="*/ 13 w 56"/>
                  <a:gd name="T3" fmla="*/ 3 h 125"/>
                  <a:gd name="T4" fmla="*/ 12 w 56"/>
                  <a:gd name="T5" fmla="*/ 6 h 125"/>
                  <a:gd name="T6" fmla="*/ 11 w 56"/>
                  <a:gd name="T7" fmla="*/ 7 h 125"/>
                  <a:gd name="T8" fmla="*/ 8 w 56"/>
                  <a:gd name="T9" fmla="*/ 10 h 125"/>
                  <a:gd name="T10" fmla="*/ 5 w 56"/>
                  <a:gd name="T11" fmla="*/ 13 h 125"/>
                  <a:gd name="T12" fmla="*/ 2 w 56"/>
                  <a:gd name="T13" fmla="*/ 15 h 125"/>
                  <a:gd name="T14" fmla="*/ 0 w 56"/>
                  <a:gd name="T15" fmla="*/ 17 h 125"/>
                  <a:gd name="T16" fmla="*/ 0 w 56"/>
                  <a:gd name="T17" fmla="*/ 19 h 125"/>
                  <a:gd name="T18" fmla="*/ 7 w 56"/>
                  <a:gd name="T19" fmla="*/ 19 h 125"/>
                  <a:gd name="T20" fmla="*/ 7 w 56"/>
                  <a:gd name="T21" fmla="*/ 50 h 125"/>
                  <a:gd name="T22" fmla="*/ 7 w 56"/>
                  <a:gd name="T23" fmla="*/ 52 h 125"/>
                  <a:gd name="T24" fmla="*/ 8 w 56"/>
                  <a:gd name="T25" fmla="*/ 55 h 125"/>
                  <a:gd name="T26" fmla="*/ 8 w 56"/>
                  <a:gd name="T27" fmla="*/ 57 h 125"/>
                  <a:gd name="T28" fmla="*/ 10 w 56"/>
                  <a:gd name="T29" fmla="*/ 59 h 125"/>
                  <a:gd name="T30" fmla="*/ 12 w 56"/>
                  <a:gd name="T31" fmla="*/ 61 h 125"/>
                  <a:gd name="T32" fmla="*/ 14 w 56"/>
                  <a:gd name="T33" fmla="*/ 62 h 125"/>
                  <a:gd name="T34" fmla="*/ 17 w 56"/>
                  <a:gd name="T35" fmla="*/ 62 h 125"/>
                  <a:gd name="T36" fmla="*/ 19 w 56"/>
                  <a:gd name="T37" fmla="*/ 61 h 125"/>
                  <a:gd name="T38" fmla="*/ 22 w 56"/>
                  <a:gd name="T39" fmla="*/ 59 h 125"/>
                  <a:gd name="T40" fmla="*/ 25 w 56"/>
                  <a:gd name="T41" fmla="*/ 57 h 125"/>
                  <a:gd name="T42" fmla="*/ 26 w 56"/>
                  <a:gd name="T43" fmla="*/ 55 h 125"/>
                  <a:gd name="T44" fmla="*/ 28 w 56"/>
                  <a:gd name="T45" fmla="*/ 52 h 125"/>
                  <a:gd name="T46" fmla="*/ 26 w 56"/>
                  <a:gd name="T47" fmla="*/ 52 h 125"/>
                  <a:gd name="T48" fmla="*/ 25 w 56"/>
                  <a:gd name="T49" fmla="*/ 53 h 125"/>
                  <a:gd name="T50" fmla="*/ 23 w 56"/>
                  <a:gd name="T51" fmla="*/ 55 h 125"/>
                  <a:gd name="T52" fmla="*/ 21 w 56"/>
                  <a:gd name="T53" fmla="*/ 56 h 125"/>
                  <a:gd name="T54" fmla="*/ 20 w 56"/>
                  <a:gd name="T55" fmla="*/ 56 h 125"/>
                  <a:gd name="T56" fmla="*/ 19 w 56"/>
                  <a:gd name="T57" fmla="*/ 56 h 125"/>
                  <a:gd name="T58" fmla="*/ 17 w 56"/>
                  <a:gd name="T59" fmla="*/ 54 h 125"/>
                  <a:gd name="T60" fmla="*/ 17 w 56"/>
                  <a:gd name="T61" fmla="*/ 53 h 125"/>
                  <a:gd name="T62" fmla="*/ 16 w 56"/>
                  <a:gd name="T63" fmla="*/ 51 h 125"/>
                  <a:gd name="T64" fmla="*/ 16 w 56"/>
                  <a:gd name="T65" fmla="*/ 49 h 125"/>
                  <a:gd name="T66" fmla="*/ 16 w 56"/>
                  <a:gd name="T67" fmla="*/ 19 h 125"/>
                  <a:gd name="T68" fmla="*/ 26 w 56"/>
                  <a:gd name="T69" fmla="*/ 19 h 125"/>
                  <a:gd name="T70" fmla="*/ 26 w 56"/>
                  <a:gd name="T71" fmla="*/ 15 h 125"/>
                  <a:gd name="T72" fmla="*/ 16 w 56"/>
                  <a:gd name="T73" fmla="*/ 15 h 125"/>
                  <a:gd name="T74" fmla="*/ 16 w 56"/>
                  <a:gd name="T75" fmla="*/ 0 h 125"/>
                  <a:gd name="T76" fmla="*/ 14 w 56"/>
                  <a:gd name="T77" fmla="*/ 0 h 12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6"/>
                  <a:gd name="T118" fmla="*/ 0 h 125"/>
                  <a:gd name="T119" fmla="*/ 56 w 56"/>
                  <a:gd name="T120" fmla="*/ 125 h 12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6" h="125">
                    <a:moveTo>
                      <a:pt x="27" y="0"/>
                    </a:moveTo>
                    <a:lnTo>
                      <a:pt x="25" y="6"/>
                    </a:lnTo>
                    <a:lnTo>
                      <a:pt x="23" y="12"/>
                    </a:lnTo>
                    <a:lnTo>
                      <a:pt x="21" y="14"/>
                    </a:lnTo>
                    <a:lnTo>
                      <a:pt x="15" y="21"/>
                    </a:lnTo>
                    <a:lnTo>
                      <a:pt x="10" y="27"/>
                    </a:lnTo>
                    <a:lnTo>
                      <a:pt x="4" y="31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14" y="38"/>
                    </a:lnTo>
                    <a:lnTo>
                      <a:pt x="14" y="100"/>
                    </a:lnTo>
                    <a:lnTo>
                      <a:pt x="14" y="105"/>
                    </a:lnTo>
                    <a:lnTo>
                      <a:pt x="15" y="111"/>
                    </a:lnTo>
                    <a:lnTo>
                      <a:pt x="15" y="115"/>
                    </a:lnTo>
                    <a:lnTo>
                      <a:pt x="19" y="119"/>
                    </a:lnTo>
                    <a:lnTo>
                      <a:pt x="23" y="123"/>
                    </a:lnTo>
                    <a:lnTo>
                      <a:pt x="27" y="125"/>
                    </a:lnTo>
                    <a:lnTo>
                      <a:pt x="33" y="125"/>
                    </a:lnTo>
                    <a:lnTo>
                      <a:pt x="38" y="123"/>
                    </a:lnTo>
                    <a:lnTo>
                      <a:pt x="44" y="119"/>
                    </a:lnTo>
                    <a:lnTo>
                      <a:pt x="50" y="115"/>
                    </a:lnTo>
                    <a:lnTo>
                      <a:pt x="52" y="111"/>
                    </a:lnTo>
                    <a:lnTo>
                      <a:pt x="56" y="105"/>
                    </a:lnTo>
                    <a:lnTo>
                      <a:pt x="52" y="105"/>
                    </a:lnTo>
                    <a:lnTo>
                      <a:pt x="50" y="107"/>
                    </a:lnTo>
                    <a:lnTo>
                      <a:pt x="46" y="111"/>
                    </a:lnTo>
                    <a:lnTo>
                      <a:pt x="42" y="113"/>
                    </a:lnTo>
                    <a:lnTo>
                      <a:pt x="40" y="113"/>
                    </a:lnTo>
                    <a:lnTo>
                      <a:pt x="37" y="113"/>
                    </a:lnTo>
                    <a:lnTo>
                      <a:pt x="33" y="109"/>
                    </a:lnTo>
                    <a:lnTo>
                      <a:pt x="33" y="107"/>
                    </a:lnTo>
                    <a:lnTo>
                      <a:pt x="31" y="103"/>
                    </a:lnTo>
                    <a:lnTo>
                      <a:pt x="31" y="98"/>
                    </a:lnTo>
                    <a:lnTo>
                      <a:pt x="31" y="38"/>
                    </a:lnTo>
                    <a:lnTo>
                      <a:pt x="52" y="38"/>
                    </a:lnTo>
                    <a:lnTo>
                      <a:pt x="52" y="31"/>
                    </a:lnTo>
                    <a:lnTo>
                      <a:pt x="31" y="31"/>
                    </a:lnTo>
                    <a:lnTo>
                      <a:pt x="31" y="0"/>
                    </a:lnTo>
                    <a:lnTo>
                      <a:pt x="27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5" name="Freeform 300"/>
              <p:cNvSpPr>
                <a:spLocks/>
              </p:cNvSpPr>
              <p:nvPr/>
            </p:nvSpPr>
            <p:spPr bwMode="auto">
              <a:xfrm>
                <a:off x="1853" y="3126"/>
                <a:ext cx="51" cy="73"/>
              </a:xfrm>
              <a:custGeom>
                <a:avLst/>
                <a:gdLst>
                  <a:gd name="T0" fmla="*/ 5 w 101"/>
                  <a:gd name="T1" fmla="*/ 17 h 146"/>
                  <a:gd name="T2" fmla="*/ 5 w 101"/>
                  <a:gd name="T3" fmla="*/ 15 h 146"/>
                  <a:gd name="T4" fmla="*/ 6 w 101"/>
                  <a:gd name="T5" fmla="*/ 13 h 146"/>
                  <a:gd name="T6" fmla="*/ 7 w 101"/>
                  <a:gd name="T7" fmla="*/ 10 h 146"/>
                  <a:gd name="T8" fmla="*/ 10 w 101"/>
                  <a:gd name="T9" fmla="*/ 9 h 146"/>
                  <a:gd name="T10" fmla="*/ 12 w 101"/>
                  <a:gd name="T11" fmla="*/ 8 h 146"/>
                  <a:gd name="T12" fmla="*/ 14 w 101"/>
                  <a:gd name="T13" fmla="*/ 8 h 146"/>
                  <a:gd name="T14" fmla="*/ 16 w 101"/>
                  <a:gd name="T15" fmla="*/ 9 h 146"/>
                  <a:gd name="T16" fmla="*/ 17 w 101"/>
                  <a:gd name="T17" fmla="*/ 10 h 146"/>
                  <a:gd name="T18" fmla="*/ 18 w 101"/>
                  <a:gd name="T19" fmla="*/ 12 h 146"/>
                  <a:gd name="T20" fmla="*/ 20 w 101"/>
                  <a:gd name="T21" fmla="*/ 15 h 146"/>
                  <a:gd name="T22" fmla="*/ 21 w 101"/>
                  <a:gd name="T23" fmla="*/ 19 h 146"/>
                  <a:gd name="T24" fmla="*/ 22 w 101"/>
                  <a:gd name="T25" fmla="*/ 23 h 146"/>
                  <a:gd name="T26" fmla="*/ 0 w 101"/>
                  <a:gd name="T27" fmla="*/ 72 h 146"/>
                  <a:gd name="T28" fmla="*/ 9 w 101"/>
                  <a:gd name="T29" fmla="*/ 72 h 146"/>
                  <a:gd name="T30" fmla="*/ 26 w 101"/>
                  <a:gd name="T31" fmla="*/ 37 h 146"/>
                  <a:gd name="T32" fmla="*/ 26 w 101"/>
                  <a:gd name="T33" fmla="*/ 37 h 146"/>
                  <a:gd name="T34" fmla="*/ 27 w 101"/>
                  <a:gd name="T35" fmla="*/ 45 h 146"/>
                  <a:gd name="T36" fmla="*/ 29 w 101"/>
                  <a:gd name="T37" fmla="*/ 54 h 146"/>
                  <a:gd name="T38" fmla="*/ 31 w 101"/>
                  <a:gd name="T39" fmla="*/ 62 h 146"/>
                  <a:gd name="T40" fmla="*/ 32 w 101"/>
                  <a:gd name="T41" fmla="*/ 66 h 146"/>
                  <a:gd name="T42" fmla="*/ 34 w 101"/>
                  <a:gd name="T43" fmla="*/ 69 h 146"/>
                  <a:gd name="T44" fmla="*/ 36 w 101"/>
                  <a:gd name="T45" fmla="*/ 71 h 146"/>
                  <a:gd name="T46" fmla="*/ 38 w 101"/>
                  <a:gd name="T47" fmla="*/ 73 h 146"/>
                  <a:gd name="T48" fmla="*/ 40 w 101"/>
                  <a:gd name="T49" fmla="*/ 73 h 146"/>
                  <a:gd name="T50" fmla="*/ 43 w 101"/>
                  <a:gd name="T51" fmla="*/ 73 h 146"/>
                  <a:gd name="T52" fmla="*/ 46 w 101"/>
                  <a:gd name="T53" fmla="*/ 71 h 146"/>
                  <a:gd name="T54" fmla="*/ 48 w 101"/>
                  <a:gd name="T55" fmla="*/ 68 h 146"/>
                  <a:gd name="T56" fmla="*/ 50 w 101"/>
                  <a:gd name="T57" fmla="*/ 65 h 146"/>
                  <a:gd name="T58" fmla="*/ 51 w 101"/>
                  <a:gd name="T59" fmla="*/ 61 h 146"/>
                  <a:gd name="T60" fmla="*/ 51 w 101"/>
                  <a:gd name="T61" fmla="*/ 57 h 146"/>
                  <a:gd name="T62" fmla="*/ 49 w 101"/>
                  <a:gd name="T63" fmla="*/ 57 h 146"/>
                  <a:gd name="T64" fmla="*/ 49 w 101"/>
                  <a:gd name="T65" fmla="*/ 58 h 146"/>
                  <a:gd name="T66" fmla="*/ 48 w 101"/>
                  <a:gd name="T67" fmla="*/ 60 h 146"/>
                  <a:gd name="T68" fmla="*/ 48 w 101"/>
                  <a:gd name="T69" fmla="*/ 62 h 146"/>
                  <a:gd name="T70" fmla="*/ 46 w 101"/>
                  <a:gd name="T71" fmla="*/ 64 h 146"/>
                  <a:gd name="T72" fmla="*/ 44 w 101"/>
                  <a:gd name="T73" fmla="*/ 65 h 146"/>
                  <a:gd name="T74" fmla="*/ 42 w 101"/>
                  <a:gd name="T75" fmla="*/ 65 h 146"/>
                  <a:gd name="T76" fmla="*/ 40 w 101"/>
                  <a:gd name="T77" fmla="*/ 65 h 146"/>
                  <a:gd name="T78" fmla="*/ 38 w 101"/>
                  <a:gd name="T79" fmla="*/ 64 h 146"/>
                  <a:gd name="T80" fmla="*/ 37 w 101"/>
                  <a:gd name="T81" fmla="*/ 62 h 146"/>
                  <a:gd name="T82" fmla="*/ 35 w 101"/>
                  <a:gd name="T83" fmla="*/ 60 h 146"/>
                  <a:gd name="T84" fmla="*/ 34 w 101"/>
                  <a:gd name="T85" fmla="*/ 57 h 146"/>
                  <a:gd name="T86" fmla="*/ 31 w 101"/>
                  <a:gd name="T87" fmla="*/ 43 h 146"/>
                  <a:gd name="T88" fmla="*/ 27 w 101"/>
                  <a:gd name="T89" fmla="*/ 25 h 146"/>
                  <a:gd name="T90" fmla="*/ 22 w 101"/>
                  <a:gd name="T91" fmla="*/ 8 h 146"/>
                  <a:gd name="T92" fmla="*/ 18 w 101"/>
                  <a:gd name="T93" fmla="*/ 3 h 146"/>
                  <a:gd name="T94" fmla="*/ 15 w 101"/>
                  <a:gd name="T95" fmla="*/ 0 h 146"/>
                  <a:gd name="T96" fmla="*/ 9 w 101"/>
                  <a:gd name="T97" fmla="*/ 1 h 146"/>
                  <a:gd name="T98" fmla="*/ 5 w 101"/>
                  <a:gd name="T99" fmla="*/ 6 h 146"/>
                  <a:gd name="T100" fmla="*/ 4 w 101"/>
                  <a:gd name="T101" fmla="*/ 10 h 146"/>
                  <a:gd name="T102" fmla="*/ 3 w 101"/>
                  <a:gd name="T103" fmla="*/ 14 h 146"/>
                  <a:gd name="T104" fmla="*/ 3 w 101"/>
                  <a:gd name="T105" fmla="*/ 17 h 146"/>
                  <a:gd name="T106" fmla="*/ 5 w 101"/>
                  <a:gd name="T107" fmla="*/ 17 h 14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01"/>
                  <a:gd name="T163" fmla="*/ 0 h 146"/>
                  <a:gd name="T164" fmla="*/ 101 w 101"/>
                  <a:gd name="T165" fmla="*/ 146 h 14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01" h="146">
                    <a:moveTo>
                      <a:pt x="9" y="33"/>
                    </a:moveTo>
                    <a:lnTo>
                      <a:pt x="9" y="29"/>
                    </a:lnTo>
                    <a:lnTo>
                      <a:pt x="11" y="25"/>
                    </a:lnTo>
                    <a:lnTo>
                      <a:pt x="13" y="20"/>
                    </a:lnTo>
                    <a:lnTo>
                      <a:pt x="19" y="18"/>
                    </a:lnTo>
                    <a:lnTo>
                      <a:pt x="23" y="16"/>
                    </a:lnTo>
                    <a:lnTo>
                      <a:pt x="27" y="16"/>
                    </a:lnTo>
                    <a:lnTo>
                      <a:pt x="31" y="18"/>
                    </a:lnTo>
                    <a:lnTo>
                      <a:pt x="34" y="20"/>
                    </a:lnTo>
                    <a:lnTo>
                      <a:pt x="36" y="23"/>
                    </a:lnTo>
                    <a:lnTo>
                      <a:pt x="40" y="29"/>
                    </a:lnTo>
                    <a:lnTo>
                      <a:pt x="42" y="37"/>
                    </a:lnTo>
                    <a:lnTo>
                      <a:pt x="44" y="46"/>
                    </a:lnTo>
                    <a:lnTo>
                      <a:pt x="0" y="144"/>
                    </a:lnTo>
                    <a:lnTo>
                      <a:pt x="17" y="144"/>
                    </a:lnTo>
                    <a:lnTo>
                      <a:pt x="52" y="73"/>
                    </a:lnTo>
                    <a:lnTo>
                      <a:pt x="53" y="90"/>
                    </a:lnTo>
                    <a:lnTo>
                      <a:pt x="57" y="108"/>
                    </a:lnTo>
                    <a:lnTo>
                      <a:pt x="61" y="123"/>
                    </a:lnTo>
                    <a:lnTo>
                      <a:pt x="63" y="132"/>
                    </a:lnTo>
                    <a:lnTo>
                      <a:pt x="67" y="138"/>
                    </a:lnTo>
                    <a:lnTo>
                      <a:pt x="71" y="142"/>
                    </a:lnTo>
                    <a:lnTo>
                      <a:pt x="75" y="146"/>
                    </a:lnTo>
                    <a:lnTo>
                      <a:pt x="80" y="146"/>
                    </a:lnTo>
                    <a:lnTo>
                      <a:pt x="86" y="146"/>
                    </a:lnTo>
                    <a:lnTo>
                      <a:pt x="92" y="142"/>
                    </a:lnTo>
                    <a:lnTo>
                      <a:pt x="96" y="136"/>
                    </a:lnTo>
                    <a:lnTo>
                      <a:pt x="99" y="129"/>
                    </a:lnTo>
                    <a:lnTo>
                      <a:pt x="101" y="121"/>
                    </a:lnTo>
                    <a:lnTo>
                      <a:pt x="101" y="113"/>
                    </a:lnTo>
                    <a:lnTo>
                      <a:pt x="97" y="113"/>
                    </a:lnTo>
                    <a:lnTo>
                      <a:pt x="97" y="115"/>
                    </a:lnTo>
                    <a:lnTo>
                      <a:pt x="96" y="119"/>
                    </a:lnTo>
                    <a:lnTo>
                      <a:pt x="96" y="123"/>
                    </a:lnTo>
                    <a:lnTo>
                      <a:pt x="92" y="127"/>
                    </a:lnTo>
                    <a:lnTo>
                      <a:pt x="88" y="129"/>
                    </a:lnTo>
                    <a:lnTo>
                      <a:pt x="84" y="129"/>
                    </a:lnTo>
                    <a:lnTo>
                      <a:pt x="80" y="129"/>
                    </a:lnTo>
                    <a:lnTo>
                      <a:pt x="76" y="127"/>
                    </a:lnTo>
                    <a:lnTo>
                      <a:pt x="73" y="123"/>
                    </a:lnTo>
                    <a:lnTo>
                      <a:pt x="69" y="119"/>
                    </a:lnTo>
                    <a:lnTo>
                      <a:pt x="67" y="113"/>
                    </a:lnTo>
                    <a:lnTo>
                      <a:pt x="61" y="85"/>
                    </a:lnTo>
                    <a:lnTo>
                      <a:pt x="53" y="50"/>
                    </a:lnTo>
                    <a:lnTo>
                      <a:pt x="44" y="16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17" y="2"/>
                    </a:lnTo>
                    <a:lnTo>
                      <a:pt x="9" y="12"/>
                    </a:lnTo>
                    <a:lnTo>
                      <a:pt x="8" y="20"/>
                    </a:lnTo>
                    <a:lnTo>
                      <a:pt x="6" y="27"/>
                    </a:lnTo>
                    <a:lnTo>
                      <a:pt x="6" y="33"/>
                    </a:lnTo>
                    <a:lnTo>
                      <a:pt x="9" y="33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6" name="Freeform 301"/>
              <p:cNvSpPr>
                <a:spLocks/>
              </p:cNvSpPr>
              <p:nvPr/>
            </p:nvSpPr>
            <p:spPr bwMode="auto">
              <a:xfrm>
                <a:off x="1907" y="3173"/>
                <a:ext cx="50" cy="49"/>
              </a:xfrm>
              <a:custGeom>
                <a:avLst/>
                <a:gdLst>
                  <a:gd name="T0" fmla="*/ 0 w 99"/>
                  <a:gd name="T1" fmla="*/ 0 h 98"/>
                  <a:gd name="T2" fmla="*/ 0 w 99"/>
                  <a:gd name="T3" fmla="*/ 1 h 98"/>
                  <a:gd name="T4" fmla="*/ 2 w 99"/>
                  <a:gd name="T5" fmla="*/ 1 h 98"/>
                  <a:gd name="T6" fmla="*/ 3 w 99"/>
                  <a:gd name="T7" fmla="*/ 2 h 98"/>
                  <a:gd name="T8" fmla="*/ 4 w 99"/>
                  <a:gd name="T9" fmla="*/ 3 h 98"/>
                  <a:gd name="T10" fmla="*/ 5 w 99"/>
                  <a:gd name="T11" fmla="*/ 4 h 98"/>
                  <a:gd name="T12" fmla="*/ 6 w 99"/>
                  <a:gd name="T13" fmla="*/ 5 h 98"/>
                  <a:gd name="T14" fmla="*/ 6 w 99"/>
                  <a:gd name="T15" fmla="*/ 43 h 98"/>
                  <a:gd name="T16" fmla="*/ 6 w 99"/>
                  <a:gd name="T17" fmla="*/ 45 h 98"/>
                  <a:gd name="T18" fmla="*/ 4 w 99"/>
                  <a:gd name="T19" fmla="*/ 46 h 98"/>
                  <a:gd name="T20" fmla="*/ 2 w 99"/>
                  <a:gd name="T21" fmla="*/ 47 h 98"/>
                  <a:gd name="T22" fmla="*/ 0 w 99"/>
                  <a:gd name="T23" fmla="*/ 47 h 98"/>
                  <a:gd name="T24" fmla="*/ 0 w 99"/>
                  <a:gd name="T25" fmla="*/ 49 h 98"/>
                  <a:gd name="T26" fmla="*/ 16 w 99"/>
                  <a:gd name="T27" fmla="*/ 49 h 98"/>
                  <a:gd name="T28" fmla="*/ 16 w 99"/>
                  <a:gd name="T29" fmla="*/ 47 h 98"/>
                  <a:gd name="T30" fmla="*/ 14 w 99"/>
                  <a:gd name="T31" fmla="*/ 47 h 98"/>
                  <a:gd name="T32" fmla="*/ 12 w 99"/>
                  <a:gd name="T33" fmla="*/ 46 h 98"/>
                  <a:gd name="T34" fmla="*/ 11 w 99"/>
                  <a:gd name="T35" fmla="*/ 45 h 98"/>
                  <a:gd name="T36" fmla="*/ 10 w 99"/>
                  <a:gd name="T37" fmla="*/ 43 h 98"/>
                  <a:gd name="T38" fmla="*/ 10 w 99"/>
                  <a:gd name="T39" fmla="*/ 10 h 98"/>
                  <a:gd name="T40" fmla="*/ 41 w 99"/>
                  <a:gd name="T41" fmla="*/ 49 h 98"/>
                  <a:gd name="T42" fmla="*/ 43 w 99"/>
                  <a:gd name="T43" fmla="*/ 49 h 98"/>
                  <a:gd name="T44" fmla="*/ 43 w 99"/>
                  <a:gd name="T45" fmla="*/ 6 h 98"/>
                  <a:gd name="T46" fmla="*/ 43 w 99"/>
                  <a:gd name="T47" fmla="*/ 4 h 98"/>
                  <a:gd name="T48" fmla="*/ 44 w 99"/>
                  <a:gd name="T49" fmla="*/ 3 h 98"/>
                  <a:gd name="T50" fmla="*/ 46 w 99"/>
                  <a:gd name="T51" fmla="*/ 2 h 98"/>
                  <a:gd name="T52" fmla="*/ 47 w 99"/>
                  <a:gd name="T53" fmla="*/ 1 h 98"/>
                  <a:gd name="T54" fmla="*/ 50 w 99"/>
                  <a:gd name="T55" fmla="*/ 1 h 98"/>
                  <a:gd name="T56" fmla="*/ 50 w 99"/>
                  <a:gd name="T57" fmla="*/ 0 h 98"/>
                  <a:gd name="T58" fmla="*/ 33 w 99"/>
                  <a:gd name="T59" fmla="*/ 0 h 98"/>
                  <a:gd name="T60" fmla="*/ 33 w 99"/>
                  <a:gd name="T61" fmla="*/ 1 h 98"/>
                  <a:gd name="T62" fmla="*/ 36 w 99"/>
                  <a:gd name="T63" fmla="*/ 1 h 98"/>
                  <a:gd name="T64" fmla="*/ 38 w 99"/>
                  <a:gd name="T65" fmla="*/ 2 h 98"/>
                  <a:gd name="T66" fmla="*/ 38 w 99"/>
                  <a:gd name="T67" fmla="*/ 3 h 98"/>
                  <a:gd name="T68" fmla="*/ 39 w 99"/>
                  <a:gd name="T69" fmla="*/ 4 h 98"/>
                  <a:gd name="T70" fmla="*/ 39 w 99"/>
                  <a:gd name="T71" fmla="*/ 6 h 98"/>
                  <a:gd name="T72" fmla="*/ 39 w 99"/>
                  <a:gd name="T73" fmla="*/ 36 h 98"/>
                  <a:gd name="T74" fmla="*/ 12 w 99"/>
                  <a:gd name="T75" fmla="*/ 0 h 98"/>
                  <a:gd name="T76" fmla="*/ 0 w 99"/>
                  <a:gd name="T77" fmla="*/ 0 h 9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9"/>
                  <a:gd name="T118" fmla="*/ 0 h 98"/>
                  <a:gd name="T119" fmla="*/ 99 w 99"/>
                  <a:gd name="T120" fmla="*/ 98 h 9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9" h="98">
                    <a:moveTo>
                      <a:pt x="0" y="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8" y="6"/>
                    </a:lnTo>
                    <a:lnTo>
                      <a:pt x="10" y="8"/>
                    </a:lnTo>
                    <a:lnTo>
                      <a:pt x="11" y="10"/>
                    </a:lnTo>
                    <a:lnTo>
                      <a:pt x="11" y="86"/>
                    </a:lnTo>
                    <a:lnTo>
                      <a:pt x="11" y="90"/>
                    </a:lnTo>
                    <a:lnTo>
                      <a:pt x="8" y="92"/>
                    </a:lnTo>
                    <a:lnTo>
                      <a:pt x="4" y="94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32" y="98"/>
                    </a:lnTo>
                    <a:lnTo>
                      <a:pt x="32" y="94"/>
                    </a:lnTo>
                    <a:lnTo>
                      <a:pt x="27" y="94"/>
                    </a:lnTo>
                    <a:lnTo>
                      <a:pt x="23" y="92"/>
                    </a:lnTo>
                    <a:lnTo>
                      <a:pt x="21" y="90"/>
                    </a:lnTo>
                    <a:lnTo>
                      <a:pt x="19" y="86"/>
                    </a:lnTo>
                    <a:lnTo>
                      <a:pt x="19" y="19"/>
                    </a:lnTo>
                    <a:lnTo>
                      <a:pt x="82" y="98"/>
                    </a:lnTo>
                    <a:lnTo>
                      <a:pt x="86" y="98"/>
                    </a:lnTo>
                    <a:lnTo>
                      <a:pt x="86" y="12"/>
                    </a:lnTo>
                    <a:lnTo>
                      <a:pt x="86" y="8"/>
                    </a:lnTo>
                    <a:lnTo>
                      <a:pt x="88" y="6"/>
                    </a:lnTo>
                    <a:lnTo>
                      <a:pt x="92" y="4"/>
                    </a:lnTo>
                    <a:lnTo>
                      <a:pt x="94" y="2"/>
                    </a:lnTo>
                    <a:lnTo>
                      <a:pt x="99" y="2"/>
                    </a:lnTo>
                    <a:lnTo>
                      <a:pt x="99" y="0"/>
                    </a:lnTo>
                    <a:lnTo>
                      <a:pt x="65" y="0"/>
                    </a:lnTo>
                    <a:lnTo>
                      <a:pt x="65" y="2"/>
                    </a:lnTo>
                    <a:lnTo>
                      <a:pt x="71" y="2"/>
                    </a:lnTo>
                    <a:lnTo>
                      <a:pt x="75" y="4"/>
                    </a:lnTo>
                    <a:lnTo>
                      <a:pt x="76" y="6"/>
                    </a:lnTo>
                    <a:lnTo>
                      <a:pt x="78" y="8"/>
                    </a:lnTo>
                    <a:lnTo>
                      <a:pt x="78" y="12"/>
                    </a:lnTo>
                    <a:lnTo>
                      <a:pt x="78" y="71"/>
                    </a:lnTo>
                    <a:lnTo>
                      <a:pt x="2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0000"/>
              </a:solidFill>
              <a:ln w="0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7" name="Freeform 302"/>
              <p:cNvSpPr>
                <a:spLocks noEditPoints="1"/>
              </p:cNvSpPr>
              <p:nvPr/>
            </p:nvSpPr>
            <p:spPr bwMode="auto">
              <a:xfrm>
                <a:off x="393" y="2282"/>
                <a:ext cx="25" cy="81"/>
              </a:xfrm>
              <a:custGeom>
                <a:avLst/>
                <a:gdLst>
                  <a:gd name="T0" fmla="*/ 9 w 50"/>
                  <a:gd name="T1" fmla="*/ 2 h 161"/>
                  <a:gd name="T2" fmla="*/ 8 w 50"/>
                  <a:gd name="T3" fmla="*/ 4 h 161"/>
                  <a:gd name="T4" fmla="*/ 8 w 50"/>
                  <a:gd name="T5" fmla="*/ 6 h 161"/>
                  <a:gd name="T6" fmla="*/ 8 w 50"/>
                  <a:gd name="T7" fmla="*/ 9 h 161"/>
                  <a:gd name="T8" fmla="*/ 9 w 50"/>
                  <a:gd name="T9" fmla="*/ 11 h 161"/>
                  <a:gd name="T10" fmla="*/ 11 w 50"/>
                  <a:gd name="T11" fmla="*/ 12 h 161"/>
                  <a:gd name="T12" fmla="*/ 14 w 50"/>
                  <a:gd name="T13" fmla="*/ 12 h 161"/>
                  <a:gd name="T14" fmla="*/ 15 w 50"/>
                  <a:gd name="T15" fmla="*/ 12 h 161"/>
                  <a:gd name="T16" fmla="*/ 17 w 50"/>
                  <a:gd name="T17" fmla="*/ 11 h 161"/>
                  <a:gd name="T18" fmla="*/ 18 w 50"/>
                  <a:gd name="T19" fmla="*/ 9 h 161"/>
                  <a:gd name="T20" fmla="*/ 18 w 50"/>
                  <a:gd name="T21" fmla="*/ 6 h 161"/>
                  <a:gd name="T22" fmla="*/ 18 w 50"/>
                  <a:gd name="T23" fmla="*/ 4 h 161"/>
                  <a:gd name="T24" fmla="*/ 17 w 50"/>
                  <a:gd name="T25" fmla="*/ 2 h 161"/>
                  <a:gd name="T26" fmla="*/ 15 w 50"/>
                  <a:gd name="T27" fmla="*/ 1 h 161"/>
                  <a:gd name="T28" fmla="*/ 14 w 50"/>
                  <a:gd name="T29" fmla="*/ 0 h 161"/>
                  <a:gd name="T30" fmla="*/ 11 w 50"/>
                  <a:gd name="T31" fmla="*/ 1 h 161"/>
                  <a:gd name="T32" fmla="*/ 9 w 50"/>
                  <a:gd name="T33" fmla="*/ 2 h 161"/>
                  <a:gd name="T34" fmla="*/ 15 w 50"/>
                  <a:gd name="T35" fmla="*/ 28 h 161"/>
                  <a:gd name="T36" fmla="*/ 0 w 50"/>
                  <a:gd name="T37" fmla="*/ 34 h 161"/>
                  <a:gd name="T38" fmla="*/ 0 w 50"/>
                  <a:gd name="T39" fmla="*/ 36 h 161"/>
                  <a:gd name="T40" fmla="*/ 3 w 50"/>
                  <a:gd name="T41" fmla="*/ 36 h 161"/>
                  <a:gd name="T42" fmla="*/ 4 w 50"/>
                  <a:gd name="T43" fmla="*/ 35 h 161"/>
                  <a:gd name="T44" fmla="*/ 6 w 50"/>
                  <a:gd name="T45" fmla="*/ 36 h 161"/>
                  <a:gd name="T46" fmla="*/ 7 w 50"/>
                  <a:gd name="T47" fmla="*/ 36 h 161"/>
                  <a:gd name="T48" fmla="*/ 8 w 50"/>
                  <a:gd name="T49" fmla="*/ 37 h 161"/>
                  <a:gd name="T50" fmla="*/ 8 w 50"/>
                  <a:gd name="T51" fmla="*/ 39 h 161"/>
                  <a:gd name="T52" fmla="*/ 8 w 50"/>
                  <a:gd name="T53" fmla="*/ 41 h 161"/>
                  <a:gd name="T54" fmla="*/ 9 w 50"/>
                  <a:gd name="T55" fmla="*/ 45 h 161"/>
                  <a:gd name="T56" fmla="*/ 9 w 50"/>
                  <a:gd name="T57" fmla="*/ 49 h 161"/>
                  <a:gd name="T58" fmla="*/ 9 w 50"/>
                  <a:gd name="T59" fmla="*/ 69 h 161"/>
                  <a:gd name="T60" fmla="*/ 8 w 50"/>
                  <a:gd name="T61" fmla="*/ 73 h 161"/>
                  <a:gd name="T62" fmla="*/ 8 w 50"/>
                  <a:gd name="T63" fmla="*/ 76 h 161"/>
                  <a:gd name="T64" fmla="*/ 7 w 50"/>
                  <a:gd name="T65" fmla="*/ 77 h 161"/>
                  <a:gd name="T66" fmla="*/ 6 w 50"/>
                  <a:gd name="T67" fmla="*/ 78 h 161"/>
                  <a:gd name="T68" fmla="*/ 4 w 50"/>
                  <a:gd name="T69" fmla="*/ 79 h 161"/>
                  <a:gd name="T70" fmla="*/ 0 w 50"/>
                  <a:gd name="T71" fmla="*/ 79 h 161"/>
                  <a:gd name="T72" fmla="*/ 0 w 50"/>
                  <a:gd name="T73" fmla="*/ 81 h 161"/>
                  <a:gd name="T74" fmla="*/ 25 w 50"/>
                  <a:gd name="T75" fmla="*/ 81 h 161"/>
                  <a:gd name="T76" fmla="*/ 25 w 50"/>
                  <a:gd name="T77" fmla="*/ 79 h 161"/>
                  <a:gd name="T78" fmla="*/ 22 w 50"/>
                  <a:gd name="T79" fmla="*/ 79 h 161"/>
                  <a:gd name="T80" fmla="*/ 20 w 50"/>
                  <a:gd name="T81" fmla="*/ 78 h 161"/>
                  <a:gd name="T82" fmla="*/ 19 w 50"/>
                  <a:gd name="T83" fmla="*/ 77 h 161"/>
                  <a:gd name="T84" fmla="*/ 18 w 50"/>
                  <a:gd name="T85" fmla="*/ 75 h 161"/>
                  <a:gd name="T86" fmla="*/ 18 w 50"/>
                  <a:gd name="T87" fmla="*/ 74 h 161"/>
                  <a:gd name="T88" fmla="*/ 17 w 50"/>
                  <a:gd name="T89" fmla="*/ 72 h 161"/>
                  <a:gd name="T90" fmla="*/ 17 w 50"/>
                  <a:gd name="T91" fmla="*/ 69 h 161"/>
                  <a:gd name="T92" fmla="*/ 17 w 50"/>
                  <a:gd name="T93" fmla="*/ 28 h 161"/>
                  <a:gd name="T94" fmla="*/ 15 w 50"/>
                  <a:gd name="T95" fmla="*/ 28 h 16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0"/>
                  <a:gd name="T145" fmla="*/ 0 h 161"/>
                  <a:gd name="T146" fmla="*/ 50 w 50"/>
                  <a:gd name="T147" fmla="*/ 161 h 16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0" h="161">
                    <a:moveTo>
                      <a:pt x="17" y="4"/>
                    </a:moveTo>
                    <a:lnTo>
                      <a:pt x="15" y="8"/>
                    </a:lnTo>
                    <a:lnTo>
                      <a:pt x="15" y="12"/>
                    </a:lnTo>
                    <a:lnTo>
                      <a:pt x="15" y="18"/>
                    </a:lnTo>
                    <a:lnTo>
                      <a:pt x="17" y="22"/>
                    </a:lnTo>
                    <a:lnTo>
                      <a:pt x="21" y="23"/>
                    </a:lnTo>
                    <a:lnTo>
                      <a:pt x="27" y="23"/>
                    </a:lnTo>
                    <a:lnTo>
                      <a:pt x="30" y="23"/>
                    </a:lnTo>
                    <a:lnTo>
                      <a:pt x="34" y="22"/>
                    </a:lnTo>
                    <a:lnTo>
                      <a:pt x="36" y="18"/>
                    </a:lnTo>
                    <a:lnTo>
                      <a:pt x="36" y="12"/>
                    </a:lnTo>
                    <a:lnTo>
                      <a:pt x="36" y="8"/>
                    </a:lnTo>
                    <a:lnTo>
                      <a:pt x="34" y="4"/>
                    </a:lnTo>
                    <a:lnTo>
                      <a:pt x="30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4"/>
                    </a:lnTo>
                    <a:close/>
                    <a:moveTo>
                      <a:pt x="30" y="56"/>
                    </a:moveTo>
                    <a:lnTo>
                      <a:pt x="0" y="67"/>
                    </a:lnTo>
                    <a:lnTo>
                      <a:pt x="0" y="71"/>
                    </a:lnTo>
                    <a:lnTo>
                      <a:pt x="6" y="71"/>
                    </a:lnTo>
                    <a:lnTo>
                      <a:pt x="7" y="69"/>
                    </a:lnTo>
                    <a:lnTo>
                      <a:pt x="11" y="71"/>
                    </a:lnTo>
                    <a:lnTo>
                      <a:pt x="13" y="71"/>
                    </a:lnTo>
                    <a:lnTo>
                      <a:pt x="15" y="73"/>
                    </a:lnTo>
                    <a:lnTo>
                      <a:pt x="15" y="77"/>
                    </a:lnTo>
                    <a:lnTo>
                      <a:pt x="15" y="81"/>
                    </a:lnTo>
                    <a:lnTo>
                      <a:pt x="17" y="89"/>
                    </a:lnTo>
                    <a:lnTo>
                      <a:pt x="17" y="98"/>
                    </a:lnTo>
                    <a:lnTo>
                      <a:pt x="17" y="138"/>
                    </a:lnTo>
                    <a:lnTo>
                      <a:pt x="15" y="146"/>
                    </a:lnTo>
                    <a:lnTo>
                      <a:pt x="15" y="152"/>
                    </a:lnTo>
                    <a:lnTo>
                      <a:pt x="13" y="154"/>
                    </a:lnTo>
                    <a:lnTo>
                      <a:pt x="11" y="156"/>
                    </a:lnTo>
                    <a:lnTo>
                      <a:pt x="7" y="157"/>
                    </a:lnTo>
                    <a:lnTo>
                      <a:pt x="0" y="157"/>
                    </a:lnTo>
                    <a:lnTo>
                      <a:pt x="0" y="161"/>
                    </a:lnTo>
                    <a:lnTo>
                      <a:pt x="50" y="161"/>
                    </a:lnTo>
                    <a:lnTo>
                      <a:pt x="50" y="157"/>
                    </a:lnTo>
                    <a:lnTo>
                      <a:pt x="44" y="157"/>
                    </a:lnTo>
                    <a:lnTo>
                      <a:pt x="40" y="156"/>
                    </a:lnTo>
                    <a:lnTo>
                      <a:pt x="38" y="154"/>
                    </a:lnTo>
                    <a:lnTo>
                      <a:pt x="36" y="150"/>
                    </a:lnTo>
                    <a:lnTo>
                      <a:pt x="36" y="148"/>
                    </a:lnTo>
                    <a:lnTo>
                      <a:pt x="34" y="144"/>
                    </a:lnTo>
                    <a:lnTo>
                      <a:pt x="34" y="138"/>
                    </a:lnTo>
                    <a:lnTo>
                      <a:pt x="34" y="56"/>
                    </a:lnTo>
                    <a:lnTo>
                      <a:pt x="30" y="56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8" name="Freeform 303"/>
              <p:cNvSpPr>
                <a:spLocks/>
              </p:cNvSpPr>
              <p:nvPr/>
            </p:nvSpPr>
            <p:spPr bwMode="auto">
              <a:xfrm>
                <a:off x="422" y="2310"/>
                <a:ext cx="57" cy="53"/>
              </a:xfrm>
              <a:custGeom>
                <a:avLst/>
                <a:gdLst>
                  <a:gd name="T0" fmla="*/ 16 w 113"/>
                  <a:gd name="T1" fmla="*/ 0 h 105"/>
                  <a:gd name="T2" fmla="*/ 1 w 113"/>
                  <a:gd name="T3" fmla="*/ 8 h 105"/>
                  <a:gd name="T4" fmla="*/ 5 w 113"/>
                  <a:gd name="T5" fmla="*/ 7 h 105"/>
                  <a:gd name="T6" fmla="*/ 7 w 113"/>
                  <a:gd name="T7" fmla="*/ 8 h 105"/>
                  <a:gd name="T8" fmla="*/ 9 w 113"/>
                  <a:gd name="T9" fmla="*/ 11 h 105"/>
                  <a:gd name="T10" fmla="*/ 9 w 113"/>
                  <a:gd name="T11" fmla="*/ 17 h 105"/>
                  <a:gd name="T12" fmla="*/ 9 w 113"/>
                  <a:gd name="T13" fmla="*/ 41 h 105"/>
                  <a:gd name="T14" fmla="*/ 8 w 113"/>
                  <a:gd name="T15" fmla="*/ 47 h 105"/>
                  <a:gd name="T16" fmla="*/ 6 w 113"/>
                  <a:gd name="T17" fmla="*/ 50 h 105"/>
                  <a:gd name="T18" fmla="*/ 2 w 113"/>
                  <a:gd name="T19" fmla="*/ 51 h 105"/>
                  <a:gd name="T20" fmla="*/ 1 w 113"/>
                  <a:gd name="T21" fmla="*/ 53 h 105"/>
                  <a:gd name="T22" fmla="*/ 27 w 113"/>
                  <a:gd name="T23" fmla="*/ 51 h 105"/>
                  <a:gd name="T24" fmla="*/ 21 w 113"/>
                  <a:gd name="T25" fmla="*/ 50 h 105"/>
                  <a:gd name="T26" fmla="*/ 18 w 113"/>
                  <a:gd name="T27" fmla="*/ 48 h 105"/>
                  <a:gd name="T28" fmla="*/ 18 w 113"/>
                  <a:gd name="T29" fmla="*/ 44 h 105"/>
                  <a:gd name="T30" fmla="*/ 18 w 113"/>
                  <a:gd name="T31" fmla="*/ 14 h 105"/>
                  <a:gd name="T32" fmla="*/ 25 w 113"/>
                  <a:gd name="T33" fmla="*/ 9 h 105"/>
                  <a:gd name="T34" fmla="*/ 32 w 113"/>
                  <a:gd name="T35" fmla="*/ 7 h 105"/>
                  <a:gd name="T36" fmla="*/ 36 w 113"/>
                  <a:gd name="T37" fmla="*/ 8 h 105"/>
                  <a:gd name="T38" fmla="*/ 39 w 113"/>
                  <a:gd name="T39" fmla="*/ 13 h 105"/>
                  <a:gd name="T40" fmla="*/ 40 w 113"/>
                  <a:gd name="T41" fmla="*/ 20 h 105"/>
                  <a:gd name="T42" fmla="*/ 40 w 113"/>
                  <a:gd name="T43" fmla="*/ 43 h 105"/>
                  <a:gd name="T44" fmla="*/ 40 w 113"/>
                  <a:gd name="T45" fmla="*/ 46 h 105"/>
                  <a:gd name="T46" fmla="*/ 38 w 113"/>
                  <a:gd name="T47" fmla="*/ 50 h 105"/>
                  <a:gd name="T48" fmla="*/ 32 w 113"/>
                  <a:gd name="T49" fmla="*/ 51 h 105"/>
                  <a:gd name="T50" fmla="*/ 31 w 113"/>
                  <a:gd name="T51" fmla="*/ 53 h 105"/>
                  <a:gd name="T52" fmla="*/ 57 w 113"/>
                  <a:gd name="T53" fmla="*/ 51 h 105"/>
                  <a:gd name="T54" fmla="*/ 51 w 113"/>
                  <a:gd name="T55" fmla="*/ 50 h 105"/>
                  <a:gd name="T56" fmla="*/ 49 w 113"/>
                  <a:gd name="T57" fmla="*/ 48 h 105"/>
                  <a:gd name="T58" fmla="*/ 49 w 113"/>
                  <a:gd name="T59" fmla="*/ 44 h 105"/>
                  <a:gd name="T60" fmla="*/ 49 w 113"/>
                  <a:gd name="T61" fmla="*/ 19 h 105"/>
                  <a:gd name="T62" fmla="*/ 48 w 113"/>
                  <a:gd name="T63" fmla="*/ 12 h 105"/>
                  <a:gd name="T64" fmla="*/ 46 w 113"/>
                  <a:gd name="T65" fmla="*/ 6 h 105"/>
                  <a:gd name="T66" fmla="*/ 42 w 113"/>
                  <a:gd name="T67" fmla="*/ 2 h 105"/>
                  <a:gd name="T68" fmla="*/ 36 w 113"/>
                  <a:gd name="T69" fmla="*/ 0 h 105"/>
                  <a:gd name="T70" fmla="*/ 18 w 113"/>
                  <a:gd name="T71" fmla="*/ 11 h 1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3"/>
                  <a:gd name="T109" fmla="*/ 0 h 105"/>
                  <a:gd name="T110" fmla="*/ 113 w 113"/>
                  <a:gd name="T111" fmla="*/ 105 h 1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3" h="105">
                    <a:moveTo>
                      <a:pt x="36" y="0"/>
                    </a:moveTo>
                    <a:lnTo>
                      <a:pt x="31" y="0"/>
                    </a:lnTo>
                    <a:lnTo>
                      <a:pt x="0" y="11"/>
                    </a:lnTo>
                    <a:lnTo>
                      <a:pt x="2" y="15"/>
                    </a:lnTo>
                    <a:lnTo>
                      <a:pt x="6" y="15"/>
                    </a:lnTo>
                    <a:lnTo>
                      <a:pt x="10" y="13"/>
                    </a:lnTo>
                    <a:lnTo>
                      <a:pt x="12" y="15"/>
                    </a:lnTo>
                    <a:lnTo>
                      <a:pt x="14" y="15"/>
                    </a:lnTo>
                    <a:lnTo>
                      <a:pt x="15" y="17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17" y="33"/>
                    </a:lnTo>
                    <a:lnTo>
                      <a:pt x="17" y="44"/>
                    </a:lnTo>
                    <a:lnTo>
                      <a:pt x="17" y="82"/>
                    </a:lnTo>
                    <a:lnTo>
                      <a:pt x="17" y="88"/>
                    </a:lnTo>
                    <a:lnTo>
                      <a:pt x="15" y="94"/>
                    </a:lnTo>
                    <a:lnTo>
                      <a:pt x="15" y="98"/>
                    </a:lnTo>
                    <a:lnTo>
                      <a:pt x="12" y="100"/>
                    </a:lnTo>
                    <a:lnTo>
                      <a:pt x="10" y="101"/>
                    </a:lnTo>
                    <a:lnTo>
                      <a:pt x="4" y="101"/>
                    </a:lnTo>
                    <a:lnTo>
                      <a:pt x="2" y="101"/>
                    </a:lnTo>
                    <a:lnTo>
                      <a:pt x="2" y="105"/>
                    </a:lnTo>
                    <a:lnTo>
                      <a:pt x="54" y="105"/>
                    </a:lnTo>
                    <a:lnTo>
                      <a:pt x="54" y="101"/>
                    </a:lnTo>
                    <a:lnTo>
                      <a:pt x="46" y="101"/>
                    </a:lnTo>
                    <a:lnTo>
                      <a:pt x="42" y="100"/>
                    </a:lnTo>
                    <a:lnTo>
                      <a:pt x="38" y="98"/>
                    </a:lnTo>
                    <a:lnTo>
                      <a:pt x="36" y="96"/>
                    </a:lnTo>
                    <a:lnTo>
                      <a:pt x="36" y="92"/>
                    </a:lnTo>
                    <a:lnTo>
                      <a:pt x="36" y="88"/>
                    </a:lnTo>
                    <a:lnTo>
                      <a:pt x="36" y="82"/>
                    </a:lnTo>
                    <a:lnTo>
                      <a:pt x="36" y="27"/>
                    </a:lnTo>
                    <a:lnTo>
                      <a:pt x="42" y="21"/>
                    </a:lnTo>
                    <a:lnTo>
                      <a:pt x="50" y="17"/>
                    </a:lnTo>
                    <a:lnTo>
                      <a:pt x="56" y="13"/>
                    </a:lnTo>
                    <a:lnTo>
                      <a:pt x="63" y="13"/>
                    </a:lnTo>
                    <a:lnTo>
                      <a:pt x="67" y="13"/>
                    </a:lnTo>
                    <a:lnTo>
                      <a:pt x="71" y="15"/>
                    </a:lnTo>
                    <a:lnTo>
                      <a:pt x="75" y="19"/>
                    </a:lnTo>
                    <a:lnTo>
                      <a:pt x="77" y="25"/>
                    </a:lnTo>
                    <a:lnTo>
                      <a:pt x="79" y="31"/>
                    </a:lnTo>
                    <a:lnTo>
                      <a:pt x="79" y="40"/>
                    </a:lnTo>
                    <a:lnTo>
                      <a:pt x="79" y="82"/>
                    </a:lnTo>
                    <a:lnTo>
                      <a:pt x="79" y="86"/>
                    </a:lnTo>
                    <a:lnTo>
                      <a:pt x="79" y="90"/>
                    </a:lnTo>
                    <a:lnTo>
                      <a:pt x="79" y="92"/>
                    </a:lnTo>
                    <a:lnTo>
                      <a:pt x="77" y="96"/>
                    </a:lnTo>
                    <a:lnTo>
                      <a:pt x="75" y="100"/>
                    </a:lnTo>
                    <a:lnTo>
                      <a:pt x="69" y="100"/>
                    </a:lnTo>
                    <a:lnTo>
                      <a:pt x="63" y="101"/>
                    </a:lnTo>
                    <a:lnTo>
                      <a:pt x="61" y="101"/>
                    </a:lnTo>
                    <a:lnTo>
                      <a:pt x="61" y="105"/>
                    </a:lnTo>
                    <a:lnTo>
                      <a:pt x="113" y="105"/>
                    </a:lnTo>
                    <a:lnTo>
                      <a:pt x="113" y="101"/>
                    </a:lnTo>
                    <a:lnTo>
                      <a:pt x="107" y="101"/>
                    </a:lnTo>
                    <a:lnTo>
                      <a:pt x="102" y="100"/>
                    </a:lnTo>
                    <a:lnTo>
                      <a:pt x="100" y="98"/>
                    </a:lnTo>
                    <a:lnTo>
                      <a:pt x="98" y="96"/>
                    </a:lnTo>
                    <a:lnTo>
                      <a:pt x="98" y="92"/>
                    </a:lnTo>
                    <a:lnTo>
                      <a:pt x="98" y="88"/>
                    </a:lnTo>
                    <a:lnTo>
                      <a:pt x="98" y="82"/>
                    </a:lnTo>
                    <a:lnTo>
                      <a:pt x="98" y="38"/>
                    </a:lnTo>
                    <a:lnTo>
                      <a:pt x="96" y="29"/>
                    </a:lnTo>
                    <a:lnTo>
                      <a:pt x="96" y="23"/>
                    </a:lnTo>
                    <a:lnTo>
                      <a:pt x="94" y="17"/>
                    </a:lnTo>
                    <a:lnTo>
                      <a:pt x="92" y="11"/>
                    </a:lnTo>
                    <a:lnTo>
                      <a:pt x="88" y="8"/>
                    </a:lnTo>
                    <a:lnTo>
                      <a:pt x="84" y="4"/>
                    </a:lnTo>
                    <a:lnTo>
                      <a:pt x="79" y="0"/>
                    </a:lnTo>
                    <a:lnTo>
                      <a:pt x="71" y="0"/>
                    </a:lnTo>
                    <a:lnTo>
                      <a:pt x="54" y="4"/>
                    </a:lnTo>
                    <a:lnTo>
                      <a:pt x="36" y="2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79" name="Freeform 304"/>
              <p:cNvSpPr>
                <a:spLocks/>
              </p:cNvSpPr>
              <p:nvPr/>
            </p:nvSpPr>
            <p:spPr bwMode="auto">
              <a:xfrm>
                <a:off x="483" y="2310"/>
                <a:ext cx="43" cy="54"/>
              </a:xfrm>
              <a:custGeom>
                <a:avLst/>
                <a:gdLst>
                  <a:gd name="T0" fmla="*/ 41 w 86"/>
                  <a:gd name="T1" fmla="*/ 33 h 107"/>
                  <a:gd name="T2" fmla="*/ 39 w 86"/>
                  <a:gd name="T3" fmla="*/ 37 h 107"/>
                  <a:gd name="T4" fmla="*/ 37 w 86"/>
                  <a:gd name="T5" fmla="*/ 39 h 107"/>
                  <a:gd name="T6" fmla="*/ 35 w 86"/>
                  <a:gd name="T7" fmla="*/ 41 h 107"/>
                  <a:gd name="T8" fmla="*/ 33 w 86"/>
                  <a:gd name="T9" fmla="*/ 44 h 107"/>
                  <a:gd name="T10" fmla="*/ 29 w 86"/>
                  <a:gd name="T11" fmla="*/ 45 h 107"/>
                  <a:gd name="T12" fmla="*/ 26 w 86"/>
                  <a:gd name="T13" fmla="*/ 45 h 107"/>
                  <a:gd name="T14" fmla="*/ 22 w 86"/>
                  <a:gd name="T15" fmla="*/ 45 h 107"/>
                  <a:gd name="T16" fmla="*/ 18 w 86"/>
                  <a:gd name="T17" fmla="*/ 44 h 107"/>
                  <a:gd name="T18" fmla="*/ 15 w 86"/>
                  <a:gd name="T19" fmla="*/ 41 h 107"/>
                  <a:gd name="T20" fmla="*/ 13 w 86"/>
                  <a:gd name="T21" fmla="*/ 39 h 107"/>
                  <a:gd name="T22" fmla="*/ 10 w 86"/>
                  <a:gd name="T23" fmla="*/ 31 h 107"/>
                  <a:gd name="T24" fmla="*/ 9 w 86"/>
                  <a:gd name="T25" fmla="*/ 22 h 107"/>
                  <a:gd name="T26" fmla="*/ 10 w 86"/>
                  <a:gd name="T27" fmla="*/ 17 h 107"/>
                  <a:gd name="T28" fmla="*/ 11 w 86"/>
                  <a:gd name="T29" fmla="*/ 12 h 107"/>
                  <a:gd name="T30" fmla="*/ 13 w 86"/>
                  <a:gd name="T31" fmla="*/ 8 h 107"/>
                  <a:gd name="T32" fmla="*/ 15 w 86"/>
                  <a:gd name="T33" fmla="*/ 5 h 107"/>
                  <a:gd name="T34" fmla="*/ 19 w 86"/>
                  <a:gd name="T35" fmla="*/ 4 h 107"/>
                  <a:gd name="T36" fmla="*/ 22 w 86"/>
                  <a:gd name="T37" fmla="*/ 3 h 107"/>
                  <a:gd name="T38" fmla="*/ 25 w 86"/>
                  <a:gd name="T39" fmla="*/ 4 h 107"/>
                  <a:gd name="T40" fmla="*/ 28 w 86"/>
                  <a:gd name="T41" fmla="*/ 5 h 107"/>
                  <a:gd name="T42" fmla="*/ 29 w 86"/>
                  <a:gd name="T43" fmla="*/ 7 h 107"/>
                  <a:gd name="T44" fmla="*/ 30 w 86"/>
                  <a:gd name="T45" fmla="*/ 10 h 107"/>
                  <a:gd name="T46" fmla="*/ 31 w 86"/>
                  <a:gd name="T47" fmla="*/ 13 h 107"/>
                  <a:gd name="T48" fmla="*/ 32 w 86"/>
                  <a:gd name="T49" fmla="*/ 15 h 107"/>
                  <a:gd name="T50" fmla="*/ 33 w 86"/>
                  <a:gd name="T51" fmla="*/ 16 h 107"/>
                  <a:gd name="T52" fmla="*/ 34 w 86"/>
                  <a:gd name="T53" fmla="*/ 17 h 107"/>
                  <a:gd name="T54" fmla="*/ 36 w 86"/>
                  <a:gd name="T55" fmla="*/ 17 h 107"/>
                  <a:gd name="T56" fmla="*/ 38 w 86"/>
                  <a:gd name="T57" fmla="*/ 17 h 107"/>
                  <a:gd name="T58" fmla="*/ 40 w 86"/>
                  <a:gd name="T59" fmla="*/ 16 h 107"/>
                  <a:gd name="T60" fmla="*/ 41 w 86"/>
                  <a:gd name="T61" fmla="*/ 14 h 107"/>
                  <a:gd name="T62" fmla="*/ 41 w 86"/>
                  <a:gd name="T63" fmla="*/ 12 h 107"/>
                  <a:gd name="T64" fmla="*/ 41 w 86"/>
                  <a:gd name="T65" fmla="*/ 10 h 107"/>
                  <a:gd name="T66" fmla="*/ 39 w 86"/>
                  <a:gd name="T67" fmla="*/ 7 h 107"/>
                  <a:gd name="T68" fmla="*/ 36 w 86"/>
                  <a:gd name="T69" fmla="*/ 4 h 107"/>
                  <a:gd name="T70" fmla="*/ 33 w 86"/>
                  <a:gd name="T71" fmla="*/ 1 h 107"/>
                  <a:gd name="T72" fmla="*/ 29 w 86"/>
                  <a:gd name="T73" fmla="*/ 0 h 107"/>
                  <a:gd name="T74" fmla="*/ 24 w 86"/>
                  <a:gd name="T75" fmla="*/ 0 h 107"/>
                  <a:gd name="T76" fmla="*/ 14 w 86"/>
                  <a:gd name="T77" fmla="*/ 2 h 107"/>
                  <a:gd name="T78" fmla="*/ 7 w 86"/>
                  <a:gd name="T79" fmla="*/ 7 h 107"/>
                  <a:gd name="T80" fmla="*/ 1 w 86"/>
                  <a:gd name="T81" fmla="*/ 17 h 107"/>
                  <a:gd name="T82" fmla="*/ 0 w 86"/>
                  <a:gd name="T83" fmla="*/ 27 h 107"/>
                  <a:gd name="T84" fmla="*/ 1 w 86"/>
                  <a:gd name="T85" fmla="*/ 39 h 107"/>
                  <a:gd name="T86" fmla="*/ 6 w 86"/>
                  <a:gd name="T87" fmla="*/ 47 h 107"/>
                  <a:gd name="T88" fmla="*/ 10 w 86"/>
                  <a:gd name="T89" fmla="*/ 50 h 107"/>
                  <a:gd name="T90" fmla="*/ 13 w 86"/>
                  <a:gd name="T91" fmla="*/ 53 h 107"/>
                  <a:gd name="T92" fmla="*/ 17 w 86"/>
                  <a:gd name="T93" fmla="*/ 54 h 107"/>
                  <a:gd name="T94" fmla="*/ 21 w 86"/>
                  <a:gd name="T95" fmla="*/ 54 h 107"/>
                  <a:gd name="T96" fmla="*/ 26 w 86"/>
                  <a:gd name="T97" fmla="*/ 54 h 107"/>
                  <a:gd name="T98" fmla="*/ 31 w 86"/>
                  <a:gd name="T99" fmla="*/ 52 h 107"/>
                  <a:gd name="T100" fmla="*/ 34 w 86"/>
                  <a:gd name="T101" fmla="*/ 49 h 107"/>
                  <a:gd name="T102" fmla="*/ 40 w 86"/>
                  <a:gd name="T103" fmla="*/ 42 h 107"/>
                  <a:gd name="T104" fmla="*/ 43 w 86"/>
                  <a:gd name="T105" fmla="*/ 33 h 107"/>
                  <a:gd name="T106" fmla="*/ 41 w 86"/>
                  <a:gd name="T107" fmla="*/ 33 h 1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86"/>
                  <a:gd name="T163" fmla="*/ 0 h 107"/>
                  <a:gd name="T164" fmla="*/ 86 w 86"/>
                  <a:gd name="T165" fmla="*/ 107 h 10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86" h="107">
                    <a:moveTo>
                      <a:pt x="82" y="65"/>
                    </a:moveTo>
                    <a:lnTo>
                      <a:pt x="78" y="73"/>
                    </a:lnTo>
                    <a:lnTo>
                      <a:pt x="74" y="78"/>
                    </a:lnTo>
                    <a:lnTo>
                      <a:pt x="70" y="82"/>
                    </a:lnTo>
                    <a:lnTo>
                      <a:pt x="65" y="88"/>
                    </a:lnTo>
                    <a:lnTo>
                      <a:pt x="57" y="90"/>
                    </a:lnTo>
                    <a:lnTo>
                      <a:pt x="51" y="90"/>
                    </a:lnTo>
                    <a:lnTo>
                      <a:pt x="44" y="90"/>
                    </a:lnTo>
                    <a:lnTo>
                      <a:pt x="36" y="88"/>
                    </a:lnTo>
                    <a:lnTo>
                      <a:pt x="30" y="82"/>
                    </a:lnTo>
                    <a:lnTo>
                      <a:pt x="26" y="77"/>
                    </a:lnTo>
                    <a:lnTo>
                      <a:pt x="19" y="61"/>
                    </a:lnTo>
                    <a:lnTo>
                      <a:pt x="17" y="44"/>
                    </a:lnTo>
                    <a:lnTo>
                      <a:pt x="19" y="33"/>
                    </a:lnTo>
                    <a:lnTo>
                      <a:pt x="21" y="23"/>
                    </a:lnTo>
                    <a:lnTo>
                      <a:pt x="26" y="15"/>
                    </a:lnTo>
                    <a:lnTo>
                      <a:pt x="30" y="10"/>
                    </a:lnTo>
                    <a:lnTo>
                      <a:pt x="38" y="8"/>
                    </a:lnTo>
                    <a:lnTo>
                      <a:pt x="44" y="6"/>
                    </a:lnTo>
                    <a:lnTo>
                      <a:pt x="49" y="8"/>
                    </a:lnTo>
                    <a:lnTo>
                      <a:pt x="55" y="10"/>
                    </a:lnTo>
                    <a:lnTo>
                      <a:pt x="57" y="13"/>
                    </a:lnTo>
                    <a:lnTo>
                      <a:pt x="59" y="19"/>
                    </a:lnTo>
                    <a:lnTo>
                      <a:pt x="61" y="25"/>
                    </a:lnTo>
                    <a:lnTo>
                      <a:pt x="63" y="29"/>
                    </a:lnTo>
                    <a:lnTo>
                      <a:pt x="65" y="31"/>
                    </a:lnTo>
                    <a:lnTo>
                      <a:pt x="68" y="33"/>
                    </a:lnTo>
                    <a:lnTo>
                      <a:pt x="72" y="33"/>
                    </a:lnTo>
                    <a:lnTo>
                      <a:pt x="76" y="33"/>
                    </a:lnTo>
                    <a:lnTo>
                      <a:pt x="80" y="31"/>
                    </a:lnTo>
                    <a:lnTo>
                      <a:pt x="82" y="27"/>
                    </a:lnTo>
                    <a:lnTo>
                      <a:pt x="82" y="23"/>
                    </a:lnTo>
                    <a:lnTo>
                      <a:pt x="82" y="19"/>
                    </a:lnTo>
                    <a:lnTo>
                      <a:pt x="78" y="13"/>
                    </a:lnTo>
                    <a:lnTo>
                      <a:pt x="72" y="8"/>
                    </a:lnTo>
                    <a:lnTo>
                      <a:pt x="65" y="2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28" y="4"/>
                    </a:lnTo>
                    <a:lnTo>
                      <a:pt x="13" y="13"/>
                    </a:lnTo>
                    <a:lnTo>
                      <a:pt x="1" y="33"/>
                    </a:lnTo>
                    <a:lnTo>
                      <a:pt x="0" y="54"/>
                    </a:lnTo>
                    <a:lnTo>
                      <a:pt x="1" y="77"/>
                    </a:lnTo>
                    <a:lnTo>
                      <a:pt x="11" y="94"/>
                    </a:lnTo>
                    <a:lnTo>
                      <a:pt x="19" y="100"/>
                    </a:lnTo>
                    <a:lnTo>
                      <a:pt x="26" y="105"/>
                    </a:lnTo>
                    <a:lnTo>
                      <a:pt x="34" y="107"/>
                    </a:lnTo>
                    <a:lnTo>
                      <a:pt x="42" y="107"/>
                    </a:lnTo>
                    <a:lnTo>
                      <a:pt x="51" y="107"/>
                    </a:lnTo>
                    <a:lnTo>
                      <a:pt x="61" y="103"/>
                    </a:lnTo>
                    <a:lnTo>
                      <a:pt x="68" y="98"/>
                    </a:lnTo>
                    <a:lnTo>
                      <a:pt x="80" y="84"/>
                    </a:lnTo>
                    <a:lnTo>
                      <a:pt x="86" y="65"/>
                    </a:lnTo>
                    <a:lnTo>
                      <a:pt x="82" y="65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0" name="Freeform 305"/>
              <p:cNvSpPr>
                <a:spLocks noEditPoints="1"/>
              </p:cNvSpPr>
              <p:nvPr/>
            </p:nvSpPr>
            <p:spPr bwMode="auto">
              <a:xfrm>
                <a:off x="534" y="2310"/>
                <a:ext cx="50" cy="54"/>
              </a:xfrm>
              <a:custGeom>
                <a:avLst/>
                <a:gdLst>
                  <a:gd name="T0" fmla="*/ 13 w 99"/>
                  <a:gd name="T1" fmla="*/ 3 h 107"/>
                  <a:gd name="T2" fmla="*/ 9 w 99"/>
                  <a:gd name="T3" fmla="*/ 6 h 107"/>
                  <a:gd name="T4" fmla="*/ 6 w 99"/>
                  <a:gd name="T5" fmla="*/ 9 h 107"/>
                  <a:gd name="T6" fmla="*/ 4 w 99"/>
                  <a:gd name="T7" fmla="*/ 14 h 107"/>
                  <a:gd name="T8" fmla="*/ 1 w 99"/>
                  <a:gd name="T9" fmla="*/ 18 h 107"/>
                  <a:gd name="T10" fmla="*/ 0 w 99"/>
                  <a:gd name="T11" fmla="*/ 23 h 107"/>
                  <a:gd name="T12" fmla="*/ 0 w 99"/>
                  <a:gd name="T13" fmla="*/ 27 h 107"/>
                  <a:gd name="T14" fmla="*/ 1 w 99"/>
                  <a:gd name="T15" fmla="*/ 37 h 107"/>
                  <a:gd name="T16" fmla="*/ 6 w 99"/>
                  <a:gd name="T17" fmla="*/ 45 h 107"/>
                  <a:gd name="T18" fmla="*/ 14 w 99"/>
                  <a:gd name="T19" fmla="*/ 52 h 107"/>
                  <a:gd name="T20" fmla="*/ 24 w 99"/>
                  <a:gd name="T21" fmla="*/ 54 h 107"/>
                  <a:gd name="T22" fmla="*/ 29 w 99"/>
                  <a:gd name="T23" fmla="*/ 54 h 107"/>
                  <a:gd name="T24" fmla="*/ 33 w 99"/>
                  <a:gd name="T25" fmla="*/ 53 h 107"/>
                  <a:gd name="T26" fmla="*/ 38 w 99"/>
                  <a:gd name="T27" fmla="*/ 51 h 107"/>
                  <a:gd name="T28" fmla="*/ 40 w 99"/>
                  <a:gd name="T29" fmla="*/ 48 h 107"/>
                  <a:gd name="T30" fmla="*/ 44 w 99"/>
                  <a:gd name="T31" fmla="*/ 44 h 107"/>
                  <a:gd name="T32" fmla="*/ 46 w 99"/>
                  <a:gd name="T33" fmla="*/ 40 h 107"/>
                  <a:gd name="T34" fmla="*/ 49 w 99"/>
                  <a:gd name="T35" fmla="*/ 33 h 107"/>
                  <a:gd name="T36" fmla="*/ 50 w 99"/>
                  <a:gd name="T37" fmla="*/ 26 h 107"/>
                  <a:gd name="T38" fmla="*/ 48 w 99"/>
                  <a:gd name="T39" fmla="*/ 17 h 107"/>
                  <a:gd name="T40" fmla="*/ 43 w 99"/>
                  <a:gd name="T41" fmla="*/ 9 h 107"/>
                  <a:gd name="T42" fmla="*/ 36 w 99"/>
                  <a:gd name="T43" fmla="*/ 2 h 107"/>
                  <a:gd name="T44" fmla="*/ 25 w 99"/>
                  <a:gd name="T45" fmla="*/ 0 h 107"/>
                  <a:gd name="T46" fmla="*/ 20 w 99"/>
                  <a:gd name="T47" fmla="*/ 0 h 107"/>
                  <a:gd name="T48" fmla="*/ 16 w 99"/>
                  <a:gd name="T49" fmla="*/ 1 h 107"/>
                  <a:gd name="T50" fmla="*/ 13 w 99"/>
                  <a:gd name="T51" fmla="*/ 3 h 107"/>
                  <a:gd name="T52" fmla="*/ 34 w 99"/>
                  <a:gd name="T53" fmla="*/ 9 h 107"/>
                  <a:gd name="T54" fmla="*/ 38 w 99"/>
                  <a:gd name="T55" fmla="*/ 18 h 107"/>
                  <a:gd name="T56" fmla="*/ 39 w 99"/>
                  <a:gd name="T57" fmla="*/ 30 h 107"/>
                  <a:gd name="T58" fmla="*/ 38 w 99"/>
                  <a:gd name="T59" fmla="*/ 39 h 107"/>
                  <a:gd name="T60" fmla="*/ 36 w 99"/>
                  <a:gd name="T61" fmla="*/ 46 h 107"/>
                  <a:gd name="T62" fmla="*/ 33 w 99"/>
                  <a:gd name="T63" fmla="*/ 48 h 107"/>
                  <a:gd name="T64" fmla="*/ 30 w 99"/>
                  <a:gd name="T65" fmla="*/ 50 h 107"/>
                  <a:gd name="T66" fmla="*/ 27 w 99"/>
                  <a:gd name="T67" fmla="*/ 50 h 107"/>
                  <a:gd name="T68" fmla="*/ 23 w 99"/>
                  <a:gd name="T69" fmla="*/ 50 h 107"/>
                  <a:gd name="T70" fmla="*/ 20 w 99"/>
                  <a:gd name="T71" fmla="*/ 48 h 107"/>
                  <a:gd name="T72" fmla="*/ 17 w 99"/>
                  <a:gd name="T73" fmla="*/ 45 h 107"/>
                  <a:gd name="T74" fmla="*/ 15 w 99"/>
                  <a:gd name="T75" fmla="*/ 42 h 107"/>
                  <a:gd name="T76" fmla="*/ 12 w 99"/>
                  <a:gd name="T77" fmla="*/ 34 h 107"/>
                  <a:gd name="T78" fmla="*/ 11 w 99"/>
                  <a:gd name="T79" fmla="*/ 23 h 107"/>
                  <a:gd name="T80" fmla="*/ 11 w 99"/>
                  <a:gd name="T81" fmla="*/ 18 h 107"/>
                  <a:gd name="T82" fmla="*/ 12 w 99"/>
                  <a:gd name="T83" fmla="*/ 15 h 107"/>
                  <a:gd name="T84" fmla="*/ 13 w 99"/>
                  <a:gd name="T85" fmla="*/ 12 h 107"/>
                  <a:gd name="T86" fmla="*/ 15 w 99"/>
                  <a:gd name="T87" fmla="*/ 8 h 107"/>
                  <a:gd name="T88" fmla="*/ 17 w 99"/>
                  <a:gd name="T89" fmla="*/ 5 h 107"/>
                  <a:gd name="T90" fmla="*/ 20 w 99"/>
                  <a:gd name="T91" fmla="*/ 4 h 107"/>
                  <a:gd name="T92" fmla="*/ 23 w 99"/>
                  <a:gd name="T93" fmla="*/ 3 h 107"/>
                  <a:gd name="T94" fmla="*/ 27 w 99"/>
                  <a:gd name="T95" fmla="*/ 4 h 107"/>
                  <a:gd name="T96" fmla="*/ 31 w 99"/>
                  <a:gd name="T97" fmla="*/ 6 h 107"/>
                  <a:gd name="T98" fmla="*/ 34 w 99"/>
                  <a:gd name="T99" fmla="*/ 9 h 10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99"/>
                  <a:gd name="T151" fmla="*/ 0 h 107"/>
                  <a:gd name="T152" fmla="*/ 99 w 99"/>
                  <a:gd name="T153" fmla="*/ 107 h 107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99" h="107">
                    <a:moveTo>
                      <a:pt x="25" y="6"/>
                    </a:moveTo>
                    <a:lnTo>
                      <a:pt x="17" y="11"/>
                    </a:lnTo>
                    <a:lnTo>
                      <a:pt x="11" y="17"/>
                    </a:lnTo>
                    <a:lnTo>
                      <a:pt x="8" y="27"/>
                    </a:lnTo>
                    <a:lnTo>
                      <a:pt x="2" y="36"/>
                    </a:lnTo>
                    <a:lnTo>
                      <a:pt x="0" y="46"/>
                    </a:lnTo>
                    <a:lnTo>
                      <a:pt x="0" y="54"/>
                    </a:lnTo>
                    <a:lnTo>
                      <a:pt x="2" y="73"/>
                    </a:lnTo>
                    <a:lnTo>
                      <a:pt x="11" y="90"/>
                    </a:lnTo>
                    <a:lnTo>
                      <a:pt x="27" y="103"/>
                    </a:lnTo>
                    <a:lnTo>
                      <a:pt x="48" y="107"/>
                    </a:lnTo>
                    <a:lnTo>
                      <a:pt x="57" y="107"/>
                    </a:lnTo>
                    <a:lnTo>
                      <a:pt x="65" y="105"/>
                    </a:lnTo>
                    <a:lnTo>
                      <a:pt x="75" y="101"/>
                    </a:lnTo>
                    <a:lnTo>
                      <a:pt x="80" y="96"/>
                    </a:lnTo>
                    <a:lnTo>
                      <a:pt x="88" y="88"/>
                    </a:lnTo>
                    <a:lnTo>
                      <a:pt x="92" y="80"/>
                    </a:lnTo>
                    <a:lnTo>
                      <a:pt x="98" y="65"/>
                    </a:lnTo>
                    <a:lnTo>
                      <a:pt x="99" y="52"/>
                    </a:lnTo>
                    <a:lnTo>
                      <a:pt x="96" y="33"/>
                    </a:lnTo>
                    <a:lnTo>
                      <a:pt x="86" y="17"/>
                    </a:lnTo>
                    <a:lnTo>
                      <a:pt x="71" y="4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5" y="6"/>
                    </a:lnTo>
                    <a:close/>
                    <a:moveTo>
                      <a:pt x="67" y="17"/>
                    </a:moveTo>
                    <a:lnTo>
                      <a:pt x="75" y="36"/>
                    </a:lnTo>
                    <a:lnTo>
                      <a:pt x="78" y="59"/>
                    </a:lnTo>
                    <a:lnTo>
                      <a:pt x="76" y="78"/>
                    </a:lnTo>
                    <a:lnTo>
                      <a:pt x="71" y="92"/>
                    </a:lnTo>
                    <a:lnTo>
                      <a:pt x="65" y="96"/>
                    </a:lnTo>
                    <a:lnTo>
                      <a:pt x="59" y="100"/>
                    </a:lnTo>
                    <a:lnTo>
                      <a:pt x="54" y="100"/>
                    </a:lnTo>
                    <a:lnTo>
                      <a:pt x="46" y="100"/>
                    </a:lnTo>
                    <a:lnTo>
                      <a:pt x="40" y="96"/>
                    </a:lnTo>
                    <a:lnTo>
                      <a:pt x="34" y="90"/>
                    </a:lnTo>
                    <a:lnTo>
                      <a:pt x="29" y="84"/>
                    </a:lnTo>
                    <a:lnTo>
                      <a:pt x="23" y="67"/>
                    </a:lnTo>
                    <a:lnTo>
                      <a:pt x="21" y="46"/>
                    </a:lnTo>
                    <a:lnTo>
                      <a:pt x="21" y="36"/>
                    </a:lnTo>
                    <a:lnTo>
                      <a:pt x="23" y="29"/>
                    </a:lnTo>
                    <a:lnTo>
                      <a:pt x="25" y="23"/>
                    </a:lnTo>
                    <a:lnTo>
                      <a:pt x="29" y="15"/>
                    </a:lnTo>
                    <a:lnTo>
                      <a:pt x="34" y="10"/>
                    </a:lnTo>
                    <a:lnTo>
                      <a:pt x="40" y="8"/>
                    </a:lnTo>
                    <a:lnTo>
                      <a:pt x="46" y="6"/>
                    </a:lnTo>
                    <a:lnTo>
                      <a:pt x="54" y="8"/>
                    </a:lnTo>
                    <a:lnTo>
                      <a:pt x="61" y="11"/>
                    </a:lnTo>
                    <a:lnTo>
                      <a:pt x="67" y="17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1" name="Freeform 306"/>
              <p:cNvSpPr>
                <a:spLocks noEditPoints="1"/>
              </p:cNvSpPr>
              <p:nvPr/>
            </p:nvSpPr>
            <p:spPr bwMode="auto">
              <a:xfrm>
                <a:off x="590" y="2310"/>
                <a:ext cx="52" cy="78"/>
              </a:xfrm>
              <a:custGeom>
                <a:avLst/>
                <a:gdLst>
                  <a:gd name="T0" fmla="*/ 5 w 103"/>
                  <a:gd name="T1" fmla="*/ 46 h 155"/>
                  <a:gd name="T2" fmla="*/ 8 w 103"/>
                  <a:gd name="T3" fmla="*/ 51 h 155"/>
                  <a:gd name="T4" fmla="*/ 7 w 103"/>
                  <a:gd name="T5" fmla="*/ 57 h 155"/>
                  <a:gd name="T6" fmla="*/ 2 w 103"/>
                  <a:gd name="T7" fmla="*/ 61 h 155"/>
                  <a:gd name="T8" fmla="*/ 0 w 103"/>
                  <a:gd name="T9" fmla="*/ 67 h 155"/>
                  <a:gd name="T10" fmla="*/ 5 w 103"/>
                  <a:gd name="T11" fmla="*/ 73 h 155"/>
                  <a:gd name="T12" fmla="*/ 36 w 103"/>
                  <a:gd name="T13" fmla="*/ 76 h 155"/>
                  <a:gd name="T14" fmla="*/ 51 w 103"/>
                  <a:gd name="T15" fmla="*/ 61 h 155"/>
                  <a:gd name="T16" fmla="*/ 50 w 103"/>
                  <a:gd name="T17" fmla="*/ 52 h 155"/>
                  <a:gd name="T18" fmla="*/ 43 w 103"/>
                  <a:gd name="T19" fmla="*/ 46 h 155"/>
                  <a:gd name="T20" fmla="*/ 32 w 103"/>
                  <a:gd name="T21" fmla="*/ 45 h 155"/>
                  <a:gd name="T22" fmla="*/ 18 w 103"/>
                  <a:gd name="T23" fmla="*/ 45 h 155"/>
                  <a:gd name="T24" fmla="*/ 14 w 103"/>
                  <a:gd name="T25" fmla="*/ 43 h 155"/>
                  <a:gd name="T26" fmla="*/ 13 w 103"/>
                  <a:gd name="T27" fmla="*/ 40 h 155"/>
                  <a:gd name="T28" fmla="*/ 16 w 103"/>
                  <a:gd name="T29" fmla="*/ 35 h 155"/>
                  <a:gd name="T30" fmla="*/ 29 w 103"/>
                  <a:gd name="T31" fmla="*/ 36 h 155"/>
                  <a:gd name="T32" fmla="*/ 39 w 103"/>
                  <a:gd name="T33" fmla="*/ 31 h 155"/>
                  <a:gd name="T34" fmla="*/ 45 w 103"/>
                  <a:gd name="T35" fmla="*/ 18 h 155"/>
                  <a:gd name="T36" fmla="*/ 42 w 103"/>
                  <a:gd name="T37" fmla="*/ 9 h 155"/>
                  <a:gd name="T38" fmla="*/ 51 w 103"/>
                  <a:gd name="T39" fmla="*/ 8 h 155"/>
                  <a:gd name="T40" fmla="*/ 52 w 103"/>
                  <a:gd name="T41" fmla="*/ 7 h 155"/>
                  <a:gd name="T42" fmla="*/ 52 w 103"/>
                  <a:gd name="T43" fmla="*/ 4 h 155"/>
                  <a:gd name="T44" fmla="*/ 50 w 103"/>
                  <a:gd name="T45" fmla="*/ 3 h 155"/>
                  <a:gd name="T46" fmla="*/ 34 w 103"/>
                  <a:gd name="T47" fmla="*/ 1 h 155"/>
                  <a:gd name="T48" fmla="*/ 20 w 103"/>
                  <a:gd name="T49" fmla="*/ 0 h 155"/>
                  <a:gd name="T50" fmla="*/ 11 w 103"/>
                  <a:gd name="T51" fmla="*/ 5 h 155"/>
                  <a:gd name="T52" fmla="*/ 5 w 103"/>
                  <a:gd name="T53" fmla="*/ 15 h 155"/>
                  <a:gd name="T54" fmla="*/ 6 w 103"/>
                  <a:gd name="T55" fmla="*/ 25 h 155"/>
                  <a:gd name="T56" fmla="*/ 12 w 103"/>
                  <a:gd name="T57" fmla="*/ 32 h 155"/>
                  <a:gd name="T58" fmla="*/ 9 w 103"/>
                  <a:gd name="T59" fmla="*/ 39 h 155"/>
                  <a:gd name="T60" fmla="*/ 34 w 103"/>
                  <a:gd name="T61" fmla="*/ 10 h 155"/>
                  <a:gd name="T62" fmla="*/ 35 w 103"/>
                  <a:gd name="T63" fmla="*/ 24 h 155"/>
                  <a:gd name="T64" fmla="*/ 31 w 103"/>
                  <a:gd name="T65" fmla="*/ 32 h 155"/>
                  <a:gd name="T66" fmla="*/ 22 w 103"/>
                  <a:gd name="T67" fmla="*/ 33 h 155"/>
                  <a:gd name="T68" fmla="*/ 15 w 103"/>
                  <a:gd name="T69" fmla="*/ 26 h 155"/>
                  <a:gd name="T70" fmla="*/ 15 w 103"/>
                  <a:gd name="T71" fmla="*/ 12 h 155"/>
                  <a:gd name="T72" fmla="*/ 19 w 103"/>
                  <a:gd name="T73" fmla="*/ 4 h 155"/>
                  <a:gd name="T74" fmla="*/ 27 w 103"/>
                  <a:gd name="T75" fmla="*/ 3 h 155"/>
                  <a:gd name="T76" fmla="*/ 31 w 103"/>
                  <a:gd name="T77" fmla="*/ 6 h 155"/>
                  <a:gd name="T78" fmla="*/ 42 w 103"/>
                  <a:gd name="T79" fmla="*/ 55 h 155"/>
                  <a:gd name="T80" fmla="*/ 47 w 103"/>
                  <a:gd name="T81" fmla="*/ 58 h 155"/>
                  <a:gd name="T82" fmla="*/ 45 w 103"/>
                  <a:gd name="T83" fmla="*/ 64 h 155"/>
                  <a:gd name="T84" fmla="*/ 37 w 103"/>
                  <a:gd name="T85" fmla="*/ 70 h 155"/>
                  <a:gd name="T86" fmla="*/ 18 w 103"/>
                  <a:gd name="T87" fmla="*/ 70 h 155"/>
                  <a:gd name="T88" fmla="*/ 9 w 103"/>
                  <a:gd name="T89" fmla="*/ 64 h 155"/>
                  <a:gd name="T90" fmla="*/ 10 w 103"/>
                  <a:gd name="T91" fmla="*/ 59 h 155"/>
                  <a:gd name="T92" fmla="*/ 22 w 103"/>
                  <a:gd name="T93" fmla="*/ 54 h 15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03"/>
                  <a:gd name="T142" fmla="*/ 0 h 155"/>
                  <a:gd name="T143" fmla="*/ 103 w 103"/>
                  <a:gd name="T144" fmla="*/ 155 h 155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03" h="155">
                    <a:moveTo>
                      <a:pt x="13" y="82"/>
                    </a:moveTo>
                    <a:lnTo>
                      <a:pt x="11" y="88"/>
                    </a:lnTo>
                    <a:lnTo>
                      <a:pt x="9" y="92"/>
                    </a:lnTo>
                    <a:lnTo>
                      <a:pt x="11" y="96"/>
                    </a:lnTo>
                    <a:lnTo>
                      <a:pt x="13" y="98"/>
                    </a:lnTo>
                    <a:lnTo>
                      <a:pt x="15" y="101"/>
                    </a:lnTo>
                    <a:lnTo>
                      <a:pt x="21" y="103"/>
                    </a:lnTo>
                    <a:lnTo>
                      <a:pt x="15" y="109"/>
                    </a:lnTo>
                    <a:lnTo>
                      <a:pt x="13" y="113"/>
                    </a:lnTo>
                    <a:lnTo>
                      <a:pt x="11" y="115"/>
                    </a:lnTo>
                    <a:lnTo>
                      <a:pt x="9" y="117"/>
                    </a:lnTo>
                    <a:lnTo>
                      <a:pt x="4" y="122"/>
                    </a:lnTo>
                    <a:lnTo>
                      <a:pt x="2" y="128"/>
                    </a:lnTo>
                    <a:lnTo>
                      <a:pt x="0" y="130"/>
                    </a:lnTo>
                    <a:lnTo>
                      <a:pt x="0" y="134"/>
                    </a:lnTo>
                    <a:lnTo>
                      <a:pt x="2" y="138"/>
                    </a:lnTo>
                    <a:lnTo>
                      <a:pt x="4" y="142"/>
                    </a:lnTo>
                    <a:lnTo>
                      <a:pt x="9" y="145"/>
                    </a:lnTo>
                    <a:lnTo>
                      <a:pt x="25" y="153"/>
                    </a:lnTo>
                    <a:lnTo>
                      <a:pt x="46" y="155"/>
                    </a:lnTo>
                    <a:lnTo>
                      <a:pt x="71" y="151"/>
                    </a:lnTo>
                    <a:lnTo>
                      <a:pt x="92" y="138"/>
                    </a:lnTo>
                    <a:lnTo>
                      <a:pt x="97" y="130"/>
                    </a:lnTo>
                    <a:lnTo>
                      <a:pt x="101" y="122"/>
                    </a:lnTo>
                    <a:lnTo>
                      <a:pt x="103" y="115"/>
                    </a:lnTo>
                    <a:lnTo>
                      <a:pt x="101" y="109"/>
                    </a:lnTo>
                    <a:lnTo>
                      <a:pt x="99" y="103"/>
                    </a:lnTo>
                    <a:lnTo>
                      <a:pt x="95" y="100"/>
                    </a:lnTo>
                    <a:lnTo>
                      <a:pt x="92" y="96"/>
                    </a:lnTo>
                    <a:lnTo>
                      <a:pt x="86" y="92"/>
                    </a:lnTo>
                    <a:lnTo>
                      <a:pt x="80" y="92"/>
                    </a:lnTo>
                    <a:lnTo>
                      <a:pt x="73" y="90"/>
                    </a:lnTo>
                    <a:lnTo>
                      <a:pt x="63" y="90"/>
                    </a:lnTo>
                    <a:lnTo>
                      <a:pt x="50" y="90"/>
                    </a:lnTo>
                    <a:lnTo>
                      <a:pt x="42" y="90"/>
                    </a:lnTo>
                    <a:lnTo>
                      <a:pt x="36" y="90"/>
                    </a:lnTo>
                    <a:lnTo>
                      <a:pt x="34" y="88"/>
                    </a:lnTo>
                    <a:lnTo>
                      <a:pt x="30" y="88"/>
                    </a:lnTo>
                    <a:lnTo>
                      <a:pt x="27" y="86"/>
                    </a:lnTo>
                    <a:lnTo>
                      <a:pt x="25" y="84"/>
                    </a:lnTo>
                    <a:lnTo>
                      <a:pt x="25" y="82"/>
                    </a:lnTo>
                    <a:lnTo>
                      <a:pt x="25" y="80"/>
                    </a:lnTo>
                    <a:lnTo>
                      <a:pt x="27" y="77"/>
                    </a:lnTo>
                    <a:lnTo>
                      <a:pt x="29" y="73"/>
                    </a:lnTo>
                    <a:lnTo>
                      <a:pt x="32" y="69"/>
                    </a:lnTo>
                    <a:lnTo>
                      <a:pt x="42" y="71"/>
                    </a:lnTo>
                    <a:lnTo>
                      <a:pt x="50" y="71"/>
                    </a:lnTo>
                    <a:lnTo>
                      <a:pt x="57" y="71"/>
                    </a:lnTo>
                    <a:lnTo>
                      <a:pt x="65" y="69"/>
                    </a:lnTo>
                    <a:lnTo>
                      <a:pt x="73" y="65"/>
                    </a:lnTo>
                    <a:lnTo>
                      <a:pt x="78" y="61"/>
                    </a:lnTo>
                    <a:lnTo>
                      <a:pt x="84" y="54"/>
                    </a:lnTo>
                    <a:lnTo>
                      <a:pt x="88" y="46"/>
                    </a:lnTo>
                    <a:lnTo>
                      <a:pt x="90" y="36"/>
                    </a:lnTo>
                    <a:lnTo>
                      <a:pt x="88" y="29"/>
                    </a:lnTo>
                    <a:lnTo>
                      <a:pt x="86" y="23"/>
                    </a:lnTo>
                    <a:lnTo>
                      <a:pt x="84" y="17"/>
                    </a:lnTo>
                    <a:lnTo>
                      <a:pt x="95" y="17"/>
                    </a:lnTo>
                    <a:lnTo>
                      <a:pt x="99" y="17"/>
                    </a:lnTo>
                    <a:lnTo>
                      <a:pt x="101" y="15"/>
                    </a:lnTo>
                    <a:lnTo>
                      <a:pt x="103" y="15"/>
                    </a:lnTo>
                    <a:lnTo>
                      <a:pt x="103" y="13"/>
                    </a:lnTo>
                    <a:lnTo>
                      <a:pt x="103" y="11"/>
                    </a:lnTo>
                    <a:lnTo>
                      <a:pt x="103" y="10"/>
                    </a:lnTo>
                    <a:lnTo>
                      <a:pt x="103" y="8"/>
                    </a:lnTo>
                    <a:lnTo>
                      <a:pt x="101" y="6"/>
                    </a:lnTo>
                    <a:lnTo>
                      <a:pt x="99" y="6"/>
                    </a:lnTo>
                    <a:lnTo>
                      <a:pt x="95" y="6"/>
                    </a:lnTo>
                    <a:lnTo>
                      <a:pt x="74" y="6"/>
                    </a:lnTo>
                    <a:lnTo>
                      <a:pt x="67" y="2"/>
                    </a:lnTo>
                    <a:lnTo>
                      <a:pt x="59" y="0"/>
                    </a:lnTo>
                    <a:lnTo>
                      <a:pt x="50" y="0"/>
                    </a:lnTo>
                    <a:lnTo>
                      <a:pt x="40" y="0"/>
                    </a:lnTo>
                    <a:lnTo>
                      <a:pt x="32" y="2"/>
                    </a:lnTo>
                    <a:lnTo>
                      <a:pt x="27" y="6"/>
                    </a:lnTo>
                    <a:lnTo>
                      <a:pt x="21" y="10"/>
                    </a:lnTo>
                    <a:lnTo>
                      <a:pt x="15" y="15"/>
                    </a:lnTo>
                    <a:lnTo>
                      <a:pt x="11" y="23"/>
                    </a:lnTo>
                    <a:lnTo>
                      <a:pt x="9" y="29"/>
                    </a:lnTo>
                    <a:lnTo>
                      <a:pt x="9" y="36"/>
                    </a:lnTo>
                    <a:lnTo>
                      <a:pt x="9" y="42"/>
                    </a:lnTo>
                    <a:lnTo>
                      <a:pt x="11" y="50"/>
                    </a:lnTo>
                    <a:lnTo>
                      <a:pt x="13" y="55"/>
                    </a:lnTo>
                    <a:lnTo>
                      <a:pt x="17" y="59"/>
                    </a:lnTo>
                    <a:lnTo>
                      <a:pt x="23" y="63"/>
                    </a:lnTo>
                    <a:lnTo>
                      <a:pt x="29" y="67"/>
                    </a:lnTo>
                    <a:lnTo>
                      <a:pt x="21" y="73"/>
                    </a:lnTo>
                    <a:lnTo>
                      <a:pt x="17" y="78"/>
                    </a:lnTo>
                    <a:lnTo>
                      <a:pt x="13" y="82"/>
                    </a:lnTo>
                    <a:close/>
                    <a:moveTo>
                      <a:pt x="61" y="11"/>
                    </a:moveTo>
                    <a:lnTo>
                      <a:pt x="67" y="19"/>
                    </a:lnTo>
                    <a:lnTo>
                      <a:pt x="69" y="29"/>
                    </a:lnTo>
                    <a:lnTo>
                      <a:pt x="71" y="40"/>
                    </a:lnTo>
                    <a:lnTo>
                      <a:pt x="69" y="48"/>
                    </a:lnTo>
                    <a:lnTo>
                      <a:pt x="67" y="55"/>
                    </a:lnTo>
                    <a:lnTo>
                      <a:pt x="65" y="59"/>
                    </a:lnTo>
                    <a:lnTo>
                      <a:pt x="61" y="63"/>
                    </a:lnTo>
                    <a:lnTo>
                      <a:pt x="55" y="65"/>
                    </a:lnTo>
                    <a:lnTo>
                      <a:pt x="50" y="67"/>
                    </a:lnTo>
                    <a:lnTo>
                      <a:pt x="44" y="65"/>
                    </a:lnTo>
                    <a:lnTo>
                      <a:pt x="40" y="63"/>
                    </a:lnTo>
                    <a:lnTo>
                      <a:pt x="36" y="59"/>
                    </a:lnTo>
                    <a:lnTo>
                      <a:pt x="30" y="52"/>
                    </a:lnTo>
                    <a:lnTo>
                      <a:pt x="29" y="42"/>
                    </a:lnTo>
                    <a:lnTo>
                      <a:pt x="29" y="31"/>
                    </a:lnTo>
                    <a:lnTo>
                      <a:pt x="29" y="23"/>
                    </a:lnTo>
                    <a:lnTo>
                      <a:pt x="30" y="17"/>
                    </a:lnTo>
                    <a:lnTo>
                      <a:pt x="34" y="11"/>
                    </a:lnTo>
                    <a:lnTo>
                      <a:pt x="38" y="8"/>
                    </a:lnTo>
                    <a:lnTo>
                      <a:pt x="42" y="6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7" y="8"/>
                    </a:lnTo>
                    <a:lnTo>
                      <a:pt x="63" y="11"/>
                    </a:lnTo>
                    <a:lnTo>
                      <a:pt x="61" y="11"/>
                    </a:lnTo>
                    <a:close/>
                    <a:moveTo>
                      <a:pt x="65" y="107"/>
                    </a:moveTo>
                    <a:lnTo>
                      <a:pt x="76" y="107"/>
                    </a:lnTo>
                    <a:lnTo>
                      <a:pt x="84" y="109"/>
                    </a:lnTo>
                    <a:lnTo>
                      <a:pt x="88" y="111"/>
                    </a:lnTo>
                    <a:lnTo>
                      <a:pt x="92" y="113"/>
                    </a:lnTo>
                    <a:lnTo>
                      <a:pt x="94" y="115"/>
                    </a:lnTo>
                    <a:lnTo>
                      <a:pt x="94" y="119"/>
                    </a:lnTo>
                    <a:lnTo>
                      <a:pt x="94" y="124"/>
                    </a:lnTo>
                    <a:lnTo>
                      <a:pt x="90" y="128"/>
                    </a:lnTo>
                    <a:lnTo>
                      <a:pt x="84" y="134"/>
                    </a:lnTo>
                    <a:lnTo>
                      <a:pt x="80" y="138"/>
                    </a:lnTo>
                    <a:lnTo>
                      <a:pt x="73" y="140"/>
                    </a:lnTo>
                    <a:lnTo>
                      <a:pt x="65" y="142"/>
                    </a:lnTo>
                    <a:lnTo>
                      <a:pt x="55" y="142"/>
                    </a:lnTo>
                    <a:lnTo>
                      <a:pt x="36" y="140"/>
                    </a:lnTo>
                    <a:lnTo>
                      <a:pt x="23" y="134"/>
                    </a:lnTo>
                    <a:lnTo>
                      <a:pt x="19" y="132"/>
                    </a:lnTo>
                    <a:lnTo>
                      <a:pt x="17" y="128"/>
                    </a:lnTo>
                    <a:lnTo>
                      <a:pt x="17" y="124"/>
                    </a:lnTo>
                    <a:lnTo>
                      <a:pt x="17" y="121"/>
                    </a:lnTo>
                    <a:lnTo>
                      <a:pt x="19" y="117"/>
                    </a:lnTo>
                    <a:lnTo>
                      <a:pt x="23" y="111"/>
                    </a:lnTo>
                    <a:lnTo>
                      <a:pt x="27" y="105"/>
                    </a:lnTo>
                    <a:lnTo>
                      <a:pt x="44" y="107"/>
                    </a:lnTo>
                    <a:lnTo>
                      <a:pt x="65" y="107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2" name="Freeform 307"/>
              <p:cNvSpPr>
                <a:spLocks/>
              </p:cNvSpPr>
              <p:nvPr/>
            </p:nvSpPr>
            <p:spPr bwMode="auto">
              <a:xfrm>
                <a:off x="645" y="2310"/>
                <a:ext cx="56" cy="53"/>
              </a:xfrm>
              <a:custGeom>
                <a:avLst/>
                <a:gdLst>
                  <a:gd name="T0" fmla="*/ 16 w 113"/>
                  <a:gd name="T1" fmla="*/ 0 h 105"/>
                  <a:gd name="T2" fmla="*/ 1 w 113"/>
                  <a:gd name="T3" fmla="*/ 8 h 105"/>
                  <a:gd name="T4" fmla="*/ 4 w 113"/>
                  <a:gd name="T5" fmla="*/ 7 h 105"/>
                  <a:gd name="T6" fmla="*/ 7 w 113"/>
                  <a:gd name="T7" fmla="*/ 8 h 105"/>
                  <a:gd name="T8" fmla="*/ 8 w 113"/>
                  <a:gd name="T9" fmla="*/ 11 h 105"/>
                  <a:gd name="T10" fmla="*/ 8 w 113"/>
                  <a:gd name="T11" fmla="*/ 17 h 105"/>
                  <a:gd name="T12" fmla="*/ 8 w 113"/>
                  <a:gd name="T13" fmla="*/ 41 h 105"/>
                  <a:gd name="T14" fmla="*/ 8 w 113"/>
                  <a:gd name="T15" fmla="*/ 47 h 105"/>
                  <a:gd name="T16" fmla="*/ 6 w 113"/>
                  <a:gd name="T17" fmla="*/ 50 h 105"/>
                  <a:gd name="T18" fmla="*/ 2 w 113"/>
                  <a:gd name="T19" fmla="*/ 51 h 105"/>
                  <a:gd name="T20" fmla="*/ 1 w 113"/>
                  <a:gd name="T21" fmla="*/ 53 h 105"/>
                  <a:gd name="T22" fmla="*/ 26 w 113"/>
                  <a:gd name="T23" fmla="*/ 51 h 105"/>
                  <a:gd name="T24" fmla="*/ 21 w 113"/>
                  <a:gd name="T25" fmla="*/ 50 h 105"/>
                  <a:gd name="T26" fmla="*/ 19 w 113"/>
                  <a:gd name="T27" fmla="*/ 48 h 105"/>
                  <a:gd name="T28" fmla="*/ 18 w 113"/>
                  <a:gd name="T29" fmla="*/ 44 h 105"/>
                  <a:gd name="T30" fmla="*/ 18 w 113"/>
                  <a:gd name="T31" fmla="*/ 14 h 105"/>
                  <a:gd name="T32" fmla="*/ 25 w 113"/>
                  <a:gd name="T33" fmla="*/ 9 h 105"/>
                  <a:gd name="T34" fmla="*/ 31 w 113"/>
                  <a:gd name="T35" fmla="*/ 7 h 105"/>
                  <a:gd name="T36" fmla="*/ 36 w 113"/>
                  <a:gd name="T37" fmla="*/ 8 h 105"/>
                  <a:gd name="T38" fmla="*/ 38 w 113"/>
                  <a:gd name="T39" fmla="*/ 13 h 105"/>
                  <a:gd name="T40" fmla="*/ 39 w 113"/>
                  <a:gd name="T41" fmla="*/ 20 h 105"/>
                  <a:gd name="T42" fmla="*/ 39 w 113"/>
                  <a:gd name="T43" fmla="*/ 43 h 105"/>
                  <a:gd name="T44" fmla="*/ 39 w 113"/>
                  <a:gd name="T45" fmla="*/ 46 h 105"/>
                  <a:gd name="T46" fmla="*/ 37 w 113"/>
                  <a:gd name="T47" fmla="*/ 50 h 105"/>
                  <a:gd name="T48" fmla="*/ 32 w 113"/>
                  <a:gd name="T49" fmla="*/ 51 h 105"/>
                  <a:gd name="T50" fmla="*/ 30 w 113"/>
                  <a:gd name="T51" fmla="*/ 53 h 105"/>
                  <a:gd name="T52" fmla="*/ 56 w 113"/>
                  <a:gd name="T53" fmla="*/ 51 h 105"/>
                  <a:gd name="T54" fmla="*/ 51 w 113"/>
                  <a:gd name="T55" fmla="*/ 50 h 105"/>
                  <a:gd name="T56" fmla="*/ 49 w 113"/>
                  <a:gd name="T57" fmla="*/ 48 h 105"/>
                  <a:gd name="T58" fmla="*/ 48 w 113"/>
                  <a:gd name="T59" fmla="*/ 44 h 105"/>
                  <a:gd name="T60" fmla="*/ 48 w 113"/>
                  <a:gd name="T61" fmla="*/ 19 h 105"/>
                  <a:gd name="T62" fmla="*/ 48 w 113"/>
                  <a:gd name="T63" fmla="*/ 12 h 105"/>
                  <a:gd name="T64" fmla="*/ 46 w 113"/>
                  <a:gd name="T65" fmla="*/ 6 h 105"/>
                  <a:gd name="T66" fmla="*/ 42 w 113"/>
                  <a:gd name="T67" fmla="*/ 2 h 105"/>
                  <a:gd name="T68" fmla="*/ 35 w 113"/>
                  <a:gd name="T69" fmla="*/ 0 h 105"/>
                  <a:gd name="T70" fmla="*/ 18 w 113"/>
                  <a:gd name="T71" fmla="*/ 11 h 10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3"/>
                  <a:gd name="T109" fmla="*/ 0 h 105"/>
                  <a:gd name="T110" fmla="*/ 113 w 113"/>
                  <a:gd name="T111" fmla="*/ 105 h 10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3" h="105">
                    <a:moveTo>
                      <a:pt x="36" y="0"/>
                    </a:moveTo>
                    <a:lnTo>
                      <a:pt x="32" y="0"/>
                    </a:lnTo>
                    <a:lnTo>
                      <a:pt x="0" y="11"/>
                    </a:lnTo>
                    <a:lnTo>
                      <a:pt x="2" y="15"/>
                    </a:lnTo>
                    <a:lnTo>
                      <a:pt x="6" y="15"/>
                    </a:lnTo>
                    <a:lnTo>
                      <a:pt x="9" y="13"/>
                    </a:lnTo>
                    <a:lnTo>
                      <a:pt x="11" y="15"/>
                    </a:lnTo>
                    <a:lnTo>
                      <a:pt x="15" y="15"/>
                    </a:lnTo>
                    <a:lnTo>
                      <a:pt x="15" y="17"/>
                    </a:lnTo>
                    <a:lnTo>
                      <a:pt x="17" y="21"/>
                    </a:lnTo>
                    <a:lnTo>
                      <a:pt x="17" y="25"/>
                    </a:lnTo>
                    <a:lnTo>
                      <a:pt x="17" y="33"/>
                    </a:lnTo>
                    <a:lnTo>
                      <a:pt x="17" y="44"/>
                    </a:lnTo>
                    <a:lnTo>
                      <a:pt x="17" y="82"/>
                    </a:lnTo>
                    <a:lnTo>
                      <a:pt x="17" y="88"/>
                    </a:lnTo>
                    <a:lnTo>
                      <a:pt x="17" y="94"/>
                    </a:lnTo>
                    <a:lnTo>
                      <a:pt x="15" y="98"/>
                    </a:lnTo>
                    <a:lnTo>
                      <a:pt x="13" y="100"/>
                    </a:lnTo>
                    <a:lnTo>
                      <a:pt x="9" y="101"/>
                    </a:lnTo>
                    <a:lnTo>
                      <a:pt x="4" y="101"/>
                    </a:lnTo>
                    <a:lnTo>
                      <a:pt x="2" y="101"/>
                    </a:lnTo>
                    <a:lnTo>
                      <a:pt x="2" y="105"/>
                    </a:lnTo>
                    <a:lnTo>
                      <a:pt x="53" y="105"/>
                    </a:lnTo>
                    <a:lnTo>
                      <a:pt x="53" y="101"/>
                    </a:lnTo>
                    <a:lnTo>
                      <a:pt x="46" y="101"/>
                    </a:lnTo>
                    <a:lnTo>
                      <a:pt x="42" y="100"/>
                    </a:lnTo>
                    <a:lnTo>
                      <a:pt x="40" y="98"/>
                    </a:lnTo>
                    <a:lnTo>
                      <a:pt x="38" y="96"/>
                    </a:lnTo>
                    <a:lnTo>
                      <a:pt x="36" y="92"/>
                    </a:lnTo>
                    <a:lnTo>
                      <a:pt x="36" y="88"/>
                    </a:lnTo>
                    <a:lnTo>
                      <a:pt x="36" y="82"/>
                    </a:lnTo>
                    <a:lnTo>
                      <a:pt x="36" y="27"/>
                    </a:lnTo>
                    <a:lnTo>
                      <a:pt x="42" y="21"/>
                    </a:lnTo>
                    <a:lnTo>
                      <a:pt x="50" y="17"/>
                    </a:lnTo>
                    <a:lnTo>
                      <a:pt x="55" y="13"/>
                    </a:lnTo>
                    <a:lnTo>
                      <a:pt x="63" y="13"/>
                    </a:lnTo>
                    <a:lnTo>
                      <a:pt x="69" y="13"/>
                    </a:lnTo>
                    <a:lnTo>
                      <a:pt x="73" y="15"/>
                    </a:lnTo>
                    <a:lnTo>
                      <a:pt x="74" y="19"/>
                    </a:lnTo>
                    <a:lnTo>
                      <a:pt x="76" y="25"/>
                    </a:lnTo>
                    <a:lnTo>
                      <a:pt x="78" y="31"/>
                    </a:lnTo>
                    <a:lnTo>
                      <a:pt x="78" y="40"/>
                    </a:lnTo>
                    <a:lnTo>
                      <a:pt x="78" y="82"/>
                    </a:lnTo>
                    <a:lnTo>
                      <a:pt x="78" y="86"/>
                    </a:lnTo>
                    <a:lnTo>
                      <a:pt x="78" y="90"/>
                    </a:lnTo>
                    <a:lnTo>
                      <a:pt x="78" y="92"/>
                    </a:lnTo>
                    <a:lnTo>
                      <a:pt x="76" y="96"/>
                    </a:lnTo>
                    <a:lnTo>
                      <a:pt x="74" y="100"/>
                    </a:lnTo>
                    <a:lnTo>
                      <a:pt x="71" y="100"/>
                    </a:lnTo>
                    <a:lnTo>
                      <a:pt x="65" y="101"/>
                    </a:lnTo>
                    <a:lnTo>
                      <a:pt x="61" y="101"/>
                    </a:lnTo>
                    <a:lnTo>
                      <a:pt x="61" y="105"/>
                    </a:lnTo>
                    <a:lnTo>
                      <a:pt x="113" y="105"/>
                    </a:lnTo>
                    <a:lnTo>
                      <a:pt x="113" y="101"/>
                    </a:lnTo>
                    <a:lnTo>
                      <a:pt x="107" y="101"/>
                    </a:lnTo>
                    <a:lnTo>
                      <a:pt x="103" y="100"/>
                    </a:lnTo>
                    <a:lnTo>
                      <a:pt x="99" y="98"/>
                    </a:lnTo>
                    <a:lnTo>
                      <a:pt x="99" y="96"/>
                    </a:lnTo>
                    <a:lnTo>
                      <a:pt x="97" y="92"/>
                    </a:lnTo>
                    <a:lnTo>
                      <a:pt x="97" y="88"/>
                    </a:lnTo>
                    <a:lnTo>
                      <a:pt x="97" y="82"/>
                    </a:lnTo>
                    <a:lnTo>
                      <a:pt x="97" y="38"/>
                    </a:lnTo>
                    <a:lnTo>
                      <a:pt x="97" y="29"/>
                    </a:lnTo>
                    <a:lnTo>
                      <a:pt x="96" y="23"/>
                    </a:lnTo>
                    <a:lnTo>
                      <a:pt x="96" y="17"/>
                    </a:lnTo>
                    <a:lnTo>
                      <a:pt x="92" y="11"/>
                    </a:lnTo>
                    <a:lnTo>
                      <a:pt x="88" y="8"/>
                    </a:lnTo>
                    <a:lnTo>
                      <a:pt x="84" y="4"/>
                    </a:lnTo>
                    <a:lnTo>
                      <a:pt x="78" y="0"/>
                    </a:lnTo>
                    <a:lnTo>
                      <a:pt x="71" y="0"/>
                    </a:lnTo>
                    <a:lnTo>
                      <a:pt x="53" y="4"/>
                    </a:lnTo>
                    <a:lnTo>
                      <a:pt x="36" y="21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3" name="Freeform 308"/>
              <p:cNvSpPr>
                <a:spLocks noEditPoints="1"/>
              </p:cNvSpPr>
              <p:nvPr/>
            </p:nvSpPr>
            <p:spPr bwMode="auto">
              <a:xfrm>
                <a:off x="705" y="2282"/>
                <a:ext cx="26" cy="81"/>
              </a:xfrm>
              <a:custGeom>
                <a:avLst/>
                <a:gdLst>
                  <a:gd name="T0" fmla="*/ 10 w 52"/>
                  <a:gd name="T1" fmla="*/ 2 h 161"/>
                  <a:gd name="T2" fmla="*/ 9 w 52"/>
                  <a:gd name="T3" fmla="*/ 4 h 161"/>
                  <a:gd name="T4" fmla="*/ 8 w 52"/>
                  <a:gd name="T5" fmla="*/ 6 h 161"/>
                  <a:gd name="T6" fmla="*/ 9 w 52"/>
                  <a:gd name="T7" fmla="*/ 9 h 161"/>
                  <a:gd name="T8" fmla="*/ 10 w 52"/>
                  <a:gd name="T9" fmla="*/ 11 h 161"/>
                  <a:gd name="T10" fmla="*/ 12 w 52"/>
                  <a:gd name="T11" fmla="*/ 12 h 161"/>
                  <a:gd name="T12" fmla="*/ 14 w 52"/>
                  <a:gd name="T13" fmla="*/ 12 h 161"/>
                  <a:gd name="T14" fmla="*/ 16 w 52"/>
                  <a:gd name="T15" fmla="*/ 12 h 161"/>
                  <a:gd name="T16" fmla="*/ 18 w 52"/>
                  <a:gd name="T17" fmla="*/ 11 h 161"/>
                  <a:gd name="T18" fmla="*/ 20 w 52"/>
                  <a:gd name="T19" fmla="*/ 9 h 161"/>
                  <a:gd name="T20" fmla="*/ 20 w 52"/>
                  <a:gd name="T21" fmla="*/ 6 h 161"/>
                  <a:gd name="T22" fmla="*/ 20 w 52"/>
                  <a:gd name="T23" fmla="*/ 4 h 161"/>
                  <a:gd name="T24" fmla="*/ 18 w 52"/>
                  <a:gd name="T25" fmla="*/ 2 h 161"/>
                  <a:gd name="T26" fmla="*/ 16 w 52"/>
                  <a:gd name="T27" fmla="*/ 1 h 161"/>
                  <a:gd name="T28" fmla="*/ 14 w 52"/>
                  <a:gd name="T29" fmla="*/ 0 h 161"/>
                  <a:gd name="T30" fmla="*/ 12 w 52"/>
                  <a:gd name="T31" fmla="*/ 1 h 161"/>
                  <a:gd name="T32" fmla="*/ 10 w 52"/>
                  <a:gd name="T33" fmla="*/ 2 h 161"/>
                  <a:gd name="T34" fmla="*/ 16 w 52"/>
                  <a:gd name="T35" fmla="*/ 28 h 161"/>
                  <a:gd name="T36" fmla="*/ 0 w 52"/>
                  <a:gd name="T37" fmla="*/ 34 h 161"/>
                  <a:gd name="T38" fmla="*/ 1 w 52"/>
                  <a:gd name="T39" fmla="*/ 36 h 161"/>
                  <a:gd name="T40" fmla="*/ 3 w 52"/>
                  <a:gd name="T41" fmla="*/ 36 h 161"/>
                  <a:gd name="T42" fmla="*/ 5 w 52"/>
                  <a:gd name="T43" fmla="*/ 35 h 161"/>
                  <a:gd name="T44" fmla="*/ 6 w 52"/>
                  <a:gd name="T45" fmla="*/ 36 h 161"/>
                  <a:gd name="T46" fmla="*/ 7 w 52"/>
                  <a:gd name="T47" fmla="*/ 36 h 161"/>
                  <a:gd name="T48" fmla="*/ 8 w 52"/>
                  <a:gd name="T49" fmla="*/ 37 h 161"/>
                  <a:gd name="T50" fmla="*/ 9 w 52"/>
                  <a:gd name="T51" fmla="*/ 39 h 161"/>
                  <a:gd name="T52" fmla="*/ 9 w 52"/>
                  <a:gd name="T53" fmla="*/ 41 h 161"/>
                  <a:gd name="T54" fmla="*/ 9 w 52"/>
                  <a:gd name="T55" fmla="*/ 45 h 161"/>
                  <a:gd name="T56" fmla="*/ 9 w 52"/>
                  <a:gd name="T57" fmla="*/ 49 h 161"/>
                  <a:gd name="T58" fmla="*/ 9 w 52"/>
                  <a:gd name="T59" fmla="*/ 69 h 161"/>
                  <a:gd name="T60" fmla="*/ 9 w 52"/>
                  <a:gd name="T61" fmla="*/ 73 h 161"/>
                  <a:gd name="T62" fmla="*/ 8 w 52"/>
                  <a:gd name="T63" fmla="*/ 76 h 161"/>
                  <a:gd name="T64" fmla="*/ 8 w 52"/>
                  <a:gd name="T65" fmla="*/ 77 h 161"/>
                  <a:gd name="T66" fmla="*/ 6 w 52"/>
                  <a:gd name="T67" fmla="*/ 78 h 161"/>
                  <a:gd name="T68" fmla="*/ 4 w 52"/>
                  <a:gd name="T69" fmla="*/ 79 h 161"/>
                  <a:gd name="T70" fmla="*/ 1 w 52"/>
                  <a:gd name="T71" fmla="*/ 79 h 161"/>
                  <a:gd name="T72" fmla="*/ 1 w 52"/>
                  <a:gd name="T73" fmla="*/ 81 h 161"/>
                  <a:gd name="T74" fmla="*/ 26 w 52"/>
                  <a:gd name="T75" fmla="*/ 81 h 161"/>
                  <a:gd name="T76" fmla="*/ 26 w 52"/>
                  <a:gd name="T77" fmla="*/ 79 h 161"/>
                  <a:gd name="T78" fmla="*/ 23 w 52"/>
                  <a:gd name="T79" fmla="*/ 79 h 161"/>
                  <a:gd name="T80" fmla="*/ 21 w 52"/>
                  <a:gd name="T81" fmla="*/ 78 h 161"/>
                  <a:gd name="T82" fmla="*/ 21 w 52"/>
                  <a:gd name="T83" fmla="*/ 77 h 161"/>
                  <a:gd name="T84" fmla="*/ 20 w 52"/>
                  <a:gd name="T85" fmla="*/ 75 h 161"/>
                  <a:gd name="T86" fmla="*/ 19 w 52"/>
                  <a:gd name="T87" fmla="*/ 74 h 161"/>
                  <a:gd name="T88" fmla="*/ 19 w 52"/>
                  <a:gd name="T89" fmla="*/ 72 h 161"/>
                  <a:gd name="T90" fmla="*/ 19 w 52"/>
                  <a:gd name="T91" fmla="*/ 69 h 161"/>
                  <a:gd name="T92" fmla="*/ 19 w 52"/>
                  <a:gd name="T93" fmla="*/ 28 h 161"/>
                  <a:gd name="T94" fmla="*/ 16 w 52"/>
                  <a:gd name="T95" fmla="*/ 28 h 16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52"/>
                  <a:gd name="T145" fmla="*/ 0 h 161"/>
                  <a:gd name="T146" fmla="*/ 52 w 52"/>
                  <a:gd name="T147" fmla="*/ 161 h 161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52" h="161">
                    <a:moveTo>
                      <a:pt x="20" y="4"/>
                    </a:moveTo>
                    <a:lnTo>
                      <a:pt x="18" y="8"/>
                    </a:lnTo>
                    <a:lnTo>
                      <a:pt x="16" y="12"/>
                    </a:lnTo>
                    <a:lnTo>
                      <a:pt x="18" y="18"/>
                    </a:lnTo>
                    <a:lnTo>
                      <a:pt x="20" y="22"/>
                    </a:lnTo>
                    <a:lnTo>
                      <a:pt x="23" y="23"/>
                    </a:lnTo>
                    <a:lnTo>
                      <a:pt x="27" y="23"/>
                    </a:lnTo>
                    <a:lnTo>
                      <a:pt x="31" y="23"/>
                    </a:lnTo>
                    <a:lnTo>
                      <a:pt x="35" y="22"/>
                    </a:lnTo>
                    <a:lnTo>
                      <a:pt x="39" y="18"/>
                    </a:lnTo>
                    <a:lnTo>
                      <a:pt x="39" y="12"/>
                    </a:lnTo>
                    <a:lnTo>
                      <a:pt x="39" y="8"/>
                    </a:lnTo>
                    <a:lnTo>
                      <a:pt x="35" y="4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23" y="2"/>
                    </a:lnTo>
                    <a:lnTo>
                      <a:pt x="20" y="4"/>
                    </a:lnTo>
                    <a:close/>
                    <a:moveTo>
                      <a:pt x="31" y="56"/>
                    </a:moveTo>
                    <a:lnTo>
                      <a:pt x="0" y="67"/>
                    </a:lnTo>
                    <a:lnTo>
                      <a:pt x="2" y="71"/>
                    </a:lnTo>
                    <a:lnTo>
                      <a:pt x="6" y="71"/>
                    </a:lnTo>
                    <a:lnTo>
                      <a:pt x="10" y="69"/>
                    </a:lnTo>
                    <a:lnTo>
                      <a:pt x="12" y="71"/>
                    </a:lnTo>
                    <a:lnTo>
                      <a:pt x="14" y="71"/>
                    </a:lnTo>
                    <a:lnTo>
                      <a:pt x="16" y="73"/>
                    </a:lnTo>
                    <a:lnTo>
                      <a:pt x="18" y="77"/>
                    </a:lnTo>
                    <a:lnTo>
                      <a:pt x="18" y="81"/>
                    </a:lnTo>
                    <a:lnTo>
                      <a:pt x="18" y="89"/>
                    </a:lnTo>
                    <a:lnTo>
                      <a:pt x="18" y="98"/>
                    </a:lnTo>
                    <a:lnTo>
                      <a:pt x="18" y="138"/>
                    </a:lnTo>
                    <a:lnTo>
                      <a:pt x="18" y="146"/>
                    </a:lnTo>
                    <a:lnTo>
                      <a:pt x="16" y="152"/>
                    </a:lnTo>
                    <a:lnTo>
                      <a:pt x="16" y="154"/>
                    </a:lnTo>
                    <a:lnTo>
                      <a:pt x="12" y="156"/>
                    </a:lnTo>
                    <a:lnTo>
                      <a:pt x="8" y="157"/>
                    </a:lnTo>
                    <a:lnTo>
                      <a:pt x="2" y="157"/>
                    </a:lnTo>
                    <a:lnTo>
                      <a:pt x="2" y="161"/>
                    </a:lnTo>
                    <a:lnTo>
                      <a:pt x="52" y="161"/>
                    </a:lnTo>
                    <a:lnTo>
                      <a:pt x="52" y="157"/>
                    </a:lnTo>
                    <a:lnTo>
                      <a:pt x="46" y="157"/>
                    </a:lnTo>
                    <a:lnTo>
                      <a:pt x="42" y="156"/>
                    </a:lnTo>
                    <a:lnTo>
                      <a:pt x="41" y="154"/>
                    </a:lnTo>
                    <a:lnTo>
                      <a:pt x="39" y="150"/>
                    </a:lnTo>
                    <a:lnTo>
                      <a:pt x="37" y="148"/>
                    </a:lnTo>
                    <a:lnTo>
                      <a:pt x="37" y="144"/>
                    </a:lnTo>
                    <a:lnTo>
                      <a:pt x="37" y="138"/>
                    </a:lnTo>
                    <a:lnTo>
                      <a:pt x="37" y="56"/>
                    </a:lnTo>
                    <a:lnTo>
                      <a:pt x="31" y="56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4" name="Freeform 309"/>
              <p:cNvSpPr>
                <a:spLocks/>
              </p:cNvSpPr>
              <p:nvPr/>
            </p:nvSpPr>
            <p:spPr bwMode="auto">
              <a:xfrm>
                <a:off x="735" y="2294"/>
                <a:ext cx="31" cy="70"/>
              </a:xfrm>
              <a:custGeom>
                <a:avLst/>
                <a:gdLst>
                  <a:gd name="T0" fmla="*/ 16 w 63"/>
                  <a:gd name="T1" fmla="*/ 0 h 140"/>
                  <a:gd name="T2" fmla="*/ 14 w 63"/>
                  <a:gd name="T3" fmla="*/ 4 h 140"/>
                  <a:gd name="T4" fmla="*/ 13 w 63"/>
                  <a:gd name="T5" fmla="*/ 7 h 140"/>
                  <a:gd name="T6" fmla="*/ 12 w 63"/>
                  <a:gd name="T7" fmla="*/ 9 h 140"/>
                  <a:gd name="T8" fmla="*/ 9 w 63"/>
                  <a:gd name="T9" fmla="*/ 13 h 140"/>
                  <a:gd name="T10" fmla="*/ 6 w 63"/>
                  <a:gd name="T11" fmla="*/ 16 h 140"/>
                  <a:gd name="T12" fmla="*/ 2 w 63"/>
                  <a:gd name="T13" fmla="*/ 19 h 140"/>
                  <a:gd name="T14" fmla="*/ 0 w 63"/>
                  <a:gd name="T15" fmla="*/ 20 h 140"/>
                  <a:gd name="T16" fmla="*/ 0 w 63"/>
                  <a:gd name="T17" fmla="*/ 22 h 140"/>
                  <a:gd name="T18" fmla="*/ 8 w 63"/>
                  <a:gd name="T19" fmla="*/ 22 h 140"/>
                  <a:gd name="T20" fmla="*/ 8 w 63"/>
                  <a:gd name="T21" fmla="*/ 56 h 140"/>
                  <a:gd name="T22" fmla="*/ 8 w 63"/>
                  <a:gd name="T23" fmla="*/ 60 h 140"/>
                  <a:gd name="T24" fmla="*/ 8 w 63"/>
                  <a:gd name="T25" fmla="*/ 63 h 140"/>
                  <a:gd name="T26" fmla="*/ 9 w 63"/>
                  <a:gd name="T27" fmla="*/ 65 h 140"/>
                  <a:gd name="T28" fmla="*/ 10 w 63"/>
                  <a:gd name="T29" fmla="*/ 67 h 140"/>
                  <a:gd name="T30" fmla="*/ 13 w 63"/>
                  <a:gd name="T31" fmla="*/ 68 h 140"/>
                  <a:gd name="T32" fmla="*/ 15 w 63"/>
                  <a:gd name="T33" fmla="*/ 69 h 140"/>
                  <a:gd name="T34" fmla="*/ 18 w 63"/>
                  <a:gd name="T35" fmla="*/ 70 h 140"/>
                  <a:gd name="T36" fmla="*/ 22 w 63"/>
                  <a:gd name="T37" fmla="*/ 69 h 140"/>
                  <a:gd name="T38" fmla="*/ 25 w 63"/>
                  <a:gd name="T39" fmla="*/ 67 h 140"/>
                  <a:gd name="T40" fmla="*/ 27 w 63"/>
                  <a:gd name="T41" fmla="*/ 66 h 140"/>
                  <a:gd name="T42" fmla="*/ 29 w 63"/>
                  <a:gd name="T43" fmla="*/ 63 h 140"/>
                  <a:gd name="T44" fmla="*/ 31 w 63"/>
                  <a:gd name="T45" fmla="*/ 59 h 140"/>
                  <a:gd name="T46" fmla="*/ 28 w 63"/>
                  <a:gd name="T47" fmla="*/ 59 h 140"/>
                  <a:gd name="T48" fmla="*/ 27 w 63"/>
                  <a:gd name="T49" fmla="*/ 61 h 140"/>
                  <a:gd name="T50" fmla="*/ 25 w 63"/>
                  <a:gd name="T51" fmla="*/ 63 h 140"/>
                  <a:gd name="T52" fmla="*/ 24 w 63"/>
                  <a:gd name="T53" fmla="*/ 64 h 140"/>
                  <a:gd name="T54" fmla="*/ 23 w 63"/>
                  <a:gd name="T55" fmla="*/ 64 h 140"/>
                  <a:gd name="T56" fmla="*/ 21 w 63"/>
                  <a:gd name="T57" fmla="*/ 64 h 140"/>
                  <a:gd name="T58" fmla="*/ 19 w 63"/>
                  <a:gd name="T59" fmla="*/ 62 h 140"/>
                  <a:gd name="T60" fmla="*/ 18 w 63"/>
                  <a:gd name="T61" fmla="*/ 61 h 140"/>
                  <a:gd name="T62" fmla="*/ 18 w 63"/>
                  <a:gd name="T63" fmla="*/ 58 h 140"/>
                  <a:gd name="T64" fmla="*/ 17 w 63"/>
                  <a:gd name="T65" fmla="*/ 55 h 140"/>
                  <a:gd name="T66" fmla="*/ 17 w 63"/>
                  <a:gd name="T67" fmla="*/ 22 h 140"/>
                  <a:gd name="T68" fmla="*/ 29 w 63"/>
                  <a:gd name="T69" fmla="*/ 22 h 140"/>
                  <a:gd name="T70" fmla="*/ 29 w 63"/>
                  <a:gd name="T71" fmla="*/ 18 h 140"/>
                  <a:gd name="T72" fmla="*/ 17 w 63"/>
                  <a:gd name="T73" fmla="*/ 18 h 140"/>
                  <a:gd name="T74" fmla="*/ 18 w 63"/>
                  <a:gd name="T75" fmla="*/ 1 h 140"/>
                  <a:gd name="T76" fmla="*/ 16 w 63"/>
                  <a:gd name="T77" fmla="*/ 0 h 14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63"/>
                  <a:gd name="T118" fmla="*/ 0 h 140"/>
                  <a:gd name="T119" fmla="*/ 63 w 63"/>
                  <a:gd name="T120" fmla="*/ 140 h 14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63" h="140">
                    <a:moveTo>
                      <a:pt x="32" y="0"/>
                    </a:moveTo>
                    <a:lnTo>
                      <a:pt x="28" y="8"/>
                    </a:lnTo>
                    <a:lnTo>
                      <a:pt x="26" y="14"/>
                    </a:lnTo>
                    <a:lnTo>
                      <a:pt x="25" y="18"/>
                    </a:lnTo>
                    <a:lnTo>
                      <a:pt x="19" y="25"/>
                    </a:lnTo>
                    <a:lnTo>
                      <a:pt x="13" y="31"/>
                    </a:lnTo>
                    <a:lnTo>
                      <a:pt x="5" y="37"/>
                    </a:lnTo>
                    <a:lnTo>
                      <a:pt x="0" y="39"/>
                    </a:lnTo>
                    <a:lnTo>
                      <a:pt x="0" y="43"/>
                    </a:lnTo>
                    <a:lnTo>
                      <a:pt x="17" y="43"/>
                    </a:lnTo>
                    <a:lnTo>
                      <a:pt x="17" y="111"/>
                    </a:lnTo>
                    <a:lnTo>
                      <a:pt x="17" y="119"/>
                    </a:lnTo>
                    <a:lnTo>
                      <a:pt x="17" y="125"/>
                    </a:lnTo>
                    <a:lnTo>
                      <a:pt x="19" y="129"/>
                    </a:lnTo>
                    <a:lnTo>
                      <a:pt x="21" y="133"/>
                    </a:lnTo>
                    <a:lnTo>
                      <a:pt x="26" y="136"/>
                    </a:lnTo>
                    <a:lnTo>
                      <a:pt x="30" y="138"/>
                    </a:lnTo>
                    <a:lnTo>
                      <a:pt x="36" y="140"/>
                    </a:lnTo>
                    <a:lnTo>
                      <a:pt x="44" y="138"/>
                    </a:lnTo>
                    <a:lnTo>
                      <a:pt x="51" y="134"/>
                    </a:lnTo>
                    <a:lnTo>
                      <a:pt x="55" y="131"/>
                    </a:lnTo>
                    <a:lnTo>
                      <a:pt x="59" y="125"/>
                    </a:lnTo>
                    <a:lnTo>
                      <a:pt x="63" y="117"/>
                    </a:lnTo>
                    <a:lnTo>
                      <a:pt x="57" y="117"/>
                    </a:lnTo>
                    <a:lnTo>
                      <a:pt x="55" y="121"/>
                    </a:lnTo>
                    <a:lnTo>
                      <a:pt x="51" y="125"/>
                    </a:lnTo>
                    <a:lnTo>
                      <a:pt x="49" y="127"/>
                    </a:lnTo>
                    <a:lnTo>
                      <a:pt x="46" y="127"/>
                    </a:lnTo>
                    <a:lnTo>
                      <a:pt x="42" y="127"/>
                    </a:lnTo>
                    <a:lnTo>
                      <a:pt x="38" y="123"/>
                    </a:lnTo>
                    <a:lnTo>
                      <a:pt x="36" y="121"/>
                    </a:lnTo>
                    <a:lnTo>
                      <a:pt x="36" y="115"/>
                    </a:lnTo>
                    <a:lnTo>
                      <a:pt x="34" y="110"/>
                    </a:lnTo>
                    <a:lnTo>
                      <a:pt x="34" y="43"/>
                    </a:lnTo>
                    <a:lnTo>
                      <a:pt x="59" y="43"/>
                    </a:lnTo>
                    <a:lnTo>
                      <a:pt x="59" y="35"/>
                    </a:lnTo>
                    <a:lnTo>
                      <a:pt x="34" y="35"/>
                    </a:lnTo>
                    <a:lnTo>
                      <a:pt x="36" y="2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5" name="Freeform 310"/>
              <p:cNvSpPr>
                <a:spLocks noEditPoints="1"/>
              </p:cNvSpPr>
              <p:nvPr/>
            </p:nvSpPr>
            <p:spPr bwMode="auto">
              <a:xfrm>
                <a:off x="770" y="2310"/>
                <a:ext cx="43" cy="54"/>
              </a:xfrm>
              <a:custGeom>
                <a:avLst/>
                <a:gdLst>
                  <a:gd name="T0" fmla="*/ 43 w 87"/>
                  <a:gd name="T1" fmla="*/ 20 h 107"/>
                  <a:gd name="T2" fmla="*/ 43 w 87"/>
                  <a:gd name="T3" fmla="*/ 17 h 107"/>
                  <a:gd name="T4" fmla="*/ 42 w 87"/>
                  <a:gd name="T5" fmla="*/ 13 h 107"/>
                  <a:gd name="T6" fmla="*/ 40 w 87"/>
                  <a:gd name="T7" fmla="*/ 9 h 107"/>
                  <a:gd name="T8" fmla="*/ 37 w 87"/>
                  <a:gd name="T9" fmla="*/ 6 h 107"/>
                  <a:gd name="T10" fmla="*/ 34 w 87"/>
                  <a:gd name="T11" fmla="*/ 3 h 107"/>
                  <a:gd name="T12" fmla="*/ 32 w 87"/>
                  <a:gd name="T13" fmla="*/ 1 h 107"/>
                  <a:gd name="T14" fmla="*/ 28 w 87"/>
                  <a:gd name="T15" fmla="*/ 0 h 107"/>
                  <a:gd name="T16" fmla="*/ 23 w 87"/>
                  <a:gd name="T17" fmla="*/ 0 h 107"/>
                  <a:gd name="T18" fmla="*/ 14 w 87"/>
                  <a:gd name="T19" fmla="*/ 1 h 107"/>
                  <a:gd name="T20" fmla="*/ 7 w 87"/>
                  <a:gd name="T21" fmla="*/ 7 h 107"/>
                  <a:gd name="T22" fmla="*/ 1 w 87"/>
                  <a:gd name="T23" fmla="*/ 16 h 107"/>
                  <a:gd name="T24" fmla="*/ 0 w 87"/>
                  <a:gd name="T25" fmla="*/ 28 h 107"/>
                  <a:gd name="T26" fmla="*/ 1 w 87"/>
                  <a:gd name="T27" fmla="*/ 39 h 107"/>
                  <a:gd name="T28" fmla="*/ 7 w 87"/>
                  <a:gd name="T29" fmla="*/ 47 h 107"/>
                  <a:gd name="T30" fmla="*/ 13 w 87"/>
                  <a:gd name="T31" fmla="*/ 53 h 107"/>
                  <a:gd name="T32" fmla="*/ 22 w 87"/>
                  <a:gd name="T33" fmla="*/ 54 h 107"/>
                  <a:gd name="T34" fmla="*/ 26 w 87"/>
                  <a:gd name="T35" fmla="*/ 54 h 107"/>
                  <a:gd name="T36" fmla="*/ 30 w 87"/>
                  <a:gd name="T37" fmla="*/ 53 h 107"/>
                  <a:gd name="T38" fmla="*/ 33 w 87"/>
                  <a:gd name="T39" fmla="*/ 51 h 107"/>
                  <a:gd name="T40" fmla="*/ 36 w 87"/>
                  <a:gd name="T41" fmla="*/ 48 h 107"/>
                  <a:gd name="T42" fmla="*/ 39 w 87"/>
                  <a:gd name="T43" fmla="*/ 43 h 107"/>
                  <a:gd name="T44" fmla="*/ 42 w 87"/>
                  <a:gd name="T45" fmla="*/ 39 h 107"/>
                  <a:gd name="T46" fmla="*/ 43 w 87"/>
                  <a:gd name="T47" fmla="*/ 34 h 107"/>
                  <a:gd name="T48" fmla="*/ 41 w 87"/>
                  <a:gd name="T49" fmla="*/ 33 h 107"/>
                  <a:gd name="T50" fmla="*/ 39 w 87"/>
                  <a:gd name="T51" fmla="*/ 37 h 107"/>
                  <a:gd name="T52" fmla="*/ 37 w 87"/>
                  <a:gd name="T53" fmla="*/ 40 h 107"/>
                  <a:gd name="T54" fmla="*/ 35 w 87"/>
                  <a:gd name="T55" fmla="*/ 42 h 107"/>
                  <a:gd name="T56" fmla="*/ 33 w 87"/>
                  <a:gd name="T57" fmla="*/ 44 h 107"/>
                  <a:gd name="T58" fmla="*/ 30 w 87"/>
                  <a:gd name="T59" fmla="*/ 45 h 107"/>
                  <a:gd name="T60" fmla="*/ 27 w 87"/>
                  <a:gd name="T61" fmla="*/ 45 h 107"/>
                  <a:gd name="T62" fmla="*/ 22 w 87"/>
                  <a:gd name="T63" fmla="*/ 44 h 107"/>
                  <a:gd name="T64" fmla="*/ 17 w 87"/>
                  <a:gd name="T65" fmla="*/ 42 h 107"/>
                  <a:gd name="T66" fmla="*/ 13 w 87"/>
                  <a:gd name="T67" fmla="*/ 39 h 107"/>
                  <a:gd name="T68" fmla="*/ 9 w 87"/>
                  <a:gd name="T69" fmla="*/ 31 h 107"/>
                  <a:gd name="T70" fmla="*/ 8 w 87"/>
                  <a:gd name="T71" fmla="*/ 21 h 107"/>
                  <a:gd name="T72" fmla="*/ 43 w 87"/>
                  <a:gd name="T73" fmla="*/ 20 h 107"/>
                  <a:gd name="T74" fmla="*/ 11 w 87"/>
                  <a:gd name="T75" fmla="*/ 7 h 107"/>
                  <a:gd name="T76" fmla="*/ 14 w 87"/>
                  <a:gd name="T77" fmla="*/ 5 h 107"/>
                  <a:gd name="T78" fmla="*/ 17 w 87"/>
                  <a:gd name="T79" fmla="*/ 4 h 107"/>
                  <a:gd name="T80" fmla="*/ 20 w 87"/>
                  <a:gd name="T81" fmla="*/ 4 h 107"/>
                  <a:gd name="T82" fmla="*/ 23 w 87"/>
                  <a:gd name="T83" fmla="*/ 4 h 107"/>
                  <a:gd name="T84" fmla="*/ 26 w 87"/>
                  <a:gd name="T85" fmla="*/ 6 h 107"/>
                  <a:gd name="T86" fmla="*/ 29 w 87"/>
                  <a:gd name="T87" fmla="*/ 8 h 107"/>
                  <a:gd name="T88" fmla="*/ 31 w 87"/>
                  <a:gd name="T89" fmla="*/ 11 h 107"/>
                  <a:gd name="T90" fmla="*/ 31 w 87"/>
                  <a:gd name="T91" fmla="*/ 14 h 107"/>
                  <a:gd name="T92" fmla="*/ 32 w 87"/>
                  <a:gd name="T93" fmla="*/ 17 h 107"/>
                  <a:gd name="T94" fmla="*/ 8 w 87"/>
                  <a:gd name="T95" fmla="*/ 17 h 107"/>
                  <a:gd name="T96" fmla="*/ 9 w 87"/>
                  <a:gd name="T97" fmla="*/ 14 h 107"/>
                  <a:gd name="T98" fmla="*/ 10 w 87"/>
                  <a:gd name="T99" fmla="*/ 10 h 107"/>
                  <a:gd name="T100" fmla="*/ 11 w 87"/>
                  <a:gd name="T101" fmla="*/ 7 h 10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87"/>
                  <a:gd name="T154" fmla="*/ 0 h 107"/>
                  <a:gd name="T155" fmla="*/ 87 w 87"/>
                  <a:gd name="T156" fmla="*/ 107 h 107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87" h="107">
                    <a:moveTo>
                      <a:pt x="87" y="40"/>
                    </a:moveTo>
                    <a:lnTo>
                      <a:pt x="87" y="33"/>
                    </a:lnTo>
                    <a:lnTo>
                      <a:pt x="85" y="25"/>
                    </a:lnTo>
                    <a:lnTo>
                      <a:pt x="81" y="17"/>
                    </a:lnTo>
                    <a:lnTo>
                      <a:pt x="75" y="11"/>
                    </a:lnTo>
                    <a:lnTo>
                      <a:pt x="69" y="6"/>
                    </a:lnTo>
                    <a:lnTo>
                      <a:pt x="64" y="2"/>
                    </a:lnTo>
                    <a:lnTo>
                      <a:pt x="56" y="0"/>
                    </a:lnTo>
                    <a:lnTo>
                      <a:pt x="46" y="0"/>
                    </a:lnTo>
                    <a:lnTo>
                      <a:pt x="29" y="2"/>
                    </a:lnTo>
                    <a:lnTo>
                      <a:pt x="14" y="13"/>
                    </a:lnTo>
                    <a:lnTo>
                      <a:pt x="2" y="31"/>
                    </a:lnTo>
                    <a:lnTo>
                      <a:pt x="0" y="55"/>
                    </a:lnTo>
                    <a:lnTo>
                      <a:pt x="2" y="77"/>
                    </a:lnTo>
                    <a:lnTo>
                      <a:pt x="14" y="94"/>
                    </a:lnTo>
                    <a:lnTo>
                      <a:pt x="27" y="105"/>
                    </a:lnTo>
                    <a:lnTo>
                      <a:pt x="44" y="107"/>
                    </a:lnTo>
                    <a:lnTo>
                      <a:pt x="52" y="107"/>
                    </a:lnTo>
                    <a:lnTo>
                      <a:pt x="60" y="105"/>
                    </a:lnTo>
                    <a:lnTo>
                      <a:pt x="67" y="101"/>
                    </a:lnTo>
                    <a:lnTo>
                      <a:pt x="73" y="96"/>
                    </a:lnTo>
                    <a:lnTo>
                      <a:pt x="79" y="86"/>
                    </a:lnTo>
                    <a:lnTo>
                      <a:pt x="85" y="77"/>
                    </a:lnTo>
                    <a:lnTo>
                      <a:pt x="87" y="67"/>
                    </a:lnTo>
                    <a:lnTo>
                      <a:pt x="83" y="65"/>
                    </a:lnTo>
                    <a:lnTo>
                      <a:pt x="79" y="73"/>
                    </a:lnTo>
                    <a:lnTo>
                      <a:pt x="75" y="80"/>
                    </a:lnTo>
                    <a:lnTo>
                      <a:pt x="71" y="84"/>
                    </a:lnTo>
                    <a:lnTo>
                      <a:pt x="66" y="88"/>
                    </a:lnTo>
                    <a:lnTo>
                      <a:pt x="60" y="90"/>
                    </a:lnTo>
                    <a:lnTo>
                      <a:pt x="54" y="90"/>
                    </a:lnTo>
                    <a:lnTo>
                      <a:pt x="44" y="88"/>
                    </a:lnTo>
                    <a:lnTo>
                      <a:pt x="35" y="84"/>
                    </a:lnTo>
                    <a:lnTo>
                      <a:pt x="27" y="77"/>
                    </a:lnTo>
                    <a:lnTo>
                      <a:pt x="18" y="61"/>
                    </a:lnTo>
                    <a:lnTo>
                      <a:pt x="16" y="42"/>
                    </a:lnTo>
                    <a:lnTo>
                      <a:pt x="87" y="40"/>
                    </a:lnTo>
                    <a:close/>
                    <a:moveTo>
                      <a:pt x="23" y="13"/>
                    </a:moveTo>
                    <a:lnTo>
                      <a:pt x="29" y="10"/>
                    </a:lnTo>
                    <a:lnTo>
                      <a:pt x="35" y="8"/>
                    </a:lnTo>
                    <a:lnTo>
                      <a:pt x="41" y="8"/>
                    </a:lnTo>
                    <a:lnTo>
                      <a:pt x="46" y="8"/>
                    </a:lnTo>
                    <a:lnTo>
                      <a:pt x="52" y="11"/>
                    </a:lnTo>
                    <a:lnTo>
                      <a:pt x="58" y="15"/>
                    </a:lnTo>
                    <a:lnTo>
                      <a:pt x="62" y="21"/>
                    </a:lnTo>
                    <a:lnTo>
                      <a:pt x="62" y="27"/>
                    </a:lnTo>
                    <a:lnTo>
                      <a:pt x="64" y="34"/>
                    </a:lnTo>
                    <a:lnTo>
                      <a:pt x="16" y="34"/>
                    </a:lnTo>
                    <a:lnTo>
                      <a:pt x="18" y="27"/>
                    </a:lnTo>
                    <a:lnTo>
                      <a:pt x="20" y="1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6" name="Freeform 311"/>
              <p:cNvSpPr>
                <a:spLocks/>
              </p:cNvSpPr>
              <p:nvPr/>
            </p:nvSpPr>
            <p:spPr bwMode="auto">
              <a:xfrm>
                <a:off x="378" y="1840"/>
                <a:ext cx="155" cy="408"/>
              </a:xfrm>
              <a:custGeom>
                <a:avLst/>
                <a:gdLst>
                  <a:gd name="T0" fmla="*/ 155 w 310"/>
                  <a:gd name="T1" fmla="*/ 408 h 816"/>
                  <a:gd name="T2" fmla="*/ 0 w 310"/>
                  <a:gd name="T3" fmla="*/ 0 h 816"/>
                  <a:gd name="T4" fmla="*/ 155 w 310"/>
                  <a:gd name="T5" fmla="*/ 408 h 816"/>
                  <a:gd name="T6" fmla="*/ 0 60000 65536"/>
                  <a:gd name="T7" fmla="*/ 0 60000 65536"/>
                  <a:gd name="T8" fmla="*/ 0 60000 65536"/>
                  <a:gd name="T9" fmla="*/ 0 w 310"/>
                  <a:gd name="T10" fmla="*/ 0 h 816"/>
                  <a:gd name="T11" fmla="*/ 310 w 310"/>
                  <a:gd name="T12" fmla="*/ 816 h 81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0" h="816">
                    <a:moveTo>
                      <a:pt x="310" y="816"/>
                    </a:moveTo>
                    <a:lnTo>
                      <a:pt x="0" y="0"/>
                    </a:lnTo>
                    <a:lnTo>
                      <a:pt x="310" y="816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7" name="Freeform 312"/>
              <p:cNvSpPr>
                <a:spLocks/>
              </p:cNvSpPr>
              <p:nvPr/>
            </p:nvSpPr>
            <p:spPr bwMode="auto">
              <a:xfrm>
                <a:off x="369" y="1816"/>
                <a:ext cx="21" cy="34"/>
              </a:xfrm>
              <a:custGeom>
                <a:avLst/>
                <a:gdLst>
                  <a:gd name="T0" fmla="*/ 3 w 42"/>
                  <a:gd name="T1" fmla="*/ 18 h 67"/>
                  <a:gd name="T2" fmla="*/ 3 w 42"/>
                  <a:gd name="T3" fmla="*/ 26 h 67"/>
                  <a:gd name="T4" fmla="*/ 3 w 42"/>
                  <a:gd name="T5" fmla="*/ 34 h 67"/>
                  <a:gd name="T6" fmla="*/ 21 w 42"/>
                  <a:gd name="T7" fmla="*/ 27 h 67"/>
                  <a:gd name="T8" fmla="*/ 20 w 42"/>
                  <a:gd name="T9" fmla="*/ 26 h 67"/>
                  <a:gd name="T10" fmla="*/ 18 w 42"/>
                  <a:gd name="T11" fmla="*/ 24 h 67"/>
                  <a:gd name="T12" fmla="*/ 17 w 42"/>
                  <a:gd name="T13" fmla="*/ 22 h 67"/>
                  <a:gd name="T14" fmla="*/ 15 w 42"/>
                  <a:gd name="T15" fmla="*/ 20 h 67"/>
                  <a:gd name="T16" fmla="*/ 13 w 42"/>
                  <a:gd name="T17" fmla="*/ 17 h 67"/>
                  <a:gd name="T18" fmla="*/ 11 w 42"/>
                  <a:gd name="T19" fmla="*/ 15 h 67"/>
                  <a:gd name="T20" fmla="*/ 7 w 42"/>
                  <a:gd name="T21" fmla="*/ 10 h 67"/>
                  <a:gd name="T22" fmla="*/ 4 w 42"/>
                  <a:gd name="T23" fmla="*/ 6 h 67"/>
                  <a:gd name="T24" fmla="*/ 2 w 42"/>
                  <a:gd name="T25" fmla="*/ 3 h 67"/>
                  <a:gd name="T26" fmla="*/ 0 w 42"/>
                  <a:gd name="T27" fmla="*/ 0 h 67"/>
                  <a:gd name="T28" fmla="*/ 2 w 42"/>
                  <a:gd name="T29" fmla="*/ 7 h 67"/>
                  <a:gd name="T30" fmla="*/ 3 w 42"/>
                  <a:gd name="T31" fmla="*/ 18 h 67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2"/>
                  <a:gd name="T49" fmla="*/ 0 h 67"/>
                  <a:gd name="T50" fmla="*/ 42 w 42"/>
                  <a:gd name="T51" fmla="*/ 67 h 67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2" h="67">
                    <a:moveTo>
                      <a:pt x="6" y="35"/>
                    </a:moveTo>
                    <a:lnTo>
                      <a:pt x="6" y="52"/>
                    </a:lnTo>
                    <a:lnTo>
                      <a:pt x="6" y="67"/>
                    </a:lnTo>
                    <a:lnTo>
                      <a:pt x="42" y="54"/>
                    </a:lnTo>
                    <a:lnTo>
                      <a:pt x="40" y="52"/>
                    </a:lnTo>
                    <a:lnTo>
                      <a:pt x="36" y="48"/>
                    </a:lnTo>
                    <a:lnTo>
                      <a:pt x="33" y="44"/>
                    </a:lnTo>
                    <a:lnTo>
                      <a:pt x="29" y="39"/>
                    </a:lnTo>
                    <a:lnTo>
                      <a:pt x="25" y="33"/>
                    </a:lnTo>
                    <a:lnTo>
                      <a:pt x="21" y="29"/>
                    </a:lnTo>
                    <a:lnTo>
                      <a:pt x="13" y="20"/>
                    </a:lnTo>
                    <a:lnTo>
                      <a:pt x="8" y="12"/>
                    </a:lnTo>
                    <a:lnTo>
                      <a:pt x="4" y="6"/>
                    </a:lnTo>
                    <a:lnTo>
                      <a:pt x="0" y="0"/>
                    </a:lnTo>
                    <a:lnTo>
                      <a:pt x="4" y="14"/>
                    </a:lnTo>
                    <a:lnTo>
                      <a:pt x="6" y="35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8" name="Line 313"/>
              <p:cNvSpPr>
                <a:spLocks noChangeShapeType="1"/>
              </p:cNvSpPr>
              <p:nvPr/>
            </p:nvSpPr>
            <p:spPr bwMode="auto">
              <a:xfrm flipH="1" flipV="1">
                <a:off x="378" y="1840"/>
                <a:ext cx="155" cy="408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89" name="Freeform 314"/>
              <p:cNvSpPr>
                <a:spLocks/>
              </p:cNvSpPr>
              <p:nvPr/>
            </p:nvSpPr>
            <p:spPr bwMode="auto">
              <a:xfrm>
                <a:off x="360" y="1791"/>
                <a:ext cx="41" cy="68"/>
              </a:xfrm>
              <a:custGeom>
                <a:avLst/>
                <a:gdLst>
                  <a:gd name="T0" fmla="*/ 5 w 82"/>
                  <a:gd name="T1" fmla="*/ 35 h 136"/>
                  <a:gd name="T2" fmla="*/ 5 w 82"/>
                  <a:gd name="T3" fmla="*/ 47 h 136"/>
                  <a:gd name="T4" fmla="*/ 5 w 82"/>
                  <a:gd name="T5" fmla="*/ 58 h 136"/>
                  <a:gd name="T6" fmla="*/ 5 w 82"/>
                  <a:gd name="T7" fmla="*/ 68 h 136"/>
                  <a:gd name="T8" fmla="*/ 41 w 82"/>
                  <a:gd name="T9" fmla="*/ 54 h 136"/>
                  <a:gd name="T10" fmla="*/ 37 w 82"/>
                  <a:gd name="T11" fmla="*/ 51 h 136"/>
                  <a:gd name="T12" fmla="*/ 32 w 82"/>
                  <a:gd name="T13" fmla="*/ 44 h 136"/>
                  <a:gd name="T14" fmla="*/ 26 w 82"/>
                  <a:gd name="T15" fmla="*/ 37 h 136"/>
                  <a:gd name="T16" fmla="*/ 19 w 82"/>
                  <a:gd name="T17" fmla="*/ 29 h 136"/>
                  <a:gd name="T18" fmla="*/ 12 w 82"/>
                  <a:gd name="T19" fmla="*/ 18 h 136"/>
                  <a:gd name="T20" fmla="*/ 5 w 82"/>
                  <a:gd name="T21" fmla="*/ 9 h 136"/>
                  <a:gd name="T22" fmla="*/ 0 w 82"/>
                  <a:gd name="T23" fmla="*/ 0 h 136"/>
                  <a:gd name="T24" fmla="*/ 3 w 82"/>
                  <a:gd name="T25" fmla="*/ 15 h 136"/>
                  <a:gd name="T26" fmla="*/ 5 w 82"/>
                  <a:gd name="T27" fmla="*/ 35 h 1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82"/>
                  <a:gd name="T43" fmla="*/ 0 h 136"/>
                  <a:gd name="T44" fmla="*/ 82 w 82"/>
                  <a:gd name="T45" fmla="*/ 136 h 1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82" h="136">
                    <a:moveTo>
                      <a:pt x="9" y="69"/>
                    </a:moveTo>
                    <a:lnTo>
                      <a:pt x="9" y="93"/>
                    </a:lnTo>
                    <a:lnTo>
                      <a:pt x="9" y="115"/>
                    </a:lnTo>
                    <a:lnTo>
                      <a:pt x="9" y="136"/>
                    </a:lnTo>
                    <a:lnTo>
                      <a:pt x="82" y="107"/>
                    </a:lnTo>
                    <a:lnTo>
                      <a:pt x="74" y="101"/>
                    </a:lnTo>
                    <a:lnTo>
                      <a:pt x="63" y="88"/>
                    </a:lnTo>
                    <a:lnTo>
                      <a:pt x="51" y="74"/>
                    </a:lnTo>
                    <a:lnTo>
                      <a:pt x="38" y="57"/>
                    </a:lnTo>
                    <a:lnTo>
                      <a:pt x="23" y="36"/>
                    </a:lnTo>
                    <a:lnTo>
                      <a:pt x="9" y="17"/>
                    </a:lnTo>
                    <a:lnTo>
                      <a:pt x="0" y="0"/>
                    </a:lnTo>
                    <a:lnTo>
                      <a:pt x="6" y="30"/>
                    </a:lnTo>
                    <a:lnTo>
                      <a:pt x="9" y="69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0" name="Freeform 315"/>
              <p:cNvSpPr>
                <a:spLocks/>
              </p:cNvSpPr>
              <p:nvPr/>
            </p:nvSpPr>
            <p:spPr bwMode="auto">
              <a:xfrm>
                <a:off x="516" y="1834"/>
                <a:ext cx="17" cy="414"/>
              </a:xfrm>
              <a:custGeom>
                <a:avLst/>
                <a:gdLst>
                  <a:gd name="T0" fmla="*/ 17 w 34"/>
                  <a:gd name="T1" fmla="*/ 414 h 827"/>
                  <a:gd name="T2" fmla="*/ 0 w 34"/>
                  <a:gd name="T3" fmla="*/ 0 h 827"/>
                  <a:gd name="T4" fmla="*/ 17 w 34"/>
                  <a:gd name="T5" fmla="*/ 414 h 827"/>
                  <a:gd name="T6" fmla="*/ 0 60000 65536"/>
                  <a:gd name="T7" fmla="*/ 0 60000 65536"/>
                  <a:gd name="T8" fmla="*/ 0 60000 65536"/>
                  <a:gd name="T9" fmla="*/ 0 w 34"/>
                  <a:gd name="T10" fmla="*/ 0 h 827"/>
                  <a:gd name="T11" fmla="*/ 34 w 34"/>
                  <a:gd name="T12" fmla="*/ 827 h 82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" h="827">
                    <a:moveTo>
                      <a:pt x="34" y="827"/>
                    </a:moveTo>
                    <a:lnTo>
                      <a:pt x="0" y="0"/>
                    </a:lnTo>
                    <a:lnTo>
                      <a:pt x="34" y="827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1" name="Freeform 316"/>
              <p:cNvSpPr>
                <a:spLocks/>
              </p:cNvSpPr>
              <p:nvPr/>
            </p:nvSpPr>
            <p:spPr bwMode="auto">
              <a:xfrm>
                <a:off x="506" y="1809"/>
                <a:ext cx="19" cy="32"/>
              </a:xfrm>
              <a:custGeom>
                <a:avLst/>
                <a:gdLst>
                  <a:gd name="T0" fmla="*/ 5 w 39"/>
                  <a:gd name="T1" fmla="*/ 17 h 65"/>
                  <a:gd name="T2" fmla="*/ 3 w 39"/>
                  <a:gd name="T3" fmla="*/ 25 h 65"/>
                  <a:gd name="T4" fmla="*/ 0 w 39"/>
                  <a:gd name="T5" fmla="*/ 32 h 65"/>
                  <a:gd name="T6" fmla="*/ 19 w 39"/>
                  <a:gd name="T7" fmla="*/ 31 h 65"/>
                  <a:gd name="T8" fmla="*/ 19 w 39"/>
                  <a:gd name="T9" fmla="*/ 30 h 65"/>
                  <a:gd name="T10" fmla="*/ 17 w 39"/>
                  <a:gd name="T11" fmla="*/ 28 h 65"/>
                  <a:gd name="T12" fmla="*/ 16 w 39"/>
                  <a:gd name="T13" fmla="*/ 24 h 65"/>
                  <a:gd name="T14" fmla="*/ 14 w 39"/>
                  <a:gd name="T15" fmla="*/ 20 h 65"/>
                  <a:gd name="T16" fmla="*/ 13 w 39"/>
                  <a:gd name="T17" fmla="*/ 16 h 65"/>
                  <a:gd name="T18" fmla="*/ 11 w 39"/>
                  <a:gd name="T19" fmla="*/ 7 h 65"/>
                  <a:gd name="T20" fmla="*/ 9 w 39"/>
                  <a:gd name="T21" fmla="*/ 0 h 65"/>
                  <a:gd name="T22" fmla="*/ 8 w 39"/>
                  <a:gd name="T23" fmla="*/ 7 h 65"/>
                  <a:gd name="T24" fmla="*/ 5 w 39"/>
                  <a:gd name="T25" fmla="*/ 17 h 65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"/>
                  <a:gd name="T40" fmla="*/ 0 h 65"/>
                  <a:gd name="T41" fmla="*/ 39 w 39"/>
                  <a:gd name="T42" fmla="*/ 65 h 65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" h="65">
                    <a:moveTo>
                      <a:pt x="10" y="35"/>
                    </a:moveTo>
                    <a:lnTo>
                      <a:pt x="6" y="50"/>
                    </a:lnTo>
                    <a:lnTo>
                      <a:pt x="0" y="65"/>
                    </a:lnTo>
                    <a:lnTo>
                      <a:pt x="39" y="63"/>
                    </a:lnTo>
                    <a:lnTo>
                      <a:pt x="39" y="61"/>
                    </a:lnTo>
                    <a:lnTo>
                      <a:pt x="35" y="56"/>
                    </a:lnTo>
                    <a:lnTo>
                      <a:pt x="33" y="48"/>
                    </a:lnTo>
                    <a:lnTo>
                      <a:pt x="29" y="40"/>
                    </a:lnTo>
                    <a:lnTo>
                      <a:pt x="27" y="33"/>
                    </a:lnTo>
                    <a:lnTo>
                      <a:pt x="22" y="15"/>
                    </a:lnTo>
                    <a:lnTo>
                      <a:pt x="18" y="0"/>
                    </a:lnTo>
                    <a:lnTo>
                      <a:pt x="16" y="15"/>
                    </a:lnTo>
                    <a:lnTo>
                      <a:pt x="10" y="35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2" name="Line 317"/>
              <p:cNvSpPr>
                <a:spLocks noChangeShapeType="1"/>
              </p:cNvSpPr>
              <p:nvPr/>
            </p:nvSpPr>
            <p:spPr bwMode="auto">
              <a:xfrm flipH="1" flipV="1">
                <a:off x="516" y="1834"/>
                <a:ext cx="17" cy="414"/>
              </a:xfrm>
              <a:prstGeom prst="line">
                <a:avLst/>
              </a:prstGeom>
              <a:noFill/>
              <a:ln w="12700">
                <a:solidFill>
                  <a:srgbClr val="008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3" name="Freeform 318"/>
              <p:cNvSpPr>
                <a:spLocks/>
              </p:cNvSpPr>
              <p:nvPr/>
            </p:nvSpPr>
            <p:spPr bwMode="auto">
              <a:xfrm>
                <a:off x="497" y="1783"/>
                <a:ext cx="39" cy="65"/>
              </a:xfrm>
              <a:custGeom>
                <a:avLst/>
                <a:gdLst>
                  <a:gd name="T0" fmla="*/ 10 w 79"/>
                  <a:gd name="T1" fmla="*/ 33 h 131"/>
                  <a:gd name="T2" fmla="*/ 6 w 79"/>
                  <a:gd name="T3" fmla="*/ 51 h 131"/>
                  <a:gd name="T4" fmla="*/ 0 w 79"/>
                  <a:gd name="T5" fmla="*/ 65 h 131"/>
                  <a:gd name="T6" fmla="*/ 39 w 79"/>
                  <a:gd name="T7" fmla="*/ 64 h 131"/>
                  <a:gd name="T8" fmla="*/ 36 w 79"/>
                  <a:gd name="T9" fmla="*/ 59 h 131"/>
                  <a:gd name="T10" fmla="*/ 33 w 79"/>
                  <a:gd name="T11" fmla="*/ 52 h 131"/>
                  <a:gd name="T12" fmla="*/ 30 w 79"/>
                  <a:gd name="T13" fmla="*/ 43 h 131"/>
                  <a:gd name="T14" fmla="*/ 26 w 79"/>
                  <a:gd name="T15" fmla="*/ 33 h 131"/>
                  <a:gd name="T16" fmla="*/ 22 w 79"/>
                  <a:gd name="T17" fmla="*/ 20 h 131"/>
                  <a:gd name="T18" fmla="*/ 19 w 79"/>
                  <a:gd name="T19" fmla="*/ 9 h 131"/>
                  <a:gd name="T20" fmla="*/ 17 w 79"/>
                  <a:gd name="T21" fmla="*/ 0 h 131"/>
                  <a:gd name="T22" fmla="*/ 16 w 79"/>
                  <a:gd name="T23" fmla="*/ 10 h 131"/>
                  <a:gd name="T24" fmla="*/ 13 w 79"/>
                  <a:gd name="T25" fmla="*/ 21 h 131"/>
                  <a:gd name="T26" fmla="*/ 10 w 79"/>
                  <a:gd name="T27" fmla="*/ 33 h 1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79"/>
                  <a:gd name="T43" fmla="*/ 0 h 131"/>
                  <a:gd name="T44" fmla="*/ 79 w 79"/>
                  <a:gd name="T45" fmla="*/ 131 h 13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79" h="131">
                    <a:moveTo>
                      <a:pt x="21" y="67"/>
                    </a:moveTo>
                    <a:lnTo>
                      <a:pt x="12" y="102"/>
                    </a:lnTo>
                    <a:lnTo>
                      <a:pt x="0" y="131"/>
                    </a:lnTo>
                    <a:lnTo>
                      <a:pt x="79" y="129"/>
                    </a:lnTo>
                    <a:lnTo>
                      <a:pt x="73" y="119"/>
                    </a:lnTo>
                    <a:lnTo>
                      <a:pt x="67" y="104"/>
                    </a:lnTo>
                    <a:lnTo>
                      <a:pt x="60" y="87"/>
                    </a:lnTo>
                    <a:lnTo>
                      <a:pt x="52" y="67"/>
                    </a:lnTo>
                    <a:lnTo>
                      <a:pt x="44" y="41"/>
                    </a:lnTo>
                    <a:lnTo>
                      <a:pt x="39" y="18"/>
                    </a:lnTo>
                    <a:lnTo>
                      <a:pt x="35" y="0"/>
                    </a:lnTo>
                    <a:lnTo>
                      <a:pt x="33" y="20"/>
                    </a:lnTo>
                    <a:lnTo>
                      <a:pt x="27" y="43"/>
                    </a:lnTo>
                    <a:lnTo>
                      <a:pt x="21" y="67"/>
                    </a:lnTo>
                    <a:close/>
                  </a:path>
                </a:pathLst>
              </a:custGeom>
              <a:solidFill>
                <a:srgbClr val="0080FF"/>
              </a:solidFill>
              <a:ln w="0">
                <a:solidFill>
                  <a:srgbClr val="0080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4" name="Line 319"/>
              <p:cNvSpPr>
                <a:spLocks noChangeShapeType="1"/>
              </p:cNvSpPr>
              <p:nvPr/>
            </p:nvSpPr>
            <p:spPr bwMode="auto">
              <a:xfrm>
                <a:off x="1211" y="2115"/>
                <a:ext cx="18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5" name="Line 320"/>
              <p:cNvSpPr>
                <a:spLocks noChangeShapeType="1"/>
              </p:cNvSpPr>
              <p:nvPr/>
            </p:nvSpPr>
            <p:spPr bwMode="auto">
              <a:xfrm>
                <a:off x="1248" y="2199"/>
                <a:ext cx="20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6" name="Line 321"/>
              <p:cNvSpPr>
                <a:spLocks noChangeShapeType="1"/>
              </p:cNvSpPr>
              <p:nvPr/>
            </p:nvSpPr>
            <p:spPr bwMode="auto">
              <a:xfrm>
                <a:off x="1286" y="2282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7" name="Line 322"/>
              <p:cNvSpPr>
                <a:spLocks noChangeShapeType="1"/>
              </p:cNvSpPr>
              <p:nvPr/>
            </p:nvSpPr>
            <p:spPr bwMode="auto">
              <a:xfrm>
                <a:off x="1324" y="2366"/>
                <a:ext cx="18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8" name="Line 323"/>
              <p:cNvSpPr>
                <a:spLocks noChangeShapeType="1"/>
              </p:cNvSpPr>
              <p:nvPr/>
            </p:nvSpPr>
            <p:spPr bwMode="auto">
              <a:xfrm>
                <a:off x="1361" y="2450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99" name="Line 324"/>
              <p:cNvSpPr>
                <a:spLocks noChangeShapeType="1"/>
              </p:cNvSpPr>
              <p:nvPr/>
            </p:nvSpPr>
            <p:spPr bwMode="auto">
              <a:xfrm>
                <a:off x="1399" y="2534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0" name="Line 325"/>
              <p:cNvSpPr>
                <a:spLocks noChangeShapeType="1"/>
              </p:cNvSpPr>
              <p:nvPr/>
            </p:nvSpPr>
            <p:spPr bwMode="auto">
              <a:xfrm>
                <a:off x="1437" y="2617"/>
                <a:ext cx="18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1" name="Line 326"/>
              <p:cNvSpPr>
                <a:spLocks noChangeShapeType="1"/>
              </p:cNvSpPr>
              <p:nvPr/>
            </p:nvSpPr>
            <p:spPr bwMode="auto">
              <a:xfrm>
                <a:off x="1474" y="2701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2" name="Line 327"/>
              <p:cNvSpPr>
                <a:spLocks noChangeShapeType="1"/>
              </p:cNvSpPr>
              <p:nvPr/>
            </p:nvSpPr>
            <p:spPr bwMode="auto">
              <a:xfrm>
                <a:off x="1512" y="2786"/>
                <a:ext cx="19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3" name="Line 328"/>
              <p:cNvSpPr>
                <a:spLocks noChangeShapeType="1"/>
              </p:cNvSpPr>
              <p:nvPr/>
            </p:nvSpPr>
            <p:spPr bwMode="auto">
              <a:xfrm>
                <a:off x="1550" y="2869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4" name="Line 329"/>
              <p:cNvSpPr>
                <a:spLocks noChangeShapeType="1"/>
              </p:cNvSpPr>
              <p:nvPr/>
            </p:nvSpPr>
            <p:spPr bwMode="auto">
              <a:xfrm>
                <a:off x="1587" y="2953"/>
                <a:ext cx="19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5" name="Line 330"/>
              <p:cNvSpPr>
                <a:spLocks noChangeShapeType="1"/>
              </p:cNvSpPr>
              <p:nvPr/>
            </p:nvSpPr>
            <p:spPr bwMode="auto">
              <a:xfrm>
                <a:off x="1625" y="3036"/>
                <a:ext cx="18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6" name="Line 331"/>
              <p:cNvSpPr>
                <a:spLocks noChangeShapeType="1"/>
              </p:cNvSpPr>
              <p:nvPr/>
            </p:nvSpPr>
            <p:spPr bwMode="auto">
              <a:xfrm>
                <a:off x="1663" y="3120"/>
                <a:ext cx="19" cy="43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7" name="Line 332"/>
              <p:cNvSpPr>
                <a:spLocks noChangeShapeType="1"/>
              </p:cNvSpPr>
              <p:nvPr/>
            </p:nvSpPr>
            <p:spPr bwMode="auto">
              <a:xfrm>
                <a:off x="1700" y="3204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8" name="Line 333"/>
              <p:cNvSpPr>
                <a:spLocks noChangeShapeType="1"/>
              </p:cNvSpPr>
              <p:nvPr/>
            </p:nvSpPr>
            <p:spPr bwMode="auto">
              <a:xfrm>
                <a:off x="1738" y="3288"/>
                <a:ext cx="18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9" name="Line 334"/>
              <p:cNvSpPr>
                <a:spLocks noChangeShapeType="1"/>
              </p:cNvSpPr>
              <p:nvPr/>
            </p:nvSpPr>
            <p:spPr bwMode="auto">
              <a:xfrm>
                <a:off x="1775" y="3371"/>
                <a:ext cx="20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0" name="Line 335"/>
              <p:cNvSpPr>
                <a:spLocks noChangeShapeType="1"/>
              </p:cNvSpPr>
              <p:nvPr/>
            </p:nvSpPr>
            <p:spPr bwMode="auto">
              <a:xfrm>
                <a:off x="1813" y="3455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1" name="Line 336"/>
              <p:cNvSpPr>
                <a:spLocks noChangeShapeType="1"/>
              </p:cNvSpPr>
              <p:nvPr/>
            </p:nvSpPr>
            <p:spPr bwMode="auto">
              <a:xfrm>
                <a:off x="1851" y="3540"/>
                <a:ext cx="19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2" name="Line 337"/>
              <p:cNvSpPr>
                <a:spLocks noChangeShapeType="1"/>
              </p:cNvSpPr>
              <p:nvPr/>
            </p:nvSpPr>
            <p:spPr bwMode="auto">
              <a:xfrm>
                <a:off x="1888" y="3623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3" name="Line 338"/>
              <p:cNvSpPr>
                <a:spLocks noChangeShapeType="1"/>
              </p:cNvSpPr>
              <p:nvPr/>
            </p:nvSpPr>
            <p:spPr bwMode="auto">
              <a:xfrm>
                <a:off x="1927" y="3707"/>
                <a:ext cx="18" cy="41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4" name="Line 339"/>
              <p:cNvSpPr>
                <a:spLocks noChangeShapeType="1"/>
              </p:cNvSpPr>
              <p:nvPr/>
            </p:nvSpPr>
            <p:spPr bwMode="auto">
              <a:xfrm>
                <a:off x="1964" y="3790"/>
                <a:ext cx="19" cy="4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5" name="Line 340"/>
              <p:cNvSpPr>
                <a:spLocks noChangeShapeType="1"/>
              </p:cNvSpPr>
              <p:nvPr/>
            </p:nvSpPr>
            <p:spPr bwMode="auto">
              <a:xfrm>
                <a:off x="2001" y="3875"/>
                <a:ext cx="2" cy="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6" name="Freeform 341"/>
              <p:cNvSpPr>
                <a:spLocks/>
              </p:cNvSpPr>
              <p:nvPr/>
            </p:nvSpPr>
            <p:spPr bwMode="auto">
              <a:xfrm>
                <a:off x="1777" y="3519"/>
                <a:ext cx="33" cy="19"/>
              </a:xfrm>
              <a:custGeom>
                <a:avLst/>
                <a:gdLst>
                  <a:gd name="T0" fmla="*/ 15 w 65"/>
                  <a:gd name="T1" fmla="*/ 6 h 38"/>
                  <a:gd name="T2" fmla="*/ 8 w 65"/>
                  <a:gd name="T3" fmla="*/ 3 h 38"/>
                  <a:gd name="T4" fmla="*/ 0 w 65"/>
                  <a:gd name="T5" fmla="*/ 0 h 38"/>
                  <a:gd name="T6" fmla="*/ 0 w 65"/>
                  <a:gd name="T7" fmla="*/ 19 h 38"/>
                  <a:gd name="T8" fmla="*/ 4 w 65"/>
                  <a:gd name="T9" fmla="*/ 18 h 38"/>
                  <a:gd name="T10" fmla="*/ 10 w 65"/>
                  <a:gd name="T11" fmla="*/ 16 h 38"/>
                  <a:gd name="T12" fmla="*/ 15 w 65"/>
                  <a:gd name="T13" fmla="*/ 14 h 38"/>
                  <a:gd name="T14" fmla="*/ 25 w 65"/>
                  <a:gd name="T15" fmla="*/ 11 h 38"/>
                  <a:gd name="T16" fmla="*/ 33 w 65"/>
                  <a:gd name="T17" fmla="*/ 10 h 38"/>
                  <a:gd name="T18" fmla="*/ 25 w 65"/>
                  <a:gd name="T19" fmla="*/ 8 h 38"/>
                  <a:gd name="T20" fmla="*/ 15 w 65"/>
                  <a:gd name="T21" fmla="*/ 6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8"/>
                  <a:gd name="T35" fmla="*/ 65 w 65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8">
                    <a:moveTo>
                      <a:pt x="30" y="12"/>
                    </a:moveTo>
                    <a:lnTo>
                      <a:pt x="15" y="6"/>
                    </a:lnTo>
                    <a:lnTo>
                      <a:pt x="0" y="0"/>
                    </a:lnTo>
                    <a:lnTo>
                      <a:pt x="0" y="38"/>
                    </a:lnTo>
                    <a:lnTo>
                      <a:pt x="7" y="35"/>
                    </a:lnTo>
                    <a:lnTo>
                      <a:pt x="19" y="31"/>
                    </a:lnTo>
                    <a:lnTo>
                      <a:pt x="30" y="27"/>
                    </a:lnTo>
                    <a:lnTo>
                      <a:pt x="50" y="21"/>
                    </a:lnTo>
                    <a:lnTo>
                      <a:pt x="65" y="19"/>
                    </a:lnTo>
                    <a:lnTo>
                      <a:pt x="50" y="15"/>
                    </a:lnTo>
                    <a:lnTo>
                      <a:pt x="30" y="12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7" name="Freeform 342"/>
              <p:cNvSpPr>
                <a:spLocks/>
              </p:cNvSpPr>
              <p:nvPr/>
            </p:nvSpPr>
            <p:spPr bwMode="auto">
              <a:xfrm>
                <a:off x="1190" y="3519"/>
                <a:ext cx="33" cy="19"/>
              </a:xfrm>
              <a:custGeom>
                <a:avLst/>
                <a:gdLst>
                  <a:gd name="T0" fmla="*/ 18 w 65"/>
                  <a:gd name="T1" fmla="*/ 14 h 38"/>
                  <a:gd name="T2" fmla="*/ 25 w 65"/>
                  <a:gd name="T3" fmla="*/ 17 h 38"/>
                  <a:gd name="T4" fmla="*/ 33 w 65"/>
                  <a:gd name="T5" fmla="*/ 19 h 38"/>
                  <a:gd name="T6" fmla="*/ 33 w 65"/>
                  <a:gd name="T7" fmla="*/ 0 h 38"/>
                  <a:gd name="T8" fmla="*/ 29 w 65"/>
                  <a:gd name="T9" fmla="*/ 1 h 38"/>
                  <a:gd name="T10" fmla="*/ 23 w 65"/>
                  <a:gd name="T11" fmla="*/ 3 h 38"/>
                  <a:gd name="T12" fmla="*/ 18 w 65"/>
                  <a:gd name="T13" fmla="*/ 6 h 38"/>
                  <a:gd name="T14" fmla="*/ 8 w 65"/>
                  <a:gd name="T15" fmla="*/ 8 h 38"/>
                  <a:gd name="T16" fmla="*/ 0 w 65"/>
                  <a:gd name="T17" fmla="*/ 10 h 38"/>
                  <a:gd name="T18" fmla="*/ 8 w 65"/>
                  <a:gd name="T19" fmla="*/ 11 h 38"/>
                  <a:gd name="T20" fmla="*/ 18 w 65"/>
                  <a:gd name="T21" fmla="*/ 14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8"/>
                  <a:gd name="T35" fmla="*/ 65 w 65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8">
                    <a:moveTo>
                      <a:pt x="35" y="27"/>
                    </a:moveTo>
                    <a:lnTo>
                      <a:pt x="50" y="33"/>
                    </a:lnTo>
                    <a:lnTo>
                      <a:pt x="65" y="38"/>
                    </a:lnTo>
                    <a:lnTo>
                      <a:pt x="65" y="0"/>
                    </a:lnTo>
                    <a:lnTo>
                      <a:pt x="58" y="2"/>
                    </a:lnTo>
                    <a:lnTo>
                      <a:pt x="46" y="6"/>
                    </a:lnTo>
                    <a:lnTo>
                      <a:pt x="35" y="12"/>
                    </a:lnTo>
                    <a:lnTo>
                      <a:pt x="16" y="15"/>
                    </a:lnTo>
                    <a:lnTo>
                      <a:pt x="0" y="19"/>
                    </a:lnTo>
                    <a:lnTo>
                      <a:pt x="16" y="21"/>
                    </a:lnTo>
                    <a:lnTo>
                      <a:pt x="35" y="27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8" name="Line 343"/>
              <p:cNvSpPr>
                <a:spLocks noChangeShapeType="1"/>
              </p:cNvSpPr>
              <p:nvPr/>
            </p:nvSpPr>
            <p:spPr bwMode="auto">
              <a:xfrm>
                <a:off x="1216" y="3528"/>
                <a:ext cx="568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9" name="Freeform 344"/>
              <p:cNvSpPr>
                <a:spLocks/>
              </p:cNvSpPr>
              <p:nvPr/>
            </p:nvSpPr>
            <p:spPr bwMode="auto">
              <a:xfrm>
                <a:off x="1771" y="3509"/>
                <a:ext cx="65" cy="38"/>
              </a:xfrm>
              <a:custGeom>
                <a:avLst/>
                <a:gdLst>
                  <a:gd name="T0" fmla="*/ 32 w 130"/>
                  <a:gd name="T1" fmla="*/ 12 h 76"/>
                  <a:gd name="T2" fmla="*/ 16 w 130"/>
                  <a:gd name="T3" fmla="*/ 6 h 76"/>
                  <a:gd name="T4" fmla="*/ 0 w 130"/>
                  <a:gd name="T5" fmla="*/ 0 h 76"/>
                  <a:gd name="T6" fmla="*/ 0 w 130"/>
                  <a:gd name="T7" fmla="*/ 38 h 76"/>
                  <a:gd name="T8" fmla="*/ 5 w 130"/>
                  <a:gd name="T9" fmla="*/ 37 h 76"/>
                  <a:gd name="T10" fmla="*/ 13 w 130"/>
                  <a:gd name="T11" fmla="*/ 34 h 76"/>
                  <a:gd name="T12" fmla="*/ 22 w 130"/>
                  <a:gd name="T13" fmla="*/ 30 h 76"/>
                  <a:gd name="T14" fmla="*/ 32 w 130"/>
                  <a:gd name="T15" fmla="*/ 27 h 76"/>
                  <a:gd name="T16" fmla="*/ 44 w 130"/>
                  <a:gd name="T17" fmla="*/ 23 h 76"/>
                  <a:gd name="T18" fmla="*/ 56 w 130"/>
                  <a:gd name="T19" fmla="*/ 21 h 76"/>
                  <a:gd name="T20" fmla="*/ 65 w 130"/>
                  <a:gd name="T21" fmla="*/ 19 h 76"/>
                  <a:gd name="T22" fmla="*/ 56 w 130"/>
                  <a:gd name="T23" fmla="*/ 17 h 76"/>
                  <a:gd name="T24" fmla="*/ 44 w 130"/>
                  <a:gd name="T25" fmla="*/ 15 h 76"/>
                  <a:gd name="T26" fmla="*/ 32 w 130"/>
                  <a:gd name="T27" fmla="*/ 12 h 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0"/>
                  <a:gd name="T43" fmla="*/ 0 h 76"/>
                  <a:gd name="T44" fmla="*/ 130 w 130"/>
                  <a:gd name="T45" fmla="*/ 76 h 7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0" h="76">
                    <a:moveTo>
                      <a:pt x="64" y="23"/>
                    </a:moveTo>
                    <a:lnTo>
                      <a:pt x="31" y="11"/>
                    </a:lnTo>
                    <a:lnTo>
                      <a:pt x="0" y="0"/>
                    </a:lnTo>
                    <a:lnTo>
                      <a:pt x="0" y="76"/>
                    </a:lnTo>
                    <a:lnTo>
                      <a:pt x="10" y="73"/>
                    </a:lnTo>
                    <a:lnTo>
                      <a:pt x="25" y="67"/>
                    </a:lnTo>
                    <a:lnTo>
                      <a:pt x="44" y="59"/>
                    </a:lnTo>
                    <a:lnTo>
                      <a:pt x="64" y="54"/>
                    </a:lnTo>
                    <a:lnTo>
                      <a:pt x="88" y="46"/>
                    </a:lnTo>
                    <a:lnTo>
                      <a:pt x="111" y="42"/>
                    </a:lnTo>
                    <a:lnTo>
                      <a:pt x="130" y="38"/>
                    </a:lnTo>
                    <a:lnTo>
                      <a:pt x="111" y="34"/>
                    </a:lnTo>
                    <a:lnTo>
                      <a:pt x="88" y="29"/>
                    </a:lnTo>
                    <a:lnTo>
                      <a:pt x="64" y="23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0" name="Freeform 345"/>
              <p:cNvSpPr>
                <a:spLocks/>
              </p:cNvSpPr>
              <p:nvPr/>
            </p:nvSpPr>
            <p:spPr bwMode="auto">
              <a:xfrm>
                <a:off x="1164" y="3509"/>
                <a:ext cx="64" cy="38"/>
              </a:xfrm>
              <a:custGeom>
                <a:avLst/>
                <a:gdLst>
                  <a:gd name="T0" fmla="*/ 34 w 128"/>
                  <a:gd name="T1" fmla="*/ 27 h 76"/>
                  <a:gd name="T2" fmla="*/ 50 w 128"/>
                  <a:gd name="T3" fmla="*/ 33 h 76"/>
                  <a:gd name="T4" fmla="*/ 64 w 128"/>
                  <a:gd name="T5" fmla="*/ 38 h 76"/>
                  <a:gd name="T6" fmla="*/ 64 w 128"/>
                  <a:gd name="T7" fmla="*/ 0 h 76"/>
                  <a:gd name="T8" fmla="*/ 60 w 128"/>
                  <a:gd name="T9" fmla="*/ 2 h 76"/>
                  <a:gd name="T10" fmla="*/ 53 w 128"/>
                  <a:gd name="T11" fmla="*/ 5 h 76"/>
                  <a:gd name="T12" fmla="*/ 43 w 128"/>
                  <a:gd name="T13" fmla="*/ 8 h 76"/>
                  <a:gd name="T14" fmla="*/ 34 w 128"/>
                  <a:gd name="T15" fmla="*/ 12 h 76"/>
                  <a:gd name="T16" fmla="*/ 20 w 128"/>
                  <a:gd name="T17" fmla="*/ 15 h 76"/>
                  <a:gd name="T18" fmla="*/ 9 w 128"/>
                  <a:gd name="T19" fmla="*/ 17 h 76"/>
                  <a:gd name="T20" fmla="*/ 0 w 128"/>
                  <a:gd name="T21" fmla="*/ 19 h 76"/>
                  <a:gd name="T22" fmla="*/ 9 w 128"/>
                  <a:gd name="T23" fmla="*/ 20 h 76"/>
                  <a:gd name="T24" fmla="*/ 20 w 128"/>
                  <a:gd name="T25" fmla="*/ 23 h 76"/>
                  <a:gd name="T26" fmla="*/ 34 w 128"/>
                  <a:gd name="T27" fmla="*/ 27 h 7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28"/>
                  <a:gd name="T43" fmla="*/ 0 h 76"/>
                  <a:gd name="T44" fmla="*/ 128 w 128"/>
                  <a:gd name="T45" fmla="*/ 76 h 7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28" h="76">
                    <a:moveTo>
                      <a:pt x="67" y="54"/>
                    </a:moveTo>
                    <a:lnTo>
                      <a:pt x="99" y="65"/>
                    </a:lnTo>
                    <a:lnTo>
                      <a:pt x="128" y="76"/>
                    </a:lnTo>
                    <a:lnTo>
                      <a:pt x="128" y="0"/>
                    </a:lnTo>
                    <a:lnTo>
                      <a:pt x="120" y="4"/>
                    </a:lnTo>
                    <a:lnTo>
                      <a:pt x="105" y="10"/>
                    </a:lnTo>
                    <a:lnTo>
                      <a:pt x="86" y="15"/>
                    </a:lnTo>
                    <a:lnTo>
                      <a:pt x="67" y="23"/>
                    </a:lnTo>
                    <a:lnTo>
                      <a:pt x="40" y="29"/>
                    </a:lnTo>
                    <a:lnTo>
                      <a:pt x="17" y="34"/>
                    </a:lnTo>
                    <a:lnTo>
                      <a:pt x="0" y="38"/>
                    </a:lnTo>
                    <a:lnTo>
                      <a:pt x="17" y="40"/>
                    </a:lnTo>
                    <a:lnTo>
                      <a:pt x="40" y="46"/>
                    </a:lnTo>
                    <a:lnTo>
                      <a:pt x="67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1" name="Freeform 346"/>
              <p:cNvSpPr>
                <a:spLocks/>
              </p:cNvSpPr>
              <p:nvPr/>
            </p:nvSpPr>
            <p:spPr bwMode="auto">
              <a:xfrm>
                <a:off x="1204" y="3790"/>
                <a:ext cx="32" cy="19"/>
              </a:xfrm>
              <a:custGeom>
                <a:avLst/>
                <a:gdLst>
                  <a:gd name="T0" fmla="*/ 17 w 65"/>
                  <a:gd name="T1" fmla="*/ 13 h 38"/>
                  <a:gd name="T2" fmla="*/ 26 w 65"/>
                  <a:gd name="T3" fmla="*/ 16 h 38"/>
                  <a:gd name="T4" fmla="*/ 32 w 65"/>
                  <a:gd name="T5" fmla="*/ 19 h 38"/>
                  <a:gd name="T6" fmla="*/ 32 w 65"/>
                  <a:gd name="T7" fmla="*/ 0 h 38"/>
                  <a:gd name="T8" fmla="*/ 29 w 65"/>
                  <a:gd name="T9" fmla="*/ 1 h 38"/>
                  <a:gd name="T10" fmla="*/ 24 w 65"/>
                  <a:gd name="T11" fmla="*/ 3 h 38"/>
                  <a:gd name="T12" fmla="*/ 17 w 65"/>
                  <a:gd name="T13" fmla="*/ 6 h 38"/>
                  <a:gd name="T14" fmla="*/ 7 w 65"/>
                  <a:gd name="T15" fmla="*/ 8 h 38"/>
                  <a:gd name="T16" fmla="*/ 0 w 65"/>
                  <a:gd name="T17" fmla="*/ 10 h 38"/>
                  <a:gd name="T18" fmla="*/ 7 w 65"/>
                  <a:gd name="T19" fmla="*/ 11 h 38"/>
                  <a:gd name="T20" fmla="*/ 17 w 65"/>
                  <a:gd name="T21" fmla="*/ 13 h 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5"/>
                  <a:gd name="T34" fmla="*/ 0 h 38"/>
                  <a:gd name="T35" fmla="*/ 65 w 65"/>
                  <a:gd name="T36" fmla="*/ 38 h 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5" h="38">
                    <a:moveTo>
                      <a:pt x="34" y="26"/>
                    </a:moveTo>
                    <a:lnTo>
                      <a:pt x="52" y="32"/>
                    </a:lnTo>
                    <a:lnTo>
                      <a:pt x="65" y="38"/>
                    </a:lnTo>
                    <a:lnTo>
                      <a:pt x="65" y="0"/>
                    </a:lnTo>
                    <a:lnTo>
                      <a:pt x="59" y="2"/>
                    </a:lnTo>
                    <a:lnTo>
                      <a:pt x="48" y="5"/>
                    </a:lnTo>
                    <a:lnTo>
                      <a:pt x="34" y="11"/>
                    </a:lnTo>
                    <a:lnTo>
                      <a:pt x="15" y="15"/>
                    </a:lnTo>
                    <a:lnTo>
                      <a:pt x="0" y="19"/>
                    </a:lnTo>
                    <a:lnTo>
                      <a:pt x="15" y="21"/>
                    </a:lnTo>
                    <a:lnTo>
                      <a:pt x="34" y="2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2" name="Freeform 347"/>
              <p:cNvSpPr>
                <a:spLocks/>
              </p:cNvSpPr>
              <p:nvPr/>
            </p:nvSpPr>
            <p:spPr bwMode="auto">
              <a:xfrm>
                <a:off x="1829" y="3673"/>
                <a:ext cx="34" cy="21"/>
              </a:xfrm>
              <a:custGeom>
                <a:avLst/>
                <a:gdLst>
                  <a:gd name="T0" fmla="*/ 17 w 67"/>
                  <a:gd name="T1" fmla="*/ 3 h 42"/>
                  <a:gd name="T2" fmla="*/ 8 w 67"/>
                  <a:gd name="T3" fmla="*/ 3 h 42"/>
                  <a:gd name="T4" fmla="*/ 0 w 67"/>
                  <a:gd name="T5" fmla="*/ 3 h 42"/>
                  <a:gd name="T6" fmla="*/ 8 w 67"/>
                  <a:gd name="T7" fmla="*/ 21 h 42"/>
                  <a:gd name="T8" fmla="*/ 9 w 67"/>
                  <a:gd name="T9" fmla="*/ 20 h 42"/>
                  <a:gd name="T10" fmla="*/ 10 w 67"/>
                  <a:gd name="T11" fmla="*/ 19 h 42"/>
                  <a:gd name="T12" fmla="*/ 13 w 67"/>
                  <a:gd name="T13" fmla="*/ 17 h 42"/>
                  <a:gd name="T14" fmla="*/ 15 w 67"/>
                  <a:gd name="T15" fmla="*/ 15 h 42"/>
                  <a:gd name="T16" fmla="*/ 18 w 67"/>
                  <a:gd name="T17" fmla="*/ 13 h 42"/>
                  <a:gd name="T18" fmla="*/ 20 w 67"/>
                  <a:gd name="T19" fmla="*/ 10 h 42"/>
                  <a:gd name="T20" fmla="*/ 24 w 67"/>
                  <a:gd name="T21" fmla="*/ 7 h 42"/>
                  <a:gd name="T22" fmla="*/ 28 w 67"/>
                  <a:gd name="T23" fmla="*/ 4 h 42"/>
                  <a:gd name="T24" fmla="*/ 31 w 67"/>
                  <a:gd name="T25" fmla="*/ 2 h 42"/>
                  <a:gd name="T26" fmla="*/ 34 w 67"/>
                  <a:gd name="T27" fmla="*/ 0 h 42"/>
                  <a:gd name="T28" fmla="*/ 27 w 67"/>
                  <a:gd name="T29" fmla="*/ 1 h 42"/>
                  <a:gd name="T30" fmla="*/ 17 w 67"/>
                  <a:gd name="T31" fmla="*/ 3 h 4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67"/>
                  <a:gd name="T49" fmla="*/ 0 h 42"/>
                  <a:gd name="T50" fmla="*/ 67 w 67"/>
                  <a:gd name="T51" fmla="*/ 42 h 4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67" h="42">
                    <a:moveTo>
                      <a:pt x="33" y="6"/>
                    </a:moveTo>
                    <a:lnTo>
                      <a:pt x="15" y="6"/>
                    </a:lnTo>
                    <a:lnTo>
                      <a:pt x="0" y="6"/>
                    </a:lnTo>
                    <a:lnTo>
                      <a:pt x="15" y="42"/>
                    </a:lnTo>
                    <a:lnTo>
                      <a:pt x="17" y="40"/>
                    </a:lnTo>
                    <a:lnTo>
                      <a:pt x="19" y="37"/>
                    </a:lnTo>
                    <a:lnTo>
                      <a:pt x="25" y="33"/>
                    </a:lnTo>
                    <a:lnTo>
                      <a:pt x="29" y="29"/>
                    </a:lnTo>
                    <a:lnTo>
                      <a:pt x="35" y="25"/>
                    </a:lnTo>
                    <a:lnTo>
                      <a:pt x="40" y="19"/>
                    </a:lnTo>
                    <a:lnTo>
                      <a:pt x="48" y="14"/>
                    </a:lnTo>
                    <a:lnTo>
                      <a:pt x="56" y="8"/>
                    </a:lnTo>
                    <a:lnTo>
                      <a:pt x="61" y="4"/>
                    </a:lnTo>
                    <a:lnTo>
                      <a:pt x="67" y="0"/>
                    </a:lnTo>
                    <a:lnTo>
                      <a:pt x="54" y="2"/>
                    </a:lnTo>
                    <a:lnTo>
                      <a:pt x="33" y="6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3" name="Freeform 348"/>
              <p:cNvSpPr>
                <a:spLocks/>
              </p:cNvSpPr>
              <p:nvPr/>
            </p:nvSpPr>
            <p:spPr bwMode="auto">
              <a:xfrm>
                <a:off x="1230" y="3682"/>
                <a:ext cx="609" cy="118"/>
              </a:xfrm>
              <a:custGeom>
                <a:avLst/>
                <a:gdLst>
                  <a:gd name="T0" fmla="*/ 609 w 1216"/>
                  <a:gd name="T1" fmla="*/ 0 h 236"/>
                  <a:gd name="T2" fmla="*/ 528 w 1216"/>
                  <a:gd name="T3" fmla="*/ 31 h 236"/>
                  <a:gd name="T4" fmla="*/ 443 w 1216"/>
                  <a:gd name="T5" fmla="*/ 57 h 236"/>
                  <a:gd name="T6" fmla="*/ 358 w 1216"/>
                  <a:gd name="T7" fmla="*/ 79 h 236"/>
                  <a:gd name="T8" fmla="*/ 271 w 1216"/>
                  <a:gd name="T9" fmla="*/ 95 h 236"/>
                  <a:gd name="T10" fmla="*/ 182 w 1216"/>
                  <a:gd name="T11" fmla="*/ 108 h 236"/>
                  <a:gd name="T12" fmla="*/ 91 w 1216"/>
                  <a:gd name="T13" fmla="*/ 115 h 236"/>
                  <a:gd name="T14" fmla="*/ 0 w 1216"/>
                  <a:gd name="T15" fmla="*/ 118 h 2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16"/>
                  <a:gd name="T25" fmla="*/ 0 h 236"/>
                  <a:gd name="T26" fmla="*/ 1216 w 1216"/>
                  <a:gd name="T27" fmla="*/ 236 h 2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16" h="236">
                    <a:moveTo>
                      <a:pt x="1216" y="0"/>
                    </a:moveTo>
                    <a:lnTo>
                      <a:pt x="1054" y="62"/>
                    </a:lnTo>
                    <a:lnTo>
                      <a:pt x="885" y="113"/>
                    </a:lnTo>
                    <a:lnTo>
                      <a:pt x="715" y="157"/>
                    </a:lnTo>
                    <a:lnTo>
                      <a:pt x="541" y="190"/>
                    </a:lnTo>
                    <a:lnTo>
                      <a:pt x="363" y="215"/>
                    </a:lnTo>
                    <a:lnTo>
                      <a:pt x="181" y="230"/>
                    </a:lnTo>
                    <a:lnTo>
                      <a:pt x="0" y="236"/>
                    </a:lnTo>
                  </a:path>
                </a:pathLst>
              </a:custGeom>
              <a:noFill/>
              <a:ln w="1270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4" name="Freeform 349"/>
              <p:cNvSpPr>
                <a:spLocks/>
              </p:cNvSpPr>
              <p:nvPr/>
            </p:nvSpPr>
            <p:spPr bwMode="auto">
              <a:xfrm>
                <a:off x="1178" y="3781"/>
                <a:ext cx="65" cy="38"/>
              </a:xfrm>
              <a:custGeom>
                <a:avLst/>
                <a:gdLst>
                  <a:gd name="T0" fmla="*/ 35 w 130"/>
                  <a:gd name="T1" fmla="*/ 27 h 77"/>
                  <a:gd name="T2" fmla="*/ 51 w 130"/>
                  <a:gd name="T3" fmla="*/ 33 h 77"/>
                  <a:gd name="T4" fmla="*/ 65 w 130"/>
                  <a:gd name="T5" fmla="*/ 38 h 77"/>
                  <a:gd name="T6" fmla="*/ 65 w 130"/>
                  <a:gd name="T7" fmla="*/ 0 h 77"/>
                  <a:gd name="T8" fmla="*/ 61 w 130"/>
                  <a:gd name="T9" fmla="*/ 2 h 77"/>
                  <a:gd name="T10" fmla="*/ 53 w 130"/>
                  <a:gd name="T11" fmla="*/ 5 h 77"/>
                  <a:gd name="T12" fmla="*/ 44 w 130"/>
                  <a:gd name="T13" fmla="*/ 8 h 77"/>
                  <a:gd name="T14" fmla="*/ 35 w 130"/>
                  <a:gd name="T15" fmla="*/ 11 h 77"/>
                  <a:gd name="T16" fmla="*/ 21 w 130"/>
                  <a:gd name="T17" fmla="*/ 14 h 77"/>
                  <a:gd name="T18" fmla="*/ 10 w 130"/>
                  <a:gd name="T19" fmla="*/ 17 h 77"/>
                  <a:gd name="T20" fmla="*/ 0 w 130"/>
                  <a:gd name="T21" fmla="*/ 19 h 77"/>
                  <a:gd name="T22" fmla="*/ 10 w 130"/>
                  <a:gd name="T23" fmla="*/ 20 h 77"/>
                  <a:gd name="T24" fmla="*/ 21 w 130"/>
                  <a:gd name="T25" fmla="*/ 23 h 77"/>
                  <a:gd name="T26" fmla="*/ 35 w 130"/>
                  <a:gd name="T27" fmla="*/ 27 h 7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0"/>
                  <a:gd name="T43" fmla="*/ 0 h 77"/>
                  <a:gd name="T44" fmla="*/ 130 w 130"/>
                  <a:gd name="T45" fmla="*/ 77 h 7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0" h="77">
                    <a:moveTo>
                      <a:pt x="69" y="54"/>
                    </a:moveTo>
                    <a:lnTo>
                      <a:pt x="102" y="66"/>
                    </a:lnTo>
                    <a:lnTo>
                      <a:pt x="130" y="77"/>
                    </a:lnTo>
                    <a:lnTo>
                      <a:pt x="130" y="0"/>
                    </a:lnTo>
                    <a:lnTo>
                      <a:pt x="121" y="4"/>
                    </a:lnTo>
                    <a:lnTo>
                      <a:pt x="106" y="10"/>
                    </a:lnTo>
                    <a:lnTo>
                      <a:pt x="88" y="16"/>
                    </a:lnTo>
                    <a:lnTo>
                      <a:pt x="69" y="23"/>
                    </a:lnTo>
                    <a:lnTo>
                      <a:pt x="42" y="29"/>
                    </a:lnTo>
                    <a:lnTo>
                      <a:pt x="20" y="35"/>
                    </a:lnTo>
                    <a:lnTo>
                      <a:pt x="0" y="39"/>
                    </a:lnTo>
                    <a:lnTo>
                      <a:pt x="20" y="41"/>
                    </a:lnTo>
                    <a:lnTo>
                      <a:pt x="42" y="46"/>
                    </a:lnTo>
                    <a:lnTo>
                      <a:pt x="69" y="54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5" name="Freeform 350"/>
              <p:cNvSpPr>
                <a:spLocks/>
              </p:cNvSpPr>
              <p:nvPr/>
            </p:nvSpPr>
            <p:spPr bwMode="auto">
              <a:xfrm>
                <a:off x="1819" y="3663"/>
                <a:ext cx="68" cy="42"/>
              </a:xfrm>
              <a:custGeom>
                <a:avLst/>
                <a:gdLst>
                  <a:gd name="T0" fmla="*/ 34 w 136"/>
                  <a:gd name="T1" fmla="*/ 5 h 84"/>
                  <a:gd name="T2" fmla="*/ 21 w 136"/>
                  <a:gd name="T3" fmla="*/ 6 h 84"/>
                  <a:gd name="T4" fmla="*/ 11 w 136"/>
                  <a:gd name="T5" fmla="*/ 6 h 84"/>
                  <a:gd name="T6" fmla="*/ 0 w 136"/>
                  <a:gd name="T7" fmla="*/ 6 h 84"/>
                  <a:gd name="T8" fmla="*/ 15 w 136"/>
                  <a:gd name="T9" fmla="*/ 42 h 84"/>
                  <a:gd name="T10" fmla="*/ 18 w 136"/>
                  <a:gd name="T11" fmla="*/ 39 h 84"/>
                  <a:gd name="T12" fmla="*/ 24 w 136"/>
                  <a:gd name="T13" fmla="*/ 33 h 84"/>
                  <a:gd name="T14" fmla="*/ 32 w 136"/>
                  <a:gd name="T15" fmla="*/ 26 h 84"/>
                  <a:gd name="T16" fmla="*/ 39 w 136"/>
                  <a:gd name="T17" fmla="*/ 20 h 84"/>
                  <a:gd name="T18" fmla="*/ 50 w 136"/>
                  <a:gd name="T19" fmla="*/ 12 h 84"/>
                  <a:gd name="T20" fmla="*/ 60 w 136"/>
                  <a:gd name="T21" fmla="*/ 5 h 84"/>
                  <a:gd name="T22" fmla="*/ 68 w 136"/>
                  <a:gd name="T23" fmla="*/ 0 h 84"/>
                  <a:gd name="T24" fmla="*/ 53 w 136"/>
                  <a:gd name="T25" fmla="*/ 3 h 84"/>
                  <a:gd name="T26" fmla="*/ 34 w 136"/>
                  <a:gd name="T27" fmla="*/ 5 h 8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6"/>
                  <a:gd name="T43" fmla="*/ 0 h 84"/>
                  <a:gd name="T44" fmla="*/ 136 w 136"/>
                  <a:gd name="T45" fmla="*/ 84 h 8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6" h="84">
                    <a:moveTo>
                      <a:pt x="67" y="10"/>
                    </a:moveTo>
                    <a:lnTo>
                      <a:pt x="42" y="12"/>
                    </a:lnTo>
                    <a:lnTo>
                      <a:pt x="21" y="12"/>
                    </a:lnTo>
                    <a:lnTo>
                      <a:pt x="0" y="12"/>
                    </a:lnTo>
                    <a:lnTo>
                      <a:pt x="29" y="84"/>
                    </a:lnTo>
                    <a:lnTo>
                      <a:pt x="36" y="77"/>
                    </a:lnTo>
                    <a:lnTo>
                      <a:pt x="48" y="65"/>
                    </a:lnTo>
                    <a:lnTo>
                      <a:pt x="63" y="52"/>
                    </a:lnTo>
                    <a:lnTo>
                      <a:pt x="78" y="40"/>
                    </a:lnTo>
                    <a:lnTo>
                      <a:pt x="99" y="23"/>
                    </a:lnTo>
                    <a:lnTo>
                      <a:pt x="119" y="10"/>
                    </a:lnTo>
                    <a:lnTo>
                      <a:pt x="136" y="0"/>
                    </a:lnTo>
                    <a:lnTo>
                      <a:pt x="105" y="6"/>
                    </a:lnTo>
                    <a:lnTo>
                      <a:pt x="67" y="1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6" name="Rectangle 351"/>
              <p:cNvSpPr>
                <a:spLocks noChangeArrowheads="1"/>
              </p:cNvSpPr>
              <p:nvPr/>
            </p:nvSpPr>
            <p:spPr bwMode="auto">
              <a:xfrm>
                <a:off x="1420" y="3485"/>
                <a:ext cx="143" cy="132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it-IT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27" name="Freeform 352"/>
              <p:cNvSpPr>
                <a:spLocks/>
              </p:cNvSpPr>
              <p:nvPr/>
            </p:nvSpPr>
            <p:spPr bwMode="auto">
              <a:xfrm>
                <a:off x="1451" y="3519"/>
                <a:ext cx="74" cy="71"/>
              </a:xfrm>
              <a:custGeom>
                <a:avLst/>
                <a:gdLst>
                  <a:gd name="T0" fmla="*/ 13 w 148"/>
                  <a:gd name="T1" fmla="*/ 7 h 142"/>
                  <a:gd name="T2" fmla="*/ 17 w 148"/>
                  <a:gd name="T3" fmla="*/ 7 h 142"/>
                  <a:gd name="T4" fmla="*/ 22 w 148"/>
                  <a:gd name="T5" fmla="*/ 8 h 142"/>
                  <a:gd name="T6" fmla="*/ 27 w 148"/>
                  <a:gd name="T7" fmla="*/ 11 h 142"/>
                  <a:gd name="T8" fmla="*/ 29 w 148"/>
                  <a:gd name="T9" fmla="*/ 16 h 142"/>
                  <a:gd name="T10" fmla="*/ 32 w 148"/>
                  <a:gd name="T11" fmla="*/ 25 h 142"/>
                  <a:gd name="T12" fmla="*/ 33 w 148"/>
                  <a:gd name="T13" fmla="*/ 38 h 142"/>
                  <a:gd name="T14" fmla="*/ 29 w 148"/>
                  <a:gd name="T15" fmla="*/ 44 h 142"/>
                  <a:gd name="T16" fmla="*/ 23 w 148"/>
                  <a:gd name="T17" fmla="*/ 53 h 142"/>
                  <a:gd name="T18" fmla="*/ 19 w 148"/>
                  <a:gd name="T19" fmla="*/ 60 h 142"/>
                  <a:gd name="T20" fmla="*/ 16 w 148"/>
                  <a:gd name="T21" fmla="*/ 62 h 142"/>
                  <a:gd name="T22" fmla="*/ 13 w 148"/>
                  <a:gd name="T23" fmla="*/ 61 h 142"/>
                  <a:gd name="T24" fmla="*/ 9 w 148"/>
                  <a:gd name="T25" fmla="*/ 59 h 142"/>
                  <a:gd name="T26" fmla="*/ 4 w 148"/>
                  <a:gd name="T27" fmla="*/ 59 h 142"/>
                  <a:gd name="T28" fmla="*/ 1 w 148"/>
                  <a:gd name="T29" fmla="*/ 61 h 142"/>
                  <a:gd name="T30" fmla="*/ 1 w 148"/>
                  <a:gd name="T31" fmla="*/ 66 h 142"/>
                  <a:gd name="T32" fmla="*/ 5 w 148"/>
                  <a:gd name="T33" fmla="*/ 70 h 142"/>
                  <a:gd name="T34" fmla="*/ 11 w 148"/>
                  <a:gd name="T35" fmla="*/ 70 h 142"/>
                  <a:gd name="T36" fmla="*/ 17 w 148"/>
                  <a:gd name="T37" fmla="*/ 67 h 142"/>
                  <a:gd name="T38" fmla="*/ 28 w 148"/>
                  <a:gd name="T39" fmla="*/ 53 h 142"/>
                  <a:gd name="T40" fmla="*/ 39 w 148"/>
                  <a:gd name="T41" fmla="*/ 53 h 142"/>
                  <a:gd name="T42" fmla="*/ 43 w 148"/>
                  <a:gd name="T43" fmla="*/ 66 h 142"/>
                  <a:gd name="T44" fmla="*/ 46 w 148"/>
                  <a:gd name="T45" fmla="*/ 70 h 142"/>
                  <a:gd name="T46" fmla="*/ 51 w 148"/>
                  <a:gd name="T47" fmla="*/ 70 h 142"/>
                  <a:gd name="T48" fmla="*/ 56 w 148"/>
                  <a:gd name="T49" fmla="*/ 67 h 142"/>
                  <a:gd name="T50" fmla="*/ 66 w 148"/>
                  <a:gd name="T51" fmla="*/ 59 h 142"/>
                  <a:gd name="T52" fmla="*/ 66 w 148"/>
                  <a:gd name="T53" fmla="*/ 51 h 142"/>
                  <a:gd name="T54" fmla="*/ 62 w 148"/>
                  <a:gd name="T55" fmla="*/ 58 h 142"/>
                  <a:gd name="T56" fmla="*/ 57 w 148"/>
                  <a:gd name="T57" fmla="*/ 61 h 142"/>
                  <a:gd name="T58" fmla="*/ 55 w 148"/>
                  <a:gd name="T59" fmla="*/ 62 h 142"/>
                  <a:gd name="T60" fmla="*/ 53 w 148"/>
                  <a:gd name="T61" fmla="*/ 61 h 142"/>
                  <a:gd name="T62" fmla="*/ 51 w 148"/>
                  <a:gd name="T63" fmla="*/ 58 h 142"/>
                  <a:gd name="T64" fmla="*/ 44 w 148"/>
                  <a:gd name="T65" fmla="*/ 28 h 142"/>
                  <a:gd name="T66" fmla="*/ 50 w 148"/>
                  <a:gd name="T67" fmla="*/ 18 h 142"/>
                  <a:gd name="T68" fmla="*/ 55 w 148"/>
                  <a:gd name="T69" fmla="*/ 13 h 142"/>
                  <a:gd name="T70" fmla="*/ 59 w 148"/>
                  <a:gd name="T71" fmla="*/ 11 h 142"/>
                  <a:gd name="T72" fmla="*/ 61 w 148"/>
                  <a:gd name="T73" fmla="*/ 11 h 142"/>
                  <a:gd name="T74" fmla="*/ 65 w 148"/>
                  <a:gd name="T75" fmla="*/ 12 h 142"/>
                  <a:gd name="T76" fmla="*/ 68 w 148"/>
                  <a:gd name="T77" fmla="*/ 13 h 142"/>
                  <a:gd name="T78" fmla="*/ 73 w 148"/>
                  <a:gd name="T79" fmla="*/ 11 h 142"/>
                  <a:gd name="T80" fmla="*/ 74 w 148"/>
                  <a:gd name="T81" fmla="*/ 7 h 142"/>
                  <a:gd name="T82" fmla="*/ 72 w 148"/>
                  <a:gd name="T83" fmla="*/ 2 h 142"/>
                  <a:gd name="T84" fmla="*/ 66 w 148"/>
                  <a:gd name="T85" fmla="*/ 0 h 142"/>
                  <a:gd name="T86" fmla="*/ 63 w 148"/>
                  <a:gd name="T87" fmla="*/ 1 h 142"/>
                  <a:gd name="T88" fmla="*/ 56 w 148"/>
                  <a:gd name="T89" fmla="*/ 6 h 142"/>
                  <a:gd name="T90" fmla="*/ 50 w 148"/>
                  <a:gd name="T91" fmla="*/ 13 h 142"/>
                  <a:gd name="T92" fmla="*/ 42 w 148"/>
                  <a:gd name="T93" fmla="*/ 17 h 142"/>
                  <a:gd name="T94" fmla="*/ 40 w 148"/>
                  <a:gd name="T95" fmla="*/ 10 h 142"/>
                  <a:gd name="T96" fmla="*/ 36 w 148"/>
                  <a:gd name="T97" fmla="*/ 4 h 142"/>
                  <a:gd name="T98" fmla="*/ 13 w 148"/>
                  <a:gd name="T99" fmla="*/ 4 h 14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8"/>
                  <a:gd name="T151" fmla="*/ 0 h 142"/>
                  <a:gd name="T152" fmla="*/ 148 w 148"/>
                  <a:gd name="T153" fmla="*/ 142 h 142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8" h="142">
                    <a:moveTo>
                      <a:pt x="25" y="8"/>
                    </a:moveTo>
                    <a:lnTo>
                      <a:pt x="25" y="13"/>
                    </a:lnTo>
                    <a:lnTo>
                      <a:pt x="29" y="13"/>
                    </a:lnTo>
                    <a:lnTo>
                      <a:pt x="33" y="13"/>
                    </a:lnTo>
                    <a:lnTo>
                      <a:pt x="41" y="13"/>
                    </a:lnTo>
                    <a:lnTo>
                      <a:pt x="44" y="15"/>
                    </a:lnTo>
                    <a:lnTo>
                      <a:pt x="50" y="17"/>
                    </a:lnTo>
                    <a:lnTo>
                      <a:pt x="54" y="21"/>
                    </a:lnTo>
                    <a:lnTo>
                      <a:pt x="56" y="25"/>
                    </a:lnTo>
                    <a:lnTo>
                      <a:pt x="58" y="31"/>
                    </a:lnTo>
                    <a:lnTo>
                      <a:pt x="60" y="36"/>
                    </a:lnTo>
                    <a:lnTo>
                      <a:pt x="64" y="50"/>
                    </a:lnTo>
                    <a:lnTo>
                      <a:pt x="69" y="71"/>
                    </a:lnTo>
                    <a:lnTo>
                      <a:pt x="66" y="75"/>
                    </a:lnTo>
                    <a:lnTo>
                      <a:pt x="64" y="80"/>
                    </a:lnTo>
                    <a:lnTo>
                      <a:pt x="58" y="88"/>
                    </a:lnTo>
                    <a:lnTo>
                      <a:pt x="52" y="98"/>
                    </a:lnTo>
                    <a:lnTo>
                      <a:pt x="46" y="105"/>
                    </a:lnTo>
                    <a:lnTo>
                      <a:pt x="43" y="113"/>
                    </a:lnTo>
                    <a:lnTo>
                      <a:pt x="37" y="119"/>
                    </a:lnTo>
                    <a:lnTo>
                      <a:pt x="33" y="122"/>
                    </a:lnTo>
                    <a:lnTo>
                      <a:pt x="31" y="124"/>
                    </a:lnTo>
                    <a:lnTo>
                      <a:pt x="29" y="124"/>
                    </a:lnTo>
                    <a:lnTo>
                      <a:pt x="25" y="122"/>
                    </a:lnTo>
                    <a:lnTo>
                      <a:pt x="23" y="121"/>
                    </a:lnTo>
                    <a:lnTo>
                      <a:pt x="18" y="117"/>
                    </a:lnTo>
                    <a:lnTo>
                      <a:pt x="12" y="117"/>
                    </a:lnTo>
                    <a:lnTo>
                      <a:pt x="8" y="117"/>
                    </a:lnTo>
                    <a:lnTo>
                      <a:pt x="4" y="119"/>
                    </a:lnTo>
                    <a:lnTo>
                      <a:pt x="2" y="122"/>
                    </a:lnTo>
                    <a:lnTo>
                      <a:pt x="0" y="128"/>
                    </a:lnTo>
                    <a:lnTo>
                      <a:pt x="2" y="132"/>
                    </a:lnTo>
                    <a:lnTo>
                      <a:pt x="4" y="136"/>
                    </a:lnTo>
                    <a:lnTo>
                      <a:pt x="10" y="140"/>
                    </a:lnTo>
                    <a:lnTo>
                      <a:pt x="16" y="142"/>
                    </a:lnTo>
                    <a:lnTo>
                      <a:pt x="22" y="140"/>
                    </a:lnTo>
                    <a:lnTo>
                      <a:pt x="27" y="138"/>
                    </a:lnTo>
                    <a:lnTo>
                      <a:pt x="33" y="134"/>
                    </a:lnTo>
                    <a:lnTo>
                      <a:pt x="44" y="122"/>
                    </a:lnTo>
                    <a:lnTo>
                      <a:pt x="56" y="105"/>
                    </a:lnTo>
                    <a:lnTo>
                      <a:pt x="71" y="80"/>
                    </a:lnTo>
                    <a:lnTo>
                      <a:pt x="77" y="105"/>
                    </a:lnTo>
                    <a:lnTo>
                      <a:pt x="81" y="122"/>
                    </a:lnTo>
                    <a:lnTo>
                      <a:pt x="85" y="132"/>
                    </a:lnTo>
                    <a:lnTo>
                      <a:pt x="88" y="136"/>
                    </a:lnTo>
                    <a:lnTo>
                      <a:pt x="92" y="140"/>
                    </a:lnTo>
                    <a:lnTo>
                      <a:pt x="98" y="142"/>
                    </a:lnTo>
                    <a:lnTo>
                      <a:pt x="102" y="140"/>
                    </a:lnTo>
                    <a:lnTo>
                      <a:pt x="108" y="138"/>
                    </a:lnTo>
                    <a:lnTo>
                      <a:pt x="111" y="134"/>
                    </a:lnTo>
                    <a:lnTo>
                      <a:pt x="121" y="126"/>
                    </a:lnTo>
                    <a:lnTo>
                      <a:pt x="131" y="117"/>
                    </a:lnTo>
                    <a:lnTo>
                      <a:pt x="136" y="105"/>
                    </a:lnTo>
                    <a:lnTo>
                      <a:pt x="131" y="101"/>
                    </a:lnTo>
                    <a:lnTo>
                      <a:pt x="127" y="109"/>
                    </a:lnTo>
                    <a:lnTo>
                      <a:pt x="123" y="115"/>
                    </a:lnTo>
                    <a:lnTo>
                      <a:pt x="117" y="121"/>
                    </a:lnTo>
                    <a:lnTo>
                      <a:pt x="113" y="122"/>
                    </a:lnTo>
                    <a:lnTo>
                      <a:pt x="111" y="122"/>
                    </a:lnTo>
                    <a:lnTo>
                      <a:pt x="110" y="124"/>
                    </a:lnTo>
                    <a:lnTo>
                      <a:pt x="108" y="122"/>
                    </a:lnTo>
                    <a:lnTo>
                      <a:pt x="106" y="121"/>
                    </a:lnTo>
                    <a:lnTo>
                      <a:pt x="104" y="119"/>
                    </a:lnTo>
                    <a:lnTo>
                      <a:pt x="102" y="115"/>
                    </a:lnTo>
                    <a:lnTo>
                      <a:pt x="100" y="107"/>
                    </a:lnTo>
                    <a:lnTo>
                      <a:pt x="88" y="55"/>
                    </a:lnTo>
                    <a:lnTo>
                      <a:pt x="94" y="44"/>
                    </a:lnTo>
                    <a:lnTo>
                      <a:pt x="100" y="36"/>
                    </a:lnTo>
                    <a:lnTo>
                      <a:pt x="106" y="29"/>
                    </a:lnTo>
                    <a:lnTo>
                      <a:pt x="110" y="25"/>
                    </a:lnTo>
                    <a:lnTo>
                      <a:pt x="113" y="23"/>
                    </a:lnTo>
                    <a:lnTo>
                      <a:pt x="117" y="21"/>
                    </a:lnTo>
                    <a:lnTo>
                      <a:pt x="119" y="21"/>
                    </a:lnTo>
                    <a:lnTo>
                      <a:pt x="121" y="21"/>
                    </a:lnTo>
                    <a:lnTo>
                      <a:pt x="125" y="21"/>
                    </a:lnTo>
                    <a:lnTo>
                      <a:pt x="129" y="23"/>
                    </a:lnTo>
                    <a:lnTo>
                      <a:pt x="132" y="23"/>
                    </a:lnTo>
                    <a:lnTo>
                      <a:pt x="136" y="25"/>
                    </a:lnTo>
                    <a:lnTo>
                      <a:pt x="140" y="23"/>
                    </a:lnTo>
                    <a:lnTo>
                      <a:pt x="146" y="21"/>
                    </a:lnTo>
                    <a:lnTo>
                      <a:pt x="148" y="17"/>
                    </a:lnTo>
                    <a:lnTo>
                      <a:pt x="148" y="13"/>
                    </a:lnTo>
                    <a:lnTo>
                      <a:pt x="146" y="8"/>
                    </a:lnTo>
                    <a:lnTo>
                      <a:pt x="144" y="4"/>
                    </a:lnTo>
                    <a:lnTo>
                      <a:pt x="140" y="2"/>
                    </a:lnTo>
                    <a:lnTo>
                      <a:pt x="132" y="0"/>
                    </a:lnTo>
                    <a:lnTo>
                      <a:pt x="129" y="0"/>
                    </a:lnTo>
                    <a:lnTo>
                      <a:pt x="125" y="2"/>
                    </a:lnTo>
                    <a:lnTo>
                      <a:pt x="119" y="6"/>
                    </a:lnTo>
                    <a:lnTo>
                      <a:pt x="111" y="11"/>
                    </a:lnTo>
                    <a:lnTo>
                      <a:pt x="104" y="17"/>
                    </a:lnTo>
                    <a:lnTo>
                      <a:pt x="100" y="25"/>
                    </a:lnTo>
                    <a:lnTo>
                      <a:pt x="85" y="44"/>
                    </a:lnTo>
                    <a:lnTo>
                      <a:pt x="83" y="34"/>
                    </a:lnTo>
                    <a:lnTo>
                      <a:pt x="81" y="27"/>
                    </a:lnTo>
                    <a:lnTo>
                      <a:pt x="79" y="19"/>
                    </a:lnTo>
                    <a:lnTo>
                      <a:pt x="77" y="15"/>
                    </a:lnTo>
                    <a:lnTo>
                      <a:pt x="71" y="8"/>
                    </a:lnTo>
                    <a:lnTo>
                      <a:pt x="66" y="0"/>
                    </a:lnTo>
                    <a:lnTo>
                      <a:pt x="25" y="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8" name="Rectangle 353"/>
              <p:cNvSpPr>
                <a:spLocks noChangeArrowheads="1"/>
              </p:cNvSpPr>
              <p:nvPr/>
            </p:nvSpPr>
            <p:spPr bwMode="auto">
              <a:xfrm>
                <a:off x="1407" y="3712"/>
                <a:ext cx="201" cy="161"/>
              </a:xfrm>
              <a:prstGeom prst="rect">
                <a:avLst/>
              </a:prstGeom>
              <a:solidFill>
                <a:srgbClr val="FFFFFF"/>
              </a:solidFill>
              <a:ln w="0">
                <a:solidFill>
                  <a:srgbClr val="FFFFFF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endParaRPr lang="it-IT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29" name="Freeform 354"/>
              <p:cNvSpPr>
                <a:spLocks noEditPoints="1"/>
              </p:cNvSpPr>
              <p:nvPr/>
            </p:nvSpPr>
            <p:spPr bwMode="auto">
              <a:xfrm>
                <a:off x="1473" y="3742"/>
                <a:ext cx="69" cy="110"/>
              </a:xfrm>
              <a:custGeom>
                <a:avLst/>
                <a:gdLst>
                  <a:gd name="T0" fmla="*/ 27 w 138"/>
                  <a:gd name="T1" fmla="*/ 2 h 220"/>
                  <a:gd name="T2" fmla="*/ 15 w 138"/>
                  <a:gd name="T3" fmla="*/ 11 h 220"/>
                  <a:gd name="T4" fmla="*/ 5 w 138"/>
                  <a:gd name="T5" fmla="*/ 25 h 220"/>
                  <a:gd name="T6" fmla="*/ 0 w 138"/>
                  <a:gd name="T7" fmla="*/ 50 h 220"/>
                  <a:gd name="T8" fmla="*/ 2 w 138"/>
                  <a:gd name="T9" fmla="*/ 74 h 220"/>
                  <a:gd name="T10" fmla="*/ 6 w 138"/>
                  <a:gd name="T11" fmla="*/ 88 h 220"/>
                  <a:gd name="T12" fmla="*/ 21 w 138"/>
                  <a:gd name="T13" fmla="*/ 105 h 220"/>
                  <a:gd name="T14" fmla="*/ 35 w 138"/>
                  <a:gd name="T15" fmla="*/ 110 h 220"/>
                  <a:gd name="T16" fmla="*/ 49 w 138"/>
                  <a:gd name="T17" fmla="*/ 105 h 220"/>
                  <a:gd name="T18" fmla="*/ 64 w 138"/>
                  <a:gd name="T19" fmla="*/ 88 h 220"/>
                  <a:gd name="T20" fmla="*/ 67 w 138"/>
                  <a:gd name="T21" fmla="*/ 74 h 220"/>
                  <a:gd name="T22" fmla="*/ 69 w 138"/>
                  <a:gd name="T23" fmla="*/ 50 h 220"/>
                  <a:gd name="T24" fmla="*/ 65 w 138"/>
                  <a:gd name="T25" fmla="*/ 25 h 220"/>
                  <a:gd name="T26" fmla="*/ 55 w 138"/>
                  <a:gd name="T27" fmla="*/ 11 h 220"/>
                  <a:gd name="T28" fmla="*/ 44 w 138"/>
                  <a:gd name="T29" fmla="*/ 2 h 220"/>
                  <a:gd name="T30" fmla="*/ 16 w 138"/>
                  <a:gd name="T31" fmla="*/ 50 h 220"/>
                  <a:gd name="T32" fmla="*/ 20 w 138"/>
                  <a:gd name="T33" fmla="*/ 24 h 220"/>
                  <a:gd name="T34" fmla="*/ 24 w 138"/>
                  <a:gd name="T35" fmla="*/ 13 h 220"/>
                  <a:gd name="T36" fmla="*/ 27 w 138"/>
                  <a:gd name="T37" fmla="*/ 9 h 220"/>
                  <a:gd name="T38" fmla="*/ 32 w 138"/>
                  <a:gd name="T39" fmla="*/ 6 h 220"/>
                  <a:gd name="T40" fmla="*/ 38 w 138"/>
                  <a:gd name="T41" fmla="*/ 6 h 220"/>
                  <a:gd name="T42" fmla="*/ 43 w 138"/>
                  <a:gd name="T43" fmla="*/ 9 h 220"/>
                  <a:gd name="T44" fmla="*/ 45 w 138"/>
                  <a:gd name="T45" fmla="*/ 13 h 220"/>
                  <a:gd name="T46" fmla="*/ 50 w 138"/>
                  <a:gd name="T47" fmla="*/ 24 h 220"/>
                  <a:gd name="T48" fmla="*/ 54 w 138"/>
                  <a:gd name="T49" fmla="*/ 50 h 220"/>
                  <a:gd name="T50" fmla="*/ 54 w 138"/>
                  <a:gd name="T51" fmla="*/ 59 h 220"/>
                  <a:gd name="T52" fmla="*/ 52 w 138"/>
                  <a:gd name="T53" fmla="*/ 81 h 220"/>
                  <a:gd name="T54" fmla="*/ 45 w 138"/>
                  <a:gd name="T55" fmla="*/ 97 h 220"/>
                  <a:gd name="T56" fmla="*/ 41 w 138"/>
                  <a:gd name="T57" fmla="*/ 102 h 220"/>
                  <a:gd name="T58" fmla="*/ 35 w 138"/>
                  <a:gd name="T59" fmla="*/ 104 h 220"/>
                  <a:gd name="T60" fmla="*/ 29 w 138"/>
                  <a:gd name="T61" fmla="*/ 102 h 220"/>
                  <a:gd name="T62" fmla="*/ 25 w 138"/>
                  <a:gd name="T63" fmla="*/ 97 h 220"/>
                  <a:gd name="T64" fmla="*/ 18 w 138"/>
                  <a:gd name="T65" fmla="*/ 81 h 220"/>
                  <a:gd name="T66" fmla="*/ 17 w 138"/>
                  <a:gd name="T67" fmla="*/ 59 h 22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38"/>
                  <a:gd name="T103" fmla="*/ 0 h 220"/>
                  <a:gd name="T104" fmla="*/ 138 w 138"/>
                  <a:gd name="T105" fmla="*/ 220 h 22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38" h="220">
                    <a:moveTo>
                      <a:pt x="69" y="0"/>
                    </a:moveTo>
                    <a:lnTo>
                      <a:pt x="54" y="4"/>
                    </a:lnTo>
                    <a:lnTo>
                      <a:pt x="39" y="11"/>
                    </a:lnTo>
                    <a:lnTo>
                      <a:pt x="29" y="21"/>
                    </a:lnTo>
                    <a:lnTo>
                      <a:pt x="22" y="29"/>
                    </a:lnTo>
                    <a:lnTo>
                      <a:pt x="10" y="50"/>
                    </a:lnTo>
                    <a:lnTo>
                      <a:pt x="4" y="71"/>
                    </a:lnTo>
                    <a:lnTo>
                      <a:pt x="0" y="99"/>
                    </a:lnTo>
                    <a:lnTo>
                      <a:pt x="2" y="128"/>
                    </a:lnTo>
                    <a:lnTo>
                      <a:pt x="4" y="147"/>
                    </a:lnTo>
                    <a:lnTo>
                      <a:pt x="6" y="161"/>
                    </a:lnTo>
                    <a:lnTo>
                      <a:pt x="12" y="176"/>
                    </a:lnTo>
                    <a:lnTo>
                      <a:pt x="23" y="193"/>
                    </a:lnTo>
                    <a:lnTo>
                      <a:pt x="41" y="210"/>
                    </a:lnTo>
                    <a:lnTo>
                      <a:pt x="56" y="218"/>
                    </a:lnTo>
                    <a:lnTo>
                      <a:pt x="69" y="220"/>
                    </a:lnTo>
                    <a:lnTo>
                      <a:pt x="83" y="218"/>
                    </a:lnTo>
                    <a:lnTo>
                      <a:pt x="98" y="210"/>
                    </a:lnTo>
                    <a:lnTo>
                      <a:pt x="115" y="193"/>
                    </a:lnTo>
                    <a:lnTo>
                      <a:pt x="127" y="176"/>
                    </a:lnTo>
                    <a:lnTo>
                      <a:pt x="132" y="161"/>
                    </a:lnTo>
                    <a:lnTo>
                      <a:pt x="134" y="147"/>
                    </a:lnTo>
                    <a:lnTo>
                      <a:pt x="136" y="128"/>
                    </a:lnTo>
                    <a:lnTo>
                      <a:pt x="138" y="99"/>
                    </a:lnTo>
                    <a:lnTo>
                      <a:pt x="134" y="71"/>
                    </a:lnTo>
                    <a:lnTo>
                      <a:pt x="129" y="50"/>
                    </a:lnTo>
                    <a:lnTo>
                      <a:pt x="117" y="29"/>
                    </a:lnTo>
                    <a:lnTo>
                      <a:pt x="110" y="21"/>
                    </a:lnTo>
                    <a:lnTo>
                      <a:pt x="100" y="11"/>
                    </a:lnTo>
                    <a:lnTo>
                      <a:pt x="87" y="4"/>
                    </a:lnTo>
                    <a:lnTo>
                      <a:pt x="69" y="0"/>
                    </a:lnTo>
                    <a:close/>
                    <a:moveTo>
                      <a:pt x="31" y="99"/>
                    </a:moveTo>
                    <a:lnTo>
                      <a:pt x="33" y="71"/>
                    </a:lnTo>
                    <a:lnTo>
                      <a:pt x="39" y="48"/>
                    </a:lnTo>
                    <a:lnTo>
                      <a:pt x="46" y="27"/>
                    </a:lnTo>
                    <a:lnTo>
                      <a:pt x="48" y="25"/>
                    </a:lnTo>
                    <a:lnTo>
                      <a:pt x="50" y="21"/>
                    </a:lnTo>
                    <a:lnTo>
                      <a:pt x="54" y="17"/>
                    </a:lnTo>
                    <a:lnTo>
                      <a:pt x="60" y="13"/>
                    </a:lnTo>
                    <a:lnTo>
                      <a:pt x="64" y="11"/>
                    </a:lnTo>
                    <a:lnTo>
                      <a:pt x="69" y="11"/>
                    </a:lnTo>
                    <a:lnTo>
                      <a:pt x="75" y="11"/>
                    </a:lnTo>
                    <a:lnTo>
                      <a:pt x="79" y="13"/>
                    </a:lnTo>
                    <a:lnTo>
                      <a:pt x="85" y="17"/>
                    </a:lnTo>
                    <a:lnTo>
                      <a:pt x="88" y="21"/>
                    </a:lnTo>
                    <a:lnTo>
                      <a:pt x="90" y="25"/>
                    </a:lnTo>
                    <a:lnTo>
                      <a:pt x="92" y="27"/>
                    </a:lnTo>
                    <a:lnTo>
                      <a:pt x="100" y="48"/>
                    </a:lnTo>
                    <a:lnTo>
                      <a:pt x="106" y="71"/>
                    </a:lnTo>
                    <a:lnTo>
                      <a:pt x="108" y="99"/>
                    </a:lnTo>
                    <a:lnTo>
                      <a:pt x="31" y="99"/>
                    </a:lnTo>
                    <a:close/>
                    <a:moveTo>
                      <a:pt x="108" y="117"/>
                    </a:moveTo>
                    <a:lnTo>
                      <a:pt x="106" y="147"/>
                    </a:lnTo>
                    <a:lnTo>
                      <a:pt x="104" y="161"/>
                    </a:lnTo>
                    <a:lnTo>
                      <a:pt x="98" y="178"/>
                    </a:lnTo>
                    <a:lnTo>
                      <a:pt x="90" y="193"/>
                    </a:lnTo>
                    <a:lnTo>
                      <a:pt x="85" y="199"/>
                    </a:lnTo>
                    <a:lnTo>
                      <a:pt x="81" y="203"/>
                    </a:lnTo>
                    <a:lnTo>
                      <a:pt x="75" y="207"/>
                    </a:lnTo>
                    <a:lnTo>
                      <a:pt x="69" y="207"/>
                    </a:lnTo>
                    <a:lnTo>
                      <a:pt x="64" y="207"/>
                    </a:lnTo>
                    <a:lnTo>
                      <a:pt x="58" y="203"/>
                    </a:lnTo>
                    <a:lnTo>
                      <a:pt x="54" y="199"/>
                    </a:lnTo>
                    <a:lnTo>
                      <a:pt x="50" y="193"/>
                    </a:lnTo>
                    <a:lnTo>
                      <a:pt x="41" y="178"/>
                    </a:lnTo>
                    <a:lnTo>
                      <a:pt x="35" y="161"/>
                    </a:lnTo>
                    <a:lnTo>
                      <a:pt x="35" y="147"/>
                    </a:lnTo>
                    <a:lnTo>
                      <a:pt x="33" y="117"/>
                    </a:lnTo>
                    <a:lnTo>
                      <a:pt x="108" y="11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504" name="Text Box 361"/>
            <p:cNvSpPr txBox="1">
              <a:spLocks noChangeArrowheads="1"/>
            </p:cNvSpPr>
            <p:nvPr/>
          </p:nvSpPr>
          <p:spPr bwMode="auto">
            <a:xfrm>
              <a:off x="1202" y="3566"/>
              <a:ext cx="862" cy="173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b="1" i="1">
                  <a:solidFill>
                    <a:srgbClr val="FF0000"/>
                  </a:solidFill>
                </a:rPr>
                <a:t>Detector</a:t>
              </a:r>
            </a:p>
          </p:txBody>
        </p:sp>
        <p:sp>
          <p:nvSpPr>
            <p:cNvPr id="20505" name="Text Box 362"/>
            <p:cNvSpPr txBox="1">
              <a:spLocks noChangeArrowheads="1"/>
            </p:cNvSpPr>
            <p:nvPr/>
          </p:nvSpPr>
          <p:spPr bwMode="auto">
            <a:xfrm>
              <a:off x="1338" y="1616"/>
              <a:ext cx="590" cy="173"/>
            </a:xfrm>
            <a:prstGeom prst="rect">
              <a:avLst/>
            </a:prstGeom>
            <a:solidFill>
              <a:srgbClr val="6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200" b="1" i="1">
                  <a:solidFill>
                    <a:srgbClr val="FF0000"/>
                  </a:solidFill>
                </a:rPr>
                <a:t>Detector</a:t>
              </a:r>
            </a:p>
          </p:txBody>
        </p:sp>
        <p:sp>
          <p:nvSpPr>
            <p:cNvPr id="20506" name="Text Box 363"/>
            <p:cNvSpPr txBox="1">
              <a:spLocks noChangeArrowheads="1"/>
            </p:cNvSpPr>
            <p:nvPr/>
          </p:nvSpPr>
          <p:spPr bwMode="auto">
            <a:xfrm>
              <a:off x="295" y="2523"/>
              <a:ext cx="635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>
                  <a:solidFill>
                    <a:srgbClr val="0099FF"/>
                  </a:solidFill>
                </a:rPr>
                <a:t>unknowns</a:t>
              </a:r>
            </a:p>
          </p:txBody>
        </p:sp>
      </p:grpSp>
      <p:sp>
        <p:nvSpPr>
          <p:cNvPr id="20498" name="Text Box 364"/>
          <p:cNvSpPr txBox="1">
            <a:spLocks noChangeArrowheads="1"/>
          </p:cNvSpPr>
          <p:nvPr/>
        </p:nvSpPr>
        <p:spPr bwMode="auto">
          <a:xfrm>
            <a:off x="3419475" y="4868863"/>
            <a:ext cx="28082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solidFill>
                  <a:srgbClr val="000000"/>
                </a:solidFill>
              </a:rPr>
              <a:t>given the Gaussian p.d.f.</a:t>
            </a:r>
          </a:p>
        </p:txBody>
      </p:sp>
      <p:graphicFrame>
        <p:nvGraphicFramePr>
          <p:cNvPr id="20499" name="Object 365"/>
          <p:cNvGraphicFramePr>
            <a:graphicFrameLocks noChangeAspect="1"/>
          </p:cNvGraphicFramePr>
          <p:nvPr/>
        </p:nvGraphicFramePr>
        <p:xfrm>
          <a:off x="6164263" y="4652963"/>
          <a:ext cx="2979737" cy="935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3" name="Equation" r:id="rId9" imgW="1752600" imgH="508000" progId="Equation.3">
                  <p:embed/>
                </p:oleObj>
              </mc:Choice>
              <mc:Fallback>
                <p:oleObj name="Equation" r:id="rId9" imgW="1752600" imgH="508000" progId="Equation.3">
                  <p:embed/>
                  <p:pic>
                    <p:nvPicPr>
                      <p:cNvPr id="0" name="Object 3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64263" y="4652963"/>
                        <a:ext cx="2979737" cy="935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9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FF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00" name="TextBox 349"/>
          <p:cNvSpPr txBox="1">
            <a:spLocks noChangeArrowheads="1"/>
          </p:cNvSpPr>
          <p:nvPr/>
        </p:nvSpPr>
        <p:spPr bwMode="auto">
          <a:xfrm>
            <a:off x="5651500" y="1484313"/>
            <a:ext cx="1008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2000" b="1" i="1">
                <a:solidFill>
                  <a:srgbClr val="FF0000"/>
                </a:solidFill>
                <a:sym typeface="Symbol" panose="05050102010706020507" pitchFamily="18" charset="2"/>
              </a:rPr>
              <a:t>=1/X</a:t>
            </a:r>
            <a:r>
              <a:rPr lang="en-US" altLang="en-US" sz="2000" b="1" i="1" baseline="-25000">
                <a:solidFill>
                  <a:srgbClr val="FF0000"/>
                </a:solidFill>
                <a:sym typeface="Symbol" panose="05050102010706020507" pitchFamily="18" charset="2"/>
              </a:rPr>
              <a:t>0</a:t>
            </a:r>
            <a:endParaRPr lang="it-IT" altLang="en-US" i="1">
              <a:solidFill>
                <a:srgbClr val="FF0000"/>
              </a:solidFill>
            </a:endParaRPr>
          </a:p>
        </p:txBody>
      </p:sp>
      <p:sp>
        <p:nvSpPr>
          <p:cNvPr id="20501" name="TextBox 350"/>
          <p:cNvSpPr txBox="1">
            <a:spLocks noChangeArrowheads="1"/>
          </p:cNvSpPr>
          <p:nvPr/>
        </p:nvSpPr>
        <p:spPr bwMode="auto">
          <a:xfrm>
            <a:off x="6048375" y="6581775"/>
            <a:ext cx="3095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00"/>
                </a:solidFill>
              </a:rPr>
              <a:t>* Other algorithms: see ref. list</a:t>
            </a:r>
            <a:endParaRPr lang="it-IT" altLang="en-US" sz="1200">
              <a:solidFill>
                <a:srgbClr val="000000"/>
              </a:solidFill>
            </a:endParaRPr>
          </a:p>
        </p:txBody>
      </p:sp>
      <p:sp>
        <p:nvSpPr>
          <p:cNvPr id="20502" name="CasellaDiTesto 4"/>
          <p:cNvSpPr txBox="1">
            <a:spLocks noChangeArrowheads="1"/>
          </p:cNvSpPr>
          <p:nvPr/>
        </p:nvSpPr>
        <p:spPr bwMode="auto">
          <a:xfrm rot="19761637">
            <a:off x="703262" y="3140649"/>
            <a:ext cx="7872413" cy="8318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it-IT" altLang="en-US" sz="4800" dirty="0" err="1">
                <a:solidFill>
                  <a:srgbClr val="FF0000"/>
                </a:solidFill>
              </a:rPr>
              <a:t>See</a:t>
            </a:r>
            <a:r>
              <a:rPr lang="it-IT" altLang="en-US" sz="4800" dirty="0">
                <a:solidFill>
                  <a:srgbClr val="FF0000"/>
                </a:solidFill>
              </a:rPr>
              <a:t> </a:t>
            </a:r>
            <a:r>
              <a:rPr lang="it-IT" altLang="en-US" sz="4800" dirty="0" err="1">
                <a:solidFill>
                  <a:srgbClr val="FF0000"/>
                </a:solidFill>
              </a:rPr>
              <a:t>dedicated</a:t>
            </a:r>
            <a:r>
              <a:rPr lang="it-IT" altLang="en-US" sz="4800" dirty="0">
                <a:solidFill>
                  <a:srgbClr val="FF0000"/>
                </a:solidFill>
              </a:rPr>
              <a:t>  </a:t>
            </a:r>
            <a:r>
              <a:rPr lang="it-IT" altLang="en-US" sz="4800" dirty="0" err="1">
                <a:solidFill>
                  <a:srgbClr val="FF0000"/>
                </a:solidFill>
              </a:rPr>
              <a:t>presentation</a:t>
            </a:r>
            <a:r>
              <a:rPr lang="it-IT" altLang="en-US" sz="4800" dirty="0">
                <a:solidFill>
                  <a:srgbClr val="FF0000"/>
                </a:solidFill>
              </a:rPr>
              <a:t> </a:t>
            </a:r>
            <a:endParaRPr lang="en-US" alt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4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chemeClr val="accent2"/>
                </a:solidFill>
              </a:rPr>
              <a:t>23/11/2017</a:t>
            </a:r>
            <a:endParaRPr lang="it-IT" altLang="en-US" sz="1400">
              <a:solidFill>
                <a:schemeClr val="accent2"/>
              </a:solidFill>
            </a:endParaRPr>
          </a:p>
        </p:txBody>
      </p:sp>
      <p:sp>
        <p:nvSpPr>
          <p:cNvPr id="22531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32B77E2-4BB8-430D-A278-F7F7E839ABEC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525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 Results</a:t>
            </a:r>
            <a:endParaRPr lang="en-US" altLang="en-US" smtClean="0"/>
          </a:p>
        </p:txBody>
      </p:sp>
      <p:pic>
        <p:nvPicPr>
          <p:cNvPr id="22533" name="Picture 4" descr="infn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22535" name="Picture 8" descr="Bo_colortrasp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1187450" y="1700213"/>
            <a:ext cx="3097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Pb (left) and Fe (right) bricks at different height</a:t>
            </a:r>
            <a:r>
              <a:rPr lang="en-US" altLang="en-US" sz="2000" b="1"/>
              <a:t> </a:t>
            </a:r>
            <a:r>
              <a:rPr lang="en-US" altLang="en-US" sz="2400"/>
              <a:t> </a:t>
            </a:r>
          </a:p>
        </p:txBody>
      </p:sp>
      <p:sp>
        <p:nvSpPr>
          <p:cNvPr id="22537" name="Text Box 12"/>
          <p:cNvSpPr txBox="1">
            <a:spLocks noChangeArrowheads="1"/>
          </p:cNvSpPr>
          <p:nvPr/>
        </p:nvSpPr>
        <p:spPr bwMode="auto">
          <a:xfrm>
            <a:off x="5580063" y="1844675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MLEM</a:t>
            </a:r>
          </a:p>
        </p:txBody>
      </p:sp>
      <p:sp>
        <p:nvSpPr>
          <p:cNvPr id="22538" name="Text Box 13"/>
          <p:cNvSpPr txBox="1">
            <a:spLocks noChangeArrowheads="1"/>
          </p:cNvSpPr>
          <p:nvPr/>
        </p:nvSpPr>
        <p:spPr bwMode="auto">
          <a:xfrm>
            <a:off x="3059113" y="1125538"/>
            <a:ext cx="3097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Shape Reconstruction</a:t>
            </a:r>
          </a:p>
        </p:txBody>
      </p:sp>
      <p:pic>
        <p:nvPicPr>
          <p:cNvPr id="22539" name="Picture 14" descr="figura_run_288_simp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813" y="2566988"/>
            <a:ext cx="521970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425" y="4702175"/>
            <a:ext cx="273208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1" name="Line 17"/>
          <p:cNvSpPr>
            <a:spLocks noChangeShapeType="1"/>
          </p:cNvSpPr>
          <p:nvPr/>
        </p:nvSpPr>
        <p:spPr bwMode="auto">
          <a:xfrm flipH="1">
            <a:off x="4932363" y="5157788"/>
            <a:ext cx="1511300" cy="5032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2" name="Line 18"/>
          <p:cNvSpPr>
            <a:spLocks noChangeShapeType="1"/>
          </p:cNvSpPr>
          <p:nvPr/>
        </p:nvSpPr>
        <p:spPr bwMode="auto">
          <a:xfrm>
            <a:off x="2771775" y="5229225"/>
            <a:ext cx="1439863" cy="431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3" name="Line 19"/>
          <p:cNvSpPr>
            <a:spLocks noChangeShapeType="1"/>
          </p:cNvSpPr>
          <p:nvPr/>
        </p:nvSpPr>
        <p:spPr bwMode="auto">
          <a:xfrm>
            <a:off x="1547813" y="1989138"/>
            <a:ext cx="1223962" cy="1457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4" name="Line 20"/>
          <p:cNvSpPr>
            <a:spLocks noChangeShapeType="1"/>
          </p:cNvSpPr>
          <p:nvPr/>
        </p:nvSpPr>
        <p:spPr bwMode="auto">
          <a:xfrm>
            <a:off x="2916238" y="1989138"/>
            <a:ext cx="142875" cy="135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45" name="Text Box 21"/>
          <p:cNvSpPr txBox="1">
            <a:spLocks noChangeArrowheads="1"/>
          </p:cNvSpPr>
          <p:nvPr/>
        </p:nvSpPr>
        <p:spPr bwMode="auto">
          <a:xfrm>
            <a:off x="1547813" y="4941888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Pb 10x10x10 cm</a:t>
            </a:r>
            <a:r>
              <a:rPr lang="en-US" altLang="en-US" sz="1400" baseline="30000"/>
              <a:t>3</a:t>
            </a:r>
          </a:p>
        </p:txBody>
      </p:sp>
      <p:sp>
        <p:nvSpPr>
          <p:cNvPr id="22546" name="Text Box 22"/>
          <p:cNvSpPr txBox="1">
            <a:spLocks noChangeArrowheads="1"/>
          </p:cNvSpPr>
          <p:nvPr/>
        </p:nvSpPr>
        <p:spPr bwMode="auto">
          <a:xfrm>
            <a:off x="5940425" y="4868863"/>
            <a:ext cx="15843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/>
              <a:t>Fe 10x20x10 cm</a:t>
            </a:r>
            <a:r>
              <a:rPr lang="en-US" altLang="en-US" sz="1400" baseline="30000"/>
              <a:t>3</a:t>
            </a:r>
          </a:p>
        </p:txBody>
      </p:sp>
      <p:pic>
        <p:nvPicPr>
          <p:cNvPr id="22547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2027238"/>
            <a:ext cx="1804987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38" descr="INFN-3-m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62"/>
          <a:stretch>
            <a:fillRect/>
          </a:stretch>
        </p:blipFill>
        <p:spPr bwMode="auto">
          <a:xfrm>
            <a:off x="7366000" y="5105400"/>
            <a:ext cx="1804988" cy="13493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9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460750"/>
            <a:ext cx="182086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0" name="Text Box 37"/>
          <p:cNvSpPr txBox="1">
            <a:spLocks noChangeArrowheads="1"/>
          </p:cNvSpPr>
          <p:nvPr/>
        </p:nvSpPr>
        <p:spPr bwMode="auto">
          <a:xfrm>
            <a:off x="7756525" y="3357563"/>
            <a:ext cx="12239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POCA</a:t>
            </a:r>
          </a:p>
        </p:txBody>
      </p:sp>
      <p:sp>
        <p:nvSpPr>
          <p:cNvPr id="22551" name="Text Box 39"/>
          <p:cNvSpPr txBox="1">
            <a:spLocks noChangeArrowheads="1"/>
          </p:cNvSpPr>
          <p:nvPr/>
        </p:nvSpPr>
        <p:spPr bwMode="auto">
          <a:xfrm>
            <a:off x="7842250" y="5140325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MLEM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30116B-0F3D-4DB2-9C08-6875EF1D681F}" type="slidenum">
              <a:rPr lang="it-IT" altLang="en-US" sz="1400" smtClean="0">
                <a:solidFill>
                  <a:schemeClr val="accent2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it-IT" altLang="en-US" sz="1400" smtClean="0">
              <a:solidFill>
                <a:schemeClr val="accent2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525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 Results</a:t>
            </a:r>
            <a:endParaRPr lang="en-US" altLang="en-US" smtClean="0"/>
          </a:p>
        </p:txBody>
      </p:sp>
      <p:graphicFrame>
        <p:nvGraphicFramePr>
          <p:cNvPr id="24580" name="Rectangle 3"/>
          <p:cNvGraphicFramePr>
            <a:graphicFrameLocks noGrp="1"/>
          </p:cNvGraphicFramePr>
          <p:nvPr>
            <p:ph sz="half" idx="1"/>
          </p:nvPr>
        </p:nvGraphicFramePr>
        <p:xfrm>
          <a:off x="685800" y="2768600"/>
          <a:ext cx="38100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59" name="Acrobat Document" r:id="rId4" imgW="0" imgH="0" progId="AcroExch.Document.DC">
                  <p:embed/>
                </p:oleObj>
              </mc:Choice>
              <mc:Fallback>
                <p:oleObj name="Acrobat Document" r:id="rId4" imgW="0" imgH="0" progId="AcroExch.Document.DC">
                  <p:embed/>
                  <p:pic>
                    <p:nvPicPr>
                      <p:cNvPr id="0" name="Rectangle 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68600"/>
                        <a:ext cx="3810000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1" name="Picture 4" descr="infn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24583" name="Picture 6" descr="Bo_colortrasp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35600" y="1628775"/>
            <a:ext cx="1584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00"/>
                </a:solidFill>
              </a:rPr>
              <a:t>MLEM</a:t>
            </a:r>
          </a:p>
        </p:txBody>
      </p:sp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3059113" y="1125538"/>
            <a:ext cx="4105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Material  Discrimination</a:t>
            </a:r>
          </a:p>
        </p:txBody>
      </p:sp>
      <p:pic>
        <p:nvPicPr>
          <p:cNvPr id="24586" name="Picture 11" descr="714_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133600"/>
            <a:ext cx="52101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844675"/>
            <a:ext cx="1871662" cy="2447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8" name="Text Box 13"/>
          <p:cNvSpPr txBox="1">
            <a:spLocks noChangeArrowheads="1"/>
          </p:cNvSpPr>
          <p:nvPr/>
        </p:nvSpPr>
        <p:spPr bwMode="auto">
          <a:xfrm>
            <a:off x="0" y="1484313"/>
            <a:ext cx="31686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Blocks of different material</a:t>
            </a:r>
          </a:p>
        </p:txBody>
      </p:sp>
      <p:graphicFrame>
        <p:nvGraphicFramePr>
          <p:cNvPr id="179444" name="Group 244"/>
          <p:cNvGraphicFramePr>
            <a:graphicFrameLocks noGrp="1"/>
          </p:cNvGraphicFramePr>
          <p:nvPr>
            <p:ph sz="half" idx="2"/>
          </p:nvPr>
        </p:nvGraphicFramePr>
        <p:xfrm>
          <a:off x="250825" y="4437063"/>
          <a:ext cx="4606925" cy="2163870"/>
        </p:xfrm>
        <a:graphic>
          <a:graphicData uri="http://schemas.openxmlformats.org/drawingml/2006/table">
            <a:tbl>
              <a:tblPr/>
              <a:tblGrid>
                <a:gridCol w="10747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86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23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8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density (g/cm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</a:t>
                      </a:r>
                      <a:r>
                        <a:rPr kumimoji="0" lang="en-US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(cm)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l</a:t>
                      </a:r>
                      <a:r>
                        <a:rPr kumimoji="0" lang="en-US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0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(cm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s</a:t>
                      </a:r>
                      <a:r>
                        <a:rPr kumimoji="0" lang="en-US" sz="12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pitchFamily="18" charset="2"/>
                          <a:cs typeface="Times New Roman" pitchFamily="18" charset="0"/>
                        </a:rPr>
                        <a:t>DF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(mrad)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0,11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Fe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1,76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Brass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8.5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1.49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1,43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0,70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Pb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11,3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1.8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64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42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W (sintered)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18.1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2.7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05" marB="457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4639" name="Text Box 245"/>
          <p:cNvSpPr txBox="1">
            <a:spLocks noChangeArrowheads="1"/>
          </p:cNvSpPr>
          <p:nvPr/>
        </p:nvSpPr>
        <p:spPr bwMode="auto">
          <a:xfrm>
            <a:off x="5867400" y="5300663"/>
            <a:ext cx="34925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chemeClr val="accent2"/>
                </a:solidFill>
              </a:rPr>
              <a:t>Clear “saturation effect”</a:t>
            </a:r>
          </a:p>
        </p:txBody>
      </p:sp>
      <p:sp>
        <p:nvSpPr>
          <p:cNvPr id="24640" name="Line 246"/>
          <p:cNvSpPr>
            <a:spLocks noChangeShapeType="1"/>
          </p:cNvSpPr>
          <p:nvPr/>
        </p:nvSpPr>
        <p:spPr bwMode="auto">
          <a:xfrm flipH="1">
            <a:off x="3708400" y="5661025"/>
            <a:ext cx="2232025" cy="792163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1" name="Line 247"/>
          <p:cNvSpPr>
            <a:spLocks noChangeShapeType="1"/>
          </p:cNvSpPr>
          <p:nvPr/>
        </p:nvSpPr>
        <p:spPr bwMode="auto">
          <a:xfrm flipH="1">
            <a:off x="3779838" y="5516563"/>
            <a:ext cx="2160587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2" name="Line 248"/>
          <p:cNvSpPr>
            <a:spLocks noChangeShapeType="1"/>
          </p:cNvSpPr>
          <p:nvPr/>
        </p:nvSpPr>
        <p:spPr bwMode="auto">
          <a:xfrm flipV="1">
            <a:off x="6084888" y="3141663"/>
            <a:ext cx="1223962" cy="2232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643" name="Line 249"/>
          <p:cNvSpPr>
            <a:spLocks noChangeShapeType="1"/>
          </p:cNvSpPr>
          <p:nvPr/>
        </p:nvSpPr>
        <p:spPr bwMode="auto">
          <a:xfrm flipV="1">
            <a:off x="6588125" y="3141663"/>
            <a:ext cx="863600" cy="2303462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1052513"/>
          </a:xfrm>
          <a:solidFill>
            <a:srgbClr val="66FFFF"/>
          </a:solidFill>
        </p:spPr>
        <p:txBody>
          <a:bodyPr/>
          <a:lstStyle/>
          <a:p>
            <a:pPr eaLnBrk="1" hangingPunct="1"/>
            <a:r>
              <a:rPr lang="en-US" altLang="en-US" sz="3600" b="1" smtClean="0">
                <a:solidFill>
                  <a:schemeClr val="accent2"/>
                </a:solidFill>
              </a:rPr>
              <a:t> Results</a:t>
            </a:r>
            <a:endParaRPr lang="en-US" altLang="en-US" smtClean="0"/>
          </a:p>
        </p:txBody>
      </p:sp>
      <p:graphicFrame>
        <p:nvGraphicFramePr>
          <p:cNvPr id="26627" name="Rectangle 3"/>
          <p:cNvGraphicFramePr>
            <a:graphicFrameLocks noGrp="1"/>
          </p:cNvGraphicFramePr>
          <p:nvPr>
            <p:ph sz="half" idx="1"/>
          </p:nvPr>
        </p:nvGraphicFramePr>
        <p:xfrm>
          <a:off x="685800" y="2768600"/>
          <a:ext cx="3810000" cy="2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68" name="Acrobat Document" r:id="rId4" imgW="0" imgH="0" progId="AcroExch.Document.DC">
                  <p:embed/>
                </p:oleObj>
              </mc:Choice>
              <mc:Fallback>
                <p:oleObj name="Acrobat Document" r:id="rId4" imgW="0" imgH="0" progId="AcroExch.Document.DC">
                  <p:embed/>
                  <p:pic>
                    <p:nvPicPr>
                      <p:cNvPr id="0" name="Rectangle 3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768600"/>
                        <a:ext cx="3810000" cy="254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628" name="Picture 4" descr="infn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en-US" sz="2400"/>
          </a:p>
        </p:txBody>
      </p:sp>
      <p:pic>
        <p:nvPicPr>
          <p:cNvPr id="26630" name="Picture 6" descr="Bo_colortrasp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0"/>
            <a:ext cx="1116012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3059113" y="1125538"/>
            <a:ext cx="4105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Material  Discrimination</a:t>
            </a:r>
          </a:p>
        </p:txBody>
      </p:sp>
      <p:pic>
        <p:nvPicPr>
          <p:cNvPr id="26632" name="Picture 66" descr="fig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94"/>
          <a:stretch>
            <a:fillRect/>
          </a:stretch>
        </p:blipFill>
        <p:spPr bwMode="auto">
          <a:xfrm>
            <a:off x="611188" y="1700213"/>
            <a:ext cx="3744912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 Box 74"/>
          <p:cNvSpPr txBox="1">
            <a:spLocks noChangeArrowheads="1"/>
          </p:cNvSpPr>
          <p:nvPr/>
        </p:nvSpPr>
        <p:spPr bwMode="auto">
          <a:xfrm>
            <a:off x="4067175" y="2205038"/>
            <a:ext cx="4679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/>
              <a:t>Effect confirmed by simulation!</a:t>
            </a:r>
            <a:endParaRPr lang="en-US" altLang="en-US" sz="2400"/>
          </a:p>
        </p:txBody>
      </p:sp>
      <p:sp>
        <p:nvSpPr>
          <p:cNvPr id="183371" name="Text Box 75"/>
          <p:cNvSpPr txBox="1">
            <a:spLocks noChangeArrowheads="1"/>
          </p:cNvSpPr>
          <p:nvPr/>
        </p:nvSpPr>
        <p:spPr bwMode="auto">
          <a:xfrm>
            <a:off x="4572000" y="3357563"/>
            <a:ext cx="34559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/>
              <a:t>Effect related to the total thickness rather than to the material scattering density</a:t>
            </a:r>
          </a:p>
        </p:txBody>
      </p:sp>
      <p:sp>
        <p:nvSpPr>
          <p:cNvPr id="26635" name="Text Box 76"/>
          <p:cNvSpPr txBox="1">
            <a:spLocks noChangeArrowheads="1"/>
          </p:cNvSpPr>
          <p:nvPr/>
        </p:nvSpPr>
        <p:spPr bwMode="auto">
          <a:xfrm>
            <a:off x="3419475" y="2492375"/>
            <a:ext cx="358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W</a:t>
            </a:r>
          </a:p>
        </p:txBody>
      </p:sp>
      <p:sp>
        <p:nvSpPr>
          <p:cNvPr id="26636" name="Text Box 81"/>
          <p:cNvSpPr txBox="1">
            <a:spLocks noChangeArrowheads="1"/>
          </p:cNvSpPr>
          <p:nvPr/>
        </p:nvSpPr>
        <p:spPr bwMode="auto">
          <a:xfrm>
            <a:off x="2555875" y="2636838"/>
            <a:ext cx="503238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/>
              <a:t>Pb</a:t>
            </a:r>
          </a:p>
        </p:txBody>
      </p:sp>
      <p:grpSp>
        <p:nvGrpSpPr>
          <p:cNvPr id="2" name="Group 88"/>
          <p:cNvGrpSpPr>
            <a:grpSpLocks/>
          </p:cNvGrpSpPr>
          <p:nvPr/>
        </p:nvGrpSpPr>
        <p:grpSpPr bwMode="auto">
          <a:xfrm>
            <a:off x="684213" y="4508500"/>
            <a:ext cx="7991475" cy="2349500"/>
            <a:chOff x="431" y="2840"/>
            <a:chExt cx="5034" cy="1480"/>
          </a:xfrm>
        </p:grpSpPr>
        <p:pic>
          <p:nvPicPr>
            <p:cNvPr id="26645" name="Picture 67" descr="fig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103" r="7715"/>
            <a:stretch>
              <a:fillRect/>
            </a:stretch>
          </p:blipFill>
          <p:spPr bwMode="auto">
            <a:xfrm>
              <a:off x="3288" y="2886"/>
              <a:ext cx="2177" cy="14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46" name="Picture 68" descr="fig9mc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632" r="9138"/>
            <a:stretch>
              <a:fillRect/>
            </a:stretch>
          </p:blipFill>
          <p:spPr bwMode="auto">
            <a:xfrm>
              <a:off x="431" y="2840"/>
              <a:ext cx="2041" cy="1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647" name="Text Box 72"/>
            <p:cNvSpPr txBox="1">
              <a:spLocks noChangeArrowheads="1"/>
            </p:cNvSpPr>
            <p:nvPr/>
          </p:nvSpPr>
          <p:spPr bwMode="auto">
            <a:xfrm>
              <a:off x="975" y="3022"/>
              <a:ext cx="104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simulation</a:t>
              </a:r>
            </a:p>
          </p:txBody>
        </p:sp>
        <p:sp>
          <p:nvSpPr>
            <p:cNvPr id="26648" name="Text Box 73"/>
            <p:cNvSpPr txBox="1">
              <a:spLocks noChangeArrowheads="1"/>
            </p:cNvSpPr>
            <p:nvPr/>
          </p:nvSpPr>
          <p:spPr bwMode="auto">
            <a:xfrm>
              <a:off x="3787" y="3158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 b="1"/>
                <a:t>real data</a:t>
              </a:r>
            </a:p>
          </p:txBody>
        </p:sp>
        <p:sp>
          <p:nvSpPr>
            <p:cNvPr id="26649" name="Text Box 77"/>
            <p:cNvSpPr txBox="1">
              <a:spLocks noChangeArrowheads="1"/>
            </p:cNvSpPr>
            <p:nvPr/>
          </p:nvSpPr>
          <p:spPr bwMode="auto">
            <a:xfrm>
              <a:off x="2154" y="2976"/>
              <a:ext cx="2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W</a:t>
              </a:r>
            </a:p>
          </p:txBody>
        </p:sp>
        <p:sp>
          <p:nvSpPr>
            <p:cNvPr id="26650" name="Text Box 78"/>
            <p:cNvSpPr txBox="1">
              <a:spLocks noChangeArrowheads="1"/>
            </p:cNvSpPr>
            <p:nvPr/>
          </p:nvSpPr>
          <p:spPr bwMode="auto">
            <a:xfrm>
              <a:off x="5103" y="3022"/>
              <a:ext cx="22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W</a:t>
              </a:r>
            </a:p>
          </p:txBody>
        </p:sp>
        <p:sp>
          <p:nvSpPr>
            <p:cNvPr id="26651" name="Text Box 79"/>
            <p:cNvSpPr txBox="1">
              <a:spLocks noChangeArrowheads="1"/>
            </p:cNvSpPr>
            <p:nvPr/>
          </p:nvSpPr>
          <p:spPr bwMode="auto">
            <a:xfrm>
              <a:off x="1610" y="3249"/>
              <a:ext cx="3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Pb</a:t>
              </a:r>
            </a:p>
          </p:txBody>
        </p:sp>
        <p:sp>
          <p:nvSpPr>
            <p:cNvPr id="26652" name="Text Box 82"/>
            <p:cNvSpPr txBox="1">
              <a:spLocks noChangeArrowheads="1"/>
            </p:cNvSpPr>
            <p:nvPr/>
          </p:nvSpPr>
          <p:spPr bwMode="auto">
            <a:xfrm>
              <a:off x="4468" y="3249"/>
              <a:ext cx="31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b="1"/>
                <a:t>Pb</a:t>
              </a:r>
            </a:p>
          </p:txBody>
        </p:sp>
      </p:grpSp>
      <p:sp>
        <p:nvSpPr>
          <p:cNvPr id="26638" name="Line 83"/>
          <p:cNvSpPr>
            <a:spLocks noChangeShapeType="1"/>
          </p:cNvSpPr>
          <p:nvPr/>
        </p:nvSpPr>
        <p:spPr bwMode="auto">
          <a:xfrm>
            <a:off x="2268538" y="4221163"/>
            <a:ext cx="15113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9" name="Text Box 84"/>
          <p:cNvSpPr txBox="1">
            <a:spLocks noChangeArrowheads="1"/>
          </p:cNvSpPr>
          <p:nvPr/>
        </p:nvSpPr>
        <p:spPr bwMode="auto">
          <a:xfrm>
            <a:off x="2051050" y="4005263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</a:rPr>
              <a:t>known</a:t>
            </a:r>
          </a:p>
        </p:txBody>
      </p:sp>
      <p:sp>
        <p:nvSpPr>
          <p:cNvPr id="26640" name="Line 85"/>
          <p:cNvSpPr>
            <a:spLocks noChangeShapeType="1"/>
          </p:cNvSpPr>
          <p:nvPr/>
        </p:nvSpPr>
        <p:spPr bwMode="auto">
          <a:xfrm flipV="1">
            <a:off x="250825" y="1916113"/>
            <a:ext cx="0" cy="10080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Text Box 86"/>
          <p:cNvSpPr txBox="1">
            <a:spLocks noChangeArrowheads="1"/>
          </p:cNvSpPr>
          <p:nvPr/>
        </p:nvSpPr>
        <p:spPr bwMode="auto">
          <a:xfrm rot="-5400000">
            <a:off x="-793" y="2061369"/>
            <a:ext cx="863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</a:rPr>
              <a:t>measured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71" grpId="0"/>
    </p:bld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modello_Mu-Blast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modello_Mu-Blast">
  <a:themeElements>
    <a:clrScheme name="Presentazione vuo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quinozi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rgbClr val="000099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Presentazione vuo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zione vuo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zione vuo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19500</TotalTime>
  <Words>1885</Words>
  <Application>Microsoft Office PowerPoint</Application>
  <PresentationFormat>On-screen Show (4:3)</PresentationFormat>
  <Paragraphs>362</Paragraphs>
  <Slides>30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52" baseType="lpstr">
      <vt:lpstr>ＭＳ Ｐゴシック</vt:lpstr>
      <vt:lpstr>Arial</vt:lpstr>
      <vt:lpstr>Bitstream Vera Sans</vt:lpstr>
      <vt:lpstr>Bookman Old Style</vt:lpstr>
      <vt:lpstr>Calibri</vt:lpstr>
      <vt:lpstr>Constantia</vt:lpstr>
      <vt:lpstr>Droid Sans Fallback</vt:lpstr>
      <vt:lpstr>Helvetica</vt:lpstr>
      <vt:lpstr>Symbol</vt:lpstr>
      <vt:lpstr>Times</vt:lpstr>
      <vt:lpstr>Times New Roman</vt:lpstr>
      <vt:lpstr>Struttura predefinita</vt:lpstr>
      <vt:lpstr>1_Struttura predefinita</vt:lpstr>
      <vt:lpstr>2_Struttura predefinita</vt:lpstr>
      <vt:lpstr>3_Struttura predefinita</vt:lpstr>
      <vt:lpstr>1_modello_Mu-Blast</vt:lpstr>
      <vt:lpstr>4_Struttura predefinita</vt:lpstr>
      <vt:lpstr>3_modello_Mu-Blast</vt:lpstr>
      <vt:lpstr>Equation</vt:lpstr>
      <vt:lpstr>Acrobat Document</vt:lpstr>
      <vt:lpstr>Microsoft Equation 3.0</vt:lpstr>
      <vt:lpstr>Equation.DSMT4</vt:lpstr>
      <vt:lpstr>Muon Tomography in Padova (+ Genova)*</vt:lpstr>
      <vt:lpstr>Outline </vt:lpstr>
      <vt:lpstr>Experimental Setup (2005) </vt:lpstr>
      <vt:lpstr>Experimental Setup </vt:lpstr>
      <vt:lpstr>Reconstruction Techniques</vt:lpstr>
      <vt:lpstr>Reconstruction Techniques</vt:lpstr>
      <vt:lpstr> Results</vt:lpstr>
      <vt:lpstr> Results</vt:lpstr>
      <vt:lpstr> Results</vt:lpstr>
      <vt:lpstr>Results*</vt:lpstr>
      <vt:lpstr>Mu Steel</vt:lpstr>
      <vt:lpstr>Cosmic Muon Tomography  in transport control</vt:lpstr>
      <vt:lpstr>Example of rough momentum estimation</vt:lpstr>
      <vt:lpstr>Precision measurements</vt:lpstr>
      <vt:lpstr>Precision measurements*</vt:lpstr>
      <vt:lpstr> Industrial application         Cosmic Muon Tomography in Blast furnace control</vt:lpstr>
      <vt:lpstr> Industrial application         Cosmic Muon Tomography in Blast furnace control</vt:lpstr>
      <vt:lpstr>The muon momentum challenge</vt:lpstr>
      <vt:lpstr>Results with measured momentum</vt:lpstr>
      <vt:lpstr>Spent nuclear fuel control*</vt:lpstr>
      <vt:lpstr>Related projects and partners</vt:lpstr>
      <vt:lpstr>Future perspectives </vt:lpstr>
      <vt:lpstr>A test proposal</vt:lpstr>
      <vt:lpstr>A test proposal</vt:lpstr>
      <vt:lpstr> Backup</vt:lpstr>
      <vt:lpstr>Muon detector prototype</vt:lpstr>
      <vt:lpstr>PowerPoint Presentation</vt:lpstr>
      <vt:lpstr>Cosmic Muon Tomography  in transport control</vt:lpstr>
      <vt:lpstr>Cosmic Muon Tomography  in transport control</vt:lpstr>
      <vt:lpstr>Reconstruction Techniques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Paolo Checchia</dc:creator>
  <cp:lastModifiedBy>Paolo Checchia</cp:lastModifiedBy>
  <cp:revision>174</cp:revision>
  <dcterms:created xsi:type="dcterms:W3CDTF">1601-01-01T00:00:00Z</dcterms:created>
  <dcterms:modified xsi:type="dcterms:W3CDTF">2017-11-22T19:29:30Z</dcterms:modified>
</cp:coreProperties>
</file>