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6" r:id="rId6"/>
    <p:sldId id="290" r:id="rId7"/>
    <p:sldId id="291" r:id="rId8"/>
    <p:sldId id="292" r:id="rId9"/>
    <p:sldId id="293" r:id="rId10"/>
    <p:sldId id="268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86" r:id="rId25"/>
    <p:sldId id="287" r:id="rId26"/>
    <p:sldId id="288" r:id="rId27"/>
    <p:sldId id="2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5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C18B2-B807-4496-80BB-0AF23CFC2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032ADA-4A7F-4216-8030-3B3C4CBCF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9C75B-0480-444D-9BF1-9BF2A00FA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85A8-2A1F-4085-B26D-B90D245A7DB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FA7A1-0EAE-492A-B26D-116B86D5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22DF0-84A5-4959-B442-E4C52E64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A7AD-1AF9-4B1C-AC4D-EF461F0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9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CDAB4-BF1E-4B82-9A3B-D81A936D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7F408-97B1-4925-897E-3B4A04F92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AA368-463C-45C5-A999-CFD24676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85A8-2A1F-4085-B26D-B90D245A7DB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7AA60-C9B4-49F4-8320-CD425F7E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1A78E-F35C-4A6C-BBF0-34DB20BE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A7AD-1AF9-4B1C-AC4D-EF461F0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EBB1F1-9EF7-48CF-A6A1-07FB2DBB0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43BB1-D67A-4E6F-A832-2919FE5AB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BE2FD-9817-4E0C-BC71-8FD1E3931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85A8-2A1F-4085-B26D-B90D245A7DB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DA1C1-58BD-4ACE-84A6-766C6A75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5759F-6134-424F-8D3E-12BEE400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A7AD-1AF9-4B1C-AC4D-EF461F0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1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251A-D49B-461B-9045-30963AFBD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60E91-7C16-41F3-9A96-989BF50A9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88F1F-0979-40FD-87E0-9BDBEC1B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85A8-2A1F-4085-B26D-B90D245A7DB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8AAD3-33FA-412A-908F-944BE774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C85A7-F174-47D6-952B-4C58679A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A7AD-1AF9-4B1C-AC4D-EF461F0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1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FC67-9E12-4BE5-9BDD-3F741854C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F123E-A215-40CB-A5BB-723CC40CE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CCEB2-F5A3-4DF7-809A-FC307B1C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85A8-2A1F-4085-B26D-B90D245A7DB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05D02-3CAD-498A-B9A0-4270CC2D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0C237-CD1D-4878-A5C5-2EA5D326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A7AD-1AF9-4B1C-AC4D-EF461F0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2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4BE9C-5E20-4D56-BE81-2AFA25C9A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A4EB-B1A4-49BE-9787-20BD085D5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C2043-26C9-4535-8D4A-5732019B6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F69FB-8BCE-4074-BBD6-62ED3998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85A8-2A1F-4085-B26D-B90D245A7DB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2D249-4AC2-4C8F-9E19-36D421F0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02835-EF4D-473B-9095-3E374D47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A7AD-1AF9-4B1C-AC4D-EF461F0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0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CC8A-3F42-4F77-B007-1CD615BF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616B3-8869-4D18-989D-5294358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23102-B573-41F5-B946-38565D216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CF0FF6-3E84-46A4-892C-0E8A65894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F012B-AE47-45CC-B2E0-A1B7471C7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B894BC-17D8-4327-B7FE-D7009001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85A8-2A1F-4085-B26D-B90D245A7DB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9BDB90-4A5F-4290-B125-CCAFC6CB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4A258D-960E-463C-A4A5-95AFE3B2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A7AD-1AF9-4B1C-AC4D-EF461F0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0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B73D9-B9A6-4682-8DAE-091A8D19F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4A058-7F2E-4094-9450-92C09C668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85A8-2A1F-4085-B26D-B90D245A7DB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04EB7-2942-4380-99DC-BCAC931E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42F6B-B249-415C-951B-D4471EE0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A7AD-1AF9-4B1C-AC4D-EF461F0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1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065F93-55F1-4BEB-8F34-5D2670D5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85A8-2A1F-4085-B26D-B90D245A7DB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8F301A-0EA6-474E-BC7F-4E591E54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2DEE0-4210-40F2-8805-1E2909F6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A7AD-1AF9-4B1C-AC4D-EF461F0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7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530E-783E-4C68-B2D4-ED504DF2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908BB-6CEC-4A26-8593-C6B042A4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F6239-CD90-4EB3-9774-710DE52B6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14603-05B3-477E-9652-6721F3743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85A8-2A1F-4085-B26D-B90D245A7DB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EC8B1-EC32-45E9-8865-321D6AB44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18FF9-ADA8-4321-BC1B-C7205E0A9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A7AD-1AF9-4B1C-AC4D-EF461F0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0B043-05E3-4CAC-98F0-0F91E6D8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1E0ABE-ED96-415B-BFAF-69C83CD98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79C50-2E9B-4285-AAFA-DE36BBE09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8CE6E-C6C0-4983-A915-6D860FD2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85A8-2A1F-4085-B26D-B90D245A7DB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F4FD6-F7EA-4A6A-976A-7933B8A2E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4F6AF-1D91-4C8D-8E09-FE7E8CAC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A7AD-1AF9-4B1C-AC4D-EF461F0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1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5F6D8E-0911-40CC-988E-D130874A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61330-14D4-43B1-8633-75E6A2DE5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DC178-B2DC-4E6F-BEB0-B5245531F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385A8-2A1F-4085-B26D-B90D245A7DBA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9BD39-129B-4632-B86E-D39391582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D6D41-BDD2-4A60-8F7D-72B8506CC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8A7AD-1AF9-4B1C-AC4D-EF461F0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9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7B6F5D-18EC-4F65-BD5C-1863BDBC4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727" y="0"/>
            <a:ext cx="2105025" cy="21717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FD11F4-C1B9-441A-9508-B9AA44DAEFAE}"/>
              </a:ext>
            </a:extLst>
          </p:cNvPr>
          <p:cNvSpPr txBox="1"/>
          <p:nvPr/>
        </p:nvSpPr>
        <p:spPr>
          <a:xfrm>
            <a:off x="-1" y="0"/>
            <a:ext cx="1013932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 Generalized Spin Statistics Theorem</a:t>
            </a:r>
          </a:p>
          <a:p>
            <a:endParaRPr lang="en-US" sz="2400" b="1" dirty="0"/>
          </a:p>
          <a:p>
            <a:r>
              <a:rPr lang="en-US" sz="2000" dirty="0"/>
              <a:t>Paul O’Hara</a:t>
            </a:r>
          </a:p>
          <a:p>
            <a:endParaRPr lang="en-US" dirty="0"/>
          </a:p>
          <a:p>
            <a:r>
              <a:rPr lang="en-US" dirty="0" err="1"/>
              <a:t>Istituto</a:t>
            </a:r>
            <a:r>
              <a:rPr lang="en-US" dirty="0"/>
              <a:t> </a:t>
            </a:r>
            <a:r>
              <a:rPr lang="en-US" dirty="0" err="1"/>
              <a:t>Universitario</a:t>
            </a:r>
            <a:r>
              <a:rPr lang="en-US" dirty="0"/>
              <a:t> Sophia (FI)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Seminar organized within the project: ‘Hunt for the “impossible atoms”: the quest for a tiny violation of the Pauli Exclusion Principle.  Implications for physics, cosmology and philosophy.’</a:t>
            </a:r>
          </a:p>
          <a:p>
            <a:endParaRPr lang="en-US" sz="2400" dirty="0"/>
          </a:p>
          <a:p>
            <a:r>
              <a:rPr lang="en-US" dirty="0"/>
              <a:t> 					</a:t>
            </a:r>
            <a:r>
              <a:rPr lang="en-US" sz="2400" dirty="0"/>
              <a:t>ID 58158, funded by the </a:t>
            </a:r>
          </a:p>
          <a:p>
            <a:r>
              <a:rPr lang="en-US" sz="2400" dirty="0"/>
              <a:t>					John Templeton Foundation</a:t>
            </a:r>
          </a:p>
          <a:p>
            <a:endParaRPr lang="en-US" dirty="0"/>
          </a:p>
          <a:p>
            <a:r>
              <a:rPr lang="en-US" dirty="0"/>
              <a:t>                                                                             	 </a:t>
            </a:r>
            <a:r>
              <a:rPr lang="en-US" sz="2400" dirty="0"/>
              <a:t>November 7, 2017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24583B4-FBE4-45E7-A6E0-63CBAB557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704" y="4847129"/>
            <a:ext cx="4176296" cy="17501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E967F9-45DF-4695-9644-39708FE67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3653854"/>
            <a:ext cx="4511040" cy="322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81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EC4F35-93B7-440C-A0C9-5EF139B8F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48" y="-203200"/>
            <a:ext cx="9604664" cy="719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10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1E23D5-5B36-4414-AE74-B689A53C6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416" y="1721799"/>
            <a:ext cx="6191661" cy="3482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9F8B0A-1469-47A6-9109-021F01F08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272" y="-152400"/>
            <a:ext cx="9589874" cy="717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4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6D348D-8DAF-4361-BA3C-7B17F40B4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50" y="-264160"/>
            <a:ext cx="9915876" cy="74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98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D34122-6A0C-4607-A07F-A18672D2C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04" y="-195914"/>
            <a:ext cx="9756716" cy="729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2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2DF074-33D9-40C0-A3B2-4FB351930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066" y="-233680"/>
            <a:ext cx="9847064" cy="735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8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7DFE76-38C4-417C-9354-7BE1E6F9D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688" y="-213360"/>
            <a:ext cx="9684958" cy="724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67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033394-0F73-4B0F-921B-A323B07C0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68" y="-193040"/>
            <a:ext cx="9779060" cy="73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38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1E098B-89B5-4DED-B2DE-06719FD01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04" y="-274320"/>
            <a:ext cx="9861541" cy="737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8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503212-E26A-4564-B630-AD556AC78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46" y="-190500"/>
            <a:ext cx="9864938" cy="737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42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81CE29-60B3-4EBF-9D93-6BB8C4708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24" y="-228600"/>
            <a:ext cx="9898896" cy="740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3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5E7D8-DAE3-4924-A98D-B4309310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3A853-8273-4666-BDD4-ACA3545E7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Rotational invariance and spin-statistics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Generalized spin-statistics theorem</a:t>
            </a:r>
          </a:p>
          <a:p>
            <a:endParaRPr lang="en-US" dirty="0"/>
          </a:p>
          <a:p>
            <a:r>
              <a:rPr lang="en-US" dirty="0"/>
              <a:t>Clifford Algebra and </a:t>
            </a:r>
            <a:r>
              <a:rPr lang="en-US" dirty="0" err="1"/>
              <a:t>Majorana</a:t>
            </a:r>
            <a:r>
              <a:rPr lang="en-US" dirty="0"/>
              <a:t> Fields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Experimental and Theoretical Evidence</a:t>
            </a:r>
          </a:p>
        </p:txBody>
      </p:sp>
    </p:spTree>
    <p:extLst>
      <p:ext uri="{BB962C8B-B14F-4D97-AF65-F5344CB8AC3E}">
        <p14:creationId xmlns:p14="http://schemas.microsoft.com/office/powerpoint/2010/main" val="3722818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F5187F-D06F-434E-895D-067D98672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04" y="-355600"/>
            <a:ext cx="10051710" cy="7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50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2C038E-01C2-478D-AD23-4DDDFAE9A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03" y="-266700"/>
            <a:ext cx="9932855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54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4FC30-8390-4D3B-9A59-F93BBADB2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62" y="-279400"/>
            <a:ext cx="9915875" cy="74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22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1F0651-46C5-4D75-8BC3-A606D5AB9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71" y="-279400"/>
            <a:ext cx="9953986" cy="745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19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13EE99-68D0-4857-B186-03F76B8E0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84" y="-241300"/>
            <a:ext cx="9987901" cy="74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10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A7205B-3FED-4BF5-9551-D04BC9E5A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71" y="-242436"/>
            <a:ext cx="9904629" cy="741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07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0A0E95-1E13-4B0F-97EA-FCEF86EC4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15" y="-232924"/>
            <a:ext cx="9790186" cy="733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91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40B782-546C-40EF-90C4-8946EB934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44" y="-123720"/>
            <a:ext cx="9775657" cy="73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4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B9A7-6057-4947-983E-E9BD5DA1A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Entangled 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5E9E0-A330-42FA-9356-4FB3D222E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pair of spin entangled states is said to be coupled</a:t>
            </a:r>
          </a:p>
          <a:p>
            <a:r>
              <a:rPr lang="en-US" dirty="0"/>
              <a:t>Meaning of Coupling: Rotationally invariant quantum states can only occur in pairs. These pairs will be referred to as </a:t>
            </a:r>
            <a:r>
              <a:rPr lang="en-US" dirty="0" err="1"/>
              <a:t>isotropically</a:t>
            </a:r>
            <a:r>
              <a:rPr lang="en-US" dirty="0"/>
              <a:t> spin-correlated states (ISC) or coupled states</a:t>
            </a:r>
          </a:p>
          <a:p>
            <a:r>
              <a:rPr lang="en-US" dirty="0"/>
              <a:t>A system of </a:t>
            </a:r>
            <a:r>
              <a:rPr lang="en-US" i="1" dirty="0"/>
              <a:t>n </a:t>
            </a:r>
            <a:r>
              <a:rPr lang="en-US" dirty="0"/>
              <a:t>coupled and indistinguishable states obey the Fermi-Dirac statistics, while Bose-Einstein statistics follows if the coupling is broken.</a:t>
            </a:r>
          </a:p>
          <a:p>
            <a:r>
              <a:rPr lang="en-US" dirty="0"/>
              <a:t>Paired states  ↔ Fermi-Dirac</a:t>
            </a:r>
          </a:p>
          <a:p>
            <a:r>
              <a:rPr lang="en-US" dirty="0"/>
              <a:t>Independent states ↔Bose-Einstein.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7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4D8DA5-4754-4D06-A074-4E73CC11C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79" y="-252803"/>
            <a:ext cx="9968593" cy="744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1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161E1-0261-4081-9E8D-C4FF9290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of the statistical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50F51-F58C-4F22-8AF3-2373F291F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follows from the coupling principle that multi-particles systems can be divided into two categories:</a:t>
            </a:r>
          </a:p>
          <a:p>
            <a:pPr marL="0" indent="0">
              <a:buNone/>
            </a:pPr>
            <a:r>
              <a:rPr lang="en-US" dirty="0"/>
              <a:t>(1) Those containing Coupled Particles</a:t>
            </a:r>
          </a:p>
          <a:p>
            <a:pPr marL="0" indent="0">
              <a:buNone/>
            </a:pPr>
            <a:r>
              <a:rPr lang="en-US" dirty="0"/>
              <a:t>(2) Those containing Decoupled (statistically independent) particles</a:t>
            </a:r>
          </a:p>
          <a:p>
            <a:pPr marL="0" indent="0">
              <a:buNone/>
            </a:pPr>
            <a:r>
              <a:rPr lang="en-US" dirty="0"/>
              <a:t>(3) A mixture of both (para-statistics)</a:t>
            </a:r>
          </a:p>
          <a:p>
            <a:r>
              <a:rPr lang="en-US" dirty="0"/>
              <a:t>A statistical analysis of these categories applied to completely indistinguishable particles reduces to the Fermi-Dirac and Bose-Einstein statistics respectively.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7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4C08F1-5FBA-48E1-BFB6-3599AEB41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50" y="-294640"/>
            <a:ext cx="9575047" cy="71526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DF0C33-5E69-432F-B4A7-98231895E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480" y="4284973"/>
            <a:ext cx="6451599" cy="252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0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45DE6A-B7EF-401F-A780-BBFB272EA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752" y="-238632"/>
            <a:ext cx="9733369" cy="728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2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447969-32A0-4F32-B2A1-9806ADC16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-223519"/>
            <a:ext cx="9968146" cy="745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1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8A8416-C912-4A31-AA8E-6B3192DDD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54" y="-213360"/>
            <a:ext cx="9820791" cy="734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27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211</Words>
  <Application>Microsoft Office PowerPoint</Application>
  <PresentationFormat>Widescreen</PresentationFormat>
  <Paragraphs>34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Contents</vt:lpstr>
      <vt:lpstr>Entangled Pairs</vt:lpstr>
      <vt:lpstr>PowerPoint Presentation</vt:lpstr>
      <vt:lpstr>The structure of the statistical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O'Hara</dc:creator>
  <cp:lastModifiedBy>Paul O'Hara</cp:lastModifiedBy>
  <cp:revision>38</cp:revision>
  <dcterms:created xsi:type="dcterms:W3CDTF">2017-10-31T14:52:23Z</dcterms:created>
  <dcterms:modified xsi:type="dcterms:W3CDTF">2017-11-07T10:09:36Z</dcterms:modified>
</cp:coreProperties>
</file>