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25"/>
  </p:notesMasterIdLst>
  <p:sldIdLst>
    <p:sldId id="1630" r:id="rId2"/>
    <p:sldId id="1673" r:id="rId3"/>
    <p:sldId id="1674" r:id="rId4"/>
    <p:sldId id="1658" r:id="rId5"/>
    <p:sldId id="1643" r:id="rId6"/>
    <p:sldId id="1642" r:id="rId7"/>
    <p:sldId id="1636" r:id="rId8"/>
    <p:sldId id="1685" r:id="rId9"/>
    <p:sldId id="1683" r:id="rId10"/>
    <p:sldId id="1693" r:id="rId11"/>
    <p:sldId id="1698" r:id="rId12"/>
    <p:sldId id="1692" r:id="rId13"/>
    <p:sldId id="1694" r:id="rId14"/>
    <p:sldId id="1659" r:id="rId15"/>
    <p:sldId id="1695" r:id="rId16"/>
    <p:sldId id="1696" r:id="rId17"/>
    <p:sldId id="1691" r:id="rId18"/>
    <p:sldId id="1697" r:id="rId19"/>
    <p:sldId id="1640" r:id="rId20"/>
    <p:sldId id="1699" r:id="rId21"/>
    <p:sldId id="1675" r:id="rId22"/>
    <p:sldId id="1666" r:id="rId23"/>
    <p:sldId id="166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FB1525"/>
    <a:srgbClr val="000099"/>
    <a:srgbClr val="336600"/>
    <a:srgbClr val="FFFF00"/>
    <a:srgbClr val="003300"/>
    <a:srgbClr val="4B14E6"/>
    <a:srgbClr val="B96E5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4311" autoAdjust="0"/>
  </p:normalViewPr>
  <p:slideViewPr>
    <p:cSldViewPr>
      <p:cViewPr>
        <p:scale>
          <a:sx n="90" d="100"/>
          <a:sy n="90" d="100"/>
        </p:scale>
        <p:origin x="73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4.wmf"/><Relationship Id="rId1" Type="http://schemas.openxmlformats.org/officeDocument/2006/relationships/image" Target="../media/image7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9.wmf"/><Relationship Id="rId1" Type="http://schemas.openxmlformats.org/officeDocument/2006/relationships/image" Target="../media/image27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2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2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85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866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07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19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82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84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086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88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33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8299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29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044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08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7252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93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96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99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35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39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56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08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67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18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680489-CB9F-4778-B5A3-E100265E74A0}" type="datetime1">
              <a:rPr lang="en-US" smtClean="0"/>
              <a:t>3/18/2018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31039-4E83-4358-B30D-DB1ED6275F1D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E161B-15D1-45C0-A685-29DCFA00F8E8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15BEE-FF32-404F-A582-76F805A58542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50279-49A7-4752-89C6-E7BD47203C9F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8E236-A9E4-4462-B332-FE0BAB052E10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720DDA-2F0E-4D44-BB62-9F87C8677C30}" type="datetime1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DAD2A-5AB4-4340-BC48-E7DFB9E4EF7A}" type="datetime1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/>
          <a:p>
            <a:pPr>
              <a:defRPr/>
            </a:pPr>
            <a:fld id="{8A956B23-2DCA-460C-BC0C-213EA39B9ED3}" type="datetime1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FB7A2695-B551-4A98-9C33-036A39074C1A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7ACDF1-4D2A-4868-B8AF-F60893150418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8053CA-2B0C-46AB-9CE6-2F721374455C}" type="datetime1">
              <a:rPr lang="en-US" smtClean="0"/>
              <a:t>3/18/2018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0.wmf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2.png"/><Relationship Id="rId10" Type="http://schemas.openxmlformats.org/officeDocument/2006/relationships/image" Target="../media/image49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0.wmf"/><Relationship Id="rId17" Type="http://schemas.openxmlformats.org/officeDocument/2006/relationships/image" Target="../media/image55.png"/><Relationship Id="rId2" Type="http://schemas.openxmlformats.org/officeDocument/2006/relationships/tags" Target="../tags/tag13.xml"/><Relationship Id="rId16" Type="http://schemas.openxmlformats.org/officeDocument/2006/relationships/image" Target="../media/image54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3.png"/><Relationship Id="rId10" Type="http://schemas.openxmlformats.org/officeDocument/2006/relationships/image" Target="../media/image49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9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41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5.wmf"/><Relationship Id="rId7" Type="http://schemas.openxmlformats.org/officeDocument/2006/relationships/image" Target="../media/image18.emf"/><Relationship Id="rId12" Type="http://schemas.openxmlformats.org/officeDocument/2006/relationships/image" Target="../media/image67.png"/><Relationship Id="rId17" Type="http://schemas.openxmlformats.org/officeDocument/2006/relationships/image" Target="../media/image64.wmf"/><Relationship Id="rId2" Type="http://schemas.openxmlformats.org/officeDocument/2006/relationships/tags" Target="../tags/tag16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emf"/><Relationship Id="rId11" Type="http://schemas.openxmlformats.org/officeDocument/2006/relationships/image" Target="../media/image65.png"/><Relationship Id="rId5" Type="http://schemas.openxmlformats.org/officeDocument/2006/relationships/image" Target="../media/image66.png"/><Relationship Id="rId15" Type="http://schemas.openxmlformats.org/officeDocument/2006/relationships/image" Target="../media/image7.wmf"/><Relationship Id="rId10" Type="http://schemas.openxmlformats.org/officeDocument/2006/relationships/image" Target="../media/image19.emf"/><Relationship Id="rId19" Type="http://schemas.openxmlformats.org/officeDocument/2006/relationships/image" Target="../media/image57.wm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4.png"/><Relationship Id="rId1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4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1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12" Type="http://schemas.openxmlformats.org/officeDocument/2006/relationships/image" Target="../media/image70.emf"/><Relationship Id="rId2" Type="http://schemas.openxmlformats.org/officeDocument/2006/relationships/tags" Target="../tags/tag18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13.vml"/><Relationship Id="rId11" Type="http://schemas.openxmlformats.org/officeDocument/2006/relationships/image" Target="../media/image8.emf"/><Relationship Id="rId5" Type="http://schemas.openxmlformats.org/officeDocument/2006/relationships/image" Target="../media/image18.emf"/><Relationship Id="rId15" Type="http://schemas.openxmlformats.org/officeDocument/2006/relationships/image" Target="../media/image81.png"/><Relationship Id="rId10" Type="http://schemas.openxmlformats.org/officeDocument/2006/relationships/image" Target="../media/image69.wmf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6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7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0.wmf"/><Relationship Id="rId26" Type="http://schemas.openxmlformats.org/officeDocument/2006/relationships/oleObject" Target="../embeddings/oleObject52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83.e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50.bin"/><Relationship Id="rId25" Type="http://schemas.openxmlformats.org/officeDocument/2006/relationships/image" Target="../media/image2.wmf"/><Relationship Id="rId2" Type="http://schemas.openxmlformats.org/officeDocument/2006/relationships/tags" Target="../tags/tag22.xml"/><Relationship Id="rId20" Type="http://schemas.openxmlformats.org/officeDocument/2006/relationships/image" Target="../media/image30.png"/><Relationship Id="rId29" Type="http://schemas.openxmlformats.org/officeDocument/2006/relationships/image" Target="../media/image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81.emf"/><Relationship Id="rId24" Type="http://schemas.openxmlformats.org/officeDocument/2006/relationships/oleObject" Target="../embeddings/oleObject51.bin"/><Relationship Id="rId5" Type="http://schemas.openxmlformats.org/officeDocument/2006/relationships/image" Target="../media/image6.emf"/><Relationship Id="rId15" Type="http://schemas.openxmlformats.org/officeDocument/2006/relationships/image" Target="../media/image5.emf"/><Relationship Id="rId23" Type="http://schemas.openxmlformats.org/officeDocument/2006/relationships/image" Target="../media/image84.emf"/><Relationship Id="rId28" Type="http://schemas.openxmlformats.org/officeDocument/2006/relationships/oleObject" Target="../embeddings/oleObject53.bin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79.wmf"/><Relationship Id="rId14" Type="http://schemas.openxmlformats.org/officeDocument/2006/relationships/image" Target="../media/image82.emf"/><Relationship Id="rId22" Type="http://schemas.openxmlformats.org/officeDocument/2006/relationships/hyperlink" Target="https://arxiv.org/abs/1611.04586" TargetMode="External"/><Relationship Id="rId27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8.emf"/><Relationship Id="rId12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7.emf"/><Relationship Id="rId11" Type="http://schemas.openxmlformats.org/officeDocument/2006/relationships/image" Target="../media/image14.emf"/><Relationship Id="rId5" Type="http://schemas.openxmlformats.org/officeDocument/2006/relationships/image" Target="../media/image86.emf"/><Relationship Id="rId10" Type="http://schemas.openxmlformats.org/officeDocument/2006/relationships/image" Target="../media/image200.png"/><Relationship Id="rId4" Type="http://schemas.openxmlformats.org/officeDocument/2006/relationships/image" Target="../media/image85.emf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image" Target="../media/image7.w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image" Target="../media/image11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11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image" Target="../media/image35.png"/><Relationship Id="rId4" Type="http://schemas.openxmlformats.org/officeDocument/2006/relationships/image" Target="../media/image16.emf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19.emf"/><Relationship Id="rId5" Type="http://schemas.openxmlformats.org/officeDocument/2006/relationships/image" Target="../media/image5.emf"/><Relationship Id="rId1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12.bin"/><Relationship Id="rId2" Type="http://schemas.openxmlformats.org/officeDocument/2006/relationships/tags" Target="../tags/tag8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3.bin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45.png"/><Relationship Id="rId26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5.emf"/><Relationship Id="rId12" Type="http://schemas.openxmlformats.org/officeDocument/2006/relationships/image" Target="../media/image29.wmf"/><Relationship Id="rId17" Type="http://schemas.openxmlformats.org/officeDocument/2006/relationships/image" Target="../media/image44.png"/><Relationship Id="rId25" Type="http://schemas.openxmlformats.org/officeDocument/2006/relationships/image" Target="../media/image46.png"/><Relationship Id="rId33" Type="http://schemas.openxmlformats.org/officeDocument/2006/relationships/image" Target="../media/image35.wmf"/><Relationship Id="rId2" Type="http://schemas.openxmlformats.org/officeDocument/2006/relationships/tags" Target="../tags/tag9.xml"/><Relationship Id="rId16" Type="http://schemas.openxmlformats.org/officeDocument/2006/relationships/image" Target="../media/image30.wmf"/><Relationship Id="rId20" Type="http://schemas.openxmlformats.org/officeDocument/2006/relationships/image" Target="../media/image31.wmf"/><Relationship Id="rId29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2.wmf"/><Relationship Id="rId32" Type="http://schemas.openxmlformats.org/officeDocument/2006/relationships/oleObject" Target="../embeddings/oleObject22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18.bin"/><Relationship Id="rId31" Type="http://schemas.openxmlformats.org/officeDocument/2006/relationships/image" Target="../media/image34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22" Type="http://schemas.openxmlformats.org/officeDocument/2006/relationships/image" Target="../media/image31.wmf"/><Relationship Id="rId27" Type="http://schemas.openxmlformats.org/officeDocument/2006/relationships/image" Target="../media/image33.wmf"/><Relationship Id="rId30" Type="http://schemas.openxmlformats.org/officeDocument/2006/relationships/oleObject" Target="../embeddings/oleObject21.bin"/><Relationship Id="rId35" Type="http://schemas.openxmlformats.org/officeDocument/2006/relationships/image" Target="../media/image36.wmf"/><Relationship Id="rId8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2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7.png"/><Relationship Id="rId2" Type="http://schemas.openxmlformats.org/officeDocument/2006/relationships/tags" Target="../tags/tag10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9.wmf"/><Relationship Id="rId5" Type="http://schemas.openxmlformats.org/officeDocument/2006/relationships/image" Target="../media/image42.e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018" y="71647"/>
            <a:ext cx="9220200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i="0" dirty="0" smtClean="0">
                <a:latin typeface="Comic Sans MS" panose="030F0702030302020204" pitchFamily="66" charset="0"/>
              </a:rPr>
              <a:t>A </a:t>
            </a:r>
            <a:r>
              <a:rPr lang="en-US" sz="2400" b="1" i="0" dirty="0">
                <a:latin typeface="Comic Sans MS" panose="030F0702030302020204" pitchFamily="66" charset="0"/>
              </a:rPr>
              <a:t>New Correlator to Detect and Characterize the Chiral Magnetic Effect</a:t>
            </a:r>
            <a:endParaRPr lang="en-US" sz="2200" i="0" dirty="0" smtClean="0">
              <a:latin typeface="Comic Sans MS" panose="030F0702030302020204" pitchFamily="66" charset="0"/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7323" y="6385560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" y="2362200"/>
            <a:ext cx="4533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 smtClean="0"/>
              <a:t>Outline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Introduction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CME </a:t>
            </a:r>
            <a:r>
              <a:rPr lang="en-US" sz="1600" dirty="0" smtClean="0"/>
              <a:t>&amp; Charge separation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 </a:t>
            </a:r>
            <a:r>
              <a:rPr lang="en-US" sz="1600" dirty="0" smtClean="0"/>
              <a:t>Prior measurements &amp; challenges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/>
              <a:t>New Correlator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Correlator essentials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Correlator </a:t>
            </a:r>
            <a:r>
              <a:rPr lang="en-US" sz="1600" dirty="0" smtClean="0"/>
              <a:t>details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/>
              <a:t>Signal </a:t>
            </a:r>
            <a:r>
              <a:rPr lang="en-US" sz="1600" dirty="0" smtClean="0"/>
              <a:t>Quantification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/>
              <a:t>Correlator response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Response to background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/>
              <a:t>Response to signal + background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B1525"/>
                </a:solidFill>
              </a:rPr>
              <a:t>STAR Experimental measurements </a:t>
            </a:r>
            <a:endParaRPr lang="en-US" sz="1600" dirty="0" smtClean="0">
              <a:solidFill>
                <a:srgbClr val="FB1525"/>
              </a:solidFill>
            </a:endParaRPr>
          </a:p>
          <a:p>
            <a:pPr lvl="1" algn="l"/>
            <a:r>
              <a:rPr lang="en-US" sz="1600" dirty="0">
                <a:solidFill>
                  <a:srgbClr val="FB1525"/>
                </a:solidFill>
              </a:rPr>
              <a:t> </a:t>
            </a:r>
            <a:r>
              <a:rPr lang="en-US" sz="1600" dirty="0" smtClean="0">
                <a:solidFill>
                  <a:srgbClr val="FB1525"/>
                </a:solidFill>
              </a:rPr>
              <a:t>     </a:t>
            </a:r>
            <a:r>
              <a:rPr lang="en-US" sz="1600" dirty="0" smtClean="0">
                <a:solidFill>
                  <a:srgbClr val="FB1525"/>
                </a:solidFill>
              </a:rPr>
              <a:t>presented </a:t>
            </a:r>
            <a:r>
              <a:rPr lang="en-US" sz="1600" dirty="0" smtClean="0">
                <a:solidFill>
                  <a:srgbClr val="FB1525"/>
                </a:solidFill>
              </a:rPr>
              <a:t>by N. </a:t>
            </a:r>
            <a:r>
              <a:rPr lang="en-US" sz="1600" dirty="0" err="1" smtClean="0">
                <a:solidFill>
                  <a:srgbClr val="FB1525"/>
                </a:solidFill>
              </a:rPr>
              <a:t>Magdy</a:t>
            </a:r>
            <a:endParaRPr lang="en-US" sz="1600" dirty="0">
              <a:solidFill>
                <a:srgbClr val="FB1525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dirty="0" smtClean="0"/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3928720"/>
            <a:ext cx="3930884" cy="40011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The status quo is not sustainab</a:t>
            </a:r>
            <a:r>
              <a:rPr lang="en-US" sz="2000" dirty="0" smtClean="0"/>
              <a:t>le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48200" y="3733800"/>
            <a:ext cx="4376355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305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4015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</a:t>
            </a:r>
            <a:endParaRPr lang="en-US" sz="21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417902"/>
              </p:ext>
            </p:extLst>
          </p:nvPr>
        </p:nvGraphicFramePr>
        <p:xfrm>
          <a:off x="2743200" y="1371600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538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00" y="1371600"/>
                        <a:ext cx="3098800" cy="774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2362200"/>
            <a:ext cx="670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Correlator response investigated with several models</a:t>
            </a:r>
            <a:endParaRPr lang="en-US" sz="2000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819400"/>
            <a:ext cx="3429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Toy Models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AMPT (background only)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AVFD  (background + signal)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5117" y="4311136"/>
            <a:ext cx="4171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B1525"/>
                </a:solidFill>
              </a:rPr>
              <a:t>Representative examples follow</a:t>
            </a:r>
            <a:endParaRPr lang="en-US" sz="2200" dirty="0">
              <a:solidFill>
                <a:srgbClr val="FB1525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68106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5768109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Correlator Response – background models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55584"/>
              </p:ext>
            </p:extLst>
          </p:nvPr>
        </p:nvGraphicFramePr>
        <p:xfrm>
          <a:off x="413807" y="472326"/>
          <a:ext cx="2518738" cy="62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643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807" y="472326"/>
                        <a:ext cx="2518738" cy="6296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45898" y="4204462"/>
            <a:ext cx="7239000" cy="674547"/>
            <a:chOff x="533400" y="5087963"/>
            <a:chExt cx="7239000" cy="67454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rgbClr val="000099"/>
                  </a:solidFill>
                </a:rPr>
                <a:t>Validatio</a:t>
              </a:r>
              <a:r>
                <a:rPr lang="en-US" b="1" i="0" dirty="0">
                  <a:solidFill>
                    <a:srgbClr val="000099"/>
                  </a:solidFill>
                </a:rPr>
                <a:t>n </a:t>
              </a:r>
              <a:r>
                <a:rPr lang="en-US" b="1" i="0" dirty="0" smtClean="0">
                  <a:solidFill>
                    <a:srgbClr val="000099"/>
                  </a:solidFill>
                </a:rPr>
                <a:t>of the </a:t>
              </a:r>
              <a:r>
                <a:rPr lang="en-US" b="1" i="0" dirty="0">
                  <a:solidFill>
                    <a:srgbClr val="000099"/>
                  </a:solidFill>
                </a:rPr>
                <a:t>expected similarity between the patterns </a:t>
              </a:r>
              <a:endParaRPr lang="en-US" b="1" i="0" dirty="0" smtClean="0">
                <a:solidFill>
                  <a:srgbClr val="000099"/>
                </a:solidFill>
              </a:endParaRPr>
            </a:p>
            <a:p>
              <a:pPr algn="l"/>
              <a:r>
                <a:rPr lang="en-US" b="1" i="0" dirty="0" smtClean="0">
                  <a:solidFill>
                    <a:srgbClr val="000099"/>
                  </a:solidFill>
                </a:rPr>
                <a:t>for              and              for </a:t>
              </a:r>
              <a:r>
                <a:rPr lang="en-US" b="1" i="0" dirty="0">
                  <a:solidFill>
                    <a:srgbClr val="000099"/>
                  </a:solidFill>
                </a:rPr>
                <a:t>background-driven charge separation</a:t>
              </a:r>
              <a:endParaRPr lang="en-US" b="1" i="0" dirty="0" smtClean="0">
                <a:solidFill>
                  <a:srgbClr val="000099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886369"/>
                </p:ext>
              </p:extLst>
            </p:nvPr>
          </p:nvGraphicFramePr>
          <p:xfrm>
            <a:off x="928486" y="5411128"/>
            <a:ext cx="832221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44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8486" y="5411128"/>
                          <a:ext cx="832221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072930"/>
                </p:ext>
              </p:extLst>
            </p:nvPr>
          </p:nvGraphicFramePr>
          <p:xfrm>
            <a:off x="2250137" y="5395834"/>
            <a:ext cx="8128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45" name="Equation" r:id="rId9" imgW="558720" imgH="241200" progId="Equation.DSMT4">
                    <p:embed/>
                  </p:oleObj>
                </mc:Choice>
                <mc:Fallback>
                  <p:oleObj name="Equation" r:id="rId9" imgW="558720" imgH="2412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50137" y="5395834"/>
                          <a:ext cx="812800" cy="3508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7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990600" y="5020270"/>
            <a:ext cx="7958667" cy="1200329"/>
            <a:chOff x="1054365" y="5376664"/>
            <a:chExt cx="7958667" cy="1200329"/>
          </a:xfrm>
        </p:grpSpPr>
        <p:sp>
          <p:nvSpPr>
            <p:cNvPr id="4" name="Rectangle 3"/>
            <p:cNvSpPr/>
            <p:nvPr/>
          </p:nvSpPr>
          <p:spPr>
            <a:xfrm>
              <a:off x="1054365" y="5376664"/>
              <a:ext cx="79586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i="0" dirty="0">
                  <a:solidFill>
                    <a:srgbClr val="FB1525"/>
                  </a:solidFill>
                </a:rPr>
                <a:t>A</a:t>
              </a:r>
              <a:r>
                <a:rPr lang="en-US" b="1" i="0" dirty="0" smtClean="0">
                  <a:solidFill>
                    <a:srgbClr val="FB1525"/>
                  </a:solidFill>
                </a:rPr>
                <a:t> </a:t>
              </a:r>
              <a:r>
                <a:rPr lang="en-US" b="1" i="0" dirty="0">
                  <a:solidFill>
                    <a:srgbClr val="FB1525"/>
                  </a:solidFill>
                </a:rPr>
                <a:t>discernible difference in the response </a:t>
              </a:r>
              <a:r>
                <a:rPr lang="en-US" b="1" i="0" dirty="0" smtClean="0">
                  <a:solidFill>
                    <a:srgbClr val="FB1525"/>
                  </a:solidFill>
                </a:rPr>
                <a:t>for signal and background</a:t>
              </a: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(             and             )  is  a </a:t>
              </a:r>
              <a:r>
                <a:rPr lang="en-US" b="1" i="0" dirty="0">
                  <a:solidFill>
                    <a:srgbClr val="FB1525"/>
                  </a:solidFill>
                </a:rPr>
                <a:t>crucial and necessary requirement for unambiguous identification and </a:t>
              </a:r>
              <a:r>
                <a:rPr lang="en-US" b="1" i="0" dirty="0" smtClean="0">
                  <a:solidFill>
                    <a:srgbClr val="FB1525"/>
                  </a:solidFill>
                </a:rPr>
                <a:t>characterization </a:t>
              </a:r>
              <a:r>
                <a:rPr lang="en-US" b="1" i="0" dirty="0">
                  <a:solidFill>
                    <a:srgbClr val="FB1525"/>
                  </a:solidFill>
                </a:rPr>
                <a:t>of CME-driven </a:t>
              </a:r>
              <a:endParaRPr lang="en-US" b="1" i="0" dirty="0" smtClean="0">
                <a:solidFill>
                  <a:srgbClr val="FB1525"/>
                </a:solidFill>
              </a:endParaRP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charge </a:t>
              </a:r>
              <a:r>
                <a:rPr lang="en-US" b="1" i="0" dirty="0">
                  <a:solidFill>
                    <a:srgbClr val="FB1525"/>
                  </a:solidFill>
                </a:rPr>
                <a:t>separation.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352596"/>
                </p:ext>
              </p:extLst>
            </p:nvPr>
          </p:nvGraphicFramePr>
          <p:xfrm>
            <a:off x="1676392" y="5695075"/>
            <a:ext cx="756565" cy="31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46" name="Equation" r:id="rId11" imgW="571320" imgH="241200" progId="Equation.DSMT4">
                    <p:embed/>
                  </p:oleObj>
                </mc:Choice>
                <mc:Fallback>
                  <p:oleObj name="Equation" r:id="rId11" imgW="571320" imgH="2412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76392" y="5695075"/>
                          <a:ext cx="756565" cy="3194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939176"/>
                </p:ext>
              </p:extLst>
            </p:nvPr>
          </p:nvGraphicFramePr>
          <p:xfrm>
            <a:off x="2893988" y="5692130"/>
            <a:ext cx="740352" cy="318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647" name="Equation" r:id="rId13" imgW="558720" imgH="241200" progId="Equation.DSMT4">
                    <p:embed/>
                  </p:oleObj>
                </mc:Choice>
                <mc:Fallback>
                  <p:oleObj name="Equation" r:id="rId13" imgW="558720" imgH="2412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93988" y="5692130"/>
                          <a:ext cx="740352" cy="31894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3252162" y="675329"/>
            <a:ext cx="1717771" cy="535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  <a:endParaRPr lang="da-DK" sz="1400" b="1" i="0" dirty="0" smtClean="0"/>
          </a:p>
          <a:p>
            <a:r>
              <a:rPr lang="da-DK" sz="1400" b="1" i="0" dirty="0" smtClean="0"/>
              <a:t>arXiv</a:t>
            </a:r>
            <a:r>
              <a:rPr lang="da-DK" sz="1400" b="1" i="0" dirty="0"/>
              <a:t>: 1710.01717</a:t>
            </a:r>
            <a:endParaRPr lang="en-US" sz="1400" b="1" i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2" t="1111" r="8301" b="8889"/>
          <a:stretch/>
        </p:blipFill>
        <p:spPr>
          <a:xfrm rot="5400000">
            <a:off x="2878960" y="-677110"/>
            <a:ext cx="2873591" cy="66503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5398" y="28956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Resonance contributions</a:t>
            </a:r>
          </a:p>
          <a:p>
            <a:r>
              <a:rPr lang="en-US" dirty="0" smtClean="0"/>
              <a:t>suppressed 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09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5768109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Correlator Response – background models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55584"/>
              </p:ext>
            </p:extLst>
          </p:nvPr>
        </p:nvGraphicFramePr>
        <p:xfrm>
          <a:off x="413807" y="472326"/>
          <a:ext cx="2518738" cy="62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662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807" y="472326"/>
                        <a:ext cx="2518738" cy="6296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830223" y="1077117"/>
            <a:ext cx="1717771" cy="535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  <a:endParaRPr lang="da-DK" sz="1400" b="1" i="0" dirty="0" smtClean="0"/>
          </a:p>
          <a:p>
            <a:r>
              <a:rPr lang="da-DK" sz="1400" b="1" i="0" dirty="0" smtClean="0"/>
              <a:t>arXiv</a:t>
            </a:r>
            <a:r>
              <a:rPr lang="da-DK" sz="1400" b="1" i="0" dirty="0"/>
              <a:t>: 1710.01717</a:t>
            </a:r>
            <a:endParaRPr lang="en-US" sz="1400" b="1" i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45898" y="4204462"/>
            <a:ext cx="7239000" cy="674547"/>
            <a:chOff x="533400" y="5087963"/>
            <a:chExt cx="7239000" cy="67454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rgbClr val="000099"/>
                  </a:solidFill>
                </a:rPr>
                <a:t>Validatio</a:t>
              </a:r>
              <a:r>
                <a:rPr lang="en-US" b="1" i="0" dirty="0">
                  <a:solidFill>
                    <a:srgbClr val="000099"/>
                  </a:solidFill>
                </a:rPr>
                <a:t>n </a:t>
              </a:r>
              <a:r>
                <a:rPr lang="en-US" b="1" i="0" dirty="0" smtClean="0">
                  <a:solidFill>
                    <a:srgbClr val="000099"/>
                  </a:solidFill>
                </a:rPr>
                <a:t>of the </a:t>
              </a:r>
              <a:r>
                <a:rPr lang="en-US" b="1" i="0" dirty="0">
                  <a:solidFill>
                    <a:srgbClr val="000099"/>
                  </a:solidFill>
                </a:rPr>
                <a:t>expected similarity between the patterns </a:t>
              </a:r>
              <a:endParaRPr lang="en-US" b="1" i="0" dirty="0" smtClean="0">
                <a:solidFill>
                  <a:srgbClr val="000099"/>
                </a:solidFill>
              </a:endParaRPr>
            </a:p>
            <a:p>
              <a:pPr algn="l"/>
              <a:r>
                <a:rPr lang="en-US" b="1" i="0" dirty="0" smtClean="0">
                  <a:solidFill>
                    <a:srgbClr val="000099"/>
                  </a:solidFill>
                </a:rPr>
                <a:t>for              and              for </a:t>
              </a:r>
              <a:r>
                <a:rPr lang="en-US" b="1" i="0" dirty="0">
                  <a:solidFill>
                    <a:srgbClr val="000099"/>
                  </a:solidFill>
                </a:rPr>
                <a:t>background-driven charge separation</a:t>
              </a:r>
              <a:endParaRPr lang="en-US" b="1" i="0" dirty="0" smtClean="0">
                <a:solidFill>
                  <a:srgbClr val="000099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886369"/>
                </p:ext>
              </p:extLst>
            </p:nvPr>
          </p:nvGraphicFramePr>
          <p:xfrm>
            <a:off x="928486" y="5411128"/>
            <a:ext cx="832221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663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8486" y="5411128"/>
                          <a:ext cx="832221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072930"/>
                </p:ext>
              </p:extLst>
            </p:nvPr>
          </p:nvGraphicFramePr>
          <p:xfrm>
            <a:off x="2250137" y="5395834"/>
            <a:ext cx="8128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664" name="Equation" r:id="rId9" imgW="558720" imgH="241200" progId="Equation.DSMT4">
                    <p:embed/>
                  </p:oleObj>
                </mc:Choice>
                <mc:Fallback>
                  <p:oleObj name="Equation" r:id="rId9" imgW="5587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50137" y="5395834"/>
                          <a:ext cx="812800" cy="3508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7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990600" y="5020270"/>
            <a:ext cx="7958667" cy="1200329"/>
            <a:chOff x="1054365" y="5376664"/>
            <a:chExt cx="7958667" cy="1200329"/>
          </a:xfrm>
        </p:grpSpPr>
        <p:sp>
          <p:nvSpPr>
            <p:cNvPr id="4" name="Rectangle 3"/>
            <p:cNvSpPr/>
            <p:nvPr/>
          </p:nvSpPr>
          <p:spPr>
            <a:xfrm>
              <a:off x="1054365" y="5376664"/>
              <a:ext cx="79586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i="0" dirty="0">
                  <a:solidFill>
                    <a:srgbClr val="FB1525"/>
                  </a:solidFill>
                </a:rPr>
                <a:t>A</a:t>
              </a:r>
              <a:r>
                <a:rPr lang="en-US" b="1" i="0" dirty="0" smtClean="0">
                  <a:solidFill>
                    <a:srgbClr val="FB1525"/>
                  </a:solidFill>
                </a:rPr>
                <a:t> </a:t>
              </a:r>
              <a:r>
                <a:rPr lang="en-US" b="1" i="0" dirty="0">
                  <a:solidFill>
                    <a:srgbClr val="FB1525"/>
                  </a:solidFill>
                </a:rPr>
                <a:t>discernible difference in the response </a:t>
              </a:r>
              <a:r>
                <a:rPr lang="en-US" b="1" i="0" dirty="0" smtClean="0">
                  <a:solidFill>
                    <a:srgbClr val="FB1525"/>
                  </a:solidFill>
                </a:rPr>
                <a:t>for signal and background</a:t>
              </a: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(             and             )  is  a </a:t>
              </a:r>
              <a:r>
                <a:rPr lang="en-US" b="1" i="0" dirty="0">
                  <a:solidFill>
                    <a:srgbClr val="FB1525"/>
                  </a:solidFill>
                </a:rPr>
                <a:t>crucial and necessary requirement for unambiguous identification and </a:t>
              </a:r>
              <a:r>
                <a:rPr lang="en-US" b="1" i="0" dirty="0" smtClean="0">
                  <a:solidFill>
                    <a:srgbClr val="FB1525"/>
                  </a:solidFill>
                </a:rPr>
                <a:t>characterization </a:t>
              </a:r>
              <a:r>
                <a:rPr lang="en-US" b="1" i="0" dirty="0">
                  <a:solidFill>
                    <a:srgbClr val="FB1525"/>
                  </a:solidFill>
                </a:rPr>
                <a:t>of CME-driven </a:t>
              </a:r>
              <a:endParaRPr lang="en-US" b="1" i="0" dirty="0" smtClean="0">
                <a:solidFill>
                  <a:srgbClr val="FB1525"/>
                </a:solidFill>
              </a:endParaRPr>
            </a:p>
            <a:p>
              <a:r>
                <a:rPr lang="en-US" b="1" i="0" dirty="0" smtClean="0">
                  <a:solidFill>
                    <a:srgbClr val="FB1525"/>
                  </a:solidFill>
                </a:rPr>
                <a:t>charge </a:t>
              </a:r>
              <a:r>
                <a:rPr lang="en-US" b="1" i="0" dirty="0">
                  <a:solidFill>
                    <a:srgbClr val="FB1525"/>
                  </a:solidFill>
                </a:rPr>
                <a:t>separation.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352596"/>
                </p:ext>
              </p:extLst>
            </p:nvPr>
          </p:nvGraphicFramePr>
          <p:xfrm>
            <a:off x="1676392" y="5695075"/>
            <a:ext cx="756565" cy="31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665" name="Equation" r:id="rId11" imgW="571320" imgH="241200" progId="Equation.DSMT4">
                    <p:embed/>
                  </p:oleObj>
                </mc:Choice>
                <mc:Fallback>
                  <p:oleObj name="Equation" r:id="rId11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76392" y="5695075"/>
                          <a:ext cx="756565" cy="3194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9939176"/>
                </p:ext>
              </p:extLst>
            </p:nvPr>
          </p:nvGraphicFramePr>
          <p:xfrm>
            <a:off x="2893988" y="5692130"/>
            <a:ext cx="740352" cy="318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5666" name="Equation" r:id="rId13" imgW="558720" imgH="241200" progId="Equation.DSMT4">
                    <p:embed/>
                  </p:oleObj>
                </mc:Choice>
                <mc:Fallback>
                  <p:oleObj name="Equation" r:id="rId13" imgW="558720" imgH="2412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93988" y="5692130"/>
                          <a:ext cx="740352" cy="31894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4952999" y="1317217"/>
            <a:ext cx="4191001" cy="2864301"/>
            <a:chOff x="4498023" y="1460504"/>
            <a:chExt cx="4648752" cy="3102488"/>
          </a:xfrm>
        </p:grpSpPr>
        <p:grpSp>
          <p:nvGrpSpPr>
            <p:cNvPr id="7" name="Group 6"/>
            <p:cNvGrpSpPr/>
            <p:nvPr/>
          </p:nvGrpSpPr>
          <p:grpSpPr>
            <a:xfrm>
              <a:off x="4650976" y="1460504"/>
              <a:ext cx="4495799" cy="3102488"/>
              <a:chOff x="4467565" y="1581971"/>
              <a:chExt cx="4705927" cy="332183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91" t="6097" r="8694" b="6202"/>
              <a:stretch/>
            </p:blipFill>
            <p:spPr>
              <a:xfrm rot="5400000">
                <a:off x="5159613" y="889923"/>
                <a:ext cx="3321831" cy="4705927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9400" y="1981200"/>
                <a:ext cx="1447800" cy="42420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400703" y="2508425"/>
                <a:ext cx="9621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a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=0.0%</a:t>
                </a:r>
                <a:endParaRPr lang="en-US" sz="1600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39" t="86452" r="40673" b="3030"/>
            <a:stretch/>
          </p:blipFill>
          <p:spPr>
            <a:xfrm rot="5400000">
              <a:off x="4267198" y="2669225"/>
              <a:ext cx="990603" cy="52895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9" t="1111" r="7974" b="8889"/>
          <a:stretch/>
        </p:blipFill>
        <p:spPr>
          <a:xfrm rot="5400000">
            <a:off x="1421652" y="196284"/>
            <a:ext cx="2198868" cy="508880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68115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0" y="12700"/>
            <a:ext cx="660631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</a:t>
            </a:r>
            <a:r>
              <a:rPr lang="en-US" sz="2100" b="1" dirty="0" smtClean="0">
                <a:solidFill>
                  <a:srgbClr val="320CD6"/>
                </a:solidFill>
              </a:rPr>
              <a:t>Response – Signal + background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04667"/>
              </p:ext>
            </p:extLst>
          </p:nvPr>
        </p:nvGraphicFramePr>
        <p:xfrm>
          <a:off x="383826" y="494801"/>
          <a:ext cx="2866325" cy="71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614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826" y="494801"/>
                        <a:ext cx="2866325" cy="7165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505200" y="5096470"/>
            <a:ext cx="5334000" cy="923330"/>
            <a:chOff x="3505200" y="5264057"/>
            <a:chExt cx="5334000" cy="923330"/>
          </a:xfrm>
        </p:grpSpPr>
        <p:sp>
          <p:nvSpPr>
            <p:cNvPr id="24" name="TextBox 23"/>
            <p:cNvSpPr txBox="1"/>
            <p:nvPr/>
          </p:nvSpPr>
          <p:spPr>
            <a:xfrm>
              <a:off x="3505200" y="5264057"/>
              <a:ext cx="533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chemeClr val="accent2"/>
                  </a:solidFill>
                </a:rPr>
                <a:t>Validatio</a:t>
              </a:r>
              <a:r>
                <a:rPr lang="en-US" b="1" i="0" dirty="0">
                  <a:solidFill>
                    <a:schemeClr val="accent2"/>
                  </a:solidFill>
                </a:rPr>
                <a:t>n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of the </a:t>
              </a:r>
              <a:r>
                <a:rPr lang="en-US" b="1" i="0" dirty="0">
                  <a:solidFill>
                    <a:schemeClr val="accent2"/>
                  </a:solidFill>
                </a:rPr>
                <a:t>expected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concave-shaped </a:t>
              </a:r>
              <a:endParaRPr lang="en-US" b="1" i="0" dirty="0" smtClean="0">
                <a:solidFill>
                  <a:schemeClr val="accent2"/>
                </a:solidFill>
              </a:endParaRPr>
            </a:p>
            <a:p>
              <a:pPr algn="l"/>
              <a:r>
                <a:rPr lang="en-US" b="1" i="0" dirty="0">
                  <a:solidFill>
                    <a:schemeClr val="accent2"/>
                  </a:solidFill>
                </a:rPr>
                <a:t>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   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response of              to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CME-driven </a:t>
              </a:r>
              <a:endParaRPr lang="en-US" b="1" i="0" dirty="0" smtClean="0">
                <a:solidFill>
                  <a:schemeClr val="accent2"/>
                </a:solidFill>
              </a:endParaRPr>
            </a:p>
            <a:p>
              <a:pPr algn="l"/>
              <a:r>
                <a:rPr lang="en-US" b="1" i="0" dirty="0">
                  <a:solidFill>
                    <a:schemeClr val="accent2"/>
                  </a:solidFill>
                </a:rPr>
                <a:t>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   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charge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separation input in AVFD events.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548739"/>
                </p:ext>
              </p:extLst>
            </p:nvPr>
          </p:nvGraphicFramePr>
          <p:xfrm>
            <a:off x="5248634" y="5558126"/>
            <a:ext cx="814700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615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48634" y="5558126"/>
                          <a:ext cx="814700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3219615" y="391381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</a:p>
          <a:p>
            <a:r>
              <a:rPr lang="da-DK" sz="1400" b="1" i="0" dirty="0"/>
              <a:t>arXiv: 1710.01717</a:t>
            </a:r>
            <a:endParaRPr lang="en-US" sz="1400" b="1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1111" r="8300" b="8889"/>
          <a:stretch/>
        </p:blipFill>
        <p:spPr>
          <a:xfrm rot="5400000">
            <a:off x="-457215" y="1613082"/>
            <a:ext cx="4191000" cy="3196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7778" r="9738" b="5556"/>
          <a:stretch/>
        </p:blipFill>
        <p:spPr>
          <a:xfrm rot="5400000">
            <a:off x="4555374" y="257011"/>
            <a:ext cx="3200400" cy="45387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0161" y="4113196"/>
            <a:ext cx="4653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Signal magnitude reflected in the 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idths of the distributions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Smaller widths for larger input signal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702" y="5260289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Concaved-shape distribution</a:t>
            </a:r>
          </a:p>
          <a:p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or input charge separation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5385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52400" y="152400"/>
            <a:ext cx="2997943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Signal Quantification</a:t>
            </a:r>
            <a:endParaRPr lang="en-US"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81000" y="647813"/>
                <a:ext cx="731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0" dirty="0" smtClean="0">
                    <a:solidFill>
                      <a:srgbClr val="FB1525"/>
                    </a:solidFill>
                  </a:rPr>
                  <a:t>Charge separation magnitude is reflected in the widths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0" dirty="0" smtClean="0">
                    <a:solidFill>
                      <a:srgbClr val="FB1525"/>
                    </a:solidFill>
                  </a:rPr>
                  <a:t> of the </a:t>
                </a:r>
              </a:p>
              <a:p>
                <a:r>
                  <a:rPr lang="en-US" b="1" i="0" dirty="0" smtClean="0">
                    <a:solidFill>
                      <a:srgbClr val="FB1525"/>
                    </a:solidFill>
                  </a:rPr>
                  <a:t>correlator distributions</a:t>
                </a:r>
                <a:endParaRPr lang="en-US" b="1" i="0" dirty="0">
                  <a:solidFill>
                    <a:srgbClr val="FB1525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47813"/>
                <a:ext cx="7315200" cy="646331"/>
              </a:xfrm>
              <a:prstGeom prst="rect">
                <a:avLst/>
              </a:prstGeom>
              <a:blipFill>
                <a:blip r:embed="rId4"/>
                <a:stretch>
                  <a:fillRect l="-167" t="-4717" r="-83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594" t="2168" b="50724"/>
          <a:stretch/>
        </p:blipFill>
        <p:spPr>
          <a:xfrm>
            <a:off x="3438525" y="1371600"/>
            <a:ext cx="5476875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31893"/>
            <a:ext cx="2755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The widths are also 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influenced by;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Number fluctuations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Event plane resolution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1692" y="2734255"/>
            <a:ext cx="3211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Both can be accounted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for,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ia appropriate scaling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1594" t="52575"/>
          <a:stretch/>
        </p:blipFill>
        <p:spPr>
          <a:xfrm>
            <a:off x="3438525" y="3851141"/>
            <a:ext cx="5476875" cy="23780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0358" y="3352800"/>
            <a:ext cx="2525050" cy="639501"/>
            <a:chOff x="240358" y="3205621"/>
            <a:chExt cx="2525050" cy="6395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071" y="3543522"/>
              <a:ext cx="1668600" cy="301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40358" y="3205621"/>
              <a:ext cx="2525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dirty="0"/>
                <a:t>Number fluctuations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4302416"/>
            <a:ext cx="2755883" cy="1042132"/>
            <a:chOff x="152400" y="4302416"/>
            <a:chExt cx="2755883" cy="1042132"/>
          </a:xfrm>
        </p:grpSpPr>
        <p:sp>
          <p:nvSpPr>
            <p:cNvPr id="14" name="Rectangle 13"/>
            <p:cNvSpPr/>
            <p:nvPr/>
          </p:nvSpPr>
          <p:spPr>
            <a:xfrm>
              <a:off x="152400" y="4302416"/>
              <a:ext cx="2755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dirty="0"/>
                <a:t>Event plane resolution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566" y="4671748"/>
              <a:ext cx="1529550" cy="67280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5801634" y="1176854"/>
            <a:ext cx="3211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N. Magdy et al. </a:t>
            </a:r>
            <a:r>
              <a:rPr lang="da-DK" sz="1600" dirty="0" smtClean="0"/>
              <a:t>this </a:t>
            </a:r>
            <a:r>
              <a:rPr lang="da-DK" sz="1600" dirty="0" smtClean="0"/>
              <a:t>workshop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6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7778" r="24117" b="8889"/>
          <a:stretch/>
        </p:blipFill>
        <p:spPr>
          <a:xfrm>
            <a:off x="2407802" y="485775"/>
            <a:ext cx="3246120" cy="5410200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897" y="137469"/>
            <a:ext cx="2177240" cy="561612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59021" y="614323"/>
            <a:ext cx="2226979" cy="1899720"/>
            <a:chOff x="-428539" y="1099190"/>
            <a:chExt cx="2936711" cy="1964498"/>
          </a:xfrm>
        </p:grpSpPr>
        <p:grpSp>
          <p:nvGrpSpPr>
            <p:cNvPr id="25" name="Group 24"/>
            <p:cNvGrpSpPr/>
            <p:nvPr/>
          </p:nvGrpSpPr>
          <p:grpSpPr>
            <a:xfrm>
              <a:off x="41692" y="1099190"/>
              <a:ext cx="2466480" cy="1433741"/>
              <a:chOff x="76197" y="1225125"/>
              <a:chExt cx="2466480" cy="143374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76197" y="1225125"/>
                <a:ext cx="1699090" cy="1433741"/>
                <a:chOff x="6705599" y="798578"/>
                <a:chExt cx="2138697" cy="1716022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3492"/>
                <a:stretch/>
              </p:blipFill>
              <p:spPr>
                <a:xfrm>
                  <a:off x="6705599" y="1064064"/>
                  <a:ext cx="2138697" cy="1450536"/>
                </a:xfrm>
                <a:prstGeom prst="rect">
                  <a:avLst/>
                </a:prstGeom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7605240" y="798578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smtClean="0"/>
                    <a:t>B</a:t>
                  </a:r>
                  <a:endParaRPr lang="en-US" sz="1400" b="1" i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1090671" y="2064210"/>
                    <a:ext cx="1452006" cy="3511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 </a:t>
                    </a:r>
                    <a:r>
                      <a:rPr lang="en-US" sz="1600" dirty="0" smtClean="0"/>
                      <a:t>planes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0671" y="2064210"/>
                    <a:ext cx="1452006" cy="35113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5263" r="-1500" b="-192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-428539" y="2458973"/>
                  <a:ext cx="2779492" cy="6047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correlated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60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600" dirty="0"/>
                    <a:t> correlated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28539" y="2458973"/>
                  <a:ext cx="2779492" cy="604715"/>
                </a:xfrm>
                <a:prstGeom prst="rect">
                  <a:avLst/>
                </a:prstGeom>
                <a:blipFill>
                  <a:blip r:embed="rId9"/>
                  <a:stretch>
                    <a:fillRect t="-3125" r="-580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6504912" y="1925715"/>
            <a:ext cx="1828800" cy="1726874"/>
            <a:chOff x="-144448" y="3089600"/>
            <a:chExt cx="2289063" cy="2050559"/>
          </a:xfrm>
        </p:grpSpPr>
        <p:grpSp>
          <p:nvGrpSpPr>
            <p:cNvPr id="42" name="Group 41"/>
            <p:cNvGrpSpPr/>
            <p:nvPr/>
          </p:nvGrpSpPr>
          <p:grpSpPr>
            <a:xfrm>
              <a:off x="-144448" y="3121959"/>
              <a:ext cx="2289063" cy="2018200"/>
              <a:chOff x="-144448" y="3121959"/>
              <a:chExt cx="2289063" cy="201820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234" y="3121959"/>
                <a:ext cx="2032381" cy="1372378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371599" y="4102538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plane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-144448" y="4445774"/>
                    <a:ext cx="2063371" cy="69438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a14:m>
                    <a:r>
                      <a:rPr lang="en-US" sz="1600" dirty="0" smtClean="0"/>
                      <a:t>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 smtClean="0"/>
                      <a:t> &amp;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600" dirty="0" smtClean="0"/>
                  </a:p>
                  <a:p>
                    <a:r>
                      <a:rPr lang="en-US" sz="1600" dirty="0" smtClean="0"/>
                      <a:t>~ uncorrelated</a:t>
                    </a:r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4448" y="4445774"/>
                    <a:ext cx="2063371" cy="69438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2041" b="-1122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Box 42"/>
            <p:cNvSpPr txBox="1"/>
            <p:nvPr/>
          </p:nvSpPr>
          <p:spPr>
            <a:xfrm>
              <a:off x="984252" y="3089600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0" dirty="0" err="1" smtClean="0"/>
                <a:t>p+Au</a:t>
              </a:r>
              <a:endParaRPr lang="en-US" sz="1400" b="1" i="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163108" y="5843718"/>
                <a:ext cx="8052141" cy="65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i="0" dirty="0" smtClean="0">
                    <a:solidFill>
                      <a:srgbClr val="FB1525"/>
                    </a:solidFill>
                  </a:rPr>
                  <a:t>We leverage the characteristic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</m:rad>
                  </m:oMath>
                </a14:m>
                <a:r>
                  <a:rPr lang="en-US" b="1" i="0" dirty="0" smtClean="0">
                    <a:solidFill>
                      <a:srgbClr val="FB1525"/>
                    </a:solidFill>
                  </a:rPr>
                  <a:t>, centrality and system dependence </a:t>
                </a:r>
              </a:p>
              <a:p>
                <a:r>
                  <a:rPr lang="en-US" b="1" i="0" dirty="0">
                    <a:solidFill>
                      <a:srgbClr val="FB1525"/>
                    </a:solidFill>
                  </a:rPr>
                  <a:t>t</a:t>
                </a:r>
                <a:r>
                  <a:rPr lang="en-US" b="1" i="0" dirty="0" smtClean="0">
                    <a:solidFill>
                      <a:srgbClr val="FB1525"/>
                    </a:solidFill>
                  </a:rPr>
                  <a:t>o identify and characterize CME-driven </a:t>
                </a:r>
                <a:r>
                  <a:rPr lang="en-US" b="1" i="0" dirty="0" smtClean="0">
                    <a:solidFill>
                      <a:srgbClr val="FB1525"/>
                    </a:solidFill>
                  </a:rPr>
                  <a:t>charge separation </a:t>
                </a:r>
                <a:endParaRPr lang="en-US" b="1" i="0" dirty="0">
                  <a:solidFill>
                    <a:srgbClr val="FB1525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08" y="5843718"/>
                <a:ext cx="8052141" cy="651397"/>
              </a:xfrm>
              <a:prstGeom prst="rect">
                <a:avLst/>
              </a:prstGeom>
              <a:blipFill>
                <a:blip r:embed="rId12"/>
                <a:stretch>
                  <a:fillRect l="-227" t="-4717" r="-22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719722" y="816730"/>
            <a:ext cx="1273073" cy="429814"/>
            <a:chOff x="483956" y="1851715"/>
            <a:chExt cx="1268401" cy="46549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3"/>
            <a:srcRect r="80864" b="9000"/>
            <a:stretch/>
          </p:blipFill>
          <p:spPr>
            <a:xfrm>
              <a:off x="609601" y="1921083"/>
              <a:ext cx="1142756" cy="318454"/>
            </a:xfrm>
            <a:prstGeom prst="rect">
              <a:avLst/>
            </a:prstGeom>
            <a:ln>
              <a:noFill/>
            </a:ln>
          </p:spPr>
        </p:pic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483956" y="1851715"/>
            <a:ext cx="416499" cy="465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8702" name="Equation" r:id="rId14" imgW="215640" imgH="241200" progId="Equation.DSMT4">
                    <p:embed/>
                  </p:oleObj>
                </mc:Choice>
                <mc:Fallback>
                  <p:oleObj name="Equation" r:id="rId14" imgW="215640" imgH="24120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83956" y="1851715"/>
                          <a:ext cx="416499" cy="4654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ounded Rectangle 36"/>
          <p:cNvSpPr/>
          <p:nvPr/>
        </p:nvSpPr>
        <p:spPr>
          <a:xfrm>
            <a:off x="76200" y="106712"/>
            <a:ext cx="541020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Signal Identification &amp; Characterization</a:t>
            </a:r>
            <a:endParaRPr lang="en-US" sz="21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021131"/>
              </p:ext>
            </p:extLst>
          </p:nvPr>
        </p:nvGraphicFramePr>
        <p:xfrm>
          <a:off x="655060" y="2652983"/>
          <a:ext cx="1013385" cy="71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703" name="Equation" r:id="rId16" imgW="685800" imgH="482400" progId="Equation.DSMT4">
                  <p:embed/>
                </p:oleObj>
              </mc:Choice>
              <mc:Fallback>
                <p:oleObj name="Equation" r:id="rId16" imgW="685800" imgH="4824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5060" y="2652983"/>
                        <a:ext cx="1013385" cy="712772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26400" y="1287715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Characteristic centrality and </a:t>
            </a:r>
          </a:p>
          <a:p>
            <a:r>
              <a:rPr lang="en-US" dirty="0">
                <a:solidFill>
                  <a:srgbClr val="000099"/>
                </a:solidFill>
              </a:rPr>
              <a:t>s</a:t>
            </a:r>
            <a:r>
              <a:rPr lang="en-US" dirty="0" smtClean="0">
                <a:solidFill>
                  <a:srgbClr val="000099"/>
                </a:solidFill>
              </a:rPr>
              <a:t>ystem dependence expected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86400" y="2438400"/>
            <a:ext cx="45719" cy="68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32119" y="2490679"/>
            <a:ext cx="972793" cy="1090721"/>
          </a:xfrm>
          <a:custGeom>
            <a:avLst/>
            <a:gdLst>
              <a:gd name="connsiteX0" fmla="*/ 0 w 962025"/>
              <a:gd name="connsiteY0" fmla="*/ 0 h 949514"/>
              <a:gd name="connsiteX1" fmla="*/ 314325 w 962025"/>
              <a:gd name="connsiteY1" fmla="*/ 304800 h 949514"/>
              <a:gd name="connsiteX2" fmla="*/ 809625 w 962025"/>
              <a:gd name="connsiteY2" fmla="*/ 876300 h 949514"/>
              <a:gd name="connsiteX3" fmla="*/ 962025 w 962025"/>
              <a:gd name="connsiteY3" fmla="*/ 923925 h 94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949514">
                <a:moveTo>
                  <a:pt x="0" y="0"/>
                </a:moveTo>
                <a:cubicBezTo>
                  <a:pt x="89694" y="79375"/>
                  <a:pt x="179388" y="158750"/>
                  <a:pt x="314325" y="304800"/>
                </a:cubicBezTo>
                <a:cubicBezTo>
                  <a:pt x="449263" y="450850"/>
                  <a:pt x="701675" y="773113"/>
                  <a:pt x="809625" y="876300"/>
                </a:cubicBezTo>
                <a:cubicBezTo>
                  <a:pt x="917575" y="979487"/>
                  <a:pt x="939800" y="951706"/>
                  <a:pt x="962025" y="923925"/>
                </a:cubicBezTo>
              </a:path>
            </a:pathLst>
          </a:custGeom>
          <a:noFill/>
          <a:ln w="19050"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42874" y="3562992"/>
            <a:ext cx="23798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Characteristic beam energy dependence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expected 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en-US" sz="1000" dirty="0" smtClean="0">
                <a:solidFill>
                  <a:srgbClr val="000099"/>
                </a:solidFill>
              </a:rPr>
              <a:t> </a:t>
            </a:r>
            <a:endParaRPr lang="en-US" sz="1000" dirty="0">
              <a:solidFill>
                <a:srgbClr val="000099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But need chiral quarks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95865" y="4912192"/>
            <a:ext cx="324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Characteristic isobaric-system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dependence expected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94147" y="3779558"/>
            <a:ext cx="3081194" cy="923330"/>
            <a:chOff x="5994147" y="3779558"/>
            <a:chExt cx="3081194" cy="923330"/>
          </a:xfrm>
        </p:grpSpPr>
        <p:sp>
          <p:nvSpPr>
            <p:cNvPr id="50" name="TextBox 49"/>
            <p:cNvSpPr txBox="1"/>
            <p:nvPr/>
          </p:nvSpPr>
          <p:spPr>
            <a:xfrm>
              <a:off x="5994147" y="3779558"/>
              <a:ext cx="29742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99"/>
                  </a:solidFill>
                </a:rPr>
                <a:t>Characteristic difference </a:t>
              </a:r>
            </a:p>
            <a:p>
              <a:pPr algn="l"/>
              <a:r>
                <a:rPr lang="en-US" dirty="0">
                  <a:solidFill>
                    <a:srgbClr val="000099"/>
                  </a:solidFill>
                </a:rPr>
                <a:t>b</a:t>
              </a:r>
              <a:r>
                <a:rPr lang="en-US" dirty="0" smtClean="0">
                  <a:solidFill>
                    <a:srgbClr val="000099"/>
                  </a:solidFill>
                </a:rPr>
                <a:t>etween              and</a:t>
              </a:r>
            </a:p>
            <a:p>
              <a:r>
                <a:rPr lang="en-US" dirty="0" smtClean="0">
                  <a:solidFill>
                    <a:srgbClr val="000099"/>
                  </a:solidFill>
                </a:rPr>
                <a:t>expected </a:t>
              </a:r>
              <a:endParaRPr lang="en-US" dirty="0">
                <a:solidFill>
                  <a:srgbClr val="000099"/>
                </a:solidFill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5657213"/>
                </p:ext>
              </p:extLst>
            </p:nvPr>
          </p:nvGraphicFramePr>
          <p:xfrm>
            <a:off x="7000562" y="4076953"/>
            <a:ext cx="832221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8704" name="Equation" r:id="rId18" imgW="571320" imgH="241200" progId="Equation.DSMT4">
                    <p:embed/>
                  </p:oleObj>
                </mc:Choice>
                <mc:Fallback>
                  <p:oleObj name="Equation" r:id="rId18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000562" y="4076953"/>
                          <a:ext cx="832221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8953553"/>
                </p:ext>
              </p:extLst>
            </p:nvPr>
          </p:nvGraphicFramePr>
          <p:xfrm>
            <a:off x="8262541" y="4093489"/>
            <a:ext cx="8128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8705" name="Equation" r:id="rId20" imgW="558720" imgH="241200" progId="Equation.DSMT4">
                    <p:embed/>
                  </p:oleObj>
                </mc:Choice>
                <mc:Fallback>
                  <p:oleObj name="Equation" r:id="rId20" imgW="558720" imgH="2412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262541" y="4093489"/>
                          <a:ext cx="812800" cy="35083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7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Rectangle 55"/>
          <p:cNvSpPr/>
          <p:nvPr/>
        </p:nvSpPr>
        <p:spPr>
          <a:xfrm>
            <a:off x="3361160" y="2055312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i="0" dirty="0"/>
              <a:t>N. Magdy et al. </a:t>
            </a:r>
          </a:p>
          <a:p>
            <a:r>
              <a:rPr lang="da-DK" sz="1200" b="1" i="0" dirty="0"/>
              <a:t>arXiv: 1803.02416</a:t>
            </a:r>
            <a:endParaRPr lang="en-US" sz="1200" b="1" i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182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11" grpId="0" animBg="1"/>
      <p:bldP spid="40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4015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</a:t>
            </a:r>
            <a:endParaRPr lang="en-US" sz="21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767789"/>
              </p:ext>
            </p:extLst>
          </p:nvPr>
        </p:nvGraphicFramePr>
        <p:xfrm>
          <a:off x="152400" y="557953"/>
          <a:ext cx="2866325" cy="716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9628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557953"/>
                        <a:ext cx="2866325" cy="7165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676400" y="5521592"/>
            <a:ext cx="7336632" cy="646331"/>
            <a:chOff x="533400" y="5087963"/>
            <a:chExt cx="723900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chemeClr val="accent2"/>
                  </a:solidFill>
                </a:rPr>
                <a:t>Validatio</a:t>
              </a:r>
              <a:r>
                <a:rPr lang="en-US" b="1" i="0" dirty="0">
                  <a:solidFill>
                    <a:schemeClr val="accent2"/>
                  </a:solidFill>
                </a:rPr>
                <a:t>n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of the </a:t>
              </a:r>
              <a:r>
                <a:rPr lang="en-US" b="1" i="0" dirty="0">
                  <a:solidFill>
                    <a:schemeClr val="accent2"/>
                  </a:solidFill>
                </a:rPr>
                <a:t>expected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centrality dependence of </a:t>
              </a:r>
            </a:p>
            <a:p>
              <a:pPr algn="l"/>
              <a:r>
                <a:rPr lang="en-US" b="1" i="0" dirty="0">
                  <a:solidFill>
                    <a:schemeClr val="accent2"/>
                  </a:solidFill>
                </a:rPr>
                <a:t>t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 CME-driven </a:t>
              </a:r>
              <a:r>
                <a:rPr lang="en-US" b="1" i="0" dirty="0">
                  <a:solidFill>
                    <a:schemeClr val="accent2"/>
                  </a:solidFill>
                </a:rPr>
                <a:t>charge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separation input in AVFD events.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1245916"/>
                </p:ext>
              </p:extLst>
            </p:nvPr>
          </p:nvGraphicFramePr>
          <p:xfrm>
            <a:off x="6473092" y="5107012"/>
            <a:ext cx="832221" cy="351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9629" name="Equation" r:id="rId7" imgW="571320" imgH="241200" progId="Equation.DSMT4">
                    <p:embed/>
                  </p:oleObj>
                </mc:Choice>
                <mc:Fallback>
                  <p:oleObj name="Equation" r:id="rId7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73092" y="5107012"/>
                          <a:ext cx="832221" cy="35138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4038831" y="726661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i="0" dirty="0"/>
              <a:t>N. Magdy et al. </a:t>
            </a:r>
          </a:p>
          <a:p>
            <a:r>
              <a:rPr lang="da-DK" sz="1400" b="1" i="0" dirty="0"/>
              <a:t>arXiv: 1710.01717</a:t>
            </a:r>
            <a:endParaRPr lang="en-US" sz="1400" b="1" i="0" dirty="0"/>
          </a:p>
        </p:txBody>
      </p:sp>
      <p:sp>
        <p:nvSpPr>
          <p:cNvPr id="3" name="Rectangle 2"/>
          <p:cNvSpPr/>
          <p:nvPr/>
        </p:nvSpPr>
        <p:spPr>
          <a:xfrm>
            <a:off x="7315200" y="42672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7777" r="8300" b="10000"/>
          <a:stretch/>
        </p:blipFill>
        <p:spPr>
          <a:xfrm rot="5400000">
            <a:off x="2399927" y="626834"/>
            <a:ext cx="4343400" cy="56388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40898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Stony Brook University, Oct. 24, 2017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943298" y="3440650"/>
            <a:ext cx="4086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000099"/>
                </a:solidFill>
              </a:rPr>
              <a:t>In contrast, an essentially flat distribution </a:t>
            </a:r>
            <a:r>
              <a:rPr lang="en-US" sz="2000" b="1" i="0" dirty="0">
                <a:solidFill>
                  <a:srgbClr val="000099"/>
                </a:solidFill>
              </a:rPr>
              <a:t>for </a:t>
            </a:r>
            <a:r>
              <a:rPr lang="en-US" sz="2000" b="1" i="0" dirty="0" smtClean="0">
                <a:solidFill>
                  <a:srgbClr val="000099"/>
                </a:solidFill>
              </a:rPr>
              <a:t>p(d)+Au</a:t>
            </a:r>
            <a:endParaRPr lang="en-US" b="1" i="0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315" y="3505200"/>
            <a:ext cx="4115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000099"/>
                </a:solidFill>
              </a:rPr>
              <a:t>A decidedly “concave-shaped” distribution for peripheral </a:t>
            </a:r>
            <a:r>
              <a:rPr lang="en-US" sz="2000" b="1" i="0" dirty="0" err="1" smtClean="0">
                <a:solidFill>
                  <a:srgbClr val="000099"/>
                </a:solidFill>
              </a:rPr>
              <a:t>Au+Au</a:t>
            </a:r>
            <a:r>
              <a:rPr lang="en-US" sz="2000" b="1" i="0" dirty="0" smtClean="0">
                <a:solidFill>
                  <a:srgbClr val="000099"/>
                </a:solidFill>
              </a:rPr>
              <a:t> collisions</a:t>
            </a:r>
            <a:endParaRPr lang="en-US" b="1" i="0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327" y="4614708"/>
            <a:ext cx="3845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Consistent with a </a:t>
            </a:r>
            <a:r>
              <a:rPr lang="en-US" b="1" dirty="0" smtClean="0">
                <a:solidFill>
                  <a:srgbClr val="002060"/>
                </a:solidFill>
              </a:rPr>
              <a:t>CME-driven </a:t>
            </a:r>
            <a:r>
              <a:rPr lang="en-US" b="1" dirty="0">
                <a:solidFill>
                  <a:srgbClr val="002060"/>
                </a:solidFill>
              </a:rPr>
              <a:t>charge separation </a:t>
            </a:r>
            <a:r>
              <a:rPr lang="en-US" b="1" dirty="0" smtClean="0">
                <a:solidFill>
                  <a:srgbClr val="002060"/>
                </a:solidFill>
              </a:rPr>
              <a:t>contribution in these collisions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288" y="513777"/>
            <a:ext cx="2138629" cy="1787462"/>
            <a:chOff x="-214651" y="886905"/>
            <a:chExt cx="2386169" cy="1939400"/>
          </a:xfrm>
        </p:grpSpPr>
        <p:grpSp>
          <p:nvGrpSpPr>
            <p:cNvPr id="23" name="Group 22"/>
            <p:cNvGrpSpPr/>
            <p:nvPr/>
          </p:nvGrpSpPr>
          <p:grpSpPr>
            <a:xfrm>
              <a:off x="41697" y="886905"/>
              <a:ext cx="2129821" cy="1646025"/>
              <a:chOff x="76202" y="1012840"/>
              <a:chExt cx="2129821" cy="164602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6202" y="1012840"/>
                <a:ext cx="1822292" cy="1646025"/>
                <a:chOff x="6705599" y="544498"/>
                <a:chExt cx="2293774" cy="197010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3492"/>
                <a:stretch/>
              </p:blipFill>
              <p:spPr>
                <a:xfrm>
                  <a:off x="6705599" y="1064064"/>
                  <a:ext cx="2138695" cy="1450536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976834" y="544498"/>
                  <a:ext cx="1022539" cy="3996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/>
                    <a:t>Au+Au</a:t>
                  </a:r>
                  <a:endParaRPr lang="en-US" sz="14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605240" y="798578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smtClean="0"/>
                    <a:t>B</a:t>
                  </a:r>
                  <a:endParaRPr lang="en-US" sz="1400" b="1" i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 plane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89" t="-5882" r="-833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-214651" y="2458973"/>
                  <a:ext cx="2351722" cy="367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correlated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651" y="2458973"/>
                  <a:ext cx="2351722" cy="367332"/>
                </a:xfrm>
                <a:prstGeom prst="rect">
                  <a:avLst/>
                </a:prstGeom>
                <a:blipFill>
                  <a:blip r:embed="rId8"/>
                  <a:stretch>
                    <a:fillRect t="-5455" r="-580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776761" y="2412150"/>
          <a:ext cx="946708" cy="37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502" name="Equation" r:id="rId9" imgW="647640" imgH="253800" progId="Equation.DSMT4">
                  <p:embed/>
                </p:oleObj>
              </mc:Choice>
              <mc:Fallback>
                <p:oleObj name="Equation" r:id="rId9" imgW="647640" imgH="2538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6761" y="2412150"/>
                        <a:ext cx="946708" cy="3721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666" y="2946957"/>
            <a:ext cx="1863023" cy="480561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3569" y="418181"/>
            <a:ext cx="4334325" cy="30870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1789" y="4115225"/>
            <a:ext cx="4132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b="1" i="0" dirty="0" smtClean="0">
                <a:solidFill>
                  <a:srgbClr val="0070C0"/>
                </a:solidFill>
              </a:rPr>
              <a:t>Validates the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“</a:t>
            </a:r>
            <a:r>
              <a:rPr lang="en-US" dirty="0"/>
              <a:t>reduced magnetic field strength”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dirty="0"/>
              <a:t>random B-field </a:t>
            </a:r>
            <a:r>
              <a:rPr lang="en-US" dirty="0" smtClean="0"/>
              <a:t>orientations</a:t>
            </a:r>
          </a:p>
          <a:p>
            <a:pPr lvl="1" algn="l"/>
            <a:r>
              <a:rPr lang="en-US" b="1" i="0" dirty="0">
                <a:solidFill>
                  <a:srgbClr val="0070C0"/>
                </a:solidFill>
              </a:rPr>
              <a:t>i</a:t>
            </a:r>
            <a:r>
              <a:rPr lang="en-US" b="1" i="0" dirty="0" smtClean="0">
                <a:solidFill>
                  <a:srgbClr val="0070C0"/>
                </a:solidFill>
              </a:rPr>
              <a:t>n these collisions</a:t>
            </a:r>
            <a:endParaRPr lang="en-US" b="1" i="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640765"/>
            <a:ext cx="1687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/>
              <a:t>STAR Preliminary</a:t>
            </a:r>
            <a:endParaRPr lang="en-US" sz="1400" b="1" i="0" dirty="0"/>
          </a:p>
        </p:txBody>
      </p:sp>
      <p:grpSp>
        <p:nvGrpSpPr>
          <p:cNvPr id="8" name="Group 7"/>
          <p:cNvGrpSpPr/>
          <p:nvPr/>
        </p:nvGrpSpPr>
        <p:grpSpPr>
          <a:xfrm>
            <a:off x="2265698" y="376386"/>
            <a:ext cx="4521185" cy="3128813"/>
            <a:chOff x="2265698" y="376386"/>
            <a:chExt cx="4521185" cy="31288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65698" y="376386"/>
              <a:ext cx="4521185" cy="31288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867400" y="32004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44121" y="845302"/>
            <a:ext cx="2599879" cy="1662369"/>
            <a:chOff x="-99326" y="3121959"/>
            <a:chExt cx="2599879" cy="166236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2234" y="3121959"/>
              <a:ext cx="2032381" cy="1372378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1371599" y="4102538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plane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-99326" y="4445774"/>
                  <a:ext cx="25998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~ uncorrelated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326" y="4445774"/>
                  <a:ext cx="2599879" cy="338554"/>
                </a:xfrm>
                <a:prstGeom prst="rect">
                  <a:avLst/>
                </a:prstGeom>
                <a:blipFill>
                  <a:blip r:embed="rId15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ounded Rectangle 34"/>
          <p:cNvSpPr/>
          <p:nvPr/>
        </p:nvSpPr>
        <p:spPr>
          <a:xfrm>
            <a:off x="23090" y="12700"/>
            <a:ext cx="6149109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 – Data teaser</a:t>
            </a:r>
            <a:endParaRPr lang="en-US"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548273" y="5564553"/>
                <a:ext cx="6876947" cy="671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B1525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B1525"/>
                    </a:solidFill>
                  </a:rPr>
                  <a:t>(∆S)</a:t>
                </a:r>
                <a:r>
                  <a:rPr lang="en-US" dirty="0" smtClean="0">
                    <a:solidFill>
                      <a:srgbClr val="FB1525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B1525"/>
                    </a:solidFill>
                  </a:rPr>
                  <a:t>measurements are consistent with the expectations </a:t>
                </a:r>
              </a:p>
              <a:p>
                <a:r>
                  <a:rPr lang="en-US" b="1" dirty="0" smtClean="0">
                    <a:solidFill>
                      <a:srgbClr val="FB1525"/>
                    </a:solidFill>
                  </a:rPr>
                  <a:t>for CME-driven charge separation</a:t>
                </a:r>
                <a:endParaRPr lang="en-US" b="1" dirty="0">
                  <a:solidFill>
                    <a:srgbClr val="FB1525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273" y="5564553"/>
                <a:ext cx="6876947" cy="671530"/>
              </a:xfrm>
              <a:prstGeom prst="rect">
                <a:avLst/>
              </a:prstGeom>
              <a:blipFill>
                <a:blip r:embed="rId16"/>
                <a:stretch>
                  <a:fillRect t="-5455" r="-26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075690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  <p:bldP spid="11" grpId="0"/>
      <p:bldP spid="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091" y="12700"/>
            <a:ext cx="4015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New Correlator Response</a:t>
            </a:r>
            <a:endParaRPr lang="en-US" sz="2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02314" y="4784817"/>
            <a:ext cx="4430085" cy="1200329"/>
            <a:chOff x="533400" y="5087963"/>
            <a:chExt cx="7239000" cy="1200329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087963"/>
              <a:ext cx="723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Ø"/>
              </a:pPr>
              <a:r>
                <a:rPr lang="en-US" b="1" i="0" dirty="0" smtClean="0">
                  <a:solidFill>
                    <a:schemeClr val="accent2"/>
                  </a:solidFill>
                </a:rPr>
                <a:t>Validatio</a:t>
              </a:r>
              <a:r>
                <a:rPr lang="en-US" b="1" i="0" dirty="0">
                  <a:solidFill>
                    <a:schemeClr val="accent2"/>
                  </a:solidFill>
                </a:rPr>
                <a:t>n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of the </a:t>
              </a:r>
              <a:r>
                <a:rPr lang="en-US" b="1" i="0" dirty="0">
                  <a:solidFill>
                    <a:schemeClr val="accent2"/>
                  </a:solidFill>
                </a:rPr>
                <a:t>expected </a:t>
              </a:r>
              <a:endParaRPr lang="en-US" b="1" i="0" dirty="0" smtClean="0">
                <a:solidFill>
                  <a:schemeClr val="accent2"/>
                </a:solidFill>
              </a:endParaRPr>
            </a:p>
            <a:p>
              <a:pPr algn="l"/>
              <a:r>
                <a:rPr lang="en-US" b="1" i="0" dirty="0" smtClean="0">
                  <a:solidFill>
                    <a:schemeClr val="accent2"/>
                  </a:solidFill>
                </a:rPr>
                <a:t>isobaric dependence of             to </a:t>
              </a:r>
            </a:p>
            <a:p>
              <a:pPr algn="l"/>
              <a:r>
                <a:rPr lang="en-US" b="1" i="0" dirty="0" smtClean="0">
                  <a:solidFill>
                    <a:schemeClr val="accent2"/>
                  </a:solidFill>
                </a:rPr>
                <a:t>CME-driven </a:t>
              </a:r>
              <a:r>
                <a:rPr lang="en-US" b="1" i="0" dirty="0">
                  <a:solidFill>
                    <a:schemeClr val="accent2"/>
                  </a:solidFill>
                </a:rPr>
                <a:t>charge </a:t>
              </a:r>
              <a:r>
                <a:rPr lang="en-US" b="1" i="0" dirty="0" smtClean="0">
                  <a:solidFill>
                    <a:schemeClr val="accent2"/>
                  </a:solidFill>
                </a:rPr>
                <a:t>separation </a:t>
              </a:r>
            </a:p>
            <a:p>
              <a:pPr algn="l"/>
              <a:r>
                <a:rPr lang="en-US" b="1" i="0" dirty="0" smtClean="0">
                  <a:solidFill>
                    <a:schemeClr val="accent2"/>
                  </a:solidFill>
                </a:rPr>
                <a:t>input in AVFD events.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2276581"/>
                </p:ext>
              </p:extLst>
            </p:nvPr>
          </p:nvGraphicFramePr>
          <p:xfrm>
            <a:off x="4970814" y="5384503"/>
            <a:ext cx="1058377" cy="34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0627" name="Equation" r:id="rId5" imgW="571320" imgH="241200" progId="Equation.DSMT4">
                    <p:embed/>
                  </p:oleObj>
                </mc:Choice>
                <mc:Fallback>
                  <p:oleObj name="Equation" r:id="rId5" imgW="571320" imgH="24120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70814" y="5384503"/>
                          <a:ext cx="1058377" cy="341724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0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t="4445" r="9738" b="11111"/>
          <a:stretch/>
        </p:blipFill>
        <p:spPr>
          <a:xfrm rot="5400000">
            <a:off x="808198" y="332777"/>
            <a:ext cx="3618320" cy="5188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44042"/>
            <a:ext cx="511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AVFD predictions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Ru+Ru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Zr+Zr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sobaric systems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221151" y="2167468"/>
            <a:ext cx="3844059" cy="3413538"/>
            <a:chOff x="5168973" y="2501170"/>
            <a:chExt cx="3844059" cy="3413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68973" y="3300320"/>
              <a:ext cx="3844059" cy="26143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8946" y="2501170"/>
              <a:ext cx="2186191" cy="86390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4940564" y="5559737"/>
            <a:ext cx="4321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i="0" dirty="0" smtClean="0">
                <a:solidFill>
                  <a:srgbClr val="FF0000"/>
                </a:solidFill>
                <a:latin typeface="TimesNewRomanPSMT"/>
              </a:rPr>
              <a:t>Isobaric ratios of the correlation function can be used to</a:t>
            </a:r>
            <a:r>
              <a:rPr lang="en-US" i="0" dirty="0" smtClean="0">
                <a:solidFill>
                  <a:srgbClr val="FF0000"/>
                </a:solidFill>
                <a:latin typeface="TimesNewRomanPSMT"/>
              </a:rPr>
              <a:t> characterize </a:t>
            </a:r>
            <a:r>
              <a:rPr lang="en-US" i="0" dirty="0">
                <a:solidFill>
                  <a:srgbClr val="FF0000"/>
                </a:solidFill>
                <a:latin typeface="TimesNewRomanPSMT"/>
              </a:rPr>
              <a:t>both signal and </a:t>
            </a:r>
            <a:r>
              <a:rPr lang="en-US" i="0" dirty="0" smtClean="0">
                <a:solidFill>
                  <a:srgbClr val="FF0000"/>
                </a:solidFill>
                <a:latin typeface="TimesNewRomanPSMT"/>
              </a:rPr>
              <a:t>background – crucial for isobar run!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20120" y="179786"/>
            <a:ext cx="3246120" cy="1876195"/>
            <a:chOff x="5520120" y="179786"/>
            <a:chExt cx="3246120" cy="1876195"/>
          </a:xfrm>
        </p:grpSpPr>
        <p:grpSp>
          <p:nvGrpSpPr>
            <p:cNvPr id="16" name="Group 15"/>
            <p:cNvGrpSpPr/>
            <p:nvPr/>
          </p:nvGrpSpPr>
          <p:grpSpPr>
            <a:xfrm>
              <a:off x="5520120" y="179786"/>
              <a:ext cx="3246120" cy="1876195"/>
              <a:chOff x="5349017" y="105513"/>
              <a:chExt cx="3246120" cy="187619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77" t="62212" r="24117" b="8889"/>
              <a:stretch/>
            </p:blipFill>
            <p:spPr>
              <a:xfrm>
                <a:off x="5349017" y="105513"/>
                <a:ext cx="3246120" cy="187619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193387" y="249613"/>
                <a:ext cx="1915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B-field difference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265232" y="1150043"/>
              <a:ext cx="2270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But similar background</a:t>
              </a:r>
            </a:p>
            <a:p>
              <a:r>
                <a:rPr lang="en-US" sz="1600" dirty="0" smtClean="0"/>
                <a:t>for isobars</a:t>
              </a:r>
              <a:endParaRPr lang="en-US" sz="16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31310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930" y="640794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52400" y="152400"/>
            <a:ext cx="152400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Summary</a:t>
            </a:r>
            <a:endParaRPr lang="en-US" sz="21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904371"/>
            <a:ext cx="8763000" cy="646331"/>
            <a:chOff x="152400" y="895350"/>
            <a:chExt cx="87630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2400" y="895350"/>
              <a:ext cx="876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en-US" dirty="0" smtClean="0"/>
                <a:t>New charge-sensitive </a:t>
              </a:r>
              <a:r>
                <a:rPr lang="en-US" dirty="0" smtClean="0"/>
                <a:t>           correlators have </a:t>
              </a:r>
              <a:r>
                <a:rPr lang="en-US" dirty="0"/>
                <a:t>been developed to </a:t>
              </a:r>
              <a:r>
                <a:rPr lang="en-US" dirty="0" smtClean="0"/>
                <a:t>identify and characterize CME-driven charge separation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695750"/>
                </p:ext>
              </p:extLst>
            </p:nvPr>
          </p:nvGraphicFramePr>
          <p:xfrm>
            <a:off x="2794749" y="953103"/>
            <a:ext cx="707159" cy="292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0480" name="Equation" r:id="rId5" imgW="583920" imgH="241200" progId="Equation.DSMT4">
                    <p:embed/>
                  </p:oleObj>
                </mc:Choice>
                <mc:Fallback>
                  <p:oleObj name="Equation" r:id="rId5" imgW="583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94749" y="953103"/>
                          <a:ext cx="707159" cy="2929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228600" y="154684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This correlator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suppresses, as well as measures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well known background contributions to the CME-driven charge separation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signal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267" y="2290026"/>
            <a:ext cx="88815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Validation tests, performed with </a:t>
            </a:r>
            <a:r>
              <a:rPr lang="en-US" dirty="0" smtClean="0"/>
              <a:t>several models</a:t>
            </a:r>
            <a:r>
              <a:rPr lang="en-US" dirty="0"/>
              <a:t>, indicate that </a:t>
            </a:r>
            <a:r>
              <a:rPr lang="en-US" dirty="0" smtClean="0"/>
              <a:t>the correlators can give;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discernible responses for background- and CME-driven charge </a:t>
            </a:r>
            <a:r>
              <a:rPr lang="en-US" dirty="0" smtClean="0"/>
              <a:t>separation </a:t>
            </a:r>
            <a:r>
              <a:rPr lang="en-US" dirty="0"/>
              <a:t>which </a:t>
            </a:r>
            <a:r>
              <a:rPr lang="en-US" dirty="0" smtClean="0"/>
              <a:t>allows </a:t>
            </a:r>
            <a:r>
              <a:rPr lang="en-US" dirty="0"/>
              <a:t>unambiguous identification </a:t>
            </a:r>
            <a:r>
              <a:rPr lang="en-US" dirty="0" smtClean="0"/>
              <a:t>and characterization of </a:t>
            </a:r>
            <a:r>
              <a:rPr lang="en-US" dirty="0"/>
              <a:t>the </a:t>
            </a:r>
            <a:r>
              <a:rPr lang="en-US" dirty="0" smtClean="0"/>
              <a:t>CME</a:t>
            </a:r>
          </a:p>
          <a:p>
            <a:pPr lvl="1" algn="l"/>
            <a:r>
              <a:rPr lang="en-US" sz="600" dirty="0"/>
              <a:t> </a:t>
            </a:r>
            <a:endParaRPr lang="en-US" sz="600" dirty="0" smtClean="0"/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Crucial information to characterize both signal and background in the isobar data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267" y="4083572"/>
            <a:ext cx="7560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The experimentally measured correlators </a:t>
            </a:r>
            <a:r>
              <a:rPr lang="en-US" b="1" dirty="0" smtClean="0">
                <a:solidFill>
                  <a:srgbClr val="FF0000"/>
                </a:solidFill>
              </a:rPr>
              <a:t>(to date) suggests </a:t>
            </a:r>
            <a:r>
              <a:rPr lang="en-US" b="1" dirty="0">
                <a:solidFill>
                  <a:srgbClr val="FF0000"/>
                </a:solidFill>
              </a:rPr>
              <a:t>the presence of a CME-driven charge separation in </a:t>
            </a:r>
            <a:r>
              <a:rPr lang="en-US" b="1" dirty="0" err="1">
                <a:solidFill>
                  <a:srgbClr val="FF0000"/>
                </a:solidFill>
              </a:rPr>
              <a:t>Au+Au</a:t>
            </a:r>
            <a:r>
              <a:rPr lang="en-US" b="1" dirty="0">
                <a:solidFill>
                  <a:srgbClr val="FF0000"/>
                </a:solidFill>
              </a:rPr>
              <a:t> collisions.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619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983" y="3916627"/>
            <a:ext cx="45021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Chiral Magnetic Effect (CME) </a:t>
            </a:r>
            <a:r>
              <a:rPr lang="en-US" dirty="0"/>
              <a:t>results from anomalous chiral transport of the chiral fermions in the QGP, leading to the generation of an electric </a:t>
            </a:r>
            <a:r>
              <a:rPr lang="en-US" dirty="0" smtClean="0"/>
              <a:t>current along </a:t>
            </a:r>
            <a:r>
              <a:rPr lang="en-US" dirty="0"/>
              <a:t>the  magnetic field </a:t>
            </a:r>
            <a:r>
              <a:rPr lang="en-US" dirty="0" smtClean="0"/>
              <a:t>   generated </a:t>
            </a:r>
            <a:r>
              <a:rPr lang="en-US" dirty="0"/>
              <a:t>in the collision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Leads </a:t>
            </a:r>
            <a:r>
              <a:rPr lang="en-US" b="1" i="0" dirty="0">
                <a:solidFill>
                  <a:srgbClr val="FF0000"/>
                </a:solidFill>
                <a:sym typeface="Wingdings" panose="05000000000000000000" pitchFamily="2" charset="2"/>
              </a:rPr>
              <a:t>to charge separation </a:t>
            </a:r>
            <a:r>
              <a:rPr lang="en-US" b="1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along </a:t>
            </a:r>
          </a:p>
          <a:p>
            <a:r>
              <a:rPr lang="en-US" b="1" i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B-field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447" y="1828800"/>
            <a:ext cx="2007554" cy="180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1282224" y="3629163"/>
            <a:ext cx="0" cy="333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624" y="833182"/>
            <a:ext cx="86914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Electric</a:t>
            </a:r>
          </a:p>
          <a:p>
            <a:r>
              <a:rPr lang="en-US" sz="1600" dirty="0" smtClean="0"/>
              <a:t>Current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799198" y="1417957"/>
            <a:ext cx="202832" cy="71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1775" y="840860"/>
            <a:ext cx="1608133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Magnetic</a:t>
            </a:r>
          </a:p>
          <a:p>
            <a:r>
              <a:rPr lang="en-US" sz="1600" dirty="0" smtClean="0"/>
              <a:t>Conductivity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542600" y="1425635"/>
            <a:ext cx="753242" cy="784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1539072"/>
            <a:ext cx="162897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Chemical</a:t>
            </a:r>
          </a:p>
          <a:p>
            <a:r>
              <a:rPr lang="en-US" sz="1600" dirty="0" smtClean="0"/>
              <a:t>potential</a:t>
            </a:r>
            <a:endParaRPr lang="en-US" sz="1600" dirty="0"/>
          </a:p>
        </p:txBody>
      </p:sp>
      <p:cxnSp>
        <p:nvCxnSpPr>
          <p:cNvPr id="26" name="Straight Arrow Connector 25"/>
          <p:cNvCxnSpPr>
            <a:stCxn id="28" idx="2"/>
          </p:cNvCxnSpPr>
          <p:nvPr/>
        </p:nvCxnSpPr>
        <p:spPr>
          <a:xfrm flipH="1">
            <a:off x="1857572" y="2123847"/>
            <a:ext cx="1166714" cy="56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939884" y="2235423"/>
            <a:ext cx="20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 err="1"/>
              <a:t>Kharzeev</a:t>
            </a:r>
            <a:r>
              <a:rPr lang="en-US" sz="1400" i="0" dirty="0"/>
              <a:t> </a:t>
            </a:r>
            <a:endParaRPr lang="en-US" sz="1400" i="0" dirty="0" smtClean="0"/>
          </a:p>
          <a:p>
            <a:r>
              <a:rPr lang="en-US" sz="1400" i="0" dirty="0" err="1" smtClean="0"/>
              <a:t>hep-ph</a:t>
            </a:r>
            <a:r>
              <a:rPr lang="en-US" sz="1400" i="0" dirty="0" smtClean="0"/>
              <a:t>/0406125</a:t>
            </a:r>
            <a:endParaRPr lang="en-US" sz="1400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883989" y="2124886"/>
          <a:ext cx="1013483" cy="45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297" name="Equation" r:id="rId5" imgW="596880" imgH="266400" progId="Equation.DSMT4">
                  <p:embed/>
                </p:oleObj>
              </mc:Choice>
              <mc:Fallback>
                <p:oleObj name="Equation" r:id="rId5" imgW="596880" imgH="2664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989" y="2124886"/>
                        <a:ext cx="1013483" cy="45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831765" y="2535306"/>
          <a:ext cx="1120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298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765" y="2535306"/>
                        <a:ext cx="11207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589693" y="2983095"/>
          <a:ext cx="1488949" cy="36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299" name="Equation" r:id="rId9" imgW="990360" imgH="241200" progId="Equation.DSMT4">
                  <p:embed/>
                </p:oleObj>
              </mc:Choice>
              <mc:Fallback>
                <p:oleObj name="Equation" r:id="rId9" imgW="990360" imgH="2412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9693" y="2983095"/>
                        <a:ext cx="1488949" cy="361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78447" y="471528"/>
            <a:ext cx="3379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320CD6"/>
                </a:solidFill>
              </a:rPr>
              <a:t>Chiral Magnetic </a:t>
            </a:r>
            <a:r>
              <a:rPr lang="en-US" b="1" dirty="0" smtClean="0">
                <a:solidFill>
                  <a:srgbClr val="320CD6"/>
                </a:solidFill>
              </a:rPr>
              <a:t>Effect (CME)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60125"/>
            <a:ext cx="436679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A</a:t>
            </a:r>
            <a:r>
              <a:rPr lang="en-US" sz="2000" b="1" dirty="0" smtClean="0">
                <a:solidFill>
                  <a:srgbClr val="320CD6"/>
                </a:solidFill>
              </a:rPr>
              <a:t>nomalous Transport in the QGP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24400" y="344041"/>
            <a:ext cx="4288632" cy="1981419"/>
            <a:chOff x="4724400" y="344041"/>
            <a:chExt cx="4288632" cy="1981419"/>
          </a:xfrm>
        </p:grpSpPr>
        <p:grpSp>
          <p:nvGrpSpPr>
            <p:cNvPr id="23" name="Group 22"/>
            <p:cNvGrpSpPr/>
            <p:nvPr/>
          </p:nvGrpSpPr>
          <p:grpSpPr>
            <a:xfrm>
              <a:off x="4724400" y="381000"/>
              <a:ext cx="2621419" cy="1944460"/>
              <a:chOff x="3959372" y="394080"/>
              <a:chExt cx="2621419" cy="194446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36" name="Straight Arrow Connector 35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4" name="Straight Arrow Connector 43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99045" y="344041"/>
              <a:ext cx="2713987" cy="200083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4468621" y="2670918"/>
            <a:ext cx="4646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l">
              <a:buFont typeface="+mj-lt"/>
              <a:buAutoNum type="romanUcPeriod"/>
            </a:pPr>
            <a:r>
              <a:rPr lang="en-US" b="1" dirty="0" smtClean="0">
                <a:solidFill>
                  <a:srgbClr val="002060"/>
                </a:solidFill>
              </a:rPr>
              <a:t>CME detection &amp; characterization could </a:t>
            </a:r>
            <a:r>
              <a:rPr lang="en-US" b="1" dirty="0">
                <a:solidFill>
                  <a:srgbClr val="002060"/>
                </a:solidFill>
              </a:rPr>
              <a:t>provide crucial insights </a:t>
            </a:r>
            <a:r>
              <a:rPr lang="en-US" b="1" dirty="0" smtClean="0">
                <a:solidFill>
                  <a:srgbClr val="002060"/>
                </a:solidFill>
              </a:rPr>
              <a:t>on; </a:t>
            </a:r>
          </a:p>
          <a:p>
            <a:pPr algn="l"/>
            <a:r>
              <a:rPr lang="en-US" sz="600" b="1" dirty="0">
                <a:solidFill>
                  <a:srgbClr val="FF0000"/>
                </a:solidFill>
              </a:rPr>
              <a:t> </a:t>
            </a:r>
            <a:endParaRPr lang="en-US" sz="600" b="1" dirty="0" smtClean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anomalous </a:t>
            </a:r>
            <a:r>
              <a:rPr lang="en-US" b="1" dirty="0">
                <a:solidFill>
                  <a:srgbClr val="FF0000"/>
                </a:solidFill>
              </a:rPr>
              <a:t>transport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algn="l"/>
            <a:r>
              <a:rPr lang="en-US" sz="400" b="1" dirty="0">
                <a:solidFill>
                  <a:srgbClr val="FF0000"/>
                </a:solidFill>
              </a:rPr>
              <a:t> </a:t>
            </a:r>
            <a:endParaRPr lang="en-US" sz="400" b="1" dirty="0" smtClean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interplay of chiral symmetry restoration, axial anomaly, and </a:t>
            </a:r>
            <a:r>
              <a:rPr lang="en-US" b="1" dirty="0" err="1">
                <a:solidFill>
                  <a:srgbClr val="FF0000"/>
                </a:solidFill>
              </a:rPr>
              <a:t>gluonic</a:t>
            </a:r>
            <a:r>
              <a:rPr lang="en-US" b="1" dirty="0">
                <a:solidFill>
                  <a:srgbClr val="FF0000"/>
                </a:solidFill>
              </a:rPr>
              <a:t> topology in the QGP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0166" y="4822306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l">
              <a:buFont typeface="+mj-lt"/>
              <a:buAutoNum type="romanUcPeriod" startAt="2"/>
            </a:pPr>
            <a:r>
              <a:rPr lang="en-US" b="1" i="0" dirty="0">
                <a:solidFill>
                  <a:srgbClr val="002060"/>
                </a:solidFill>
              </a:rPr>
              <a:t>The search for CME-driven charge separation is a major research theme </a:t>
            </a:r>
            <a:r>
              <a:rPr lang="en-US" b="1" i="0" dirty="0" smtClean="0">
                <a:solidFill>
                  <a:srgbClr val="002060"/>
                </a:solidFill>
              </a:rPr>
              <a:t>especially at RHIC!</a:t>
            </a:r>
            <a:endParaRPr lang="en-US" b="1" i="0" dirty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1600" b="1" i="0" dirty="0" smtClean="0">
                <a:solidFill>
                  <a:srgbClr val="0070C0"/>
                </a:solidFill>
              </a:rPr>
              <a:t>The isobar run is currently in progress</a:t>
            </a:r>
            <a:endParaRPr lang="en-US" sz="1600" b="1" i="0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8062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animBg="1"/>
      <p:bldP spid="14" grpId="0" animBg="1"/>
      <p:bldP spid="28" grpId="0" animBg="1"/>
      <p:bldP spid="33" grpId="0"/>
      <p:bldP spid="5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930" y="640794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657600" y="2438400"/>
            <a:ext cx="152400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solidFill>
                  <a:srgbClr val="320CD6"/>
                </a:solidFill>
              </a:rPr>
              <a:t>End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0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42308"/>
            <a:ext cx="2713987" cy="200083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" y="67909"/>
            <a:ext cx="3077048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Chiral Magnetic Effect</a:t>
            </a:r>
            <a:endParaRPr lang="en-US" sz="21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" y="4191000"/>
            <a:ext cx="8267700" cy="1200329"/>
            <a:chOff x="38100" y="2743200"/>
            <a:chExt cx="8267700" cy="1200329"/>
          </a:xfrm>
        </p:grpSpPr>
        <p:sp>
          <p:nvSpPr>
            <p:cNvPr id="7" name="Rectangle 6"/>
            <p:cNvSpPr/>
            <p:nvPr/>
          </p:nvSpPr>
          <p:spPr>
            <a:xfrm>
              <a:off x="38100" y="2743200"/>
              <a:ext cx="82677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</a:t>
              </a:r>
              <a:r>
                <a:rPr lang="en-US" dirty="0" smtClean="0"/>
                <a:t>Chiral Magnetic Effect (CME) </a:t>
              </a:r>
              <a:r>
                <a:rPr lang="en-US" dirty="0"/>
                <a:t>results from anomalous chiral transport of the chiral fermions in the QGP, leading to the generation of an electric current  </a:t>
              </a:r>
              <a:r>
                <a:rPr lang="en-US" dirty="0" smtClean="0"/>
                <a:t>        along </a:t>
              </a:r>
              <a:r>
                <a:rPr lang="en-US" dirty="0"/>
                <a:t>the  magnetic field </a:t>
              </a:r>
              <a:r>
                <a:rPr lang="en-US" dirty="0" smtClean="0"/>
                <a:t>   generated </a:t>
              </a:r>
              <a:r>
                <a:rPr lang="en-US" dirty="0"/>
                <a:t>in the collision</a:t>
              </a:r>
              <a:r>
                <a:rPr lang="en-US" dirty="0" smtClean="0"/>
                <a:t>:</a:t>
              </a:r>
            </a:p>
            <a:p>
              <a:r>
                <a:rPr lang="en-US" dirty="0" smtClean="0">
                  <a:sym typeface="Wingdings" panose="05000000000000000000" pitchFamily="2" charset="2"/>
                </a:rPr>
                <a:t> </a:t>
              </a:r>
              <a:r>
                <a:rPr lang="en-US" b="1" i="0" dirty="0" smtClean="0">
                  <a:solidFill>
                    <a:srgbClr val="FB1525"/>
                  </a:solidFill>
                  <a:sym typeface="Wingdings" panose="05000000000000000000" pitchFamily="2" charset="2"/>
                </a:rPr>
                <a:t>Leads to charge separation about the event plane</a:t>
              </a:r>
              <a:endParaRPr lang="en-US" b="1" i="0" dirty="0">
                <a:solidFill>
                  <a:srgbClr val="FB1525"/>
                </a:solidFill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1143000" y="3284220"/>
            <a:ext cx="306136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1480" name="Equation" r:id="rId6" imgW="203040" imgH="241200" progId="Equation.DSMT4">
                    <p:embed/>
                  </p:oleObj>
                </mc:Choice>
                <mc:Fallback>
                  <p:oleObj name="Equation" r:id="rId6" imgW="203040" imgH="2412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43000" y="3284220"/>
                          <a:ext cx="306136" cy="363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4027170" y="3318510"/>
            <a:ext cx="201215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1481" name="Equation" r:id="rId8" imgW="152280" imgH="203040" progId="Equation.DSMT4">
                    <p:embed/>
                  </p:oleObj>
                </mc:Choice>
                <mc:Fallback>
                  <p:oleObj name="Equation" r:id="rId8" imgW="152280" imgH="20304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027170" y="3318510"/>
                          <a:ext cx="201215" cy="268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278447" y="5471063"/>
            <a:ext cx="5993129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harge </a:t>
            </a:r>
            <a:r>
              <a:rPr lang="en-US" dirty="0"/>
              <a:t>separation leads to a dipole term in the </a:t>
            </a:r>
            <a:r>
              <a:rPr lang="en-US" dirty="0" smtClean="0"/>
              <a:t>azimuthal </a:t>
            </a:r>
            <a:r>
              <a:rPr lang="en-US" dirty="0"/>
              <a:t>distribution of the produced charged hadrons: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650" y="5484237"/>
            <a:ext cx="2716858" cy="700805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78447" y="1828800"/>
            <a:ext cx="2007554" cy="180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1282224" y="3629163"/>
            <a:ext cx="0" cy="561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624" y="833182"/>
            <a:ext cx="86914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Electric</a:t>
            </a:r>
          </a:p>
          <a:p>
            <a:r>
              <a:rPr lang="en-US" sz="1600" dirty="0" smtClean="0"/>
              <a:t>Current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>
            <a:off x="799198" y="1417957"/>
            <a:ext cx="202832" cy="71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1775" y="840860"/>
            <a:ext cx="1608133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Magnetic</a:t>
            </a:r>
          </a:p>
          <a:p>
            <a:r>
              <a:rPr lang="en-US" sz="1600" dirty="0" smtClean="0"/>
              <a:t>Conductivity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1542600" y="1425635"/>
            <a:ext cx="753242" cy="784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1539072"/>
            <a:ext cx="162897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Chiral Chemical</a:t>
            </a:r>
          </a:p>
          <a:p>
            <a:r>
              <a:rPr lang="en-US" sz="1600" dirty="0" smtClean="0"/>
              <a:t>potential</a:t>
            </a:r>
            <a:endParaRPr lang="en-US" sz="1600" dirty="0"/>
          </a:p>
        </p:txBody>
      </p:sp>
      <p:cxnSp>
        <p:nvCxnSpPr>
          <p:cNvPr id="26" name="Straight Arrow Connector 25"/>
          <p:cNvCxnSpPr>
            <a:stCxn id="28" idx="2"/>
          </p:cNvCxnSpPr>
          <p:nvPr/>
        </p:nvCxnSpPr>
        <p:spPr>
          <a:xfrm flipH="1">
            <a:off x="1857572" y="2123847"/>
            <a:ext cx="1166714" cy="56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1546" y="6175488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 smtClean="0">
                <a:solidFill>
                  <a:srgbClr val="FF0000"/>
                </a:solidFill>
              </a:rPr>
              <a:t> </a:t>
            </a:r>
            <a:r>
              <a:rPr lang="en-US" b="1" i="0" u="sng" dirty="0" smtClean="0">
                <a:solidFill>
                  <a:srgbClr val="FF0000"/>
                </a:solidFill>
              </a:rPr>
              <a:t>Objective:</a:t>
            </a:r>
            <a:r>
              <a:rPr lang="en-US" b="1" i="0" dirty="0" smtClean="0">
                <a:solidFill>
                  <a:srgbClr val="FF0000"/>
                </a:solidFill>
              </a:rPr>
              <a:t> identify &amp; characterize this “dipole moment”</a:t>
            </a:r>
            <a:endParaRPr lang="en-US" b="1" i="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4618" y="154639"/>
            <a:ext cx="2669382" cy="238884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94685" y="3648471"/>
            <a:ext cx="20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0" dirty="0" err="1"/>
              <a:t>Kharzeev</a:t>
            </a:r>
            <a:r>
              <a:rPr lang="en-US" sz="1400" i="0" dirty="0"/>
              <a:t> </a:t>
            </a:r>
            <a:endParaRPr lang="en-US" sz="1400" i="0" dirty="0" smtClean="0"/>
          </a:p>
          <a:p>
            <a:r>
              <a:rPr lang="en-US" sz="1400" i="0" dirty="0" err="1" smtClean="0"/>
              <a:t>hep-ph</a:t>
            </a:r>
            <a:r>
              <a:rPr lang="en-US" sz="1400" i="0" dirty="0" smtClean="0"/>
              <a:t>/0406125</a:t>
            </a:r>
            <a:endParaRPr lang="en-US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422982" y="2775112"/>
          <a:ext cx="772654" cy="59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482" name="Equation" r:id="rId12" imgW="622080" imgH="482400" progId="Equation.DSMT4">
                  <p:embed/>
                </p:oleObj>
              </mc:Choice>
              <mc:Fallback>
                <p:oleObj name="Equation" r:id="rId12" imgW="62208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22982" y="2775112"/>
                        <a:ext cx="772654" cy="59920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3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7086" y="2173350"/>
            <a:ext cx="2507399" cy="1451923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915228" y="228600"/>
            <a:ext cx="2557515" cy="1944460"/>
            <a:chOff x="3915228" y="450006"/>
            <a:chExt cx="2557515" cy="1944460"/>
          </a:xfrm>
        </p:grpSpPr>
        <p:sp>
          <p:nvSpPr>
            <p:cNvPr id="31" name="TextBox 30"/>
            <p:cNvSpPr txBox="1"/>
            <p:nvPr/>
          </p:nvSpPr>
          <p:spPr>
            <a:xfrm>
              <a:off x="5110103" y="450006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/>
                <a:t>B</a:t>
              </a:r>
              <a:endParaRPr lang="en-US" b="1" i="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98844" y="737415"/>
              <a:ext cx="2373899" cy="1477798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4158281" y="1657928"/>
              <a:ext cx="0" cy="4474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334000" y="2094344"/>
              <a:ext cx="533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42241" y="2025134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15228" y="1696985"/>
              <a:ext cx="300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59372" y="934614"/>
                <a:ext cx="852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Reaction</a:t>
                </a:r>
              </a:p>
              <a:p>
                <a:r>
                  <a:rPr lang="en-US" sz="1200" dirty="0" smtClean="0"/>
                  <a:t>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372" y="934614"/>
                <a:ext cx="852348" cy="461665"/>
              </a:xfrm>
              <a:prstGeom prst="rect">
                <a:avLst/>
              </a:prstGeom>
              <a:blipFill>
                <a:blip r:embed="rId20"/>
                <a:stretch>
                  <a:fillRect l="-719" t="-131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4648200" y="1165446"/>
            <a:ext cx="163520" cy="1299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66790" y="3444436"/>
            <a:ext cx="180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 smtClean="0"/>
              <a:t>Non-zero </a:t>
            </a:r>
          </a:p>
          <a:p>
            <a:r>
              <a:rPr lang="en-US" sz="1400" b="1" i="0" dirty="0" smtClean="0"/>
              <a:t>Topological charge</a:t>
            </a:r>
            <a:endParaRPr lang="en-US" sz="1400" b="1" i="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886365" y="-25774"/>
            <a:ext cx="5228422" cy="4158680"/>
            <a:chOff x="3839378" y="0"/>
            <a:chExt cx="5228422" cy="4158680"/>
          </a:xfrm>
        </p:grpSpPr>
        <p:grpSp>
          <p:nvGrpSpPr>
            <p:cNvPr id="37" name="Group 36"/>
            <p:cNvGrpSpPr/>
            <p:nvPr/>
          </p:nvGrpSpPr>
          <p:grpSpPr>
            <a:xfrm>
              <a:off x="3839378" y="0"/>
              <a:ext cx="5228422" cy="4158680"/>
              <a:chOff x="3885414" y="-16710"/>
              <a:chExt cx="5228422" cy="415868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885414" y="98214"/>
                <a:ext cx="5228422" cy="4043756"/>
                <a:chOff x="3703348" y="-76201"/>
                <a:chExt cx="5440651" cy="4187467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3348" y="-76201"/>
                  <a:ext cx="5440651" cy="4187467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6248400" y="3629163"/>
                  <a:ext cx="2667000" cy="225307"/>
                </a:xfrm>
                <a:prstGeom prst="rect">
                  <a:avLst/>
                </a:prstGeom>
                <a:solidFill>
                  <a:srgbClr val="FFFF00">
                    <a:alpha val="30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3775013" y="3863200"/>
                  <a:ext cx="2854387" cy="190916"/>
                </a:xfrm>
                <a:prstGeom prst="rect">
                  <a:avLst/>
                </a:prstGeom>
                <a:solidFill>
                  <a:srgbClr val="FFFF00">
                    <a:alpha val="19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5110103" y="-16710"/>
                <a:ext cx="26367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lang="en-US" sz="1400" b="1" dirty="0">
                    <a:hlinkClick r:id="rId22"/>
                  </a:rPr>
                  <a:t>Jiang et al., arXiv:1611.04586</a:t>
                </a:r>
                <a:endParaRPr lang="en-US" sz="1400" b="1" dirty="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888802" y="651890"/>
              <a:ext cx="1315517" cy="1420584"/>
            </a:xfrm>
            <a:prstGeom prst="rect">
              <a:avLst/>
            </a:prstGeom>
          </p:spPr>
        </p:pic>
      </p:grpSp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883989" y="2124886"/>
          <a:ext cx="1013483" cy="45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483" name="Equation" r:id="rId24" imgW="596880" imgH="266400" progId="Equation.DSMT4">
                  <p:embed/>
                </p:oleObj>
              </mc:Choice>
              <mc:Fallback>
                <p:oleObj name="Equation" r:id="rId24" imgW="596880" imgH="2664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83989" y="2124886"/>
                        <a:ext cx="1013483" cy="45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831765" y="2535306"/>
          <a:ext cx="1120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484" name="Equation" r:id="rId26" imgW="660240" imgH="228600" progId="Equation.DSMT4">
                  <p:embed/>
                </p:oleObj>
              </mc:Choice>
              <mc:Fallback>
                <p:oleObj name="Equation" r:id="rId26" imgW="66024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31765" y="2535306"/>
                        <a:ext cx="11207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589693" y="2983095"/>
          <a:ext cx="1488949" cy="36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1485" name="Equation" r:id="rId28" imgW="990360" imgH="241200" progId="Equation.DSMT4">
                  <p:embed/>
                </p:oleObj>
              </mc:Choice>
              <mc:Fallback>
                <p:oleObj name="Equation" r:id="rId28" imgW="990360" imgH="2412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89693" y="2983095"/>
                        <a:ext cx="1488949" cy="361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61782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4" grpId="0" animBg="1"/>
      <p:bldP spid="28" grpId="0" animBg="1"/>
      <p:bldP spid="15" grpId="0"/>
      <p:bldP spid="33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94" y="5971805"/>
            <a:ext cx="1668600" cy="226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300" y="5812207"/>
            <a:ext cx="3117294" cy="824117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" y="67909"/>
            <a:ext cx="3634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CME correlator status quo</a:t>
            </a:r>
            <a:endParaRPr lang="en-US" sz="2100" dirty="0"/>
          </a:p>
        </p:txBody>
      </p:sp>
      <p:sp>
        <p:nvSpPr>
          <p:cNvPr id="26" name="Rectangle 25"/>
          <p:cNvSpPr/>
          <p:nvPr/>
        </p:nvSpPr>
        <p:spPr>
          <a:xfrm>
            <a:off x="266700" y="491817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0" dirty="0">
                <a:solidFill>
                  <a:srgbClr val="000000"/>
                </a:solidFill>
                <a:latin typeface="CMR10"/>
              </a:rPr>
              <a:t>Several measurements 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performed </a:t>
            </a:r>
            <a:r>
              <a:rPr lang="en-US" sz="2000" i="0" dirty="0">
                <a:solidFill>
                  <a:srgbClr val="000000"/>
                </a:solidFill>
                <a:latin typeface="CMR10"/>
              </a:rPr>
              <a:t>at 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RHIC and </a:t>
            </a:r>
            <a:r>
              <a:rPr lang="en-US" sz="2000" i="0" dirty="0">
                <a:solidFill>
                  <a:srgbClr val="000000"/>
                </a:solidFill>
                <a:latin typeface="CMR10"/>
              </a:rPr>
              <a:t>the LHC 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with the so-called </a:t>
            </a:r>
            <a:r>
              <a:rPr lang="en-US" sz="2000" b="1" i="0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Gamma </a:t>
            </a:r>
            <a:r>
              <a:rPr lang="en-US" sz="2000" b="1" i="0" dirty="0">
                <a:solidFill>
                  <a:schemeClr val="bg1">
                    <a:lumMod val="50000"/>
                  </a:schemeClr>
                </a:solidFill>
                <a:latin typeface="CMR10"/>
              </a:rPr>
              <a:t>C</a:t>
            </a:r>
            <a:r>
              <a:rPr lang="en-US" sz="2000" b="1" i="0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orrelator</a:t>
            </a:r>
            <a:r>
              <a:rPr lang="en-US" sz="2000" i="0" dirty="0" smtClean="0">
                <a:solidFill>
                  <a:srgbClr val="000000"/>
                </a:solidFill>
                <a:latin typeface="CMR10"/>
              </a:rPr>
              <a:t>;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1" y="1219200"/>
            <a:ext cx="3984814" cy="120902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4788378" y="1326655"/>
            <a:ext cx="2061544" cy="49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35788" y="988101"/>
            <a:ext cx="253306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Second order event </a:t>
            </a:r>
            <a:r>
              <a:rPr lang="en-US" sz="1600" dirty="0" smtClean="0"/>
              <a:t>plane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800601" y="1323220"/>
            <a:ext cx="2049321" cy="81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4859" t="-8887"/>
          <a:stretch/>
        </p:blipFill>
        <p:spPr>
          <a:xfrm>
            <a:off x="5587000" y="2078839"/>
            <a:ext cx="2466350" cy="322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21" y="1834255"/>
            <a:ext cx="787950" cy="20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t="-1" r="56557" b="-12138"/>
          <a:stretch/>
        </p:blipFill>
        <p:spPr>
          <a:xfrm>
            <a:off x="5726552" y="1860140"/>
            <a:ext cx="1943100" cy="33170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76362" y="2380973"/>
            <a:ext cx="8023771" cy="3539473"/>
            <a:chOff x="1104071" y="2362200"/>
            <a:chExt cx="8023771" cy="3539473"/>
          </a:xfrm>
        </p:grpSpPr>
        <p:grpSp>
          <p:nvGrpSpPr>
            <p:cNvPr id="14" name="Group 13"/>
            <p:cNvGrpSpPr/>
            <p:nvPr/>
          </p:nvGrpSpPr>
          <p:grpSpPr>
            <a:xfrm>
              <a:off x="1104071" y="2362200"/>
              <a:ext cx="7543800" cy="3539473"/>
              <a:chOff x="1104071" y="2442262"/>
              <a:chExt cx="7543800" cy="3539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071" y="2442262"/>
                <a:ext cx="7543800" cy="353947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104071" y="2451498"/>
                <a:ext cx="2324929" cy="3909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400800" y="3300940"/>
              <a:ext cx="2727042" cy="338554"/>
              <a:chOff x="6400800" y="3300940"/>
              <a:chExt cx="2727042" cy="33855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400800" y="3352800"/>
                <a:ext cx="2258616" cy="132806"/>
              </a:xfrm>
              <a:prstGeom prst="line">
                <a:avLst/>
              </a:prstGeom>
              <a:ln w="19050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8620844" y="3300940"/>
                    <a:ext cx="50699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sub>
                          </m:sSub>
                        </m:oMath>
                      </m:oMathPara>
                    </a14:m>
                    <a:endParaRPr lang="en-US" b="1" i="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0844" y="3300940"/>
                    <a:ext cx="50699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10" y="2416163"/>
            <a:ext cx="2294653" cy="182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098778" y="2662293"/>
                <a:ext cx="10441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en-US" sz="1600" b="1" i="0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sz="1600" dirty="0" smtClean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6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𝑹𝑷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778" y="2662293"/>
                <a:ext cx="1044132" cy="338554"/>
              </a:xfrm>
              <a:prstGeom prst="rect">
                <a:avLst/>
              </a:prstGeom>
              <a:blipFill>
                <a:blip r:embed="rId1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7924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10898" y="637162"/>
            <a:ext cx="83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Local charge conservation is an especially important background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5739"/>
            <a:ext cx="3896348" cy="2358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258972"/>
            <a:ext cx="4721655" cy="2703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19" y="3616966"/>
            <a:ext cx="2603868" cy="9933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6298" y="4835594"/>
            <a:ext cx="8258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Background-driven correlations can </a:t>
            </a:r>
            <a:r>
              <a:rPr lang="en-US" sz="2000" b="1" i="0" dirty="0">
                <a:solidFill>
                  <a:srgbClr val="FF0000"/>
                </a:solidFill>
                <a:latin typeface="CMR10"/>
              </a:rPr>
              <a:t>account for a </a:t>
            </a:r>
            <a:r>
              <a:rPr lang="en-US" sz="2000" b="1" i="0" u="sng" dirty="0" smtClean="0">
                <a:solidFill>
                  <a:srgbClr val="FF0000"/>
                </a:solidFill>
                <a:latin typeface="CMR10"/>
              </a:rPr>
              <a:t>part</a:t>
            </a: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, </a:t>
            </a:r>
            <a:r>
              <a:rPr lang="en-US" sz="2000" b="1" i="0" dirty="0">
                <a:solidFill>
                  <a:srgbClr val="FF0000"/>
                </a:solidFill>
                <a:latin typeface="CMR10"/>
              </a:rPr>
              <a:t>or </a:t>
            </a:r>
            <a:r>
              <a:rPr lang="en-US" sz="2000" b="1" i="0" u="sng" dirty="0" smtClean="0">
                <a:solidFill>
                  <a:srgbClr val="FF0000"/>
                </a:solidFill>
                <a:latin typeface="CMR10"/>
              </a:rPr>
              <a:t>all</a:t>
            </a: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CMR10"/>
              </a:rPr>
              <a:t>of the observed charge separation signal</a:t>
            </a:r>
            <a:r>
              <a:rPr lang="en-US" sz="2000" b="1" i="0" dirty="0" smtClean="0">
                <a:solidFill>
                  <a:srgbClr val="FF0000"/>
                </a:solidFill>
                <a:latin typeface="CMR10"/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" y="67909"/>
            <a:ext cx="63779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Gamma correlator </a:t>
            </a:r>
            <a:r>
              <a:rPr lang="en-US" sz="2100" b="1" dirty="0">
                <a:solidFill>
                  <a:srgbClr val="320CD6"/>
                </a:solidFill>
              </a:rPr>
              <a:t>status quo &amp; measurements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49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0589" y="3062073"/>
            <a:ext cx="8392402" cy="64633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CME-driven charge </a:t>
            </a:r>
            <a:r>
              <a:rPr lang="en-US" dirty="0"/>
              <a:t>separation leads to a dipole term in the </a:t>
            </a:r>
            <a:r>
              <a:rPr lang="en-US" dirty="0" smtClean="0"/>
              <a:t>azimuthal </a:t>
            </a:r>
            <a:r>
              <a:rPr lang="en-US" dirty="0"/>
              <a:t>distribution of the produced charged hadrons: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147" y="3754602"/>
            <a:ext cx="2716858" cy="700805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447800" y="4804065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 smtClean="0">
                <a:solidFill>
                  <a:srgbClr val="FF0000"/>
                </a:solidFill>
              </a:rPr>
              <a:t> </a:t>
            </a:r>
            <a:r>
              <a:rPr lang="en-US" b="1" i="0" u="sng" dirty="0" smtClean="0">
                <a:solidFill>
                  <a:srgbClr val="FF0000"/>
                </a:solidFill>
              </a:rPr>
              <a:t>Objective:</a:t>
            </a:r>
            <a:r>
              <a:rPr lang="en-US" b="1" i="0" dirty="0" smtClean="0">
                <a:solidFill>
                  <a:srgbClr val="FF0000"/>
                </a:solidFill>
              </a:rPr>
              <a:t> identify &amp; characterize this “dipole moment”</a:t>
            </a:r>
            <a:endParaRPr lang="en-US" b="1" i="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43200" y="1138007"/>
            <a:ext cx="2621419" cy="1944460"/>
            <a:chOff x="3959372" y="394080"/>
            <a:chExt cx="2621419" cy="1944460"/>
          </a:xfrm>
        </p:grpSpPr>
        <p:grpSp>
          <p:nvGrpSpPr>
            <p:cNvPr id="21" name="Group 20"/>
            <p:cNvGrpSpPr/>
            <p:nvPr/>
          </p:nvGrpSpPr>
          <p:grpSpPr>
            <a:xfrm>
              <a:off x="3959372" y="394080"/>
              <a:ext cx="2621419" cy="1944460"/>
              <a:chOff x="3959372" y="394080"/>
              <a:chExt cx="2621419" cy="194446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023276" y="394080"/>
                <a:ext cx="2557515" cy="1944460"/>
                <a:chOff x="3915228" y="450006"/>
                <a:chExt cx="2557515" cy="194446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110103" y="450006"/>
                  <a:ext cx="351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0" dirty="0" smtClean="0"/>
                    <a:t>B</a:t>
                  </a:r>
                  <a:endParaRPr lang="en-US" b="1" i="0" dirty="0"/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98844" y="737415"/>
                  <a:ext cx="2373899" cy="1477798"/>
                </a:xfrm>
                <a:prstGeom prst="rect">
                  <a:avLst/>
                </a:prstGeom>
              </p:spPr>
            </p:pic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4158281" y="1657928"/>
                  <a:ext cx="0" cy="44744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5334000" y="2094344"/>
                  <a:ext cx="533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5442241" y="2025134"/>
                  <a:ext cx="3000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915228" y="1696985"/>
                  <a:ext cx="3000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959372" y="934614"/>
                    <a:ext cx="85234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Reaction</a:t>
                    </a:r>
                  </a:p>
                  <a:p>
                    <a:r>
                      <a:rPr lang="en-US" sz="1200" dirty="0" smtClean="0"/>
                      <a:t>Plane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sz="1200" dirty="0" smtClean="0"/>
                      <a:t> </a:t>
                    </a:r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9372" y="934614"/>
                    <a:ext cx="852348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667" b="-9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Arrow Connector 43"/>
            <p:cNvCxnSpPr/>
            <p:nvPr/>
          </p:nvCxnSpPr>
          <p:spPr>
            <a:xfrm>
              <a:off x="4648200" y="1165446"/>
              <a:ext cx="163520" cy="1299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0" y="60125"/>
            <a:ext cx="436679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Measuring Charge separation</a:t>
            </a:r>
            <a:endParaRPr lang="en-US" sz="2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134" y="963232"/>
            <a:ext cx="2713987" cy="20008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781800" y="3860247"/>
            <a:ext cx="1268401" cy="465498"/>
            <a:chOff x="483956" y="1851715"/>
            <a:chExt cx="1268401" cy="46549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/>
            <a:srcRect r="80864" b="9000"/>
            <a:stretch/>
          </p:blipFill>
          <p:spPr>
            <a:xfrm>
              <a:off x="609601" y="1921083"/>
              <a:ext cx="1142756" cy="318454"/>
            </a:xfrm>
            <a:prstGeom prst="rect">
              <a:avLst/>
            </a:prstGeom>
            <a:effectLst>
              <a:softEdge rad="0"/>
            </a:effectLst>
          </p:spPr>
        </p:pic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483956" y="1851715"/>
            <a:ext cx="416499" cy="465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220" name="Equation" r:id="rId10" imgW="215640" imgH="241200" progId="Equation.DSMT4">
                    <p:embed/>
                  </p:oleObj>
                </mc:Choice>
                <mc:Fallback>
                  <p:oleObj name="Equation" r:id="rId10" imgW="215640" imgH="24120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83956" y="1851715"/>
                          <a:ext cx="416499" cy="4654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636680" y="5421406"/>
            <a:ext cx="79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320CD6"/>
                </a:solidFill>
              </a:rPr>
              <a:t>The Gamma correlator and its variants, have been used extensively </a:t>
            </a:r>
          </a:p>
          <a:p>
            <a:r>
              <a:rPr lang="en-US" b="1" dirty="0">
                <a:solidFill>
                  <a:srgbClr val="320CD6"/>
                </a:solidFill>
              </a:rPr>
              <a:t>f</a:t>
            </a:r>
            <a:r>
              <a:rPr lang="en-US" b="1" dirty="0" smtClean="0">
                <a:solidFill>
                  <a:srgbClr val="320CD6"/>
                </a:solidFill>
              </a:rPr>
              <a:t>or experimental measurements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3836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00400" y="4680189"/>
            <a:ext cx="59089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rgbClr val="FF0000"/>
                </a:solidFill>
                <a:latin typeface="CMR10"/>
              </a:rPr>
              <a:t>The Gamma Correlator’s response is similar for signal and background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b="1" i="0" dirty="0" smtClean="0">
                <a:solidFill>
                  <a:schemeClr val="accent4"/>
                </a:solidFill>
                <a:latin typeface="CMR10"/>
              </a:rPr>
              <a:t>Background-driven correlations complicate CME-driven signal extraction?</a:t>
            </a:r>
          </a:p>
          <a:p>
            <a:pPr marL="342900" lvl="2" indent="-342900" algn="l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rgbClr val="FF0000"/>
                </a:solidFill>
                <a:latin typeface="CMR10"/>
              </a:rPr>
              <a:t>Background </a:t>
            </a:r>
            <a:r>
              <a:rPr lang="en-US" b="1" i="0" dirty="0">
                <a:solidFill>
                  <a:srgbClr val="FF0000"/>
                </a:solidFill>
                <a:latin typeface="CMR10"/>
              </a:rPr>
              <a:t>can account for a </a:t>
            </a:r>
            <a:r>
              <a:rPr lang="en-US" b="1" i="0" u="sng" dirty="0">
                <a:solidFill>
                  <a:srgbClr val="FF0000"/>
                </a:solidFill>
                <a:latin typeface="CMR10"/>
              </a:rPr>
              <a:t>part</a:t>
            </a:r>
            <a:r>
              <a:rPr lang="en-US" b="1" i="0" dirty="0">
                <a:solidFill>
                  <a:srgbClr val="FF0000"/>
                </a:solidFill>
                <a:latin typeface="CMR10"/>
              </a:rPr>
              <a:t>, or </a:t>
            </a:r>
            <a:r>
              <a:rPr lang="en-US" b="1" i="0" u="sng" dirty="0">
                <a:solidFill>
                  <a:srgbClr val="FF0000"/>
                </a:solidFill>
                <a:latin typeface="CMR10"/>
              </a:rPr>
              <a:t>all</a:t>
            </a:r>
            <a:r>
              <a:rPr lang="en-US" b="1" i="0" dirty="0">
                <a:solidFill>
                  <a:srgbClr val="FF0000"/>
                </a:solidFill>
                <a:latin typeface="CMR10"/>
              </a:rPr>
              <a:t> of the observed charge separation signal?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627040"/>
            <a:ext cx="2535750" cy="621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05297" y="496777"/>
            <a:ext cx="6038703" cy="4278562"/>
            <a:chOff x="3188855" y="509400"/>
            <a:chExt cx="6038703" cy="42785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8855" y="784124"/>
              <a:ext cx="5257800" cy="40038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43400" y="705489"/>
              <a:ext cx="2304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Results from AMPT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648262" y="509400"/>
              <a:ext cx="25792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Ma, Zhang</a:t>
              </a:r>
            </a:p>
            <a:p>
              <a:r>
                <a:rPr lang="en-US" sz="1400" b="1" i="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Phys.Lett</a:t>
              </a:r>
              <a:r>
                <a:rPr lang="en-US" sz="1400" b="1" i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B700 (2011) 39-43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7944" y="3352800"/>
              <a:ext cx="1790700" cy="685800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7590" y="3322144"/>
            <a:ext cx="3325209" cy="6463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4B14E6"/>
                </a:solidFill>
              </a:rPr>
              <a:t>Tested with Input </a:t>
            </a:r>
          </a:p>
          <a:p>
            <a:r>
              <a:rPr lang="en-US" b="1" i="0" dirty="0" smtClean="0">
                <a:solidFill>
                  <a:srgbClr val="4B14E6"/>
                </a:solidFill>
              </a:rPr>
              <a:t>charge separation in AMPT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9990" y="4125995"/>
            <a:ext cx="2649318" cy="1448974"/>
            <a:chOff x="169990" y="4125995"/>
            <a:chExt cx="2649318" cy="1448974"/>
          </a:xfrm>
        </p:grpSpPr>
        <p:sp>
          <p:nvSpPr>
            <p:cNvPr id="15" name="Rectangle 14"/>
            <p:cNvSpPr/>
            <p:nvPr/>
          </p:nvSpPr>
          <p:spPr>
            <a:xfrm>
              <a:off x="169990" y="4928638"/>
              <a:ext cx="264931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switch </a:t>
              </a:r>
              <a:r>
                <a:rPr lang="en-US" dirty="0"/>
                <a:t>the </a:t>
              </a:r>
              <a:r>
                <a:rPr lang="en-US" dirty="0" err="1"/>
                <a:t>p</a:t>
              </a:r>
              <a:r>
                <a:rPr lang="en-US" baseline="-25000" dirty="0" err="1"/>
                <a:t>y</a:t>
              </a:r>
              <a:r>
                <a:rPr lang="en-US" dirty="0"/>
                <a:t> values of a </a:t>
              </a:r>
              <a:r>
                <a:rPr lang="en-US" dirty="0" smtClean="0"/>
                <a:t>fraction of each set</a:t>
              </a:r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8600" y="4135231"/>
              <a:ext cx="1086920" cy="749863"/>
              <a:chOff x="228600" y="2768113"/>
              <a:chExt cx="1086920" cy="749863"/>
            </a:xfrm>
          </p:grpSpPr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1724858"/>
                  </p:ext>
                </p:extLst>
              </p:nvPr>
            </p:nvGraphicFramePr>
            <p:xfrm>
              <a:off x="228600" y="2768113"/>
              <a:ext cx="1086920" cy="572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1381" name="Equation" r:id="rId7" imgW="723600" imgH="380880" progId="Equation.DSMT4">
                      <p:embed/>
                    </p:oleObj>
                  </mc:Choice>
                  <mc:Fallback>
                    <p:oleObj name="Equation" r:id="rId7" imgW="723600" imgH="380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28600" y="2768113"/>
                            <a:ext cx="1086920" cy="572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Straight Arrow Connector 23"/>
              <p:cNvCxnSpPr/>
              <p:nvPr/>
            </p:nvCxnSpPr>
            <p:spPr>
              <a:xfrm>
                <a:off x="244764" y="2984576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08708" y="2984576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91128" y="2984576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62000" y="2971800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932872" y="2971800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1115292" y="2974112"/>
                <a:ext cx="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468584" y="4125995"/>
              <a:ext cx="1068387" cy="693416"/>
              <a:chOff x="1468584" y="2758877"/>
              <a:chExt cx="1068387" cy="693416"/>
            </a:xfrm>
          </p:grpSpPr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1095310"/>
                  </p:ext>
                </p:extLst>
              </p:nvPr>
            </p:nvGraphicFramePr>
            <p:xfrm>
              <a:off x="1468584" y="2842693"/>
              <a:ext cx="1068387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1382" name="Equation" r:id="rId9" imgW="711000" imgH="406080" progId="Equation.DSMT4">
                      <p:embed/>
                    </p:oleObj>
                  </mc:Choice>
                  <mc:Fallback>
                    <p:oleObj name="Equation" r:id="rId9" imgW="711000" imgH="406080" progId="Equation.DSMT4">
                      <p:embed/>
                      <p:pic>
                        <p:nvPicPr>
                          <p:cNvPr id="19" name="Object 18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468584" y="2842693"/>
                            <a:ext cx="1068387" cy="609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8" name="Straight Arrow Connector 27"/>
              <p:cNvCxnSpPr/>
              <p:nvPr/>
            </p:nvCxnSpPr>
            <p:spPr>
              <a:xfrm flipV="1">
                <a:off x="1646380" y="2768113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826488" y="2768113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997360" y="2765604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2158996" y="2758877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2346036" y="2765604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528448" y="2765604"/>
                <a:ext cx="0" cy="3793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428" y="2356412"/>
            <a:ext cx="2294653" cy="18241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28600" y="402345"/>
            <a:ext cx="2816755" cy="1921217"/>
            <a:chOff x="5818909" y="2362200"/>
            <a:chExt cx="3854005" cy="257202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2"/>
            <a:srcRect l="59595" t="-8081" r="2905" b="35414"/>
            <a:stretch/>
          </p:blipFill>
          <p:spPr>
            <a:xfrm>
              <a:off x="5818909" y="2362200"/>
              <a:ext cx="2828962" cy="2572027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6548730" y="3642772"/>
              <a:ext cx="3124184" cy="453239"/>
              <a:chOff x="6548730" y="3642772"/>
              <a:chExt cx="3124184" cy="453239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548730" y="3659790"/>
                <a:ext cx="2258616" cy="132807"/>
              </a:xfrm>
              <a:prstGeom prst="line">
                <a:avLst/>
              </a:prstGeom>
              <a:ln w="28575"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/>
                  <p:cNvSpPr/>
                  <p:nvPr/>
                </p:nvSpPr>
                <p:spPr>
                  <a:xfrm>
                    <a:off x="8722602" y="3642772"/>
                    <a:ext cx="950312" cy="4532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𝚿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𝑹𝒙𝒏</m:t>
                              </m:r>
                            </m:sub>
                          </m:sSub>
                        </m:oMath>
                      </m:oMathPara>
                    </a14:m>
                    <a:endParaRPr lang="en-US" b="1" i="0" dirty="0"/>
                  </a:p>
                </p:txBody>
              </p:sp>
            </mc:Choice>
            <mc:Fallback xmlns="">
              <p:sp>
                <p:nvSpPr>
                  <p:cNvPr id="47" name="Rectangle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22602" y="3642772"/>
                    <a:ext cx="950312" cy="4532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Rounded Rectangle 20"/>
          <p:cNvSpPr/>
          <p:nvPr/>
        </p:nvSpPr>
        <p:spPr>
          <a:xfrm>
            <a:off x="27590" y="127909"/>
            <a:ext cx="469681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Gamma correlator &amp; its Response</a:t>
            </a:r>
            <a:endParaRPr lang="en-US" sz="2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0114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00" y="1433469"/>
            <a:ext cx="3394400" cy="3209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203" y="1450304"/>
            <a:ext cx="3527797" cy="342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71599" y="4885530"/>
                <a:ext cx="766332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2000" b="1" i="0" dirty="0" smtClean="0">
                    <a:solidFill>
                      <a:srgbClr val="FF0000"/>
                    </a:solidFill>
                  </a:rPr>
                  <a:t>The magnitudes of the scaled correlators for </a:t>
                </a:r>
                <a:r>
                  <a:rPr lang="en-US" sz="2000" b="1" i="0" dirty="0" err="1" smtClean="0">
                    <a:solidFill>
                      <a:srgbClr val="FF0000"/>
                    </a:solidFill>
                  </a:rPr>
                  <a:t>p+Pb</a:t>
                </a:r>
                <a:r>
                  <a:rPr lang="en-US" sz="2000" b="1" i="0" dirty="0" smtClean="0">
                    <a:solidFill>
                      <a:srgbClr val="FF0000"/>
                    </a:solidFill>
                  </a:rPr>
                  <a:t> and </a:t>
                </a:r>
                <a:r>
                  <a:rPr lang="en-US" sz="2000" b="1" i="0" dirty="0" err="1" smtClean="0">
                    <a:solidFill>
                      <a:srgbClr val="FF0000"/>
                    </a:solidFill>
                  </a:rPr>
                  <a:t>Pb+Pb</a:t>
                </a:r>
                <a:r>
                  <a:rPr lang="en-US" sz="2000" b="1" i="0" dirty="0" smtClean="0">
                    <a:solidFill>
                      <a:srgbClr val="FF0000"/>
                    </a:solidFill>
                  </a:rPr>
                  <a:t>  are not expected to be the same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700" dirty="0"/>
                  <a:t> </a:t>
                </a:r>
                <a:endParaRPr lang="en-US" sz="700" dirty="0" smtClean="0"/>
              </a:p>
              <a:p>
                <a:pPr lvl="3" algn="l"/>
                <a:r>
                  <a:rPr lang="en-US" b="1" i="0" dirty="0" smtClean="0">
                    <a:sym typeface="Wingdings" panose="05000000000000000000" pitchFamily="2" charset="2"/>
                  </a:rPr>
                  <a:t></a:t>
                </a:r>
                <a:r>
                  <a:rPr lang="en-US" b="1" i="0" dirty="0" smtClean="0"/>
                  <a:t> “Reduced” </a:t>
                </a:r>
                <a:r>
                  <a:rPr lang="en-US" b="1" i="0" dirty="0"/>
                  <a:t>magnetic field strength </a:t>
                </a:r>
                <a:r>
                  <a:rPr lang="en-US" b="1" i="0" dirty="0" smtClean="0"/>
                  <a:t>for </a:t>
                </a:r>
                <a:r>
                  <a:rPr lang="en-US" b="1" i="0" dirty="0" err="1" smtClean="0"/>
                  <a:t>p+Pb</a:t>
                </a:r>
                <a:r>
                  <a:rPr lang="en-US" b="1" i="0" dirty="0" smtClean="0"/>
                  <a:t>?</a:t>
                </a:r>
              </a:p>
              <a:p>
                <a:pPr lvl="3" algn="l"/>
                <a:r>
                  <a:rPr lang="en-US" b="1" i="0" dirty="0" smtClean="0">
                    <a:sym typeface="Wingdings" panose="05000000000000000000" pitchFamily="2" charset="2"/>
                  </a:rPr>
                  <a:t></a:t>
                </a:r>
                <a:r>
                  <a:rPr lang="en-US" b="1" i="0" dirty="0" smtClean="0"/>
                  <a:t> </a:t>
                </a:r>
                <a:r>
                  <a:rPr lang="en-US" b="1" i="0" dirty="0" smtClean="0">
                    <a:solidFill>
                      <a:srgbClr val="336600"/>
                    </a:solidFill>
                  </a:rPr>
                  <a:t>Large dispersion of the B-field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i="0" dirty="0" smtClean="0">
                    <a:solidFill>
                      <a:srgbClr val="336600"/>
                    </a:solidFill>
                  </a:rPr>
                  <a:t> in </a:t>
                </a:r>
                <a:r>
                  <a:rPr lang="en-US" b="1" i="0" dirty="0" err="1" smtClean="0">
                    <a:solidFill>
                      <a:srgbClr val="336600"/>
                    </a:solidFill>
                  </a:rPr>
                  <a:t>p+Pb</a:t>
                </a:r>
                <a:endParaRPr lang="en-US" b="1" i="0" dirty="0">
                  <a:solidFill>
                    <a:srgbClr val="3366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885530"/>
                <a:ext cx="7663329" cy="1369606"/>
              </a:xfrm>
              <a:prstGeom prst="rect">
                <a:avLst/>
              </a:prstGeom>
              <a:blipFill>
                <a:blip r:embed="rId6"/>
                <a:stretch>
                  <a:fillRect l="-716" t="-1778" b="-6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095989" y="572234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Recent CMS  measurements for </a:t>
            </a:r>
            <a:r>
              <a:rPr lang="en-US" sz="2000" b="1" dirty="0" err="1" smtClean="0">
                <a:solidFill>
                  <a:srgbClr val="FF0000"/>
                </a:solidFill>
              </a:rPr>
              <a:t>p+Pb</a:t>
            </a:r>
            <a:r>
              <a:rPr lang="en-US" sz="2000" b="1" dirty="0" smtClean="0">
                <a:solidFill>
                  <a:srgbClr val="FF0000"/>
                </a:solidFill>
              </a:rPr>
              <a:t> and  </a:t>
            </a:r>
            <a:r>
              <a:rPr lang="en-US" sz="2000" b="1" dirty="0" err="1" smtClean="0">
                <a:solidFill>
                  <a:srgbClr val="FF0000"/>
                </a:solidFill>
              </a:rPr>
              <a:t>Pb+Pb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 the LHC  gives cause for pause!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860" y="67909"/>
            <a:ext cx="64541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Gamma correlator status quo &amp; measurements</a:t>
            </a:r>
            <a:endParaRPr lang="en-US" sz="21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-32077" y="886905"/>
            <a:ext cx="2203595" cy="1910622"/>
            <a:chOff x="-32077" y="886905"/>
            <a:chExt cx="2203595" cy="1910622"/>
          </a:xfrm>
        </p:grpSpPr>
        <p:grpSp>
          <p:nvGrpSpPr>
            <p:cNvPr id="17" name="Group 16"/>
            <p:cNvGrpSpPr/>
            <p:nvPr/>
          </p:nvGrpSpPr>
          <p:grpSpPr>
            <a:xfrm>
              <a:off x="41696" y="886905"/>
              <a:ext cx="2129822" cy="1646025"/>
              <a:chOff x="76201" y="1012840"/>
              <a:chExt cx="2129822" cy="164602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6201" y="1012840"/>
                <a:ext cx="1789773" cy="1646025"/>
                <a:chOff x="6705599" y="544498"/>
                <a:chExt cx="2252841" cy="1970102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3492"/>
                <a:stretch/>
              </p:blipFill>
              <p:spPr>
                <a:xfrm>
                  <a:off x="6705599" y="1064064"/>
                  <a:ext cx="2138695" cy="1450536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8017766" y="544498"/>
                  <a:ext cx="940674" cy="368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err="1" smtClean="0"/>
                    <a:t>Pb+Pb</a:t>
                  </a:r>
                  <a:endParaRPr lang="en-US" sz="1400" b="1" i="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605240" y="798578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0" dirty="0" smtClean="0"/>
                    <a:t>B</a:t>
                  </a:r>
                  <a:endParaRPr lang="en-US" sz="1400" b="1" i="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/>
                      <a:t> plane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536" y="2064210"/>
                    <a:ext cx="981487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5455" r="-1863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32077" y="2458973"/>
                  <a:ext cx="198656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B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correlated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077" y="2458973"/>
                  <a:ext cx="1986569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920" t="-5357" r="-30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548" y="3089600"/>
            <a:ext cx="2392130" cy="1694728"/>
            <a:chOff x="4548" y="3089600"/>
            <a:chExt cx="2392130" cy="1694728"/>
          </a:xfrm>
        </p:grpSpPr>
        <p:grpSp>
          <p:nvGrpSpPr>
            <p:cNvPr id="32" name="Group 31"/>
            <p:cNvGrpSpPr/>
            <p:nvPr/>
          </p:nvGrpSpPr>
          <p:grpSpPr>
            <a:xfrm>
              <a:off x="4548" y="3121959"/>
              <a:ext cx="2392130" cy="1662369"/>
              <a:chOff x="4548" y="3121959"/>
              <a:chExt cx="2392130" cy="16623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548" y="4445774"/>
                    <a:ext cx="239213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B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600" dirty="0" smtClean="0"/>
                      <a:t> ~ uncorrelated</a:t>
                    </a:r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8" y="4445774"/>
                    <a:ext cx="2392130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10" t="-5357" r="-255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234" y="3121959"/>
                <a:ext cx="2032381" cy="1372378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371599" y="4102538"/>
                <a:ext cx="748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plane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89060" y="3089600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0" dirty="0" err="1"/>
                <a:t>p</a:t>
              </a:r>
              <a:r>
                <a:rPr lang="en-US" sz="1400" b="1" i="0" dirty="0" err="1" smtClean="0"/>
                <a:t>+Pb</a:t>
              </a:r>
              <a:endParaRPr lang="en-US" sz="1400" b="1" i="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2302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1557" y="77331"/>
            <a:ext cx="335280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Why a new correlator?</a:t>
            </a:r>
            <a:endParaRPr lang="en-US" sz="21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5281" y="2169505"/>
            <a:ext cx="2621419" cy="1944460"/>
            <a:chOff x="2743200" y="2398940"/>
            <a:chExt cx="2621419" cy="1944460"/>
          </a:xfrm>
        </p:grpSpPr>
        <p:sp>
          <p:nvSpPr>
            <p:cNvPr id="15" name="TextBox 14"/>
            <p:cNvSpPr txBox="1"/>
            <p:nvPr/>
          </p:nvSpPr>
          <p:spPr>
            <a:xfrm>
              <a:off x="4001979" y="2398940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/>
                <a:t>B</a:t>
              </a:r>
              <a:endParaRPr lang="en-US" b="1" i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743200" y="2939474"/>
                  <a:ext cx="8523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Reaction</a:t>
                  </a:r>
                </a:p>
                <a:p>
                  <a:r>
                    <a:rPr lang="en-US" sz="1200" dirty="0" smtClean="0"/>
                    <a:t>Plane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1200" dirty="0" smtClean="0"/>
                    <a:t>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2939474"/>
                  <a:ext cx="85234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719" t="-2667" b="-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2748169" y="2398940"/>
              <a:ext cx="2616450" cy="1944460"/>
              <a:chOff x="3964341" y="394080"/>
              <a:chExt cx="2616450" cy="194446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964341" y="394080"/>
                <a:ext cx="2616450" cy="1944460"/>
                <a:chOff x="3964341" y="394080"/>
                <a:chExt cx="2616450" cy="194446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27" name="Straight Arrow Connector 26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3964341" y="934614"/>
                      <a:ext cx="84241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4341" y="934614"/>
                      <a:ext cx="84241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-88697" y="553357"/>
            <a:ext cx="588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B1525"/>
                </a:solidFill>
              </a:rPr>
              <a:t>To have better control over signal and  background</a:t>
            </a:r>
            <a:endParaRPr lang="en-US" b="1" dirty="0">
              <a:solidFill>
                <a:srgbClr val="FB1525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84989" y="1371600"/>
            <a:ext cx="3666389" cy="1870117"/>
            <a:chOff x="-84989" y="1371600"/>
            <a:chExt cx="3666389" cy="187011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595206" y="1905000"/>
              <a:ext cx="0" cy="1336717"/>
            </a:xfrm>
            <a:prstGeom prst="straightConnector1">
              <a:avLst/>
            </a:prstGeom>
            <a:ln w="34925" cmpd="sng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-84989" y="1371600"/>
              <a:ext cx="3666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CME-driven + Background-driven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charge separation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56198" y="2875613"/>
            <a:ext cx="3294203" cy="923330"/>
            <a:chOff x="1856198" y="2875613"/>
            <a:chExt cx="3294203" cy="923330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856198" y="3267931"/>
              <a:ext cx="1278022" cy="2"/>
            </a:xfrm>
            <a:prstGeom prst="straightConnector1">
              <a:avLst/>
            </a:prstGeom>
            <a:ln w="34925" cmpd="sng"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965187" y="2875613"/>
              <a:ext cx="21852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Background-driven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charge separation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only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7342" y="3995358"/>
            <a:ext cx="415851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/>
              <a:t>Measure separately;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CME-driven </a:t>
            </a:r>
            <a:r>
              <a:rPr lang="en-US" dirty="0"/>
              <a:t>+ Background-driven </a:t>
            </a:r>
          </a:p>
          <a:p>
            <a:pPr algn="l"/>
            <a:r>
              <a:rPr lang="en-US" dirty="0" smtClean="0"/>
              <a:t>     charge separation</a:t>
            </a:r>
          </a:p>
          <a:p>
            <a:r>
              <a:rPr lang="en-US" sz="500" dirty="0" smtClean="0"/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Background-driven 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charge separation</a:t>
            </a:r>
            <a:endParaRPr lang="en-US" dirty="0"/>
          </a:p>
          <a:p>
            <a:pPr algn="l"/>
            <a:r>
              <a:rPr lang="en-US" b="1" dirty="0" smtClean="0">
                <a:solidFill>
                  <a:srgbClr val="FB1525"/>
                </a:solidFill>
              </a:rPr>
              <a:t>Then compare them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40849" y="858564"/>
            <a:ext cx="24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sng" dirty="0" smtClean="0"/>
              <a:t>Correlator essentials</a:t>
            </a:r>
            <a:endParaRPr lang="en-US" b="1" i="0" u="sng" dirty="0"/>
          </a:p>
        </p:txBody>
      </p:sp>
      <p:grpSp>
        <p:nvGrpSpPr>
          <p:cNvPr id="55" name="Group 54"/>
          <p:cNvGrpSpPr/>
          <p:nvPr/>
        </p:nvGrpSpPr>
        <p:grpSpPr>
          <a:xfrm>
            <a:off x="5748831" y="304800"/>
            <a:ext cx="3395169" cy="2989189"/>
            <a:chOff x="5981700" y="1185165"/>
            <a:chExt cx="3395169" cy="2989189"/>
          </a:xfrm>
        </p:grpSpPr>
        <p:grpSp>
          <p:nvGrpSpPr>
            <p:cNvPr id="32" name="Group 31"/>
            <p:cNvGrpSpPr/>
            <p:nvPr/>
          </p:nvGrpSpPr>
          <p:grpSpPr>
            <a:xfrm>
              <a:off x="5981700" y="1536226"/>
              <a:ext cx="2392130" cy="1694728"/>
              <a:chOff x="4548" y="3089600"/>
              <a:chExt cx="2392130" cy="1694728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48" y="3121959"/>
                <a:ext cx="2392130" cy="1662369"/>
                <a:chOff x="4548" y="3121959"/>
                <a:chExt cx="2392130" cy="166236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548" y="4445774"/>
                      <a:ext cx="239213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B and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1600" dirty="0" smtClean="0"/>
                        <a:t> ~ uncorrelated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8" y="4445774"/>
                      <a:ext cx="239213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510" t="-5357" r="-255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234" y="3121959"/>
                  <a:ext cx="2032381" cy="1372378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1371599" y="4102538"/>
                  <a:ext cx="7489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plane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989060" y="3089600"/>
                <a:ext cx="627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0" dirty="0" err="1"/>
                  <a:t>p</a:t>
                </a:r>
                <a:r>
                  <a:rPr lang="en-US" sz="1400" b="1" i="0" dirty="0" err="1" smtClean="0"/>
                  <a:t>+Pb</a:t>
                </a:r>
                <a:endParaRPr lang="en-US" sz="1400" b="1" i="0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176469" y="1185165"/>
              <a:ext cx="2864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0" dirty="0" smtClean="0">
                  <a:solidFill>
                    <a:srgbClr val="0070C0"/>
                  </a:solidFill>
                </a:rPr>
                <a:t>Leverage Small systems</a:t>
              </a:r>
              <a:endParaRPr lang="en-US" b="1" i="0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51682" y="3251024"/>
              <a:ext cx="30251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rgbClr val="FB1525"/>
                  </a:solidFill>
                </a:rPr>
                <a:t>Measurement insensitive</a:t>
              </a:r>
            </a:p>
            <a:p>
              <a:pPr algn="l"/>
              <a:r>
                <a:rPr lang="en-US" dirty="0">
                  <a:solidFill>
                    <a:srgbClr val="FB1525"/>
                  </a:solidFill>
                </a:rPr>
                <a:t> </a:t>
              </a:r>
              <a:r>
                <a:rPr lang="en-US" dirty="0" smtClean="0">
                  <a:solidFill>
                    <a:srgbClr val="FB1525"/>
                  </a:solidFill>
                </a:rPr>
                <a:t>    to B-field </a:t>
              </a:r>
              <a:r>
                <a:rPr lang="en-US" dirty="0" smtClean="0">
                  <a:solidFill>
                    <a:srgbClr val="FB1525"/>
                  </a:solidFill>
                  <a:sym typeface="Wingdings" panose="05000000000000000000" pitchFamily="2" charset="2"/>
                </a:rPr>
                <a:t> “no signal”</a:t>
              </a:r>
              <a:endParaRPr lang="en-US" dirty="0" smtClean="0">
                <a:solidFill>
                  <a:srgbClr val="FB1525"/>
                </a:solidFill>
              </a:endParaRPr>
            </a:p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rgbClr val="FB1525"/>
                  </a:solidFill>
                </a:rPr>
                <a:t>Excellent bench mark </a:t>
              </a:r>
              <a:endParaRPr lang="en-US" dirty="0">
                <a:solidFill>
                  <a:srgbClr val="FB1525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81054" y="3447016"/>
            <a:ext cx="4416594" cy="2814181"/>
            <a:chOff x="4581054" y="3447016"/>
            <a:chExt cx="4416594" cy="2814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581054" y="5337867"/>
                  <a:ext cx="441659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 algn="l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B15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FB15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>
                              <a:solidFill>
                                <a:srgbClr val="FB152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FB1525"/>
                      </a:solidFill>
                    </a:rPr>
                    <a:t> measurements insensitive </a:t>
                  </a:r>
                </a:p>
                <a:p>
                  <a:pPr algn="l"/>
                  <a:r>
                    <a:rPr lang="en-US" dirty="0">
                      <a:solidFill>
                        <a:srgbClr val="FB1525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FB1525"/>
                      </a:solidFill>
                    </a:rPr>
                    <a:t>     to B-field, but sensitive to background</a:t>
                  </a:r>
                </a:p>
                <a:p>
                  <a:pPr marL="285750" indent="-285750" algn="l">
                    <a:buFont typeface="Wingdings" panose="05000000000000000000" pitchFamily="2" charset="2"/>
                    <a:buChar char="ü"/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Compare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 measurements</a:t>
                  </a: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1054" y="5337867"/>
                  <a:ext cx="4416594" cy="923330"/>
                </a:xfrm>
                <a:prstGeom prst="rect">
                  <a:avLst/>
                </a:prstGeom>
                <a:blipFill>
                  <a:blip r:embed="rId12"/>
                  <a:stretch>
                    <a:fillRect l="-828" t="-3974" r="-552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" name="Group 104"/>
            <p:cNvGrpSpPr/>
            <p:nvPr/>
          </p:nvGrpSpPr>
          <p:grpSpPr>
            <a:xfrm>
              <a:off x="5105400" y="3447016"/>
              <a:ext cx="3464891" cy="1882121"/>
              <a:chOff x="5257800" y="3748997"/>
              <a:chExt cx="3464891" cy="1882121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5257800" y="3748997"/>
                <a:ext cx="3464891" cy="1882121"/>
                <a:chOff x="5148981" y="3748997"/>
                <a:chExt cx="3464891" cy="18821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5148981" y="5292564"/>
                      <a:ext cx="247869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B and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a14:m>
                      <a:r>
                        <a:rPr lang="en-US" sz="1600" dirty="0" smtClean="0"/>
                        <a:t> ~ uncorrelated</a:t>
                      </a:r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8981" y="5292564"/>
                      <a:ext cx="2478692" cy="3385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5361956" y="3748997"/>
                      <a:ext cx="3251916" cy="36298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𝐋𝐞𝐯𝐞𝐫𝐚𝐠𝐞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𝚿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𝐦𝐞𝐚𝐬𝐮𝐫𝐞𝐦𝐞𝐧𝐭𝐬</m:t>
                            </m:r>
                          </m:oMath>
                        </m:oMathPara>
                      </a14:m>
                      <a:endParaRPr lang="en-US" sz="1600" b="1" i="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61956" y="3748997"/>
                      <a:ext cx="3251916" cy="362984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3" name="Group 92"/>
                <p:cNvGrpSpPr/>
                <p:nvPr/>
              </p:nvGrpSpPr>
              <p:grpSpPr>
                <a:xfrm>
                  <a:off x="5818898" y="4184224"/>
                  <a:ext cx="2028152" cy="988092"/>
                  <a:chOff x="5790084" y="4215613"/>
                  <a:chExt cx="2028152" cy="98809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6920751" y="4669449"/>
                        <a:ext cx="897485" cy="3063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left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20751" y="4669449"/>
                        <a:ext cx="897485" cy="306379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b="-3922"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7" name="Group 76"/>
                  <p:cNvGrpSpPr/>
                  <p:nvPr/>
                </p:nvGrpSpPr>
                <p:grpSpPr>
                  <a:xfrm rot="1437163">
                    <a:off x="5791200" y="4434697"/>
                    <a:ext cx="856104" cy="769008"/>
                    <a:chOff x="4413513" y="4053728"/>
                    <a:chExt cx="856104" cy="76900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4413513" y="4167871"/>
                      <a:ext cx="659547" cy="654865"/>
                    </a:xfrm>
                    <a:prstGeom prst="ellipse">
                      <a:avLst/>
                    </a:prstGeom>
                    <a:solidFill>
                      <a:srgbClr val="FFC000">
                        <a:alpha val="39000"/>
                      </a:srgbClr>
                    </a:solidFill>
                    <a:ln w="28575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4610070" y="4053728"/>
                      <a:ext cx="659547" cy="654865"/>
                    </a:xfrm>
                    <a:prstGeom prst="ellipse">
                      <a:avLst/>
                    </a:prstGeom>
                    <a:solidFill>
                      <a:srgbClr val="FFC000">
                        <a:alpha val="39000"/>
                      </a:srgbClr>
                    </a:solidFill>
                    <a:ln w="28575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4657129" y="4221935"/>
                      <a:ext cx="437104" cy="347272"/>
                      <a:chOff x="4657129" y="4221935"/>
                      <a:chExt cx="437104" cy="347272"/>
                    </a:xfrm>
                  </p:grpSpPr>
                  <p:cxnSp>
                    <p:nvCxnSpPr>
                      <p:cNvPr id="63" name="Straight Connector 62"/>
                      <p:cNvCxnSpPr/>
                      <p:nvPr/>
                    </p:nvCxnSpPr>
                    <p:spPr>
                      <a:xfrm flipH="1">
                        <a:off x="4657129" y="4223000"/>
                        <a:ext cx="188329" cy="31632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>
                        <a:off x="4864207" y="4221935"/>
                        <a:ext cx="230026" cy="32743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/>
                      <p:nvPr/>
                    </p:nvCxnSpPr>
                    <p:spPr>
                      <a:xfrm>
                        <a:off x="4659555" y="4558097"/>
                        <a:ext cx="427405" cy="111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81" name="Straight Arrow Connector 80"/>
                  <p:cNvCxnSpPr/>
                  <p:nvPr/>
                </p:nvCxnSpPr>
                <p:spPr>
                  <a:xfrm flipH="1" flipV="1">
                    <a:off x="6106267" y="4373826"/>
                    <a:ext cx="112113" cy="463513"/>
                  </a:xfrm>
                  <a:prstGeom prst="straightConnector1">
                    <a:avLst/>
                  </a:prstGeom>
                  <a:ln w="1905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TextBox 81"/>
                  <p:cNvSpPr txBox="1"/>
                  <p:nvPr/>
                </p:nvSpPr>
                <p:spPr>
                  <a:xfrm rot="20406037">
                    <a:off x="5790084" y="4215613"/>
                    <a:ext cx="3385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6181387" y="4445248"/>
                    <a:ext cx="715692" cy="406096"/>
                    <a:chOff x="6181387" y="4445248"/>
                    <a:chExt cx="715692" cy="406096"/>
                  </a:xfrm>
                </p:grpSpPr>
                <p:cxnSp>
                  <p:nvCxnSpPr>
                    <p:cNvPr id="79" name="Straight Arrow Connector 78"/>
                    <p:cNvCxnSpPr/>
                    <p:nvPr/>
                  </p:nvCxnSpPr>
                  <p:spPr>
                    <a:xfrm flipV="1">
                      <a:off x="6218380" y="4690142"/>
                      <a:ext cx="678699" cy="14719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Arrow Connector 85"/>
                    <p:cNvCxnSpPr/>
                    <p:nvPr/>
                  </p:nvCxnSpPr>
                  <p:spPr>
                    <a:xfrm flipV="1">
                      <a:off x="6231818" y="4610988"/>
                      <a:ext cx="623283" cy="221265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Arrow Connector 87"/>
                    <p:cNvCxnSpPr/>
                    <p:nvPr/>
                  </p:nvCxnSpPr>
                  <p:spPr>
                    <a:xfrm flipV="1">
                      <a:off x="6181387" y="4519638"/>
                      <a:ext cx="585156" cy="331706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Arrow Connector 90"/>
                    <p:cNvCxnSpPr/>
                    <p:nvPr/>
                  </p:nvCxnSpPr>
                  <p:spPr>
                    <a:xfrm flipV="1">
                      <a:off x="6197297" y="4445248"/>
                      <a:ext cx="455005" cy="38161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 rot="2188326">
                    <a:off x="6254201" y="4671051"/>
                    <a:ext cx="715692" cy="406096"/>
                    <a:chOff x="6181387" y="4445248"/>
                    <a:chExt cx="715692" cy="406096"/>
                  </a:xfrm>
                </p:grpSpPr>
                <p:cxnSp>
                  <p:nvCxnSpPr>
                    <p:cNvPr id="97" name="Straight Arrow Connector 96"/>
                    <p:cNvCxnSpPr/>
                    <p:nvPr/>
                  </p:nvCxnSpPr>
                  <p:spPr>
                    <a:xfrm flipV="1">
                      <a:off x="6218380" y="4690142"/>
                      <a:ext cx="678699" cy="147197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Arrow Connector 97"/>
                    <p:cNvCxnSpPr/>
                    <p:nvPr/>
                  </p:nvCxnSpPr>
                  <p:spPr>
                    <a:xfrm flipV="1">
                      <a:off x="6231818" y="4610988"/>
                      <a:ext cx="623283" cy="221265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Arrow Connector 98"/>
                    <p:cNvCxnSpPr/>
                    <p:nvPr/>
                  </p:nvCxnSpPr>
                  <p:spPr>
                    <a:xfrm flipV="1">
                      <a:off x="6181387" y="4519638"/>
                      <a:ext cx="585156" cy="331706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Arrow Connector 99"/>
                    <p:cNvCxnSpPr/>
                    <p:nvPr/>
                  </p:nvCxnSpPr>
                  <p:spPr>
                    <a:xfrm flipV="1">
                      <a:off x="6197297" y="4445248"/>
                      <a:ext cx="455005" cy="381613"/>
                    </a:xfrm>
                    <a:prstGeom prst="straightConnector1">
                      <a:avLst/>
                    </a:prstGeom>
                    <a:ln w="1905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4" name="Arc 93"/>
                <p:cNvSpPr/>
                <p:nvPr/>
              </p:nvSpPr>
              <p:spPr>
                <a:xfrm>
                  <a:off x="6787398" y="4352202"/>
                  <a:ext cx="331684" cy="461289"/>
                </a:xfrm>
                <a:prstGeom prst="arc">
                  <a:avLst/>
                </a:prstGeom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Arc 102"/>
                <p:cNvSpPr/>
                <p:nvPr/>
              </p:nvSpPr>
              <p:spPr>
                <a:xfrm rot="3506917">
                  <a:off x="6754167" y="4817550"/>
                  <a:ext cx="331684" cy="461289"/>
                </a:xfrm>
                <a:prstGeom prst="arc">
                  <a:avLst/>
                </a:prstGeom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5954452" y="4212699"/>
                <a:ext cx="220547" cy="709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5974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42" y="27476"/>
            <a:ext cx="3178558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The “New” Correlator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65889"/>
              </p:ext>
            </p:extLst>
          </p:nvPr>
        </p:nvGraphicFramePr>
        <p:xfrm>
          <a:off x="76200" y="2031173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7580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2031173"/>
                        <a:ext cx="3098800" cy="7747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3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76200" y="553413"/>
            <a:ext cx="6092608" cy="807503"/>
            <a:chOff x="79592" y="637025"/>
            <a:chExt cx="6092608" cy="807503"/>
          </a:xfrm>
        </p:grpSpPr>
        <p:sp>
          <p:nvSpPr>
            <p:cNvPr id="31" name="TextBox 30"/>
            <p:cNvSpPr txBox="1"/>
            <p:nvPr/>
          </p:nvSpPr>
          <p:spPr>
            <a:xfrm>
              <a:off x="79592" y="637025"/>
              <a:ext cx="5892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correlator is constructed for each event plane </a:t>
              </a:r>
              <a:endParaRPr lang="en-US" sz="2000" dirty="0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050834"/>
                </p:ext>
              </p:extLst>
            </p:nvPr>
          </p:nvGraphicFramePr>
          <p:xfrm>
            <a:off x="5822950" y="714997"/>
            <a:ext cx="349250" cy="330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581" name="Equation" r:id="rId7" imgW="241200" imgH="228600" progId="Equation.DSMT4">
                    <p:embed/>
                  </p:oleObj>
                </mc:Choice>
                <mc:Fallback>
                  <p:oleObj name="Equation" r:id="rId7" imgW="241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22950" y="714997"/>
                          <a:ext cx="349250" cy="33086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45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1125864" y="1044418"/>
              <a:ext cx="4413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dirty="0" smtClean="0"/>
                <a:t>ia a ratio of two correlation functions</a:t>
              </a:r>
              <a:endParaRPr lang="en-US" sz="2000" dirty="0"/>
            </a:p>
          </p:txBody>
        </p:sp>
      </p:grpSp>
      <p:grpSp>
        <p:nvGrpSpPr>
          <p:cNvPr id="13313" name="Group 13312"/>
          <p:cNvGrpSpPr/>
          <p:nvPr/>
        </p:nvGrpSpPr>
        <p:grpSpPr>
          <a:xfrm>
            <a:off x="3730363" y="1447800"/>
            <a:ext cx="3147016" cy="956497"/>
            <a:chOff x="3730363" y="1447800"/>
            <a:chExt cx="3147016" cy="956497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5227385"/>
                </p:ext>
              </p:extLst>
            </p:nvPr>
          </p:nvGraphicFramePr>
          <p:xfrm>
            <a:off x="4688673" y="1447800"/>
            <a:ext cx="903205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582" name="Equation" r:id="rId9" imgW="583920" imgH="241200" progId="Equation.DSMT4">
                    <p:embed/>
                  </p:oleObj>
                </mc:Choice>
                <mc:Fallback>
                  <p:oleObj name="Equation" r:id="rId9" imgW="583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88673" y="1447800"/>
                          <a:ext cx="903205" cy="373063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6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3730363" y="1757966"/>
              <a:ext cx="3147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uantifies charge separation </a:t>
              </a:r>
            </a:p>
            <a:p>
              <a:r>
                <a:rPr lang="en-US" dirty="0"/>
                <a:t>a</a:t>
              </a:r>
              <a:r>
                <a:rPr lang="en-US" dirty="0" smtClean="0"/>
                <a:t>long the B-field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57600" y="2364513"/>
            <a:ext cx="2771775" cy="1944460"/>
            <a:chOff x="3657600" y="2759040"/>
            <a:chExt cx="2771775" cy="1944460"/>
          </a:xfrm>
        </p:grpSpPr>
        <p:grpSp>
          <p:nvGrpSpPr>
            <p:cNvPr id="38" name="Group 37"/>
            <p:cNvGrpSpPr/>
            <p:nvPr/>
          </p:nvGrpSpPr>
          <p:grpSpPr>
            <a:xfrm>
              <a:off x="3657600" y="2759040"/>
              <a:ext cx="2621419" cy="1944460"/>
              <a:chOff x="3959372" y="394080"/>
              <a:chExt cx="2621419" cy="194446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6276975" y="2923355"/>
              <a:ext cx="152400" cy="1642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5299766" y="3488992"/>
            <a:ext cx="1278022" cy="2"/>
          </a:xfrm>
          <a:prstGeom prst="straightConnector1">
            <a:avLst/>
          </a:prstGeom>
          <a:ln w="34925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4" name="Group 13313"/>
          <p:cNvGrpSpPr/>
          <p:nvPr/>
        </p:nvGrpSpPr>
        <p:grpSpPr>
          <a:xfrm>
            <a:off x="5904594" y="2788339"/>
            <a:ext cx="3110344" cy="1265268"/>
            <a:chOff x="5904594" y="2788339"/>
            <a:chExt cx="3110344" cy="1265268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967662"/>
                </p:ext>
              </p:extLst>
            </p:nvPr>
          </p:nvGraphicFramePr>
          <p:xfrm>
            <a:off x="6831407" y="2788339"/>
            <a:ext cx="913657" cy="397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583" name="Equation" r:id="rId13" imgW="583920" imgH="253800" progId="Equation.DSMT4">
                    <p:embed/>
                  </p:oleObj>
                </mc:Choice>
                <mc:Fallback>
                  <p:oleObj name="Equation" r:id="rId13" imgW="5839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31407" y="2788339"/>
                          <a:ext cx="913657" cy="39724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16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5904594" y="3130277"/>
              <a:ext cx="3110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dirty="0" smtClean="0"/>
                <a:t>uantifies charge separation</a:t>
              </a:r>
            </a:p>
            <a:p>
              <a:r>
                <a:rPr lang="en-US" dirty="0"/>
                <a:t>p</a:t>
              </a:r>
              <a:r>
                <a:rPr lang="en-US" dirty="0" smtClean="0"/>
                <a:t>erpendicular to the B-field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(measures only background)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316" name="Group 13315"/>
          <p:cNvGrpSpPr/>
          <p:nvPr/>
        </p:nvGrpSpPr>
        <p:grpSpPr>
          <a:xfrm>
            <a:off x="487806" y="5184234"/>
            <a:ext cx="8433793" cy="987966"/>
            <a:chOff x="487806" y="5184234"/>
            <a:chExt cx="8433793" cy="987966"/>
          </a:xfrm>
        </p:grpSpPr>
        <p:grpSp>
          <p:nvGrpSpPr>
            <p:cNvPr id="59" name="Group 58"/>
            <p:cNvGrpSpPr/>
            <p:nvPr/>
          </p:nvGrpSpPr>
          <p:grpSpPr>
            <a:xfrm>
              <a:off x="487806" y="5184234"/>
              <a:ext cx="8433793" cy="710769"/>
              <a:chOff x="673973" y="4532480"/>
              <a:chExt cx="8433793" cy="710769"/>
            </a:xfrm>
          </p:grpSpPr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2468798"/>
                  </p:ext>
                </p:extLst>
              </p:nvPr>
            </p:nvGraphicFramePr>
            <p:xfrm>
              <a:off x="1371600" y="4864095"/>
              <a:ext cx="897998" cy="3791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7584" name="Equation" r:id="rId15" imgW="571320" imgH="241200" progId="Equation.DSMT4">
                      <p:embed/>
                    </p:oleObj>
                  </mc:Choice>
                  <mc:Fallback>
                    <p:oleObj name="Equation" r:id="rId15" imgW="57132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1371600" y="4864095"/>
                            <a:ext cx="897998" cy="37915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8511047"/>
                  </p:ext>
                </p:extLst>
              </p:nvPr>
            </p:nvGraphicFramePr>
            <p:xfrm>
              <a:off x="2726798" y="4840148"/>
              <a:ext cx="883748" cy="3927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7585" name="Equation" r:id="rId17" imgW="571320" imgH="253800" progId="Equation.DSMT4">
                      <p:embed/>
                    </p:oleObj>
                  </mc:Choice>
                  <mc:Fallback>
                    <p:oleObj name="Equation" r:id="rId17" imgW="57132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2726798" y="4840148"/>
                            <a:ext cx="883748" cy="3927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TextBox 55"/>
              <p:cNvSpPr txBox="1"/>
              <p:nvPr/>
            </p:nvSpPr>
            <p:spPr>
              <a:xfrm>
                <a:off x="2195585" y="4844766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421593" y="4829175"/>
                <a:ext cx="5686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are both insensitive to CME-driven charge separation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73973" y="453248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u="sng" dirty="0" smtClean="0"/>
                  <a:t>Note</a:t>
                </a:r>
                <a:endParaRPr lang="en-US" b="1" i="0" u="sng" dirty="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2981778" y="5802868"/>
              <a:ext cx="34932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(they measure </a:t>
              </a:r>
              <a:r>
                <a:rPr lang="en-US" dirty="0">
                  <a:solidFill>
                    <a:srgbClr val="0070C0"/>
                  </a:solidFill>
                </a:rPr>
                <a:t>only background)</a:t>
              </a:r>
            </a:p>
          </p:txBody>
        </p:sp>
      </p:grpSp>
      <p:sp>
        <p:nvSpPr>
          <p:cNvPr id="13317" name="Rectangle 13316"/>
          <p:cNvSpPr/>
          <p:nvPr/>
        </p:nvSpPr>
        <p:spPr>
          <a:xfrm>
            <a:off x="6981574" y="514530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dirty="0"/>
              <a:t>N. Magdy et al. </a:t>
            </a:r>
            <a:endParaRPr lang="da-DK" sz="1600" dirty="0" smtClean="0"/>
          </a:p>
          <a:p>
            <a:r>
              <a:rPr lang="da-DK" sz="1600" dirty="0" smtClean="0"/>
              <a:t>arXiv</a:t>
            </a:r>
            <a:r>
              <a:rPr lang="da-DK" sz="1600" dirty="0"/>
              <a:t>: 1710.01717</a:t>
            </a:r>
            <a:endParaRPr lang="en-US" sz="1600" dirty="0"/>
          </a:p>
        </p:txBody>
      </p:sp>
      <p:grpSp>
        <p:nvGrpSpPr>
          <p:cNvPr id="13320" name="Group 13319"/>
          <p:cNvGrpSpPr/>
          <p:nvPr/>
        </p:nvGrpSpPr>
        <p:grpSpPr>
          <a:xfrm>
            <a:off x="272497" y="4364573"/>
            <a:ext cx="8543805" cy="646331"/>
            <a:chOff x="272497" y="4364573"/>
            <a:chExt cx="8543805" cy="646331"/>
          </a:xfrm>
        </p:grpSpPr>
        <p:sp>
          <p:nvSpPr>
            <p:cNvPr id="13312" name="Rectangle 13311"/>
            <p:cNvSpPr/>
            <p:nvPr/>
          </p:nvSpPr>
          <p:spPr>
            <a:xfrm>
              <a:off x="272497" y="4364573"/>
              <a:ext cx="85438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</a:t>
              </a:r>
              <a:r>
                <a:rPr lang="en-US" dirty="0" smtClean="0">
                  <a:solidFill>
                    <a:srgbClr val="FF0000"/>
                  </a:solidFill>
                </a:rPr>
                <a:t>             correlator measures the </a:t>
              </a:r>
              <a:r>
                <a:rPr lang="en-US" dirty="0">
                  <a:solidFill>
                    <a:srgbClr val="FF0000"/>
                  </a:solidFill>
                </a:rPr>
                <a:t>magnitude of charge separation parallel to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the B-field, relative </a:t>
              </a:r>
              <a:r>
                <a:rPr lang="en-US" dirty="0">
                  <a:solidFill>
                    <a:srgbClr val="FF0000"/>
                  </a:solidFill>
                </a:rPr>
                <a:t>to that for charge separation perpendicular to the </a:t>
              </a:r>
              <a:r>
                <a:rPr lang="en-US" dirty="0" smtClean="0">
                  <a:solidFill>
                    <a:srgbClr val="FF0000"/>
                  </a:solidFill>
                </a:rPr>
                <a:t>B-field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3318" name="Object 133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576578"/>
                </p:ext>
              </p:extLst>
            </p:nvPr>
          </p:nvGraphicFramePr>
          <p:xfrm>
            <a:off x="990600" y="4412970"/>
            <a:ext cx="788643" cy="325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7586" name="Equation" r:id="rId19" imgW="583920" imgH="241200" progId="Equation.DSMT4">
                    <p:embed/>
                  </p:oleObj>
                </mc:Choice>
                <mc:Fallback>
                  <p:oleObj name="Equation" r:id="rId19" imgW="583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90600" y="4412970"/>
                          <a:ext cx="788643" cy="3257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055809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42" y="27476"/>
            <a:ext cx="6100023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The “New” Correlator – Correlation Functions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775903"/>
              </p:ext>
            </p:extLst>
          </p:nvPr>
        </p:nvGraphicFramePr>
        <p:xfrm>
          <a:off x="78348" y="491087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790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48" y="491087"/>
                        <a:ext cx="3098800" cy="774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3078020" y="2551340"/>
            <a:ext cx="2771775" cy="1944460"/>
            <a:chOff x="3657600" y="2759040"/>
            <a:chExt cx="2771775" cy="1944460"/>
          </a:xfrm>
        </p:grpSpPr>
        <p:grpSp>
          <p:nvGrpSpPr>
            <p:cNvPr id="38" name="Group 37"/>
            <p:cNvGrpSpPr/>
            <p:nvPr/>
          </p:nvGrpSpPr>
          <p:grpSpPr>
            <a:xfrm>
              <a:off x="3657600" y="2759040"/>
              <a:ext cx="2621419" cy="1944460"/>
              <a:chOff x="3959372" y="394080"/>
              <a:chExt cx="2621419" cy="194446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6276975" y="2923355"/>
              <a:ext cx="152400" cy="1642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4767759" y="3673575"/>
            <a:ext cx="975932" cy="2"/>
          </a:xfrm>
          <a:prstGeom prst="straightConnector1">
            <a:avLst/>
          </a:prstGeom>
          <a:ln w="34925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23646"/>
              </p:ext>
            </p:extLst>
          </p:nvPr>
        </p:nvGraphicFramePr>
        <p:xfrm>
          <a:off x="3429000" y="1770039"/>
          <a:ext cx="2202112" cy="63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791" name="Equation" r:id="rId9" imgW="1485720" imgH="431640" progId="Equation.DSMT4">
                  <p:embed/>
                </p:oleObj>
              </mc:Choice>
              <mc:Fallback>
                <p:oleObj name="Equation" r:id="rId9" imgW="148572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1770039"/>
                        <a:ext cx="2202112" cy="63993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7000"/>
                        </a:srgb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5182"/>
              </p:ext>
            </p:extLst>
          </p:nvPr>
        </p:nvGraphicFramePr>
        <p:xfrm>
          <a:off x="5883055" y="3697288"/>
          <a:ext cx="22018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792" name="Equation" r:id="rId11" imgW="1485720" imgH="685800" progId="Equation.DSMT4">
                  <p:embed/>
                </p:oleObj>
              </mc:Choice>
              <mc:Fallback>
                <p:oleObj name="Equation" r:id="rId11" imgW="1485720" imgH="68580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83055" y="3697288"/>
                        <a:ext cx="2201863" cy="10160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8000"/>
                        </a:srgbClr>
                      </a:solidFill>
                      <a:ln>
                        <a:solidFill>
                          <a:srgbClr val="33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964615" y="1624166"/>
            <a:ext cx="2736047" cy="1483486"/>
            <a:chOff x="6153492" y="1415132"/>
            <a:chExt cx="2736047" cy="148348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2259398"/>
                    </p:ext>
                  </p:extLst>
                </p:nvPr>
              </p:nvGraphicFramePr>
              <p:xfrm>
                <a:off x="6153492" y="1415132"/>
                <a:ext cx="2736047" cy="74349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793" name="Equation" r:id="rId13" imgW="2336760" imgH="634680" progId="Equation.DSMT4">
                        <p:embed/>
                      </p:oleObj>
                    </mc:Choice>
                    <mc:Fallback>
                      <p:oleObj name="Equation" r:id="rId13" imgW="2336760" imgH="634680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53492" y="1415132"/>
                              <a:ext cx="2736047" cy="743491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2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2259398"/>
                    </p:ext>
                  </p:extLst>
                </p:nvPr>
              </p:nvGraphicFramePr>
              <p:xfrm>
                <a:off x="6153492" y="1415132"/>
                <a:ext cx="2736047" cy="74349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573" name="Equation" r:id="rId15" imgW="2336760" imgH="634680" progId="Equation.DSMT4">
                        <p:embed/>
                      </p:oleObj>
                    </mc:Choice>
                    <mc:Fallback>
                      <p:oleObj name="Equation" r:id="rId15" imgW="2336760" imgH="634680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153492" y="1415132"/>
                              <a:ext cx="2736047" cy="743491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2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521515" y="2560064"/>
                  <a:ext cx="940514" cy="33855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 = #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1515" y="2560064"/>
                  <a:ext cx="940514" cy="338554"/>
                </a:xfrm>
                <a:prstGeom prst="rect">
                  <a:avLst/>
                </a:prstGeom>
                <a:blipFill>
                  <a:blip r:embed="rId17"/>
                  <a:stretch>
                    <a:fillRect l="-3205" t="-3448" b="-18966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494287" y="2559668"/>
                  <a:ext cx="940514" cy="33855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p = #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en-US" baseline="30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287" y="2559668"/>
                  <a:ext cx="940514" cy="338554"/>
                </a:xfrm>
                <a:prstGeom prst="rect">
                  <a:avLst/>
                </a:prstGeom>
                <a:blipFill>
                  <a:blip r:embed="rId18"/>
                  <a:stretch>
                    <a:fillRect l="-2548" t="-3448" b="-18966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8528628"/>
                    </p:ext>
                  </p:extLst>
                </p:nvPr>
              </p:nvGraphicFramePr>
              <p:xfrm>
                <a:off x="7011486" y="2207376"/>
                <a:ext cx="1268576" cy="3262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794" name="Equation" r:id="rId19" imgW="888840" imgH="228600" progId="Equation.DSMT4">
                        <p:embed/>
                      </p:oleObj>
                    </mc:Choice>
                    <mc:Fallback>
                      <p:oleObj name="Equation" r:id="rId19" imgW="888840" imgH="22860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11486" y="2207376"/>
                              <a:ext cx="1268576" cy="326205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2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8528628"/>
                    </p:ext>
                  </p:extLst>
                </p:nvPr>
              </p:nvGraphicFramePr>
              <p:xfrm>
                <a:off x="7011486" y="2207376"/>
                <a:ext cx="1268576" cy="32620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574" name="Equation" r:id="rId21" imgW="888840" imgH="228600" progId="Equation.DSMT4">
                        <p:embed/>
                      </p:oleObj>
                    </mc:Choice>
                    <mc:Fallback>
                      <p:oleObj name="Equation" r:id="rId21" imgW="888840" imgH="228600" progId="Equation.DSMT4">
                        <p:embed/>
                        <p:pic>
                          <p:nvPicPr>
                            <p:cNvPr id="5" name="Object 4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11486" y="2207376"/>
                              <a:ext cx="1268576" cy="326205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2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842" y="3059368"/>
            <a:ext cx="3521899" cy="1788105"/>
            <a:chOff x="-34874" y="3649510"/>
            <a:chExt cx="3692473" cy="178810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401755"/>
                </p:ext>
              </p:extLst>
            </p:nvPr>
          </p:nvGraphicFramePr>
          <p:xfrm>
            <a:off x="937584" y="3649510"/>
            <a:ext cx="1214741" cy="358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795" name="Equation" r:id="rId23" imgW="774360" imgH="228600" progId="Equation.DSMT4">
                    <p:embed/>
                  </p:oleObj>
                </mc:Choice>
                <mc:Fallback>
                  <p:oleObj name="Equation" r:id="rId23" imgW="774360" imgH="2286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37584" y="3649510"/>
                          <a:ext cx="1214741" cy="35844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5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-34874" y="3960287"/>
              <a:ext cx="3692473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/>
                <a:t>i</a:t>
              </a:r>
              <a:r>
                <a:rPr lang="en-US" dirty="0" smtClean="0"/>
                <a:t>s obtained </a:t>
              </a:r>
              <a:r>
                <a:rPr lang="en-US" dirty="0"/>
                <a:t>from the same events, following random reassignment (shuffling) of </a:t>
              </a:r>
              <a:endParaRPr lang="en-US" dirty="0" smtClean="0"/>
            </a:p>
            <a:p>
              <a:pPr algn="l"/>
              <a:r>
                <a:rPr lang="en-US" b="1" dirty="0" smtClean="0"/>
                <a:t>only</a:t>
              </a:r>
              <a:r>
                <a:rPr lang="en-US" dirty="0" smtClean="0"/>
                <a:t> the </a:t>
              </a:r>
              <a:r>
                <a:rPr lang="en-US" dirty="0"/>
                <a:t>charge of </a:t>
              </a:r>
              <a:r>
                <a:rPr lang="en-US" dirty="0" smtClean="0"/>
                <a:t>each </a:t>
              </a:r>
            </a:p>
            <a:p>
              <a:pPr algn="l"/>
              <a:r>
                <a:rPr lang="en-US" dirty="0" smtClean="0"/>
                <a:t>particle </a:t>
              </a:r>
              <a:r>
                <a:rPr lang="en-US" dirty="0"/>
                <a:t>in an event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530" y="1689905"/>
            <a:ext cx="3310994" cy="1229602"/>
            <a:chOff x="-58483" y="1860601"/>
            <a:chExt cx="3372462" cy="1229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-58483" y="2166873"/>
                  <a:ext cx="337246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i="0" dirty="0" smtClean="0">
                      <a:solidFill>
                        <a:srgbClr val="000099"/>
                      </a:solidFill>
                    </a:rPr>
                    <a:t>is </a:t>
                  </a:r>
                  <a:r>
                    <a:rPr lang="en-US" i="0" dirty="0">
                      <a:solidFill>
                        <a:srgbClr val="000099"/>
                      </a:solidFill>
                    </a:rPr>
                    <a:t>the distribution over events, of the </a:t>
                  </a:r>
                  <a:r>
                    <a:rPr lang="en-US" i="0" dirty="0" smtClean="0">
                      <a:solidFill>
                        <a:srgbClr val="000099"/>
                      </a:solidFill>
                    </a:rPr>
                    <a:t> event-by-event </a:t>
                  </a:r>
                  <a:r>
                    <a:rPr lang="en-US" i="0" dirty="0">
                      <a:solidFill>
                        <a:srgbClr val="000099"/>
                      </a:solidFill>
                    </a:rPr>
                    <a:t>averaged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en-US" i="0" dirty="0">
                    <a:solidFill>
                      <a:srgbClr val="000099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8483" y="2166873"/>
                  <a:ext cx="3372462" cy="923330"/>
                </a:xfrm>
                <a:prstGeom prst="rect">
                  <a:avLst/>
                </a:prstGeom>
                <a:blipFill>
                  <a:blip r:embed="rId25"/>
                  <a:stretch>
                    <a:fillRect l="-1657" t="-3289" r="-184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5967916"/>
                    </p:ext>
                  </p:extLst>
                </p:nvPr>
              </p:nvGraphicFramePr>
              <p:xfrm>
                <a:off x="916868" y="1860601"/>
                <a:ext cx="988132" cy="37843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796" name="Equation" r:id="rId26" imgW="596880" imgH="228600" progId="Equation.DSMT4">
                        <p:embed/>
                      </p:oleObj>
                    </mc:Choice>
                    <mc:Fallback>
                      <p:oleObj name="Equation" r:id="rId26" imgW="596880" imgH="2286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6868" y="1860601"/>
                              <a:ext cx="988132" cy="378434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5967916"/>
                    </p:ext>
                  </p:extLst>
                </p:nvPr>
              </p:nvGraphicFramePr>
              <p:xfrm>
                <a:off x="916868" y="1860601"/>
                <a:ext cx="988132" cy="37843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37576" name="Equation" r:id="rId28" imgW="596880" imgH="228600" progId="Equation.DSMT4">
                        <p:embed/>
                      </p:oleObj>
                    </mc:Choice>
                    <mc:Fallback>
                      <p:oleObj name="Equation" r:id="rId28" imgW="596880" imgH="2286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6868" y="1860601"/>
                              <a:ext cx="988132" cy="378434"/>
                            </a:xfrm>
                            <a:prstGeom prst="rect">
                              <a:avLst/>
                            </a:prstGeom>
                            <a:solidFill>
                              <a:srgbClr val="FFFF00">
                                <a:alpha val="35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2" name="Rectangle 11"/>
          <p:cNvSpPr/>
          <p:nvPr/>
        </p:nvSpPr>
        <p:spPr>
          <a:xfrm>
            <a:off x="35866" y="1231026"/>
            <a:ext cx="8201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Correlation functions are </a:t>
            </a:r>
            <a:r>
              <a:rPr lang="en-US" b="1" i="0" dirty="0">
                <a:solidFill>
                  <a:srgbClr val="FF0000"/>
                </a:solidFill>
              </a:rPr>
              <a:t>constructed from the ratio of two distributions</a:t>
            </a: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743493"/>
              </p:ext>
            </p:extLst>
          </p:nvPr>
        </p:nvGraphicFramePr>
        <p:xfrm>
          <a:off x="24779" y="4994646"/>
          <a:ext cx="47482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797" name="Equation" r:id="rId30" imgW="2869920" imgH="228600" progId="Equation.DSMT4">
                  <p:embed/>
                </p:oleObj>
              </mc:Choice>
              <mc:Fallback>
                <p:oleObj name="Equation" r:id="rId30" imgW="2869920" imgH="22860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4779" y="4994646"/>
                        <a:ext cx="4748213" cy="3778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681220"/>
              </p:ext>
            </p:extLst>
          </p:nvPr>
        </p:nvGraphicFramePr>
        <p:xfrm>
          <a:off x="35866" y="5433186"/>
          <a:ext cx="39417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798" name="Equation" r:id="rId32" imgW="2514600" imgH="228600" progId="Equation.DSMT4">
                  <p:embed/>
                </p:oleObj>
              </mc:Choice>
              <mc:Fallback>
                <p:oleObj name="Equation" r:id="rId32" imgW="2514600" imgH="22860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866" y="5433186"/>
                        <a:ext cx="3941763" cy="3571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725486" y="4791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FB1525"/>
                </a:solidFill>
              </a:rPr>
              <a:t>contributions from CME-driven charge </a:t>
            </a:r>
            <a:r>
              <a:rPr lang="en-US" u="sng" dirty="0" smtClean="0">
                <a:solidFill>
                  <a:srgbClr val="FB1525"/>
                </a:solidFill>
              </a:rPr>
              <a:t>separation, vanish for this </a:t>
            </a:r>
          </a:p>
          <a:p>
            <a:r>
              <a:rPr lang="en-US" u="sng" dirty="0" smtClean="0">
                <a:solidFill>
                  <a:srgbClr val="FB1525"/>
                </a:solidFill>
              </a:rPr>
              <a:t>correlation function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914417" y="42920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dirty="0"/>
              <a:t>N. Magdy et al. </a:t>
            </a:r>
            <a:endParaRPr lang="da-DK" sz="1600" dirty="0" smtClean="0"/>
          </a:p>
          <a:p>
            <a:r>
              <a:rPr lang="da-DK" sz="1600" dirty="0" smtClean="0"/>
              <a:t>arXiv</a:t>
            </a:r>
            <a:r>
              <a:rPr lang="da-DK" sz="1600" dirty="0"/>
              <a:t>: 1710.01717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55147" y="3113847"/>
            <a:ext cx="3469219" cy="369332"/>
            <a:chOff x="5692091" y="3113847"/>
            <a:chExt cx="3469219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5692091" y="3113847"/>
              <a:ext cx="346921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</a:t>
              </a:r>
              <a:r>
                <a:rPr lang="en-US" sz="1700" b="1" i="0" dirty="0" smtClean="0">
                  <a:solidFill>
                    <a:schemeClr val="bg2">
                      <a:lumMod val="25000"/>
                    </a:schemeClr>
                  </a:solidFill>
                </a:rPr>
                <a:t>measures charge separation</a:t>
              </a:r>
              <a:endParaRPr lang="en-US" sz="1700" b="1" i="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8453121"/>
                </p:ext>
              </p:extLst>
            </p:nvPr>
          </p:nvGraphicFramePr>
          <p:xfrm>
            <a:off x="5743653" y="3161523"/>
            <a:ext cx="37147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7799" name="Equation" r:id="rId34" imgW="228600" imgH="177480" progId="Equation.DSMT4">
                    <p:embed/>
                  </p:oleObj>
                </mc:Choice>
                <mc:Fallback>
                  <p:oleObj name="Equation" r:id="rId34" imgW="228600" imgH="17748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5743653" y="3161523"/>
                          <a:ext cx="371475" cy="295275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35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925463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8109" t="3392" r="32898" b="86122"/>
          <a:stretch/>
        </p:blipFill>
        <p:spPr>
          <a:xfrm>
            <a:off x="4292408" y="708907"/>
            <a:ext cx="1981200" cy="533400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Chirality Workshop, March 19-22, 2018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1842" y="27476"/>
            <a:ext cx="6100023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 smtClean="0">
                <a:solidFill>
                  <a:srgbClr val="320CD6"/>
                </a:solidFill>
              </a:rPr>
              <a:t>The “New” Correlator </a:t>
            </a:r>
            <a:r>
              <a:rPr lang="en-US" sz="2100" b="1" dirty="0" smtClean="0">
                <a:solidFill>
                  <a:srgbClr val="320CD6"/>
                </a:solidFill>
              </a:rPr>
              <a:t>&amp; </a:t>
            </a:r>
            <a:r>
              <a:rPr lang="en-US" sz="2100" b="1" dirty="0" smtClean="0">
                <a:solidFill>
                  <a:srgbClr val="320CD6"/>
                </a:solidFill>
              </a:rPr>
              <a:t>Correlation Functions</a:t>
            </a:r>
            <a:endParaRPr lang="en-US" sz="21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5394"/>
              </p:ext>
            </p:extLst>
          </p:nvPr>
        </p:nvGraphicFramePr>
        <p:xfrm>
          <a:off x="78348" y="491087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48" name="Equation" r:id="rId6" imgW="1930320" imgH="482400" progId="Equation.DSMT4">
                  <p:embed/>
                </p:oleObj>
              </mc:Choice>
              <mc:Fallback>
                <p:oleObj name="Equation" r:id="rId6" imgW="1930320" imgH="482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348" y="491087"/>
                        <a:ext cx="3098800" cy="7747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  <a:alpha val="13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21842" y="2782626"/>
            <a:ext cx="2328012" cy="1856467"/>
            <a:chOff x="3657600" y="2759040"/>
            <a:chExt cx="2771775" cy="1944460"/>
          </a:xfrm>
        </p:grpSpPr>
        <p:grpSp>
          <p:nvGrpSpPr>
            <p:cNvPr id="38" name="Group 37"/>
            <p:cNvGrpSpPr/>
            <p:nvPr/>
          </p:nvGrpSpPr>
          <p:grpSpPr>
            <a:xfrm>
              <a:off x="3657600" y="2759040"/>
              <a:ext cx="2621419" cy="1944460"/>
              <a:chOff x="3959372" y="394080"/>
              <a:chExt cx="2621419" cy="194446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959372" y="394080"/>
                <a:ext cx="2621419" cy="1944460"/>
                <a:chOff x="3959372" y="394080"/>
                <a:chExt cx="2621419" cy="194446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023276" y="394080"/>
                  <a:ext cx="2557515" cy="1944460"/>
                  <a:chOff x="3915228" y="450006"/>
                  <a:chExt cx="2557515" cy="1944460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110103" y="450006"/>
                    <a:ext cx="3513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0" dirty="0" smtClean="0"/>
                      <a:t>B</a:t>
                    </a:r>
                    <a:endParaRPr lang="en-US" b="1" i="0" dirty="0"/>
                  </a:p>
                </p:txBody>
              </p:sp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098844" y="737415"/>
                    <a:ext cx="2373899" cy="1477798"/>
                  </a:xfrm>
                  <a:prstGeom prst="rect">
                    <a:avLst/>
                  </a:prstGeom>
                </p:spPr>
              </p:pic>
              <p:cxnSp>
                <p:nvCxnSpPr>
                  <p:cNvPr id="45" name="Straight Arrow Connector 44"/>
                  <p:cNvCxnSpPr/>
                  <p:nvPr/>
                </p:nvCxnSpPr>
                <p:spPr>
                  <a:xfrm flipV="1">
                    <a:off x="4158281" y="1657928"/>
                    <a:ext cx="0" cy="4474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5334000" y="2094344"/>
                    <a:ext cx="53340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442241" y="2025134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915228" y="1696985"/>
                    <a:ext cx="3000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y</a:t>
                    </a:r>
                    <a:endParaRPr lang="en-US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Reaction</a:t>
                      </a:r>
                    </a:p>
                    <a:p>
                      <a:r>
                        <a:rPr lang="en-US" sz="1200" dirty="0" smtClean="0"/>
                        <a:t>Plane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a14:m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9372" y="934614"/>
                      <a:ext cx="852348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2667" b="-9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Arrow Connector 39"/>
              <p:cNvCxnSpPr/>
              <p:nvPr/>
            </p:nvCxnSpPr>
            <p:spPr>
              <a:xfrm>
                <a:off x="4648200" y="1165446"/>
                <a:ext cx="163520" cy="12995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6276975" y="2923355"/>
              <a:ext cx="152400" cy="1642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1693989" y="4191000"/>
            <a:ext cx="975932" cy="2"/>
          </a:xfrm>
          <a:prstGeom prst="straightConnector1">
            <a:avLst/>
          </a:prstGeom>
          <a:ln w="34925" cmpd="sng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17545"/>
              </p:ext>
            </p:extLst>
          </p:nvPr>
        </p:nvGraphicFramePr>
        <p:xfrm>
          <a:off x="442740" y="2170653"/>
          <a:ext cx="2202112" cy="63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49" name="Equation" r:id="rId10" imgW="1485720" imgH="431640" progId="Equation.DSMT4">
                  <p:embed/>
                </p:oleObj>
              </mc:Choice>
              <mc:Fallback>
                <p:oleObj name="Equation" r:id="rId10" imgW="1485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2740" y="2170653"/>
                        <a:ext cx="2202112" cy="63993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57000"/>
                        </a:srgb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10191"/>
              </p:ext>
            </p:extLst>
          </p:nvPr>
        </p:nvGraphicFramePr>
        <p:xfrm>
          <a:off x="1729939" y="4237048"/>
          <a:ext cx="1957500" cy="90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50" name="Equation" r:id="rId12" imgW="1485720" imgH="685800" progId="Equation.DSMT4">
                  <p:embed/>
                </p:oleObj>
              </mc:Choice>
              <mc:Fallback>
                <p:oleObj name="Equation" r:id="rId12" imgW="1485720" imgH="685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29939" y="4237048"/>
                        <a:ext cx="1957500" cy="903244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8000"/>
                        </a:srgbClr>
                      </a:solidFill>
                      <a:ln>
                        <a:solidFill>
                          <a:srgbClr val="33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-71167" y="1303936"/>
            <a:ext cx="405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B1525"/>
                </a:solidFill>
              </a:rPr>
              <a:t>Correlation functions are </a:t>
            </a:r>
            <a:r>
              <a:rPr lang="en-US" dirty="0">
                <a:solidFill>
                  <a:srgbClr val="FB1525"/>
                </a:solidFill>
              </a:rPr>
              <a:t>constructed </a:t>
            </a:r>
            <a:endParaRPr lang="en-US" dirty="0" smtClean="0">
              <a:solidFill>
                <a:srgbClr val="FB1525"/>
              </a:solidFill>
            </a:endParaRPr>
          </a:p>
          <a:p>
            <a:r>
              <a:rPr lang="en-US" dirty="0" smtClean="0">
                <a:solidFill>
                  <a:srgbClr val="FB1525"/>
                </a:solidFill>
              </a:rPr>
              <a:t>from Gaussian shaped distributions</a:t>
            </a:r>
            <a:endParaRPr lang="en-US" dirty="0">
              <a:solidFill>
                <a:srgbClr val="FB1525"/>
              </a:solidFill>
            </a:endParaRP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802266"/>
              </p:ext>
            </p:extLst>
          </p:nvPr>
        </p:nvGraphicFramePr>
        <p:xfrm>
          <a:off x="1876892" y="5374621"/>
          <a:ext cx="72310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51" name="Equation" r:id="rId14" imgW="4368600" imgH="533160" progId="Equation.DSMT4">
                  <p:embed/>
                </p:oleObj>
              </mc:Choice>
              <mc:Fallback>
                <p:oleObj name="Equation" r:id="rId14" imgW="4368600" imgH="53316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76892" y="5374621"/>
                        <a:ext cx="7231063" cy="88106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0000" r="9738" b="13333"/>
          <a:stretch/>
        </p:blipFill>
        <p:spPr>
          <a:xfrm rot="5400000">
            <a:off x="4479064" y="744669"/>
            <a:ext cx="3894930" cy="4886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4444" r="9738" b="10000"/>
          <a:stretch/>
        </p:blipFill>
        <p:spPr>
          <a:xfrm rot="5400000">
            <a:off x="6775374" y="684456"/>
            <a:ext cx="2062479" cy="267476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0739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159570</TotalTime>
  <Words>1744</Words>
  <Application>Microsoft Office PowerPoint</Application>
  <PresentationFormat>On-screen Show (4:3)</PresentationFormat>
  <Paragraphs>376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</vt:lpstr>
      <vt:lpstr>Cambria Math</vt:lpstr>
      <vt:lpstr>CMR10</vt:lpstr>
      <vt:lpstr>Comic Sans MS</vt:lpstr>
      <vt:lpstr>Lucida Sans Unicode</vt:lpstr>
      <vt:lpstr>TimesNewRomanPSMT</vt:lpstr>
      <vt:lpstr>Verdana</vt:lpstr>
      <vt:lpstr>Wingdings</vt:lpstr>
      <vt:lpstr>Wingdings 2</vt:lpstr>
      <vt:lpstr>Wingdings 3</vt:lpstr>
      <vt:lpstr>Concourse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rlacey</cp:lastModifiedBy>
  <cp:revision>4122</cp:revision>
  <dcterms:created xsi:type="dcterms:W3CDTF">2005-01-31T05:41:58Z</dcterms:created>
  <dcterms:modified xsi:type="dcterms:W3CDTF">2018-03-19T15:15:28Z</dcterms:modified>
</cp:coreProperties>
</file>