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5.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6.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8.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5248" r:id="rId1"/>
    <p:sldMasterId id="2147485658" r:id="rId2"/>
    <p:sldMasterId id="2147485833" r:id="rId3"/>
    <p:sldMasterId id="2147485896" r:id="rId4"/>
    <p:sldMasterId id="2147486062" r:id="rId5"/>
    <p:sldMasterId id="2147486147" r:id="rId6"/>
    <p:sldMasterId id="2147486412" r:id="rId7"/>
    <p:sldMasterId id="2147486453" r:id="rId8"/>
    <p:sldMasterId id="2147486477" r:id="rId9"/>
    <p:sldMasterId id="2147486585" r:id="rId10"/>
    <p:sldMasterId id="2147486681" r:id="rId11"/>
    <p:sldMasterId id="2147486705" r:id="rId12"/>
    <p:sldMasterId id="2147486765" r:id="rId13"/>
    <p:sldMasterId id="2147486825" r:id="rId14"/>
    <p:sldMasterId id="2147487267" r:id="rId15"/>
    <p:sldMasterId id="2147487327" r:id="rId16"/>
    <p:sldMasterId id="2147487449" r:id="rId17"/>
    <p:sldMasterId id="2147487461" r:id="rId18"/>
    <p:sldMasterId id="2147487545" r:id="rId19"/>
    <p:sldMasterId id="2147487709" r:id="rId20"/>
    <p:sldMasterId id="2147487829" r:id="rId21"/>
    <p:sldMasterId id="2147487841" r:id="rId22"/>
    <p:sldMasterId id="2147487853" r:id="rId23"/>
    <p:sldMasterId id="2147487890" r:id="rId24"/>
    <p:sldMasterId id="2147487926" r:id="rId25"/>
    <p:sldMasterId id="2147487938" r:id="rId26"/>
    <p:sldMasterId id="2147487950" r:id="rId27"/>
    <p:sldMasterId id="2147487962" r:id="rId28"/>
    <p:sldMasterId id="2147487974" r:id="rId29"/>
    <p:sldMasterId id="2147487986" r:id="rId30"/>
    <p:sldMasterId id="2147487998" r:id="rId31"/>
  </p:sldMasterIdLst>
  <p:notesMasterIdLst>
    <p:notesMasterId r:id="rId87"/>
  </p:notesMasterIdLst>
  <p:handoutMasterIdLst>
    <p:handoutMasterId r:id="rId88"/>
  </p:handoutMasterIdLst>
  <p:sldIdLst>
    <p:sldId id="2889" r:id="rId32"/>
    <p:sldId id="2891" r:id="rId33"/>
    <p:sldId id="2911" r:id="rId34"/>
    <p:sldId id="2857" r:id="rId35"/>
    <p:sldId id="2637" r:id="rId36"/>
    <p:sldId id="2895" r:id="rId37"/>
    <p:sldId id="2896" r:id="rId38"/>
    <p:sldId id="2878" r:id="rId39"/>
    <p:sldId id="2904" r:id="rId40"/>
    <p:sldId id="2922" r:id="rId41"/>
    <p:sldId id="2905" r:id="rId42"/>
    <p:sldId id="2906" r:id="rId43"/>
    <p:sldId id="2907" r:id="rId44"/>
    <p:sldId id="2883" r:id="rId45"/>
    <p:sldId id="2409" r:id="rId46"/>
    <p:sldId id="2897" r:id="rId47"/>
    <p:sldId id="2898" r:id="rId48"/>
    <p:sldId id="2427" r:id="rId49"/>
    <p:sldId id="2848" r:id="rId50"/>
    <p:sldId id="2849" r:id="rId51"/>
    <p:sldId id="2892" r:id="rId52"/>
    <p:sldId id="2869" r:id="rId53"/>
    <p:sldId id="2864" r:id="rId54"/>
    <p:sldId id="2867" r:id="rId55"/>
    <p:sldId id="2900" r:id="rId56"/>
    <p:sldId id="2901" r:id="rId57"/>
    <p:sldId id="2388" r:id="rId58"/>
    <p:sldId id="2371" r:id="rId59"/>
    <p:sldId id="2910" r:id="rId60"/>
    <p:sldId id="2912" r:id="rId61"/>
    <p:sldId id="2913" r:id="rId62"/>
    <p:sldId id="2914" r:id="rId63"/>
    <p:sldId id="2790" r:id="rId64"/>
    <p:sldId id="2915" r:id="rId65"/>
    <p:sldId id="2927" r:id="rId66"/>
    <p:sldId id="2928" r:id="rId67"/>
    <p:sldId id="2506" r:id="rId68"/>
    <p:sldId id="2529" r:id="rId69"/>
    <p:sldId id="2686" r:id="rId70"/>
    <p:sldId id="2455" r:id="rId71"/>
    <p:sldId id="2644" r:id="rId72"/>
    <p:sldId id="2837" r:id="rId73"/>
    <p:sldId id="2838" r:id="rId74"/>
    <p:sldId id="2840" r:id="rId75"/>
    <p:sldId id="2841" r:id="rId76"/>
    <p:sldId id="2931" r:id="rId77"/>
    <p:sldId id="2929" r:id="rId78"/>
    <p:sldId id="2919" r:id="rId79"/>
    <p:sldId id="2930" r:id="rId80"/>
    <p:sldId id="2932" r:id="rId81"/>
    <p:sldId id="2520" r:id="rId82"/>
    <p:sldId id="2674" r:id="rId83"/>
    <p:sldId id="2688" r:id="rId84"/>
    <p:sldId id="2734" r:id="rId85"/>
    <p:sldId id="2921" r:id="rId86"/>
  </p:sldIdLst>
  <p:sldSz cx="9906000" cy="6858000" type="A4"/>
  <p:notesSz cx="6858000" cy="9144000"/>
  <p:defaultTextStyle>
    <a:defPPr>
      <a:defRPr lang="en-US"/>
    </a:defPPr>
    <a:lvl1pPr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1pPr>
    <a:lvl2pPr marL="456307"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2pPr>
    <a:lvl3pPr marL="912617"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3pPr>
    <a:lvl4pPr marL="1368922"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4pPr>
    <a:lvl5pPr marL="1825223"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5pPr>
    <a:lvl6pPr marL="2281535" algn="l" defTabSz="456307"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6pPr>
    <a:lvl7pPr marL="2737849" algn="l" defTabSz="456307"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7pPr>
    <a:lvl8pPr marL="3194148" algn="l" defTabSz="456307"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8pPr>
    <a:lvl9pPr marL="3650461" algn="l" defTabSz="456307"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ltan Dabagov" initials="S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9A014"/>
    <a:srgbClr val="F4F4F4"/>
    <a:srgbClr val="BC7ABF"/>
    <a:srgbClr val="74595A"/>
    <a:srgbClr val="FF8000"/>
    <a:srgbClr val="FF00FF"/>
    <a:srgbClr val="00FF00"/>
    <a:srgbClr val="FF0000"/>
    <a:srgbClr val="FFFF00"/>
    <a:srgbClr val="FAF2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20" autoAdjust="0"/>
    <p:restoredTop sz="90929"/>
  </p:normalViewPr>
  <p:slideViewPr>
    <p:cSldViewPr>
      <p:cViewPr>
        <p:scale>
          <a:sx n="100" d="100"/>
          <a:sy n="100" d="100"/>
        </p:scale>
        <p:origin x="-1312" y="-14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76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90" Type="http://schemas.openxmlformats.org/officeDocument/2006/relationships/commentAuthors" Target="commentAuthors.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95587" name="Rectangle 3"/>
          <p:cNvSpPr>
            <a:spLocks noGrp="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5588" name="Rectangle 4"/>
          <p:cNvSpPr>
            <a:spLocks noGrp="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95589" name="Rectangle 5"/>
          <p:cNvSpPr>
            <a:spLocks noGrp="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6D8F97F-1600-104E-8E0F-F1E48F1EFF8C}" type="slidenum">
              <a:rPr lang="en-US"/>
              <a:pPr>
                <a:defRPr/>
              </a:pPr>
              <a:t>‹#›</a:t>
            </a:fld>
            <a:endParaRPr lang="en-US"/>
          </a:p>
        </p:txBody>
      </p:sp>
    </p:spTree>
    <p:extLst>
      <p:ext uri="{BB962C8B-B14F-4D97-AF65-F5344CB8AC3E}">
        <p14:creationId xmlns:p14="http://schemas.microsoft.com/office/powerpoint/2010/main" val="62339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 Id="rId2" Type="http://schemas.openxmlformats.org/officeDocument/2006/relationships/image" Target="../media/image1.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58371"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837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8373"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58375"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AEE09899-564E-B74C-A004-0CDC12ECD7A5}" type="slidenum">
              <a:rPr lang="en-US"/>
              <a:pPr>
                <a:defRPr/>
              </a:pPr>
              <a:t>‹#›</a:t>
            </a:fld>
            <a:endParaRPr lang="en-US"/>
          </a:p>
        </p:txBody>
      </p:sp>
    </p:spTree>
    <p:extLst>
      <p:ext uri="{BB962C8B-B14F-4D97-AF65-F5344CB8AC3E}">
        <p14:creationId xmlns:p14="http://schemas.microsoft.com/office/powerpoint/2010/main" val="425217686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American Typewriter" charset="0"/>
        <a:ea typeface="ＭＳ Ｐゴシック" charset="0"/>
        <a:cs typeface="ＭＳ Ｐゴシック" charset="0"/>
      </a:defRPr>
    </a:lvl1pPr>
    <a:lvl2pPr marL="456307"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2pPr>
    <a:lvl3pPr marL="912617"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3pPr>
    <a:lvl4pPr marL="1368922"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4pPr>
    <a:lvl5pPr marL="1825223"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5pPr>
    <a:lvl6pPr marL="2281535" algn="l" defTabSz="456307" rtl="0" eaLnBrk="1" latinLnBrk="0" hangingPunct="1">
      <a:defRPr sz="1200" kern="1200">
        <a:solidFill>
          <a:schemeClr val="tx1"/>
        </a:solidFill>
        <a:latin typeface="+mn-lt"/>
        <a:ea typeface="+mn-ea"/>
        <a:cs typeface="+mn-cs"/>
      </a:defRPr>
    </a:lvl6pPr>
    <a:lvl7pPr marL="2737849" algn="l" defTabSz="456307" rtl="0" eaLnBrk="1" latinLnBrk="0" hangingPunct="1">
      <a:defRPr sz="1200" kern="1200">
        <a:solidFill>
          <a:schemeClr val="tx1"/>
        </a:solidFill>
        <a:latin typeface="+mn-lt"/>
        <a:ea typeface="+mn-ea"/>
        <a:cs typeface="+mn-cs"/>
      </a:defRPr>
    </a:lvl7pPr>
    <a:lvl8pPr marL="3194148" algn="l" defTabSz="456307" rtl="0" eaLnBrk="1" latinLnBrk="0" hangingPunct="1">
      <a:defRPr sz="1200" kern="1200">
        <a:solidFill>
          <a:schemeClr val="tx1"/>
        </a:solidFill>
        <a:latin typeface="+mn-lt"/>
        <a:ea typeface="+mn-ea"/>
        <a:cs typeface="+mn-cs"/>
      </a:defRPr>
    </a:lvl8pPr>
    <a:lvl9pPr marL="3650461" algn="l" defTabSz="45630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E09899-564E-B74C-A004-0CDC12ECD7A5}" type="slidenum">
              <a:rPr lang="en-US" smtClean="0"/>
              <a:pPr>
                <a:defRPr/>
              </a:pPr>
              <a:t>1</a:t>
            </a:fld>
            <a:endParaRPr lang="en-US" dirty="0"/>
          </a:p>
        </p:txBody>
      </p:sp>
    </p:spTree>
    <p:extLst>
      <p:ext uri="{BB962C8B-B14F-4D97-AF65-F5344CB8AC3E}">
        <p14:creationId xmlns:p14="http://schemas.microsoft.com/office/powerpoint/2010/main" val="147857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PMQs characteristics: </a:t>
            </a:r>
          </a:p>
          <a:p>
            <a:r>
              <a:rPr lang="en-US" dirty="0" smtClean="0"/>
              <a:t>Length: 1-2-1 cm</a:t>
            </a:r>
          </a:p>
          <a:p>
            <a:r>
              <a:rPr lang="en-US" dirty="0" smtClean="0"/>
              <a:t>520 T/m</a:t>
            </a:r>
            <a:endParaRPr lang="en-US" dirty="0"/>
          </a:p>
        </p:txBody>
      </p:sp>
      <p:sp>
        <p:nvSpPr>
          <p:cNvPr id="4" name="Slide Number Placeholder 3"/>
          <p:cNvSpPr>
            <a:spLocks noGrp="1"/>
          </p:cNvSpPr>
          <p:nvPr>
            <p:ph type="sldNum" sz="quarter" idx="10"/>
          </p:nvPr>
        </p:nvSpPr>
        <p:spPr/>
        <p:txBody>
          <a:bodyPr/>
          <a:lstStyle/>
          <a:p>
            <a:fld id="{9D898ABB-B2D4-5342-B35D-6EC90C43F096}"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82909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err="1" smtClean="0"/>
              <a:t>Qual</a:t>
            </a:r>
            <a:r>
              <a:rPr lang="en-US" dirty="0" smtClean="0"/>
              <a:t> e’ la beam size </a:t>
            </a:r>
            <a:r>
              <a:rPr lang="en-US" dirty="0" err="1" smtClean="0"/>
              <a:t>misurata</a:t>
            </a:r>
            <a:r>
              <a:rPr lang="en-US" dirty="0" smtClean="0"/>
              <a:t> </a:t>
            </a:r>
            <a:r>
              <a:rPr lang="en-US" dirty="0" err="1" smtClean="0"/>
              <a:t>sulla</a:t>
            </a:r>
            <a:r>
              <a:rPr lang="en-US" baseline="0" dirty="0" smtClean="0"/>
              <a:t> </a:t>
            </a:r>
            <a:r>
              <a:rPr lang="en-US" baseline="0" dirty="0" err="1" smtClean="0"/>
              <a:t>stessa</a:t>
            </a:r>
            <a:r>
              <a:rPr lang="en-US" baseline="0" dirty="0" smtClean="0"/>
              <a:t> </a:t>
            </a:r>
            <a:r>
              <a:rPr lang="en-US" baseline="0" dirty="0" err="1" smtClean="0"/>
              <a:t>targhetta</a:t>
            </a:r>
            <a:r>
              <a:rPr lang="en-US" baseline="0" dirty="0" smtClean="0"/>
              <a:t>, con </a:t>
            </a:r>
            <a:r>
              <a:rPr lang="en-US" baseline="0" dirty="0" err="1" smtClean="0"/>
              <a:t>il</a:t>
            </a:r>
            <a:r>
              <a:rPr lang="en-US" baseline="0" dirty="0" smtClean="0"/>
              <a:t> </a:t>
            </a:r>
            <a:r>
              <a:rPr lang="en-US" baseline="0" dirty="0" err="1" smtClean="0"/>
              <a:t>capillare</a:t>
            </a:r>
            <a:r>
              <a:rPr lang="en-US" baseline="0" dirty="0" smtClean="0"/>
              <a:t> ma </a:t>
            </a:r>
            <a:r>
              <a:rPr lang="en-US" baseline="0" dirty="0" err="1" smtClean="0"/>
              <a:t>senza</a:t>
            </a:r>
            <a:r>
              <a:rPr lang="en-US" baseline="0" dirty="0" smtClean="0"/>
              <a:t> plasma???</a:t>
            </a:r>
            <a:endParaRPr lang="en-US" dirty="0"/>
          </a:p>
        </p:txBody>
      </p:sp>
      <p:sp>
        <p:nvSpPr>
          <p:cNvPr id="4" name="Slide Number Placeholder 3"/>
          <p:cNvSpPr>
            <a:spLocks noGrp="1"/>
          </p:cNvSpPr>
          <p:nvPr>
            <p:ph type="sldNum" sz="quarter" idx="10"/>
          </p:nvPr>
        </p:nvSpPr>
        <p:spPr/>
        <p:txBody>
          <a:bodyPr/>
          <a:lstStyle/>
          <a:p>
            <a:fld id="{9D898ABB-B2D4-5342-B35D-6EC90C43F096}"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49751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solidFill>
                  <a:prstClr val="black"/>
                </a:solidFill>
                <a:latin typeface="Calibri"/>
              </a:rPr>
              <a:pPr/>
              <a:t>9</a:t>
            </a:fld>
            <a:endParaRPr lang="it-IT">
              <a:solidFill>
                <a:prstClr val="black"/>
              </a:solidFill>
              <a:latin typeface="Calibri"/>
            </a:endParaRPr>
          </a:p>
        </p:txBody>
      </p:sp>
    </p:spTree>
    <p:extLst>
      <p:ext uri="{BB962C8B-B14F-4D97-AF65-F5344CB8AC3E}">
        <p14:creationId xmlns:p14="http://schemas.microsoft.com/office/powerpoint/2010/main" val="124597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49D360-123F-4A65-95FD-0405FD1E1B02}" type="slidenum">
              <a:rPr lang="en-GB" smtClean="0">
                <a:solidFill>
                  <a:prstClr val="black"/>
                </a:solidFill>
                <a:latin typeface="Calibri"/>
              </a:rPr>
              <a:pPr/>
              <a:t>48</a:t>
            </a:fld>
            <a:endParaRPr lang="en-GB">
              <a:solidFill>
                <a:prstClr val="black"/>
              </a:solidFill>
              <a:latin typeface="Calibri"/>
            </a:endParaRPr>
          </a:p>
        </p:txBody>
      </p:sp>
    </p:spTree>
    <p:extLst>
      <p:ext uri="{BB962C8B-B14F-4D97-AF65-F5344CB8AC3E}">
        <p14:creationId xmlns:p14="http://schemas.microsoft.com/office/powerpoint/2010/main" val="117527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 Type="http://schemas.openxmlformats.org/officeDocument/2006/relationships/slideMaster" Target="../slideMasters/slideMaster13.xml"/><Relationship Id="rId2" Type="http://schemas.openxmlformats.org/officeDocument/2006/relationships/image" Target="../media/image11.JP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5.png"/><Relationship Id="rId3" Type="http://schemas.openxmlformats.org/officeDocument/2006/relationships/image" Target="../media/image2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8.png"/><Relationship Id="rId1" Type="http://schemas.openxmlformats.org/officeDocument/2006/relationships/slideMaster" Target="../slideMasters/slideMaster19.xml"/><Relationship Id="rId2" Type="http://schemas.openxmlformats.org/officeDocument/2006/relationships/image" Target="../media/image27.jp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9.png"/><Relationship Id="rId1" Type="http://schemas.openxmlformats.org/officeDocument/2006/relationships/slideMaster" Target="../slideMasters/slideMaster19.xml"/><Relationship Id="rId2" Type="http://schemas.openxmlformats.org/officeDocument/2006/relationships/image" Target="../media/image27.jp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9.xml"/><Relationship Id="rId2" Type="http://schemas.openxmlformats.org/officeDocument/2006/relationships/image" Target="../media/image6.jp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9.xml"/><Relationship Id="rId2" Type="http://schemas.openxmlformats.org/officeDocument/2006/relationships/image" Target="../media/image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9.xml"/><Relationship Id="rId2" Type="http://schemas.openxmlformats.org/officeDocument/2006/relationships/image" Target="../media/image6.jp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9.xml"/><Relationship Id="rId2" Type="http://schemas.openxmlformats.org/officeDocument/2006/relationships/image" Target="../media/image6.jp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emf"/></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emf"/></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6.png"/><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1.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2267"/>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080" indent="0" algn="ctr">
              <a:buNone/>
              <a:defRPr/>
            </a:lvl2pPr>
            <a:lvl3pPr marL="914160" indent="0" algn="ctr">
              <a:buNone/>
              <a:defRPr/>
            </a:lvl3pPr>
            <a:lvl4pPr marL="1371240" indent="0" algn="ctr">
              <a:buNone/>
              <a:defRPr/>
            </a:lvl4pPr>
            <a:lvl5pPr marL="1828320" indent="0" algn="ctr">
              <a:buNone/>
              <a:defRPr/>
            </a:lvl5pPr>
            <a:lvl6pPr marL="2285400" indent="0" algn="ctr">
              <a:buNone/>
              <a:defRPr/>
            </a:lvl6pPr>
            <a:lvl7pPr marL="2742483" indent="0" algn="ctr">
              <a:buNone/>
              <a:defRPr/>
            </a:lvl7pPr>
            <a:lvl8pPr marL="3199561" indent="0" algn="ctr">
              <a:buNone/>
              <a:defRPr/>
            </a:lvl8pPr>
            <a:lvl9pPr marL="365664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B9A6E8-5A4D-E043-878D-2C7DDF14C198}"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4133328514"/>
      </p:ext>
    </p:extLst>
  </p:cSld>
  <p:clrMapOvr>
    <a:masterClrMapping/>
  </p:clrMapOvr>
  <p:transition xmlns:p14="http://schemas.microsoft.com/office/powerpoint/2010/mai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745"/>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54497-4DF1-D042-8473-0BFD948EB6D5}"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1501446339"/>
      </p:ext>
    </p:extLst>
  </p:cSld>
  <p:clrMapOvr>
    <a:masterClrMapping/>
  </p:clrMapOvr>
  <p:transition xmlns:p14="http://schemas.microsoft.com/office/powerpoint/2010/mai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6704E-19E2-2F4D-A287-D8ED535A33B3}"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193348991"/>
      </p:ext>
    </p:extLst>
  </p:cSld>
  <p:clrMapOvr>
    <a:masterClrMapping/>
  </p:clrMapOvr>
  <p:transition xmlns:p14="http://schemas.microsoft.com/office/powerpoint/2010/mai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C7E6EF-F25B-8B4A-AE7B-F429EEE759A0}"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3153614756"/>
      </p:ext>
    </p:extLst>
  </p:cSld>
  <p:clrMapOvr>
    <a:masterClrMapping/>
  </p:clrMapOvr>
  <p:transition xmlns:p14="http://schemas.microsoft.com/office/powerpoint/2010/mai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3708E0-1B27-E946-8D54-9D7FD69624D8}"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4370805"/>
      </p:ext>
    </p:extLst>
  </p:cSld>
  <p:clrMapOvr>
    <a:masterClrMapping/>
  </p:clrMapOvr>
  <p:transition xmlns:p14="http://schemas.microsoft.com/office/powerpoint/2010/mai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4BFBA3-331D-9844-8B2D-D12CA24922BD}"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3093729994"/>
      </p:ext>
    </p:extLst>
  </p:cSld>
  <p:clrMapOvr>
    <a:masterClrMapping/>
  </p:clrMapOvr>
  <p:transition xmlns:p14="http://schemas.microsoft.com/office/powerpoint/2010/mai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4" y="27389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6A2A3E-1E7A-3D49-B96A-75482CFE63B6}"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913228376"/>
      </p:ext>
    </p:extLst>
  </p:cSld>
  <p:clrMapOvr>
    <a:masterClrMapping/>
  </p:clrMapOvr>
  <p:transition xmlns:p14="http://schemas.microsoft.com/office/powerpoint/2010/mai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02453C-E7C3-8B42-80F5-58CC969A8C69}"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745117912"/>
      </p:ext>
    </p:extLst>
  </p:cSld>
  <p:clrMapOvr>
    <a:masterClrMapping/>
  </p:clrMapOvr>
  <p:transition xmlns:p14="http://schemas.microsoft.com/office/powerpoint/2010/mai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9E8C67-BD60-3E46-9B50-441F0D1A33E7}"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3012107726"/>
      </p:ext>
    </p:extLst>
  </p:cSld>
  <p:clrMapOvr>
    <a:masterClrMapping/>
  </p:clrMapOvr>
  <p:transition xmlns:p14="http://schemas.microsoft.com/office/powerpoint/2010/mai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7" y="609600"/>
            <a:ext cx="210502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42952"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8AB1A-3C0E-9042-A22B-ED7A6A8DF604}"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565889582"/>
      </p:ext>
    </p:extLst>
  </p:cSld>
  <p:clrMapOvr>
    <a:masterClrMapping/>
  </p:clrMapOvr>
  <p:transition xmlns:p14="http://schemas.microsoft.com/office/powerpoint/2010/mai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933"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44"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1554"/>
          <a:stretch/>
        </p:blipFill>
        <p:spPr>
          <a:xfrm>
            <a:off x="-1" y="0"/>
            <a:ext cx="9905741" cy="6858000"/>
          </a:xfrm>
          <a:prstGeom prst="rect">
            <a:avLst/>
          </a:prstGeom>
        </p:spPr>
      </p:pic>
      <p:sp>
        <p:nvSpPr>
          <p:cNvPr id="2" name="Title 1"/>
          <p:cNvSpPr>
            <a:spLocks noGrp="1"/>
          </p:cNvSpPr>
          <p:nvPr>
            <p:ph type="ctrTitle"/>
          </p:nvPr>
        </p:nvSpPr>
        <p:spPr>
          <a:xfrm>
            <a:off x="4484965" y="2596729"/>
            <a:ext cx="3588399" cy="932745"/>
          </a:xfrm>
        </p:spPr>
        <p:txBody>
          <a:bodyPr>
            <a:normAutofit/>
          </a:bodyPr>
          <a:lstStyle>
            <a:lvl1pPr algn="l">
              <a:defRPr sz="30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4489159" y="3560709"/>
            <a:ext cx="2806701" cy="464863"/>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author / institute</a:t>
            </a:r>
            <a:endParaRPr lang="en-GB" dirty="0"/>
          </a:p>
        </p:txBody>
      </p:sp>
      <p:sp>
        <p:nvSpPr>
          <p:cNvPr id="8" name="Rectangle 3"/>
          <p:cNvSpPr>
            <a:spLocks noChangeArrowheads="1"/>
          </p:cNvSpPr>
          <p:nvPr userDrawn="1"/>
        </p:nvSpPr>
        <p:spPr bwMode="auto">
          <a:xfrm>
            <a:off x="4484965" y="168038"/>
            <a:ext cx="475852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fontAlgn="auto">
              <a:spcBef>
                <a:spcPts val="0"/>
              </a:spcBef>
              <a:spcAft>
                <a:spcPts val="0"/>
              </a:spcAft>
            </a:pPr>
            <a:r>
              <a:rPr lang="en-GB" altLang="en-US" sz="3000" dirty="0">
                <a:solidFill>
                  <a:srgbClr val="3399FF"/>
                </a:solidFill>
                <a:latin typeface="Arial Narrow" pitchFamily="34" charset="0"/>
              </a:rPr>
              <a:t>EUROPEAN</a:t>
            </a:r>
          </a:p>
          <a:p>
            <a:pPr algn="l" fontAlgn="auto">
              <a:spcBef>
                <a:spcPts val="0"/>
              </a:spcBef>
              <a:spcAft>
                <a:spcPts val="0"/>
              </a:spcAft>
            </a:pPr>
            <a:r>
              <a:rPr lang="en-GB" altLang="en-US" sz="3000" dirty="0">
                <a:solidFill>
                  <a:srgbClr val="33CCFF"/>
                </a:solidFill>
                <a:latin typeface="Arial Narrow" pitchFamily="34" charset="0"/>
              </a:rPr>
              <a:t>PLASMA RESEARCH</a:t>
            </a:r>
          </a:p>
          <a:p>
            <a:pPr algn="l" fontAlgn="auto">
              <a:spcBef>
                <a:spcPts val="0"/>
              </a:spcBef>
              <a:spcAft>
                <a:spcPts val="0"/>
              </a:spcAft>
            </a:pPr>
            <a:r>
              <a:rPr lang="en-GB" altLang="en-US" sz="3000" dirty="0">
                <a:solidFill>
                  <a:srgbClr val="33CCFF"/>
                </a:solidFill>
                <a:latin typeface="Arial Narrow" pitchFamily="34" charset="0"/>
              </a:rPr>
              <a:t>ACCELERATOR WITH</a:t>
            </a:r>
          </a:p>
          <a:p>
            <a:pPr algn="l" fontAlgn="auto">
              <a:spcBef>
                <a:spcPts val="0"/>
              </a:spcBef>
              <a:spcAft>
                <a:spcPts val="0"/>
              </a:spcAft>
            </a:pPr>
            <a:r>
              <a:rPr lang="en-GB" altLang="en-US" sz="3000" dirty="0">
                <a:solidFill>
                  <a:prstClr val="white"/>
                </a:solidFill>
                <a:latin typeface="Arial Narrow" pitchFamily="34" charset="0"/>
              </a:rPr>
              <a:t>EXCELLENCE IN</a:t>
            </a:r>
          </a:p>
          <a:p>
            <a:pPr algn="l" fontAlgn="auto">
              <a:spcBef>
                <a:spcPts val="0"/>
              </a:spcBef>
              <a:spcAft>
                <a:spcPts val="0"/>
              </a:spcAft>
            </a:pPr>
            <a:r>
              <a:rPr lang="en-GB" altLang="en-US" sz="3000" dirty="0">
                <a:solidFill>
                  <a:prstClr val="white"/>
                </a:solidFill>
                <a:latin typeface="Arial Narrow" pitchFamily="34" charset="0"/>
              </a:rPr>
              <a:t>APPLICATIONS</a:t>
            </a:r>
          </a:p>
        </p:txBody>
      </p:sp>
      <p:sp>
        <p:nvSpPr>
          <p:cNvPr id="29" name="TextBox 28"/>
          <p:cNvSpPr txBox="1"/>
          <p:nvPr userDrawn="1"/>
        </p:nvSpPr>
        <p:spPr>
          <a:xfrm>
            <a:off x="242617" y="6402814"/>
            <a:ext cx="3585256" cy="338554"/>
          </a:xfrm>
          <a:prstGeom prst="rect">
            <a:avLst/>
          </a:prstGeom>
          <a:noFill/>
        </p:spPr>
        <p:txBody>
          <a:bodyPr wrap="square" rtlCol="0">
            <a:spAutoFit/>
          </a:bodyPr>
          <a:lstStyle/>
          <a:p>
            <a:pPr algn="l" fontAlgn="auto">
              <a:spcBef>
                <a:spcPts val="0"/>
              </a:spcBef>
              <a:spcAft>
                <a:spcPts val="0"/>
              </a:spcAft>
            </a:pPr>
            <a:r>
              <a:rPr lang="en-GB" sz="800" dirty="0">
                <a:solidFill>
                  <a:prstClr val="white"/>
                </a:solidFill>
                <a:latin typeface="Calibri"/>
              </a:rPr>
              <a:t>This project has received funding from the European Union’s Horizon 2020 research and innovation programme under grant agreement No 653782.</a:t>
            </a:r>
          </a:p>
        </p:txBody>
      </p:sp>
      <p:grpSp>
        <p:nvGrpSpPr>
          <p:cNvPr id="11" name="Group 10"/>
          <p:cNvGrpSpPr/>
          <p:nvPr userDrawn="1"/>
        </p:nvGrpSpPr>
        <p:grpSpPr>
          <a:xfrm>
            <a:off x="242622" y="4368427"/>
            <a:ext cx="3585255" cy="1941781"/>
            <a:chOff x="223955" y="4151514"/>
            <a:chExt cx="3309466" cy="1941781"/>
          </a:xfrm>
        </p:grpSpPr>
        <p:sp>
          <p:nvSpPr>
            <p:cNvPr id="21" name="Rectangle 20"/>
            <p:cNvSpPr/>
            <p:nvPr userDrawn="1"/>
          </p:nvSpPr>
          <p:spPr>
            <a:xfrm rot="5400000">
              <a:off x="907797" y="3467672"/>
              <a:ext cx="1941781" cy="330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grpSp>
          <p:nvGrpSpPr>
            <p:cNvPr id="10" name="Group 9"/>
            <p:cNvGrpSpPr/>
            <p:nvPr userDrawn="1"/>
          </p:nvGrpSpPr>
          <p:grpSpPr>
            <a:xfrm>
              <a:off x="466286" y="4383011"/>
              <a:ext cx="2824802" cy="1478788"/>
              <a:chOff x="461901" y="4383011"/>
              <a:chExt cx="2824802" cy="1478788"/>
            </a:xfrm>
          </p:grpSpPr>
          <p:pic>
            <p:nvPicPr>
              <p:cNvPr id="27" name="Picture 2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61901" y="4383011"/>
                <a:ext cx="628065" cy="397092"/>
              </a:xfrm>
              <a:prstGeom prst="rect">
                <a:avLst/>
              </a:prstGeom>
              <a:ln>
                <a:noFill/>
              </a:ln>
              <a:effectLst>
                <a:outerShdw blurRad="292100" dist="139700" dir="2700000" algn="tl" rotWithShape="0">
                  <a:srgbClr val="333333">
                    <a:alpha val="65000"/>
                  </a:srgbClr>
                </a:outerShdw>
              </a:effectLst>
            </p:spPr>
          </p:pic>
          <p:pic>
            <p:nvPicPr>
              <p:cNvPr id="30" name="Picture 29" descr="de.png"/>
              <p:cNvPicPr>
                <a:picLocks/>
              </p:cNvPicPr>
              <p:nvPr userDrawn="1"/>
            </p:nvPicPr>
            <p:blipFill>
              <a:blip r:embed="rId4" cstate="print">
                <a:extLst>
                  <a:ext uri="{28A0092B-C50C-407E-A947-70E740481C1C}">
                    <a14:useLocalDpi xmlns:a14="http://schemas.microsoft.com/office/drawing/2010/main"/>
                  </a:ext>
                </a:extLst>
              </a:blip>
              <a:stretch>
                <a:fillRect/>
              </a:stretch>
            </p:blipFill>
            <p:spPr>
              <a:xfrm>
                <a:off x="1191675" y="4390576"/>
                <a:ext cx="628065" cy="397092"/>
              </a:xfrm>
              <a:prstGeom prst="rect">
                <a:avLst/>
              </a:prstGeom>
              <a:ln>
                <a:noFill/>
              </a:ln>
              <a:effectLst>
                <a:outerShdw blurRad="292100" dist="139700" dir="2700000" algn="tl" rotWithShape="0">
                  <a:srgbClr val="333333">
                    <a:alpha val="65000"/>
                  </a:srgbClr>
                </a:outerShdw>
              </a:effectLst>
            </p:spPr>
          </p:pic>
          <p:pic>
            <p:nvPicPr>
              <p:cNvPr id="31" name="Picture 30" descr="gb.png"/>
              <p:cNvPicPr>
                <a:picLocks/>
              </p:cNvPicPr>
              <p:nvPr userDrawn="1"/>
            </p:nvPicPr>
            <p:blipFill>
              <a:blip r:embed="rId5" cstate="print">
                <a:extLst>
                  <a:ext uri="{28A0092B-C50C-407E-A947-70E740481C1C}">
                    <a14:useLocalDpi xmlns:a14="http://schemas.microsoft.com/office/drawing/2010/main"/>
                  </a:ext>
                </a:extLst>
              </a:blip>
              <a:stretch>
                <a:fillRect/>
              </a:stretch>
            </p:blipFill>
            <p:spPr>
              <a:xfrm>
                <a:off x="2658638" y="4405716"/>
                <a:ext cx="628065" cy="397694"/>
              </a:xfrm>
              <a:prstGeom prst="rect">
                <a:avLst/>
              </a:prstGeom>
              <a:ln>
                <a:noFill/>
              </a:ln>
              <a:effectLst>
                <a:outerShdw blurRad="292100" dist="139700" dir="2700000" algn="tl" rotWithShape="0">
                  <a:srgbClr val="333333">
                    <a:alpha val="65000"/>
                  </a:srgbClr>
                </a:outerShdw>
              </a:effectLst>
            </p:spPr>
          </p:pic>
          <p:pic>
            <p:nvPicPr>
              <p:cNvPr id="32" name="Picture 31" descr="fr.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928759" y="4390576"/>
                <a:ext cx="627655" cy="397694"/>
              </a:xfrm>
              <a:prstGeom prst="rect">
                <a:avLst/>
              </a:prstGeom>
              <a:ln>
                <a:noFill/>
              </a:ln>
              <a:effectLst>
                <a:outerShdw blurRad="292100" dist="139700" dir="2700000" algn="tl" rotWithShape="0">
                  <a:srgbClr val="333333">
                    <a:alpha val="65000"/>
                  </a:srgbClr>
                </a:outerShdw>
              </a:effectLst>
            </p:spPr>
          </p:pic>
          <p:pic>
            <p:nvPicPr>
              <p:cNvPr id="33" name="Picture 32" descr="it.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191675" y="4909772"/>
                <a:ext cx="627656" cy="397694"/>
              </a:xfrm>
              <a:prstGeom prst="rect">
                <a:avLst/>
              </a:prstGeom>
              <a:ln>
                <a:noFill/>
              </a:ln>
              <a:effectLst>
                <a:outerShdw blurRad="292100" dist="139700" dir="2700000" algn="tl" rotWithShape="0">
                  <a:srgbClr val="333333">
                    <a:alpha val="65000"/>
                  </a:srgbClr>
                </a:outerShdw>
              </a:effectLst>
            </p:spPr>
          </p:pic>
          <p:pic>
            <p:nvPicPr>
              <p:cNvPr id="34" name="Picture 33" descr="pt.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69513" y="4918757"/>
                <a:ext cx="627655" cy="397694"/>
              </a:xfrm>
              <a:prstGeom prst="rect">
                <a:avLst/>
              </a:prstGeom>
              <a:ln>
                <a:noFill/>
              </a:ln>
              <a:effectLst>
                <a:outerShdw blurRad="292100" dist="139700" dir="2700000" algn="tl" rotWithShape="0">
                  <a:srgbClr val="333333">
                    <a:alpha val="65000"/>
                  </a:srgbClr>
                </a:outerShdw>
              </a:effectLst>
            </p:spPr>
          </p:pic>
          <p:pic>
            <p:nvPicPr>
              <p:cNvPr id="36" name="Picture 35" descr="jp.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938968" y="5464105"/>
                <a:ext cx="627655" cy="397694"/>
              </a:xfrm>
              <a:prstGeom prst="rect">
                <a:avLst/>
              </a:prstGeom>
              <a:ln>
                <a:noFill/>
              </a:ln>
              <a:effectLst>
                <a:outerShdw blurRad="292100" dist="139700" dir="2700000" algn="tl" rotWithShape="0">
                  <a:srgbClr val="333333">
                    <a:alpha val="65000"/>
                  </a:srgbClr>
                </a:outerShdw>
              </a:effectLst>
            </p:spPr>
          </p:pic>
          <p:pic>
            <p:nvPicPr>
              <p:cNvPr id="37" name="Picture 36" descr="cz.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69513" y="5461135"/>
                <a:ext cx="627655" cy="397694"/>
              </a:xfrm>
              <a:prstGeom prst="rect">
                <a:avLst/>
              </a:prstGeom>
              <a:ln>
                <a:noFill/>
              </a:ln>
              <a:effectLst>
                <a:outerShdw blurRad="292100" dist="139700" dir="2700000" algn="tl" rotWithShape="0">
                  <a:srgbClr val="333333">
                    <a:alpha val="65000"/>
                  </a:srgbClr>
                </a:outerShdw>
              </a:effectLst>
            </p:spPr>
          </p:pic>
          <p:pic>
            <p:nvPicPr>
              <p:cNvPr id="38" name="Picture 37" descr="us.png"/>
              <p:cNvPicPr>
                <a:picLocks/>
              </p:cNvPicPr>
              <p:nvPr userDrawn="1"/>
            </p:nvPicPr>
            <p:blipFill>
              <a:blip r:embed="rId11" cstate="print">
                <a:extLst>
                  <a:ext uri="{28A0092B-C50C-407E-A947-70E740481C1C}">
                    <a14:useLocalDpi xmlns:a14="http://schemas.microsoft.com/office/drawing/2010/main"/>
                  </a:ext>
                </a:extLst>
              </a:blip>
              <a:stretch>
                <a:fillRect/>
              </a:stretch>
            </p:blipFill>
            <p:spPr>
              <a:xfrm>
                <a:off x="1191675" y="5461135"/>
                <a:ext cx="628065" cy="397694"/>
              </a:xfrm>
              <a:prstGeom prst="rect">
                <a:avLst/>
              </a:prstGeom>
              <a:ln>
                <a:noFill/>
              </a:ln>
              <a:effectLst>
                <a:outerShdw blurRad="292100" dist="139700" dir="2700000" algn="tl" rotWithShape="0">
                  <a:srgbClr val="333333">
                    <a:alpha val="65000"/>
                  </a:srgbClr>
                </a:outerShdw>
              </a:effectLst>
            </p:spPr>
          </p:pic>
          <p:pic>
            <p:nvPicPr>
              <p:cNvPr id="39" name="Picture 38" descr="hu.png"/>
              <p:cNvPicPr>
                <a:picLocks/>
              </p:cNvPicPr>
              <p:nvPr userDrawn="1"/>
            </p:nvPicPr>
            <p:blipFill>
              <a:blip r:embed="rId12" cstate="print">
                <a:extLst>
                  <a:ext uri="{28A0092B-C50C-407E-A947-70E740481C1C}">
                    <a14:useLocalDpi xmlns:a14="http://schemas.microsoft.com/office/drawing/2010/main"/>
                  </a:ext>
                </a:extLst>
              </a:blip>
              <a:stretch>
                <a:fillRect/>
              </a:stretch>
            </p:blipFill>
            <p:spPr>
              <a:xfrm>
                <a:off x="2655403" y="4918757"/>
                <a:ext cx="628065" cy="397694"/>
              </a:xfrm>
              <a:prstGeom prst="rect">
                <a:avLst/>
              </a:prstGeom>
              <a:ln>
                <a:noFill/>
              </a:ln>
              <a:effectLst>
                <a:outerShdw blurRad="292100" dist="139700" dir="2700000" algn="tl" rotWithShape="0">
                  <a:srgbClr val="333333">
                    <a:alpha val="65000"/>
                  </a:srgbClr>
                </a:outerShdw>
              </a:effectLst>
            </p:spPr>
          </p:pic>
          <p:pic>
            <p:nvPicPr>
              <p:cNvPr id="40" name="Picture 39" descr="se.png"/>
              <p:cNvPicPr>
                <a:picLocks/>
              </p:cNvPicPr>
              <p:nvPr userDrawn="1"/>
            </p:nvPicPr>
            <p:blipFill>
              <a:blip r:embed="rId13" cstate="print">
                <a:extLst>
                  <a:ext uri="{28A0092B-C50C-407E-A947-70E740481C1C}">
                    <a14:useLocalDpi xmlns:a14="http://schemas.microsoft.com/office/drawing/2010/main"/>
                  </a:ext>
                </a:extLst>
              </a:blip>
              <a:stretch>
                <a:fillRect/>
              </a:stretch>
            </p:blipFill>
            <p:spPr>
              <a:xfrm>
                <a:off x="1931891" y="4909772"/>
                <a:ext cx="628065" cy="397092"/>
              </a:xfrm>
              <a:prstGeom prst="rect">
                <a:avLst/>
              </a:prstGeom>
              <a:ln>
                <a:noFill/>
              </a:ln>
              <a:effectLst>
                <a:outerShdw blurRad="292100" dist="139700" dir="2700000" algn="tl" rotWithShape="0">
                  <a:srgbClr val="333333">
                    <a:alpha val="65000"/>
                  </a:srgbClr>
                </a:outerShdw>
              </a:effectLst>
            </p:spPr>
          </p:pic>
          <p:pic>
            <p:nvPicPr>
              <p:cNvPr id="23" name="Picture 22" descr="cn.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59048" y="5464105"/>
                <a:ext cx="627655" cy="397694"/>
              </a:xfrm>
              <a:prstGeom prst="rect">
                <a:avLst/>
              </a:prstGeom>
              <a:ln>
                <a:noFill/>
              </a:ln>
              <a:effectLst>
                <a:outerShdw blurRad="292100" dist="139700" dir="2700000" algn="tl" rotWithShape="0">
                  <a:srgbClr val="333333">
                    <a:alpha val="65000"/>
                  </a:srgbClr>
                </a:outerShdw>
              </a:effectLst>
            </p:spPr>
          </p:pic>
        </p:grpSp>
      </p:gr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2650" y="691610"/>
            <a:ext cx="3555393" cy="1484583"/>
          </a:xfrm>
          <a:prstGeom prst="rect">
            <a:avLst/>
          </a:prstGeom>
        </p:spPr>
      </p:pic>
    </p:spTree>
    <p:extLst>
      <p:ext uri="{BB962C8B-B14F-4D97-AF65-F5344CB8AC3E}">
        <p14:creationId xmlns:p14="http://schemas.microsoft.com/office/powerpoint/2010/main" val="3992699786"/>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27384"/>
            <a:ext cx="9906000" cy="8031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894" y="83790"/>
            <a:ext cx="1539569" cy="61058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81651" y="117521"/>
            <a:ext cx="736511" cy="449147"/>
          </a:xfrm>
          <a:prstGeom prst="rect">
            <a:avLst/>
          </a:prstGeom>
        </p:spPr>
      </p:pic>
      <p:sp>
        <p:nvSpPr>
          <p:cNvPr id="10" name="TextBox 9"/>
          <p:cNvSpPr txBox="1"/>
          <p:nvPr userDrawn="1"/>
        </p:nvSpPr>
        <p:spPr>
          <a:xfrm>
            <a:off x="8456410" y="507979"/>
            <a:ext cx="1177113" cy="246221"/>
          </a:xfrm>
          <a:prstGeom prst="rect">
            <a:avLst/>
          </a:prstGeom>
          <a:noFill/>
        </p:spPr>
        <p:txBody>
          <a:bodyPr wrap="square" rtlCol="0">
            <a:spAutoFit/>
          </a:bodyPr>
          <a:lstStyle/>
          <a:p>
            <a:pPr fontAlgn="auto">
              <a:spcBef>
                <a:spcPts val="0"/>
              </a:spcBef>
              <a:spcAft>
                <a:spcPts val="0"/>
              </a:spcAft>
            </a:pPr>
            <a:r>
              <a:rPr lang="en-GB" sz="1000" dirty="0">
                <a:solidFill>
                  <a:srgbClr val="0070C0"/>
                </a:solidFill>
                <a:latin typeface="Calibri"/>
              </a:rPr>
              <a:t>Horizon 2020</a:t>
            </a:r>
          </a:p>
        </p:txBody>
      </p:sp>
      <p:sp>
        <p:nvSpPr>
          <p:cNvPr id="11" name="Rectangle 10"/>
          <p:cNvSpPr/>
          <p:nvPr userDrawn="1"/>
        </p:nvSpPr>
        <p:spPr>
          <a:xfrm>
            <a:off x="0" y="6457328"/>
            <a:ext cx="9906000" cy="4015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 name="Title 1"/>
          <p:cNvSpPr>
            <a:spLocks noGrp="1"/>
          </p:cNvSpPr>
          <p:nvPr>
            <p:ph type="title"/>
          </p:nvPr>
        </p:nvSpPr>
        <p:spPr>
          <a:xfrm>
            <a:off x="2194290" y="-171400"/>
            <a:ext cx="5489479" cy="1143000"/>
          </a:xfrm>
        </p:spPr>
        <p:txBody>
          <a:bodyPr>
            <a:normAutofit/>
          </a:bodyPr>
          <a:lstStyle>
            <a:lvl1pPr algn="ctr">
              <a:defRPr sz="3500">
                <a:solidFill>
                  <a:srgbClr val="2D3A8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95300" y="886912"/>
            <a:ext cx="8915400" cy="54850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95300" y="6454225"/>
            <a:ext cx="2311400" cy="365125"/>
          </a:xfrm>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3384550" y="6454225"/>
            <a:ext cx="3136900" cy="365125"/>
          </a:xfrm>
        </p:spPr>
        <p:txBody>
          <a:bodyPr/>
          <a:lstStyle/>
          <a:p>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a:xfrm>
            <a:off x="7099300" y="6454225"/>
            <a:ext cx="2311400" cy="365125"/>
          </a:xfrm>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83670643"/>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789"/>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96670372"/>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39971165"/>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97351311"/>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520525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62001060"/>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4" y="27393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132161403"/>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85109101"/>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65593659"/>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3063"/>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2"/>
            <a:ext cx="6934200" cy="1752600"/>
          </a:xfrm>
        </p:spPr>
        <p:txBody>
          <a:bodyPr/>
          <a:lstStyle>
            <a:lvl1pPr marL="0" indent="0" algn="ctr">
              <a:buNone/>
              <a:defRPr/>
            </a:lvl1pPr>
            <a:lvl2pPr marL="455843" indent="0" algn="ctr">
              <a:buNone/>
              <a:defRPr/>
            </a:lvl2pPr>
            <a:lvl3pPr marL="911686" indent="0" algn="ctr">
              <a:buNone/>
              <a:defRPr/>
            </a:lvl3pPr>
            <a:lvl4pPr marL="1367532" indent="0" algn="ctr">
              <a:buNone/>
              <a:defRPr/>
            </a:lvl4pPr>
            <a:lvl5pPr marL="1823374" indent="0" algn="ctr">
              <a:buNone/>
              <a:defRPr/>
            </a:lvl5pPr>
            <a:lvl6pPr marL="2279219" indent="0" algn="ctr">
              <a:buNone/>
              <a:defRPr/>
            </a:lvl6pPr>
            <a:lvl7pPr marL="2735067" indent="0" algn="ctr">
              <a:buNone/>
              <a:defRPr/>
            </a:lvl7pPr>
            <a:lvl8pPr marL="3190900" indent="0" algn="ctr">
              <a:buNone/>
              <a:defRPr/>
            </a:lvl8pPr>
            <a:lvl9pPr marL="36467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569546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5527"/>
            <a:ext cx="222885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0" y="275527"/>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D9B823-A69D-495C-83D1-AD3D8EFB4293}" type="datetimeFigureOut">
              <a:rPr lang="en-GB" smtClean="0">
                <a:solidFill>
                  <a:prstClr val="black">
                    <a:tint val="75000"/>
                  </a:prstClr>
                </a:solidFill>
                <a:latin typeface="Calibri"/>
              </a:rPr>
              <a:pPr/>
              <a:t>09/05/17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D6F1B-0912-4E83-AA89-4880E358676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63326601"/>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1236"/>
            <a:ext cx="84201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229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0720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7711"/>
            <a:ext cx="84201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8279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6095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8420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59438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1868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872974" y="27386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9181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311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397824"/>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46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5449"/>
            <a:ext cx="222885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95300" y="275449"/>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3555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83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305"/>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4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57" y="4409575"/>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57" y="2906732"/>
            <a:ext cx="8420100" cy="1500187"/>
          </a:xfrm>
        </p:spPr>
        <p:txBody>
          <a:bodyPr anchor="b"/>
          <a:lstStyle>
            <a:lvl1pPr marL="0" indent="0">
              <a:buNone/>
              <a:defRPr sz="2000"/>
            </a:lvl1pPr>
            <a:lvl2pPr marL="455843" indent="0">
              <a:buNone/>
              <a:defRPr sz="1800"/>
            </a:lvl2pPr>
            <a:lvl3pPr marL="911686" indent="0">
              <a:buNone/>
              <a:defRPr sz="1600"/>
            </a:lvl3pPr>
            <a:lvl4pPr marL="1367532" indent="0">
              <a:buNone/>
              <a:defRPr sz="1400"/>
            </a:lvl4pPr>
            <a:lvl5pPr marL="1823374" indent="0">
              <a:buNone/>
              <a:defRPr sz="1400"/>
            </a:lvl5pPr>
            <a:lvl6pPr marL="2279219" indent="0">
              <a:buNone/>
              <a:defRPr sz="1400"/>
            </a:lvl6pPr>
            <a:lvl7pPr marL="2735067" indent="0">
              <a:buNone/>
              <a:defRPr sz="1400"/>
            </a:lvl7pPr>
            <a:lvl8pPr marL="3190900" indent="0">
              <a:buNone/>
              <a:defRPr sz="1400"/>
            </a:lvl8pPr>
            <a:lvl9pPr marL="3646752" indent="0">
              <a:buNone/>
              <a:defRPr sz="1400"/>
            </a:lvl9pPr>
          </a:lstStyle>
          <a:p>
            <a:pPr lvl="0"/>
            <a:r>
              <a:rPr lang="en-US" smtClean="0"/>
              <a:t>Click to edit Master text styles</a:t>
            </a:r>
          </a:p>
        </p:txBody>
      </p:sp>
    </p:spTree>
    <p:extLst>
      <p:ext uri="{BB962C8B-B14F-4D97-AF65-F5344CB8AC3E}">
        <p14:creationId xmlns:p14="http://schemas.microsoft.com/office/powerpoint/2010/main" val="2383468130"/>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5043"/>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5043"/>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73494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23747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83" y="1710113"/>
            <a:ext cx="854392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75883" y="4589838"/>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1695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92529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31" y="365129"/>
            <a:ext cx="854392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12914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162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7368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84" y="177643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75" y="177643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826666"/>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32" y="457200"/>
            <a:ext cx="3194943"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11340" y="987800"/>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2332"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34036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32" y="457200"/>
            <a:ext cx="3194943"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11340" y="987800"/>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2332"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4716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46922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9054" y="365125"/>
            <a:ext cx="2135981"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1149"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B28B3-07C7-47E8-9501-312E9C0ECC1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C98CB5-235B-4F0B-B9EE-F1A36B9990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4707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1228"/>
            <a:ext cx="84201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229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0720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7703"/>
            <a:ext cx="84201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82796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6095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8420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594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738" cy="639762"/>
          </a:xfrm>
        </p:spPr>
        <p:txBody>
          <a:bodyPr anchor="b"/>
          <a:lstStyle>
            <a:lvl1pPr marL="0" indent="0">
              <a:buNone/>
              <a:defRPr sz="2400" b="1"/>
            </a:lvl1pPr>
            <a:lvl2pPr marL="455843" indent="0">
              <a:buNone/>
              <a:defRPr sz="2000" b="1"/>
            </a:lvl2pPr>
            <a:lvl3pPr marL="911686" indent="0">
              <a:buNone/>
              <a:defRPr sz="1800" b="1"/>
            </a:lvl3pPr>
            <a:lvl4pPr marL="1367532" indent="0">
              <a:buNone/>
              <a:defRPr sz="1600" b="1"/>
            </a:lvl4pPr>
            <a:lvl5pPr marL="1823374" indent="0">
              <a:buNone/>
              <a:defRPr sz="1600" b="1"/>
            </a:lvl5pPr>
            <a:lvl6pPr marL="2279219" indent="0">
              <a:buNone/>
              <a:defRPr sz="1600" b="1"/>
            </a:lvl6pPr>
            <a:lvl7pPr marL="2735067" indent="0">
              <a:buNone/>
              <a:defRPr sz="1600" b="1"/>
            </a:lvl7pPr>
            <a:lvl8pPr marL="3190900" indent="0">
              <a:buNone/>
              <a:defRPr sz="1600" b="1"/>
            </a:lvl8pPr>
            <a:lvl9pPr marL="36467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571" y="1535114"/>
            <a:ext cx="4378325" cy="639762"/>
          </a:xfrm>
        </p:spPr>
        <p:txBody>
          <a:bodyPr anchor="b"/>
          <a:lstStyle>
            <a:lvl1pPr marL="0" indent="0">
              <a:buNone/>
              <a:defRPr sz="2400" b="1"/>
            </a:lvl1pPr>
            <a:lvl2pPr marL="455843" indent="0">
              <a:buNone/>
              <a:defRPr sz="2000" b="1"/>
            </a:lvl2pPr>
            <a:lvl3pPr marL="911686" indent="0">
              <a:buNone/>
              <a:defRPr sz="1800" b="1"/>
            </a:lvl3pPr>
            <a:lvl4pPr marL="1367532" indent="0">
              <a:buNone/>
              <a:defRPr sz="1600" b="1"/>
            </a:lvl4pPr>
            <a:lvl5pPr marL="1823374" indent="0">
              <a:buNone/>
              <a:defRPr sz="1600" b="1"/>
            </a:lvl5pPr>
            <a:lvl6pPr marL="2279219" indent="0">
              <a:buNone/>
              <a:defRPr sz="1600" b="1"/>
            </a:lvl6pPr>
            <a:lvl7pPr marL="2735067" indent="0">
              <a:buNone/>
              <a:defRPr sz="1600" b="1"/>
            </a:lvl7pPr>
            <a:lvl8pPr marL="3190900" indent="0">
              <a:buNone/>
              <a:defRPr sz="1600" b="1"/>
            </a:lvl8pPr>
            <a:lvl9pPr marL="36467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57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6723858"/>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1868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872974" y="2738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9181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3116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465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5441"/>
            <a:ext cx="222885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95300" y="275441"/>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355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880"/>
            <a:ext cx="84201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229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0720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7355"/>
            <a:ext cx="84201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82796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6095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842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2010146"/>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59438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1868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872974" y="27350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9181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3116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465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5093"/>
            <a:ext cx="222885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95300" y="275093"/>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29F88F3-DEAC-423F-87EB-076EC1B67207}"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B223648-AD97-4412-9D1E-EF042C83C4E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3555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77553" y="1171074"/>
            <a:ext cx="5550898" cy="2387600"/>
          </a:xfrm>
          <a:prstGeom prst="rect">
            <a:avLst/>
          </a:prstGeom>
        </p:spPr>
        <p:txBody>
          <a:bodyPr anchor="b">
            <a:scene3d>
              <a:camera prst="orthographicFront"/>
              <a:lightRig rig="threePt" dir="t"/>
            </a:scene3d>
            <a:sp3d extrusionH="57150">
              <a:bevelT w="50800" h="38100" prst="riblet"/>
            </a:sp3d>
          </a:bodyPr>
          <a:lstStyle>
            <a:lvl1pPr algn="ctr">
              <a:defRPr sz="6000">
                <a:ln w="57150">
                  <a:solidFill>
                    <a:srgbClr val="7030A0"/>
                  </a:solidFill>
                </a:ln>
                <a:solidFill>
                  <a:srgbClr val="7030A0"/>
                </a:solidFill>
                <a:effectLst/>
              </a:defRPr>
            </a:lvl1pPr>
          </a:lstStyle>
          <a:p>
            <a:r>
              <a:rPr lang="it-IT" dirty="0" smtClean="0"/>
              <a:t>Fare clic per modificare lo stile del titolo</a:t>
            </a:r>
            <a:endParaRPr lang="it-IT" dirty="0"/>
          </a:p>
        </p:txBody>
      </p:sp>
      <p:sp>
        <p:nvSpPr>
          <p:cNvPr id="23" name="Sottotitolo 2"/>
          <p:cNvSpPr>
            <a:spLocks noGrp="1"/>
          </p:cNvSpPr>
          <p:nvPr>
            <p:ph type="subTitle" idx="1"/>
          </p:nvPr>
        </p:nvSpPr>
        <p:spPr>
          <a:xfrm>
            <a:off x="3623438" y="5082396"/>
            <a:ext cx="5671185" cy="1106754"/>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a:ln>
                  <a:solidFill>
                    <a:schemeClr val="bg1"/>
                  </a:solidFill>
                </a:ln>
                <a:solidFill>
                  <a:schemeClr val="bg1"/>
                </a:solidFill>
                <a:effectLst>
                  <a:glow rad="101600">
                    <a:schemeClr val="tx1">
                      <a:alpha val="60000"/>
                    </a:schemeClr>
                  </a:glow>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it-IT" dirty="0" smtClean="0"/>
          </a:p>
        </p:txBody>
      </p:sp>
      <p:pic>
        <p:nvPicPr>
          <p:cNvPr id="24" name="Immagin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733" y="3275183"/>
            <a:ext cx="4385548" cy="3913632"/>
          </a:xfrm>
          <a:prstGeom prst="rect">
            <a:avLst/>
          </a:prstGeom>
        </p:spPr>
      </p:pic>
      <p:sp>
        <p:nvSpPr>
          <p:cNvPr id="26" name="Segnaposto titolo 1"/>
          <p:cNvSpPr txBox="1">
            <a:spLocks/>
          </p:cNvSpPr>
          <p:nvPr userDrawn="1"/>
        </p:nvSpPr>
        <p:spPr>
          <a:xfrm>
            <a:off x="3837681" y="3306532"/>
            <a:ext cx="5242751" cy="1775864"/>
          </a:xfrm>
          <a:prstGeom prst="rect">
            <a:avLst/>
          </a:prstGeom>
          <a:effectLst>
            <a:softEdge rad="0"/>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2400" b="0" kern="1200" cap="none" spc="0">
                <a:ln w="0"/>
                <a:solidFill>
                  <a:schemeClr val="bg1"/>
                </a:solidFill>
                <a:effectLst>
                  <a:glow rad="228600">
                    <a:schemeClr val="tx1">
                      <a:alpha val="40000"/>
                    </a:schemeClr>
                  </a:glow>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defRPr>
            </a:lvl1pPr>
          </a:lstStyle>
          <a:p>
            <a:pPr fontAlgn="auto">
              <a:spcAft>
                <a:spcPts val="0"/>
              </a:spcAft>
            </a:pPr>
            <a:r>
              <a:rPr lang="it-IT" dirty="0" smtClean="0">
                <a:solidFill>
                  <a:prstClr val="white"/>
                </a:solidFill>
                <a:effectLst>
                  <a:glow rad="228600">
                    <a:prstClr val="black">
                      <a:alpha val="40000"/>
                    </a:prstClr>
                  </a:glow>
                  <a:outerShdw blurRad="12700" dist="19050" dir="2700000" sx="99000" sy="99000" algn="tl" rotWithShape="0">
                    <a:prstClr val="black">
                      <a:alpha val="40000"/>
                    </a:prstClr>
                  </a:outerShdw>
                </a:effectLst>
              </a:rPr>
              <a:t>Stefano Romeo (stefano.romeo@lnf.infn.it)</a:t>
            </a:r>
          </a:p>
          <a:p>
            <a:pPr fontAlgn="auto">
              <a:spcAft>
                <a:spcPts val="0"/>
              </a:spcAft>
            </a:pPr>
            <a:endParaRPr lang="it-IT" dirty="0" smtClean="0">
              <a:solidFill>
                <a:prstClr val="white"/>
              </a:solidFill>
              <a:effectLst>
                <a:glow rad="228600">
                  <a:prstClr val="black">
                    <a:alpha val="40000"/>
                  </a:prstClr>
                </a:glow>
                <a:outerShdw blurRad="38100" dist="19050" dir="2700000" algn="tl" rotWithShape="0">
                  <a:prstClr val="black">
                    <a:alpha val="40000"/>
                  </a:prstClr>
                </a:outerShdw>
              </a:effectLst>
            </a:endParaRPr>
          </a:p>
          <a:p>
            <a:pPr fontAlgn="auto">
              <a:spcAft>
                <a:spcPts val="0"/>
              </a:spcAft>
            </a:pPr>
            <a:r>
              <a:rPr lang="it-IT" dirty="0" smtClean="0">
                <a:solidFill>
                  <a:prstClr val="white"/>
                </a:solidFill>
                <a:effectLst>
                  <a:glow rad="228600">
                    <a:prstClr val="black">
                      <a:alpha val="40000"/>
                    </a:prstClr>
                  </a:glow>
                  <a:outerShdw blurRad="38100" dist="19050" dir="2700000" algn="tl" rotWithShape="0">
                    <a:prstClr val="black">
                      <a:alpha val="40000"/>
                    </a:prstClr>
                  </a:outerShdw>
                </a:effectLst>
              </a:rPr>
              <a:t>on </a:t>
            </a:r>
            <a:r>
              <a:rPr lang="it-IT" dirty="0" err="1" smtClean="0">
                <a:solidFill>
                  <a:prstClr val="white"/>
                </a:solidFill>
                <a:effectLst>
                  <a:glow rad="228600">
                    <a:prstClr val="black">
                      <a:alpha val="40000"/>
                    </a:prstClr>
                  </a:glow>
                  <a:outerShdw blurRad="38100" dist="19050" dir="2700000" algn="tl" rotWithShape="0">
                    <a:prstClr val="black">
                      <a:alpha val="40000"/>
                    </a:prstClr>
                  </a:outerShdw>
                </a:effectLst>
              </a:rPr>
              <a:t>behalf</a:t>
            </a:r>
            <a:r>
              <a:rPr lang="it-IT" dirty="0" smtClean="0">
                <a:solidFill>
                  <a:prstClr val="white"/>
                </a:solidFill>
                <a:effectLst>
                  <a:glow rad="228600">
                    <a:prstClr val="black">
                      <a:alpha val="40000"/>
                    </a:prstClr>
                  </a:glow>
                  <a:outerShdw blurRad="38100" dist="19050" dir="2700000" algn="tl" rotWithShape="0">
                    <a:prstClr val="black">
                      <a:alpha val="40000"/>
                    </a:prstClr>
                  </a:outerShdw>
                </a:effectLst>
              </a:rPr>
              <a:t> of SPARC_LAB </a:t>
            </a:r>
            <a:r>
              <a:rPr lang="it-IT" dirty="0" err="1" smtClean="0">
                <a:solidFill>
                  <a:prstClr val="white"/>
                </a:solidFill>
                <a:effectLst>
                  <a:glow rad="228600">
                    <a:prstClr val="black">
                      <a:alpha val="40000"/>
                    </a:prstClr>
                  </a:glow>
                  <a:outerShdw blurRad="38100" dist="19050" dir="2700000" algn="tl" rotWithShape="0">
                    <a:prstClr val="black">
                      <a:alpha val="40000"/>
                    </a:prstClr>
                  </a:outerShdw>
                </a:effectLst>
              </a:rPr>
              <a:t>collaboration</a:t>
            </a:r>
            <a:endParaRPr lang="it-IT" dirty="0">
              <a:solidFill>
                <a:prstClr val="white"/>
              </a:solidFill>
              <a:effectLst>
                <a:glow rad="228600">
                  <a:prstClr val="black">
                    <a:alpha val="40000"/>
                  </a:prstClr>
                </a:glow>
                <a:outerShdw blurRad="38100" dist="19050" dir="2700000" algn="tl" rotWithShape="0">
                  <a:prstClr val="black">
                    <a:alpha val="40000"/>
                  </a:prstClr>
                </a:outerShdw>
              </a:effectLst>
            </a:endParaRPr>
          </a:p>
        </p:txBody>
      </p:sp>
      <p:pic>
        <p:nvPicPr>
          <p:cNvPr id="3" name="Immagin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77574" y="99793"/>
            <a:ext cx="4450369" cy="1765248"/>
          </a:xfrm>
          <a:prstGeom prst="rect">
            <a:avLst/>
          </a:prstGeom>
        </p:spPr>
      </p:pic>
    </p:spTree>
    <p:extLst>
      <p:ext uri="{BB962C8B-B14F-4D97-AF65-F5344CB8AC3E}">
        <p14:creationId xmlns:p14="http://schemas.microsoft.com/office/powerpoint/2010/main" val="3584602070"/>
      </p:ext>
    </p:extLst>
  </p:cSld>
  <p:clrMapOvr>
    <a:masterClrMapping/>
  </p:clrMapOvr>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988947" y="-6532"/>
            <a:ext cx="5254823" cy="1397182"/>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7030A0"/>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1310208" y="1482359"/>
            <a:ext cx="5243473" cy="914400"/>
          </a:xfrm>
          <a:prstGeom prst="rect">
            <a:avLst/>
          </a:prstGeom>
        </p:spPr>
        <p:txBody>
          <a:bodyPr/>
          <a:lstStyle>
            <a:lvl1pPr marL="228600" indent="-228600">
              <a:buClr>
                <a:srgbClr val="7030A0"/>
              </a:buClr>
              <a:buFont typeface="Wingdings" panose="05000000000000000000" pitchFamily="2" charset="2"/>
              <a:buChar char="Ø"/>
              <a:defRPr/>
            </a:lvl1pPr>
            <a:lvl2pPr marL="685800" indent="-228600">
              <a:buClr>
                <a:srgbClr val="7030A0"/>
              </a:buClr>
              <a:buFont typeface="Wingdings" panose="05000000000000000000" pitchFamily="2" charset="2"/>
              <a:buChar char="Ø"/>
              <a:defRPr/>
            </a:lvl2pPr>
            <a:lvl3pPr marL="1143000" indent="-228600">
              <a:buClr>
                <a:srgbClr val="7030A0"/>
              </a:buClr>
              <a:buFont typeface="Wingdings" panose="05000000000000000000" pitchFamily="2" charset="2"/>
              <a:buChar char="Ø"/>
              <a:defRPr/>
            </a:lvl3pPr>
            <a:lvl4pPr marL="1600200" indent="-228600">
              <a:buClr>
                <a:srgbClr val="7030A0"/>
              </a:buClr>
              <a:buFont typeface="Wingdings" panose="05000000000000000000" pitchFamily="2" charset="2"/>
              <a:buChar char="Ø"/>
              <a:defRPr/>
            </a:lvl4pPr>
            <a:lvl5pPr marL="2057400" indent="-228600">
              <a:buClr>
                <a:srgbClr val="7030A0"/>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69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7030A0"/>
                </a:solidFill>
              </a:defRPr>
            </a:lvl1pPr>
            <a:lvl2pPr marL="457200" indent="0">
              <a:buClr>
                <a:srgbClr val="0000CC"/>
              </a:buClr>
              <a:buFont typeface="Wingdings" panose="05000000000000000000" pitchFamily="2" charset="2"/>
              <a:buNone/>
              <a:defRPr b="1">
                <a:solidFill>
                  <a:srgbClr val="7030A0"/>
                </a:solidFill>
              </a:defRPr>
            </a:lvl2pPr>
            <a:lvl3pPr marL="914400" indent="0">
              <a:buClr>
                <a:srgbClr val="0000CC"/>
              </a:buClr>
              <a:buFont typeface="Wingdings" panose="05000000000000000000" pitchFamily="2" charset="2"/>
              <a:buNone/>
              <a:defRPr b="1">
                <a:solidFill>
                  <a:srgbClr val="7030A0"/>
                </a:solidFill>
              </a:defRPr>
            </a:lvl3pPr>
            <a:lvl4pPr marL="1371600" indent="0">
              <a:buClr>
                <a:srgbClr val="0000CC"/>
              </a:buClr>
              <a:buFont typeface="Wingdings" panose="05000000000000000000" pitchFamily="2" charset="2"/>
              <a:buNone/>
              <a:defRPr b="1">
                <a:solidFill>
                  <a:srgbClr val="7030A0"/>
                </a:solidFill>
              </a:defRPr>
            </a:lvl4pPr>
            <a:lvl5pPr marL="1828800" indent="0">
              <a:buClr>
                <a:srgbClr val="0000CC"/>
              </a:buClr>
              <a:buFont typeface="Wingdings" panose="05000000000000000000" pitchFamily="2" charset="2"/>
              <a:buNone/>
              <a:defRPr b="1">
                <a:solidFill>
                  <a:srgbClr val="7030A0"/>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7" name="Immagin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6311" y="-118447"/>
            <a:ext cx="2260213" cy="896518"/>
          </a:xfrm>
          <a:prstGeom prst="rect">
            <a:avLst/>
          </a:prstGeom>
        </p:spPr>
      </p:pic>
    </p:spTree>
    <p:extLst>
      <p:ext uri="{BB962C8B-B14F-4D97-AF65-F5344CB8AC3E}">
        <p14:creationId xmlns:p14="http://schemas.microsoft.com/office/powerpoint/2010/main" val="1006477671"/>
      </p:ext>
    </p:extLst>
  </p:cSld>
  <p:clrMapOvr>
    <a:masterClrMapping/>
  </p:clrMapOvr>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453"/>
            <a:ext cx="9906000" cy="770709"/>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0000CC"/>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551641" y="1499868"/>
            <a:ext cx="5243473" cy="914400"/>
          </a:xfrm>
          <a:prstGeom prst="rect">
            <a:avLst/>
          </a:prstGeom>
        </p:spPr>
        <p:txBody>
          <a:bodyPr/>
          <a:lstStyle>
            <a:lvl1pPr marL="228600" indent="-228600">
              <a:buClr>
                <a:srgbClr val="0000CC"/>
              </a:buClr>
              <a:buFont typeface="Wingdings" panose="05000000000000000000" pitchFamily="2" charset="2"/>
              <a:buChar char="Ø"/>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69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0000CC"/>
                </a:solidFill>
              </a:defRPr>
            </a:lvl1pPr>
            <a:lvl2pPr marL="457200" indent="0">
              <a:buClr>
                <a:srgbClr val="0000CC"/>
              </a:buClr>
              <a:buFont typeface="Wingdings" panose="05000000000000000000" pitchFamily="2" charset="2"/>
              <a:buNone/>
              <a:defRPr b="1">
                <a:solidFill>
                  <a:srgbClr val="0000CC"/>
                </a:solidFill>
              </a:defRPr>
            </a:lvl2pPr>
            <a:lvl3pPr marL="914400" indent="0">
              <a:buClr>
                <a:srgbClr val="0000CC"/>
              </a:buClr>
              <a:buFont typeface="Wingdings" panose="05000000000000000000" pitchFamily="2" charset="2"/>
              <a:buNone/>
              <a:defRPr b="1">
                <a:solidFill>
                  <a:srgbClr val="0000CC"/>
                </a:solidFill>
              </a:defRPr>
            </a:lvl3pPr>
            <a:lvl4pPr marL="1371600" indent="0">
              <a:buClr>
                <a:srgbClr val="0000CC"/>
              </a:buClr>
              <a:buFont typeface="Wingdings" panose="05000000000000000000" pitchFamily="2" charset="2"/>
              <a:buNone/>
              <a:defRPr b="1">
                <a:solidFill>
                  <a:srgbClr val="0000CC"/>
                </a:solidFill>
              </a:defRPr>
            </a:lvl4pPr>
            <a:lvl5pPr marL="1828800" indent="0">
              <a:buClr>
                <a:srgbClr val="0000CC"/>
              </a:buClr>
              <a:buFont typeface="Wingdings" panose="05000000000000000000" pitchFamily="2" charset="2"/>
              <a:buNone/>
              <a:defRPr b="1">
                <a:solidFill>
                  <a:srgbClr val="0000CC"/>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108" y="5745592"/>
            <a:ext cx="2306682" cy="1112861"/>
          </a:xfrm>
          <a:prstGeom prst="rect">
            <a:avLst/>
          </a:prstGeom>
        </p:spPr>
      </p:pic>
      <p:sp>
        <p:nvSpPr>
          <p:cNvPr id="7" name="Segnaposto testo 7"/>
          <p:cNvSpPr>
            <a:spLocks noGrp="1"/>
          </p:cNvSpPr>
          <p:nvPr>
            <p:ph type="body" sz="quarter" idx="15" hasCustomPrompt="1"/>
          </p:nvPr>
        </p:nvSpPr>
        <p:spPr>
          <a:xfrm>
            <a:off x="9128655" y="6130100"/>
            <a:ext cx="777346" cy="720044"/>
          </a:xfrm>
          <a:prstGeom prst="rect">
            <a:avLst/>
          </a:prstGeom>
        </p:spPr>
        <p:txBody>
          <a:bodyPr/>
          <a:lstStyle>
            <a:lvl1pPr marL="0" indent="0" algn="r">
              <a:buClr>
                <a:srgbClr val="0000CC"/>
              </a:buClr>
              <a:buFont typeface="Wingdings" panose="05000000000000000000" pitchFamily="2" charset="2"/>
              <a:buNone/>
              <a:defRPr b="1" i="1" u="none">
                <a:solidFill>
                  <a:schemeClr val="bg1"/>
                </a:solidFill>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fld id="{F5B9380A-B044-4BCA-8C2A-FA2A52591F6E}" type="slidenum">
              <a:rPr lang="it-IT" b="1" i="1" u="none" smtClean="0"/>
              <a:t>‹N›</a:t>
            </a:fld>
            <a:endParaRPr lang="it-IT" dirty="0"/>
          </a:p>
        </p:txBody>
      </p:sp>
    </p:spTree>
    <p:extLst>
      <p:ext uri="{BB962C8B-B14F-4D97-AF65-F5344CB8AC3E}">
        <p14:creationId xmlns:p14="http://schemas.microsoft.com/office/powerpoint/2010/main" val="2953173342"/>
      </p:ext>
    </p:extLst>
  </p:cSld>
  <p:clrMapOvr>
    <a:masterClrMapping/>
  </p:clrMapOvr>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4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453"/>
            <a:ext cx="9906000" cy="770709"/>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0000CC"/>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551641" y="1499868"/>
            <a:ext cx="5243473" cy="914400"/>
          </a:xfrm>
          <a:prstGeom prst="rect">
            <a:avLst/>
          </a:prstGeom>
        </p:spPr>
        <p:txBody>
          <a:bodyPr/>
          <a:lstStyle>
            <a:lvl1pPr marL="228600" indent="-228600">
              <a:buClr>
                <a:srgbClr val="0000CC"/>
              </a:buClr>
              <a:buFont typeface="Wingdings" panose="05000000000000000000" pitchFamily="2" charset="2"/>
              <a:buChar char="Ø"/>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69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0000CC"/>
                </a:solidFill>
              </a:defRPr>
            </a:lvl1pPr>
            <a:lvl2pPr marL="457200" indent="0">
              <a:buClr>
                <a:srgbClr val="0000CC"/>
              </a:buClr>
              <a:buFont typeface="Wingdings" panose="05000000000000000000" pitchFamily="2" charset="2"/>
              <a:buNone/>
              <a:defRPr b="1">
                <a:solidFill>
                  <a:srgbClr val="0000CC"/>
                </a:solidFill>
              </a:defRPr>
            </a:lvl2pPr>
            <a:lvl3pPr marL="914400" indent="0">
              <a:buClr>
                <a:srgbClr val="0000CC"/>
              </a:buClr>
              <a:buFont typeface="Wingdings" panose="05000000000000000000" pitchFamily="2" charset="2"/>
              <a:buNone/>
              <a:defRPr b="1">
                <a:solidFill>
                  <a:srgbClr val="0000CC"/>
                </a:solidFill>
              </a:defRPr>
            </a:lvl3pPr>
            <a:lvl4pPr marL="1371600" indent="0">
              <a:buClr>
                <a:srgbClr val="0000CC"/>
              </a:buClr>
              <a:buFont typeface="Wingdings" panose="05000000000000000000" pitchFamily="2" charset="2"/>
              <a:buNone/>
              <a:defRPr b="1">
                <a:solidFill>
                  <a:srgbClr val="0000CC"/>
                </a:solidFill>
              </a:defRPr>
            </a:lvl4pPr>
            <a:lvl5pPr marL="1828800" indent="0">
              <a:buClr>
                <a:srgbClr val="0000CC"/>
              </a:buClr>
              <a:buFont typeface="Wingdings" panose="05000000000000000000" pitchFamily="2" charset="2"/>
              <a:buNone/>
              <a:defRPr b="1">
                <a:solidFill>
                  <a:srgbClr val="0000CC"/>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108" y="5745592"/>
            <a:ext cx="2306682" cy="1112861"/>
          </a:xfrm>
          <a:prstGeom prst="rect">
            <a:avLst/>
          </a:prstGeom>
        </p:spPr>
      </p:pic>
      <p:sp>
        <p:nvSpPr>
          <p:cNvPr id="7" name="Segnaposto testo 7"/>
          <p:cNvSpPr>
            <a:spLocks noGrp="1"/>
          </p:cNvSpPr>
          <p:nvPr>
            <p:ph type="body" sz="quarter" idx="15" hasCustomPrompt="1"/>
          </p:nvPr>
        </p:nvSpPr>
        <p:spPr>
          <a:xfrm>
            <a:off x="9128655" y="6130100"/>
            <a:ext cx="777346" cy="720044"/>
          </a:xfrm>
          <a:prstGeom prst="rect">
            <a:avLst/>
          </a:prstGeom>
        </p:spPr>
        <p:txBody>
          <a:bodyPr/>
          <a:lstStyle>
            <a:lvl1pPr marL="0" indent="0" algn="r">
              <a:buClr>
                <a:srgbClr val="0000CC"/>
              </a:buClr>
              <a:buFont typeface="Wingdings" panose="05000000000000000000" pitchFamily="2" charset="2"/>
              <a:buNone/>
              <a:defRPr b="1" i="1" u="none">
                <a:solidFill>
                  <a:schemeClr val="bg1"/>
                </a:solidFill>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fld id="{F5B9380A-B044-4BCA-8C2A-FA2A52591F6E}" type="slidenum">
              <a:rPr lang="it-IT" b="1" i="1" u="none" smtClean="0"/>
              <a:t>‹N›</a:t>
            </a:fld>
            <a:endParaRPr lang="it-IT" dirty="0"/>
          </a:p>
        </p:txBody>
      </p:sp>
    </p:spTree>
    <p:extLst>
      <p:ext uri="{BB962C8B-B14F-4D97-AF65-F5344CB8AC3E}">
        <p14:creationId xmlns:p14="http://schemas.microsoft.com/office/powerpoint/2010/main" val="391748364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71759"/>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5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453"/>
            <a:ext cx="9906000" cy="770709"/>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0000CC"/>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551641" y="1499868"/>
            <a:ext cx="5243473" cy="914400"/>
          </a:xfrm>
          <a:prstGeom prst="rect">
            <a:avLst/>
          </a:prstGeom>
        </p:spPr>
        <p:txBody>
          <a:bodyPr/>
          <a:lstStyle>
            <a:lvl1pPr marL="228600" indent="-228600">
              <a:buClr>
                <a:srgbClr val="0000CC"/>
              </a:buClr>
              <a:buFont typeface="Wingdings" panose="05000000000000000000" pitchFamily="2" charset="2"/>
              <a:buChar char="Ø"/>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69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0000CC"/>
                </a:solidFill>
              </a:defRPr>
            </a:lvl1pPr>
            <a:lvl2pPr marL="457200" indent="0">
              <a:buClr>
                <a:srgbClr val="0000CC"/>
              </a:buClr>
              <a:buFont typeface="Wingdings" panose="05000000000000000000" pitchFamily="2" charset="2"/>
              <a:buNone/>
              <a:defRPr b="1">
                <a:solidFill>
                  <a:srgbClr val="0000CC"/>
                </a:solidFill>
              </a:defRPr>
            </a:lvl2pPr>
            <a:lvl3pPr marL="914400" indent="0">
              <a:buClr>
                <a:srgbClr val="0000CC"/>
              </a:buClr>
              <a:buFont typeface="Wingdings" panose="05000000000000000000" pitchFamily="2" charset="2"/>
              <a:buNone/>
              <a:defRPr b="1">
                <a:solidFill>
                  <a:srgbClr val="0000CC"/>
                </a:solidFill>
              </a:defRPr>
            </a:lvl3pPr>
            <a:lvl4pPr marL="1371600" indent="0">
              <a:buClr>
                <a:srgbClr val="0000CC"/>
              </a:buClr>
              <a:buFont typeface="Wingdings" panose="05000000000000000000" pitchFamily="2" charset="2"/>
              <a:buNone/>
              <a:defRPr b="1">
                <a:solidFill>
                  <a:srgbClr val="0000CC"/>
                </a:solidFill>
              </a:defRPr>
            </a:lvl4pPr>
            <a:lvl5pPr marL="1828800" indent="0">
              <a:buClr>
                <a:srgbClr val="0000CC"/>
              </a:buClr>
              <a:buFont typeface="Wingdings" panose="05000000000000000000" pitchFamily="2" charset="2"/>
              <a:buNone/>
              <a:defRPr b="1">
                <a:solidFill>
                  <a:srgbClr val="0000CC"/>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108" y="5745592"/>
            <a:ext cx="2306682" cy="1112861"/>
          </a:xfrm>
          <a:prstGeom prst="rect">
            <a:avLst/>
          </a:prstGeom>
        </p:spPr>
      </p:pic>
      <p:sp>
        <p:nvSpPr>
          <p:cNvPr id="7" name="Segnaposto testo 7"/>
          <p:cNvSpPr>
            <a:spLocks noGrp="1"/>
          </p:cNvSpPr>
          <p:nvPr>
            <p:ph type="body" sz="quarter" idx="15" hasCustomPrompt="1"/>
          </p:nvPr>
        </p:nvSpPr>
        <p:spPr>
          <a:xfrm>
            <a:off x="9128655" y="6130100"/>
            <a:ext cx="777346" cy="720044"/>
          </a:xfrm>
          <a:prstGeom prst="rect">
            <a:avLst/>
          </a:prstGeom>
        </p:spPr>
        <p:txBody>
          <a:bodyPr/>
          <a:lstStyle>
            <a:lvl1pPr marL="0" indent="0" algn="r">
              <a:buClr>
                <a:srgbClr val="0000CC"/>
              </a:buClr>
              <a:buFont typeface="Wingdings" panose="05000000000000000000" pitchFamily="2" charset="2"/>
              <a:buNone/>
              <a:defRPr b="1" i="1" u="none">
                <a:solidFill>
                  <a:schemeClr val="bg1"/>
                </a:solidFill>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fld id="{F5B9380A-B044-4BCA-8C2A-FA2A52591F6E}" type="slidenum">
              <a:rPr lang="it-IT" b="1" i="1" u="none" smtClean="0"/>
              <a:t>‹N›</a:t>
            </a:fld>
            <a:endParaRPr lang="it-IT" dirty="0"/>
          </a:p>
        </p:txBody>
      </p:sp>
    </p:spTree>
    <p:extLst>
      <p:ext uri="{BB962C8B-B14F-4D97-AF65-F5344CB8AC3E}">
        <p14:creationId xmlns:p14="http://schemas.microsoft.com/office/powerpoint/2010/main" val="3855104831"/>
      </p:ext>
    </p:extLst>
  </p:cSld>
  <p:clrMapOvr>
    <a:masterClrMapping/>
  </p:clrMapOvr>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6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453"/>
            <a:ext cx="9906000" cy="770709"/>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0000CC"/>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551641" y="1499868"/>
            <a:ext cx="5243473" cy="914400"/>
          </a:xfrm>
          <a:prstGeom prst="rect">
            <a:avLst/>
          </a:prstGeom>
        </p:spPr>
        <p:txBody>
          <a:bodyPr/>
          <a:lstStyle>
            <a:lvl1pPr marL="228600" indent="-228600">
              <a:buClr>
                <a:srgbClr val="0000CC"/>
              </a:buClr>
              <a:buFont typeface="Wingdings" panose="05000000000000000000" pitchFamily="2" charset="2"/>
              <a:buChar char="Ø"/>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69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0000CC"/>
                </a:solidFill>
              </a:defRPr>
            </a:lvl1pPr>
            <a:lvl2pPr marL="457200" indent="0">
              <a:buClr>
                <a:srgbClr val="0000CC"/>
              </a:buClr>
              <a:buFont typeface="Wingdings" panose="05000000000000000000" pitchFamily="2" charset="2"/>
              <a:buNone/>
              <a:defRPr b="1">
                <a:solidFill>
                  <a:srgbClr val="0000CC"/>
                </a:solidFill>
              </a:defRPr>
            </a:lvl2pPr>
            <a:lvl3pPr marL="914400" indent="0">
              <a:buClr>
                <a:srgbClr val="0000CC"/>
              </a:buClr>
              <a:buFont typeface="Wingdings" panose="05000000000000000000" pitchFamily="2" charset="2"/>
              <a:buNone/>
              <a:defRPr b="1">
                <a:solidFill>
                  <a:srgbClr val="0000CC"/>
                </a:solidFill>
              </a:defRPr>
            </a:lvl3pPr>
            <a:lvl4pPr marL="1371600" indent="0">
              <a:buClr>
                <a:srgbClr val="0000CC"/>
              </a:buClr>
              <a:buFont typeface="Wingdings" panose="05000000000000000000" pitchFamily="2" charset="2"/>
              <a:buNone/>
              <a:defRPr b="1">
                <a:solidFill>
                  <a:srgbClr val="0000CC"/>
                </a:solidFill>
              </a:defRPr>
            </a:lvl4pPr>
            <a:lvl5pPr marL="1828800" indent="0">
              <a:buClr>
                <a:srgbClr val="0000CC"/>
              </a:buClr>
              <a:buFont typeface="Wingdings" panose="05000000000000000000" pitchFamily="2" charset="2"/>
              <a:buNone/>
              <a:defRPr b="1">
                <a:solidFill>
                  <a:srgbClr val="0000CC"/>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108" y="5745592"/>
            <a:ext cx="2306682" cy="1112861"/>
          </a:xfrm>
          <a:prstGeom prst="rect">
            <a:avLst/>
          </a:prstGeom>
        </p:spPr>
      </p:pic>
      <p:sp>
        <p:nvSpPr>
          <p:cNvPr id="7" name="Segnaposto testo 7"/>
          <p:cNvSpPr>
            <a:spLocks noGrp="1"/>
          </p:cNvSpPr>
          <p:nvPr>
            <p:ph type="body" sz="quarter" idx="15" hasCustomPrompt="1"/>
          </p:nvPr>
        </p:nvSpPr>
        <p:spPr>
          <a:xfrm>
            <a:off x="9128655" y="6130100"/>
            <a:ext cx="777346" cy="720044"/>
          </a:xfrm>
          <a:prstGeom prst="rect">
            <a:avLst/>
          </a:prstGeom>
        </p:spPr>
        <p:txBody>
          <a:bodyPr/>
          <a:lstStyle>
            <a:lvl1pPr marL="0" indent="0" algn="r">
              <a:buClr>
                <a:srgbClr val="0000CC"/>
              </a:buClr>
              <a:buFont typeface="Wingdings" panose="05000000000000000000" pitchFamily="2" charset="2"/>
              <a:buNone/>
              <a:defRPr b="1" i="1" u="none">
                <a:solidFill>
                  <a:schemeClr val="bg1"/>
                </a:solidFill>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fld id="{F5B9380A-B044-4BCA-8C2A-FA2A52591F6E}" type="slidenum">
              <a:rPr lang="it-IT" b="1" i="1" u="none" smtClean="0"/>
              <a:t>‹N›</a:t>
            </a:fld>
            <a:endParaRPr lang="it-IT" dirty="0"/>
          </a:p>
        </p:txBody>
      </p:sp>
    </p:spTree>
    <p:extLst>
      <p:ext uri="{BB962C8B-B14F-4D97-AF65-F5344CB8AC3E}">
        <p14:creationId xmlns:p14="http://schemas.microsoft.com/office/powerpoint/2010/main" val="3182457676"/>
      </p:ext>
    </p:extLst>
  </p:cSld>
  <p:clrMapOvr>
    <a:masterClrMapping/>
  </p:clrMapOvr>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830"/>
            <a:ext cx="84201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19311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5848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305"/>
            <a:ext cx="84201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38894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510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086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04869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23008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872972" y="2734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2342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76" y="27572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4"/>
            <a:ext cx="3259138" cy="4691063"/>
          </a:xfrm>
        </p:spPr>
        <p:txBody>
          <a:bodyPr/>
          <a:lstStyle>
            <a:lvl1pPr marL="0" indent="0">
              <a:buNone/>
              <a:defRPr sz="1400"/>
            </a:lvl1pPr>
            <a:lvl2pPr marL="455843" indent="0">
              <a:buNone/>
              <a:defRPr sz="1200"/>
            </a:lvl2pPr>
            <a:lvl3pPr marL="911686" indent="0">
              <a:buNone/>
              <a:defRPr sz="1000"/>
            </a:lvl3pPr>
            <a:lvl4pPr marL="1367532" indent="0">
              <a:buNone/>
              <a:defRPr sz="900"/>
            </a:lvl4pPr>
            <a:lvl5pPr marL="1823374" indent="0">
              <a:buNone/>
              <a:defRPr sz="900"/>
            </a:lvl5pPr>
            <a:lvl6pPr marL="2279219" indent="0">
              <a:buNone/>
              <a:defRPr sz="900"/>
            </a:lvl6pPr>
            <a:lvl7pPr marL="2735067" indent="0">
              <a:buNone/>
              <a:defRPr sz="900"/>
            </a:lvl7pPr>
            <a:lvl8pPr marL="3190900" indent="0">
              <a:buNone/>
              <a:defRPr sz="900"/>
            </a:lvl8pPr>
            <a:lvl9pPr marL="3646752" indent="0">
              <a:buNone/>
              <a:defRPr sz="900"/>
            </a:lvl9pPr>
          </a:lstStyle>
          <a:p>
            <a:pPr lvl="0"/>
            <a:r>
              <a:rPr lang="en-US" smtClean="0"/>
              <a:t>Click to edit Master text styles</a:t>
            </a:r>
          </a:p>
        </p:txBody>
      </p:sp>
    </p:spTree>
    <p:extLst>
      <p:ext uri="{BB962C8B-B14F-4D97-AF65-F5344CB8AC3E}">
        <p14:creationId xmlns:p14="http://schemas.microsoft.com/office/powerpoint/2010/main" val="1069623008"/>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9531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48063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5043"/>
            <a:ext cx="222885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95300" y="275043"/>
            <a:ext cx="652145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33810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204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3"/>
            <a:ext cx="6934200" cy="1752600"/>
          </a:xfrm>
        </p:spPr>
        <p:txBody>
          <a:bodyPr/>
          <a:lstStyle>
            <a:lvl1pPr marL="0" indent="0" algn="ctr">
              <a:buNone/>
              <a:defRPr>
                <a:solidFill>
                  <a:schemeClr val="tx1">
                    <a:tint val="75000"/>
                  </a:schemeClr>
                </a:solidFill>
              </a:defRPr>
            </a:lvl1pPr>
            <a:lvl2pPr marL="456161" indent="0" algn="ctr">
              <a:buNone/>
              <a:defRPr>
                <a:solidFill>
                  <a:schemeClr val="tx1">
                    <a:tint val="75000"/>
                  </a:schemeClr>
                </a:solidFill>
              </a:defRPr>
            </a:lvl2pPr>
            <a:lvl3pPr marL="912324" indent="0" algn="ctr">
              <a:buNone/>
              <a:defRPr>
                <a:solidFill>
                  <a:schemeClr val="tx1">
                    <a:tint val="75000"/>
                  </a:schemeClr>
                </a:solidFill>
              </a:defRPr>
            </a:lvl3pPr>
            <a:lvl4pPr marL="1368493" indent="0" algn="ctr">
              <a:buNone/>
              <a:defRPr>
                <a:solidFill>
                  <a:schemeClr val="tx1">
                    <a:tint val="75000"/>
                  </a:schemeClr>
                </a:solidFill>
              </a:defRPr>
            </a:lvl4pPr>
            <a:lvl5pPr marL="1824654" indent="0" algn="ctr">
              <a:buNone/>
              <a:defRPr>
                <a:solidFill>
                  <a:schemeClr val="tx1">
                    <a:tint val="75000"/>
                  </a:schemeClr>
                </a:solidFill>
              </a:defRPr>
            </a:lvl5pPr>
            <a:lvl6pPr marL="2280819" indent="0" algn="ctr">
              <a:buNone/>
              <a:defRPr>
                <a:solidFill>
                  <a:schemeClr val="tx1">
                    <a:tint val="75000"/>
                  </a:schemeClr>
                </a:solidFill>
              </a:defRPr>
            </a:lvl6pPr>
            <a:lvl7pPr marL="2736989" indent="0" algn="ctr">
              <a:buNone/>
              <a:defRPr>
                <a:solidFill>
                  <a:schemeClr val="tx1">
                    <a:tint val="75000"/>
                  </a:schemeClr>
                </a:solidFill>
              </a:defRPr>
            </a:lvl7pPr>
            <a:lvl8pPr marL="3193138" indent="0" algn="ctr">
              <a:buNone/>
              <a:defRPr>
                <a:solidFill>
                  <a:schemeClr val="tx1">
                    <a:tint val="75000"/>
                  </a:schemeClr>
                </a:solidFill>
              </a:defRPr>
            </a:lvl8pPr>
            <a:lvl9pPr marL="36493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1779A4D7-972E-A742-8D9F-E802DA14EE82}"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DA02BAC4-EC4F-B243-8A04-48736EBDB3D5}" type="slidenum">
              <a:rPr lang="en-US"/>
              <a:pPr>
                <a:defRPr/>
              </a:pPr>
              <a:t>‹#›</a:t>
            </a:fld>
            <a:endParaRPr lang="en-US" dirty="0"/>
          </a:p>
        </p:txBody>
      </p:sp>
    </p:spTree>
    <p:extLst>
      <p:ext uri="{BB962C8B-B14F-4D97-AF65-F5344CB8AC3E}">
        <p14:creationId xmlns:p14="http://schemas.microsoft.com/office/powerpoint/2010/main" val="35702940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FF305EA3-BAEC-E74B-AF47-4EF2EF48722C}"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9B8D71CB-B80D-834A-841D-917FD3F1A684}" type="slidenum">
              <a:rPr lang="en-US"/>
              <a:pPr>
                <a:defRPr/>
              </a:pPr>
              <a:t>‹#›</a:t>
            </a:fld>
            <a:endParaRPr lang="en-US" dirty="0"/>
          </a:p>
        </p:txBody>
      </p:sp>
    </p:spTree>
    <p:extLst>
      <p:ext uri="{BB962C8B-B14F-4D97-AF65-F5344CB8AC3E}">
        <p14:creationId xmlns:p14="http://schemas.microsoft.com/office/powerpoint/2010/main" val="116502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854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51"/>
            <a:ext cx="8420100" cy="1500187"/>
          </a:xfrm>
        </p:spPr>
        <p:txBody>
          <a:bodyPr anchor="b"/>
          <a:lstStyle>
            <a:lvl1pPr marL="0" indent="0">
              <a:buNone/>
              <a:defRPr sz="2000">
                <a:solidFill>
                  <a:schemeClr val="tx1">
                    <a:tint val="75000"/>
                  </a:schemeClr>
                </a:solidFill>
              </a:defRPr>
            </a:lvl1pPr>
            <a:lvl2pPr marL="456161" indent="0">
              <a:buNone/>
              <a:defRPr sz="1800">
                <a:solidFill>
                  <a:schemeClr val="tx1">
                    <a:tint val="75000"/>
                  </a:schemeClr>
                </a:solidFill>
              </a:defRPr>
            </a:lvl2pPr>
            <a:lvl3pPr marL="912324" indent="0">
              <a:buNone/>
              <a:defRPr sz="1600">
                <a:solidFill>
                  <a:schemeClr val="tx1">
                    <a:tint val="75000"/>
                  </a:schemeClr>
                </a:solidFill>
              </a:defRPr>
            </a:lvl3pPr>
            <a:lvl4pPr marL="1368493" indent="0">
              <a:buNone/>
              <a:defRPr sz="1400">
                <a:solidFill>
                  <a:schemeClr val="tx1">
                    <a:tint val="75000"/>
                  </a:schemeClr>
                </a:solidFill>
              </a:defRPr>
            </a:lvl4pPr>
            <a:lvl5pPr marL="1824654" indent="0">
              <a:buNone/>
              <a:defRPr sz="1400">
                <a:solidFill>
                  <a:schemeClr val="tx1">
                    <a:tint val="75000"/>
                  </a:schemeClr>
                </a:solidFill>
              </a:defRPr>
            </a:lvl5pPr>
            <a:lvl6pPr marL="2280819" indent="0">
              <a:buNone/>
              <a:defRPr sz="1400">
                <a:solidFill>
                  <a:schemeClr val="tx1">
                    <a:tint val="75000"/>
                  </a:schemeClr>
                </a:solidFill>
              </a:defRPr>
            </a:lvl6pPr>
            <a:lvl7pPr marL="2736989" indent="0">
              <a:buNone/>
              <a:defRPr sz="1400">
                <a:solidFill>
                  <a:schemeClr val="tx1">
                    <a:tint val="75000"/>
                  </a:schemeClr>
                </a:solidFill>
              </a:defRPr>
            </a:lvl7pPr>
            <a:lvl8pPr marL="3193138" indent="0">
              <a:buNone/>
              <a:defRPr sz="1400">
                <a:solidFill>
                  <a:schemeClr val="tx1">
                    <a:tint val="75000"/>
                  </a:schemeClr>
                </a:solidFill>
              </a:defRPr>
            </a:lvl8pPr>
            <a:lvl9pPr marL="36493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CA899CBB-965B-C141-A456-A85D27DB2AC0}"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027207C1-1447-3544-94AF-D26B9CADB471}" type="slidenum">
              <a:rPr lang="en-US"/>
              <a:pPr>
                <a:defRPr/>
              </a:pPr>
              <a:t>‹#›</a:t>
            </a:fld>
            <a:endParaRPr lang="en-US" dirty="0"/>
          </a:p>
        </p:txBody>
      </p:sp>
    </p:spTree>
    <p:extLst>
      <p:ext uri="{BB962C8B-B14F-4D97-AF65-F5344CB8AC3E}">
        <p14:creationId xmlns:p14="http://schemas.microsoft.com/office/powerpoint/2010/main" val="36018424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1" y="160023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3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050AC122-A59D-0845-A91C-61DBBE32ED2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685653A2-3A7B-AA4B-B201-4F44DE728172}" type="slidenum">
              <a:rPr lang="en-US"/>
              <a:pPr>
                <a:defRPr/>
              </a:pPr>
              <a:t>‹#›</a:t>
            </a:fld>
            <a:endParaRPr lang="en-US" dirty="0"/>
          </a:p>
        </p:txBody>
      </p:sp>
    </p:spTree>
    <p:extLst>
      <p:ext uri="{BB962C8B-B14F-4D97-AF65-F5344CB8AC3E}">
        <p14:creationId xmlns:p14="http://schemas.microsoft.com/office/powerpoint/2010/main" val="16418710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870" cy="639762"/>
          </a:xfrm>
        </p:spPr>
        <p:txBody>
          <a:bodyPr anchor="b"/>
          <a:lstStyle>
            <a:lvl1pPr marL="0" indent="0">
              <a:buNone/>
              <a:defRPr sz="2400" b="1"/>
            </a:lvl1pPr>
            <a:lvl2pPr marL="456161" indent="0">
              <a:buNone/>
              <a:defRPr sz="2000" b="1"/>
            </a:lvl2pPr>
            <a:lvl3pPr marL="912324" indent="0">
              <a:buNone/>
              <a:defRPr sz="1800" b="1"/>
            </a:lvl3pPr>
            <a:lvl4pPr marL="1368493" indent="0">
              <a:buNone/>
              <a:defRPr sz="1600" b="1"/>
            </a:lvl4pPr>
            <a:lvl5pPr marL="1824654" indent="0">
              <a:buNone/>
              <a:defRPr sz="1600" b="1"/>
            </a:lvl5pPr>
            <a:lvl6pPr marL="2280819" indent="0">
              <a:buNone/>
              <a:defRPr sz="1600" b="1"/>
            </a:lvl6pPr>
            <a:lvl7pPr marL="2736989" indent="0">
              <a:buNone/>
              <a:defRPr sz="1600" b="1"/>
            </a:lvl7pPr>
            <a:lvl8pPr marL="3193138" indent="0">
              <a:buNone/>
              <a:defRPr sz="1600" b="1"/>
            </a:lvl8pPr>
            <a:lvl9pPr marL="36493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6" y="1535114"/>
            <a:ext cx="4378590" cy="639762"/>
          </a:xfrm>
        </p:spPr>
        <p:txBody>
          <a:bodyPr anchor="b"/>
          <a:lstStyle>
            <a:lvl1pPr marL="0" indent="0">
              <a:buNone/>
              <a:defRPr sz="2400" b="1"/>
            </a:lvl1pPr>
            <a:lvl2pPr marL="456161" indent="0">
              <a:buNone/>
              <a:defRPr sz="2000" b="1"/>
            </a:lvl2pPr>
            <a:lvl3pPr marL="912324" indent="0">
              <a:buNone/>
              <a:defRPr sz="1800" b="1"/>
            </a:lvl3pPr>
            <a:lvl4pPr marL="1368493" indent="0">
              <a:buNone/>
              <a:defRPr sz="1600" b="1"/>
            </a:lvl4pPr>
            <a:lvl5pPr marL="1824654" indent="0">
              <a:buNone/>
              <a:defRPr sz="1600" b="1"/>
            </a:lvl5pPr>
            <a:lvl6pPr marL="2280819" indent="0">
              <a:buNone/>
              <a:defRPr sz="1600" b="1"/>
            </a:lvl6pPr>
            <a:lvl7pPr marL="2736989" indent="0">
              <a:buNone/>
              <a:defRPr sz="1600" b="1"/>
            </a:lvl7pPr>
            <a:lvl8pPr marL="3193138" indent="0">
              <a:buNone/>
              <a:defRPr sz="1600" b="1"/>
            </a:lvl8pPr>
            <a:lvl9pPr marL="36493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6"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16E01931-85A4-2B4B-86F6-884EAF673122}" type="datetimeFigureOut">
              <a:rPr lang="en-US"/>
              <a:pPr>
                <a:defRPr/>
              </a:pPr>
              <a:t>09/05/17</a:t>
            </a:fld>
            <a:endParaRPr lang="en-US" dirty="0"/>
          </a:p>
        </p:txBody>
      </p:sp>
      <p:sp>
        <p:nvSpPr>
          <p:cNvPr id="8" name="Footer Placeholder 7"/>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96F3462E-55BD-2E47-B136-94F38F09C27B}" type="slidenum">
              <a:rPr lang="en-US"/>
              <a:pPr>
                <a:defRPr/>
              </a:pPr>
              <a:t>‹#›</a:t>
            </a:fld>
            <a:endParaRPr lang="en-US" dirty="0"/>
          </a:p>
        </p:txBody>
      </p:sp>
    </p:spTree>
    <p:extLst>
      <p:ext uri="{BB962C8B-B14F-4D97-AF65-F5344CB8AC3E}">
        <p14:creationId xmlns:p14="http://schemas.microsoft.com/office/powerpoint/2010/main" val="24603701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226FBE88-DEA1-7F45-8FEB-16DA1F72441D}" type="datetimeFigureOut">
              <a:rPr lang="en-US"/>
              <a:pPr>
                <a:defRPr/>
              </a:pPr>
              <a:t>09/05/17</a:t>
            </a:fld>
            <a:endParaRPr lang="en-US" dirty="0"/>
          </a:p>
        </p:txBody>
      </p:sp>
      <p:sp>
        <p:nvSpPr>
          <p:cNvPr id="4" name="Footer Placeholder 3"/>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65AD3248-2C08-B048-A1C9-8FC9E5B9C1CC}" type="slidenum">
              <a:rPr lang="en-US"/>
              <a:pPr>
                <a:defRPr/>
              </a:pPr>
              <a:t>‹#›</a:t>
            </a:fld>
            <a:endParaRPr lang="en-US" dirty="0"/>
          </a:p>
        </p:txBody>
      </p:sp>
    </p:spTree>
    <p:extLst>
      <p:ext uri="{BB962C8B-B14F-4D97-AF65-F5344CB8AC3E}">
        <p14:creationId xmlns:p14="http://schemas.microsoft.com/office/powerpoint/2010/main" val="14917632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F2CBBC61-90A0-5D46-B3F6-7A8D33C69720}" type="datetimeFigureOut">
              <a:rPr lang="en-US"/>
              <a:pPr>
                <a:defRPr/>
              </a:pPr>
              <a:t>09/05/17</a:t>
            </a:fld>
            <a:endParaRPr lang="en-US" dirty="0"/>
          </a:p>
        </p:txBody>
      </p:sp>
      <p:sp>
        <p:nvSpPr>
          <p:cNvPr id="3" name="Footer Placeholder 2"/>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EF94070A-78B1-394E-B7BA-0A91542E1BE0}" type="slidenum">
              <a:rPr lang="en-US"/>
              <a:pPr>
                <a:defRPr/>
              </a:pPr>
              <a:t>‹#›</a:t>
            </a:fld>
            <a:endParaRPr lang="en-US" dirty="0"/>
          </a:p>
        </p:txBody>
      </p:sp>
    </p:spTree>
    <p:extLst>
      <p:ext uri="{BB962C8B-B14F-4D97-AF65-F5344CB8AC3E}">
        <p14:creationId xmlns:p14="http://schemas.microsoft.com/office/powerpoint/2010/main" val="58697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5843" indent="0">
              <a:buNone/>
              <a:defRPr sz="2800"/>
            </a:lvl2pPr>
            <a:lvl3pPr marL="911686" indent="0">
              <a:buNone/>
              <a:defRPr sz="2400"/>
            </a:lvl3pPr>
            <a:lvl4pPr marL="1367532" indent="0">
              <a:buNone/>
              <a:defRPr sz="2000"/>
            </a:lvl4pPr>
            <a:lvl5pPr marL="1823374" indent="0">
              <a:buNone/>
              <a:defRPr sz="2000"/>
            </a:lvl5pPr>
            <a:lvl6pPr marL="2279219" indent="0">
              <a:buNone/>
              <a:defRPr sz="2000"/>
            </a:lvl6pPr>
            <a:lvl7pPr marL="2735067" indent="0">
              <a:buNone/>
              <a:defRPr sz="2000"/>
            </a:lvl7pPr>
            <a:lvl8pPr marL="3190900" indent="0">
              <a:buNone/>
              <a:defRPr sz="2000"/>
            </a:lvl8pPr>
            <a:lvl9pPr marL="3646752"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5843" indent="0">
              <a:buNone/>
              <a:defRPr sz="1200"/>
            </a:lvl2pPr>
            <a:lvl3pPr marL="911686" indent="0">
              <a:buNone/>
              <a:defRPr sz="1000"/>
            </a:lvl3pPr>
            <a:lvl4pPr marL="1367532" indent="0">
              <a:buNone/>
              <a:defRPr sz="900"/>
            </a:lvl4pPr>
            <a:lvl5pPr marL="1823374" indent="0">
              <a:buNone/>
              <a:defRPr sz="900"/>
            </a:lvl5pPr>
            <a:lvl6pPr marL="2279219" indent="0">
              <a:buNone/>
              <a:defRPr sz="900"/>
            </a:lvl6pPr>
            <a:lvl7pPr marL="2735067" indent="0">
              <a:buNone/>
              <a:defRPr sz="900"/>
            </a:lvl7pPr>
            <a:lvl8pPr marL="3190900" indent="0">
              <a:buNone/>
              <a:defRPr sz="900"/>
            </a:lvl8pPr>
            <a:lvl9pPr marL="3646752" indent="0">
              <a:buNone/>
              <a:defRPr sz="900"/>
            </a:lvl9pPr>
          </a:lstStyle>
          <a:p>
            <a:pPr lvl="0"/>
            <a:r>
              <a:rPr lang="en-US" smtClean="0"/>
              <a:t>Click to edit Master text styles</a:t>
            </a:r>
          </a:p>
        </p:txBody>
      </p:sp>
    </p:spTree>
    <p:extLst>
      <p:ext uri="{BB962C8B-B14F-4D97-AF65-F5344CB8AC3E}">
        <p14:creationId xmlns:p14="http://schemas.microsoft.com/office/powerpoint/2010/main" val="261160705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87" y="27469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0" y="1435114"/>
            <a:ext cx="3259006" cy="4691063"/>
          </a:xfrm>
        </p:spPr>
        <p:txBody>
          <a:bodyPr/>
          <a:lstStyle>
            <a:lvl1pPr marL="0" indent="0">
              <a:buNone/>
              <a:defRPr sz="1400"/>
            </a:lvl1pPr>
            <a:lvl2pPr marL="456161" indent="0">
              <a:buNone/>
              <a:defRPr sz="1200"/>
            </a:lvl2pPr>
            <a:lvl3pPr marL="912324" indent="0">
              <a:buNone/>
              <a:defRPr sz="1000"/>
            </a:lvl3pPr>
            <a:lvl4pPr marL="1368493" indent="0">
              <a:buNone/>
              <a:defRPr sz="900"/>
            </a:lvl4pPr>
            <a:lvl5pPr marL="1824654" indent="0">
              <a:buNone/>
              <a:defRPr sz="900"/>
            </a:lvl5pPr>
            <a:lvl6pPr marL="2280819" indent="0">
              <a:buNone/>
              <a:defRPr sz="900"/>
            </a:lvl6pPr>
            <a:lvl7pPr marL="2736989" indent="0">
              <a:buNone/>
              <a:defRPr sz="900"/>
            </a:lvl7pPr>
            <a:lvl8pPr marL="3193138" indent="0">
              <a:buNone/>
              <a:defRPr sz="900"/>
            </a:lvl8pPr>
            <a:lvl9pPr marL="36493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73D81109-3F26-8347-98DF-B491F3D7F004}"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79F9746E-DAF4-C645-B507-798038BCC363}" type="slidenum">
              <a:rPr lang="en-US"/>
              <a:pPr>
                <a:defRPr/>
              </a:pPr>
              <a:t>‹#›</a:t>
            </a:fld>
            <a:endParaRPr lang="en-US" dirty="0"/>
          </a:p>
        </p:txBody>
      </p:sp>
    </p:spTree>
    <p:extLst>
      <p:ext uri="{BB962C8B-B14F-4D97-AF65-F5344CB8AC3E}">
        <p14:creationId xmlns:p14="http://schemas.microsoft.com/office/powerpoint/2010/main" val="1223814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5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55" y="612775"/>
            <a:ext cx="5943600" cy="4114800"/>
          </a:xfrm>
        </p:spPr>
        <p:txBody>
          <a:bodyPr rtlCol="0">
            <a:normAutofit/>
          </a:bodyPr>
          <a:lstStyle>
            <a:lvl1pPr marL="0" indent="0">
              <a:buNone/>
              <a:defRPr sz="3200"/>
            </a:lvl1pPr>
            <a:lvl2pPr marL="456161" indent="0">
              <a:buNone/>
              <a:defRPr sz="2800"/>
            </a:lvl2pPr>
            <a:lvl3pPr marL="912324" indent="0">
              <a:buNone/>
              <a:defRPr sz="2400"/>
            </a:lvl3pPr>
            <a:lvl4pPr marL="1368493" indent="0">
              <a:buNone/>
              <a:defRPr sz="2000"/>
            </a:lvl4pPr>
            <a:lvl5pPr marL="1824654" indent="0">
              <a:buNone/>
              <a:defRPr sz="2000"/>
            </a:lvl5pPr>
            <a:lvl6pPr marL="2280819" indent="0">
              <a:buNone/>
              <a:defRPr sz="2000"/>
            </a:lvl6pPr>
            <a:lvl7pPr marL="2736989" indent="0">
              <a:buNone/>
              <a:defRPr sz="2000"/>
            </a:lvl7pPr>
            <a:lvl8pPr marL="3193138" indent="0">
              <a:buNone/>
              <a:defRPr sz="2000"/>
            </a:lvl8pPr>
            <a:lvl9pPr marL="3649309" indent="0">
              <a:buNone/>
              <a:defRPr sz="2000"/>
            </a:lvl9pPr>
          </a:lstStyle>
          <a:p>
            <a:pPr lvl="0"/>
            <a:endParaRPr lang="en-US" noProof="0" dirty="0"/>
          </a:p>
        </p:txBody>
      </p:sp>
      <p:sp>
        <p:nvSpPr>
          <p:cNvPr id="4" name="Text Placeholder 3"/>
          <p:cNvSpPr>
            <a:spLocks noGrp="1"/>
          </p:cNvSpPr>
          <p:nvPr>
            <p:ph type="body" sz="half" idx="2"/>
          </p:nvPr>
        </p:nvSpPr>
        <p:spPr>
          <a:xfrm>
            <a:off x="1941655" y="5367338"/>
            <a:ext cx="5943600" cy="804862"/>
          </a:xfrm>
        </p:spPr>
        <p:txBody>
          <a:bodyPr/>
          <a:lstStyle>
            <a:lvl1pPr marL="0" indent="0">
              <a:buNone/>
              <a:defRPr sz="1400"/>
            </a:lvl1pPr>
            <a:lvl2pPr marL="456161" indent="0">
              <a:buNone/>
              <a:defRPr sz="1200"/>
            </a:lvl2pPr>
            <a:lvl3pPr marL="912324" indent="0">
              <a:buNone/>
              <a:defRPr sz="1000"/>
            </a:lvl3pPr>
            <a:lvl4pPr marL="1368493" indent="0">
              <a:buNone/>
              <a:defRPr sz="900"/>
            </a:lvl4pPr>
            <a:lvl5pPr marL="1824654" indent="0">
              <a:buNone/>
              <a:defRPr sz="900"/>
            </a:lvl5pPr>
            <a:lvl6pPr marL="2280819" indent="0">
              <a:buNone/>
              <a:defRPr sz="900"/>
            </a:lvl6pPr>
            <a:lvl7pPr marL="2736989" indent="0">
              <a:buNone/>
              <a:defRPr sz="900"/>
            </a:lvl7pPr>
            <a:lvl8pPr marL="3193138" indent="0">
              <a:buNone/>
              <a:defRPr sz="900"/>
            </a:lvl8pPr>
            <a:lvl9pPr marL="36493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A9D08907-B575-E54F-A572-6BF33E2E32F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85219662-8964-D64D-9609-B8C22C08E86B}" type="slidenum">
              <a:rPr lang="en-US"/>
              <a:pPr>
                <a:defRPr/>
              </a:pPr>
              <a:t>‹#›</a:t>
            </a:fld>
            <a:endParaRPr lang="en-US" dirty="0"/>
          </a:p>
        </p:txBody>
      </p:sp>
    </p:spTree>
    <p:extLst>
      <p:ext uri="{BB962C8B-B14F-4D97-AF65-F5344CB8AC3E}">
        <p14:creationId xmlns:p14="http://schemas.microsoft.com/office/powerpoint/2010/main" val="3023821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25B2E757-6677-684E-994C-F37DFDF9F875}"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BA1C86AC-D615-DD47-B869-24038C046A46}" type="slidenum">
              <a:rPr lang="en-US"/>
              <a:pPr>
                <a:defRPr/>
              </a:pPr>
              <a:t>‹#›</a:t>
            </a:fld>
            <a:endParaRPr lang="en-US" dirty="0"/>
          </a:p>
        </p:txBody>
      </p:sp>
    </p:spTree>
    <p:extLst>
      <p:ext uri="{BB962C8B-B14F-4D97-AF65-F5344CB8AC3E}">
        <p14:creationId xmlns:p14="http://schemas.microsoft.com/office/powerpoint/2010/main" val="42645673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4" y="27627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627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DCB42EB6-F47C-034F-AEAC-33F5843836DB}"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490" fontAlgn="base">
              <a:spcBef>
                <a:spcPct val="0"/>
              </a:spcBef>
              <a:spcAft>
                <a:spcPct val="0"/>
              </a:spcAft>
              <a:defRPr>
                <a:ea typeface="ヒラギノ明朝 Pro W3" charset="0"/>
                <a:cs typeface="ヒラギノ明朝 Pro W3" charset="0"/>
              </a:defRPr>
            </a:lvl1pPr>
          </a:lstStyle>
          <a:p>
            <a:pPr>
              <a:defRPr/>
            </a:pPr>
            <a:fld id="{3681498D-A66B-0F4E-9C53-64B9C6F7BE67}" type="slidenum">
              <a:rPr lang="en-US"/>
              <a:pPr>
                <a:defRPr/>
              </a:pPr>
              <a:t>‹#›</a:t>
            </a:fld>
            <a:endParaRPr lang="en-US" dirty="0"/>
          </a:p>
        </p:txBody>
      </p:sp>
    </p:spTree>
    <p:extLst>
      <p:ext uri="{BB962C8B-B14F-4D97-AF65-F5344CB8AC3E}">
        <p14:creationId xmlns:p14="http://schemas.microsoft.com/office/powerpoint/2010/main" val="1496260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749631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174484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83" y="1710048"/>
            <a:ext cx="8543925"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75883" y="458977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769856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510778" y="1825625"/>
            <a:ext cx="31420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3776664" y="1825625"/>
            <a:ext cx="31420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888834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31" y="365129"/>
            <a:ext cx="8543925"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0527505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487371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5345625"/>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5626045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32" y="457200"/>
            <a:ext cx="3194943"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4211340" y="987735"/>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82332"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4223251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32" y="457200"/>
            <a:ext cx="3194943"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4211340" y="987735"/>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82332"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537212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714712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16737" y="365125"/>
            <a:ext cx="1601986" cy="5811838"/>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510946" y="365125"/>
            <a:ext cx="4682133"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791ED5CB-3DCA-484F-ACD2-35FAF713F287}"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806E91-93CD-4525-9DFF-90982068AD7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595255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6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6740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74503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14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51331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68495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2012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150"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419"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168658"/>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30758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44896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29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27008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67311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67378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87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87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0642D-C890-2C49-B205-C260496E7822}"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0BAD930-5350-CA4C-8148-13D833FF37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86021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638"/>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7113"/>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234815" y="1122363"/>
            <a:ext cx="5550898" cy="2387600"/>
          </a:xfrm>
          <a:prstGeom prst="rect">
            <a:avLst/>
          </a:prstGeom>
        </p:spPr>
        <p:txBody>
          <a:bodyPr anchor="b">
            <a:scene3d>
              <a:camera prst="orthographicFront"/>
              <a:lightRig rig="threePt" dir="t"/>
            </a:scene3d>
            <a:sp3d extrusionH="57150">
              <a:bevelT w="50800" h="38100" prst="riblet"/>
            </a:sp3d>
          </a:bodyPr>
          <a:lstStyle>
            <a:lvl1pPr algn="ctr">
              <a:defRPr sz="6000">
                <a:effectLst/>
              </a:defRPr>
            </a:lvl1pPr>
          </a:lstStyle>
          <a:p>
            <a:r>
              <a:rPr lang="it-IT" dirty="0" smtClean="0"/>
              <a:t>Fare clic per modificare lo stile del titolo</a:t>
            </a:r>
            <a:endParaRPr lang="it-IT" dirty="0"/>
          </a:p>
        </p:txBody>
      </p:sp>
      <p:sp>
        <p:nvSpPr>
          <p:cNvPr id="23" name="Sottotitolo 2"/>
          <p:cNvSpPr>
            <a:spLocks noGrp="1"/>
          </p:cNvSpPr>
          <p:nvPr>
            <p:ph type="subTitle" idx="1"/>
          </p:nvPr>
        </p:nvSpPr>
        <p:spPr>
          <a:xfrm>
            <a:off x="4234817" y="5231999"/>
            <a:ext cx="5671185" cy="1106754"/>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a:ln>
                  <a:solidFill>
                    <a:schemeClr val="bg1"/>
                  </a:solidFill>
                </a:ln>
                <a:solidFill>
                  <a:schemeClr val="bg1"/>
                </a:solidFill>
                <a:effectLst>
                  <a:glow rad="101600">
                    <a:schemeClr val="tx1">
                      <a:alpha val="60000"/>
                    </a:schemeClr>
                  </a:glow>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it-IT" dirty="0" smtClean="0"/>
          </a:p>
        </p:txBody>
      </p:sp>
      <p:pic>
        <p:nvPicPr>
          <p:cNvPr id="24" name="Immagin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4385548" cy="3913632"/>
          </a:xfrm>
          <a:prstGeom prst="rect">
            <a:avLst/>
          </a:prstGeom>
        </p:spPr>
      </p:pic>
      <p:pic>
        <p:nvPicPr>
          <p:cNvPr id="25" name="Immagin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708998"/>
            <a:ext cx="7036798" cy="3394911"/>
          </a:xfrm>
          <a:prstGeom prst="rect">
            <a:avLst/>
          </a:prstGeom>
        </p:spPr>
      </p:pic>
      <p:sp>
        <p:nvSpPr>
          <p:cNvPr id="26" name="Segnaposto titolo 1"/>
          <p:cNvSpPr txBox="1">
            <a:spLocks/>
          </p:cNvSpPr>
          <p:nvPr userDrawn="1"/>
        </p:nvSpPr>
        <p:spPr>
          <a:xfrm>
            <a:off x="4663264" y="3501530"/>
            <a:ext cx="5242751" cy="1775864"/>
          </a:xfrm>
          <a:prstGeom prst="rect">
            <a:avLst/>
          </a:prstGeom>
          <a:effectLst>
            <a:softEdge rad="0"/>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2400" b="0" kern="1200" cap="none" spc="0">
                <a:ln w="0"/>
                <a:solidFill>
                  <a:schemeClr val="bg1"/>
                </a:solidFill>
                <a:effectLst>
                  <a:glow rad="228600">
                    <a:schemeClr val="tx1">
                      <a:alpha val="40000"/>
                    </a:schemeClr>
                  </a:glow>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defRPr>
            </a:lvl1pPr>
          </a:lstStyle>
          <a:p>
            <a:pPr fontAlgn="auto">
              <a:spcAft>
                <a:spcPts val="0"/>
              </a:spcAft>
            </a:pPr>
            <a:r>
              <a:rPr lang="it-IT" dirty="0" smtClean="0">
                <a:solidFill>
                  <a:prstClr val="white"/>
                </a:solidFill>
                <a:effectLst>
                  <a:glow rad="228600">
                    <a:prstClr val="black">
                      <a:alpha val="40000"/>
                    </a:prstClr>
                  </a:glow>
                  <a:outerShdw blurRad="12700" dist="19050" dir="2700000" sx="99000" sy="99000" algn="tl" rotWithShape="0">
                    <a:prstClr val="black">
                      <a:alpha val="40000"/>
                    </a:prstClr>
                  </a:outerShdw>
                </a:effectLst>
              </a:rPr>
              <a:t>Stefano Romeo (stefano.romeo@lnf.infn.it)</a:t>
            </a:r>
          </a:p>
          <a:p>
            <a:pPr fontAlgn="auto">
              <a:spcAft>
                <a:spcPts val="0"/>
              </a:spcAft>
            </a:pPr>
            <a:endParaRPr lang="it-IT" dirty="0" smtClean="0">
              <a:solidFill>
                <a:prstClr val="white"/>
              </a:solidFill>
              <a:effectLst>
                <a:glow rad="228600">
                  <a:prstClr val="black">
                    <a:alpha val="40000"/>
                  </a:prstClr>
                </a:glow>
                <a:outerShdw blurRad="38100" dist="19050" dir="2700000" algn="tl" rotWithShape="0">
                  <a:prstClr val="black">
                    <a:alpha val="40000"/>
                  </a:prstClr>
                </a:outerShdw>
              </a:effectLst>
            </a:endParaRPr>
          </a:p>
          <a:p>
            <a:pPr fontAlgn="auto">
              <a:spcAft>
                <a:spcPts val="0"/>
              </a:spcAft>
            </a:pPr>
            <a:r>
              <a:rPr lang="it-IT" dirty="0" smtClean="0">
                <a:solidFill>
                  <a:prstClr val="white"/>
                </a:solidFill>
                <a:effectLst>
                  <a:glow rad="228600">
                    <a:prstClr val="black">
                      <a:alpha val="40000"/>
                    </a:prstClr>
                  </a:glow>
                  <a:outerShdw blurRad="38100" dist="19050" dir="2700000" algn="tl" rotWithShape="0">
                    <a:prstClr val="black">
                      <a:alpha val="40000"/>
                    </a:prstClr>
                  </a:outerShdw>
                </a:effectLst>
              </a:rPr>
              <a:t>on </a:t>
            </a:r>
            <a:r>
              <a:rPr lang="it-IT" dirty="0" err="1" smtClean="0">
                <a:solidFill>
                  <a:prstClr val="white"/>
                </a:solidFill>
                <a:effectLst>
                  <a:glow rad="228600">
                    <a:prstClr val="black">
                      <a:alpha val="40000"/>
                    </a:prstClr>
                  </a:glow>
                  <a:outerShdw blurRad="38100" dist="19050" dir="2700000" algn="tl" rotWithShape="0">
                    <a:prstClr val="black">
                      <a:alpha val="40000"/>
                    </a:prstClr>
                  </a:outerShdw>
                </a:effectLst>
              </a:rPr>
              <a:t>behalf</a:t>
            </a:r>
            <a:r>
              <a:rPr lang="it-IT" dirty="0" smtClean="0">
                <a:solidFill>
                  <a:prstClr val="white"/>
                </a:solidFill>
                <a:effectLst>
                  <a:glow rad="228600">
                    <a:prstClr val="black">
                      <a:alpha val="40000"/>
                    </a:prstClr>
                  </a:glow>
                  <a:outerShdw blurRad="38100" dist="19050" dir="2700000" algn="tl" rotWithShape="0">
                    <a:prstClr val="black">
                      <a:alpha val="40000"/>
                    </a:prstClr>
                  </a:outerShdw>
                </a:effectLst>
              </a:rPr>
              <a:t> of SPARC_LAB </a:t>
            </a:r>
            <a:r>
              <a:rPr lang="it-IT" dirty="0" err="1" smtClean="0">
                <a:solidFill>
                  <a:prstClr val="white"/>
                </a:solidFill>
                <a:effectLst>
                  <a:glow rad="228600">
                    <a:prstClr val="black">
                      <a:alpha val="40000"/>
                    </a:prstClr>
                  </a:glow>
                  <a:outerShdw blurRad="38100" dist="19050" dir="2700000" algn="tl" rotWithShape="0">
                    <a:prstClr val="black">
                      <a:alpha val="40000"/>
                    </a:prstClr>
                  </a:outerShdw>
                </a:effectLst>
              </a:rPr>
              <a:t>collaboration</a:t>
            </a:r>
            <a:endParaRPr lang="it-IT" dirty="0">
              <a:solidFill>
                <a:prstClr val="white"/>
              </a:solidFill>
              <a:effectLst>
                <a:glow rad="228600">
                  <a:prstClr val="black">
                    <a:alpha val="40000"/>
                  </a:prstClr>
                </a:glow>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584602070"/>
      </p:ext>
    </p:extLst>
  </p:cSld>
  <p:clrMapOvr>
    <a:masterClrMapping/>
  </p:clrMapOvr>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26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851"/>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851"/>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2079"/>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3"/>
            <a:ext cx="6934200" cy="1752600"/>
          </a:xfrm>
        </p:spPr>
        <p:txBody>
          <a:bodyPr/>
          <a:lstStyle>
            <a:lvl1pPr marL="0" indent="0" algn="ctr">
              <a:buNone/>
              <a:defRPr>
                <a:solidFill>
                  <a:schemeClr val="tx1">
                    <a:tint val="75000"/>
                  </a:schemeClr>
                </a:solidFill>
              </a:defRPr>
            </a:lvl1pPr>
            <a:lvl2pPr marL="455979" indent="0" algn="ctr">
              <a:buNone/>
              <a:defRPr>
                <a:solidFill>
                  <a:schemeClr val="tx1">
                    <a:tint val="75000"/>
                  </a:schemeClr>
                </a:solidFill>
              </a:defRPr>
            </a:lvl2pPr>
            <a:lvl3pPr marL="911953" indent="0" algn="ctr">
              <a:buNone/>
              <a:defRPr>
                <a:solidFill>
                  <a:schemeClr val="tx1">
                    <a:tint val="75000"/>
                  </a:schemeClr>
                </a:solidFill>
              </a:defRPr>
            </a:lvl3pPr>
            <a:lvl4pPr marL="1367938" indent="0" algn="ctr">
              <a:buNone/>
              <a:defRPr>
                <a:solidFill>
                  <a:schemeClr val="tx1">
                    <a:tint val="75000"/>
                  </a:schemeClr>
                </a:solidFill>
              </a:defRPr>
            </a:lvl4pPr>
            <a:lvl5pPr marL="1823916" indent="0" algn="ctr">
              <a:buNone/>
              <a:defRPr>
                <a:solidFill>
                  <a:schemeClr val="tx1">
                    <a:tint val="75000"/>
                  </a:schemeClr>
                </a:solidFill>
              </a:defRPr>
            </a:lvl5pPr>
            <a:lvl6pPr marL="2279897" indent="0" algn="ctr">
              <a:buNone/>
              <a:defRPr>
                <a:solidFill>
                  <a:schemeClr val="tx1">
                    <a:tint val="75000"/>
                  </a:schemeClr>
                </a:solidFill>
              </a:defRPr>
            </a:lvl6pPr>
            <a:lvl7pPr marL="2735879" indent="0" algn="ctr">
              <a:buNone/>
              <a:defRPr>
                <a:solidFill>
                  <a:schemeClr val="tx1">
                    <a:tint val="75000"/>
                  </a:schemeClr>
                </a:solidFill>
              </a:defRPr>
            </a:lvl7pPr>
            <a:lvl8pPr marL="3191853" indent="0" algn="ctr">
              <a:buNone/>
              <a:defRPr>
                <a:solidFill>
                  <a:schemeClr val="tx1">
                    <a:tint val="75000"/>
                  </a:schemeClr>
                </a:solidFill>
              </a:defRPr>
            </a:lvl8pPr>
            <a:lvl9pPr marL="36478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1779A4D7-972E-A742-8D9F-E802DA14EE82}"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DA02BAC4-EC4F-B243-8A04-48736EBDB3D5}" type="slidenum">
              <a:rPr lang="en-US"/>
              <a:pPr>
                <a:defRPr/>
              </a:pPr>
              <a:t>‹#›</a:t>
            </a:fld>
            <a:endParaRPr lang="en-US" dirty="0"/>
          </a:p>
        </p:txBody>
      </p:sp>
    </p:spTree>
    <p:extLst>
      <p:ext uri="{BB962C8B-B14F-4D97-AF65-F5344CB8AC3E}">
        <p14:creationId xmlns:p14="http://schemas.microsoft.com/office/powerpoint/2010/main" val="35702940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FF305EA3-BAEC-E74B-AF47-4EF2EF48722C}"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9B8D71CB-B80D-834A-841D-917FD3F1A684}" type="slidenum">
              <a:rPr lang="en-US"/>
              <a:pPr>
                <a:defRPr/>
              </a:pPr>
              <a:t>‹#›</a:t>
            </a:fld>
            <a:endParaRPr lang="en-US" dirty="0"/>
          </a:p>
        </p:txBody>
      </p:sp>
    </p:spTree>
    <p:extLst>
      <p:ext uri="{BB962C8B-B14F-4D97-AF65-F5344CB8AC3E}">
        <p14:creationId xmlns:p14="http://schemas.microsoft.com/office/powerpoint/2010/main" val="11650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8583"/>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32"/>
            <a:ext cx="8420100" cy="1500187"/>
          </a:xfrm>
        </p:spPr>
        <p:txBody>
          <a:bodyPr anchor="b"/>
          <a:lstStyle>
            <a:lvl1pPr marL="0" indent="0">
              <a:buNone/>
              <a:defRPr sz="2000">
                <a:solidFill>
                  <a:schemeClr val="tx1">
                    <a:tint val="75000"/>
                  </a:schemeClr>
                </a:solidFill>
              </a:defRPr>
            </a:lvl1pPr>
            <a:lvl2pPr marL="455979" indent="0">
              <a:buNone/>
              <a:defRPr sz="1800">
                <a:solidFill>
                  <a:schemeClr val="tx1">
                    <a:tint val="75000"/>
                  </a:schemeClr>
                </a:solidFill>
              </a:defRPr>
            </a:lvl2pPr>
            <a:lvl3pPr marL="911953" indent="0">
              <a:buNone/>
              <a:defRPr sz="1600">
                <a:solidFill>
                  <a:schemeClr val="tx1">
                    <a:tint val="75000"/>
                  </a:schemeClr>
                </a:solidFill>
              </a:defRPr>
            </a:lvl3pPr>
            <a:lvl4pPr marL="1367938" indent="0">
              <a:buNone/>
              <a:defRPr sz="1400">
                <a:solidFill>
                  <a:schemeClr val="tx1">
                    <a:tint val="75000"/>
                  </a:schemeClr>
                </a:solidFill>
              </a:defRPr>
            </a:lvl4pPr>
            <a:lvl5pPr marL="1823916" indent="0">
              <a:buNone/>
              <a:defRPr sz="1400">
                <a:solidFill>
                  <a:schemeClr val="tx1">
                    <a:tint val="75000"/>
                  </a:schemeClr>
                </a:solidFill>
              </a:defRPr>
            </a:lvl5pPr>
            <a:lvl6pPr marL="2279897" indent="0">
              <a:buNone/>
              <a:defRPr sz="1400">
                <a:solidFill>
                  <a:schemeClr val="tx1">
                    <a:tint val="75000"/>
                  </a:schemeClr>
                </a:solidFill>
              </a:defRPr>
            </a:lvl6pPr>
            <a:lvl7pPr marL="2735879" indent="0">
              <a:buNone/>
              <a:defRPr sz="1400">
                <a:solidFill>
                  <a:schemeClr val="tx1">
                    <a:tint val="75000"/>
                  </a:schemeClr>
                </a:solidFill>
              </a:defRPr>
            </a:lvl7pPr>
            <a:lvl8pPr marL="3191853" indent="0">
              <a:buNone/>
              <a:defRPr sz="1400">
                <a:solidFill>
                  <a:schemeClr val="tx1">
                    <a:tint val="75000"/>
                  </a:schemeClr>
                </a:solidFill>
              </a:defRPr>
            </a:lvl8pPr>
            <a:lvl9pPr marL="36478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CA899CBB-965B-C141-A456-A85D27DB2AC0}"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027207C1-1447-3544-94AF-D26B9CADB471}" type="slidenum">
              <a:rPr lang="en-US"/>
              <a:pPr>
                <a:defRPr/>
              </a:pPr>
              <a:t>‹#›</a:t>
            </a:fld>
            <a:endParaRPr lang="en-US" dirty="0"/>
          </a:p>
        </p:txBody>
      </p:sp>
    </p:spTree>
    <p:extLst>
      <p:ext uri="{BB962C8B-B14F-4D97-AF65-F5344CB8AC3E}">
        <p14:creationId xmlns:p14="http://schemas.microsoft.com/office/powerpoint/2010/main" val="3601842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1669"/>
            <a:ext cx="9906000" cy="770709"/>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0000CC"/>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551641" y="1499868"/>
            <a:ext cx="5243473" cy="914400"/>
          </a:xfrm>
          <a:prstGeom prst="rect">
            <a:avLst/>
          </a:prstGeom>
        </p:spPr>
        <p:txBody>
          <a:bodyPr/>
          <a:lstStyle>
            <a:lvl1pPr marL="228600" indent="-228600">
              <a:buClr>
                <a:srgbClr val="0000CC"/>
              </a:buClr>
              <a:buFont typeface="Wingdings" panose="05000000000000000000" pitchFamily="2" charset="2"/>
              <a:buChar char="Ø"/>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71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0000CC"/>
                </a:solidFill>
              </a:defRPr>
            </a:lvl1pPr>
            <a:lvl2pPr marL="457200" indent="0">
              <a:buClr>
                <a:srgbClr val="0000CC"/>
              </a:buClr>
              <a:buFont typeface="Wingdings" panose="05000000000000000000" pitchFamily="2" charset="2"/>
              <a:buNone/>
              <a:defRPr b="1">
                <a:solidFill>
                  <a:srgbClr val="0000CC"/>
                </a:solidFill>
              </a:defRPr>
            </a:lvl2pPr>
            <a:lvl3pPr marL="914400" indent="0">
              <a:buClr>
                <a:srgbClr val="0000CC"/>
              </a:buClr>
              <a:buFont typeface="Wingdings" panose="05000000000000000000" pitchFamily="2" charset="2"/>
              <a:buNone/>
              <a:defRPr b="1">
                <a:solidFill>
                  <a:srgbClr val="0000CC"/>
                </a:solidFill>
              </a:defRPr>
            </a:lvl3pPr>
            <a:lvl4pPr marL="1371600" indent="0">
              <a:buClr>
                <a:srgbClr val="0000CC"/>
              </a:buClr>
              <a:buFont typeface="Wingdings" panose="05000000000000000000" pitchFamily="2" charset="2"/>
              <a:buNone/>
              <a:defRPr b="1">
                <a:solidFill>
                  <a:srgbClr val="0000CC"/>
                </a:solidFill>
              </a:defRPr>
            </a:lvl4pPr>
            <a:lvl5pPr marL="1828800" indent="0">
              <a:buClr>
                <a:srgbClr val="0000CC"/>
              </a:buClr>
              <a:buFont typeface="Wingdings" panose="05000000000000000000" pitchFamily="2" charset="2"/>
              <a:buNone/>
              <a:defRPr b="1">
                <a:solidFill>
                  <a:srgbClr val="0000CC"/>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108" y="5746808"/>
            <a:ext cx="2306682" cy="1112861"/>
          </a:xfrm>
          <a:prstGeom prst="rect">
            <a:avLst/>
          </a:prstGeom>
        </p:spPr>
      </p:pic>
    </p:spTree>
    <p:extLst>
      <p:ext uri="{BB962C8B-B14F-4D97-AF65-F5344CB8AC3E}">
        <p14:creationId xmlns:p14="http://schemas.microsoft.com/office/powerpoint/2010/main" val="1006477671"/>
      </p:ext>
    </p:extLst>
  </p:cSld>
  <p:clrMapOvr>
    <a:masterClrMapping/>
  </p:clrMapOvr>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1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1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050AC122-A59D-0845-A91C-61DBBE32ED2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685653A2-3A7B-AA4B-B201-4F44DE728172}" type="slidenum">
              <a:rPr lang="en-US"/>
              <a:pPr>
                <a:defRPr/>
              </a:pPr>
              <a:t>‹#›</a:t>
            </a:fld>
            <a:endParaRPr lang="en-US" dirty="0"/>
          </a:p>
        </p:txBody>
      </p:sp>
    </p:spTree>
    <p:extLst>
      <p:ext uri="{BB962C8B-B14F-4D97-AF65-F5344CB8AC3E}">
        <p14:creationId xmlns:p14="http://schemas.microsoft.com/office/powerpoint/2010/main" val="1641871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870" cy="639762"/>
          </a:xfrm>
        </p:spPr>
        <p:txBody>
          <a:bodyPr anchor="b"/>
          <a:lstStyle>
            <a:lvl1pPr marL="0" indent="0">
              <a:buNone/>
              <a:defRPr sz="2400" b="1"/>
            </a:lvl1pPr>
            <a:lvl2pPr marL="455979" indent="0">
              <a:buNone/>
              <a:defRPr sz="2000" b="1"/>
            </a:lvl2pPr>
            <a:lvl3pPr marL="911953" indent="0">
              <a:buNone/>
              <a:defRPr sz="1800" b="1"/>
            </a:lvl3pPr>
            <a:lvl4pPr marL="1367938" indent="0">
              <a:buNone/>
              <a:defRPr sz="1600" b="1"/>
            </a:lvl4pPr>
            <a:lvl5pPr marL="1823916" indent="0">
              <a:buNone/>
              <a:defRPr sz="1600" b="1"/>
            </a:lvl5pPr>
            <a:lvl6pPr marL="2279897" indent="0">
              <a:buNone/>
              <a:defRPr sz="1600" b="1"/>
            </a:lvl6pPr>
            <a:lvl7pPr marL="2735879" indent="0">
              <a:buNone/>
              <a:defRPr sz="1600" b="1"/>
            </a:lvl7pPr>
            <a:lvl8pPr marL="3191853" indent="0">
              <a:buNone/>
              <a:defRPr sz="1600" b="1"/>
            </a:lvl8pPr>
            <a:lvl9pPr marL="364784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4"/>
            <a:ext cx="4378590" cy="639762"/>
          </a:xfrm>
        </p:spPr>
        <p:txBody>
          <a:bodyPr anchor="b"/>
          <a:lstStyle>
            <a:lvl1pPr marL="0" indent="0">
              <a:buNone/>
              <a:defRPr sz="2400" b="1"/>
            </a:lvl1pPr>
            <a:lvl2pPr marL="455979" indent="0">
              <a:buNone/>
              <a:defRPr sz="2000" b="1"/>
            </a:lvl2pPr>
            <a:lvl3pPr marL="911953" indent="0">
              <a:buNone/>
              <a:defRPr sz="1800" b="1"/>
            </a:lvl3pPr>
            <a:lvl4pPr marL="1367938" indent="0">
              <a:buNone/>
              <a:defRPr sz="1600" b="1"/>
            </a:lvl4pPr>
            <a:lvl5pPr marL="1823916" indent="0">
              <a:buNone/>
              <a:defRPr sz="1600" b="1"/>
            </a:lvl5pPr>
            <a:lvl6pPr marL="2279897" indent="0">
              <a:buNone/>
              <a:defRPr sz="1600" b="1"/>
            </a:lvl6pPr>
            <a:lvl7pPr marL="2735879" indent="0">
              <a:buNone/>
              <a:defRPr sz="1600" b="1"/>
            </a:lvl7pPr>
            <a:lvl8pPr marL="3191853" indent="0">
              <a:buNone/>
              <a:defRPr sz="1600" b="1"/>
            </a:lvl8pPr>
            <a:lvl9pPr marL="364784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16E01931-85A4-2B4B-86F6-884EAF673122}" type="datetimeFigureOut">
              <a:rPr lang="en-US"/>
              <a:pPr>
                <a:defRPr/>
              </a:pPr>
              <a:t>09/05/17</a:t>
            </a:fld>
            <a:endParaRPr lang="en-US" dirty="0"/>
          </a:p>
        </p:txBody>
      </p:sp>
      <p:sp>
        <p:nvSpPr>
          <p:cNvPr id="8" name="Footer Placeholder 7"/>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96F3462E-55BD-2E47-B136-94F38F09C27B}" type="slidenum">
              <a:rPr lang="en-US"/>
              <a:pPr>
                <a:defRPr/>
              </a:pPr>
              <a:t>‹#›</a:t>
            </a:fld>
            <a:endParaRPr lang="en-US" dirty="0"/>
          </a:p>
        </p:txBody>
      </p:sp>
    </p:spTree>
    <p:extLst>
      <p:ext uri="{BB962C8B-B14F-4D97-AF65-F5344CB8AC3E}">
        <p14:creationId xmlns:p14="http://schemas.microsoft.com/office/powerpoint/2010/main" val="24603701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226FBE88-DEA1-7F45-8FEB-16DA1F72441D}" type="datetimeFigureOut">
              <a:rPr lang="en-US"/>
              <a:pPr>
                <a:defRPr/>
              </a:pPr>
              <a:t>09/05/17</a:t>
            </a:fld>
            <a:endParaRPr lang="en-US" dirty="0"/>
          </a:p>
        </p:txBody>
      </p:sp>
      <p:sp>
        <p:nvSpPr>
          <p:cNvPr id="4" name="Footer Placeholder 3"/>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65AD3248-2C08-B048-A1C9-8FC9E5B9C1CC}" type="slidenum">
              <a:rPr lang="en-US"/>
              <a:pPr>
                <a:defRPr/>
              </a:pPr>
              <a:t>‹#›</a:t>
            </a:fld>
            <a:endParaRPr lang="en-US" dirty="0"/>
          </a:p>
        </p:txBody>
      </p:sp>
    </p:spTree>
    <p:extLst>
      <p:ext uri="{BB962C8B-B14F-4D97-AF65-F5344CB8AC3E}">
        <p14:creationId xmlns:p14="http://schemas.microsoft.com/office/powerpoint/2010/main" val="14917632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F2CBBC61-90A0-5D46-B3F6-7A8D33C69720}" type="datetimeFigureOut">
              <a:rPr lang="en-US"/>
              <a:pPr>
                <a:defRPr/>
              </a:pPr>
              <a:t>09/05/17</a:t>
            </a:fld>
            <a:endParaRPr lang="en-US" dirty="0"/>
          </a:p>
        </p:txBody>
      </p:sp>
      <p:sp>
        <p:nvSpPr>
          <p:cNvPr id="3" name="Footer Placeholder 2"/>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EF94070A-78B1-394E-B7BA-0A91542E1BE0}" type="slidenum">
              <a:rPr lang="en-US"/>
              <a:pPr>
                <a:defRPr/>
              </a:pPr>
              <a:t>‹#›</a:t>
            </a:fld>
            <a:endParaRPr lang="en-US" dirty="0"/>
          </a:p>
        </p:txBody>
      </p:sp>
    </p:spTree>
    <p:extLst>
      <p:ext uri="{BB962C8B-B14F-4D97-AF65-F5344CB8AC3E}">
        <p14:creationId xmlns:p14="http://schemas.microsoft.com/office/powerpoint/2010/main" val="5869752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000" y="27473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0" y="1435114"/>
            <a:ext cx="3259006" cy="4691063"/>
          </a:xfrm>
        </p:spPr>
        <p:txBody>
          <a:bodyPr/>
          <a:lstStyle>
            <a:lvl1pPr marL="0" indent="0">
              <a:buNone/>
              <a:defRPr sz="1400"/>
            </a:lvl1pPr>
            <a:lvl2pPr marL="455979" indent="0">
              <a:buNone/>
              <a:defRPr sz="1200"/>
            </a:lvl2pPr>
            <a:lvl3pPr marL="911953" indent="0">
              <a:buNone/>
              <a:defRPr sz="1000"/>
            </a:lvl3pPr>
            <a:lvl4pPr marL="1367938" indent="0">
              <a:buNone/>
              <a:defRPr sz="900"/>
            </a:lvl4pPr>
            <a:lvl5pPr marL="1823916" indent="0">
              <a:buNone/>
              <a:defRPr sz="900"/>
            </a:lvl5pPr>
            <a:lvl6pPr marL="2279897" indent="0">
              <a:buNone/>
              <a:defRPr sz="900"/>
            </a:lvl6pPr>
            <a:lvl7pPr marL="2735879" indent="0">
              <a:buNone/>
              <a:defRPr sz="900"/>
            </a:lvl7pPr>
            <a:lvl8pPr marL="3191853" indent="0">
              <a:buNone/>
              <a:defRPr sz="900"/>
            </a:lvl8pPr>
            <a:lvl9pPr marL="36478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73D81109-3F26-8347-98DF-B491F3D7F004}"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79F9746E-DAF4-C645-B507-798038BCC363}" type="slidenum">
              <a:rPr lang="en-US"/>
              <a:pPr>
                <a:defRPr/>
              </a:pPr>
              <a:t>‹#›</a:t>
            </a:fld>
            <a:endParaRPr lang="en-US" dirty="0"/>
          </a:p>
        </p:txBody>
      </p:sp>
    </p:spTree>
    <p:extLst>
      <p:ext uri="{BB962C8B-B14F-4D97-AF65-F5344CB8AC3E}">
        <p14:creationId xmlns:p14="http://schemas.microsoft.com/office/powerpoint/2010/main" val="1223814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61"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61" y="612775"/>
            <a:ext cx="5943600" cy="4114800"/>
          </a:xfrm>
        </p:spPr>
        <p:txBody>
          <a:bodyPr rtlCol="0">
            <a:normAutofit/>
          </a:bodyPr>
          <a:lstStyle>
            <a:lvl1pPr marL="0" indent="0">
              <a:buNone/>
              <a:defRPr sz="3200"/>
            </a:lvl1pPr>
            <a:lvl2pPr marL="455979" indent="0">
              <a:buNone/>
              <a:defRPr sz="2800"/>
            </a:lvl2pPr>
            <a:lvl3pPr marL="911953" indent="0">
              <a:buNone/>
              <a:defRPr sz="2400"/>
            </a:lvl3pPr>
            <a:lvl4pPr marL="1367938" indent="0">
              <a:buNone/>
              <a:defRPr sz="2000"/>
            </a:lvl4pPr>
            <a:lvl5pPr marL="1823916" indent="0">
              <a:buNone/>
              <a:defRPr sz="2000"/>
            </a:lvl5pPr>
            <a:lvl6pPr marL="2279897" indent="0">
              <a:buNone/>
              <a:defRPr sz="2000"/>
            </a:lvl6pPr>
            <a:lvl7pPr marL="2735879" indent="0">
              <a:buNone/>
              <a:defRPr sz="2000"/>
            </a:lvl7pPr>
            <a:lvl8pPr marL="3191853" indent="0">
              <a:buNone/>
              <a:defRPr sz="2000"/>
            </a:lvl8pPr>
            <a:lvl9pPr marL="3647842" indent="0">
              <a:buNone/>
              <a:defRPr sz="2000"/>
            </a:lvl9pPr>
          </a:lstStyle>
          <a:p>
            <a:pPr lvl="0"/>
            <a:endParaRPr lang="en-US" noProof="0" dirty="0"/>
          </a:p>
        </p:txBody>
      </p:sp>
      <p:sp>
        <p:nvSpPr>
          <p:cNvPr id="4" name="Text Placeholder 3"/>
          <p:cNvSpPr>
            <a:spLocks noGrp="1"/>
          </p:cNvSpPr>
          <p:nvPr>
            <p:ph type="body" sz="half" idx="2"/>
          </p:nvPr>
        </p:nvSpPr>
        <p:spPr>
          <a:xfrm>
            <a:off x="1941661" y="5367338"/>
            <a:ext cx="5943600" cy="804862"/>
          </a:xfrm>
        </p:spPr>
        <p:txBody>
          <a:bodyPr/>
          <a:lstStyle>
            <a:lvl1pPr marL="0" indent="0">
              <a:buNone/>
              <a:defRPr sz="1400"/>
            </a:lvl1pPr>
            <a:lvl2pPr marL="455979" indent="0">
              <a:buNone/>
              <a:defRPr sz="1200"/>
            </a:lvl2pPr>
            <a:lvl3pPr marL="911953" indent="0">
              <a:buNone/>
              <a:defRPr sz="1000"/>
            </a:lvl3pPr>
            <a:lvl4pPr marL="1367938" indent="0">
              <a:buNone/>
              <a:defRPr sz="900"/>
            </a:lvl4pPr>
            <a:lvl5pPr marL="1823916" indent="0">
              <a:buNone/>
              <a:defRPr sz="900"/>
            </a:lvl5pPr>
            <a:lvl6pPr marL="2279897" indent="0">
              <a:buNone/>
              <a:defRPr sz="900"/>
            </a:lvl6pPr>
            <a:lvl7pPr marL="2735879" indent="0">
              <a:buNone/>
              <a:defRPr sz="900"/>
            </a:lvl7pPr>
            <a:lvl8pPr marL="3191853" indent="0">
              <a:buNone/>
              <a:defRPr sz="900"/>
            </a:lvl8pPr>
            <a:lvl9pPr marL="36478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A9D08907-B575-E54F-A572-6BF33E2E32F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85219662-8964-D64D-9609-B8C22C08E86B}" type="slidenum">
              <a:rPr lang="en-US"/>
              <a:pPr>
                <a:defRPr/>
              </a:pPr>
              <a:t>‹#›</a:t>
            </a:fld>
            <a:endParaRPr lang="en-US" dirty="0"/>
          </a:p>
        </p:txBody>
      </p:sp>
    </p:spTree>
    <p:extLst>
      <p:ext uri="{BB962C8B-B14F-4D97-AF65-F5344CB8AC3E}">
        <p14:creationId xmlns:p14="http://schemas.microsoft.com/office/powerpoint/2010/main" val="30238218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25B2E757-6677-684E-994C-F37DFDF9F875}"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BA1C86AC-D615-DD47-B869-24038C046A46}" type="slidenum">
              <a:rPr lang="en-US"/>
              <a:pPr>
                <a:defRPr/>
              </a:pPr>
              <a:t>‹#›</a:t>
            </a:fld>
            <a:endParaRPr lang="en-US" dirty="0"/>
          </a:p>
        </p:txBody>
      </p:sp>
    </p:spTree>
    <p:extLst>
      <p:ext uri="{BB962C8B-B14F-4D97-AF65-F5344CB8AC3E}">
        <p14:creationId xmlns:p14="http://schemas.microsoft.com/office/powerpoint/2010/main" val="42645673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4" y="276321"/>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6321"/>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DCB42EB6-F47C-034F-AEAC-33F5843836DB}"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1231" fontAlgn="base">
              <a:spcBef>
                <a:spcPct val="0"/>
              </a:spcBef>
              <a:spcAft>
                <a:spcPct val="0"/>
              </a:spcAft>
              <a:defRPr>
                <a:ea typeface="ヒラギノ明朝 Pro W3" charset="0"/>
                <a:cs typeface="ヒラギノ明朝 Pro W3" charset="0"/>
              </a:defRPr>
            </a:lvl1pPr>
          </a:lstStyle>
          <a:p>
            <a:pPr>
              <a:defRPr/>
            </a:pPr>
            <a:fld id="{3681498D-A66B-0F4E-9C53-64B9C6F7BE67}" type="slidenum">
              <a:rPr lang="en-US"/>
              <a:pPr>
                <a:defRPr/>
              </a:pPr>
              <a:t>‹#›</a:t>
            </a:fld>
            <a:endParaRPr lang="en-US" dirty="0"/>
          </a:p>
        </p:txBody>
      </p:sp>
    </p:spTree>
    <p:extLst>
      <p:ext uri="{BB962C8B-B14F-4D97-AF65-F5344CB8AC3E}">
        <p14:creationId xmlns:p14="http://schemas.microsoft.com/office/powerpoint/2010/main" val="14962603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52"/>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85256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8299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62523" y="1774644"/>
            <a:ext cx="8420100" cy="1470025"/>
          </a:xfrm>
          <a:prstGeom prst="rect">
            <a:avLst/>
          </a:prstGeom>
        </p:spPr>
        <p:txBody>
          <a:bodyPr/>
          <a:lstStyle>
            <a:lvl1pPr>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smtClean="0"/>
              <a:t>Titolo</a:t>
            </a:r>
            <a:endParaRPr lang="en-US" dirty="0"/>
          </a:p>
        </p:txBody>
      </p:sp>
      <p:sp>
        <p:nvSpPr>
          <p:cNvPr id="3" name="Sottotitolo 2"/>
          <p:cNvSpPr>
            <a:spLocks noGrp="1"/>
          </p:cNvSpPr>
          <p:nvPr>
            <p:ph type="subTitle" idx="1" hasCustomPrompt="1"/>
          </p:nvPr>
        </p:nvSpPr>
        <p:spPr>
          <a:xfrm>
            <a:off x="1485900" y="3573016"/>
            <a:ext cx="6934200" cy="1106754"/>
          </a:xfrm>
        </p:spPr>
        <p:txBody>
          <a:bodyPr/>
          <a:lstStyle>
            <a:lvl1pPr marL="0" indent="0" algn="ctr">
              <a:buNone/>
              <a:defRPr sz="28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smtClean="0"/>
              <a:t>Name</a:t>
            </a:r>
            <a:endParaRPr lang="it-IT" dirty="0" smtClean="0"/>
          </a:p>
          <a:p>
            <a:r>
              <a:rPr lang="it-IT" dirty="0" err="1" smtClean="0"/>
              <a:t>Affiliation</a:t>
            </a:r>
            <a:endParaRPr lang="it-IT" dirty="0" smtClean="0"/>
          </a:p>
        </p:txBody>
      </p:sp>
      <p:pic>
        <p:nvPicPr>
          <p:cNvPr id="7" name="Immagine 6"/>
          <p:cNvPicPr>
            <a:picLocks noChangeAspect="1"/>
          </p:cNvPicPr>
          <p:nvPr userDrawn="1"/>
        </p:nvPicPr>
        <p:blipFill>
          <a:blip r:embed="rId2"/>
          <a:stretch>
            <a:fillRect/>
          </a:stretch>
        </p:blipFill>
        <p:spPr>
          <a:xfrm>
            <a:off x="3458301" y="442700"/>
            <a:ext cx="2989400" cy="973903"/>
          </a:xfrm>
          <a:prstGeom prst="rect">
            <a:avLst/>
          </a:prstGeom>
          <a:scene3d>
            <a:camera prst="isometricOffAxis1Right"/>
            <a:lightRig rig="threePt" dir="t"/>
          </a:scene3d>
        </p:spPr>
      </p:pic>
      <p:sp>
        <p:nvSpPr>
          <p:cNvPr id="9" name="Sottotitolo 2"/>
          <p:cNvSpPr txBox="1">
            <a:spLocks/>
          </p:cNvSpPr>
          <p:nvPr userDrawn="1"/>
        </p:nvSpPr>
        <p:spPr>
          <a:xfrm>
            <a:off x="1491244" y="4679770"/>
            <a:ext cx="69342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endParaRPr lang="it-IT" sz="2400" dirty="0" smtClean="0">
              <a:solidFill>
                <a:prstClr val="black">
                  <a:tint val="75000"/>
                </a:prstClr>
              </a:solidFill>
            </a:endParaRPr>
          </a:p>
        </p:txBody>
      </p:sp>
      <p:cxnSp>
        <p:nvCxnSpPr>
          <p:cNvPr id="11" name="Connettore 1 10"/>
          <p:cNvCxnSpPr/>
          <p:nvPr userDrawn="1"/>
        </p:nvCxnSpPr>
        <p:spPr>
          <a:xfrm>
            <a:off x="272506" y="6093296"/>
            <a:ext cx="9283031"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Rettangolo 9"/>
          <p:cNvSpPr/>
          <p:nvPr userDrawn="1"/>
        </p:nvSpPr>
        <p:spPr>
          <a:xfrm>
            <a:off x="272506" y="6255567"/>
            <a:ext cx="9283031" cy="338554"/>
          </a:xfrm>
          <a:prstGeom prst="rect">
            <a:avLst/>
          </a:prstGeom>
          <a:scene3d>
            <a:camera prst="perspectiveRelaxedModerately"/>
            <a:lightRig rig="threePt" dir="t"/>
          </a:scene3d>
        </p:spPr>
        <p:txBody>
          <a:bodyPr wrap="square">
            <a:spAutoFit/>
          </a:bodyPr>
          <a:lstStyle/>
          <a:p>
            <a:pPr fontAlgn="auto">
              <a:spcBef>
                <a:spcPts val="0"/>
              </a:spcBef>
              <a:spcAft>
                <a:spcPts val="0"/>
              </a:spcAft>
            </a:pPr>
            <a:r>
              <a:rPr lang="en-US" sz="1600" dirty="0" smtClean="0">
                <a:solidFill>
                  <a:prstClr val="black">
                    <a:lumMod val="50000"/>
                    <a:lumOff val="50000"/>
                  </a:prstClr>
                </a:solidFill>
                <a:latin typeface="Calibri"/>
              </a:rPr>
              <a:t>Physics and Applications of  High Brightness Beams </a:t>
            </a:r>
            <a:r>
              <a:rPr lang="it-IT" sz="1600" dirty="0" smtClean="0">
                <a:solidFill>
                  <a:prstClr val="black">
                    <a:lumMod val="50000"/>
                    <a:lumOff val="50000"/>
                  </a:prstClr>
                </a:solidFill>
                <a:latin typeface="Calibri"/>
              </a:rPr>
              <a:t>2016 Havana, Cuba</a:t>
            </a:r>
            <a:endParaRPr lang="en-US" sz="1600" dirty="0">
              <a:solidFill>
                <a:prstClr val="black">
                  <a:lumMod val="50000"/>
                  <a:lumOff val="50000"/>
                </a:prstClr>
              </a:solidFill>
              <a:latin typeface="Calibri"/>
            </a:endParaRPr>
          </a:p>
        </p:txBody>
      </p:sp>
    </p:spTree>
    <p:extLst>
      <p:ext uri="{BB962C8B-B14F-4D97-AF65-F5344CB8AC3E}">
        <p14:creationId xmlns:p14="http://schemas.microsoft.com/office/powerpoint/2010/main" val="1281825794"/>
      </p:ext>
    </p:extLst>
  </p:cSld>
  <p:clrMapOvr>
    <a:masterClrMapping/>
  </p:clrMapOvr>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2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02311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6100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9635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614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41097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1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1424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25104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44014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65"/>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765"/>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53B1-0F88-2148-935C-352240B96A9C}"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308F23-567B-8249-BA71-984B61305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3171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530"/>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126000" y="282377"/>
            <a:ext cx="774154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smtClean="0"/>
              <a:t>Fare clic per modificare lo stile del titolo</a:t>
            </a:r>
            <a:endParaRPr lang="en-US" dirty="0"/>
          </a:p>
        </p:txBody>
      </p:sp>
      <p:sp>
        <p:nvSpPr>
          <p:cNvPr id="6" name="Segnaposto contenuto 4"/>
          <p:cNvSpPr>
            <a:spLocks noGrp="1"/>
          </p:cNvSpPr>
          <p:nvPr>
            <p:ph idx="1"/>
          </p:nvPr>
        </p:nvSpPr>
        <p:spPr>
          <a:xfrm>
            <a:off x="506532" y="1600201"/>
            <a:ext cx="8826185"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pic>
        <p:nvPicPr>
          <p:cNvPr id="15" name="Immagine 14"/>
          <p:cNvPicPr>
            <a:picLocks noChangeAspect="1"/>
          </p:cNvPicPr>
          <p:nvPr userDrawn="1"/>
        </p:nvPicPr>
        <p:blipFill>
          <a:blip r:embed="rId2">
            <a:clrChange>
              <a:clrFrom>
                <a:srgbClr val="FFFFFF"/>
              </a:clrFrom>
              <a:clrTo>
                <a:srgbClr val="FFFFFF">
                  <a:alpha val="0"/>
                </a:srgbClr>
              </a:clrTo>
            </a:clrChange>
          </a:blip>
          <a:stretch>
            <a:fillRect/>
          </a:stretch>
        </p:blipFill>
        <p:spPr>
          <a:xfrm>
            <a:off x="227852" y="282377"/>
            <a:ext cx="1898150" cy="469731"/>
          </a:xfrm>
          <a:prstGeom prst="rect">
            <a:avLst/>
          </a:prstGeom>
          <a:effectLst/>
          <a:scene3d>
            <a:camera prst="isometricOffAxis1Right"/>
            <a:lightRig rig="threePt" dir="t"/>
          </a:scene3d>
        </p:spPr>
      </p:pic>
      <p:cxnSp>
        <p:nvCxnSpPr>
          <p:cNvPr id="11" name="Connettore 1 10"/>
          <p:cNvCxnSpPr/>
          <p:nvPr userDrawn="1"/>
        </p:nvCxnSpPr>
        <p:spPr>
          <a:xfrm>
            <a:off x="9165022" y="6373567"/>
            <a:ext cx="446"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9243507" y="6349997"/>
            <a:ext cx="624069" cy="369332"/>
          </a:xfrm>
          <a:prstGeom prst="rect">
            <a:avLst/>
          </a:prstGeom>
          <a:noFill/>
        </p:spPr>
        <p:txBody>
          <a:bodyPr wrap="square" rtlCol="0">
            <a:spAutoFit/>
          </a:bodyPr>
          <a:lstStyle/>
          <a:p>
            <a:pPr algn="l" fontAlgn="auto">
              <a:spcBef>
                <a:spcPts val="0"/>
              </a:spcBef>
              <a:spcAft>
                <a:spcPts val="0"/>
              </a:spcAft>
            </a:pPr>
            <a:fld id="{35C3533D-D346-4746-A382-458F3767D6EF}" type="slidenum">
              <a:rPr lang="it-IT" sz="1800" smtClean="0">
                <a:solidFill>
                  <a:prstClr val="white">
                    <a:lumMod val="50000"/>
                  </a:prstClr>
                </a:solidFill>
                <a:latin typeface="Calibri"/>
              </a:rPr>
              <a:pPr algn="l" fontAlgn="auto">
                <a:spcBef>
                  <a:spcPts val="0"/>
                </a:spcBef>
                <a:spcAft>
                  <a:spcPts val="0"/>
                </a:spcAft>
              </a:pPr>
              <a:t>‹#›</a:t>
            </a:fld>
            <a:endParaRPr lang="it-IT" sz="1800" dirty="0">
              <a:solidFill>
                <a:prstClr val="white">
                  <a:lumMod val="50000"/>
                </a:prstClr>
              </a:solidFill>
              <a:latin typeface="Calibri"/>
            </a:endParaRPr>
          </a:p>
        </p:txBody>
      </p:sp>
      <p:sp>
        <p:nvSpPr>
          <p:cNvPr id="13" name="Rettangolo 12"/>
          <p:cNvSpPr/>
          <p:nvPr userDrawn="1"/>
        </p:nvSpPr>
        <p:spPr>
          <a:xfrm>
            <a:off x="84838" y="6365386"/>
            <a:ext cx="1092121" cy="338554"/>
          </a:xfrm>
          <a:prstGeom prst="rect">
            <a:avLst/>
          </a:prstGeom>
        </p:spPr>
        <p:txBody>
          <a:bodyPr wrap="square">
            <a:spAutoFit/>
          </a:bodyPr>
          <a:lstStyle/>
          <a:p>
            <a:pPr fontAlgn="auto">
              <a:spcBef>
                <a:spcPts val="0"/>
              </a:spcBef>
              <a:spcAft>
                <a:spcPts val="0"/>
              </a:spcAft>
            </a:pPr>
            <a:r>
              <a:rPr lang="en-US" sz="1600" dirty="0" smtClean="0">
                <a:solidFill>
                  <a:prstClr val="black">
                    <a:lumMod val="50000"/>
                    <a:lumOff val="50000"/>
                  </a:prstClr>
                </a:solidFill>
                <a:latin typeface="Calibri"/>
              </a:rPr>
              <a:t>A. Cianchi</a:t>
            </a:r>
            <a:endParaRPr lang="en-US" sz="1600" dirty="0">
              <a:solidFill>
                <a:prstClr val="black">
                  <a:lumMod val="50000"/>
                  <a:lumOff val="50000"/>
                </a:prstClr>
              </a:solidFill>
              <a:latin typeface="Calibri"/>
            </a:endParaRPr>
          </a:p>
        </p:txBody>
      </p:sp>
    </p:spTree>
    <p:extLst>
      <p:ext uri="{BB962C8B-B14F-4D97-AF65-F5344CB8AC3E}">
        <p14:creationId xmlns:p14="http://schemas.microsoft.com/office/powerpoint/2010/main" val="3778887391"/>
      </p:ext>
    </p:extLst>
  </p:cSld>
  <p:clrMapOvr>
    <a:masterClrMapping/>
  </p:clrMapOvr>
  <p:timing>
    <p:tnLst>
      <p:par>
        <p:cTn xmlns:p14="http://schemas.microsoft.com/office/powerpoint/2010/main" id="1" dur="indefinite" restart="never" nodeType="tmRoot"/>
      </p:par>
    </p:tnLst>
  </p:timing>
  <p:hf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7005"/>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1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743"/>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743"/>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3002809" y="53752"/>
            <a:ext cx="6407917" cy="926976"/>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smtClean="0"/>
              <a:t>Fare clic per modificare lo stile del titolo</a:t>
            </a:r>
            <a:endParaRPr lang="en-US" dirty="0"/>
          </a:p>
        </p:txBody>
      </p:sp>
      <p:sp>
        <p:nvSpPr>
          <p:cNvPr id="3" name="Segnaposto contenuto 2"/>
          <p:cNvSpPr>
            <a:spLocks noGrp="1"/>
          </p:cNvSpPr>
          <p:nvPr>
            <p:ph sz="half" idx="1"/>
          </p:nvPr>
        </p:nvSpPr>
        <p:spPr>
          <a:xfrm>
            <a:off x="495300" y="1600206"/>
            <a:ext cx="437515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Segnaposto contenuto 3"/>
          <p:cNvSpPr>
            <a:spLocks noGrp="1"/>
          </p:cNvSpPr>
          <p:nvPr>
            <p:ph sz="half" idx="2"/>
          </p:nvPr>
        </p:nvSpPr>
        <p:spPr>
          <a:xfrm>
            <a:off x="5035550" y="1600206"/>
            <a:ext cx="437515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Segnaposto data 4"/>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6770688"/>
      </p:ext>
    </p:extLst>
  </p:cSld>
  <p:clrMapOvr>
    <a:masterClrMapping/>
  </p:clrMapOvr>
  <p:timing>
    <p:tnLst>
      <p:par>
        <p:cTn xmlns:p14="http://schemas.microsoft.com/office/powerpoint/2010/mai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92"/>
            <a:ext cx="84201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19311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5848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67"/>
            <a:ext cx="84201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38894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510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08684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04869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23008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872972" y="27311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23425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9531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4806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002809" y="53752"/>
            <a:ext cx="6407917" cy="926976"/>
          </a:xfrm>
          <a:prstGeom prst="rect">
            <a:avLst/>
          </a:prstGeom>
        </p:spPr>
        <p:txBody>
          <a:bodyPr>
            <a:noAutofit/>
          </a:bodyPr>
          <a:lstStyle>
            <a:lvl1pPr>
              <a:defRPr sz="4000">
                <a:solidFill>
                  <a:schemeClr val="bg1"/>
                </a:solidFill>
              </a:defRPr>
            </a:lvl1pPr>
          </a:lstStyle>
          <a:p>
            <a:r>
              <a:rPr lang="it-IT" smtClean="0"/>
              <a:t>Fare clic per modificare lo stile del titolo</a:t>
            </a:r>
            <a:endParaRPr lang="en-US" dirty="0"/>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Segnaposto testo 4"/>
          <p:cNvSpPr>
            <a:spLocks noGrp="1"/>
          </p:cNvSpPr>
          <p:nvPr>
            <p:ph type="body" sz="quarter" idx="3"/>
          </p:nvPr>
        </p:nvSpPr>
        <p:spPr>
          <a:xfrm>
            <a:off x="5032136" y="1535113"/>
            <a:ext cx="4378589"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36" y="2174875"/>
            <a:ext cx="4378589"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Segnaposto data 6"/>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6692011"/>
      </p:ext>
    </p:extLst>
  </p:cSld>
  <p:clrMapOvr>
    <a:masterClrMapping/>
  </p:clrMapOvr>
  <p:timing>
    <p:tnLst>
      <p:par>
        <p:cTn xmlns:p14="http://schemas.microsoft.com/office/powerpoint/2010/mai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05"/>
            <a:ext cx="222885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95300" y="274705"/>
            <a:ext cx="652145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1BA80EA-BAA1-8442-A0AE-EBD51302661F}"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9B6B6-03CF-F54C-B6D5-983AE1AF5C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33810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solidFill>
            <a:srgbClr val="040407"/>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solidFill>
                <a:prstClr val="white"/>
              </a:solidFill>
              <a:latin typeface="Calibri"/>
            </a:endParaRPr>
          </a:p>
        </p:txBody>
      </p:sp>
      <p:pic>
        <p:nvPicPr>
          <p:cNvPr id="6"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23063"/>
            <a:ext cx="9906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ern.ch\dfs\Users\a\ASZEBERE\Documents\DG-EU\eu flags\eu fla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6716" y="6324600"/>
            <a:ext cx="497019"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1155700" y="6389688"/>
            <a:ext cx="8172450" cy="182562"/>
          </a:xfrm>
          <a:prstGeom prst="rect">
            <a:avLst/>
          </a:prstGeom>
        </p:spPr>
        <p:txBody>
          <a:bodyPr/>
          <a:lstStyle>
            <a:defPPr>
              <a:defRPr lang="en-US"/>
            </a:defPPr>
            <a:lvl1pPr marL="0" algn="l" defTabSz="914400" rtl="0" eaLnBrk="1" latinLnBrk="0" hangingPunct="1">
              <a:defRPr sz="10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dirty="0" smtClean="0">
                <a:solidFill>
                  <a:srgbClr val="0070C0">
                    <a:lumMod val="75000"/>
                  </a:srgbClr>
                </a:solidFill>
                <a:latin typeface="Calibri"/>
              </a:rPr>
              <a:t>EuCARD-2 is co-funded by the partners and the European Commission under Capacities 7th Framework Programme, Grant Agreement 312453</a:t>
            </a:r>
            <a:endParaRPr lang="en-US" dirty="0">
              <a:solidFill>
                <a:srgbClr val="0070C0">
                  <a:lumMod val="75000"/>
                </a:srgbClr>
              </a:solidFill>
              <a:latin typeface="Calibri"/>
            </a:endParaRPr>
          </a:p>
        </p:txBody>
      </p:sp>
      <p:pic>
        <p:nvPicPr>
          <p:cNvPr id="10" name="Picture 13" descr="DESY-Logo-cyan-RGB_ger"/>
          <p:cNvPicPr>
            <a:picLocks noChangeAspect="1" noChangeArrowheads="1"/>
          </p:cNvPicPr>
          <p:nvPr userDrawn="1"/>
        </p:nvPicPr>
        <p:blipFill>
          <a:blip r:embed="rId4">
            <a:extLst>
              <a:ext uri="{28A0092B-C50C-407E-A947-70E740481C1C}">
                <a14:useLocalDpi xmlns:a14="http://schemas.microsoft.com/office/drawing/2010/main" val="0"/>
              </a:ext>
            </a:extLst>
          </a:blip>
          <a:srcRect l="-3554" t="-4523" r="-13409"/>
          <a:stretch>
            <a:fillRect/>
          </a:stretch>
        </p:blipFill>
        <p:spPr bwMode="auto">
          <a:xfrm>
            <a:off x="8647118" y="273077"/>
            <a:ext cx="1245129"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42950" y="2130452"/>
            <a:ext cx="8420100" cy="1470025"/>
          </a:xfrm>
        </p:spPr>
        <p:txBody>
          <a:bodyPr/>
          <a:lstStyle>
            <a:lvl1pPr>
              <a:defRPr sz="4400" b="1">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85900" y="3886200"/>
            <a:ext cx="6934200" cy="1752600"/>
          </a:xfrm>
        </p:spPr>
        <p:txBody>
          <a:bodyPr>
            <a:normAutofit/>
          </a:bodyPr>
          <a:lstStyle>
            <a:lvl1pPr marL="0" indent="0" algn="ctr">
              <a:buNone/>
              <a:defRPr sz="3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7733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solidFill>
            <a:srgbClr val="040407"/>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solidFill>
                <a:prstClr val="white"/>
              </a:solidFill>
              <a:latin typeface="Calibri"/>
            </a:endParaRPr>
          </a:p>
        </p:txBody>
      </p:sp>
      <p:pic>
        <p:nvPicPr>
          <p:cNvPr id="5"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0763"/>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76500" y="39690"/>
            <a:ext cx="5695950" cy="914400"/>
          </a:xfrm>
        </p:spPr>
        <p:txBody>
          <a:bodyPr>
            <a:noAutofit/>
          </a:bodyPr>
          <a:lstStyle>
            <a:lvl1pP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5100" y="1189037"/>
            <a:ext cx="9575800" cy="4906963"/>
          </a:xfrm>
        </p:spPr>
        <p:txBody>
          <a:bodyPr>
            <a:normAutofit/>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0"/>
          </p:nvPr>
        </p:nvSpPr>
        <p:spPr>
          <a:xfrm>
            <a:off x="165100" y="6248427"/>
            <a:ext cx="9575800" cy="365125"/>
          </a:xfrm>
        </p:spPr>
        <p:txBody>
          <a:bodyPr/>
          <a:lstStyle>
            <a:lvl1pPr fontAlgn="base">
              <a:spcBef>
                <a:spcPct val="0"/>
              </a:spcBef>
              <a:spcAft>
                <a:spcPct val="0"/>
              </a:spcAft>
              <a:defRPr sz="1600">
                <a:solidFill>
                  <a:srgbClr val="FFFFFF"/>
                </a:solidFill>
                <a:ea typeface="ＭＳ Ｐゴシック" charset="0"/>
                <a:cs typeface="ＭＳ Ｐゴシック" charset="0"/>
              </a:defRPr>
            </a:lvl1pPr>
          </a:lstStyle>
          <a:p>
            <a:pPr>
              <a:defRPr/>
            </a:pPr>
            <a:r>
              <a:rPr lang="en-US" smtClean="0"/>
              <a:t>ANAR 2017 Workshop</a:t>
            </a: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462" y="44624"/>
            <a:ext cx="2176272" cy="90872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41413" y="72008"/>
            <a:ext cx="1135883" cy="692696"/>
          </a:xfrm>
          <a:prstGeom prst="rect">
            <a:avLst/>
          </a:prstGeom>
        </p:spPr>
      </p:pic>
      <p:sp>
        <p:nvSpPr>
          <p:cNvPr id="11" name="TextBox 10"/>
          <p:cNvSpPr txBox="1"/>
          <p:nvPr userDrawn="1"/>
        </p:nvSpPr>
        <p:spPr>
          <a:xfrm>
            <a:off x="8490377" y="699115"/>
            <a:ext cx="1177113" cy="276999"/>
          </a:xfrm>
          <a:prstGeom prst="rect">
            <a:avLst/>
          </a:prstGeom>
          <a:noFill/>
        </p:spPr>
        <p:txBody>
          <a:bodyPr wrap="square" rtlCol="0">
            <a:spAutoFit/>
          </a:bodyPr>
          <a:lstStyle/>
          <a:p>
            <a:pPr fontAlgn="auto">
              <a:spcBef>
                <a:spcPts val="0"/>
              </a:spcBef>
              <a:spcAft>
                <a:spcPts val="0"/>
              </a:spcAft>
            </a:pPr>
            <a:r>
              <a:rPr lang="en-GB" sz="1200" dirty="0">
                <a:solidFill>
                  <a:prstClr val="white"/>
                </a:solidFill>
                <a:latin typeface="Calibri"/>
                <a:ea typeface="+mn-ea"/>
                <a:cs typeface="+mn-cs"/>
              </a:rPr>
              <a:t>Horizon 2020</a:t>
            </a:r>
          </a:p>
        </p:txBody>
      </p:sp>
    </p:spTree>
    <p:extLst>
      <p:ext uri="{BB962C8B-B14F-4D97-AF65-F5344CB8AC3E}">
        <p14:creationId xmlns:p14="http://schemas.microsoft.com/office/powerpoint/2010/main" val="28268307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2506" y="440692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6" name="Slide Number Placeholder 5"/>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B460A46-237F-D04D-AADE-43172CE8AD36}" type="slidenum">
              <a:rPr lang="en-US"/>
              <a:pPr>
                <a:defRPr/>
              </a:pPr>
              <a:t>‹#›</a:t>
            </a:fld>
            <a:endParaRPr lang="en-US"/>
          </a:p>
        </p:txBody>
      </p:sp>
    </p:spTree>
    <p:extLst>
      <p:ext uri="{BB962C8B-B14F-4D97-AF65-F5344CB8AC3E}">
        <p14:creationId xmlns:p14="http://schemas.microsoft.com/office/powerpoint/2010/main" val="33933044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7" name="Slide Number Placeholder 6"/>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06F406D-2876-E042-84F7-3DD56F7CE2FD}" type="slidenum">
              <a:rPr lang="en-US"/>
              <a:pPr>
                <a:defRPr/>
              </a:pPr>
              <a:t>‹#›</a:t>
            </a:fld>
            <a:endParaRPr lang="en-US"/>
          </a:p>
        </p:txBody>
      </p:sp>
    </p:spTree>
    <p:extLst>
      <p:ext uri="{BB962C8B-B14F-4D97-AF65-F5344CB8AC3E}">
        <p14:creationId xmlns:p14="http://schemas.microsoft.com/office/powerpoint/2010/main" val="812189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9" name="Slide Number Placeholder 8"/>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DCDCDD-6FDC-7947-8BBD-B2455474A007}" type="slidenum">
              <a:rPr lang="en-US"/>
              <a:pPr>
                <a:defRPr/>
              </a:pPr>
              <a:t>‹#›</a:t>
            </a:fld>
            <a:endParaRPr lang="en-US"/>
          </a:p>
        </p:txBody>
      </p:sp>
    </p:spTree>
    <p:extLst>
      <p:ext uri="{BB962C8B-B14F-4D97-AF65-F5344CB8AC3E}">
        <p14:creationId xmlns:p14="http://schemas.microsoft.com/office/powerpoint/2010/main" val="32223755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5" name="Slide Number Placeholder 4"/>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BE1BB2C-E0A4-9847-913F-38F873010D8C}" type="slidenum">
              <a:rPr lang="en-US"/>
              <a:pPr>
                <a:defRPr/>
              </a:pPr>
              <a:t>‹#›</a:t>
            </a:fld>
            <a:endParaRPr lang="en-US"/>
          </a:p>
        </p:txBody>
      </p:sp>
    </p:spTree>
    <p:extLst>
      <p:ext uri="{BB962C8B-B14F-4D97-AF65-F5344CB8AC3E}">
        <p14:creationId xmlns:p14="http://schemas.microsoft.com/office/powerpoint/2010/main" val="381039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4" name="Slide Number Placeholder 3"/>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4B65B84-07A6-E542-B086-94CDBDE930EB}" type="slidenum">
              <a:rPr lang="en-US"/>
              <a:pPr>
                <a:defRPr/>
              </a:pPr>
              <a:t>‹#›</a:t>
            </a:fld>
            <a:endParaRPr lang="en-US"/>
          </a:p>
        </p:txBody>
      </p:sp>
    </p:spTree>
    <p:extLst>
      <p:ext uri="{BB962C8B-B14F-4D97-AF65-F5344CB8AC3E}">
        <p14:creationId xmlns:p14="http://schemas.microsoft.com/office/powerpoint/2010/main" val="7976667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7" name="Slide Number Placeholder 6"/>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0A8654-B049-1C43-A692-977905153BCA}" type="slidenum">
              <a:rPr lang="en-US"/>
              <a:pPr>
                <a:defRPr/>
              </a:pPr>
              <a:t>‹#›</a:t>
            </a:fld>
            <a:endParaRPr lang="en-US"/>
          </a:p>
        </p:txBody>
      </p:sp>
    </p:spTree>
    <p:extLst>
      <p:ext uri="{BB962C8B-B14F-4D97-AF65-F5344CB8AC3E}">
        <p14:creationId xmlns:p14="http://schemas.microsoft.com/office/powerpoint/2010/main" val="11203076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7" name="Slide Number Placeholder 6"/>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328A74-315B-8440-BC49-C8C7603591A6}" type="slidenum">
              <a:rPr lang="en-US"/>
              <a:pPr>
                <a:defRPr/>
              </a:pPr>
              <a:t>‹#›</a:t>
            </a:fld>
            <a:endParaRPr lang="en-US"/>
          </a:p>
        </p:txBody>
      </p:sp>
    </p:spTree>
    <p:extLst>
      <p:ext uri="{BB962C8B-B14F-4D97-AF65-F5344CB8AC3E}">
        <p14:creationId xmlns:p14="http://schemas.microsoft.com/office/powerpoint/2010/main" val="688171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B8A333-2A72-4206-9B18-93EAA842E2C4}"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5062C209-8CA3-4058-92CA-45BF53264E20}"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97912293"/>
      </p:ext>
    </p:extLst>
  </p:cSld>
  <p:clrMapOvr>
    <a:masterClrMapping/>
  </p:clrMapOvr>
  <p:timing>
    <p:tnLst>
      <p:par>
        <p:cTn xmlns:p14="http://schemas.microsoft.com/office/powerpoint/2010/mai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6" name="Slide Number Placeholder 5"/>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897DD0B-3A56-204D-9279-8062F3C6D36A}" type="slidenum">
              <a:rPr lang="en-US"/>
              <a:pPr>
                <a:defRPr/>
              </a:pPr>
              <a:t>‹#›</a:t>
            </a:fld>
            <a:endParaRPr lang="en-US"/>
          </a:p>
        </p:txBody>
      </p:sp>
    </p:spTree>
    <p:extLst>
      <p:ext uri="{BB962C8B-B14F-4D97-AF65-F5344CB8AC3E}">
        <p14:creationId xmlns:p14="http://schemas.microsoft.com/office/powerpoint/2010/main" val="37342546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90"/>
            <a:ext cx="9906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181850" y="274665"/>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65"/>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fontAlgn="base">
              <a:spcBef>
                <a:spcPct val="0"/>
              </a:spcBef>
              <a:spcAft>
                <a:spcPct val="0"/>
              </a:spcAft>
              <a:defRPr sz="1600">
                <a:ea typeface="ＭＳ Ｐゴシック" charset="0"/>
                <a:cs typeface="ＭＳ Ｐゴシック" charset="0"/>
              </a:defRPr>
            </a:lvl1pPr>
          </a:lstStyle>
          <a:p>
            <a:pPr>
              <a:defRPr/>
            </a:pPr>
            <a:r>
              <a:rPr lang="en-US" smtClean="0"/>
              <a:t>ANAR 2017 Workshop</a:t>
            </a:r>
            <a:endParaRPr lang="en-US"/>
          </a:p>
        </p:txBody>
      </p:sp>
      <p:sp>
        <p:nvSpPr>
          <p:cNvPr id="6" name="Slide Number Placeholder 5"/>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82F699D-D027-964B-97D5-548494296DBB}" type="slidenum">
              <a:rPr lang="en-US"/>
              <a:pPr>
                <a:defRPr/>
              </a:pPr>
              <a:t>‹#›</a:t>
            </a:fld>
            <a:endParaRPr lang="en-US"/>
          </a:p>
        </p:txBody>
      </p:sp>
    </p:spTree>
    <p:extLst>
      <p:ext uri="{BB962C8B-B14F-4D97-AF65-F5344CB8AC3E}">
        <p14:creationId xmlns:p14="http://schemas.microsoft.com/office/powerpoint/2010/main" val="40019076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502"/>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77"/>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12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8744"/>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32"/>
            <a:ext cx="8420100" cy="1500187"/>
          </a:xfrm>
        </p:spPr>
        <p:txBody>
          <a:bodyPr anchor="b"/>
          <a:lstStyle>
            <a:lvl1pPr marL="0" indent="0">
              <a:buNone/>
              <a:defRPr sz="2000"/>
            </a:lvl1pPr>
            <a:lvl2pPr marL="457080" indent="0">
              <a:buNone/>
              <a:defRPr sz="1800"/>
            </a:lvl2pPr>
            <a:lvl3pPr marL="914160" indent="0">
              <a:buNone/>
              <a:defRPr sz="1600"/>
            </a:lvl3pPr>
            <a:lvl4pPr marL="1371240" indent="0">
              <a:buNone/>
              <a:defRPr sz="1400"/>
            </a:lvl4pPr>
            <a:lvl5pPr marL="1828320" indent="0">
              <a:buNone/>
              <a:defRPr sz="1400"/>
            </a:lvl5pPr>
            <a:lvl6pPr marL="2285400" indent="0">
              <a:buNone/>
              <a:defRPr sz="1400"/>
            </a:lvl6pPr>
            <a:lvl7pPr marL="2742483" indent="0">
              <a:buNone/>
              <a:defRPr sz="1400"/>
            </a:lvl7pPr>
            <a:lvl8pPr marL="3199561" indent="0">
              <a:buNone/>
              <a:defRPr sz="1400"/>
            </a:lvl8pPr>
            <a:lvl9pPr marL="3656641"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7449277" y="28655"/>
            <a:ext cx="2311400" cy="365125"/>
          </a:xfrm>
        </p:spPr>
        <p:txBody>
          <a:bodyPr/>
          <a:lstStyle>
            <a:lvl1pPr>
              <a:defRPr>
                <a:solidFill>
                  <a:schemeClr val="bg1"/>
                </a:solidFill>
              </a:defRPr>
            </a:lvl1pPr>
          </a:lstStyle>
          <a:p>
            <a:fld id="{5ECE81E3-3265-45EE-A2C3-C9AF2D303D91}" type="slidenum">
              <a:rPr lang="en-US" smtClean="0">
                <a:solidFill>
                  <a:prstClr val="white"/>
                </a:solidFill>
                <a:latin typeface="Calibri"/>
              </a:rPr>
              <a:pPr/>
              <a:t>‹#›</a:t>
            </a:fld>
            <a:endParaRPr lang="en-US" dirty="0">
              <a:solidFill>
                <a:prstClr val="white"/>
              </a:solidFill>
              <a:latin typeface="Calibri"/>
            </a:endParaRPr>
          </a:p>
        </p:txBody>
      </p:sp>
      <p:sp>
        <p:nvSpPr>
          <p:cNvPr id="20" name="CasellaDiTesto 19"/>
          <p:cNvSpPr txBox="1"/>
          <p:nvPr userDrawn="1"/>
        </p:nvSpPr>
        <p:spPr>
          <a:xfrm>
            <a:off x="165100" y="6402628"/>
            <a:ext cx="9410700" cy="30777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sz="1400" dirty="0" smtClean="0">
                <a:solidFill>
                  <a:prstClr val="black">
                    <a:lumMod val="50000"/>
                    <a:lumOff val="50000"/>
                  </a:prstClr>
                </a:solidFill>
                <a:latin typeface="Calibri"/>
              </a:rPr>
              <a:t>A. Cianchi  New challenges in emittance measurements	SIF – Pisa 2014</a:t>
            </a:r>
            <a:endParaRPr lang="en-US" sz="1400" dirty="0">
              <a:solidFill>
                <a:prstClr val="black">
                  <a:lumMod val="50000"/>
                  <a:lumOff val="50000"/>
                </a:prstClr>
              </a:solidFill>
              <a:latin typeface="Calibri"/>
            </a:endParaRPr>
          </a:p>
        </p:txBody>
      </p:sp>
      <p:sp>
        <p:nvSpPr>
          <p:cNvPr id="22" name="Titolo 1"/>
          <p:cNvSpPr>
            <a:spLocks noGrp="1"/>
          </p:cNvSpPr>
          <p:nvPr>
            <p:ph type="title"/>
          </p:nvPr>
        </p:nvSpPr>
        <p:spPr>
          <a:xfrm>
            <a:off x="116463" y="53752"/>
            <a:ext cx="8915400" cy="926976"/>
          </a:xfrm>
          <a:prstGeom prst="rect">
            <a:avLst/>
          </a:prstGeom>
        </p:spPr>
        <p:txBody>
          <a:bodyPr>
            <a:normAutofit/>
          </a:bodyPr>
          <a:lstStyle>
            <a:lvl1pPr algn="l">
              <a:defRPr sz="3600">
                <a:solidFill>
                  <a:schemeClr val="bg1"/>
                </a:solidFill>
              </a:defRPr>
            </a:lvl1pPr>
          </a:lstStyle>
          <a:p>
            <a:r>
              <a:rPr lang="it-IT" dirty="0" smtClean="0"/>
              <a:t>Fare clic per modificare lo stile del titolo</a:t>
            </a:r>
            <a:endParaRPr lang="en-US" dirty="0"/>
          </a:p>
        </p:txBody>
      </p:sp>
    </p:spTree>
    <p:extLst>
      <p:ext uri="{BB962C8B-B14F-4D97-AF65-F5344CB8AC3E}">
        <p14:creationId xmlns:p14="http://schemas.microsoft.com/office/powerpoint/2010/main" val="4152899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715"/>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715"/>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6"/>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01"/>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1914"/>
            <a:ext cx="84201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00934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639"/>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39"/>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BA4347-6D6D-4243-A492-A071D452B66B}"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4F7CA26-DF4E-4EEB-ABB0-B4EB4991392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724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8389"/>
            <a:ext cx="84201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4616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9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6915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025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358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872974" y="27453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9273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61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45" y="177643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23" y="177643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594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6127"/>
            <a:ext cx="222885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95300" y="276127"/>
            <a:ext cx="652145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2108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2348"/>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3"/>
            <a:ext cx="6934200" cy="1752600"/>
          </a:xfrm>
        </p:spPr>
        <p:txBody>
          <a:bodyPr/>
          <a:lstStyle>
            <a:lvl1pPr marL="0" indent="0" algn="ctr">
              <a:buNone/>
              <a:defRPr/>
            </a:lvl1pPr>
            <a:lvl2pPr marL="456448" indent="0" algn="ctr">
              <a:buNone/>
              <a:defRPr/>
            </a:lvl2pPr>
            <a:lvl3pPr marL="912896" indent="0" algn="ctr">
              <a:buNone/>
              <a:defRPr/>
            </a:lvl3pPr>
            <a:lvl4pPr marL="1369339" indent="0" algn="ctr">
              <a:buNone/>
              <a:defRPr/>
            </a:lvl4pPr>
            <a:lvl5pPr marL="1825787" indent="0" algn="ctr">
              <a:buNone/>
              <a:defRPr/>
            </a:lvl5pPr>
            <a:lvl6pPr marL="2282235" indent="0" algn="ctr">
              <a:buNone/>
              <a:defRPr/>
            </a:lvl6pPr>
            <a:lvl7pPr marL="2738686" indent="0" algn="ctr">
              <a:buNone/>
              <a:defRPr/>
            </a:lvl7pPr>
            <a:lvl8pPr marL="3195128" indent="0" algn="ctr">
              <a:buNone/>
              <a:defRPr/>
            </a:lvl8pPr>
            <a:lvl9pPr marL="365157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52" y="4408839"/>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52" y="2906741"/>
            <a:ext cx="8420100" cy="1500187"/>
          </a:xfrm>
        </p:spPr>
        <p:txBody>
          <a:bodyPr anchor="b"/>
          <a:lstStyle>
            <a:lvl1pPr marL="0" indent="0">
              <a:buNone/>
              <a:defRPr sz="2000"/>
            </a:lvl1pPr>
            <a:lvl2pPr marL="456448" indent="0">
              <a:buNone/>
              <a:defRPr sz="1800"/>
            </a:lvl2pPr>
            <a:lvl3pPr marL="912896" indent="0">
              <a:buNone/>
              <a:defRPr sz="1600"/>
            </a:lvl3pPr>
            <a:lvl4pPr marL="1369339" indent="0">
              <a:buNone/>
              <a:defRPr sz="1400"/>
            </a:lvl4pPr>
            <a:lvl5pPr marL="1825787" indent="0">
              <a:buNone/>
              <a:defRPr sz="1400"/>
            </a:lvl5pPr>
            <a:lvl6pPr marL="2282235" indent="0">
              <a:buNone/>
              <a:defRPr sz="1400"/>
            </a:lvl6pPr>
            <a:lvl7pPr marL="2738686" indent="0">
              <a:buNone/>
              <a:defRPr sz="1400"/>
            </a:lvl7pPr>
            <a:lvl8pPr marL="3195128" indent="0">
              <a:buNone/>
              <a:defRPr sz="1400"/>
            </a:lvl8pPr>
            <a:lvl9pPr marL="3651573"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71" y="1776433"/>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62" y="1776433"/>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738" cy="639762"/>
          </a:xfrm>
        </p:spPr>
        <p:txBody>
          <a:bodyPr anchor="b"/>
          <a:lstStyle>
            <a:lvl1pPr marL="0" indent="0">
              <a:buNone/>
              <a:defRPr sz="2400" b="1"/>
            </a:lvl1pPr>
            <a:lvl2pPr marL="456448" indent="0">
              <a:buNone/>
              <a:defRPr sz="2000" b="1"/>
            </a:lvl2pPr>
            <a:lvl3pPr marL="912896" indent="0">
              <a:buNone/>
              <a:defRPr sz="1800" b="1"/>
            </a:lvl3pPr>
            <a:lvl4pPr marL="1369339" indent="0">
              <a:buNone/>
              <a:defRPr sz="1600" b="1"/>
            </a:lvl4pPr>
            <a:lvl5pPr marL="1825787" indent="0">
              <a:buNone/>
              <a:defRPr sz="1600" b="1"/>
            </a:lvl5pPr>
            <a:lvl6pPr marL="2282235" indent="0">
              <a:buNone/>
              <a:defRPr sz="1600" b="1"/>
            </a:lvl6pPr>
            <a:lvl7pPr marL="2738686" indent="0">
              <a:buNone/>
              <a:defRPr sz="1600" b="1"/>
            </a:lvl7pPr>
            <a:lvl8pPr marL="3195128" indent="0">
              <a:buNone/>
              <a:defRPr sz="1600" b="1"/>
            </a:lvl8pPr>
            <a:lvl9pPr marL="36515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870" y="1535114"/>
            <a:ext cx="4378325" cy="639762"/>
          </a:xfrm>
        </p:spPr>
        <p:txBody>
          <a:bodyPr anchor="b"/>
          <a:lstStyle>
            <a:lvl1pPr marL="0" indent="0">
              <a:buNone/>
              <a:defRPr sz="2400" b="1"/>
            </a:lvl1pPr>
            <a:lvl2pPr marL="456448" indent="0">
              <a:buNone/>
              <a:defRPr sz="2000" b="1"/>
            </a:lvl2pPr>
            <a:lvl3pPr marL="912896" indent="0">
              <a:buNone/>
              <a:defRPr sz="1800" b="1"/>
            </a:lvl3pPr>
            <a:lvl4pPr marL="1369339" indent="0">
              <a:buNone/>
              <a:defRPr sz="1600" b="1"/>
            </a:lvl4pPr>
            <a:lvl5pPr marL="1825787" indent="0">
              <a:buNone/>
              <a:defRPr sz="1600" b="1"/>
            </a:lvl5pPr>
            <a:lvl6pPr marL="2282235" indent="0">
              <a:buNone/>
              <a:defRPr sz="1600" b="1"/>
            </a:lvl6pPr>
            <a:lvl7pPr marL="2738686" indent="0">
              <a:buNone/>
              <a:defRPr sz="1600" b="1"/>
            </a:lvl7pPr>
            <a:lvl8pPr marL="3195128" indent="0">
              <a:buNone/>
              <a:defRPr sz="1600" b="1"/>
            </a:lvl8pPr>
            <a:lvl9pPr marL="36515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87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63" y="27498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14"/>
            <a:ext cx="3259138" cy="4691063"/>
          </a:xfrm>
        </p:spPr>
        <p:txBody>
          <a:bodyPr/>
          <a:lstStyle>
            <a:lvl1pPr marL="0" indent="0">
              <a:buNone/>
              <a:defRPr sz="1400"/>
            </a:lvl1pPr>
            <a:lvl2pPr marL="456448" indent="0">
              <a:buNone/>
              <a:defRPr sz="1200"/>
            </a:lvl2pPr>
            <a:lvl3pPr marL="912896" indent="0">
              <a:buNone/>
              <a:defRPr sz="1000"/>
            </a:lvl3pPr>
            <a:lvl4pPr marL="1369339" indent="0">
              <a:buNone/>
              <a:defRPr sz="900"/>
            </a:lvl4pPr>
            <a:lvl5pPr marL="1825787" indent="0">
              <a:buNone/>
              <a:defRPr sz="900"/>
            </a:lvl5pPr>
            <a:lvl6pPr marL="2282235" indent="0">
              <a:buNone/>
              <a:defRPr sz="900"/>
            </a:lvl6pPr>
            <a:lvl7pPr marL="2738686" indent="0">
              <a:buNone/>
              <a:defRPr sz="900"/>
            </a:lvl7pPr>
            <a:lvl8pPr marL="3195128" indent="0">
              <a:buNone/>
              <a:defRPr sz="900"/>
            </a:lvl8pPr>
            <a:lvl9pPr marL="3651573"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080" indent="0">
              <a:buNone/>
              <a:defRPr sz="2000" b="1"/>
            </a:lvl2pPr>
            <a:lvl3pPr marL="914160" indent="0">
              <a:buNone/>
              <a:defRPr sz="1800" b="1"/>
            </a:lvl3pPr>
            <a:lvl4pPr marL="1371240" indent="0">
              <a:buNone/>
              <a:defRPr sz="1600" b="1"/>
            </a:lvl4pPr>
            <a:lvl5pPr marL="1828320" indent="0">
              <a:buNone/>
              <a:defRPr sz="1600" b="1"/>
            </a:lvl5pPr>
            <a:lvl6pPr marL="2285400" indent="0">
              <a:buNone/>
              <a:defRPr sz="1600" b="1"/>
            </a:lvl6pPr>
            <a:lvl7pPr marL="2742483" indent="0">
              <a:buNone/>
              <a:defRPr sz="1600" b="1"/>
            </a:lvl7pPr>
            <a:lvl8pPr marL="3199561" indent="0">
              <a:buNone/>
              <a:defRPr sz="1600" b="1"/>
            </a:lvl8pPr>
            <a:lvl9pPr marL="3656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080" indent="0">
              <a:buNone/>
              <a:defRPr sz="2000" b="1"/>
            </a:lvl2pPr>
            <a:lvl3pPr marL="914160" indent="0">
              <a:buNone/>
              <a:defRPr sz="1800" b="1"/>
            </a:lvl3pPr>
            <a:lvl4pPr marL="1371240" indent="0">
              <a:buNone/>
              <a:defRPr sz="1600" b="1"/>
            </a:lvl4pPr>
            <a:lvl5pPr marL="1828320" indent="0">
              <a:buNone/>
              <a:defRPr sz="1600" b="1"/>
            </a:lvl5pPr>
            <a:lvl6pPr marL="2285400" indent="0">
              <a:buNone/>
              <a:defRPr sz="1600" b="1"/>
            </a:lvl6pPr>
            <a:lvl7pPr marL="2742483" indent="0">
              <a:buNone/>
              <a:defRPr sz="1600" b="1"/>
            </a:lvl7pPr>
            <a:lvl8pPr marL="3199561" indent="0">
              <a:buNone/>
              <a:defRPr sz="1600" b="1"/>
            </a:lvl8pPr>
            <a:lvl9pPr marL="3656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448" indent="0">
              <a:buNone/>
              <a:defRPr sz="2800"/>
            </a:lvl2pPr>
            <a:lvl3pPr marL="912896" indent="0">
              <a:buNone/>
              <a:defRPr sz="2400"/>
            </a:lvl3pPr>
            <a:lvl4pPr marL="1369339" indent="0">
              <a:buNone/>
              <a:defRPr sz="2000"/>
            </a:lvl4pPr>
            <a:lvl5pPr marL="1825787" indent="0">
              <a:buNone/>
              <a:defRPr sz="2000"/>
            </a:lvl5pPr>
            <a:lvl6pPr marL="2282235" indent="0">
              <a:buNone/>
              <a:defRPr sz="2000"/>
            </a:lvl6pPr>
            <a:lvl7pPr marL="2738686" indent="0">
              <a:buNone/>
              <a:defRPr sz="2000"/>
            </a:lvl7pPr>
            <a:lvl8pPr marL="3195128" indent="0">
              <a:buNone/>
              <a:defRPr sz="2000"/>
            </a:lvl8pPr>
            <a:lvl9pPr marL="3651573"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448" indent="0">
              <a:buNone/>
              <a:defRPr sz="1200"/>
            </a:lvl2pPr>
            <a:lvl3pPr marL="912896" indent="0">
              <a:buNone/>
              <a:defRPr sz="1000"/>
            </a:lvl3pPr>
            <a:lvl4pPr marL="1369339" indent="0">
              <a:buNone/>
              <a:defRPr sz="900"/>
            </a:lvl4pPr>
            <a:lvl5pPr marL="1825787" indent="0">
              <a:buNone/>
              <a:defRPr sz="900"/>
            </a:lvl5pPr>
            <a:lvl6pPr marL="2282235" indent="0">
              <a:buNone/>
              <a:defRPr sz="900"/>
            </a:lvl6pPr>
            <a:lvl7pPr marL="2738686" indent="0">
              <a:buNone/>
              <a:defRPr sz="900"/>
            </a:lvl7pPr>
            <a:lvl8pPr marL="3195128" indent="0">
              <a:buNone/>
              <a:defRPr sz="900"/>
            </a:lvl8pPr>
            <a:lvl9pPr marL="3651573"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933"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93"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234815" y="1122363"/>
            <a:ext cx="5550898" cy="2387600"/>
          </a:xfrm>
          <a:prstGeom prst="rect">
            <a:avLst/>
          </a:prstGeom>
        </p:spPr>
        <p:txBody>
          <a:bodyPr anchor="b">
            <a:scene3d>
              <a:camera prst="orthographicFront"/>
              <a:lightRig rig="threePt" dir="t"/>
            </a:scene3d>
            <a:sp3d extrusionH="57150">
              <a:bevelT w="50800" h="38100" prst="riblet"/>
            </a:sp3d>
          </a:bodyPr>
          <a:lstStyle>
            <a:lvl1pPr algn="ctr">
              <a:defRPr sz="6000">
                <a:effectLst/>
              </a:defRPr>
            </a:lvl1pPr>
          </a:lstStyle>
          <a:p>
            <a:r>
              <a:rPr lang="it-IT" dirty="0" smtClean="0"/>
              <a:t>Fare clic per modificare lo stile del titolo</a:t>
            </a:r>
            <a:endParaRPr lang="it-IT" dirty="0"/>
          </a:p>
        </p:txBody>
      </p:sp>
      <p:sp>
        <p:nvSpPr>
          <p:cNvPr id="23" name="Sottotitolo 2"/>
          <p:cNvSpPr>
            <a:spLocks noGrp="1"/>
          </p:cNvSpPr>
          <p:nvPr>
            <p:ph type="subTitle" idx="1"/>
          </p:nvPr>
        </p:nvSpPr>
        <p:spPr>
          <a:xfrm>
            <a:off x="4234817" y="5231999"/>
            <a:ext cx="5671185" cy="1106754"/>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a:ln>
                  <a:solidFill>
                    <a:schemeClr val="bg1"/>
                  </a:solidFill>
                </a:ln>
                <a:solidFill>
                  <a:schemeClr val="bg1"/>
                </a:solidFill>
                <a:effectLst>
                  <a:glow rad="101600">
                    <a:schemeClr val="tx1">
                      <a:alpha val="60000"/>
                    </a:schemeClr>
                  </a:glow>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it-IT" dirty="0" smtClean="0"/>
          </a:p>
        </p:txBody>
      </p:sp>
      <p:pic>
        <p:nvPicPr>
          <p:cNvPr id="24" name="Immagin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4385548" cy="3913632"/>
          </a:xfrm>
          <a:prstGeom prst="rect">
            <a:avLst/>
          </a:prstGeom>
        </p:spPr>
      </p:pic>
      <p:pic>
        <p:nvPicPr>
          <p:cNvPr id="25" name="Immagin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708254"/>
            <a:ext cx="7036798" cy="3394911"/>
          </a:xfrm>
          <a:prstGeom prst="rect">
            <a:avLst/>
          </a:prstGeom>
        </p:spPr>
      </p:pic>
      <p:sp>
        <p:nvSpPr>
          <p:cNvPr id="26" name="Segnaposto titolo 1"/>
          <p:cNvSpPr txBox="1">
            <a:spLocks/>
          </p:cNvSpPr>
          <p:nvPr userDrawn="1"/>
        </p:nvSpPr>
        <p:spPr>
          <a:xfrm>
            <a:off x="4663264" y="3501530"/>
            <a:ext cx="5242751" cy="1775864"/>
          </a:xfrm>
          <a:prstGeom prst="rect">
            <a:avLst/>
          </a:prstGeom>
          <a:effectLst>
            <a:softEdge rad="0"/>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2400" b="0" kern="1200" cap="none" spc="0">
                <a:ln w="0"/>
                <a:solidFill>
                  <a:schemeClr val="bg1"/>
                </a:solidFill>
                <a:effectLst>
                  <a:glow rad="228600">
                    <a:schemeClr val="tx1">
                      <a:alpha val="40000"/>
                    </a:schemeClr>
                  </a:glow>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defRPr>
            </a:lvl1pPr>
          </a:lstStyle>
          <a:p>
            <a:pPr fontAlgn="auto">
              <a:spcAft>
                <a:spcPts val="0"/>
              </a:spcAft>
            </a:pPr>
            <a:r>
              <a:rPr lang="it-IT" dirty="0" smtClean="0">
                <a:solidFill>
                  <a:prstClr val="white"/>
                </a:solidFill>
                <a:effectLst>
                  <a:glow rad="228600">
                    <a:prstClr val="black">
                      <a:alpha val="40000"/>
                    </a:prstClr>
                  </a:glow>
                  <a:outerShdw blurRad="12700" dist="19050" dir="2700000" sx="99000" sy="99000" algn="tl" rotWithShape="0">
                    <a:prstClr val="black">
                      <a:alpha val="40000"/>
                    </a:prstClr>
                  </a:outerShdw>
                </a:effectLst>
              </a:rPr>
              <a:t>Stefano Romeo (stefano.romeo@lnf.infn.it)</a:t>
            </a:r>
          </a:p>
          <a:p>
            <a:pPr fontAlgn="auto">
              <a:spcAft>
                <a:spcPts val="0"/>
              </a:spcAft>
            </a:pPr>
            <a:endParaRPr lang="it-IT" dirty="0" smtClean="0">
              <a:solidFill>
                <a:prstClr val="white"/>
              </a:solidFill>
              <a:effectLst>
                <a:glow rad="228600">
                  <a:prstClr val="black">
                    <a:alpha val="40000"/>
                  </a:prstClr>
                </a:glow>
                <a:outerShdw blurRad="38100" dist="19050" dir="2700000" algn="tl" rotWithShape="0">
                  <a:prstClr val="black">
                    <a:alpha val="40000"/>
                  </a:prstClr>
                </a:outerShdw>
              </a:effectLst>
            </a:endParaRPr>
          </a:p>
          <a:p>
            <a:pPr fontAlgn="auto">
              <a:spcAft>
                <a:spcPts val="0"/>
              </a:spcAft>
            </a:pPr>
            <a:r>
              <a:rPr lang="it-IT" dirty="0" smtClean="0">
                <a:solidFill>
                  <a:prstClr val="white"/>
                </a:solidFill>
                <a:effectLst>
                  <a:glow rad="228600">
                    <a:prstClr val="black">
                      <a:alpha val="40000"/>
                    </a:prstClr>
                  </a:glow>
                  <a:outerShdw blurRad="38100" dist="19050" dir="2700000" algn="tl" rotWithShape="0">
                    <a:prstClr val="black">
                      <a:alpha val="40000"/>
                    </a:prstClr>
                  </a:outerShdw>
                </a:effectLst>
              </a:rPr>
              <a:t>on </a:t>
            </a:r>
            <a:r>
              <a:rPr lang="it-IT" dirty="0" err="1" smtClean="0">
                <a:solidFill>
                  <a:prstClr val="white"/>
                </a:solidFill>
                <a:effectLst>
                  <a:glow rad="228600">
                    <a:prstClr val="black">
                      <a:alpha val="40000"/>
                    </a:prstClr>
                  </a:glow>
                  <a:outerShdw blurRad="38100" dist="19050" dir="2700000" algn="tl" rotWithShape="0">
                    <a:prstClr val="black">
                      <a:alpha val="40000"/>
                    </a:prstClr>
                  </a:outerShdw>
                </a:effectLst>
              </a:rPr>
              <a:t>behalf</a:t>
            </a:r>
            <a:r>
              <a:rPr lang="it-IT" dirty="0" smtClean="0">
                <a:solidFill>
                  <a:prstClr val="white"/>
                </a:solidFill>
                <a:effectLst>
                  <a:glow rad="228600">
                    <a:prstClr val="black">
                      <a:alpha val="40000"/>
                    </a:prstClr>
                  </a:glow>
                  <a:outerShdw blurRad="38100" dist="19050" dir="2700000" algn="tl" rotWithShape="0">
                    <a:prstClr val="black">
                      <a:alpha val="40000"/>
                    </a:prstClr>
                  </a:outerShdw>
                </a:effectLst>
              </a:rPr>
              <a:t> of SPARC_LAB </a:t>
            </a:r>
            <a:r>
              <a:rPr lang="it-IT" dirty="0" err="1" smtClean="0">
                <a:solidFill>
                  <a:prstClr val="white"/>
                </a:solidFill>
                <a:effectLst>
                  <a:glow rad="228600">
                    <a:prstClr val="black">
                      <a:alpha val="40000"/>
                    </a:prstClr>
                  </a:glow>
                  <a:outerShdw blurRad="38100" dist="19050" dir="2700000" algn="tl" rotWithShape="0">
                    <a:prstClr val="black">
                      <a:alpha val="40000"/>
                    </a:prstClr>
                  </a:outerShdw>
                </a:effectLst>
              </a:rPr>
              <a:t>collaboration</a:t>
            </a:r>
            <a:endParaRPr lang="it-IT" dirty="0">
              <a:solidFill>
                <a:prstClr val="white"/>
              </a:solidFill>
              <a:effectLst>
                <a:glow rad="228600">
                  <a:prstClr val="black">
                    <a:alpha val="40000"/>
                  </a:prstClr>
                </a:glow>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584602070"/>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925"/>
            <a:ext cx="9906000" cy="770709"/>
          </a:xfrm>
          <a:prstGeom prst="rect">
            <a:avLst/>
          </a:prstGeom>
        </p:spPr>
        <p:txBody>
          <a:bodyPr anchor="ctr">
            <a:scene3d>
              <a:camera prst="orthographicFront"/>
              <a:lightRig rig="threePt" dir="t"/>
            </a:scene3d>
            <a:sp3d extrusionH="57150">
              <a:bevelT w="38100" h="38100"/>
            </a:sp3d>
          </a:bodyPr>
          <a:lstStyle>
            <a:lvl1pPr algn="l">
              <a:defRPr sz="3000" b="1">
                <a:ln>
                  <a:noFill/>
                </a:ln>
                <a:solidFill>
                  <a:srgbClr val="0000CC"/>
                </a:solidFill>
                <a:effectLst/>
              </a:defRPr>
            </a:lvl1pPr>
          </a:lstStyle>
          <a:p>
            <a:r>
              <a:rPr lang="it-IT" dirty="0" smtClean="0"/>
              <a:t>Fare clic per modificare lo stile del titolo</a:t>
            </a:r>
            <a:endParaRPr lang="it-IT" dirty="0"/>
          </a:p>
        </p:txBody>
      </p:sp>
      <p:sp>
        <p:nvSpPr>
          <p:cNvPr id="8" name="Segnaposto testo 7"/>
          <p:cNvSpPr>
            <a:spLocks noGrp="1"/>
          </p:cNvSpPr>
          <p:nvPr>
            <p:ph type="body" sz="quarter" idx="13"/>
          </p:nvPr>
        </p:nvSpPr>
        <p:spPr>
          <a:xfrm>
            <a:off x="551641" y="1499868"/>
            <a:ext cx="5243473" cy="914400"/>
          </a:xfrm>
          <a:prstGeom prst="rect">
            <a:avLst/>
          </a:prstGeom>
        </p:spPr>
        <p:txBody>
          <a:bodyPr/>
          <a:lstStyle>
            <a:lvl1pPr marL="228600" indent="-228600">
              <a:buClr>
                <a:srgbClr val="0000CC"/>
              </a:buClr>
              <a:buFont typeface="Wingdings" panose="05000000000000000000" pitchFamily="2" charset="2"/>
              <a:buChar char="Ø"/>
              <a:defRPr/>
            </a:lvl1pPr>
            <a:lvl2pPr marL="685800" indent="-228600">
              <a:buClr>
                <a:srgbClr val="0000CC"/>
              </a:buClr>
              <a:buFont typeface="Wingdings" panose="05000000000000000000" pitchFamily="2" charset="2"/>
              <a:buChar char="Ø"/>
              <a:defRPr/>
            </a:lvl2pPr>
            <a:lvl3pPr marL="1143000" indent="-228600">
              <a:buClr>
                <a:srgbClr val="0000CC"/>
              </a:buClr>
              <a:buFont typeface="Wingdings" panose="05000000000000000000" pitchFamily="2" charset="2"/>
              <a:buChar char="Ø"/>
              <a:defRPr/>
            </a:lvl3pPr>
            <a:lvl4pPr marL="1600200" indent="-228600">
              <a:buClr>
                <a:srgbClr val="0000CC"/>
              </a:buClr>
              <a:buFont typeface="Wingdings" panose="05000000000000000000" pitchFamily="2" charset="2"/>
              <a:buChar char="Ø"/>
              <a:defRPr/>
            </a:lvl4pPr>
            <a:lvl5pPr marL="2057400" indent="-228600">
              <a:buClr>
                <a:srgbClr val="0000CC"/>
              </a:buClr>
              <a:buFont typeface="Wingdings" panose="05000000000000000000" pitchFamily="2" charset="2"/>
              <a:buChar char="Ø"/>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7"/>
          <p:cNvSpPr>
            <a:spLocks noGrp="1"/>
          </p:cNvSpPr>
          <p:nvPr>
            <p:ph type="body" sz="quarter" idx="14"/>
          </p:nvPr>
        </p:nvSpPr>
        <p:spPr>
          <a:xfrm>
            <a:off x="4188716" y="3114941"/>
            <a:ext cx="5243473" cy="914400"/>
          </a:xfrm>
          <a:prstGeom prst="rect">
            <a:avLst/>
          </a:prstGeom>
        </p:spPr>
        <p:txBody>
          <a:bodyPr/>
          <a:lstStyle>
            <a:lvl1pPr marL="0" indent="0">
              <a:buClr>
                <a:srgbClr val="0000CC"/>
              </a:buClr>
              <a:buFont typeface="Wingdings" panose="05000000000000000000" pitchFamily="2" charset="2"/>
              <a:buNone/>
              <a:defRPr b="1">
                <a:solidFill>
                  <a:srgbClr val="0000CC"/>
                </a:solidFill>
              </a:defRPr>
            </a:lvl1pPr>
            <a:lvl2pPr marL="457200" indent="0">
              <a:buClr>
                <a:srgbClr val="0000CC"/>
              </a:buClr>
              <a:buFont typeface="Wingdings" panose="05000000000000000000" pitchFamily="2" charset="2"/>
              <a:buNone/>
              <a:defRPr b="1">
                <a:solidFill>
                  <a:srgbClr val="0000CC"/>
                </a:solidFill>
              </a:defRPr>
            </a:lvl2pPr>
            <a:lvl3pPr marL="914400" indent="0">
              <a:buClr>
                <a:srgbClr val="0000CC"/>
              </a:buClr>
              <a:buFont typeface="Wingdings" panose="05000000000000000000" pitchFamily="2" charset="2"/>
              <a:buNone/>
              <a:defRPr b="1">
                <a:solidFill>
                  <a:srgbClr val="0000CC"/>
                </a:solidFill>
              </a:defRPr>
            </a:lvl3pPr>
            <a:lvl4pPr marL="1371600" indent="0">
              <a:buClr>
                <a:srgbClr val="0000CC"/>
              </a:buClr>
              <a:buFont typeface="Wingdings" panose="05000000000000000000" pitchFamily="2" charset="2"/>
              <a:buNone/>
              <a:defRPr b="1">
                <a:solidFill>
                  <a:srgbClr val="0000CC"/>
                </a:solidFill>
              </a:defRPr>
            </a:lvl4pPr>
            <a:lvl5pPr marL="1828800" indent="0">
              <a:buClr>
                <a:srgbClr val="0000CC"/>
              </a:buClr>
              <a:buFont typeface="Wingdings" panose="05000000000000000000" pitchFamily="2" charset="2"/>
              <a:buNone/>
              <a:defRPr b="1">
                <a:solidFill>
                  <a:srgbClr val="0000CC"/>
                </a:solidFill>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5138"/>
            <a:ext cx="1238250" cy="1105006"/>
          </a:xfrm>
          <a:prstGeom prst="rect">
            <a:avLst/>
          </a:prstGeom>
        </p:spPr>
      </p:pic>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108" y="5746064"/>
            <a:ext cx="2306682" cy="1112861"/>
          </a:xfrm>
          <a:prstGeom prst="rect">
            <a:avLst/>
          </a:prstGeom>
        </p:spPr>
      </p:pic>
    </p:spTree>
    <p:extLst>
      <p:ext uri="{BB962C8B-B14F-4D97-AF65-F5344CB8AC3E}">
        <p14:creationId xmlns:p14="http://schemas.microsoft.com/office/powerpoint/2010/main" val="1006477671"/>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2975"/>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3"/>
            <a:ext cx="6934200" cy="1752600"/>
          </a:xfrm>
        </p:spPr>
        <p:txBody>
          <a:bodyPr/>
          <a:lstStyle>
            <a:lvl1pPr marL="0" indent="0" algn="ctr">
              <a:buNone/>
              <a:defRPr>
                <a:solidFill>
                  <a:schemeClr val="tx1">
                    <a:tint val="75000"/>
                  </a:schemeClr>
                </a:solidFill>
              </a:defRPr>
            </a:lvl1pPr>
            <a:lvl2pPr marL="456538" indent="0" algn="ctr">
              <a:buNone/>
              <a:defRPr>
                <a:solidFill>
                  <a:schemeClr val="tx1">
                    <a:tint val="75000"/>
                  </a:schemeClr>
                </a:solidFill>
              </a:defRPr>
            </a:lvl2pPr>
            <a:lvl3pPr marL="913072" indent="0" algn="ctr">
              <a:buNone/>
              <a:defRPr>
                <a:solidFill>
                  <a:schemeClr val="tx1">
                    <a:tint val="75000"/>
                  </a:schemeClr>
                </a:solidFill>
              </a:defRPr>
            </a:lvl3pPr>
            <a:lvl4pPr marL="1369616" indent="0" algn="ctr">
              <a:buNone/>
              <a:defRPr>
                <a:solidFill>
                  <a:schemeClr val="tx1">
                    <a:tint val="75000"/>
                  </a:schemeClr>
                </a:solidFill>
              </a:defRPr>
            </a:lvl4pPr>
            <a:lvl5pPr marL="1826154" indent="0" algn="ctr">
              <a:buNone/>
              <a:defRPr>
                <a:solidFill>
                  <a:schemeClr val="tx1">
                    <a:tint val="75000"/>
                  </a:schemeClr>
                </a:solidFill>
              </a:defRPr>
            </a:lvl5pPr>
            <a:lvl6pPr marL="2282694" indent="0" algn="ctr">
              <a:buNone/>
              <a:defRPr>
                <a:solidFill>
                  <a:schemeClr val="tx1">
                    <a:tint val="75000"/>
                  </a:schemeClr>
                </a:solidFill>
              </a:defRPr>
            </a:lvl6pPr>
            <a:lvl7pPr marL="2739237" indent="0" algn="ctr">
              <a:buNone/>
              <a:defRPr>
                <a:solidFill>
                  <a:schemeClr val="tx1">
                    <a:tint val="75000"/>
                  </a:schemeClr>
                </a:solidFill>
              </a:defRPr>
            </a:lvl7pPr>
            <a:lvl8pPr marL="3195771" indent="0" algn="ctr">
              <a:buNone/>
              <a:defRPr>
                <a:solidFill>
                  <a:schemeClr val="tx1">
                    <a:tint val="75000"/>
                  </a:schemeClr>
                </a:solidFill>
              </a:defRPr>
            </a:lvl8pPr>
            <a:lvl9pPr marL="36523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1779A4D7-972E-A742-8D9F-E802DA14EE82}"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DA02BAC4-EC4F-B243-8A04-48736EBDB3D5}" type="slidenum">
              <a:rPr lang="en-US"/>
              <a:pPr>
                <a:defRPr/>
              </a:pPr>
              <a:t>‹#›</a:t>
            </a:fld>
            <a:endParaRPr lang="en-US" dirty="0"/>
          </a:p>
        </p:txBody>
      </p:sp>
    </p:spTree>
    <p:extLst>
      <p:ext uri="{BB962C8B-B14F-4D97-AF65-F5344CB8AC3E}">
        <p14:creationId xmlns:p14="http://schemas.microsoft.com/office/powerpoint/2010/main" val="3570294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FF305EA3-BAEC-E74B-AF47-4EF2EF48722C}"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9B8D71CB-B80D-834A-841D-917FD3F1A684}" type="slidenum">
              <a:rPr lang="en-US"/>
              <a:pPr>
                <a:defRPr/>
              </a:pPr>
              <a:t>‹#›</a:t>
            </a:fld>
            <a:endParaRPr lang="en-US" dirty="0"/>
          </a:p>
        </p:txBody>
      </p:sp>
    </p:spTree>
    <p:extLst>
      <p:ext uri="{BB962C8B-B14F-4D97-AF65-F5344CB8AC3E}">
        <p14:creationId xmlns:p14="http://schemas.microsoft.com/office/powerpoint/2010/main" val="11650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9466"/>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32"/>
            <a:ext cx="8420100" cy="1500187"/>
          </a:xfrm>
        </p:spPr>
        <p:txBody>
          <a:bodyPr anchor="b"/>
          <a:lstStyle>
            <a:lvl1pPr marL="0" indent="0">
              <a:buNone/>
              <a:defRPr sz="2000">
                <a:solidFill>
                  <a:schemeClr val="tx1">
                    <a:tint val="75000"/>
                  </a:schemeClr>
                </a:solidFill>
              </a:defRPr>
            </a:lvl1pPr>
            <a:lvl2pPr marL="456538" indent="0">
              <a:buNone/>
              <a:defRPr sz="1800">
                <a:solidFill>
                  <a:schemeClr val="tx1">
                    <a:tint val="75000"/>
                  </a:schemeClr>
                </a:solidFill>
              </a:defRPr>
            </a:lvl2pPr>
            <a:lvl3pPr marL="913072" indent="0">
              <a:buNone/>
              <a:defRPr sz="1600">
                <a:solidFill>
                  <a:schemeClr val="tx1">
                    <a:tint val="75000"/>
                  </a:schemeClr>
                </a:solidFill>
              </a:defRPr>
            </a:lvl3pPr>
            <a:lvl4pPr marL="1369616" indent="0">
              <a:buNone/>
              <a:defRPr sz="1400">
                <a:solidFill>
                  <a:schemeClr val="tx1">
                    <a:tint val="75000"/>
                  </a:schemeClr>
                </a:solidFill>
              </a:defRPr>
            </a:lvl4pPr>
            <a:lvl5pPr marL="1826154" indent="0">
              <a:buNone/>
              <a:defRPr sz="1400">
                <a:solidFill>
                  <a:schemeClr val="tx1">
                    <a:tint val="75000"/>
                  </a:schemeClr>
                </a:solidFill>
              </a:defRPr>
            </a:lvl5pPr>
            <a:lvl6pPr marL="2282694" indent="0">
              <a:buNone/>
              <a:defRPr sz="1400">
                <a:solidFill>
                  <a:schemeClr val="tx1">
                    <a:tint val="75000"/>
                  </a:schemeClr>
                </a:solidFill>
              </a:defRPr>
            </a:lvl6pPr>
            <a:lvl7pPr marL="2739237" indent="0">
              <a:buNone/>
              <a:defRPr sz="1400">
                <a:solidFill>
                  <a:schemeClr val="tx1">
                    <a:tint val="75000"/>
                  </a:schemeClr>
                </a:solidFill>
              </a:defRPr>
            </a:lvl7pPr>
            <a:lvl8pPr marL="3195771" indent="0">
              <a:buNone/>
              <a:defRPr sz="1400">
                <a:solidFill>
                  <a:schemeClr val="tx1">
                    <a:tint val="75000"/>
                  </a:schemeClr>
                </a:solidFill>
              </a:defRPr>
            </a:lvl8pPr>
            <a:lvl9pPr marL="36523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CA899CBB-965B-C141-A456-A85D27DB2AC0}"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027207C1-1447-3544-94AF-D26B9CADB471}" type="slidenum">
              <a:rPr lang="en-US"/>
              <a:pPr>
                <a:defRPr/>
              </a:pPr>
              <a:t>‹#›</a:t>
            </a:fld>
            <a:endParaRPr lang="en-US" dirty="0"/>
          </a:p>
        </p:txBody>
      </p:sp>
    </p:spTree>
    <p:extLst>
      <p:ext uri="{BB962C8B-B14F-4D97-AF65-F5344CB8AC3E}">
        <p14:creationId xmlns:p14="http://schemas.microsoft.com/office/powerpoint/2010/main" val="3601842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1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1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050AC122-A59D-0845-A91C-61DBBE32ED2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685653A2-3A7B-AA4B-B201-4F44DE728172}" type="slidenum">
              <a:rPr lang="en-US"/>
              <a:pPr>
                <a:defRPr/>
              </a:pPr>
              <a:t>‹#›</a:t>
            </a:fld>
            <a:endParaRPr lang="en-US" dirty="0"/>
          </a:p>
        </p:txBody>
      </p:sp>
    </p:spTree>
    <p:extLst>
      <p:ext uri="{BB962C8B-B14F-4D97-AF65-F5344CB8AC3E}">
        <p14:creationId xmlns:p14="http://schemas.microsoft.com/office/powerpoint/2010/main" val="1641871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870" cy="639762"/>
          </a:xfrm>
        </p:spPr>
        <p:txBody>
          <a:bodyPr anchor="b"/>
          <a:lstStyle>
            <a:lvl1pPr marL="0" indent="0">
              <a:buNone/>
              <a:defRPr sz="2400" b="1"/>
            </a:lvl1pPr>
            <a:lvl2pPr marL="456538" indent="0">
              <a:buNone/>
              <a:defRPr sz="2000" b="1"/>
            </a:lvl2pPr>
            <a:lvl3pPr marL="913072" indent="0">
              <a:buNone/>
              <a:defRPr sz="1800" b="1"/>
            </a:lvl3pPr>
            <a:lvl4pPr marL="1369616" indent="0">
              <a:buNone/>
              <a:defRPr sz="1600" b="1"/>
            </a:lvl4pPr>
            <a:lvl5pPr marL="1826154" indent="0">
              <a:buNone/>
              <a:defRPr sz="1600" b="1"/>
            </a:lvl5pPr>
            <a:lvl6pPr marL="2282694" indent="0">
              <a:buNone/>
              <a:defRPr sz="1600" b="1"/>
            </a:lvl6pPr>
            <a:lvl7pPr marL="2739237" indent="0">
              <a:buNone/>
              <a:defRPr sz="1600" b="1"/>
            </a:lvl7pPr>
            <a:lvl8pPr marL="3195771" indent="0">
              <a:buNone/>
              <a:defRPr sz="1600" b="1"/>
            </a:lvl8pPr>
            <a:lvl9pPr marL="36523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4"/>
            <a:ext cx="4378590" cy="639762"/>
          </a:xfrm>
        </p:spPr>
        <p:txBody>
          <a:bodyPr anchor="b"/>
          <a:lstStyle>
            <a:lvl1pPr marL="0" indent="0">
              <a:buNone/>
              <a:defRPr sz="2400" b="1"/>
            </a:lvl1pPr>
            <a:lvl2pPr marL="456538" indent="0">
              <a:buNone/>
              <a:defRPr sz="2000" b="1"/>
            </a:lvl2pPr>
            <a:lvl3pPr marL="913072" indent="0">
              <a:buNone/>
              <a:defRPr sz="1800" b="1"/>
            </a:lvl3pPr>
            <a:lvl4pPr marL="1369616" indent="0">
              <a:buNone/>
              <a:defRPr sz="1600" b="1"/>
            </a:lvl4pPr>
            <a:lvl5pPr marL="1826154" indent="0">
              <a:buNone/>
              <a:defRPr sz="1600" b="1"/>
            </a:lvl5pPr>
            <a:lvl6pPr marL="2282694" indent="0">
              <a:buNone/>
              <a:defRPr sz="1600" b="1"/>
            </a:lvl6pPr>
            <a:lvl7pPr marL="2739237" indent="0">
              <a:buNone/>
              <a:defRPr sz="1600" b="1"/>
            </a:lvl7pPr>
            <a:lvl8pPr marL="3195771" indent="0">
              <a:buNone/>
              <a:defRPr sz="1600" b="1"/>
            </a:lvl8pPr>
            <a:lvl9pPr marL="36523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16E01931-85A4-2B4B-86F6-884EAF673122}" type="datetimeFigureOut">
              <a:rPr lang="en-US"/>
              <a:pPr>
                <a:defRPr/>
              </a:pPr>
              <a:t>09/05/17</a:t>
            </a:fld>
            <a:endParaRPr lang="en-US" dirty="0"/>
          </a:p>
        </p:txBody>
      </p:sp>
      <p:sp>
        <p:nvSpPr>
          <p:cNvPr id="8" name="Footer Placeholder 7"/>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96F3462E-55BD-2E47-B136-94F38F09C27B}" type="slidenum">
              <a:rPr lang="en-US"/>
              <a:pPr>
                <a:defRPr/>
              </a:pPr>
              <a:t>‹#›</a:t>
            </a:fld>
            <a:endParaRPr lang="en-US" dirty="0"/>
          </a:p>
        </p:txBody>
      </p:sp>
    </p:spTree>
    <p:extLst>
      <p:ext uri="{BB962C8B-B14F-4D97-AF65-F5344CB8AC3E}">
        <p14:creationId xmlns:p14="http://schemas.microsoft.com/office/powerpoint/2010/main" val="246037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226FBE88-DEA1-7F45-8FEB-16DA1F72441D}" type="datetimeFigureOut">
              <a:rPr lang="en-US"/>
              <a:pPr>
                <a:defRPr/>
              </a:pPr>
              <a:t>09/05/17</a:t>
            </a:fld>
            <a:endParaRPr lang="en-US" dirty="0"/>
          </a:p>
        </p:txBody>
      </p:sp>
      <p:sp>
        <p:nvSpPr>
          <p:cNvPr id="4" name="Footer Placeholder 3"/>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65AD3248-2C08-B048-A1C9-8FC9E5B9C1CC}" type="slidenum">
              <a:rPr lang="en-US"/>
              <a:pPr>
                <a:defRPr/>
              </a:pPr>
              <a:t>‹#›</a:t>
            </a:fld>
            <a:endParaRPr lang="en-US" dirty="0"/>
          </a:p>
        </p:txBody>
      </p:sp>
    </p:spTree>
    <p:extLst>
      <p:ext uri="{BB962C8B-B14F-4D97-AF65-F5344CB8AC3E}">
        <p14:creationId xmlns:p14="http://schemas.microsoft.com/office/powerpoint/2010/main" val="1491763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F2CBBC61-90A0-5D46-B3F6-7A8D33C69720}" type="datetimeFigureOut">
              <a:rPr lang="en-US"/>
              <a:pPr>
                <a:defRPr/>
              </a:pPr>
              <a:t>09/05/17</a:t>
            </a:fld>
            <a:endParaRPr lang="en-US" dirty="0"/>
          </a:p>
        </p:txBody>
      </p:sp>
      <p:sp>
        <p:nvSpPr>
          <p:cNvPr id="3" name="Footer Placeholder 2"/>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EF94070A-78B1-394E-B7BA-0A91542E1BE0}" type="slidenum">
              <a:rPr lang="en-US"/>
              <a:pPr>
                <a:defRPr/>
              </a:pPr>
              <a:t>‹#›</a:t>
            </a:fld>
            <a:endParaRPr lang="en-US" dirty="0"/>
          </a:p>
        </p:txBody>
      </p:sp>
    </p:spTree>
    <p:extLst>
      <p:ext uri="{BB962C8B-B14F-4D97-AF65-F5344CB8AC3E}">
        <p14:creationId xmlns:p14="http://schemas.microsoft.com/office/powerpoint/2010/main" val="586975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87" y="27561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0" y="1435114"/>
            <a:ext cx="3259006" cy="4691063"/>
          </a:xfrm>
        </p:spPr>
        <p:txBody>
          <a:bodyPr/>
          <a:lstStyle>
            <a:lvl1pPr marL="0" indent="0">
              <a:buNone/>
              <a:defRPr sz="1400"/>
            </a:lvl1pPr>
            <a:lvl2pPr marL="456538" indent="0">
              <a:buNone/>
              <a:defRPr sz="1200"/>
            </a:lvl2pPr>
            <a:lvl3pPr marL="913072" indent="0">
              <a:buNone/>
              <a:defRPr sz="1000"/>
            </a:lvl3pPr>
            <a:lvl4pPr marL="1369616" indent="0">
              <a:buNone/>
              <a:defRPr sz="900"/>
            </a:lvl4pPr>
            <a:lvl5pPr marL="1826154" indent="0">
              <a:buNone/>
              <a:defRPr sz="900"/>
            </a:lvl5pPr>
            <a:lvl6pPr marL="2282694" indent="0">
              <a:buNone/>
              <a:defRPr sz="900"/>
            </a:lvl6pPr>
            <a:lvl7pPr marL="2739237" indent="0">
              <a:buNone/>
              <a:defRPr sz="900"/>
            </a:lvl7pPr>
            <a:lvl8pPr marL="3195771" indent="0">
              <a:buNone/>
              <a:defRPr sz="900"/>
            </a:lvl8pPr>
            <a:lvl9pPr marL="36523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73D81109-3F26-8347-98DF-B491F3D7F004}"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79F9746E-DAF4-C645-B507-798038BCC363}" type="slidenum">
              <a:rPr lang="en-US"/>
              <a:pPr>
                <a:defRPr/>
              </a:pPr>
              <a:t>‹#›</a:t>
            </a:fld>
            <a:endParaRPr lang="en-US" dirty="0"/>
          </a:p>
        </p:txBody>
      </p:sp>
    </p:spTree>
    <p:extLst>
      <p:ext uri="{BB962C8B-B14F-4D97-AF65-F5344CB8AC3E}">
        <p14:creationId xmlns:p14="http://schemas.microsoft.com/office/powerpoint/2010/main" val="122381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56"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56" y="612775"/>
            <a:ext cx="5943600" cy="4114800"/>
          </a:xfrm>
        </p:spPr>
        <p:txBody>
          <a:bodyPr rtlCol="0">
            <a:normAutofit/>
          </a:bodyPr>
          <a:lstStyle>
            <a:lvl1pPr marL="0" indent="0">
              <a:buNone/>
              <a:defRPr sz="3200"/>
            </a:lvl1pPr>
            <a:lvl2pPr marL="456538" indent="0">
              <a:buNone/>
              <a:defRPr sz="2800"/>
            </a:lvl2pPr>
            <a:lvl3pPr marL="913072" indent="0">
              <a:buNone/>
              <a:defRPr sz="2400"/>
            </a:lvl3pPr>
            <a:lvl4pPr marL="1369616" indent="0">
              <a:buNone/>
              <a:defRPr sz="2000"/>
            </a:lvl4pPr>
            <a:lvl5pPr marL="1826154" indent="0">
              <a:buNone/>
              <a:defRPr sz="2000"/>
            </a:lvl5pPr>
            <a:lvl6pPr marL="2282694" indent="0">
              <a:buNone/>
              <a:defRPr sz="2000"/>
            </a:lvl6pPr>
            <a:lvl7pPr marL="2739237" indent="0">
              <a:buNone/>
              <a:defRPr sz="2000"/>
            </a:lvl7pPr>
            <a:lvl8pPr marL="3195771" indent="0">
              <a:buNone/>
              <a:defRPr sz="2000"/>
            </a:lvl8pPr>
            <a:lvl9pPr marL="3652315" indent="0">
              <a:buNone/>
              <a:defRPr sz="2000"/>
            </a:lvl9pPr>
          </a:lstStyle>
          <a:p>
            <a:pPr lvl="0"/>
            <a:endParaRPr lang="en-US" noProof="0" dirty="0"/>
          </a:p>
        </p:txBody>
      </p:sp>
      <p:sp>
        <p:nvSpPr>
          <p:cNvPr id="4" name="Text Placeholder 3"/>
          <p:cNvSpPr>
            <a:spLocks noGrp="1"/>
          </p:cNvSpPr>
          <p:nvPr>
            <p:ph type="body" sz="half" idx="2"/>
          </p:nvPr>
        </p:nvSpPr>
        <p:spPr>
          <a:xfrm>
            <a:off x="1941656" y="5367338"/>
            <a:ext cx="5943600" cy="804862"/>
          </a:xfrm>
        </p:spPr>
        <p:txBody>
          <a:bodyPr/>
          <a:lstStyle>
            <a:lvl1pPr marL="0" indent="0">
              <a:buNone/>
              <a:defRPr sz="1400"/>
            </a:lvl1pPr>
            <a:lvl2pPr marL="456538" indent="0">
              <a:buNone/>
              <a:defRPr sz="1200"/>
            </a:lvl2pPr>
            <a:lvl3pPr marL="913072" indent="0">
              <a:buNone/>
              <a:defRPr sz="1000"/>
            </a:lvl3pPr>
            <a:lvl4pPr marL="1369616" indent="0">
              <a:buNone/>
              <a:defRPr sz="900"/>
            </a:lvl4pPr>
            <a:lvl5pPr marL="1826154" indent="0">
              <a:buNone/>
              <a:defRPr sz="900"/>
            </a:lvl5pPr>
            <a:lvl6pPr marL="2282694" indent="0">
              <a:buNone/>
              <a:defRPr sz="900"/>
            </a:lvl6pPr>
            <a:lvl7pPr marL="2739237" indent="0">
              <a:buNone/>
              <a:defRPr sz="900"/>
            </a:lvl7pPr>
            <a:lvl8pPr marL="3195771" indent="0">
              <a:buNone/>
              <a:defRPr sz="900"/>
            </a:lvl8pPr>
            <a:lvl9pPr marL="36523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A9D08907-B575-E54F-A572-6BF33E2E32F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85219662-8964-D64D-9609-B8C22C08E86B}" type="slidenum">
              <a:rPr lang="en-US"/>
              <a:pPr>
                <a:defRPr/>
              </a:pPr>
              <a:t>‹#›</a:t>
            </a:fld>
            <a:endParaRPr lang="en-US" dirty="0"/>
          </a:p>
        </p:txBody>
      </p:sp>
    </p:spTree>
    <p:extLst>
      <p:ext uri="{BB962C8B-B14F-4D97-AF65-F5344CB8AC3E}">
        <p14:creationId xmlns:p14="http://schemas.microsoft.com/office/powerpoint/2010/main" val="3023821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25B2E757-6677-684E-994C-F37DFDF9F875}"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BA1C86AC-D615-DD47-B869-24038C046A46}" type="slidenum">
              <a:rPr lang="en-US"/>
              <a:pPr>
                <a:defRPr/>
              </a:pPr>
              <a:t>‹#›</a:t>
            </a:fld>
            <a:endParaRPr lang="en-US" dirty="0"/>
          </a:p>
        </p:txBody>
      </p:sp>
    </p:spTree>
    <p:extLst>
      <p:ext uri="{BB962C8B-B14F-4D97-AF65-F5344CB8AC3E}">
        <p14:creationId xmlns:p14="http://schemas.microsoft.com/office/powerpoint/2010/main" val="4264567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4" y="277204"/>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7204"/>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DCB42EB6-F47C-034F-AEAC-33F5843836DB}"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3681498D-A66B-0F4E-9C53-64B9C6F7BE67}" type="slidenum">
              <a:rPr lang="en-US"/>
              <a:pPr>
                <a:defRPr/>
              </a:pPr>
              <a:t>‹#›</a:t>
            </a:fld>
            <a:endParaRPr lang="en-US" dirty="0"/>
          </a:p>
        </p:txBody>
      </p:sp>
    </p:spTree>
    <p:extLst>
      <p:ext uri="{BB962C8B-B14F-4D97-AF65-F5344CB8AC3E}">
        <p14:creationId xmlns:p14="http://schemas.microsoft.com/office/powerpoint/2010/main" val="1496260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1564"/>
            <a:ext cx="84201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0093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724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8039"/>
            <a:ext cx="84201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4616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9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6915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0257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358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872974" y="27418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9273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61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594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5777"/>
            <a:ext cx="222885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95300" y="275777"/>
            <a:ext cx="652145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C062E10A-D371-C143-A6AD-4CFE0E70D0DD}" type="datetimeFigureOut">
              <a:rPr lang="en-US" smtClean="0">
                <a:solidFill>
                  <a:prstClr val="black">
                    <a:tint val="75000"/>
                  </a:prstClr>
                </a:solidFill>
                <a:latin typeface="Calibri"/>
              </a:rPr>
              <a:pPr/>
              <a:t>09/05/17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5A19225-1B35-B048-9813-F342928961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2108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2531"/>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3"/>
            <a:ext cx="6934200" cy="1752600"/>
          </a:xfrm>
        </p:spPr>
        <p:txBody>
          <a:bodyPr/>
          <a:lstStyle>
            <a:lvl1pPr marL="0" indent="0" algn="ctr">
              <a:buNone/>
              <a:defRPr>
                <a:solidFill>
                  <a:schemeClr val="tx1">
                    <a:tint val="75000"/>
                  </a:schemeClr>
                </a:solidFill>
              </a:defRPr>
            </a:lvl1pPr>
            <a:lvl2pPr marL="456538" indent="0" algn="ctr">
              <a:buNone/>
              <a:defRPr>
                <a:solidFill>
                  <a:schemeClr val="tx1">
                    <a:tint val="75000"/>
                  </a:schemeClr>
                </a:solidFill>
              </a:defRPr>
            </a:lvl2pPr>
            <a:lvl3pPr marL="913072" indent="0" algn="ctr">
              <a:buNone/>
              <a:defRPr>
                <a:solidFill>
                  <a:schemeClr val="tx1">
                    <a:tint val="75000"/>
                  </a:schemeClr>
                </a:solidFill>
              </a:defRPr>
            </a:lvl3pPr>
            <a:lvl4pPr marL="1369616" indent="0" algn="ctr">
              <a:buNone/>
              <a:defRPr>
                <a:solidFill>
                  <a:schemeClr val="tx1">
                    <a:tint val="75000"/>
                  </a:schemeClr>
                </a:solidFill>
              </a:defRPr>
            </a:lvl4pPr>
            <a:lvl5pPr marL="1826154" indent="0" algn="ctr">
              <a:buNone/>
              <a:defRPr>
                <a:solidFill>
                  <a:schemeClr val="tx1">
                    <a:tint val="75000"/>
                  </a:schemeClr>
                </a:solidFill>
              </a:defRPr>
            </a:lvl5pPr>
            <a:lvl6pPr marL="2282694" indent="0" algn="ctr">
              <a:buNone/>
              <a:defRPr>
                <a:solidFill>
                  <a:schemeClr val="tx1">
                    <a:tint val="75000"/>
                  </a:schemeClr>
                </a:solidFill>
              </a:defRPr>
            </a:lvl6pPr>
            <a:lvl7pPr marL="2739237" indent="0" algn="ctr">
              <a:buNone/>
              <a:defRPr>
                <a:solidFill>
                  <a:schemeClr val="tx1">
                    <a:tint val="75000"/>
                  </a:schemeClr>
                </a:solidFill>
              </a:defRPr>
            </a:lvl7pPr>
            <a:lvl8pPr marL="3195771" indent="0" algn="ctr">
              <a:buNone/>
              <a:defRPr>
                <a:solidFill>
                  <a:schemeClr val="tx1">
                    <a:tint val="75000"/>
                  </a:schemeClr>
                </a:solidFill>
              </a:defRPr>
            </a:lvl8pPr>
            <a:lvl9pPr marL="36523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1779A4D7-972E-A742-8D9F-E802DA14EE82}"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DA02BAC4-EC4F-B243-8A04-48736EBDB3D5}" type="slidenum">
              <a:rPr lang="en-US"/>
              <a:pPr>
                <a:defRPr/>
              </a:pPr>
              <a:t>‹#›</a:t>
            </a:fld>
            <a:endParaRPr lang="en-US" dirty="0"/>
          </a:p>
        </p:txBody>
      </p:sp>
    </p:spTree>
    <p:extLst>
      <p:ext uri="{BB962C8B-B14F-4D97-AF65-F5344CB8AC3E}">
        <p14:creationId xmlns:p14="http://schemas.microsoft.com/office/powerpoint/2010/main" val="3570294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FF305EA3-BAEC-E74B-AF47-4EF2EF48722C}"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9B8D71CB-B80D-834A-841D-917FD3F1A684}" type="slidenum">
              <a:rPr lang="en-US"/>
              <a:pPr>
                <a:defRPr/>
              </a:pPr>
              <a:t>‹#›</a:t>
            </a:fld>
            <a:endParaRPr lang="en-US" dirty="0"/>
          </a:p>
        </p:txBody>
      </p:sp>
    </p:spTree>
    <p:extLst>
      <p:ext uri="{BB962C8B-B14F-4D97-AF65-F5344CB8AC3E}">
        <p14:creationId xmlns:p14="http://schemas.microsoft.com/office/powerpoint/2010/main" val="116502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9022"/>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32"/>
            <a:ext cx="8420100" cy="1500187"/>
          </a:xfrm>
        </p:spPr>
        <p:txBody>
          <a:bodyPr anchor="b"/>
          <a:lstStyle>
            <a:lvl1pPr marL="0" indent="0">
              <a:buNone/>
              <a:defRPr sz="2000">
                <a:solidFill>
                  <a:schemeClr val="tx1">
                    <a:tint val="75000"/>
                  </a:schemeClr>
                </a:solidFill>
              </a:defRPr>
            </a:lvl1pPr>
            <a:lvl2pPr marL="456538" indent="0">
              <a:buNone/>
              <a:defRPr sz="1800">
                <a:solidFill>
                  <a:schemeClr val="tx1">
                    <a:tint val="75000"/>
                  </a:schemeClr>
                </a:solidFill>
              </a:defRPr>
            </a:lvl2pPr>
            <a:lvl3pPr marL="913072" indent="0">
              <a:buNone/>
              <a:defRPr sz="1600">
                <a:solidFill>
                  <a:schemeClr val="tx1">
                    <a:tint val="75000"/>
                  </a:schemeClr>
                </a:solidFill>
              </a:defRPr>
            </a:lvl3pPr>
            <a:lvl4pPr marL="1369616" indent="0">
              <a:buNone/>
              <a:defRPr sz="1400">
                <a:solidFill>
                  <a:schemeClr val="tx1">
                    <a:tint val="75000"/>
                  </a:schemeClr>
                </a:solidFill>
              </a:defRPr>
            </a:lvl4pPr>
            <a:lvl5pPr marL="1826154" indent="0">
              <a:buNone/>
              <a:defRPr sz="1400">
                <a:solidFill>
                  <a:schemeClr val="tx1">
                    <a:tint val="75000"/>
                  </a:schemeClr>
                </a:solidFill>
              </a:defRPr>
            </a:lvl5pPr>
            <a:lvl6pPr marL="2282694" indent="0">
              <a:buNone/>
              <a:defRPr sz="1400">
                <a:solidFill>
                  <a:schemeClr val="tx1">
                    <a:tint val="75000"/>
                  </a:schemeClr>
                </a:solidFill>
              </a:defRPr>
            </a:lvl6pPr>
            <a:lvl7pPr marL="2739237" indent="0">
              <a:buNone/>
              <a:defRPr sz="1400">
                <a:solidFill>
                  <a:schemeClr val="tx1">
                    <a:tint val="75000"/>
                  </a:schemeClr>
                </a:solidFill>
              </a:defRPr>
            </a:lvl7pPr>
            <a:lvl8pPr marL="3195771" indent="0">
              <a:buNone/>
              <a:defRPr sz="1400">
                <a:solidFill>
                  <a:schemeClr val="tx1">
                    <a:tint val="75000"/>
                  </a:schemeClr>
                </a:solidFill>
              </a:defRPr>
            </a:lvl8pPr>
            <a:lvl9pPr marL="36523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CA899CBB-965B-C141-A456-A85D27DB2AC0}"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027207C1-1447-3544-94AF-D26B9CADB471}" type="slidenum">
              <a:rPr lang="en-US"/>
              <a:pPr>
                <a:defRPr/>
              </a:pPr>
              <a:t>‹#›</a:t>
            </a:fld>
            <a:endParaRPr lang="en-US" dirty="0"/>
          </a:p>
        </p:txBody>
      </p:sp>
    </p:spTree>
    <p:extLst>
      <p:ext uri="{BB962C8B-B14F-4D97-AF65-F5344CB8AC3E}">
        <p14:creationId xmlns:p14="http://schemas.microsoft.com/office/powerpoint/2010/main" val="360184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24" y="27489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080" indent="0">
              <a:buNone/>
              <a:defRPr sz="1200"/>
            </a:lvl2pPr>
            <a:lvl3pPr marL="914160" indent="0">
              <a:buNone/>
              <a:defRPr sz="1000"/>
            </a:lvl3pPr>
            <a:lvl4pPr marL="1371240" indent="0">
              <a:buNone/>
              <a:defRPr sz="900"/>
            </a:lvl4pPr>
            <a:lvl5pPr marL="1828320" indent="0">
              <a:buNone/>
              <a:defRPr sz="900"/>
            </a:lvl5pPr>
            <a:lvl6pPr marL="2285400" indent="0">
              <a:buNone/>
              <a:defRPr sz="900"/>
            </a:lvl6pPr>
            <a:lvl7pPr marL="2742483" indent="0">
              <a:buNone/>
              <a:defRPr sz="900"/>
            </a:lvl7pPr>
            <a:lvl8pPr marL="3199561" indent="0">
              <a:buNone/>
              <a:defRPr sz="900"/>
            </a:lvl8pPr>
            <a:lvl9pPr marL="3656641"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1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1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050AC122-A59D-0845-A91C-61DBBE32ED2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685653A2-3A7B-AA4B-B201-4F44DE728172}" type="slidenum">
              <a:rPr lang="en-US"/>
              <a:pPr>
                <a:defRPr/>
              </a:pPr>
              <a:t>‹#›</a:t>
            </a:fld>
            <a:endParaRPr lang="en-US" dirty="0"/>
          </a:p>
        </p:txBody>
      </p:sp>
    </p:spTree>
    <p:extLst>
      <p:ext uri="{BB962C8B-B14F-4D97-AF65-F5344CB8AC3E}">
        <p14:creationId xmlns:p14="http://schemas.microsoft.com/office/powerpoint/2010/main" val="16418710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870" cy="639762"/>
          </a:xfrm>
        </p:spPr>
        <p:txBody>
          <a:bodyPr anchor="b"/>
          <a:lstStyle>
            <a:lvl1pPr marL="0" indent="0">
              <a:buNone/>
              <a:defRPr sz="2400" b="1"/>
            </a:lvl1pPr>
            <a:lvl2pPr marL="456538" indent="0">
              <a:buNone/>
              <a:defRPr sz="2000" b="1"/>
            </a:lvl2pPr>
            <a:lvl3pPr marL="913072" indent="0">
              <a:buNone/>
              <a:defRPr sz="1800" b="1"/>
            </a:lvl3pPr>
            <a:lvl4pPr marL="1369616" indent="0">
              <a:buNone/>
              <a:defRPr sz="1600" b="1"/>
            </a:lvl4pPr>
            <a:lvl5pPr marL="1826154" indent="0">
              <a:buNone/>
              <a:defRPr sz="1600" b="1"/>
            </a:lvl5pPr>
            <a:lvl6pPr marL="2282694" indent="0">
              <a:buNone/>
              <a:defRPr sz="1600" b="1"/>
            </a:lvl6pPr>
            <a:lvl7pPr marL="2739237" indent="0">
              <a:buNone/>
              <a:defRPr sz="1600" b="1"/>
            </a:lvl7pPr>
            <a:lvl8pPr marL="3195771" indent="0">
              <a:buNone/>
              <a:defRPr sz="1600" b="1"/>
            </a:lvl8pPr>
            <a:lvl9pPr marL="36523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4"/>
            <a:ext cx="4378590" cy="639762"/>
          </a:xfrm>
        </p:spPr>
        <p:txBody>
          <a:bodyPr anchor="b"/>
          <a:lstStyle>
            <a:lvl1pPr marL="0" indent="0">
              <a:buNone/>
              <a:defRPr sz="2400" b="1"/>
            </a:lvl1pPr>
            <a:lvl2pPr marL="456538" indent="0">
              <a:buNone/>
              <a:defRPr sz="2000" b="1"/>
            </a:lvl2pPr>
            <a:lvl3pPr marL="913072" indent="0">
              <a:buNone/>
              <a:defRPr sz="1800" b="1"/>
            </a:lvl3pPr>
            <a:lvl4pPr marL="1369616" indent="0">
              <a:buNone/>
              <a:defRPr sz="1600" b="1"/>
            </a:lvl4pPr>
            <a:lvl5pPr marL="1826154" indent="0">
              <a:buNone/>
              <a:defRPr sz="1600" b="1"/>
            </a:lvl5pPr>
            <a:lvl6pPr marL="2282694" indent="0">
              <a:buNone/>
              <a:defRPr sz="1600" b="1"/>
            </a:lvl6pPr>
            <a:lvl7pPr marL="2739237" indent="0">
              <a:buNone/>
              <a:defRPr sz="1600" b="1"/>
            </a:lvl7pPr>
            <a:lvl8pPr marL="3195771" indent="0">
              <a:buNone/>
              <a:defRPr sz="1600" b="1"/>
            </a:lvl8pPr>
            <a:lvl9pPr marL="36523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16E01931-85A4-2B4B-86F6-884EAF673122}" type="datetimeFigureOut">
              <a:rPr lang="en-US"/>
              <a:pPr>
                <a:defRPr/>
              </a:pPr>
              <a:t>09/05/17</a:t>
            </a:fld>
            <a:endParaRPr lang="en-US" dirty="0"/>
          </a:p>
        </p:txBody>
      </p:sp>
      <p:sp>
        <p:nvSpPr>
          <p:cNvPr id="8" name="Footer Placeholder 7"/>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96F3462E-55BD-2E47-B136-94F38F09C27B}" type="slidenum">
              <a:rPr lang="en-US"/>
              <a:pPr>
                <a:defRPr/>
              </a:pPr>
              <a:t>‹#›</a:t>
            </a:fld>
            <a:endParaRPr lang="en-US" dirty="0"/>
          </a:p>
        </p:txBody>
      </p:sp>
    </p:spTree>
    <p:extLst>
      <p:ext uri="{BB962C8B-B14F-4D97-AF65-F5344CB8AC3E}">
        <p14:creationId xmlns:p14="http://schemas.microsoft.com/office/powerpoint/2010/main" val="2460370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226FBE88-DEA1-7F45-8FEB-16DA1F72441D}" type="datetimeFigureOut">
              <a:rPr lang="en-US"/>
              <a:pPr>
                <a:defRPr/>
              </a:pPr>
              <a:t>09/05/17</a:t>
            </a:fld>
            <a:endParaRPr lang="en-US" dirty="0"/>
          </a:p>
        </p:txBody>
      </p:sp>
      <p:sp>
        <p:nvSpPr>
          <p:cNvPr id="4" name="Footer Placeholder 3"/>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65AD3248-2C08-B048-A1C9-8FC9E5B9C1CC}" type="slidenum">
              <a:rPr lang="en-US"/>
              <a:pPr>
                <a:defRPr/>
              </a:pPr>
              <a:t>‹#›</a:t>
            </a:fld>
            <a:endParaRPr lang="en-US" dirty="0"/>
          </a:p>
        </p:txBody>
      </p:sp>
    </p:spTree>
    <p:extLst>
      <p:ext uri="{BB962C8B-B14F-4D97-AF65-F5344CB8AC3E}">
        <p14:creationId xmlns:p14="http://schemas.microsoft.com/office/powerpoint/2010/main" val="1491763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F2CBBC61-90A0-5D46-B3F6-7A8D33C69720}" type="datetimeFigureOut">
              <a:rPr lang="en-US"/>
              <a:pPr>
                <a:defRPr/>
              </a:pPr>
              <a:t>09/05/17</a:t>
            </a:fld>
            <a:endParaRPr lang="en-US" dirty="0"/>
          </a:p>
        </p:txBody>
      </p:sp>
      <p:sp>
        <p:nvSpPr>
          <p:cNvPr id="3" name="Footer Placeholder 2"/>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EF94070A-78B1-394E-B7BA-0A91542E1BE0}" type="slidenum">
              <a:rPr lang="en-US"/>
              <a:pPr>
                <a:defRPr/>
              </a:pPr>
              <a:t>‹#›</a:t>
            </a:fld>
            <a:endParaRPr lang="en-US" dirty="0"/>
          </a:p>
        </p:txBody>
      </p:sp>
    </p:spTree>
    <p:extLst>
      <p:ext uri="{BB962C8B-B14F-4D97-AF65-F5344CB8AC3E}">
        <p14:creationId xmlns:p14="http://schemas.microsoft.com/office/powerpoint/2010/main" val="586975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87" y="27517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0" y="1435114"/>
            <a:ext cx="3259006" cy="4691063"/>
          </a:xfrm>
        </p:spPr>
        <p:txBody>
          <a:bodyPr/>
          <a:lstStyle>
            <a:lvl1pPr marL="0" indent="0">
              <a:buNone/>
              <a:defRPr sz="1400"/>
            </a:lvl1pPr>
            <a:lvl2pPr marL="456538" indent="0">
              <a:buNone/>
              <a:defRPr sz="1200"/>
            </a:lvl2pPr>
            <a:lvl3pPr marL="913072" indent="0">
              <a:buNone/>
              <a:defRPr sz="1000"/>
            </a:lvl3pPr>
            <a:lvl4pPr marL="1369616" indent="0">
              <a:buNone/>
              <a:defRPr sz="900"/>
            </a:lvl4pPr>
            <a:lvl5pPr marL="1826154" indent="0">
              <a:buNone/>
              <a:defRPr sz="900"/>
            </a:lvl5pPr>
            <a:lvl6pPr marL="2282694" indent="0">
              <a:buNone/>
              <a:defRPr sz="900"/>
            </a:lvl6pPr>
            <a:lvl7pPr marL="2739237" indent="0">
              <a:buNone/>
              <a:defRPr sz="900"/>
            </a:lvl7pPr>
            <a:lvl8pPr marL="3195771" indent="0">
              <a:buNone/>
              <a:defRPr sz="900"/>
            </a:lvl8pPr>
            <a:lvl9pPr marL="36523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73D81109-3F26-8347-98DF-B491F3D7F004}"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79F9746E-DAF4-C645-B507-798038BCC363}" type="slidenum">
              <a:rPr lang="en-US"/>
              <a:pPr>
                <a:defRPr/>
              </a:pPr>
              <a:t>‹#›</a:t>
            </a:fld>
            <a:endParaRPr lang="en-US" dirty="0"/>
          </a:p>
        </p:txBody>
      </p:sp>
    </p:spTree>
    <p:extLst>
      <p:ext uri="{BB962C8B-B14F-4D97-AF65-F5344CB8AC3E}">
        <p14:creationId xmlns:p14="http://schemas.microsoft.com/office/powerpoint/2010/main" val="122381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56"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56" y="612775"/>
            <a:ext cx="5943600" cy="4114800"/>
          </a:xfrm>
        </p:spPr>
        <p:txBody>
          <a:bodyPr rtlCol="0">
            <a:normAutofit/>
          </a:bodyPr>
          <a:lstStyle>
            <a:lvl1pPr marL="0" indent="0">
              <a:buNone/>
              <a:defRPr sz="3200"/>
            </a:lvl1pPr>
            <a:lvl2pPr marL="456538" indent="0">
              <a:buNone/>
              <a:defRPr sz="2800"/>
            </a:lvl2pPr>
            <a:lvl3pPr marL="913072" indent="0">
              <a:buNone/>
              <a:defRPr sz="2400"/>
            </a:lvl3pPr>
            <a:lvl4pPr marL="1369616" indent="0">
              <a:buNone/>
              <a:defRPr sz="2000"/>
            </a:lvl4pPr>
            <a:lvl5pPr marL="1826154" indent="0">
              <a:buNone/>
              <a:defRPr sz="2000"/>
            </a:lvl5pPr>
            <a:lvl6pPr marL="2282694" indent="0">
              <a:buNone/>
              <a:defRPr sz="2000"/>
            </a:lvl6pPr>
            <a:lvl7pPr marL="2739237" indent="0">
              <a:buNone/>
              <a:defRPr sz="2000"/>
            </a:lvl7pPr>
            <a:lvl8pPr marL="3195771" indent="0">
              <a:buNone/>
              <a:defRPr sz="2000"/>
            </a:lvl8pPr>
            <a:lvl9pPr marL="3652315" indent="0">
              <a:buNone/>
              <a:defRPr sz="2000"/>
            </a:lvl9pPr>
          </a:lstStyle>
          <a:p>
            <a:pPr lvl="0"/>
            <a:endParaRPr lang="en-US" noProof="0" dirty="0"/>
          </a:p>
        </p:txBody>
      </p:sp>
      <p:sp>
        <p:nvSpPr>
          <p:cNvPr id="4" name="Text Placeholder 3"/>
          <p:cNvSpPr>
            <a:spLocks noGrp="1"/>
          </p:cNvSpPr>
          <p:nvPr>
            <p:ph type="body" sz="half" idx="2"/>
          </p:nvPr>
        </p:nvSpPr>
        <p:spPr>
          <a:xfrm>
            <a:off x="1941656" y="5367338"/>
            <a:ext cx="5943600" cy="804862"/>
          </a:xfrm>
        </p:spPr>
        <p:txBody>
          <a:bodyPr/>
          <a:lstStyle>
            <a:lvl1pPr marL="0" indent="0">
              <a:buNone/>
              <a:defRPr sz="1400"/>
            </a:lvl1pPr>
            <a:lvl2pPr marL="456538" indent="0">
              <a:buNone/>
              <a:defRPr sz="1200"/>
            </a:lvl2pPr>
            <a:lvl3pPr marL="913072" indent="0">
              <a:buNone/>
              <a:defRPr sz="1000"/>
            </a:lvl3pPr>
            <a:lvl4pPr marL="1369616" indent="0">
              <a:buNone/>
              <a:defRPr sz="900"/>
            </a:lvl4pPr>
            <a:lvl5pPr marL="1826154" indent="0">
              <a:buNone/>
              <a:defRPr sz="900"/>
            </a:lvl5pPr>
            <a:lvl6pPr marL="2282694" indent="0">
              <a:buNone/>
              <a:defRPr sz="900"/>
            </a:lvl6pPr>
            <a:lvl7pPr marL="2739237" indent="0">
              <a:buNone/>
              <a:defRPr sz="900"/>
            </a:lvl7pPr>
            <a:lvl8pPr marL="3195771" indent="0">
              <a:buNone/>
              <a:defRPr sz="900"/>
            </a:lvl8pPr>
            <a:lvl9pPr marL="36523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A9D08907-B575-E54F-A572-6BF33E2E32F1}" type="datetimeFigureOut">
              <a:rPr lang="en-US"/>
              <a:pPr>
                <a:defRPr/>
              </a:pPr>
              <a:t>09/05/17</a:t>
            </a:fld>
            <a:endParaRPr lang="en-US" dirty="0"/>
          </a:p>
        </p:txBody>
      </p:sp>
      <p:sp>
        <p:nvSpPr>
          <p:cNvPr id="6" name="Footer Placeholder 5"/>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85219662-8964-D64D-9609-B8C22C08E86B}" type="slidenum">
              <a:rPr lang="en-US"/>
              <a:pPr>
                <a:defRPr/>
              </a:pPr>
              <a:t>‹#›</a:t>
            </a:fld>
            <a:endParaRPr lang="en-US" dirty="0"/>
          </a:p>
        </p:txBody>
      </p:sp>
    </p:spTree>
    <p:extLst>
      <p:ext uri="{BB962C8B-B14F-4D97-AF65-F5344CB8AC3E}">
        <p14:creationId xmlns:p14="http://schemas.microsoft.com/office/powerpoint/2010/main" val="3023821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25B2E757-6677-684E-994C-F37DFDF9F875}"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BA1C86AC-D615-DD47-B869-24038C046A46}" type="slidenum">
              <a:rPr lang="en-US"/>
              <a:pPr>
                <a:defRPr/>
              </a:pPr>
              <a:t>‹#›</a:t>
            </a:fld>
            <a:endParaRPr lang="en-US" dirty="0"/>
          </a:p>
        </p:txBody>
      </p:sp>
    </p:spTree>
    <p:extLst>
      <p:ext uri="{BB962C8B-B14F-4D97-AF65-F5344CB8AC3E}">
        <p14:creationId xmlns:p14="http://schemas.microsoft.com/office/powerpoint/2010/main" val="4264567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4" y="276760"/>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6760"/>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DCB42EB6-F47C-034F-AEAC-33F5843836DB}" type="datetimeFigureOut">
              <a:rPr lang="en-US"/>
              <a:pPr>
                <a:defRPr/>
              </a:pPr>
              <a:t>09/05/17</a:t>
            </a:fld>
            <a:endParaRPr lang="en-US" dirty="0"/>
          </a:p>
        </p:txBody>
      </p:sp>
      <p:sp>
        <p:nvSpPr>
          <p:cNvPr id="5" name="Footer Placeholder 4"/>
          <p:cNvSpPr>
            <a:spLocks noGrp="1"/>
          </p:cNvSpPr>
          <p:nvPr>
            <p:ph type="ftr" sz="quarter" idx="11"/>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642017" fontAlgn="base">
              <a:spcBef>
                <a:spcPct val="0"/>
              </a:spcBef>
              <a:spcAft>
                <a:spcPct val="0"/>
              </a:spcAft>
              <a:defRPr>
                <a:ea typeface="ヒラギノ明朝 Pro W3" charset="0"/>
                <a:cs typeface="ヒラギノ明朝 Pro W3" charset="0"/>
              </a:defRPr>
            </a:lvl1pPr>
          </a:lstStyle>
          <a:p>
            <a:pPr>
              <a:defRPr/>
            </a:pPr>
            <a:fld id="{3681498D-A66B-0F4E-9C53-64B9C6F7BE67}" type="slidenum">
              <a:rPr lang="en-US"/>
              <a:pPr>
                <a:defRPr/>
              </a:pPr>
              <a:t>‹#›</a:t>
            </a:fld>
            <a:endParaRPr lang="en-US" dirty="0"/>
          </a:p>
        </p:txBody>
      </p:sp>
    </p:spTree>
    <p:extLst>
      <p:ext uri="{BB962C8B-B14F-4D97-AF65-F5344CB8AC3E}">
        <p14:creationId xmlns:p14="http://schemas.microsoft.com/office/powerpoint/2010/main" val="1496260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1268"/>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2998061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116905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080" indent="0">
              <a:buNone/>
              <a:defRPr sz="2800"/>
            </a:lvl2pPr>
            <a:lvl3pPr marL="914160" indent="0">
              <a:buNone/>
              <a:defRPr sz="2400"/>
            </a:lvl3pPr>
            <a:lvl4pPr marL="1371240" indent="0">
              <a:buNone/>
              <a:defRPr sz="2000"/>
            </a:lvl4pPr>
            <a:lvl5pPr marL="1828320" indent="0">
              <a:buNone/>
              <a:defRPr sz="2000"/>
            </a:lvl5pPr>
            <a:lvl6pPr marL="2285400" indent="0">
              <a:buNone/>
              <a:defRPr sz="2000"/>
            </a:lvl6pPr>
            <a:lvl7pPr marL="2742483" indent="0">
              <a:buNone/>
              <a:defRPr sz="2000"/>
            </a:lvl7pPr>
            <a:lvl8pPr marL="3199561" indent="0">
              <a:buNone/>
              <a:defRPr sz="2000"/>
            </a:lvl8pPr>
            <a:lvl9pPr marL="3656641"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080" indent="0">
              <a:buNone/>
              <a:defRPr sz="1200"/>
            </a:lvl2pPr>
            <a:lvl3pPr marL="914160" indent="0">
              <a:buNone/>
              <a:defRPr sz="1000"/>
            </a:lvl3pPr>
            <a:lvl4pPr marL="1371240" indent="0">
              <a:buNone/>
              <a:defRPr sz="900"/>
            </a:lvl4pPr>
            <a:lvl5pPr marL="1828320" indent="0">
              <a:buNone/>
              <a:defRPr sz="900"/>
            </a:lvl5pPr>
            <a:lvl6pPr marL="2285400" indent="0">
              <a:buNone/>
              <a:defRPr sz="900"/>
            </a:lvl6pPr>
            <a:lvl7pPr marL="2742483" indent="0">
              <a:buNone/>
              <a:defRPr sz="900"/>
            </a:lvl7pPr>
            <a:lvl8pPr marL="3199561" indent="0">
              <a:buNone/>
              <a:defRPr sz="900"/>
            </a:lvl8pPr>
            <a:lvl9pPr marL="3656641"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7743"/>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169190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65508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611820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2340164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99200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4" y="27389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876295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078991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608134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5481"/>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5481"/>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1E40325-A15A-4475-832D-6611F4DDDB85}" type="datetimeFigureOut">
              <a:rPr lang="it-IT" smtClean="0">
                <a:solidFill>
                  <a:prstClr val="black">
                    <a:tint val="75000"/>
                  </a:prstClr>
                </a:solidFill>
                <a:latin typeface="Calibri"/>
              </a:rPr>
              <a:pPr/>
              <a:t>09/05/17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BB1D92B-60C0-4B8A-A470-DB5D164AEF57}"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893290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127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417DA0-6148-F44B-B226-74C1BA8A24B3}" type="slidenum">
              <a:rPr lang="en-GB">
                <a:solidFill>
                  <a:srgbClr val="000000"/>
                </a:solidFill>
                <a:latin typeface="Times New Roman"/>
                <a:ea typeface="ＭＳ Ｐゴシック"/>
              </a:rPr>
              <a:pPr>
                <a:def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3934112151"/>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10.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11.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2.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3.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4.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5.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6.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7.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8.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theme" Target="../theme/theme19.xml"/><Relationship Id="rId1" Type="http://schemas.openxmlformats.org/officeDocument/2006/relationships/slideLayout" Target="../slideLayouts/slideLayout176.xml"/><Relationship Id="rId2"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20.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21.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2.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3.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4.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5.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6.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7.xml"/><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8.xml"/><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9.xml"/><Relationship Id="rId13" Type="http://schemas.openxmlformats.org/officeDocument/2006/relationships/image" Target="../media/image30.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30.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31.xml"/><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5.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8.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9.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49"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407" tIns="37407" rIns="37407" bIns="37407"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49" y="177643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407" tIns="37407" rIns="37407" bIns="37407"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5249"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ransition xmlns:p14="http://schemas.microsoft.com/office/powerpoint/2010/main"/>
  <p:txStyles>
    <p:titleStyle>
      <a:lvl1pPr algn="ctr" defTabSz="672924"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9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9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9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9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7080" algn="ctr" defTabSz="6729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4160" algn="ctr" defTabSz="6729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1240" algn="ctr" defTabSz="6729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8320" algn="ctr" defTabSz="6729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8486" indent="-412642" algn="l" defTabSz="67292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4148" indent="-412642" algn="l" defTabSz="67292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8699" indent="-414230" algn="l" defTabSz="67292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5948" indent="-414230" algn="l" defTabSz="67292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61609" indent="-412642" algn="l" defTabSz="67292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8688" indent="-412642" algn="l" defTabSz="67292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5771" indent="-412642" algn="l" defTabSz="67292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32849" indent="-412642" algn="l" defTabSz="67292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9929" indent="-412642" algn="l" defTabSz="67292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7080" rtl="0" eaLnBrk="1" latinLnBrk="0" hangingPunct="1">
        <a:defRPr sz="1800" kern="1200">
          <a:solidFill>
            <a:schemeClr val="tx1"/>
          </a:solidFill>
          <a:latin typeface="+mn-lt"/>
          <a:ea typeface="+mn-ea"/>
          <a:cs typeface="+mn-cs"/>
        </a:defRPr>
      </a:lvl1pPr>
      <a:lvl2pPr marL="457080" algn="l" defTabSz="457080" rtl="0" eaLnBrk="1" latinLnBrk="0" hangingPunct="1">
        <a:defRPr sz="1800" kern="1200">
          <a:solidFill>
            <a:schemeClr val="tx1"/>
          </a:solidFill>
          <a:latin typeface="+mn-lt"/>
          <a:ea typeface="+mn-ea"/>
          <a:cs typeface="+mn-cs"/>
        </a:defRPr>
      </a:lvl2pPr>
      <a:lvl3pPr marL="914160" algn="l" defTabSz="457080" rtl="0" eaLnBrk="1" latinLnBrk="0" hangingPunct="1">
        <a:defRPr sz="1800" kern="1200">
          <a:solidFill>
            <a:schemeClr val="tx1"/>
          </a:solidFill>
          <a:latin typeface="+mn-lt"/>
          <a:ea typeface="+mn-ea"/>
          <a:cs typeface="+mn-cs"/>
        </a:defRPr>
      </a:lvl3pPr>
      <a:lvl4pPr marL="1371240" algn="l" defTabSz="457080" rtl="0" eaLnBrk="1" latinLnBrk="0" hangingPunct="1">
        <a:defRPr sz="1800" kern="1200">
          <a:solidFill>
            <a:schemeClr val="tx1"/>
          </a:solidFill>
          <a:latin typeface="+mn-lt"/>
          <a:ea typeface="+mn-ea"/>
          <a:cs typeface="+mn-cs"/>
        </a:defRPr>
      </a:lvl4pPr>
      <a:lvl5pPr marL="1828320" algn="l" defTabSz="457080" rtl="0" eaLnBrk="1" latinLnBrk="0" hangingPunct="1">
        <a:defRPr sz="1800" kern="1200">
          <a:solidFill>
            <a:schemeClr val="tx1"/>
          </a:solidFill>
          <a:latin typeface="+mn-lt"/>
          <a:ea typeface="+mn-ea"/>
          <a:cs typeface="+mn-cs"/>
        </a:defRPr>
      </a:lvl5pPr>
      <a:lvl6pPr marL="2285400" algn="l" defTabSz="457080" rtl="0" eaLnBrk="1" latinLnBrk="0" hangingPunct="1">
        <a:defRPr sz="1800" kern="1200">
          <a:solidFill>
            <a:schemeClr val="tx1"/>
          </a:solidFill>
          <a:latin typeface="+mn-lt"/>
          <a:ea typeface="+mn-ea"/>
          <a:cs typeface="+mn-cs"/>
        </a:defRPr>
      </a:lvl6pPr>
      <a:lvl7pPr marL="2742483" algn="l" defTabSz="457080" rtl="0" eaLnBrk="1" latinLnBrk="0" hangingPunct="1">
        <a:defRPr sz="1800" kern="1200">
          <a:solidFill>
            <a:schemeClr val="tx1"/>
          </a:solidFill>
          <a:latin typeface="+mn-lt"/>
          <a:ea typeface="+mn-ea"/>
          <a:cs typeface="+mn-cs"/>
        </a:defRPr>
      </a:lvl7pPr>
      <a:lvl8pPr marL="3199561" algn="l" defTabSz="457080" rtl="0" eaLnBrk="1" latinLnBrk="0" hangingPunct="1">
        <a:defRPr sz="1800" kern="1200">
          <a:solidFill>
            <a:schemeClr val="tx1"/>
          </a:solidFill>
          <a:latin typeface="+mn-lt"/>
          <a:ea typeface="+mn-ea"/>
          <a:cs typeface="+mn-cs"/>
        </a:defRPr>
      </a:lvl8pPr>
      <a:lvl9pPr marL="3656641" algn="l" defTabSz="4570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6472" y="274588"/>
            <a:ext cx="8914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5" tIns="45653" rIns="91305" bIns="45653"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96472" y="1600667"/>
            <a:ext cx="8914433"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5" tIns="45653" rIns="91305"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791" y="6358931"/>
            <a:ext cx="2310836" cy="365001"/>
          </a:xfrm>
          <a:prstGeom prst="rect">
            <a:avLst/>
          </a:prstGeom>
        </p:spPr>
        <p:txBody>
          <a:bodyPr vert="horz" lIns="91305" tIns="45653" rIns="91305" bIns="45653" rtlCol="0" anchor="ctr"/>
          <a:lstStyle>
            <a:lvl1pPr algn="l" defTabSz="456538" fontAlgn="auto">
              <a:spcBef>
                <a:spcPts val="0"/>
              </a:spcBef>
              <a:spcAft>
                <a:spcPts val="0"/>
              </a:spcAft>
              <a:defRPr sz="1200">
                <a:solidFill>
                  <a:prstClr val="black">
                    <a:tint val="75000"/>
                  </a:prstClr>
                </a:solidFill>
                <a:latin typeface="Calibri"/>
                <a:ea typeface="+mn-ea"/>
                <a:cs typeface="+mn-cs"/>
              </a:defRPr>
            </a:lvl1pPr>
          </a:lstStyle>
          <a:p>
            <a:pPr>
              <a:defRPr/>
            </a:pPr>
            <a:fld id="{3B77227C-E1A5-C94E-A11B-A53C0F90F113}" type="datetimeFigureOut">
              <a:rPr lang="en-US"/>
              <a:pPr>
                <a:defRPr/>
              </a:pPr>
              <a:t>09/05/17</a:t>
            </a:fld>
            <a:endParaRPr lang="en-US" dirty="0"/>
          </a:p>
        </p:txBody>
      </p:sp>
      <p:sp>
        <p:nvSpPr>
          <p:cNvPr id="5" name="Footer Placeholder 4"/>
          <p:cNvSpPr>
            <a:spLocks noGrp="1"/>
          </p:cNvSpPr>
          <p:nvPr>
            <p:ph type="ftr" sz="quarter" idx="3"/>
          </p:nvPr>
        </p:nvSpPr>
        <p:spPr>
          <a:xfrm>
            <a:off x="3385319" y="6358931"/>
            <a:ext cx="3136739" cy="365001"/>
          </a:xfrm>
          <a:prstGeom prst="rect">
            <a:avLst/>
          </a:prstGeom>
        </p:spPr>
        <p:txBody>
          <a:bodyPr vert="horz" lIns="91305" tIns="45653" rIns="91305" bIns="45653" rtlCol="0" anchor="ctr"/>
          <a:lstStyle>
            <a:lvl1pPr algn="ctr" defTabSz="456538"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7099389" y="6358931"/>
            <a:ext cx="2310836" cy="365001"/>
          </a:xfrm>
          <a:prstGeom prst="rect">
            <a:avLst/>
          </a:prstGeom>
        </p:spPr>
        <p:txBody>
          <a:bodyPr vert="horz" lIns="91305" tIns="45653" rIns="91305" bIns="45653" rtlCol="0" anchor="ctr"/>
          <a:lstStyle>
            <a:lvl1pPr algn="r" defTabSz="456538" fontAlgn="auto">
              <a:spcBef>
                <a:spcPts val="0"/>
              </a:spcBef>
              <a:spcAft>
                <a:spcPts val="0"/>
              </a:spcAft>
              <a:defRPr sz="1200">
                <a:solidFill>
                  <a:prstClr val="black">
                    <a:tint val="75000"/>
                  </a:prstClr>
                </a:solidFill>
                <a:latin typeface="Calibri"/>
                <a:ea typeface="+mn-ea"/>
                <a:cs typeface="+mn-cs"/>
              </a:defRPr>
            </a:lvl1pPr>
          </a:lstStyle>
          <a:p>
            <a:pPr>
              <a:defRPr/>
            </a:pPr>
            <a:fld id="{C1D6A0A6-D210-6A49-8CDA-5719406FFBD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Lst>
  <p:txStyles>
    <p:titleStyle>
      <a:lvl1pPr algn="ctr" defTabSz="45587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21007"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42017"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63025"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84035"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187" indent="-342187" algn="l" defTabSz="45587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219" indent="-284227" algn="l" defTabSz="45587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253" indent="-227381" algn="l" defTabSz="45587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242" indent="-227381" algn="l" defTabSz="45587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35" indent="-227381" algn="l" defTabSz="45587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967" indent="-228269" algn="l" defTabSz="456538" rtl="0" eaLnBrk="1" latinLnBrk="0" hangingPunct="1">
        <a:spcBef>
          <a:spcPct val="20000"/>
        </a:spcBef>
        <a:buFont typeface="Arial"/>
        <a:buChar char="•"/>
        <a:defRPr sz="2000" kern="1200">
          <a:solidFill>
            <a:schemeClr val="tx1"/>
          </a:solidFill>
          <a:latin typeface="+mn-lt"/>
          <a:ea typeface="+mn-ea"/>
          <a:cs typeface="+mn-cs"/>
        </a:defRPr>
      </a:lvl6pPr>
      <a:lvl7pPr marL="2967502" indent="-228269" algn="l" defTabSz="456538" rtl="0" eaLnBrk="1" latinLnBrk="0" hangingPunct="1">
        <a:spcBef>
          <a:spcPct val="20000"/>
        </a:spcBef>
        <a:buFont typeface="Arial"/>
        <a:buChar char="•"/>
        <a:defRPr sz="2000" kern="1200">
          <a:solidFill>
            <a:schemeClr val="tx1"/>
          </a:solidFill>
          <a:latin typeface="+mn-lt"/>
          <a:ea typeface="+mn-ea"/>
          <a:cs typeface="+mn-cs"/>
        </a:defRPr>
      </a:lvl7pPr>
      <a:lvl8pPr marL="3424039" indent="-228269" algn="l" defTabSz="456538" rtl="0" eaLnBrk="1" latinLnBrk="0" hangingPunct="1">
        <a:spcBef>
          <a:spcPct val="20000"/>
        </a:spcBef>
        <a:buFont typeface="Arial"/>
        <a:buChar char="•"/>
        <a:defRPr sz="2000" kern="1200">
          <a:solidFill>
            <a:schemeClr val="tx1"/>
          </a:solidFill>
          <a:latin typeface="+mn-lt"/>
          <a:ea typeface="+mn-ea"/>
          <a:cs typeface="+mn-cs"/>
        </a:defRPr>
      </a:lvl8pPr>
      <a:lvl9pPr marL="3880579" indent="-228269" algn="l" defTabSz="45653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2"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4" algn="l" defTabSz="456538" rtl="0" eaLnBrk="1" latinLnBrk="0" hangingPunct="1">
        <a:defRPr sz="1800" kern="1200">
          <a:solidFill>
            <a:schemeClr val="tx1"/>
          </a:solidFill>
          <a:latin typeface="+mn-lt"/>
          <a:ea typeface="+mn-ea"/>
          <a:cs typeface="+mn-cs"/>
        </a:defRPr>
      </a:lvl5pPr>
      <a:lvl6pPr marL="2282694" algn="l" defTabSz="456538" rtl="0" eaLnBrk="1" latinLnBrk="0" hangingPunct="1">
        <a:defRPr sz="1800" kern="1200">
          <a:solidFill>
            <a:schemeClr val="tx1"/>
          </a:solidFill>
          <a:latin typeface="+mn-lt"/>
          <a:ea typeface="+mn-ea"/>
          <a:cs typeface="+mn-cs"/>
        </a:defRPr>
      </a:lvl6pPr>
      <a:lvl7pPr marL="2739237" algn="l" defTabSz="456538" rtl="0" eaLnBrk="1" latinLnBrk="0" hangingPunct="1">
        <a:defRPr sz="1800" kern="1200">
          <a:solidFill>
            <a:schemeClr val="tx1"/>
          </a:solidFill>
          <a:latin typeface="+mn-lt"/>
          <a:ea typeface="+mn-ea"/>
          <a:cs typeface="+mn-cs"/>
        </a:defRPr>
      </a:lvl7pPr>
      <a:lvl8pPr marL="3195771" algn="l" defTabSz="456538" rtl="0" eaLnBrk="1" latinLnBrk="0" hangingPunct="1">
        <a:defRPr sz="1800" kern="1200">
          <a:solidFill>
            <a:schemeClr val="tx1"/>
          </a:solidFill>
          <a:latin typeface="+mn-lt"/>
          <a:ea typeface="+mn-ea"/>
          <a:cs typeface="+mn-cs"/>
        </a:defRPr>
      </a:lvl8pPr>
      <a:lvl9pPr marL="3652315" algn="l" defTabSz="45653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719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1E40325-A15A-4475-832D-6611F4DDDB85}" type="datetimeFigureOut">
              <a:rPr lang="it-IT" smtClean="0">
                <a:solidFill>
                  <a:prstClr val="black">
                    <a:tint val="75000"/>
                  </a:prstClr>
                </a:solidFill>
                <a:latin typeface="Calibri"/>
                <a:ea typeface="+mn-ea"/>
                <a:cs typeface="+mn-cs"/>
              </a:rPr>
              <a:pPr fontAlgn="auto">
                <a:spcBef>
                  <a:spcPts val="0"/>
                </a:spcBef>
                <a:spcAft>
                  <a:spcPts val="0"/>
                </a:spcAft>
              </a:pPr>
              <a:t>09/05/17</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719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719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BB1D92B-60C0-4B8A-A470-DB5D164AEF57}"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10355740"/>
      </p:ext>
    </p:extLst>
  </p:cSld>
  <p:clrMap bg1="lt1" tx1="dk1" bg2="lt2" tx2="dk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l">
              <a:defRPr/>
            </a:pPr>
            <a:endParaRPr lang="en-GB">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GB">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8911579-4BDB-7541-AB7B-213FBDD36FC9}" type="slidenum">
              <a:rPr lang="en-GB">
                <a:solidFill>
                  <a:srgbClr val="000000"/>
                </a:solidFill>
                <a:latin typeface="Times New Roman" charset="0"/>
                <a:ea typeface="ＭＳ Ｐゴシック" charset="0"/>
              </a:rPr>
              <a:pPr>
                <a:defRPr/>
              </a:pPr>
              <a:t>‹#›</a:t>
            </a:fld>
            <a:endParaRPr lang="en-GB">
              <a:solidFill>
                <a:srgbClr val="000000"/>
              </a:solidFill>
              <a:latin typeface="Times New Roman"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transition xmlns:p14="http://schemas.microsoft.com/office/powerpoint/2010/main">
    <p:wipe dir="r"/>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5300" y="635723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AD9B823-A69D-495C-83D1-AD3D8EFB4293}" type="datetimeFigureOut">
              <a:rPr lang="en-GB" smtClean="0">
                <a:solidFill>
                  <a:prstClr val="black">
                    <a:tint val="75000"/>
                  </a:prstClr>
                </a:solidFill>
                <a:latin typeface="Calibri"/>
              </a:rPr>
              <a:pPr fontAlgn="auto">
                <a:spcBef>
                  <a:spcPts val="0"/>
                </a:spcBef>
                <a:spcAft>
                  <a:spcPts val="0"/>
                </a:spcAft>
              </a:pPr>
              <a:t>09/05/17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384550" y="635723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723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C8D6F1B-0912-4E83-AA89-4880E3586760}"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57099324"/>
      </p:ext>
    </p:extLst>
  </p:cSld>
  <p:clrMap bg1="lt1" tx1="dk1" bg2="lt2" tx2="dk2" accent1="accent1" accent2="accent2" accent3="accent3" accent4="accent4" accent5="accent5" accent6="accent6" hlink="hlink" folHlink="folHlink"/>
  <p:sldLayoutIdLst>
    <p:sldLayoutId id="2147486766" r:id="rId1"/>
    <p:sldLayoutId id="2147486767" r:id="rId2"/>
    <p:sldLayoutId id="2147486768" r:id="rId3"/>
    <p:sldLayoutId id="2147486769" r:id="rId4"/>
    <p:sldLayoutId id="2147486770" r:id="rId5"/>
    <p:sldLayoutId id="2147486771" r:id="rId6"/>
    <p:sldLayoutId id="2147486772" r:id="rId7"/>
    <p:sldLayoutId id="2147486773" r:id="rId8"/>
    <p:sldLayoutId id="2147486774" r:id="rId9"/>
    <p:sldLayoutId id="2147486775" r:id="rId10"/>
    <p:sldLayoutId id="2147486776"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95300" y="635716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9F88F3-DEAC-423F-87EB-076EC1B67207}" type="datetimeFigureOut">
              <a:rPr lang="en-US" smtClean="0">
                <a:solidFill>
                  <a:prstClr val="black">
                    <a:tint val="75000"/>
                  </a:prstClr>
                </a:solidFill>
                <a:latin typeface="Calibri"/>
                <a:ea typeface="+mn-ea"/>
                <a:cs typeface="+mn-cs"/>
              </a:rPr>
              <a:pPr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716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716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223648-AD97-4412-9D1E-EF042C83C4E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63656905"/>
      </p:ext>
    </p:extLst>
  </p:cSld>
  <p:clrMap bg1="lt1" tx1="dk1" bg2="lt2" tx2="dk2" accent1="accent1" accent2="accent2" accent3="accent3" accent4="accent4" accent5="accent5" accent6="accent6" hlink="hlink" folHlink="folHlink"/>
  <p:sldLayoutIdLst>
    <p:sldLayoutId id="2147486826" r:id="rId1"/>
    <p:sldLayoutId id="2147486827" r:id="rId2"/>
    <p:sldLayoutId id="2147486828" r:id="rId3"/>
    <p:sldLayoutId id="2147486829" r:id="rId4"/>
    <p:sldLayoutId id="2147486830" r:id="rId5"/>
    <p:sldLayoutId id="2147486831" r:id="rId6"/>
    <p:sldLayoutId id="2147486832" r:id="rId7"/>
    <p:sldLayoutId id="2147486833" r:id="rId8"/>
    <p:sldLayoutId id="2147486834" r:id="rId9"/>
    <p:sldLayoutId id="2147486835" r:id="rId10"/>
    <p:sldLayoutId id="2147486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75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ea typeface="+mn-ea"/>
                <a:cs typeface="+mn-cs"/>
              </a:rPr>
              <a:pPr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675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675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1038" y="6356725"/>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F3B28B3-07C7-47E8-9501-312E9C0ECC1D}" type="datetimeFigureOut">
              <a:rPr lang="en-US" smtClean="0">
                <a:solidFill>
                  <a:prstClr val="black">
                    <a:tint val="75000"/>
                  </a:prstClr>
                </a:solidFill>
                <a:latin typeface="Calibri"/>
                <a:ea typeface="+mn-ea"/>
                <a:cs typeface="+mn-cs"/>
              </a:rPr>
              <a:pPr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281369" y="6356725"/>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996113" y="6356725"/>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0C98CB5-235B-4F0B-B9EE-F1A36B9990A9}"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6542092"/>
      </p:ext>
    </p:extLst>
  </p:cSld>
  <p:clrMap bg1="lt1" tx1="dk1" bg2="lt2" tx2="dk2" accent1="accent1" accent2="accent2" accent3="accent3" accent4="accent4" accent5="accent5" accent6="accent6" hlink="hlink" folHlink="folHlink"/>
  <p:sldLayoutIdLst>
    <p:sldLayoutId id="2147487328" r:id="rId1"/>
    <p:sldLayoutId id="2147487329" r:id="rId2"/>
    <p:sldLayoutId id="2147487330" r:id="rId3"/>
    <p:sldLayoutId id="2147487331" r:id="rId4"/>
    <p:sldLayoutId id="2147487332" r:id="rId5"/>
    <p:sldLayoutId id="2147487333" r:id="rId6"/>
    <p:sldLayoutId id="2147487334" r:id="rId7"/>
    <p:sldLayoutId id="2147487335" r:id="rId8"/>
    <p:sldLayoutId id="2147487336" r:id="rId9"/>
    <p:sldLayoutId id="2147487337" r:id="rId10"/>
    <p:sldLayoutId id="21474873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95300" y="63571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9F88F3-DEAC-423F-87EB-076EC1B67207}" type="datetimeFigureOut">
              <a:rPr lang="en-US" smtClean="0">
                <a:solidFill>
                  <a:prstClr val="black">
                    <a:tint val="75000"/>
                  </a:prstClr>
                </a:solidFill>
                <a:latin typeface="Calibri"/>
              </a:rPr>
              <a:pPr fontAlgn="auto">
                <a:spcBef>
                  <a:spcPts val="0"/>
                </a:spcBef>
                <a:spcAft>
                  <a:spcPts val="0"/>
                </a:spcAft>
              </a:pPr>
              <a:t>09/05/17</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384550" y="63571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7099300" y="63571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223648-AD97-4412-9D1E-EF042C83C4E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656905"/>
      </p:ext>
    </p:extLst>
  </p:cSld>
  <p:clrMap bg1="lt1" tx1="dk1" bg2="lt2" tx2="dk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 id="2147487459" r:id="rId10"/>
    <p:sldLayoutId id="21474874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95300" y="635680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9F88F3-DEAC-423F-87EB-076EC1B67207}" type="datetimeFigureOut">
              <a:rPr lang="en-US" smtClean="0">
                <a:solidFill>
                  <a:prstClr val="black">
                    <a:tint val="75000"/>
                  </a:prstClr>
                </a:solidFill>
                <a:latin typeface="Calibri"/>
              </a:rPr>
              <a:pPr fontAlgn="auto">
                <a:spcBef>
                  <a:spcPts val="0"/>
                </a:spcBef>
                <a:spcAft>
                  <a:spcPts val="0"/>
                </a:spcAft>
              </a:pPr>
              <a:t>09/05/17</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384550" y="635680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7099300" y="635680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223648-AD97-4412-9D1E-EF042C83C4E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656905"/>
      </p:ext>
    </p:extLst>
  </p:cSld>
  <p:clrMap bg1="lt1" tx1="dk1" bg2="lt2" tx2="dk2" accent1="accent1" accent2="accent2" accent3="accent3" accent4="accent4" accent5="accent5" accent6="accent6" hlink="hlink" folHlink="folHlink"/>
  <p:sldLayoutIdLst>
    <p:sldLayoutId id="2147487462" r:id="rId1"/>
    <p:sldLayoutId id="2147487463" r:id="rId2"/>
    <p:sldLayoutId id="2147487464" r:id="rId3"/>
    <p:sldLayoutId id="2147487465" r:id="rId4"/>
    <p:sldLayoutId id="2147487466" r:id="rId5"/>
    <p:sldLayoutId id="2147487467" r:id="rId6"/>
    <p:sldLayoutId id="2147487468" r:id="rId7"/>
    <p:sldLayoutId id="2147487469" r:id="rId8"/>
    <p:sldLayoutId id="2147487470" r:id="rId9"/>
    <p:sldLayoutId id="2147487471" r:id="rId10"/>
    <p:sldLayoutId id="21474874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77784"/>
      </p:ext>
    </p:extLst>
  </p:cSld>
  <p:clrMap bg1="lt1" tx1="dk1" bg2="lt2" tx2="dk2" accent1="accent1" accent2="accent2" accent3="accent3" accent4="accent4" accent5="accent5" accent6="accent6" hlink="hlink" folHlink="folHlink"/>
  <p:sldLayoutIdLst>
    <p:sldLayoutId id="2147487546" r:id="rId1"/>
    <p:sldLayoutId id="2147487547" r:id="rId2"/>
    <p:sldLayoutId id="2147487549" r:id="rId3"/>
    <p:sldLayoutId id="2147487550" r:id="rId4"/>
    <p:sldLayoutId id="2147487551" r:id="rId5"/>
    <p:sldLayoutId id="2147487552" r:id="rId6"/>
  </p:sldLayoutIdLst>
  <p:timing>
    <p:tnLst>
      <p:par>
        <p:cTn xmlns:p14="http://schemas.microsoft.com/office/powerpoint/2010/main" id="1" dur="indefinite" restart="never" nodeType="tmRoot"/>
      </p:par>
    </p:tnLst>
  </p:timing>
  <p:hf hdr="0" ftr="0"/>
  <p:txStyles>
    <p:titleStyle>
      <a:lvl1pPr algn="ctr" defTabSz="914400" rtl="0" eaLnBrk="1" latinLnBrk="0" hangingPunct="1">
        <a:lnSpc>
          <a:spcPct val="90000"/>
        </a:lnSpc>
        <a:spcBef>
          <a:spcPct val="0"/>
        </a:spcBef>
        <a:buNone/>
        <a:defRPr sz="2400" b="0" kern="1200" cap="none" spc="0">
          <a:ln w="0"/>
          <a:solidFill>
            <a:schemeClr val="bg1"/>
          </a:solidFill>
          <a:effectLst>
            <a:glow rad="228600">
              <a:schemeClr val="tx1">
                <a:alpha val="40000"/>
              </a:schemeClr>
            </a:glow>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98"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02" tIns="37302" rIns="37302" bIns="37302"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98" y="177643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02" tIns="37302" rIns="37302" bIns="37302"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5659" r:id="rId1"/>
    <p:sldLayoutId id="2147485660" r:id="rId2"/>
    <p:sldLayoutId id="2147485661" r:id="rId3"/>
    <p:sldLayoutId id="2147485662" r:id="rId4"/>
    <p:sldLayoutId id="2147485663" r:id="rId5"/>
    <p:sldLayoutId id="2147485664" r:id="rId6"/>
    <p:sldLayoutId id="2147485665" r:id="rId7"/>
    <p:sldLayoutId id="2147485666" r:id="rId8"/>
    <p:sldLayoutId id="2147485667" r:id="rId9"/>
    <p:sldLayoutId id="2147485668" r:id="rId10"/>
    <p:sldLayoutId id="2147485669" r:id="rId11"/>
  </p:sldLayoutIdLst>
  <p:transition xmlns:p14="http://schemas.microsoft.com/office/powerpoint/2010/main"/>
  <p:txStyles>
    <p:titleStyle>
      <a:lvl1pPr algn="ctr" defTabSz="671104"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11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11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11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11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5843" algn="ctr" defTabSz="6711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1686" algn="ctr" defTabSz="6711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67532" algn="ctr" defTabSz="6711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3374" algn="ctr" defTabSz="6711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6787" indent="-411526" algn="l" defTabSz="67110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1400" indent="-411526" algn="l" defTabSz="67110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4940" indent="-413111" algn="l" defTabSz="67110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1144" indent="-413111" algn="l" defTabSz="67110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55757" indent="-411526" algn="l" defTabSz="67110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1606" indent="-411526" algn="l" defTabSz="67110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67449" indent="-411526" algn="l" defTabSz="67110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23286" indent="-411526" algn="l" defTabSz="67110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79130" indent="-411526" algn="l" defTabSz="67110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5843" rtl="0" eaLnBrk="1" latinLnBrk="0" hangingPunct="1">
        <a:defRPr sz="1800" kern="1200">
          <a:solidFill>
            <a:schemeClr val="tx1"/>
          </a:solidFill>
          <a:latin typeface="+mn-lt"/>
          <a:ea typeface="+mn-ea"/>
          <a:cs typeface="+mn-cs"/>
        </a:defRPr>
      </a:lvl1pPr>
      <a:lvl2pPr marL="455843" algn="l" defTabSz="455843" rtl="0" eaLnBrk="1" latinLnBrk="0" hangingPunct="1">
        <a:defRPr sz="1800" kern="1200">
          <a:solidFill>
            <a:schemeClr val="tx1"/>
          </a:solidFill>
          <a:latin typeface="+mn-lt"/>
          <a:ea typeface="+mn-ea"/>
          <a:cs typeface="+mn-cs"/>
        </a:defRPr>
      </a:lvl2pPr>
      <a:lvl3pPr marL="911686" algn="l" defTabSz="455843" rtl="0" eaLnBrk="1" latinLnBrk="0" hangingPunct="1">
        <a:defRPr sz="1800" kern="1200">
          <a:solidFill>
            <a:schemeClr val="tx1"/>
          </a:solidFill>
          <a:latin typeface="+mn-lt"/>
          <a:ea typeface="+mn-ea"/>
          <a:cs typeface="+mn-cs"/>
        </a:defRPr>
      </a:lvl3pPr>
      <a:lvl4pPr marL="1367532" algn="l" defTabSz="455843" rtl="0" eaLnBrk="1" latinLnBrk="0" hangingPunct="1">
        <a:defRPr sz="1800" kern="1200">
          <a:solidFill>
            <a:schemeClr val="tx1"/>
          </a:solidFill>
          <a:latin typeface="+mn-lt"/>
          <a:ea typeface="+mn-ea"/>
          <a:cs typeface="+mn-cs"/>
        </a:defRPr>
      </a:lvl4pPr>
      <a:lvl5pPr marL="1823374" algn="l" defTabSz="455843" rtl="0" eaLnBrk="1" latinLnBrk="0" hangingPunct="1">
        <a:defRPr sz="1800" kern="1200">
          <a:solidFill>
            <a:schemeClr val="tx1"/>
          </a:solidFill>
          <a:latin typeface="+mn-lt"/>
          <a:ea typeface="+mn-ea"/>
          <a:cs typeface="+mn-cs"/>
        </a:defRPr>
      </a:lvl5pPr>
      <a:lvl6pPr marL="2279219" algn="l" defTabSz="455843" rtl="0" eaLnBrk="1" latinLnBrk="0" hangingPunct="1">
        <a:defRPr sz="1800" kern="1200">
          <a:solidFill>
            <a:schemeClr val="tx1"/>
          </a:solidFill>
          <a:latin typeface="+mn-lt"/>
          <a:ea typeface="+mn-ea"/>
          <a:cs typeface="+mn-cs"/>
        </a:defRPr>
      </a:lvl6pPr>
      <a:lvl7pPr marL="2735067" algn="l" defTabSz="455843" rtl="0" eaLnBrk="1" latinLnBrk="0" hangingPunct="1">
        <a:defRPr sz="1800" kern="1200">
          <a:solidFill>
            <a:schemeClr val="tx1"/>
          </a:solidFill>
          <a:latin typeface="+mn-lt"/>
          <a:ea typeface="+mn-ea"/>
          <a:cs typeface="+mn-cs"/>
        </a:defRPr>
      </a:lvl7pPr>
      <a:lvl8pPr marL="3190900" algn="l" defTabSz="455843" rtl="0" eaLnBrk="1" latinLnBrk="0" hangingPunct="1">
        <a:defRPr sz="1800" kern="1200">
          <a:solidFill>
            <a:schemeClr val="tx1"/>
          </a:solidFill>
          <a:latin typeface="+mn-lt"/>
          <a:ea typeface="+mn-ea"/>
          <a:cs typeface="+mn-cs"/>
        </a:defRPr>
      </a:lvl8pPr>
      <a:lvl9pPr marL="3646752" algn="l" defTabSz="4558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95300" y="635675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1BA80EA-BAA1-8442-A0AE-EBD51302661F}" type="datetimeFigureOut">
              <a:rPr lang="en-US" smtClean="0">
                <a:solidFill>
                  <a:prstClr val="black">
                    <a:tint val="75000"/>
                  </a:prstClr>
                </a:solidFill>
                <a:latin typeface="Calibri"/>
              </a:rPr>
              <a:pPr defTabSz="457200" fontAlgn="auto">
                <a:spcBef>
                  <a:spcPts val="0"/>
                </a:spcBef>
                <a:spcAft>
                  <a:spcPts val="0"/>
                </a:spcAft>
              </a:pPr>
              <a:t>09/05/17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384550" y="635675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75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5A9B6B6-03CF-F54C-B6D5-983AE1AF5C88}"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3995705"/>
      </p:ext>
    </p:extLst>
  </p:cSld>
  <p:clrMap bg1="lt1" tx1="dk1" bg2="lt2" tx2="dk2" accent1="accent1" accent2="accent2" accent3="accent3" accent4="accent4" accent5="accent5" accent6="accent6" hlink="hlink" folHlink="folHlink"/>
  <p:sldLayoutIdLst>
    <p:sldLayoutId id="2147487710" r:id="rId1"/>
    <p:sldLayoutId id="2147487711" r:id="rId2"/>
    <p:sldLayoutId id="2147487712" r:id="rId3"/>
    <p:sldLayoutId id="2147487713" r:id="rId4"/>
    <p:sldLayoutId id="2147487714" r:id="rId5"/>
    <p:sldLayoutId id="2147487715" r:id="rId6"/>
    <p:sldLayoutId id="2147487716" r:id="rId7"/>
    <p:sldLayoutId id="2147487717" r:id="rId8"/>
    <p:sldLayoutId id="2147487718" r:id="rId9"/>
    <p:sldLayoutId id="2147487719" r:id="rId10"/>
    <p:sldLayoutId id="21474877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6411" y="274588"/>
            <a:ext cx="8914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30" tIns="45616" rIns="91230" bIns="45616"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96411" y="1600687"/>
            <a:ext cx="8914433"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30" tIns="45616" rIns="91230" bIns="456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792" y="6358451"/>
            <a:ext cx="2310836" cy="365001"/>
          </a:xfrm>
          <a:prstGeom prst="rect">
            <a:avLst/>
          </a:prstGeom>
        </p:spPr>
        <p:txBody>
          <a:bodyPr vert="horz" lIns="91230" tIns="45616" rIns="91230" bIns="45616" rtlCol="0" anchor="ctr"/>
          <a:lstStyle>
            <a:lvl1pPr algn="l" defTabSz="456161" fontAlgn="auto">
              <a:spcBef>
                <a:spcPts val="0"/>
              </a:spcBef>
              <a:spcAft>
                <a:spcPts val="0"/>
              </a:spcAft>
              <a:defRPr sz="1200">
                <a:solidFill>
                  <a:prstClr val="black">
                    <a:tint val="75000"/>
                  </a:prstClr>
                </a:solidFill>
                <a:latin typeface="Calibri"/>
                <a:ea typeface="+mn-ea"/>
                <a:cs typeface="+mn-cs"/>
              </a:defRPr>
            </a:lvl1pPr>
          </a:lstStyle>
          <a:p>
            <a:pPr>
              <a:defRPr/>
            </a:pPr>
            <a:fld id="{3B77227C-E1A5-C94E-A11B-A53C0F90F113}" type="datetimeFigureOut">
              <a:rPr lang="en-US"/>
              <a:pPr>
                <a:defRPr/>
              </a:pPr>
              <a:t>09/05/17</a:t>
            </a:fld>
            <a:endParaRPr lang="en-US" dirty="0"/>
          </a:p>
        </p:txBody>
      </p:sp>
      <p:sp>
        <p:nvSpPr>
          <p:cNvPr id="5" name="Footer Placeholder 4"/>
          <p:cNvSpPr>
            <a:spLocks noGrp="1"/>
          </p:cNvSpPr>
          <p:nvPr>
            <p:ph type="ftr" sz="quarter" idx="3"/>
          </p:nvPr>
        </p:nvSpPr>
        <p:spPr>
          <a:xfrm>
            <a:off x="3385319" y="6358451"/>
            <a:ext cx="3136739" cy="365001"/>
          </a:xfrm>
          <a:prstGeom prst="rect">
            <a:avLst/>
          </a:prstGeom>
        </p:spPr>
        <p:txBody>
          <a:bodyPr vert="horz" lIns="91230" tIns="45616" rIns="91230" bIns="45616" rtlCol="0" anchor="ctr"/>
          <a:lstStyle>
            <a:lvl1pPr algn="ctr" defTabSz="456161"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7099389" y="6358451"/>
            <a:ext cx="2310836" cy="365001"/>
          </a:xfrm>
          <a:prstGeom prst="rect">
            <a:avLst/>
          </a:prstGeom>
        </p:spPr>
        <p:txBody>
          <a:bodyPr vert="horz" lIns="91230" tIns="45616" rIns="91230" bIns="45616" rtlCol="0" anchor="ctr"/>
          <a:lstStyle>
            <a:lvl1pPr algn="r" defTabSz="456161" fontAlgn="auto">
              <a:spcBef>
                <a:spcPts val="0"/>
              </a:spcBef>
              <a:spcAft>
                <a:spcPts val="0"/>
              </a:spcAft>
              <a:defRPr sz="1200">
                <a:solidFill>
                  <a:prstClr val="black">
                    <a:tint val="75000"/>
                  </a:prstClr>
                </a:solidFill>
                <a:latin typeface="Calibri"/>
                <a:ea typeface="+mn-ea"/>
                <a:cs typeface="+mn-cs"/>
              </a:defRPr>
            </a:lvl1pPr>
          </a:lstStyle>
          <a:p>
            <a:pPr>
              <a:defRPr/>
            </a:pPr>
            <a:fld id="{C1D6A0A6-D210-6A49-8CDA-5719406FFBD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830" r:id="rId1"/>
    <p:sldLayoutId id="2147487831" r:id="rId2"/>
    <p:sldLayoutId id="2147487832" r:id="rId3"/>
    <p:sldLayoutId id="2147487833" r:id="rId4"/>
    <p:sldLayoutId id="2147487834" r:id="rId5"/>
    <p:sldLayoutId id="2147487835" r:id="rId6"/>
    <p:sldLayoutId id="2147487836" r:id="rId7"/>
    <p:sldLayoutId id="2147487837" r:id="rId8"/>
    <p:sldLayoutId id="2147487838" r:id="rId9"/>
    <p:sldLayoutId id="2147487839" r:id="rId10"/>
    <p:sldLayoutId id="2147487840" r:id="rId11"/>
  </p:sldLayoutIdLst>
  <p:txStyles>
    <p:titleStyle>
      <a:lvl1pPr algn="ctr" defTabSz="455498"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49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49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49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49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20744" algn="ctr" defTabSz="455498"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41490" algn="ctr" defTabSz="455498"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62234" algn="ctr" defTabSz="455498"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82980" algn="ctr" defTabSz="455498"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907" indent="-341907" algn="l" defTabSz="455498"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0613" indent="-283993" algn="l" defTabSz="45549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315" indent="-227193" algn="l" defTabSz="455498"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927" indent="-227193" algn="l" defTabSz="45549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552" indent="-227193" algn="l" defTabSz="45549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8895" indent="-228080" algn="l" defTabSz="456161" rtl="0" eaLnBrk="1" latinLnBrk="0" hangingPunct="1">
        <a:spcBef>
          <a:spcPct val="20000"/>
        </a:spcBef>
        <a:buFont typeface="Arial"/>
        <a:buChar char="•"/>
        <a:defRPr sz="2000" kern="1200">
          <a:solidFill>
            <a:schemeClr val="tx1"/>
          </a:solidFill>
          <a:latin typeface="+mn-lt"/>
          <a:ea typeface="+mn-ea"/>
          <a:cs typeface="+mn-cs"/>
        </a:defRPr>
      </a:lvl6pPr>
      <a:lvl7pPr marL="2965061" indent="-228080" algn="l" defTabSz="456161" rtl="0" eaLnBrk="1" latinLnBrk="0" hangingPunct="1">
        <a:spcBef>
          <a:spcPct val="20000"/>
        </a:spcBef>
        <a:buFont typeface="Arial"/>
        <a:buChar char="•"/>
        <a:defRPr sz="2000" kern="1200">
          <a:solidFill>
            <a:schemeClr val="tx1"/>
          </a:solidFill>
          <a:latin typeface="+mn-lt"/>
          <a:ea typeface="+mn-ea"/>
          <a:cs typeface="+mn-cs"/>
        </a:defRPr>
      </a:lvl7pPr>
      <a:lvl8pPr marL="3421225" indent="-228080" algn="l" defTabSz="456161" rtl="0" eaLnBrk="1" latinLnBrk="0" hangingPunct="1">
        <a:spcBef>
          <a:spcPct val="20000"/>
        </a:spcBef>
        <a:buFont typeface="Arial"/>
        <a:buChar char="•"/>
        <a:defRPr sz="2000" kern="1200">
          <a:solidFill>
            <a:schemeClr val="tx1"/>
          </a:solidFill>
          <a:latin typeface="+mn-lt"/>
          <a:ea typeface="+mn-ea"/>
          <a:cs typeface="+mn-cs"/>
        </a:defRPr>
      </a:lvl8pPr>
      <a:lvl9pPr marL="3877387" indent="-228080" algn="l" defTabSz="45616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161" rtl="0" eaLnBrk="1" latinLnBrk="0" hangingPunct="1">
        <a:defRPr sz="1800" kern="1200">
          <a:solidFill>
            <a:schemeClr val="tx1"/>
          </a:solidFill>
          <a:latin typeface="+mn-lt"/>
          <a:ea typeface="+mn-ea"/>
          <a:cs typeface="+mn-cs"/>
        </a:defRPr>
      </a:lvl1pPr>
      <a:lvl2pPr marL="456161" algn="l" defTabSz="456161" rtl="0" eaLnBrk="1" latinLnBrk="0" hangingPunct="1">
        <a:defRPr sz="1800" kern="1200">
          <a:solidFill>
            <a:schemeClr val="tx1"/>
          </a:solidFill>
          <a:latin typeface="+mn-lt"/>
          <a:ea typeface="+mn-ea"/>
          <a:cs typeface="+mn-cs"/>
        </a:defRPr>
      </a:lvl2pPr>
      <a:lvl3pPr marL="912324" algn="l" defTabSz="456161" rtl="0" eaLnBrk="1" latinLnBrk="0" hangingPunct="1">
        <a:defRPr sz="1800" kern="1200">
          <a:solidFill>
            <a:schemeClr val="tx1"/>
          </a:solidFill>
          <a:latin typeface="+mn-lt"/>
          <a:ea typeface="+mn-ea"/>
          <a:cs typeface="+mn-cs"/>
        </a:defRPr>
      </a:lvl3pPr>
      <a:lvl4pPr marL="1368493" algn="l" defTabSz="456161" rtl="0" eaLnBrk="1" latinLnBrk="0" hangingPunct="1">
        <a:defRPr sz="1800" kern="1200">
          <a:solidFill>
            <a:schemeClr val="tx1"/>
          </a:solidFill>
          <a:latin typeface="+mn-lt"/>
          <a:ea typeface="+mn-ea"/>
          <a:cs typeface="+mn-cs"/>
        </a:defRPr>
      </a:lvl4pPr>
      <a:lvl5pPr marL="1824654" algn="l" defTabSz="456161" rtl="0" eaLnBrk="1" latinLnBrk="0" hangingPunct="1">
        <a:defRPr sz="1800" kern="1200">
          <a:solidFill>
            <a:schemeClr val="tx1"/>
          </a:solidFill>
          <a:latin typeface="+mn-lt"/>
          <a:ea typeface="+mn-ea"/>
          <a:cs typeface="+mn-cs"/>
        </a:defRPr>
      </a:lvl5pPr>
      <a:lvl6pPr marL="2280819" algn="l" defTabSz="456161" rtl="0" eaLnBrk="1" latinLnBrk="0" hangingPunct="1">
        <a:defRPr sz="1800" kern="1200">
          <a:solidFill>
            <a:schemeClr val="tx1"/>
          </a:solidFill>
          <a:latin typeface="+mn-lt"/>
          <a:ea typeface="+mn-ea"/>
          <a:cs typeface="+mn-cs"/>
        </a:defRPr>
      </a:lvl6pPr>
      <a:lvl7pPr marL="2736989" algn="l" defTabSz="456161" rtl="0" eaLnBrk="1" latinLnBrk="0" hangingPunct="1">
        <a:defRPr sz="1800" kern="1200">
          <a:solidFill>
            <a:schemeClr val="tx1"/>
          </a:solidFill>
          <a:latin typeface="+mn-lt"/>
          <a:ea typeface="+mn-ea"/>
          <a:cs typeface="+mn-cs"/>
        </a:defRPr>
      </a:lvl7pPr>
      <a:lvl8pPr marL="3193138" algn="l" defTabSz="456161" rtl="0" eaLnBrk="1" latinLnBrk="0" hangingPunct="1">
        <a:defRPr sz="1800" kern="1200">
          <a:solidFill>
            <a:schemeClr val="tx1"/>
          </a:solidFill>
          <a:latin typeface="+mn-lt"/>
          <a:ea typeface="+mn-ea"/>
          <a:cs typeface="+mn-cs"/>
        </a:defRPr>
      </a:lvl8pPr>
      <a:lvl9pPr marL="3649309" algn="l" defTabSz="45616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681038" y="635666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1ED5CB-3DCA-484F-ACD2-35FAF713F287}" type="datetimeFigureOut">
              <a:rPr lang="it-IT" smtClean="0">
                <a:solidFill>
                  <a:prstClr val="black">
                    <a:tint val="75000"/>
                  </a:prstClr>
                </a:solidFill>
                <a:latin typeface="Calibri"/>
                <a:ea typeface="+mn-ea"/>
                <a:cs typeface="+mn-cs"/>
              </a:rPr>
              <a:pPr fontAlgn="auto">
                <a:spcBef>
                  <a:spcPts val="0"/>
                </a:spcBef>
                <a:spcAft>
                  <a:spcPts val="0"/>
                </a:spcAft>
              </a:pPr>
              <a:t>09/05/17</a:t>
            </a:fld>
            <a:endParaRPr lang="it-IT">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281369" y="635666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996113" y="635666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4806E91-93CD-4525-9DFF-90982068AD73}"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93772421"/>
      </p:ext>
    </p:extLst>
  </p:cSld>
  <p:clrMap bg1="lt1" tx1="dk1" bg2="lt2" tx2="dk2" accent1="accent1" accent2="accent2" accent3="accent3" accent4="accent4" accent5="accent5" accent6="accent6" hlink="hlink" folHlink="folHlink"/>
  <p:sldLayoutIdLst>
    <p:sldLayoutId id="2147487842" r:id="rId1"/>
    <p:sldLayoutId id="2147487843" r:id="rId2"/>
    <p:sldLayoutId id="2147487844" r:id="rId3"/>
    <p:sldLayoutId id="2147487845" r:id="rId4"/>
    <p:sldLayoutId id="2147487846" r:id="rId5"/>
    <p:sldLayoutId id="2147487847" r:id="rId6"/>
    <p:sldLayoutId id="2147487848" r:id="rId7"/>
    <p:sldLayoutId id="2147487849" r:id="rId8"/>
    <p:sldLayoutId id="2147487850" r:id="rId9"/>
    <p:sldLayoutId id="2147487851" r:id="rId10"/>
    <p:sldLayoutId id="2147487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59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270642D-C890-2C49-B205-C260496E7822}" type="datetimeFigureOut">
              <a:rPr lang="en-US" smtClean="0">
                <a:solidFill>
                  <a:prstClr val="black">
                    <a:tint val="75000"/>
                  </a:prstClr>
                </a:solidFill>
                <a:latin typeface="Calibri"/>
                <a:ea typeface="+mn-ea"/>
                <a:cs typeface="+mn-cs"/>
              </a:rPr>
              <a:pPr defTabSz="457200"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659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659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0BAD930-5350-CA4C-8148-13D833FF379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7101641"/>
      </p:ext>
    </p:extLst>
  </p:cSld>
  <p:clrMap bg1="lt1" tx1="dk1" bg2="lt2" tx2="dk2" accent1="accent1" accent2="accent2" accent3="accent3" accent4="accent4" accent5="accent5" accent6="accent6" hlink="hlink" folHlink="folHlink"/>
  <p:sldLayoutIdLst>
    <p:sldLayoutId id="2147487854" r:id="rId1"/>
    <p:sldLayoutId id="2147487855" r:id="rId2"/>
    <p:sldLayoutId id="2147487856" r:id="rId3"/>
    <p:sldLayoutId id="2147487857" r:id="rId4"/>
    <p:sldLayoutId id="2147487858" r:id="rId5"/>
    <p:sldLayoutId id="2147487859" r:id="rId6"/>
    <p:sldLayoutId id="2147487860" r:id="rId7"/>
    <p:sldLayoutId id="2147487861" r:id="rId8"/>
    <p:sldLayoutId id="2147487862" r:id="rId9"/>
    <p:sldLayoutId id="2147487863" r:id="rId10"/>
    <p:sldLayoutId id="21474878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56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49D355-16BD-4E45-BD9A-5EA878CF7CBD}" type="datetimeFigureOut">
              <a:rPr lang="it-IT" smtClean="0">
                <a:solidFill>
                  <a:prstClr val="black">
                    <a:tint val="75000"/>
                  </a:prstClr>
                </a:solidFill>
                <a:latin typeface="Calibri"/>
                <a:ea typeface="+mn-ea"/>
                <a:cs typeface="+mn-cs"/>
              </a:rPr>
              <a:pPr fontAlgn="auto">
                <a:spcBef>
                  <a:spcPts val="0"/>
                </a:spcBef>
                <a:spcAft>
                  <a:spcPts val="0"/>
                </a:spcAft>
              </a:pPr>
              <a:t>09/05/17</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56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56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A41E1B-4F70-4964-A407-84C68BE8251C}"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7891" r:id="rId1"/>
    <p:sldLayoutId id="2147487892" r:id="rId2"/>
    <p:sldLayoutId id="2147487893" r:id="rId3"/>
    <p:sldLayoutId id="2147487894" r:id="rId4"/>
    <p:sldLayoutId id="2147487895" r:id="rId5"/>
    <p:sldLayoutId id="2147487896" r:id="rId6"/>
    <p:sldLayoutId id="2147487897" r:id="rId7"/>
    <p:sldLayoutId id="2147487898" r:id="rId8"/>
    <p:sldLayoutId id="2147487899" r:id="rId9"/>
    <p:sldLayoutId id="2147487900" r:id="rId10"/>
    <p:sldLayoutId id="2147487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6472" y="274588"/>
            <a:ext cx="8914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94" tIns="45598" rIns="91194" bIns="4559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96472" y="1600667"/>
            <a:ext cx="8914433"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94" tIns="45598" rIns="91194" bIns="455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791" y="6358485"/>
            <a:ext cx="2310836" cy="365001"/>
          </a:xfrm>
          <a:prstGeom prst="rect">
            <a:avLst/>
          </a:prstGeom>
        </p:spPr>
        <p:txBody>
          <a:bodyPr vert="horz" lIns="91194" tIns="45598" rIns="91194" bIns="45598" rtlCol="0" anchor="ctr"/>
          <a:lstStyle>
            <a:lvl1pPr algn="l" defTabSz="455979" fontAlgn="auto">
              <a:spcBef>
                <a:spcPts val="0"/>
              </a:spcBef>
              <a:spcAft>
                <a:spcPts val="0"/>
              </a:spcAft>
              <a:defRPr sz="1200">
                <a:solidFill>
                  <a:prstClr val="black">
                    <a:tint val="75000"/>
                  </a:prstClr>
                </a:solidFill>
                <a:latin typeface="Calibri"/>
                <a:ea typeface="+mn-ea"/>
                <a:cs typeface="+mn-cs"/>
              </a:defRPr>
            </a:lvl1pPr>
          </a:lstStyle>
          <a:p>
            <a:pPr>
              <a:defRPr/>
            </a:pPr>
            <a:fld id="{3B77227C-E1A5-C94E-A11B-A53C0F90F113}" type="datetimeFigureOut">
              <a:rPr lang="en-US"/>
              <a:pPr>
                <a:defRPr/>
              </a:pPr>
              <a:t>09/05/17</a:t>
            </a:fld>
            <a:endParaRPr lang="en-US" dirty="0"/>
          </a:p>
        </p:txBody>
      </p:sp>
      <p:sp>
        <p:nvSpPr>
          <p:cNvPr id="5" name="Footer Placeholder 4"/>
          <p:cNvSpPr>
            <a:spLocks noGrp="1"/>
          </p:cNvSpPr>
          <p:nvPr>
            <p:ph type="ftr" sz="quarter" idx="3"/>
          </p:nvPr>
        </p:nvSpPr>
        <p:spPr>
          <a:xfrm>
            <a:off x="3385319" y="6358485"/>
            <a:ext cx="3136739" cy="365001"/>
          </a:xfrm>
          <a:prstGeom prst="rect">
            <a:avLst/>
          </a:prstGeom>
        </p:spPr>
        <p:txBody>
          <a:bodyPr vert="horz" lIns="91194" tIns="45598" rIns="91194" bIns="45598" rtlCol="0" anchor="ctr"/>
          <a:lstStyle>
            <a:lvl1pPr algn="ctr" defTabSz="455979"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7099389" y="6358485"/>
            <a:ext cx="2310836" cy="365001"/>
          </a:xfrm>
          <a:prstGeom prst="rect">
            <a:avLst/>
          </a:prstGeom>
        </p:spPr>
        <p:txBody>
          <a:bodyPr vert="horz" lIns="91194" tIns="45598" rIns="91194" bIns="45598" rtlCol="0" anchor="ctr"/>
          <a:lstStyle>
            <a:lvl1pPr algn="r" defTabSz="455979" fontAlgn="auto">
              <a:spcBef>
                <a:spcPts val="0"/>
              </a:spcBef>
              <a:spcAft>
                <a:spcPts val="0"/>
              </a:spcAft>
              <a:defRPr sz="1200">
                <a:solidFill>
                  <a:prstClr val="black">
                    <a:tint val="75000"/>
                  </a:prstClr>
                </a:solidFill>
                <a:latin typeface="Calibri"/>
                <a:ea typeface="+mn-ea"/>
                <a:cs typeface="+mn-cs"/>
              </a:defRPr>
            </a:lvl1pPr>
          </a:lstStyle>
          <a:p>
            <a:pPr>
              <a:defRPr/>
            </a:pPr>
            <a:fld id="{C1D6A0A6-D210-6A49-8CDA-5719406FFBD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927" r:id="rId1"/>
    <p:sldLayoutId id="2147487928" r:id="rId2"/>
    <p:sldLayoutId id="2147487929" r:id="rId3"/>
    <p:sldLayoutId id="2147487930" r:id="rId4"/>
    <p:sldLayoutId id="2147487931" r:id="rId5"/>
    <p:sldLayoutId id="2147487932" r:id="rId6"/>
    <p:sldLayoutId id="2147487933" r:id="rId7"/>
    <p:sldLayoutId id="2147487934" r:id="rId8"/>
    <p:sldLayoutId id="2147487935" r:id="rId9"/>
    <p:sldLayoutId id="2147487936" r:id="rId10"/>
    <p:sldLayoutId id="2147487937" r:id="rId11"/>
  </p:sldLayoutIdLst>
  <p:txStyles>
    <p:titleStyle>
      <a:lvl1pPr algn="ctr" defTabSz="45531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31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1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1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1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20613" algn="ctr" defTabSz="45531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41231" algn="ctr" defTabSz="45531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61844" algn="ctr" defTabSz="45531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82462" algn="ctr" defTabSz="45531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767" indent="-341767" algn="l" defTabSz="45531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0309" indent="-283879" algn="l" defTabSz="45531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8854" indent="-227103" algn="l" defTabSz="45531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283" indent="-227103" algn="l" defTabSz="45531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1718" indent="-227103" algn="l" defTabSz="45531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7888" indent="-227989" algn="l" defTabSz="455979" rtl="0" eaLnBrk="1" latinLnBrk="0" hangingPunct="1">
        <a:spcBef>
          <a:spcPct val="20000"/>
        </a:spcBef>
        <a:buFont typeface="Arial"/>
        <a:buChar char="•"/>
        <a:defRPr sz="2000" kern="1200">
          <a:solidFill>
            <a:schemeClr val="tx1"/>
          </a:solidFill>
          <a:latin typeface="+mn-lt"/>
          <a:ea typeface="+mn-ea"/>
          <a:cs typeface="+mn-cs"/>
        </a:defRPr>
      </a:lvl6pPr>
      <a:lvl7pPr marL="2963865" indent="-227989" algn="l" defTabSz="455979" rtl="0" eaLnBrk="1" latinLnBrk="0" hangingPunct="1">
        <a:spcBef>
          <a:spcPct val="20000"/>
        </a:spcBef>
        <a:buFont typeface="Arial"/>
        <a:buChar char="•"/>
        <a:defRPr sz="2000" kern="1200">
          <a:solidFill>
            <a:schemeClr val="tx1"/>
          </a:solidFill>
          <a:latin typeface="+mn-lt"/>
          <a:ea typeface="+mn-ea"/>
          <a:cs typeface="+mn-cs"/>
        </a:defRPr>
      </a:lvl7pPr>
      <a:lvl8pPr marL="3419842" indent="-227989" algn="l" defTabSz="455979" rtl="0" eaLnBrk="1" latinLnBrk="0" hangingPunct="1">
        <a:spcBef>
          <a:spcPct val="20000"/>
        </a:spcBef>
        <a:buFont typeface="Arial"/>
        <a:buChar char="•"/>
        <a:defRPr sz="2000" kern="1200">
          <a:solidFill>
            <a:schemeClr val="tx1"/>
          </a:solidFill>
          <a:latin typeface="+mn-lt"/>
          <a:ea typeface="+mn-ea"/>
          <a:cs typeface="+mn-cs"/>
        </a:defRPr>
      </a:lvl8pPr>
      <a:lvl9pPr marL="3875823" indent="-227989" algn="l" defTabSz="45597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79" rtl="0" eaLnBrk="1" latinLnBrk="0" hangingPunct="1">
        <a:defRPr sz="1800" kern="1200">
          <a:solidFill>
            <a:schemeClr val="tx1"/>
          </a:solidFill>
          <a:latin typeface="+mn-lt"/>
          <a:ea typeface="+mn-ea"/>
          <a:cs typeface="+mn-cs"/>
        </a:defRPr>
      </a:lvl1pPr>
      <a:lvl2pPr marL="455979" algn="l" defTabSz="455979" rtl="0" eaLnBrk="1" latinLnBrk="0" hangingPunct="1">
        <a:defRPr sz="1800" kern="1200">
          <a:solidFill>
            <a:schemeClr val="tx1"/>
          </a:solidFill>
          <a:latin typeface="+mn-lt"/>
          <a:ea typeface="+mn-ea"/>
          <a:cs typeface="+mn-cs"/>
        </a:defRPr>
      </a:lvl2pPr>
      <a:lvl3pPr marL="911953" algn="l" defTabSz="455979" rtl="0" eaLnBrk="1" latinLnBrk="0" hangingPunct="1">
        <a:defRPr sz="1800" kern="1200">
          <a:solidFill>
            <a:schemeClr val="tx1"/>
          </a:solidFill>
          <a:latin typeface="+mn-lt"/>
          <a:ea typeface="+mn-ea"/>
          <a:cs typeface="+mn-cs"/>
        </a:defRPr>
      </a:lvl3pPr>
      <a:lvl4pPr marL="1367938" algn="l" defTabSz="455979" rtl="0" eaLnBrk="1" latinLnBrk="0" hangingPunct="1">
        <a:defRPr sz="1800" kern="1200">
          <a:solidFill>
            <a:schemeClr val="tx1"/>
          </a:solidFill>
          <a:latin typeface="+mn-lt"/>
          <a:ea typeface="+mn-ea"/>
          <a:cs typeface="+mn-cs"/>
        </a:defRPr>
      </a:lvl4pPr>
      <a:lvl5pPr marL="1823916" algn="l" defTabSz="455979" rtl="0" eaLnBrk="1" latinLnBrk="0" hangingPunct="1">
        <a:defRPr sz="1800" kern="1200">
          <a:solidFill>
            <a:schemeClr val="tx1"/>
          </a:solidFill>
          <a:latin typeface="+mn-lt"/>
          <a:ea typeface="+mn-ea"/>
          <a:cs typeface="+mn-cs"/>
        </a:defRPr>
      </a:lvl5pPr>
      <a:lvl6pPr marL="2279897" algn="l" defTabSz="455979" rtl="0" eaLnBrk="1" latinLnBrk="0" hangingPunct="1">
        <a:defRPr sz="1800" kern="1200">
          <a:solidFill>
            <a:schemeClr val="tx1"/>
          </a:solidFill>
          <a:latin typeface="+mn-lt"/>
          <a:ea typeface="+mn-ea"/>
          <a:cs typeface="+mn-cs"/>
        </a:defRPr>
      </a:lvl6pPr>
      <a:lvl7pPr marL="2735879" algn="l" defTabSz="455979" rtl="0" eaLnBrk="1" latinLnBrk="0" hangingPunct="1">
        <a:defRPr sz="1800" kern="1200">
          <a:solidFill>
            <a:schemeClr val="tx1"/>
          </a:solidFill>
          <a:latin typeface="+mn-lt"/>
          <a:ea typeface="+mn-ea"/>
          <a:cs typeface="+mn-cs"/>
        </a:defRPr>
      </a:lvl7pPr>
      <a:lvl8pPr marL="3191853" algn="l" defTabSz="455979" rtl="0" eaLnBrk="1" latinLnBrk="0" hangingPunct="1">
        <a:defRPr sz="1800" kern="1200">
          <a:solidFill>
            <a:schemeClr val="tx1"/>
          </a:solidFill>
          <a:latin typeface="+mn-lt"/>
          <a:ea typeface="+mn-ea"/>
          <a:cs typeface="+mn-cs"/>
        </a:defRPr>
      </a:lvl8pPr>
      <a:lvl9pPr marL="3647842" algn="l" defTabSz="455979"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47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18A53B1-0F88-2148-935C-352240B96A9C}" type="datetimeFigureOut">
              <a:rPr lang="en-US" smtClean="0">
                <a:solidFill>
                  <a:prstClr val="black">
                    <a:tint val="75000"/>
                  </a:prstClr>
                </a:solidFill>
                <a:latin typeface="Calibri"/>
                <a:ea typeface="+mn-ea"/>
                <a:cs typeface="+mn-cs"/>
              </a:rPr>
              <a:pPr defTabSz="457200"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647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647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3308F23-567B-8249-BA71-984B613055B6}"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1653150"/>
      </p:ext>
    </p:extLst>
  </p:cSld>
  <p:clrMap bg1="lt1" tx1="dk1" bg2="lt2" tx2="dk2" accent1="accent1" accent2="accent2" accent3="accent3" accent4="accent4" accent5="accent5" accent6="accent6" hlink="hlink" folHlink="folHlink"/>
  <p:sldLayoutIdLst>
    <p:sldLayoutId id="2147487939" r:id="rId1"/>
    <p:sldLayoutId id="2147487940" r:id="rId2"/>
    <p:sldLayoutId id="2147487941" r:id="rId3"/>
    <p:sldLayoutId id="2147487942" r:id="rId4"/>
    <p:sldLayoutId id="2147487943" r:id="rId5"/>
    <p:sldLayoutId id="2147487944" r:id="rId6"/>
    <p:sldLayoutId id="2147487945" r:id="rId7"/>
    <p:sldLayoutId id="2147487946" r:id="rId8"/>
    <p:sldLayoutId id="2147487947" r:id="rId9"/>
    <p:sldLayoutId id="2147487948" r:id="rId10"/>
    <p:sldLayoutId id="21474879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45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49D355-16BD-4E45-BD9A-5EA878CF7CBD}" type="datetimeFigureOut">
              <a:rPr lang="it-IT" smtClean="0">
                <a:solidFill>
                  <a:prstClr val="black">
                    <a:tint val="75000"/>
                  </a:prstClr>
                </a:solidFill>
                <a:latin typeface="Calibri"/>
                <a:ea typeface="+mn-ea"/>
                <a:cs typeface="+mn-cs"/>
              </a:rPr>
              <a:pPr fontAlgn="auto">
                <a:spcBef>
                  <a:spcPts val="0"/>
                </a:spcBef>
                <a:spcAft>
                  <a:spcPts val="0"/>
                </a:spcAft>
              </a:pPr>
              <a:t>09/05/17</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45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45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A41E1B-4F70-4964-A407-84C68BE8251C}"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7951" r:id="rId1"/>
    <p:sldLayoutId id="2147487952" r:id="rId2"/>
    <p:sldLayoutId id="2147487953" r:id="rId3"/>
    <p:sldLayoutId id="2147487954" r:id="rId4"/>
    <p:sldLayoutId id="2147487955" r:id="rId5"/>
    <p:sldLayoutId id="2147487956" r:id="rId6"/>
    <p:sldLayoutId id="2147487957" r:id="rId7"/>
    <p:sldLayoutId id="2147487958" r:id="rId8"/>
    <p:sldLayoutId id="2147487959" r:id="rId9"/>
    <p:sldLayoutId id="2147487960" r:id="rId10"/>
    <p:sldLayoutId id="21474879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95300" y="635641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1BA80EA-BAA1-8442-A0AE-EBD51302661F}" type="datetimeFigureOut">
              <a:rPr lang="en-US" smtClean="0">
                <a:solidFill>
                  <a:prstClr val="black">
                    <a:tint val="75000"/>
                  </a:prstClr>
                </a:solidFill>
                <a:latin typeface="Calibri"/>
                <a:ea typeface="+mn-ea"/>
                <a:cs typeface="+mn-cs"/>
              </a:rPr>
              <a:pPr defTabSz="457200"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641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641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5A9B6B6-03CF-F54C-B6D5-983AE1AF5C88}"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23995705"/>
      </p:ext>
    </p:extLst>
  </p:cSld>
  <p:clrMap bg1="lt1" tx1="dk1" bg2="lt2" tx2="dk2" accent1="accent1" accent2="accent2" accent3="accent3" accent4="accent4" accent5="accent5" accent6="accent6" hlink="hlink" folHlink="folHlink"/>
  <p:sldLayoutIdLst>
    <p:sldLayoutId id="2147487963" r:id="rId1"/>
    <p:sldLayoutId id="2147487964" r:id="rId2"/>
    <p:sldLayoutId id="2147487965" r:id="rId3"/>
    <p:sldLayoutId id="2147487966" r:id="rId4"/>
    <p:sldLayoutId id="2147487967" r:id="rId5"/>
    <p:sldLayoutId id="2147487968" r:id="rId6"/>
    <p:sldLayoutId id="2147487969" r:id="rId7"/>
    <p:sldLayoutId id="2147487970" r:id="rId8"/>
    <p:sldLayoutId id="2147487971" r:id="rId9"/>
    <p:sldLayoutId id="2147487972" r:id="rId10"/>
    <p:sldLayoutId id="21474879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302000" y="274638"/>
            <a:ext cx="61087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32850" y="6248427"/>
            <a:ext cx="577850" cy="365125"/>
          </a:xfrm>
          <a:prstGeom prst="rect">
            <a:avLst/>
          </a:prstGeom>
        </p:spPr>
        <p:txBody>
          <a:bodyPr vert="horz" lIns="91440" tIns="45720" rIns="91440" bIns="45720" rtlCol="0" anchor="ctr"/>
          <a:lstStyle>
            <a:lvl1pPr algn="r" fontAlgn="auto">
              <a:spcBef>
                <a:spcPts val="0"/>
              </a:spcBef>
              <a:spcAft>
                <a:spcPts val="0"/>
              </a:spcAft>
              <a:defRPr sz="1200">
                <a:solidFill>
                  <a:srgbClr val="0070C0">
                    <a:tint val="75000"/>
                  </a:srgbClr>
                </a:solidFill>
                <a:latin typeface="Calibri"/>
                <a:ea typeface="+mn-ea"/>
                <a:cs typeface="+mn-cs"/>
              </a:defRPr>
            </a:lvl1pPr>
          </a:lstStyle>
          <a:p>
            <a:pPr>
              <a:defRPr/>
            </a:pPr>
            <a:fld id="{E212F6E8-1747-884D-AD4A-735F78B34D25}" type="slidenum">
              <a:rPr lang="en-US"/>
              <a:pPr>
                <a:defRPr/>
              </a:pPr>
              <a:t>‹#›</a:t>
            </a:fld>
            <a:endParaRPr lang="en-US"/>
          </a:p>
        </p:txBody>
      </p:sp>
      <p:pic>
        <p:nvPicPr>
          <p:cNvPr id="1029" name="Picture 2" descr="\\cern.ch\dfs\Users\a\ASZEBERE\Documents\DG-EU\EuCARD2\EuCARD2-logo-.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6754" y="49216"/>
            <a:ext cx="2254646"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577850" y="6248427"/>
            <a:ext cx="7346950" cy="365125"/>
          </a:xfrm>
          <a:prstGeom prst="rect">
            <a:avLst/>
          </a:prstGeom>
        </p:spPr>
        <p:txBody>
          <a:bodyPr/>
          <a:lstStyle>
            <a:lvl1pPr fontAlgn="auto">
              <a:spcBef>
                <a:spcPts val="0"/>
              </a:spcBef>
              <a:spcAft>
                <a:spcPts val="0"/>
              </a:spcAft>
              <a:defRPr sz="1800">
                <a:solidFill>
                  <a:srgbClr val="0070C0"/>
                </a:solidFill>
                <a:latin typeface="Calibri"/>
                <a:ea typeface="+mn-ea"/>
                <a:cs typeface="+mn-cs"/>
              </a:defRPr>
            </a:lvl1pPr>
          </a:lstStyle>
          <a:p>
            <a:pPr algn="l">
              <a:defRPr/>
            </a:pPr>
            <a:r>
              <a:rPr lang="en-US" smtClean="0"/>
              <a:t>ANAR 2017 Workshop</a:t>
            </a:r>
            <a:endParaRPr lang="en-US"/>
          </a:p>
        </p:txBody>
      </p:sp>
    </p:spTree>
    <p:extLst>
      <p:ext uri="{BB962C8B-B14F-4D97-AF65-F5344CB8AC3E}">
        <p14:creationId xmlns:p14="http://schemas.microsoft.com/office/powerpoint/2010/main" val="2449812814"/>
      </p:ext>
    </p:extLst>
  </p:cSld>
  <p:clrMap bg1="lt1" tx1="dk1" bg2="lt2" tx2="dk2" accent1="accent1" accent2="accent2" accent3="accent3" accent4="accent4" accent5="accent5" accent6="accent6" hlink="hlink" folHlink="folHlink"/>
  <p:sldLayoutIdLst>
    <p:sldLayoutId id="2147487975" r:id="rId1"/>
    <p:sldLayoutId id="2147487976" r:id="rId2"/>
    <p:sldLayoutId id="2147487977" r:id="rId3"/>
    <p:sldLayoutId id="2147487978" r:id="rId4"/>
    <p:sldLayoutId id="2147487979" r:id="rId5"/>
    <p:sldLayoutId id="2147487980" r:id="rId6"/>
    <p:sldLayoutId id="2147487981" r:id="rId7"/>
    <p:sldLayoutId id="2147487982" r:id="rId8"/>
    <p:sldLayoutId id="2147487983" r:id="rId9"/>
    <p:sldLayoutId id="2147487984" r:id="rId10"/>
    <p:sldLayoutId id="2147487985" r:id="rId1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3800" kern="1200">
          <a:solidFill>
            <a:srgbClr val="005490"/>
          </a:solidFill>
          <a:latin typeface="+mj-lt"/>
          <a:ea typeface="ＭＳ Ｐゴシック" charset="0"/>
          <a:cs typeface="ＭＳ Ｐゴシック" charset="0"/>
        </a:defRPr>
      </a:lvl1pPr>
      <a:lvl2pPr algn="ctr" rtl="0" eaLnBrk="0" fontAlgn="base" hangingPunct="0">
        <a:spcBef>
          <a:spcPct val="0"/>
        </a:spcBef>
        <a:spcAft>
          <a:spcPct val="0"/>
        </a:spcAft>
        <a:defRPr sz="3800">
          <a:solidFill>
            <a:srgbClr val="005490"/>
          </a:solidFill>
          <a:latin typeface="Calibri" charset="0"/>
          <a:ea typeface="ＭＳ Ｐゴシック" charset="0"/>
          <a:cs typeface="ＭＳ Ｐゴシック" charset="0"/>
        </a:defRPr>
      </a:lvl2pPr>
      <a:lvl3pPr algn="ctr" rtl="0" eaLnBrk="0" fontAlgn="base" hangingPunct="0">
        <a:spcBef>
          <a:spcPct val="0"/>
        </a:spcBef>
        <a:spcAft>
          <a:spcPct val="0"/>
        </a:spcAft>
        <a:defRPr sz="3800">
          <a:solidFill>
            <a:srgbClr val="005490"/>
          </a:solidFill>
          <a:latin typeface="Calibri" charset="0"/>
          <a:ea typeface="ＭＳ Ｐゴシック" charset="0"/>
          <a:cs typeface="ＭＳ Ｐゴシック" charset="0"/>
        </a:defRPr>
      </a:lvl3pPr>
      <a:lvl4pPr algn="ctr" rtl="0" eaLnBrk="0" fontAlgn="base" hangingPunct="0">
        <a:spcBef>
          <a:spcPct val="0"/>
        </a:spcBef>
        <a:spcAft>
          <a:spcPct val="0"/>
        </a:spcAft>
        <a:defRPr sz="3800">
          <a:solidFill>
            <a:srgbClr val="005490"/>
          </a:solidFill>
          <a:latin typeface="Calibri" charset="0"/>
          <a:ea typeface="ＭＳ Ｐゴシック" charset="0"/>
          <a:cs typeface="ＭＳ Ｐゴシック" charset="0"/>
        </a:defRPr>
      </a:lvl4pPr>
      <a:lvl5pPr algn="ctr" rtl="0" eaLnBrk="0" fontAlgn="base" hangingPunct="0">
        <a:spcBef>
          <a:spcPct val="0"/>
        </a:spcBef>
        <a:spcAft>
          <a:spcPct val="0"/>
        </a:spcAft>
        <a:defRPr sz="3800">
          <a:solidFill>
            <a:srgbClr val="005490"/>
          </a:solidFill>
          <a:latin typeface="Calibri" charset="0"/>
          <a:ea typeface="ＭＳ Ｐゴシック" charset="0"/>
          <a:cs typeface="ＭＳ Ｐゴシック" charset="0"/>
        </a:defRPr>
      </a:lvl5pPr>
      <a:lvl6pPr marL="457200" algn="ctr" rtl="0" fontAlgn="base">
        <a:spcBef>
          <a:spcPct val="0"/>
        </a:spcBef>
        <a:spcAft>
          <a:spcPct val="0"/>
        </a:spcAft>
        <a:defRPr sz="3800">
          <a:solidFill>
            <a:srgbClr val="005490"/>
          </a:solidFill>
          <a:latin typeface="Calibri" charset="0"/>
          <a:ea typeface="ＭＳ Ｐゴシック" charset="0"/>
          <a:cs typeface="ＭＳ Ｐゴシック" charset="0"/>
        </a:defRPr>
      </a:lvl6pPr>
      <a:lvl7pPr marL="914400" algn="ctr" rtl="0" fontAlgn="base">
        <a:spcBef>
          <a:spcPct val="0"/>
        </a:spcBef>
        <a:spcAft>
          <a:spcPct val="0"/>
        </a:spcAft>
        <a:defRPr sz="3800">
          <a:solidFill>
            <a:srgbClr val="005490"/>
          </a:solidFill>
          <a:latin typeface="Calibri" charset="0"/>
          <a:ea typeface="ＭＳ Ｐゴシック" charset="0"/>
          <a:cs typeface="ＭＳ Ｐゴシック" charset="0"/>
        </a:defRPr>
      </a:lvl7pPr>
      <a:lvl8pPr marL="1371600" algn="ctr" rtl="0" fontAlgn="base">
        <a:spcBef>
          <a:spcPct val="0"/>
        </a:spcBef>
        <a:spcAft>
          <a:spcPct val="0"/>
        </a:spcAft>
        <a:defRPr sz="3800">
          <a:solidFill>
            <a:srgbClr val="005490"/>
          </a:solidFill>
          <a:latin typeface="Calibri" charset="0"/>
          <a:ea typeface="ＭＳ Ｐゴシック" charset="0"/>
          <a:cs typeface="ＭＳ Ｐゴシック" charset="0"/>
        </a:defRPr>
      </a:lvl8pPr>
      <a:lvl9pPr marL="1828800" algn="ctr" rtl="0" fontAlgn="base">
        <a:spcBef>
          <a:spcPct val="0"/>
        </a:spcBef>
        <a:spcAft>
          <a:spcPct val="0"/>
        </a:spcAft>
        <a:defRPr sz="3800">
          <a:solidFill>
            <a:srgbClr val="005490"/>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FFC000"/>
        </a:buClr>
        <a:buFont typeface="Arial" charset="0"/>
        <a:buChar char="•"/>
        <a:defRPr sz="3200" kern="1200">
          <a:solidFill>
            <a:srgbClr val="00549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C000"/>
        </a:buClr>
        <a:buFont typeface="Arial" charset="0"/>
        <a:buChar char="–"/>
        <a:defRPr sz="2800" kern="1200">
          <a:solidFill>
            <a:srgbClr val="005490"/>
          </a:solidFill>
          <a:latin typeface="+mn-lt"/>
          <a:ea typeface="ＭＳ Ｐゴシック" charset="0"/>
          <a:cs typeface="+mn-cs"/>
        </a:defRPr>
      </a:lvl2pPr>
      <a:lvl3pPr marL="1143000" indent="-228600" algn="l" rtl="0" eaLnBrk="0" fontAlgn="base" hangingPunct="0">
        <a:spcBef>
          <a:spcPct val="20000"/>
        </a:spcBef>
        <a:spcAft>
          <a:spcPct val="0"/>
        </a:spcAft>
        <a:buClr>
          <a:srgbClr val="FFC000"/>
        </a:buClr>
        <a:buFont typeface="Arial" charset="0"/>
        <a:buChar char="•"/>
        <a:defRPr sz="2400" kern="1200">
          <a:solidFill>
            <a:srgbClr val="005490"/>
          </a:solidFill>
          <a:latin typeface="+mn-lt"/>
          <a:ea typeface="ＭＳ Ｐゴシック" charset="0"/>
          <a:cs typeface="+mn-cs"/>
        </a:defRPr>
      </a:lvl3pPr>
      <a:lvl4pPr marL="1600200" indent="-228600" algn="l" rtl="0" eaLnBrk="0" fontAlgn="base" hangingPunct="0">
        <a:spcBef>
          <a:spcPct val="20000"/>
        </a:spcBef>
        <a:spcAft>
          <a:spcPct val="0"/>
        </a:spcAft>
        <a:buClr>
          <a:srgbClr val="FFC000"/>
        </a:buClr>
        <a:buFont typeface="Arial" charset="0"/>
        <a:buChar char="–"/>
        <a:defRPr sz="2000" kern="1200">
          <a:solidFill>
            <a:srgbClr val="005490"/>
          </a:solidFill>
          <a:latin typeface="+mn-lt"/>
          <a:ea typeface="ＭＳ Ｐゴシック" charset="0"/>
          <a:cs typeface="+mn-cs"/>
        </a:defRPr>
      </a:lvl4pPr>
      <a:lvl5pPr marL="2057400" indent="-228600" algn="l" rtl="0" eaLnBrk="0" fontAlgn="base" hangingPunct="0">
        <a:spcBef>
          <a:spcPct val="20000"/>
        </a:spcBef>
        <a:spcAft>
          <a:spcPct val="0"/>
        </a:spcAft>
        <a:buClr>
          <a:srgbClr val="FFC000"/>
        </a:buClr>
        <a:buFont typeface="Arial" charset="0"/>
        <a:buChar char="»"/>
        <a:defRPr sz="2000" kern="1200">
          <a:solidFill>
            <a:srgbClr val="005490"/>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77784"/>
      </p:ext>
    </p:extLst>
  </p:cSld>
  <p:clrMap bg1="lt1" tx1="dk1" bg2="lt2" tx2="dk2" accent1="accent1" accent2="accent2" accent3="accent3" accent4="accent4" accent5="accent5" accent6="accent6" hlink="hlink" folHlink="folHlink"/>
  <p:sldLayoutIdLst>
    <p:sldLayoutId id="2147485834" r:id="rId1"/>
    <p:sldLayoutId id="2147485835" r:id="rId2"/>
  </p:sldLayoutIdLst>
  <p:timing>
    <p:tnLst>
      <p:par>
        <p:cTn xmlns:p14="http://schemas.microsoft.com/office/powerpoint/2010/main" id="1" dur="indefinite" restart="never" nodeType="tmRoot"/>
      </p:par>
    </p:tnLst>
  </p:timing>
  <p:hf hdr="0" ftr="0"/>
  <p:txStyles>
    <p:titleStyle>
      <a:lvl1pPr algn="ctr" defTabSz="914400" rtl="0" eaLnBrk="1" latinLnBrk="0" hangingPunct="1">
        <a:lnSpc>
          <a:spcPct val="90000"/>
        </a:lnSpc>
        <a:spcBef>
          <a:spcPct val="0"/>
        </a:spcBef>
        <a:buNone/>
        <a:defRPr sz="2400" b="0" kern="1200" cap="none" spc="0">
          <a:ln w="0"/>
          <a:solidFill>
            <a:schemeClr val="bg1"/>
          </a:solidFill>
          <a:effectLst>
            <a:glow rad="228600">
              <a:schemeClr val="tx1">
                <a:alpha val="40000"/>
              </a:schemeClr>
            </a:glow>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42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49D355-16BD-4E45-BD9A-5EA878CF7CBD}" type="datetimeFigureOut">
              <a:rPr lang="it-IT" smtClean="0">
                <a:solidFill>
                  <a:prstClr val="black">
                    <a:tint val="75000"/>
                  </a:prstClr>
                </a:solidFill>
                <a:latin typeface="Calibri"/>
              </a:rPr>
              <a:pPr fontAlgn="auto">
                <a:spcBef>
                  <a:spcPts val="0"/>
                </a:spcBef>
                <a:spcAft>
                  <a:spcPts val="0"/>
                </a:spcAft>
              </a:pPr>
              <a:t>09/05/17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384550" y="635642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7099300" y="635642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A41E1B-4F70-4964-A407-84C68BE8251C}" type="slidenum">
              <a:rPr lang="it-IT" smtClean="0">
                <a:solidFill>
                  <a:prstClr val="black">
                    <a:tint val="75000"/>
                  </a:prstClr>
                </a:solidFill>
                <a:latin typeface="Calibri"/>
              </a:rPr>
              <a:pPr fontAlgn="auto">
                <a:spcBef>
                  <a:spcPts val="0"/>
                </a:spcBef>
                <a:spcAft>
                  <a:spcPts val="0"/>
                </a:spcAft>
              </a:pPr>
              <a:t>‹#›</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7987" r:id="rId1"/>
    <p:sldLayoutId id="2147487988" r:id="rId2"/>
    <p:sldLayoutId id="2147487989" r:id="rId3"/>
    <p:sldLayoutId id="2147487990" r:id="rId4"/>
    <p:sldLayoutId id="2147487991" r:id="rId5"/>
    <p:sldLayoutId id="2147487992" r:id="rId6"/>
    <p:sldLayoutId id="2147487993" r:id="rId7"/>
    <p:sldLayoutId id="2147487994" r:id="rId8"/>
    <p:sldLayoutId id="2147487995" r:id="rId9"/>
    <p:sldLayoutId id="2147487996" r:id="rId10"/>
    <p:sldLayoutId id="21474879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6BA4347-6D6D-4243-A492-A071D452B66B}" type="datetimeFigureOut">
              <a:rPr lang="it-IT" smtClean="0">
                <a:solidFill>
                  <a:prstClr val="black">
                    <a:tint val="75000"/>
                  </a:prstClr>
                </a:solidFill>
                <a:latin typeface="Calibri"/>
                <a:ea typeface="+mn-ea"/>
                <a:cs typeface="+mn-cs"/>
              </a:rPr>
              <a:pPr fontAlgn="auto">
                <a:spcBef>
                  <a:spcPts val="0"/>
                </a:spcBef>
                <a:spcAft>
                  <a:spcPts val="0"/>
                </a:spcAft>
              </a:pPr>
              <a:t>09/05/17</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F7CA26-DF4E-4EEB-ABB0-B4EB49913927}"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7999" r:id="rId1"/>
    <p:sldLayoutId id="2147488000" r:id="rId2"/>
    <p:sldLayoutId id="2147488001" r:id="rId3"/>
    <p:sldLayoutId id="2147488002" r:id="rId4"/>
    <p:sldLayoutId id="2147488003" r:id="rId5"/>
    <p:sldLayoutId id="2147488004" r:id="rId6"/>
    <p:sldLayoutId id="2147488005" r:id="rId7"/>
    <p:sldLayoutId id="2147488006" r:id="rId8"/>
    <p:sldLayoutId id="2147488007" r:id="rId9"/>
    <p:sldLayoutId id="2147488008" r:id="rId10"/>
    <p:sldLayoutId id="2147488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4" name="Segnaposto data 3"/>
          <p:cNvSpPr>
            <a:spLocks noGrp="1"/>
          </p:cNvSpPr>
          <p:nvPr>
            <p:ph type="dt" sz="half" idx="2"/>
          </p:nvPr>
        </p:nvSpPr>
        <p:spPr>
          <a:xfrm>
            <a:off x="495300" y="635817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4B53233-28A5-4BE6-9ECF-91943AB1B905}" type="datetimeFigureOut">
              <a:rPr lang="en-US" smtClean="0">
                <a:solidFill>
                  <a:prstClr val="black">
                    <a:tint val="75000"/>
                  </a:prstClr>
                </a:solidFill>
                <a:latin typeface="Calibri"/>
              </a:rPr>
              <a:pPr fontAlgn="auto">
                <a:spcBef>
                  <a:spcPts val="0"/>
                </a:spcBef>
                <a:spcAft>
                  <a:spcPts val="0"/>
                </a:spcAft>
              </a:pPr>
              <a:t>09/05/17</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384550" y="6358178"/>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7099300" y="6358178"/>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ECE81E3-3265-45EE-A2C3-C9AF2D303D9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7730397"/>
      </p:ext>
    </p:extLst>
  </p:cSld>
  <p:clrMap bg1="lt1" tx1="dk1" bg2="lt2" tx2="dk2" accent1="accent1" accent2="accent2" accent3="accent3" accent4="accent4" accent5="accent5" accent6="accent6" hlink="hlink" folHlink="folHlink"/>
  <p:sldLayoutIdLst>
    <p:sldLayoutId id="2147485897" r:id="rId1"/>
    <p:sldLayoutId id="2147485898" r:id="rId2"/>
    <p:sldLayoutId id="2147485899" r:id="rId3"/>
    <p:sldLayoutId id="2147485900" r:id="rId4"/>
    <p:sldLayoutId id="2147485901" r:id="rId5"/>
    <p:sldLayoutId id="2147485902" r:id="rId6"/>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95300" y="635783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062E10A-D371-C143-A6AD-4CFE0E70D0DD}" type="datetimeFigureOut">
              <a:rPr lang="en-US" smtClean="0">
                <a:solidFill>
                  <a:prstClr val="black">
                    <a:tint val="75000"/>
                  </a:prstClr>
                </a:solidFill>
                <a:latin typeface="Calibri"/>
                <a:ea typeface="+mn-ea"/>
                <a:cs typeface="+mn-cs"/>
              </a:rPr>
              <a:pPr defTabSz="457200" fontAlgn="auto">
                <a:spcBef>
                  <a:spcPts val="0"/>
                </a:spcBef>
                <a:spcAft>
                  <a:spcPts val="0"/>
                </a:spcAft>
              </a:pPr>
              <a:t>09/05/17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783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783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5A19225-1B35-B048-9813-F34292896122}"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01730323"/>
      </p:ext>
    </p:extLst>
  </p:cSld>
  <p:clrMap bg1="lt1" tx1="dk1" bg2="lt2" tx2="dk2" accent1="accent1" accent2="accent2" accent3="accent3" accent4="accent4" accent5="accent5" accent6="accent6" hlink="hlink" folHlink="folHlink"/>
  <p:sldLayoutIdLst>
    <p:sldLayoutId id="2147486063" r:id="rId1"/>
    <p:sldLayoutId id="2147486064" r:id="rId2"/>
    <p:sldLayoutId id="2147486065" r:id="rId3"/>
    <p:sldLayoutId id="2147486066" r:id="rId4"/>
    <p:sldLayoutId id="2147486067" r:id="rId5"/>
    <p:sldLayoutId id="2147486068" r:id="rId6"/>
    <p:sldLayoutId id="2147486069" r:id="rId7"/>
    <p:sldLayoutId id="2147486070" r:id="rId8"/>
    <p:sldLayoutId id="2147486071" r:id="rId9"/>
    <p:sldLayoutId id="2147486072" r:id="rId10"/>
    <p:sldLayoutId id="21474860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85"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55" tIns="37355" rIns="37355" bIns="37355"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85" y="1776433"/>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55" tIns="37355" rIns="37355" bIns="37355"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6148" r:id="rId1"/>
    <p:sldLayoutId id="2147486149" r:id="rId2"/>
    <p:sldLayoutId id="2147486150" r:id="rId3"/>
    <p:sldLayoutId id="2147486151" r:id="rId4"/>
    <p:sldLayoutId id="2147486152" r:id="rId5"/>
    <p:sldLayoutId id="2147486153" r:id="rId6"/>
    <p:sldLayoutId id="2147486154" r:id="rId7"/>
    <p:sldLayoutId id="2147486155" r:id="rId8"/>
    <p:sldLayoutId id="2147486156" r:id="rId9"/>
    <p:sldLayoutId id="2147486157" r:id="rId10"/>
    <p:sldLayoutId id="2147486158" r:id="rId11"/>
  </p:sldLayoutIdLst>
  <p:transition xmlns:p14="http://schemas.microsoft.com/office/powerpoint/2010/main"/>
  <p:txStyles>
    <p:titleStyle>
      <a:lvl1pPr algn="ctr" defTabSz="671993"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199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199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199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199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448" algn="ctr" defTabSz="67199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2896" algn="ctr" defTabSz="67199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69339" algn="ctr" defTabSz="67199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5787" algn="ctr" defTabSz="67199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7617" indent="-412069" algn="l" defTabSz="67199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2743" indent="-412069" algn="l" defTabSz="67199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6774" indent="-413657" algn="l" defTabSz="67199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3485" indent="-413657" algn="l" defTabSz="67199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58612" indent="-412069" algn="l" defTabSz="67199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5059" indent="-412069" algn="l" defTabSz="67199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1511" indent="-412069" algn="l" defTabSz="67199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27955" indent="-412069" algn="l" defTabSz="67199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4400" indent="-412069" algn="l" defTabSz="67199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448" rtl="0" eaLnBrk="1" latinLnBrk="0" hangingPunct="1">
        <a:defRPr sz="1800" kern="1200">
          <a:solidFill>
            <a:schemeClr val="tx1"/>
          </a:solidFill>
          <a:latin typeface="+mn-lt"/>
          <a:ea typeface="+mn-ea"/>
          <a:cs typeface="+mn-cs"/>
        </a:defRPr>
      </a:lvl1pPr>
      <a:lvl2pPr marL="456448" algn="l" defTabSz="456448" rtl="0" eaLnBrk="1" latinLnBrk="0" hangingPunct="1">
        <a:defRPr sz="1800" kern="1200">
          <a:solidFill>
            <a:schemeClr val="tx1"/>
          </a:solidFill>
          <a:latin typeface="+mn-lt"/>
          <a:ea typeface="+mn-ea"/>
          <a:cs typeface="+mn-cs"/>
        </a:defRPr>
      </a:lvl2pPr>
      <a:lvl3pPr marL="912896" algn="l" defTabSz="456448" rtl="0" eaLnBrk="1" latinLnBrk="0" hangingPunct="1">
        <a:defRPr sz="1800" kern="1200">
          <a:solidFill>
            <a:schemeClr val="tx1"/>
          </a:solidFill>
          <a:latin typeface="+mn-lt"/>
          <a:ea typeface="+mn-ea"/>
          <a:cs typeface="+mn-cs"/>
        </a:defRPr>
      </a:lvl3pPr>
      <a:lvl4pPr marL="1369339" algn="l" defTabSz="456448" rtl="0" eaLnBrk="1" latinLnBrk="0" hangingPunct="1">
        <a:defRPr sz="1800" kern="1200">
          <a:solidFill>
            <a:schemeClr val="tx1"/>
          </a:solidFill>
          <a:latin typeface="+mn-lt"/>
          <a:ea typeface="+mn-ea"/>
          <a:cs typeface="+mn-cs"/>
        </a:defRPr>
      </a:lvl4pPr>
      <a:lvl5pPr marL="1825787" algn="l" defTabSz="456448" rtl="0" eaLnBrk="1" latinLnBrk="0" hangingPunct="1">
        <a:defRPr sz="1800" kern="1200">
          <a:solidFill>
            <a:schemeClr val="tx1"/>
          </a:solidFill>
          <a:latin typeface="+mn-lt"/>
          <a:ea typeface="+mn-ea"/>
          <a:cs typeface="+mn-cs"/>
        </a:defRPr>
      </a:lvl5pPr>
      <a:lvl6pPr marL="2282235" algn="l" defTabSz="456448" rtl="0" eaLnBrk="1" latinLnBrk="0" hangingPunct="1">
        <a:defRPr sz="1800" kern="1200">
          <a:solidFill>
            <a:schemeClr val="tx1"/>
          </a:solidFill>
          <a:latin typeface="+mn-lt"/>
          <a:ea typeface="+mn-ea"/>
          <a:cs typeface="+mn-cs"/>
        </a:defRPr>
      </a:lvl6pPr>
      <a:lvl7pPr marL="2738686" algn="l" defTabSz="456448" rtl="0" eaLnBrk="1" latinLnBrk="0" hangingPunct="1">
        <a:defRPr sz="1800" kern="1200">
          <a:solidFill>
            <a:schemeClr val="tx1"/>
          </a:solidFill>
          <a:latin typeface="+mn-lt"/>
          <a:ea typeface="+mn-ea"/>
          <a:cs typeface="+mn-cs"/>
        </a:defRPr>
      </a:lvl7pPr>
      <a:lvl8pPr marL="3195128" algn="l" defTabSz="456448" rtl="0" eaLnBrk="1" latinLnBrk="0" hangingPunct="1">
        <a:defRPr sz="1800" kern="1200">
          <a:solidFill>
            <a:schemeClr val="tx1"/>
          </a:solidFill>
          <a:latin typeface="+mn-lt"/>
          <a:ea typeface="+mn-ea"/>
          <a:cs typeface="+mn-cs"/>
        </a:defRPr>
      </a:lvl8pPr>
      <a:lvl9pPr marL="3651573" algn="l" defTabSz="45644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77784"/>
      </p:ext>
    </p:extLst>
  </p:cSld>
  <p:clrMap bg1="lt1" tx1="dk1" bg2="lt2" tx2="dk2" accent1="accent1" accent2="accent2" accent3="accent3" accent4="accent4" accent5="accent5" accent6="accent6" hlink="hlink" folHlink="folHlink"/>
  <p:sldLayoutIdLst>
    <p:sldLayoutId id="2147486413" r:id="rId1"/>
    <p:sldLayoutId id="2147486414" r:id="rId2"/>
  </p:sldLayoutIdLst>
  <p:timing>
    <p:tnLst>
      <p:par>
        <p:cTn xmlns:p14="http://schemas.microsoft.com/office/powerpoint/2010/main" id="1" dur="indefinite" restart="never" nodeType="tmRoot"/>
      </p:par>
    </p:tnLst>
  </p:timing>
  <p:hf hdr="0" ftr="0"/>
  <p:txStyles>
    <p:titleStyle>
      <a:lvl1pPr algn="ctr" defTabSz="914400" rtl="0" eaLnBrk="1" latinLnBrk="0" hangingPunct="1">
        <a:lnSpc>
          <a:spcPct val="90000"/>
        </a:lnSpc>
        <a:spcBef>
          <a:spcPct val="0"/>
        </a:spcBef>
        <a:buNone/>
        <a:defRPr sz="2400" b="0" kern="1200" cap="none" spc="0">
          <a:ln w="0"/>
          <a:solidFill>
            <a:schemeClr val="bg1"/>
          </a:solidFill>
          <a:effectLst>
            <a:glow rad="228600">
              <a:schemeClr val="tx1">
                <a:alpha val="40000"/>
              </a:schemeClr>
            </a:glow>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6472" y="274588"/>
            <a:ext cx="8914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5" tIns="45653" rIns="91305" bIns="45653"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96472" y="1600667"/>
            <a:ext cx="8914433"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5" tIns="45653" rIns="91305"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791" y="6359375"/>
            <a:ext cx="2310836" cy="365001"/>
          </a:xfrm>
          <a:prstGeom prst="rect">
            <a:avLst/>
          </a:prstGeom>
        </p:spPr>
        <p:txBody>
          <a:bodyPr vert="horz" lIns="91305" tIns="45653" rIns="91305" bIns="45653" rtlCol="0" anchor="ctr"/>
          <a:lstStyle>
            <a:lvl1pPr algn="l" defTabSz="456538" fontAlgn="auto">
              <a:spcBef>
                <a:spcPts val="0"/>
              </a:spcBef>
              <a:spcAft>
                <a:spcPts val="0"/>
              </a:spcAft>
              <a:defRPr sz="1200">
                <a:solidFill>
                  <a:prstClr val="black">
                    <a:tint val="75000"/>
                  </a:prstClr>
                </a:solidFill>
                <a:latin typeface="Calibri"/>
                <a:ea typeface="+mn-ea"/>
                <a:cs typeface="+mn-cs"/>
              </a:defRPr>
            </a:lvl1pPr>
          </a:lstStyle>
          <a:p>
            <a:pPr>
              <a:defRPr/>
            </a:pPr>
            <a:fld id="{3B77227C-E1A5-C94E-A11B-A53C0F90F113}" type="datetimeFigureOut">
              <a:rPr lang="en-US"/>
              <a:pPr>
                <a:defRPr/>
              </a:pPr>
              <a:t>09/05/17</a:t>
            </a:fld>
            <a:endParaRPr lang="en-US" dirty="0"/>
          </a:p>
        </p:txBody>
      </p:sp>
      <p:sp>
        <p:nvSpPr>
          <p:cNvPr id="5" name="Footer Placeholder 4"/>
          <p:cNvSpPr>
            <a:spLocks noGrp="1"/>
          </p:cNvSpPr>
          <p:nvPr>
            <p:ph type="ftr" sz="quarter" idx="3"/>
          </p:nvPr>
        </p:nvSpPr>
        <p:spPr>
          <a:xfrm>
            <a:off x="3385319" y="6359375"/>
            <a:ext cx="3136739" cy="365001"/>
          </a:xfrm>
          <a:prstGeom prst="rect">
            <a:avLst/>
          </a:prstGeom>
        </p:spPr>
        <p:txBody>
          <a:bodyPr vert="horz" lIns="91305" tIns="45653" rIns="91305" bIns="45653" rtlCol="0" anchor="ctr"/>
          <a:lstStyle>
            <a:lvl1pPr algn="ctr" defTabSz="456538"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7099389" y="6359375"/>
            <a:ext cx="2310836" cy="365001"/>
          </a:xfrm>
          <a:prstGeom prst="rect">
            <a:avLst/>
          </a:prstGeom>
        </p:spPr>
        <p:txBody>
          <a:bodyPr vert="horz" lIns="91305" tIns="45653" rIns="91305" bIns="45653" rtlCol="0" anchor="ctr"/>
          <a:lstStyle>
            <a:lvl1pPr algn="r" defTabSz="456538" fontAlgn="auto">
              <a:spcBef>
                <a:spcPts val="0"/>
              </a:spcBef>
              <a:spcAft>
                <a:spcPts val="0"/>
              </a:spcAft>
              <a:defRPr sz="1200">
                <a:solidFill>
                  <a:prstClr val="black">
                    <a:tint val="75000"/>
                  </a:prstClr>
                </a:solidFill>
                <a:latin typeface="Calibri"/>
                <a:ea typeface="+mn-ea"/>
                <a:cs typeface="+mn-cs"/>
              </a:defRPr>
            </a:lvl1pPr>
          </a:lstStyle>
          <a:p>
            <a:pPr>
              <a:defRPr/>
            </a:pPr>
            <a:fld id="{C1D6A0A6-D210-6A49-8CDA-5719406FFBD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Lst>
  <p:txStyles>
    <p:titleStyle>
      <a:lvl1pPr algn="ctr" defTabSz="45587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87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21007"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42017"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63025"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84035" algn="ctr" defTabSz="45587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187" indent="-342187" algn="l" defTabSz="45587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219" indent="-284227" algn="l" defTabSz="45587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253" indent="-227381" algn="l" defTabSz="45587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242" indent="-227381" algn="l" defTabSz="45587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35" indent="-227381" algn="l" defTabSz="45587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967" indent="-228269" algn="l" defTabSz="456538" rtl="0" eaLnBrk="1" latinLnBrk="0" hangingPunct="1">
        <a:spcBef>
          <a:spcPct val="20000"/>
        </a:spcBef>
        <a:buFont typeface="Arial"/>
        <a:buChar char="•"/>
        <a:defRPr sz="2000" kern="1200">
          <a:solidFill>
            <a:schemeClr val="tx1"/>
          </a:solidFill>
          <a:latin typeface="+mn-lt"/>
          <a:ea typeface="+mn-ea"/>
          <a:cs typeface="+mn-cs"/>
        </a:defRPr>
      </a:lvl6pPr>
      <a:lvl7pPr marL="2967502" indent="-228269" algn="l" defTabSz="456538" rtl="0" eaLnBrk="1" latinLnBrk="0" hangingPunct="1">
        <a:spcBef>
          <a:spcPct val="20000"/>
        </a:spcBef>
        <a:buFont typeface="Arial"/>
        <a:buChar char="•"/>
        <a:defRPr sz="2000" kern="1200">
          <a:solidFill>
            <a:schemeClr val="tx1"/>
          </a:solidFill>
          <a:latin typeface="+mn-lt"/>
          <a:ea typeface="+mn-ea"/>
          <a:cs typeface="+mn-cs"/>
        </a:defRPr>
      </a:lvl7pPr>
      <a:lvl8pPr marL="3424039" indent="-228269" algn="l" defTabSz="456538" rtl="0" eaLnBrk="1" latinLnBrk="0" hangingPunct="1">
        <a:spcBef>
          <a:spcPct val="20000"/>
        </a:spcBef>
        <a:buFont typeface="Arial"/>
        <a:buChar char="•"/>
        <a:defRPr sz="2000" kern="1200">
          <a:solidFill>
            <a:schemeClr val="tx1"/>
          </a:solidFill>
          <a:latin typeface="+mn-lt"/>
          <a:ea typeface="+mn-ea"/>
          <a:cs typeface="+mn-cs"/>
        </a:defRPr>
      </a:lvl8pPr>
      <a:lvl9pPr marL="3880579" indent="-228269" algn="l" defTabSz="45653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2"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4" algn="l" defTabSz="456538" rtl="0" eaLnBrk="1" latinLnBrk="0" hangingPunct="1">
        <a:defRPr sz="1800" kern="1200">
          <a:solidFill>
            <a:schemeClr val="tx1"/>
          </a:solidFill>
          <a:latin typeface="+mn-lt"/>
          <a:ea typeface="+mn-ea"/>
          <a:cs typeface="+mn-cs"/>
        </a:defRPr>
      </a:lvl5pPr>
      <a:lvl6pPr marL="2282694" algn="l" defTabSz="456538" rtl="0" eaLnBrk="1" latinLnBrk="0" hangingPunct="1">
        <a:defRPr sz="1800" kern="1200">
          <a:solidFill>
            <a:schemeClr val="tx1"/>
          </a:solidFill>
          <a:latin typeface="+mn-lt"/>
          <a:ea typeface="+mn-ea"/>
          <a:cs typeface="+mn-cs"/>
        </a:defRPr>
      </a:lvl6pPr>
      <a:lvl7pPr marL="2739237" algn="l" defTabSz="456538" rtl="0" eaLnBrk="1" latinLnBrk="0" hangingPunct="1">
        <a:defRPr sz="1800" kern="1200">
          <a:solidFill>
            <a:schemeClr val="tx1"/>
          </a:solidFill>
          <a:latin typeface="+mn-lt"/>
          <a:ea typeface="+mn-ea"/>
          <a:cs typeface="+mn-cs"/>
        </a:defRPr>
      </a:lvl7pPr>
      <a:lvl8pPr marL="3195771" algn="l" defTabSz="456538" rtl="0" eaLnBrk="1" latinLnBrk="0" hangingPunct="1">
        <a:defRPr sz="1800" kern="1200">
          <a:solidFill>
            <a:schemeClr val="tx1"/>
          </a:solidFill>
          <a:latin typeface="+mn-lt"/>
          <a:ea typeface="+mn-ea"/>
          <a:cs typeface="+mn-cs"/>
        </a:defRPr>
      </a:lvl8pPr>
      <a:lvl9pPr marL="3652315" algn="l" defTabSz="45653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95300" y="635748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062E10A-D371-C143-A6AD-4CFE0E70D0DD}" type="datetimeFigureOut">
              <a:rPr lang="en-US" smtClean="0">
                <a:solidFill>
                  <a:prstClr val="black">
                    <a:tint val="75000"/>
                  </a:prstClr>
                </a:solidFill>
                <a:latin typeface="Calibri"/>
              </a:rPr>
              <a:pPr defTabSz="457200" fontAlgn="auto">
                <a:spcBef>
                  <a:spcPts val="0"/>
                </a:spcBef>
                <a:spcAft>
                  <a:spcPts val="0"/>
                </a:spcAft>
              </a:pPr>
              <a:t>09/05/17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384550" y="635748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748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5A19225-1B35-B048-9813-F34292896122}"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730323"/>
      </p:ext>
    </p:extLst>
  </p:cSld>
  <p:clrMap bg1="lt1" tx1="dk1" bg2="lt2" tx2="dk2" accent1="accent1" accent2="accent2" accent3="accent3" accent4="accent4" accent5="accent5" accent6="accent6" hlink="hlink" folHlink="folHlink"/>
  <p:sldLayoutIdLst>
    <p:sldLayoutId id="2147486478" r:id="rId1"/>
    <p:sldLayoutId id="2147486479" r:id="rId2"/>
    <p:sldLayoutId id="2147486480" r:id="rId3"/>
    <p:sldLayoutId id="2147486481" r:id="rId4"/>
    <p:sldLayoutId id="2147486482" r:id="rId5"/>
    <p:sldLayoutId id="2147486483" r:id="rId6"/>
    <p:sldLayoutId id="2147486484" r:id="rId7"/>
    <p:sldLayoutId id="2147486485" r:id="rId8"/>
    <p:sldLayoutId id="2147486486" r:id="rId9"/>
    <p:sldLayoutId id="2147486487" r:id="rId10"/>
    <p:sldLayoutId id="21474864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9.emf"/><Relationship Id="rId1" Type="http://schemas.openxmlformats.org/officeDocument/2006/relationships/slideLayout" Target="../slideLayouts/slideLayout23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293.xml"/><Relationship Id="rId6" Type="http://schemas.openxmlformats.org/officeDocument/2006/relationships/image" Target="../media/image44.jpeg"/><Relationship Id="rId7" Type="http://schemas.openxmlformats.org/officeDocument/2006/relationships/image" Target="../media/image47.png"/><Relationship Id="rId1" Type="http://schemas.microsoft.com/office/2007/relationships/media" Target="../media/media1.avi"/><Relationship Id="rId2" Type="http://schemas.openxmlformats.org/officeDocument/2006/relationships/video" Target="../media/media1.avi"/></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gif"/><Relationship Id="rId5" Type="http://schemas.openxmlformats.org/officeDocument/2006/relationships/image" Target="../media/image50.gif"/><Relationship Id="rId6" Type="http://schemas.openxmlformats.org/officeDocument/2006/relationships/image" Target="../media/image51.gif"/><Relationship Id="rId7" Type="http://schemas.openxmlformats.org/officeDocument/2006/relationships/image" Target="../media/image52.gif"/><Relationship Id="rId8" Type="http://schemas.openxmlformats.org/officeDocument/2006/relationships/image" Target="../media/image53.gif"/><Relationship Id="rId9" Type="http://schemas.openxmlformats.org/officeDocument/2006/relationships/image" Target="../media/image54.gif"/><Relationship Id="rId10" Type="http://schemas.openxmlformats.org/officeDocument/2006/relationships/image" Target="../media/image55.gif"/><Relationship Id="rId11" Type="http://schemas.openxmlformats.org/officeDocument/2006/relationships/image" Target="../media/image56.gif"/><Relationship Id="rId1" Type="http://schemas.openxmlformats.org/officeDocument/2006/relationships/slideLayout" Target="../slideLayouts/slideLayout260.xml"/><Relationship Id="rId2"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56.gif"/><Relationship Id="rId4" Type="http://schemas.openxmlformats.org/officeDocument/2006/relationships/image" Target="../media/image150.png"/><Relationship Id="rId5" Type="http://schemas.openxmlformats.org/officeDocument/2006/relationships/image" Target="../media/image57.gif"/><Relationship Id="rId6" Type="http://schemas.openxmlformats.org/officeDocument/2006/relationships/image" Target="../media/image58.gif"/><Relationship Id="rId7" Type="http://schemas.openxmlformats.org/officeDocument/2006/relationships/image" Target="../media/image52.gif"/><Relationship Id="rId1" Type="http://schemas.openxmlformats.org/officeDocument/2006/relationships/slideLayout" Target="../slideLayouts/slideLayout260.xml"/><Relationship Id="rId2" Type="http://schemas.openxmlformats.org/officeDocument/2006/relationships/image" Target="../media/image4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image" Target="../media/image44.jpeg"/><Relationship Id="rId3" Type="http://schemas.openxmlformats.org/officeDocument/2006/relationships/image" Target="../media/image5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44.jpeg"/><Relationship Id="rId3" Type="http://schemas.openxmlformats.org/officeDocument/2006/relationships/image" Target="../media/image6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1.emf"/><Relationship Id="rId3"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53.xml"/><Relationship Id="rId2"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05.xml"/><Relationship Id="rId2" Type="http://schemas.openxmlformats.org/officeDocument/2006/relationships/image" Target="../media/image7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36.png"/><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image" Target="../media/image7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image" Target="../media/image7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79.png"/><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81.jpeg"/><Relationship Id="rId3" Type="http://schemas.openxmlformats.org/officeDocument/2006/relationships/image" Target="../media/image8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304.xml"/><Relationship Id="rId2" Type="http://schemas.openxmlformats.org/officeDocument/2006/relationships/image" Target="../media/image8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8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image" Target="../media/image9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image" Target="../media/image91.JPG"/><Relationship Id="rId3" Type="http://schemas.openxmlformats.org/officeDocument/2006/relationships/image" Target="../media/image9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image" Target="../media/image93.JPG"/><Relationship Id="rId3" Type="http://schemas.openxmlformats.org/officeDocument/2006/relationships/image" Target="../media/image9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282.xml"/><Relationship Id="rId2"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9.png"/><Relationship Id="rId3"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01.png"/><Relationship Id="rId3" Type="http://schemas.openxmlformats.org/officeDocument/2006/relationships/image" Target="../media/image10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103.png"/><Relationship Id="rId3" Type="http://schemas.openxmlformats.org/officeDocument/2006/relationships/image" Target="../media/image104.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0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2.xml"/><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g"/><Relationship Id="rId5" Type="http://schemas.openxmlformats.org/officeDocument/2006/relationships/image" Target="../media/image46.jpeg"/><Relationship Id="rId1" Type="http://schemas.openxmlformats.org/officeDocument/2006/relationships/slideLayout" Target="../slideLayouts/slideLayout260.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1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816" y="-27384"/>
            <a:ext cx="12877462" cy="715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
          <p:cNvSpPr txBox="1">
            <a:spLocks noChangeArrowheads="1"/>
          </p:cNvSpPr>
          <p:nvPr/>
        </p:nvSpPr>
        <p:spPr bwMode="auto">
          <a:xfrm>
            <a:off x="56456" y="189892"/>
            <a:ext cx="9740900" cy="126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5476" tIns="47737" rIns="95476" bIns="47737">
            <a:spAutoFit/>
          </a:bodyPr>
          <a:lstStyle>
            <a:lvl1pPr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742950" indent="-28575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marL="11430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marL="16002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marL="20574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25146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29718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34290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38862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r>
              <a:rPr lang="en-US" sz="3600" b="1" dirty="0" smtClean="0">
                <a:solidFill>
                  <a:srgbClr val="0000FF"/>
                </a:solidFill>
                <a:latin typeface="Times New Roman" charset="0"/>
                <a:ea typeface="ＭＳ Ｐゴシック" charset="0"/>
                <a:cs typeface="ＭＳ Ｐゴシック" charset="0"/>
              </a:rPr>
              <a:t>SPARC_LAB – </a:t>
            </a:r>
            <a:r>
              <a:rPr lang="en-US" sz="3600" b="1" dirty="0" err="1" smtClean="0">
                <a:solidFill>
                  <a:srgbClr val="0000FF"/>
                </a:solidFill>
                <a:latin typeface="Times New Roman" charset="0"/>
                <a:ea typeface="ＭＳ Ｐゴシック" charset="0"/>
                <a:cs typeface="ＭＳ Ｐゴシック" charset="0"/>
              </a:rPr>
              <a:t>EuPRAXIA@SL</a:t>
            </a:r>
            <a:r>
              <a:rPr lang="en-US" sz="3600" b="1" dirty="0" smtClean="0">
                <a:solidFill>
                  <a:srgbClr val="0000FF"/>
                </a:solidFill>
                <a:latin typeface="Times New Roman" charset="0"/>
                <a:ea typeface="ＭＳ Ｐゴシック" charset="0"/>
                <a:cs typeface="ＭＳ Ｐゴシック" charset="0"/>
              </a:rPr>
              <a:t> </a:t>
            </a:r>
            <a:r>
              <a:rPr lang="en-US" sz="3600" b="1" dirty="0" smtClean="0">
                <a:solidFill>
                  <a:srgbClr val="0000FF"/>
                </a:solidFill>
                <a:latin typeface="Times New Roman" charset="0"/>
                <a:ea typeface="ＭＳ Ｐゴシック" charset="0"/>
                <a:cs typeface="ＭＳ Ｐゴシック" charset="0"/>
              </a:rPr>
              <a:t>status </a:t>
            </a:r>
            <a:endParaRPr lang="en-US" sz="3600" b="1" dirty="0">
              <a:solidFill>
                <a:srgbClr val="0000FF"/>
              </a:solidFill>
              <a:latin typeface="Times New Roman" charset="0"/>
              <a:ea typeface="ＭＳ Ｐゴシック" charset="0"/>
              <a:cs typeface="ＭＳ Ｐゴシック" charset="0"/>
            </a:endParaRPr>
          </a:p>
          <a:p>
            <a:r>
              <a:rPr lang="en-US" sz="2000" b="1" dirty="0" err="1">
                <a:solidFill>
                  <a:prstClr val="white"/>
                </a:solidFill>
                <a:latin typeface="Times New Roman" charset="0"/>
                <a:ea typeface="ＭＳ Ｐゴシック" charset="0"/>
                <a:cs typeface="ＭＳ Ｐゴシック" charset="0"/>
              </a:rPr>
              <a:t>Massimo.Ferrario@LNF.INFN.IT</a:t>
            </a:r>
            <a:endParaRPr lang="en-US" sz="2000" b="1" dirty="0">
              <a:solidFill>
                <a:prstClr val="white"/>
              </a:solidFill>
              <a:latin typeface="Times New Roman" charset="0"/>
              <a:ea typeface="ＭＳ Ｐゴシック" charset="0"/>
              <a:cs typeface="ＭＳ Ｐゴシック" charset="0"/>
            </a:endParaRPr>
          </a:p>
          <a:p>
            <a:r>
              <a:rPr lang="en-US" sz="2000" b="1" dirty="0">
                <a:solidFill>
                  <a:prstClr val="white"/>
                </a:solidFill>
                <a:latin typeface="Times New Roman" charset="0"/>
                <a:ea typeface="ＭＳ Ｐゴシック" charset="0"/>
                <a:cs typeface="ＭＳ Ｐゴシック" charset="0"/>
              </a:rPr>
              <a:t>On behalf of the SPARC_LAB </a:t>
            </a:r>
            <a:r>
              <a:rPr lang="en-US" sz="2000" b="1" dirty="0" smtClean="0">
                <a:solidFill>
                  <a:prstClr val="white"/>
                </a:solidFill>
                <a:latin typeface="Times New Roman" charset="0"/>
                <a:ea typeface="ＭＳ Ｐゴシック" charset="0"/>
                <a:cs typeface="ＭＳ Ｐゴシック" charset="0"/>
              </a:rPr>
              <a:t>– </a:t>
            </a:r>
            <a:r>
              <a:rPr lang="en-US" sz="2000" b="1" dirty="0" smtClean="0">
                <a:solidFill>
                  <a:prstClr val="white"/>
                </a:solidFill>
                <a:latin typeface="Times New Roman" charset="0"/>
                <a:ea typeface="ＭＳ Ｐゴシック" charset="0"/>
                <a:cs typeface="ＭＳ Ｐゴシック" charset="0"/>
              </a:rPr>
              <a:t>EuPRAXIA </a:t>
            </a:r>
            <a:r>
              <a:rPr lang="en-US" sz="2000" b="1" dirty="0" smtClean="0">
                <a:solidFill>
                  <a:prstClr val="white"/>
                </a:solidFill>
                <a:latin typeface="Times New Roman" charset="0"/>
                <a:ea typeface="ＭＳ Ｐゴシック" charset="0"/>
                <a:cs typeface="ＭＳ Ｐゴシック" charset="0"/>
              </a:rPr>
              <a:t>collaboration</a:t>
            </a:r>
            <a:endParaRPr lang="en-US" sz="2000" b="1" dirty="0">
              <a:solidFill>
                <a:prstClr val="white"/>
              </a:solidFill>
              <a:latin typeface="Times New Roman" charset="0"/>
              <a:ea typeface="ＭＳ Ｐゴシック" charset="0"/>
              <a:cs typeface="ＭＳ Ｐゴシック" charset="0"/>
            </a:endParaRPr>
          </a:p>
        </p:txBody>
      </p:sp>
      <p:sp>
        <p:nvSpPr>
          <p:cNvPr id="30" name="Text Box 22"/>
          <p:cNvSpPr txBox="1">
            <a:spLocks/>
          </p:cNvSpPr>
          <p:nvPr/>
        </p:nvSpPr>
        <p:spPr bwMode="auto">
          <a:xfrm>
            <a:off x="316807" y="6381991"/>
            <a:ext cx="9220198" cy="344839"/>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7181" tIns="33592" rIns="67181" bIns="33592">
            <a:spAutoFit/>
          </a:bodyPr>
          <a:lstStyle>
            <a:lvl1pPr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742950" indent="-28575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marL="1143000" indent="-22860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marL="1600200" indent="-22860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marL="2057400" indent="-22860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25146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29718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34290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38862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algn="l">
              <a:spcBef>
                <a:spcPct val="50000"/>
              </a:spcBef>
            </a:pPr>
            <a:r>
              <a:rPr lang="en-US" sz="1800" b="1" dirty="0">
                <a:solidFill>
                  <a:srgbClr val="0000FF"/>
                </a:solidFill>
                <a:latin typeface="Times New Roman" charset="0"/>
                <a:cs typeface="ＭＳ Ｐゴシック" charset="0"/>
              </a:rPr>
              <a:t>LNF Scientific Committee </a:t>
            </a:r>
            <a:r>
              <a:rPr lang="en-US" sz="1800" b="1" dirty="0" smtClean="0">
                <a:solidFill>
                  <a:srgbClr val="0000FF"/>
                </a:solidFill>
                <a:latin typeface="Times New Roman" charset="0"/>
                <a:cs typeface="ＭＳ Ｐゴシック" charset="0"/>
              </a:rPr>
              <a:t>Meeting, </a:t>
            </a:r>
            <a:r>
              <a:rPr lang="en-US" sz="1800" b="1" dirty="0" smtClean="0">
                <a:solidFill>
                  <a:srgbClr val="0000FF"/>
                </a:solidFill>
                <a:latin typeface="Times New Roman" charset="0"/>
                <a:cs typeface="ＭＳ Ｐゴシック" charset="0"/>
              </a:rPr>
              <a:t>May 9, 2017</a:t>
            </a:r>
            <a:endParaRPr lang="en-US" sz="1800" b="1" dirty="0">
              <a:solidFill>
                <a:srgbClr val="0000FF"/>
              </a:solidFill>
              <a:latin typeface="Times New Roman" charset="0"/>
              <a:cs typeface="ＭＳ Ｐゴシック" charset="0"/>
            </a:endParaRPr>
          </a:p>
        </p:txBody>
      </p:sp>
      <p:pic>
        <p:nvPicPr>
          <p:cNvPr id="25" name="Immagine 3"/>
          <p:cNvPicPr>
            <a:picLocks noChangeAspect="1"/>
          </p:cNvPicPr>
          <p:nvPr/>
        </p:nvPicPr>
        <p:blipFill>
          <a:blip r:embed="rId5">
            <a:clrChange>
              <a:clrFrom>
                <a:srgbClr val="FFFFFF"/>
              </a:clrFrom>
              <a:clrTo>
                <a:srgbClr val="FFFFFF">
                  <a:alpha val="0"/>
                </a:srgbClr>
              </a:clrTo>
            </a:clrChange>
          </a:blip>
          <a:stretch>
            <a:fillRect/>
          </a:stretch>
        </p:blipFill>
        <p:spPr>
          <a:xfrm>
            <a:off x="8625410" y="6343833"/>
            <a:ext cx="1128259" cy="398201"/>
          </a:xfrm>
          <a:prstGeom prst="rect">
            <a:avLst/>
          </a:prstGeom>
          <a:solidFill>
            <a:schemeClr val="bg1"/>
          </a:solidFill>
        </p:spPr>
      </p:pic>
      <p:sp>
        <p:nvSpPr>
          <p:cNvPr id="7" name="CasellaDiTesto 32"/>
          <p:cNvSpPr txBox="1"/>
          <p:nvPr/>
        </p:nvSpPr>
        <p:spPr bwMode="auto">
          <a:xfrm>
            <a:off x="1568843" y="5877272"/>
            <a:ext cx="787395" cy="36933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defTabSz="456190" fontAlgn="auto">
              <a:spcBef>
                <a:spcPts val="0"/>
              </a:spcBef>
              <a:spcAft>
                <a:spcPts val="0"/>
              </a:spcAft>
              <a:defRPr/>
            </a:pPr>
            <a:r>
              <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PWFA</a:t>
            </a:r>
          </a:p>
        </p:txBody>
      </p:sp>
      <p:cxnSp>
        <p:nvCxnSpPr>
          <p:cNvPr id="8" name="Connettore 2 34"/>
          <p:cNvCxnSpPr>
            <a:stCxn id="7" idx="0"/>
          </p:cNvCxnSpPr>
          <p:nvPr/>
        </p:nvCxnSpPr>
        <p:spPr bwMode="auto">
          <a:xfrm flipV="1">
            <a:off x="1962541" y="5085184"/>
            <a:ext cx="1046397" cy="792088"/>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2" name="CasellaDiTesto 32"/>
          <p:cNvSpPr txBox="1"/>
          <p:nvPr/>
        </p:nvSpPr>
        <p:spPr bwMode="auto">
          <a:xfrm>
            <a:off x="8625422" y="5085184"/>
            <a:ext cx="1151527" cy="36933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Ext-LWFA</a:t>
            </a:r>
            <a:endPar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13" name="Connettore 2 34"/>
          <p:cNvCxnSpPr>
            <a:stCxn id="12" idx="1"/>
          </p:cNvCxnSpPr>
          <p:nvPr/>
        </p:nvCxnSpPr>
        <p:spPr bwMode="auto">
          <a:xfrm flipH="1" flipV="1">
            <a:off x="7761334" y="5157192"/>
            <a:ext cx="864088" cy="112658"/>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5" name="CasellaDiTesto 32"/>
          <p:cNvSpPr txBox="1"/>
          <p:nvPr/>
        </p:nvSpPr>
        <p:spPr bwMode="auto">
          <a:xfrm>
            <a:off x="7185451" y="1917206"/>
            <a:ext cx="1214295" cy="646331"/>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Self-LWFA</a:t>
            </a:r>
          </a:p>
          <a:p>
            <a:pPr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TNSA</a:t>
            </a:r>
            <a:endPar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16" name="Connettore 2 34"/>
          <p:cNvCxnSpPr/>
          <p:nvPr/>
        </p:nvCxnSpPr>
        <p:spPr bwMode="auto">
          <a:xfrm flipH="1" flipV="1">
            <a:off x="5241037" y="1844824"/>
            <a:ext cx="1928664" cy="28803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8" name="CasellaDiTesto 32"/>
          <p:cNvSpPr txBox="1"/>
          <p:nvPr/>
        </p:nvSpPr>
        <p:spPr bwMode="auto">
          <a:xfrm>
            <a:off x="8625408" y="4077072"/>
            <a:ext cx="1113218" cy="36933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Thomson</a:t>
            </a:r>
            <a:endPar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19" name="Connettore 2 34"/>
          <p:cNvCxnSpPr/>
          <p:nvPr/>
        </p:nvCxnSpPr>
        <p:spPr bwMode="auto">
          <a:xfrm flipH="1">
            <a:off x="8337376" y="4437112"/>
            <a:ext cx="792088" cy="28803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23" name="CasellaDiTesto 32"/>
          <p:cNvSpPr txBox="1"/>
          <p:nvPr/>
        </p:nvSpPr>
        <p:spPr bwMode="auto">
          <a:xfrm>
            <a:off x="560721" y="5229200"/>
            <a:ext cx="549149" cy="36933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THz</a:t>
            </a:r>
            <a:endPar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24" name="Connettore 2 34"/>
          <p:cNvCxnSpPr>
            <a:stCxn id="23" idx="3"/>
          </p:cNvCxnSpPr>
          <p:nvPr/>
        </p:nvCxnSpPr>
        <p:spPr bwMode="auto">
          <a:xfrm flipV="1">
            <a:off x="1109870" y="4869160"/>
            <a:ext cx="1899089" cy="544706"/>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32" name="CasellaDiTesto 32"/>
          <p:cNvSpPr txBox="1"/>
          <p:nvPr/>
        </p:nvSpPr>
        <p:spPr bwMode="auto">
          <a:xfrm>
            <a:off x="3872894" y="6021288"/>
            <a:ext cx="513645" cy="36933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FEL</a:t>
            </a:r>
            <a:endPar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33" name="Connettore 2 34"/>
          <p:cNvCxnSpPr>
            <a:stCxn id="32" idx="0"/>
          </p:cNvCxnSpPr>
          <p:nvPr/>
        </p:nvCxnSpPr>
        <p:spPr bwMode="auto">
          <a:xfrm flipV="1">
            <a:off x="4129717" y="5589240"/>
            <a:ext cx="823294" cy="432048"/>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35" name="CasellaDiTesto 32"/>
          <p:cNvSpPr txBox="1"/>
          <p:nvPr/>
        </p:nvSpPr>
        <p:spPr bwMode="auto">
          <a:xfrm>
            <a:off x="5457056" y="5949280"/>
            <a:ext cx="575298" cy="36933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defTabSz="456190" fontAlgn="auto">
              <a:spcBef>
                <a:spcPts val="0"/>
              </a:spcBef>
              <a:spcAft>
                <a:spcPts val="0"/>
              </a:spcAft>
              <a:defRPr/>
            </a:pPr>
            <a:r>
              <a:rPr lang="it-IT" sz="1800" b="1" kern="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EOS</a:t>
            </a:r>
            <a:endParaRPr lang="it-IT" sz="18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36" name="Connettore 2 34"/>
          <p:cNvCxnSpPr>
            <a:stCxn id="35" idx="0"/>
          </p:cNvCxnSpPr>
          <p:nvPr/>
        </p:nvCxnSpPr>
        <p:spPr bwMode="auto">
          <a:xfrm flipV="1">
            <a:off x="5744705" y="5517232"/>
            <a:ext cx="792472" cy="432048"/>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38456" y="221030"/>
            <a:ext cx="9673075" cy="615761"/>
            <a:chOff x="35496" y="96783"/>
            <a:chExt cx="8928992" cy="615761"/>
          </a:xfrm>
        </p:grpSpPr>
        <p:pic>
          <p:nvPicPr>
            <p:cNvPr id="5" name="Immagine 4"/>
            <p:cNvPicPr>
              <a:picLocks noChangeAspect="1"/>
            </p:cNvPicPr>
            <p:nvPr/>
          </p:nvPicPr>
          <p:blipFill rotWithShape="1">
            <a:blip r:embed="rId6"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pic>
        <p:nvPicPr>
          <p:cNvPr id="6" name="videophotoKnegativ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6507" y="4365104"/>
            <a:ext cx="8964265" cy="2060344"/>
          </a:xfrm>
          <a:prstGeom prst="rect">
            <a:avLst/>
          </a:prstGeom>
        </p:spPr>
      </p:pic>
      <p:sp>
        <p:nvSpPr>
          <p:cNvPr id="12" name="TextBox 11"/>
          <p:cNvSpPr txBox="1"/>
          <p:nvPr/>
        </p:nvSpPr>
        <p:spPr>
          <a:xfrm>
            <a:off x="519339" y="3933056"/>
            <a:ext cx="2906753" cy="369332"/>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800" dirty="0" smtClean="0">
                <a:solidFill>
                  <a:prstClr val="black"/>
                </a:solidFill>
                <a:latin typeface="Calibri"/>
              </a:rPr>
              <a:t>Photocathode side: POSITIVE</a:t>
            </a:r>
            <a:endParaRPr lang="it-IT" sz="1800" dirty="0">
              <a:solidFill>
                <a:prstClr val="black"/>
              </a:solidFill>
              <a:latin typeface="Calibri"/>
            </a:endParaRPr>
          </a:p>
        </p:txBody>
      </p:sp>
      <p:sp>
        <p:nvSpPr>
          <p:cNvPr id="13" name="CasellaDiTesto 23"/>
          <p:cNvSpPr txBox="1"/>
          <p:nvPr/>
        </p:nvSpPr>
        <p:spPr>
          <a:xfrm>
            <a:off x="6669197" y="44703"/>
            <a:ext cx="3354373" cy="461665"/>
          </a:xfrm>
          <a:prstGeom prst="rect">
            <a:avLst/>
          </a:prstGeom>
          <a:noFill/>
        </p:spPr>
        <p:txBody>
          <a:bodyPr wrap="square" rtlCol="0">
            <a:spAutoFit/>
          </a:bodyPr>
          <a:lstStyle/>
          <a:p>
            <a:pPr algn="l" fontAlgn="auto">
              <a:spcBef>
                <a:spcPts val="0"/>
              </a:spcBef>
              <a:spcAft>
                <a:spcPts val="0"/>
              </a:spcAft>
              <a:buClr>
                <a:srgbClr val="4F81BD"/>
              </a:buClr>
            </a:pPr>
            <a:r>
              <a:rPr lang="en-US" sz="2400" b="1" dirty="0">
                <a:solidFill>
                  <a:prstClr val="black"/>
                </a:solidFill>
                <a:latin typeface="Arial" pitchFamily="34" charset="0"/>
                <a:cs typeface="Arial" pitchFamily="34" charset="0"/>
              </a:rPr>
              <a:t>velocity of plasma</a:t>
            </a:r>
          </a:p>
        </p:txBody>
      </p:sp>
      <p:pic>
        <p:nvPicPr>
          <p:cNvPr id="7" name="videoUndulatorNegativ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9367" y="1606640"/>
            <a:ext cx="8936227" cy="2053900"/>
          </a:xfrm>
          <a:prstGeom prst="rect">
            <a:avLst/>
          </a:prstGeom>
        </p:spPr>
      </p:pic>
      <p:sp>
        <p:nvSpPr>
          <p:cNvPr id="14" name="TextBox 13"/>
          <p:cNvSpPr txBox="1"/>
          <p:nvPr/>
        </p:nvSpPr>
        <p:spPr>
          <a:xfrm>
            <a:off x="532171" y="1202480"/>
            <a:ext cx="2640416" cy="369332"/>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800" dirty="0" smtClean="0">
                <a:solidFill>
                  <a:prstClr val="black"/>
                </a:solidFill>
                <a:latin typeface="Calibri"/>
              </a:rPr>
              <a:t>Undulator side: NEGATIVE</a:t>
            </a:r>
            <a:endParaRPr lang="it-IT" sz="1800" dirty="0">
              <a:solidFill>
                <a:prstClr val="black"/>
              </a:solidFill>
              <a:latin typeface="Calibri"/>
            </a:endParaRPr>
          </a:p>
        </p:txBody>
      </p:sp>
      <p:sp>
        <p:nvSpPr>
          <p:cNvPr id="17" name="TextBox 16"/>
          <p:cNvSpPr txBox="1"/>
          <p:nvPr/>
        </p:nvSpPr>
        <p:spPr>
          <a:xfrm>
            <a:off x="4718975" y="620688"/>
            <a:ext cx="4386312" cy="923330"/>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800" b="1" dirty="0" smtClean="0">
                <a:solidFill>
                  <a:prstClr val="black"/>
                </a:solidFill>
                <a:latin typeface="Calibri"/>
              </a:rPr>
              <a:t>Delay: 20 images separated by 100 ns = 2 µs</a:t>
            </a:r>
          </a:p>
          <a:p>
            <a:pPr algn="l" fontAlgn="auto">
              <a:spcBef>
                <a:spcPts val="0"/>
              </a:spcBef>
              <a:spcAft>
                <a:spcPts val="0"/>
              </a:spcAft>
            </a:pPr>
            <a:r>
              <a:rPr lang="it-IT" sz="1800" b="1" dirty="0" smtClean="0">
                <a:solidFill>
                  <a:prstClr val="black"/>
                </a:solidFill>
                <a:latin typeface="Calibri"/>
              </a:rPr>
              <a:t>Gate: 10 ns</a:t>
            </a:r>
          </a:p>
          <a:p>
            <a:pPr algn="l" fontAlgn="auto">
              <a:spcBef>
                <a:spcPts val="0"/>
              </a:spcBef>
              <a:spcAft>
                <a:spcPts val="0"/>
              </a:spcAft>
            </a:pPr>
            <a:r>
              <a:rPr lang="it-IT" sz="1800" b="1" dirty="0">
                <a:solidFill>
                  <a:prstClr val="black"/>
                </a:solidFill>
                <a:latin typeface="Calibri"/>
              </a:rPr>
              <a:t>Area: 1000 x 500 pixel </a:t>
            </a:r>
          </a:p>
        </p:txBody>
      </p:sp>
    </p:spTree>
    <p:extLst>
      <p:ext uri="{BB962C8B-B14F-4D97-AF65-F5344CB8AC3E}">
        <p14:creationId xmlns:p14="http://schemas.microsoft.com/office/powerpoint/2010/main" val="2475235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 fill="hold"/>
                                        <p:tgtEl>
                                          <p:spTgt spid="7"/>
                                        </p:tgtEl>
                                      </p:cBhvr>
                                    </p:cmd>
                                  </p:childTnLst>
                                </p:cTn>
                              </p:par>
                            </p:childTnLst>
                          </p:cTn>
                        </p:par>
                        <p:par>
                          <p:cTn id="7" fill="hold">
                            <p:stCondLst>
                              <p:cond delay="2998"/>
                            </p:stCondLst>
                            <p:childTnLst>
                              <p:par>
                                <p:cTn id="8" presetID="1" presetClass="mediacall" presetSubtype="0" fill="hold" nodeType="afterEffect">
                                  <p:stCondLst>
                                    <p:cond delay="0"/>
                                  </p:stCondLst>
                                  <p:childTnLst>
                                    <p:cmd type="call" cmd="playFrom(0.0)">
                                      <p:cBhvr>
                                        <p:cTn id="9" dur="29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38456" y="221058"/>
            <a:ext cx="9673075" cy="615761"/>
            <a:chOff x="35496" y="96783"/>
            <a:chExt cx="8928992" cy="615761"/>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70" t="10194" r="12635" b="2992"/>
          <a:stretch/>
        </p:blipFill>
        <p:spPr>
          <a:xfrm>
            <a:off x="3013099" y="221640"/>
            <a:ext cx="4095000" cy="2844000"/>
          </a:xfrm>
          <a:prstGeom prst="rect">
            <a:avLst/>
          </a:prstGeom>
        </p:spPr>
      </p:pic>
      <p:cxnSp>
        <p:nvCxnSpPr>
          <p:cNvPr id="4" name="Straight Arrow Connector 3"/>
          <p:cNvCxnSpPr>
            <a:endCxn id="7" idx="3"/>
          </p:cNvCxnSpPr>
          <p:nvPr/>
        </p:nvCxnSpPr>
        <p:spPr>
          <a:xfrm flipH="1" flipV="1">
            <a:off x="1263873" y="1935183"/>
            <a:ext cx="2567862" cy="473280"/>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71751" y="1461902"/>
            <a:ext cx="1694219" cy="934256"/>
            <a:chOff x="3288101" y="625442"/>
            <a:chExt cx="1563894" cy="934256"/>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5010" t="1535" r="37760" b="-1535"/>
            <a:stretch/>
          </p:blipFill>
          <p:spPr>
            <a:xfrm>
              <a:off x="3288101" y="637747"/>
              <a:ext cx="1008112" cy="921951"/>
            </a:xfrm>
            <a:prstGeom prst="rect">
              <a:avLst/>
            </a:prstGeom>
          </p:spPr>
        </p:pic>
        <p:sp>
          <p:nvSpPr>
            <p:cNvPr id="10" name="Rectangle 9"/>
            <p:cNvSpPr/>
            <p:nvPr/>
          </p:nvSpPr>
          <p:spPr>
            <a:xfrm>
              <a:off x="4262206" y="625442"/>
              <a:ext cx="589789"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0 ns</a:t>
              </a:r>
              <a:endParaRPr lang="it-IT" sz="1800" b="1" dirty="0">
                <a:solidFill>
                  <a:prstClr val="black"/>
                </a:solidFill>
                <a:latin typeface="Calibri"/>
                <a:ea typeface="+mn-ea"/>
                <a:cs typeface="+mn-cs"/>
              </a:endParaRPr>
            </a:p>
          </p:txBody>
        </p:sp>
      </p:grpSp>
      <p:cxnSp>
        <p:nvCxnSpPr>
          <p:cNvPr id="23" name="Straight Arrow Connector 22"/>
          <p:cNvCxnSpPr>
            <a:endCxn id="19" idx="3"/>
          </p:cNvCxnSpPr>
          <p:nvPr/>
        </p:nvCxnSpPr>
        <p:spPr>
          <a:xfrm flipH="1">
            <a:off x="1655349" y="1297323"/>
            <a:ext cx="2394692" cy="2001346"/>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485217" y="2837598"/>
            <a:ext cx="2059993" cy="988481"/>
            <a:chOff x="1821024" y="2002918"/>
            <a:chExt cx="1901532" cy="988481"/>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1106" r="39732"/>
            <a:stretch/>
          </p:blipFill>
          <p:spPr>
            <a:xfrm>
              <a:off x="1821024" y="2002918"/>
              <a:ext cx="1080121" cy="922355"/>
            </a:xfrm>
            <a:prstGeom prst="rect">
              <a:avLst/>
            </a:prstGeom>
          </p:spPr>
        </p:pic>
        <p:sp>
          <p:nvSpPr>
            <p:cNvPr id="25" name="Rectangle 24"/>
            <p:cNvSpPr/>
            <p:nvPr/>
          </p:nvSpPr>
          <p:spPr>
            <a:xfrm>
              <a:off x="2871108" y="2622067"/>
              <a:ext cx="851448"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200 ns</a:t>
              </a:r>
              <a:endParaRPr lang="it-IT" sz="1800" b="1" dirty="0">
                <a:solidFill>
                  <a:prstClr val="black"/>
                </a:solidFill>
                <a:latin typeface="Calibri"/>
                <a:ea typeface="+mn-ea"/>
                <a:cs typeface="+mn-cs"/>
              </a:endParaRPr>
            </a:p>
          </p:txBody>
        </p:sp>
      </p:grpSp>
      <p:cxnSp>
        <p:nvCxnSpPr>
          <p:cNvPr id="29" name="Straight Arrow Connector 28"/>
          <p:cNvCxnSpPr/>
          <p:nvPr/>
        </p:nvCxnSpPr>
        <p:spPr>
          <a:xfrm flipH="1">
            <a:off x="4164028" y="1700915"/>
            <a:ext cx="837838" cy="3238661"/>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027165" y="4277653"/>
            <a:ext cx="2083806" cy="971238"/>
            <a:chOff x="625939" y="2788083"/>
            <a:chExt cx="1923513" cy="971238"/>
          </a:xfrm>
        </p:grpSpPr>
        <p:sp>
          <p:nvSpPr>
            <p:cNvPr id="28" name="Rectangle 27"/>
            <p:cNvSpPr/>
            <p:nvPr/>
          </p:nvSpPr>
          <p:spPr>
            <a:xfrm>
              <a:off x="1698004" y="3389989"/>
              <a:ext cx="851448"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400 ns</a:t>
              </a:r>
              <a:endParaRPr lang="it-IT" sz="1800" b="1" dirty="0">
                <a:solidFill>
                  <a:prstClr val="black"/>
                </a:solidFill>
                <a:latin typeface="Calibri"/>
                <a:ea typeface="+mn-ea"/>
                <a:cs typeface="+mn-cs"/>
              </a:endParaRPr>
            </a:p>
          </p:txBody>
        </p:sp>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29111" r="39837"/>
            <a:stretch/>
          </p:blipFill>
          <p:spPr>
            <a:xfrm>
              <a:off x="625939" y="2788083"/>
              <a:ext cx="1152128" cy="929704"/>
            </a:xfrm>
            <a:prstGeom prst="rect">
              <a:avLst/>
            </a:prstGeom>
          </p:spPr>
        </p:pic>
      </p:grpSp>
      <p:grpSp>
        <p:nvGrpSpPr>
          <p:cNvPr id="61" name="Group 60"/>
          <p:cNvGrpSpPr/>
          <p:nvPr/>
        </p:nvGrpSpPr>
        <p:grpSpPr>
          <a:xfrm>
            <a:off x="3078574" y="4960597"/>
            <a:ext cx="2387709" cy="1034837"/>
            <a:chOff x="2106581" y="4169976"/>
            <a:chExt cx="2204039" cy="1034837"/>
          </a:xfrm>
        </p:grpSpPr>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28504" r="34694"/>
            <a:stretch/>
          </p:blipFill>
          <p:spPr>
            <a:xfrm>
              <a:off x="2106581" y="4169976"/>
              <a:ext cx="1368152" cy="973988"/>
            </a:xfrm>
            <a:prstGeom prst="rect">
              <a:avLst/>
            </a:prstGeom>
          </p:spPr>
        </p:pic>
        <p:sp>
          <p:nvSpPr>
            <p:cNvPr id="45" name="Rectangle 44"/>
            <p:cNvSpPr/>
            <p:nvPr/>
          </p:nvSpPr>
          <p:spPr>
            <a:xfrm>
              <a:off x="3459172" y="4835481"/>
              <a:ext cx="851448" cy="369332"/>
            </a:xfrm>
            <a:prstGeom prst="rect">
              <a:avLst/>
            </a:prstGeom>
          </p:spPr>
          <p:txBody>
            <a:bodyPr wrap="square">
              <a:spAutoFit/>
            </a:bodyPr>
            <a:lstStyle/>
            <a:p>
              <a:pPr algn="l" fontAlgn="auto">
                <a:spcBef>
                  <a:spcPts val="0"/>
                </a:spcBef>
                <a:spcAft>
                  <a:spcPts val="0"/>
                </a:spcAft>
              </a:pPr>
              <a:r>
                <a:rPr lang="it-IT" sz="1800" b="1" dirty="0">
                  <a:solidFill>
                    <a:prstClr val="black"/>
                  </a:solidFill>
                  <a:latin typeface="Calibri"/>
                  <a:ea typeface="+mn-ea"/>
                  <a:cs typeface="+mn-cs"/>
                </a:rPr>
                <a:t>7</a:t>
              </a:r>
              <a:r>
                <a:rPr lang="it-IT" sz="1800" b="1" dirty="0" smtClean="0">
                  <a:solidFill>
                    <a:prstClr val="black"/>
                  </a:solidFill>
                  <a:latin typeface="Calibri"/>
                  <a:ea typeface="+mn-ea"/>
                  <a:cs typeface="+mn-cs"/>
                </a:rPr>
                <a:t>00 ns</a:t>
              </a:r>
              <a:endParaRPr lang="it-IT" sz="1800" b="1" dirty="0">
                <a:solidFill>
                  <a:prstClr val="black"/>
                </a:solidFill>
                <a:latin typeface="Calibri"/>
                <a:ea typeface="+mn-ea"/>
                <a:cs typeface="+mn-cs"/>
              </a:endParaRPr>
            </a:p>
          </p:txBody>
        </p:sp>
      </p:grpSp>
      <p:grpSp>
        <p:nvGrpSpPr>
          <p:cNvPr id="62" name="Group 61"/>
          <p:cNvGrpSpPr/>
          <p:nvPr/>
        </p:nvGrpSpPr>
        <p:grpSpPr>
          <a:xfrm>
            <a:off x="5429213" y="5003695"/>
            <a:ext cx="2422770" cy="992779"/>
            <a:chOff x="5046175" y="3839010"/>
            <a:chExt cx="2236403" cy="992779"/>
          </a:xfrm>
        </p:grpSpPr>
        <p:sp>
          <p:nvSpPr>
            <p:cNvPr id="17" name="Rectangle 16"/>
            <p:cNvSpPr/>
            <p:nvPr/>
          </p:nvSpPr>
          <p:spPr>
            <a:xfrm>
              <a:off x="6202458" y="4462457"/>
              <a:ext cx="1080120"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1000 ns</a:t>
              </a:r>
              <a:endParaRPr lang="it-IT" sz="1800" b="1" dirty="0">
                <a:solidFill>
                  <a:prstClr val="black"/>
                </a:solidFill>
                <a:latin typeface="Calibri"/>
                <a:ea typeface="+mn-ea"/>
                <a:cs typeface="+mn-cs"/>
              </a:endParaRPr>
            </a:p>
          </p:txBody>
        </p:sp>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l="27924" r="38500"/>
            <a:stretch/>
          </p:blipFill>
          <p:spPr>
            <a:xfrm>
              <a:off x="5046175" y="3839010"/>
              <a:ext cx="1224137" cy="907901"/>
            </a:xfrm>
            <a:prstGeom prst="rect">
              <a:avLst/>
            </a:prstGeom>
          </p:spPr>
        </p:pic>
      </p:grpSp>
      <p:grpSp>
        <p:nvGrpSpPr>
          <p:cNvPr id="70" name="Group 69"/>
          <p:cNvGrpSpPr/>
          <p:nvPr/>
        </p:nvGrpSpPr>
        <p:grpSpPr>
          <a:xfrm>
            <a:off x="7318132" y="4184790"/>
            <a:ext cx="2362679" cy="1003464"/>
            <a:chOff x="7058628" y="5419634"/>
            <a:chExt cx="2180934" cy="1003464"/>
          </a:xfrm>
        </p:grpSpPr>
        <p:pic>
          <p:nvPicPr>
            <p:cNvPr id="48" name="Picture 47"/>
            <p:cNvPicPr>
              <a:picLocks noChangeAspect="1"/>
            </p:cNvPicPr>
            <p:nvPr/>
          </p:nvPicPr>
          <p:blipFill rotWithShape="1">
            <a:blip r:embed="rId9" cstate="print">
              <a:extLst>
                <a:ext uri="{28A0092B-C50C-407E-A947-70E740481C1C}">
                  <a14:useLocalDpi xmlns:a14="http://schemas.microsoft.com/office/drawing/2010/main" val="0"/>
                </a:ext>
              </a:extLst>
            </a:blip>
            <a:srcRect l="33997" r="36905"/>
            <a:stretch/>
          </p:blipFill>
          <p:spPr>
            <a:xfrm>
              <a:off x="7058628" y="5419634"/>
              <a:ext cx="1152129" cy="928547"/>
            </a:xfrm>
            <a:prstGeom prst="rect">
              <a:avLst/>
            </a:prstGeom>
          </p:spPr>
        </p:pic>
        <p:sp>
          <p:nvSpPr>
            <p:cNvPr id="49" name="Rectangle 48"/>
            <p:cNvSpPr/>
            <p:nvPr/>
          </p:nvSpPr>
          <p:spPr>
            <a:xfrm>
              <a:off x="8159442" y="6053766"/>
              <a:ext cx="1080120"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1300 ns</a:t>
              </a:r>
              <a:endParaRPr lang="it-IT" sz="1800" b="1" dirty="0">
                <a:solidFill>
                  <a:prstClr val="black"/>
                </a:solidFill>
                <a:latin typeface="Calibri"/>
                <a:ea typeface="+mn-ea"/>
                <a:cs typeface="+mn-cs"/>
              </a:endParaRPr>
            </a:p>
          </p:txBody>
        </p:sp>
      </p:grpSp>
      <p:grpSp>
        <p:nvGrpSpPr>
          <p:cNvPr id="71" name="Group 70"/>
          <p:cNvGrpSpPr/>
          <p:nvPr/>
        </p:nvGrpSpPr>
        <p:grpSpPr>
          <a:xfrm>
            <a:off x="7589971" y="2588135"/>
            <a:ext cx="2498825" cy="955223"/>
            <a:chOff x="6876256" y="3388730"/>
            <a:chExt cx="2306608" cy="955223"/>
          </a:xfrm>
        </p:grpSpPr>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28187" r="37523"/>
            <a:stretch/>
          </p:blipFill>
          <p:spPr>
            <a:xfrm>
              <a:off x="6876256" y="3388730"/>
              <a:ext cx="1296144" cy="893853"/>
            </a:xfrm>
            <a:prstGeom prst="rect">
              <a:avLst/>
            </a:prstGeom>
          </p:spPr>
        </p:pic>
        <p:sp>
          <p:nvSpPr>
            <p:cNvPr id="51" name="Rectangle 50"/>
            <p:cNvSpPr/>
            <p:nvPr/>
          </p:nvSpPr>
          <p:spPr>
            <a:xfrm>
              <a:off x="8102744" y="3974621"/>
              <a:ext cx="1080120"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1600 ns</a:t>
              </a:r>
              <a:endParaRPr lang="it-IT" sz="1800" b="1" dirty="0">
                <a:solidFill>
                  <a:prstClr val="black"/>
                </a:solidFill>
                <a:latin typeface="Calibri"/>
                <a:ea typeface="+mn-ea"/>
                <a:cs typeface="+mn-cs"/>
              </a:endParaRPr>
            </a:p>
          </p:txBody>
        </p:sp>
      </p:grpSp>
      <p:grpSp>
        <p:nvGrpSpPr>
          <p:cNvPr id="72" name="Group 71"/>
          <p:cNvGrpSpPr/>
          <p:nvPr/>
        </p:nvGrpSpPr>
        <p:grpSpPr>
          <a:xfrm>
            <a:off x="7590029" y="744970"/>
            <a:ext cx="2269821" cy="1249870"/>
            <a:chOff x="6840912" y="878497"/>
            <a:chExt cx="2095219" cy="1249870"/>
          </a:xfrm>
        </p:grpSpPr>
        <p:pic>
          <p:nvPicPr>
            <p:cNvPr id="52" name="Picture 51"/>
            <p:cNvPicPr>
              <a:picLocks noChangeAspect="1"/>
            </p:cNvPicPr>
            <p:nvPr/>
          </p:nvPicPr>
          <p:blipFill rotWithShape="1">
            <a:blip r:embed="rId11" cstate="print">
              <a:extLst>
                <a:ext uri="{28A0092B-C50C-407E-A947-70E740481C1C}">
                  <a14:useLocalDpi xmlns:a14="http://schemas.microsoft.com/office/drawing/2010/main" val="0"/>
                </a:ext>
              </a:extLst>
            </a:blip>
            <a:srcRect l="26557" r="33474"/>
            <a:stretch/>
          </p:blipFill>
          <p:spPr>
            <a:xfrm>
              <a:off x="6840912" y="1198822"/>
              <a:ext cx="1584176" cy="929545"/>
            </a:xfrm>
            <a:prstGeom prst="rect">
              <a:avLst/>
            </a:prstGeom>
          </p:spPr>
        </p:pic>
        <p:sp>
          <p:nvSpPr>
            <p:cNvPr id="53" name="Rectangle 52"/>
            <p:cNvSpPr/>
            <p:nvPr/>
          </p:nvSpPr>
          <p:spPr>
            <a:xfrm>
              <a:off x="7856011" y="878497"/>
              <a:ext cx="1080120"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2000 ns</a:t>
              </a:r>
              <a:endParaRPr lang="it-IT" sz="1800" b="1" dirty="0">
                <a:solidFill>
                  <a:prstClr val="black"/>
                </a:solidFill>
                <a:latin typeface="Calibri"/>
                <a:ea typeface="+mn-ea"/>
                <a:cs typeface="+mn-cs"/>
              </a:endParaRPr>
            </a:p>
          </p:txBody>
        </p:sp>
      </p:grpSp>
      <p:cxnSp>
        <p:nvCxnSpPr>
          <p:cNvPr id="60" name="Straight Arrow Connector 59"/>
          <p:cNvCxnSpPr>
            <a:endCxn id="38" idx="3"/>
          </p:cNvCxnSpPr>
          <p:nvPr/>
        </p:nvCxnSpPr>
        <p:spPr>
          <a:xfrm flipH="1">
            <a:off x="2275306" y="456651"/>
            <a:ext cx="2439984" cy="4285854"/>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461746" y="2151522"/>
            <a:ext cx="176929" cy="2852066"/>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48" idx="1"/>
          </p:cNvCxnSpPr>
          <p:nvPr/>
        </p:nvCxnSpPr>
        <p:spPr>
          <a:xfrm>
            <a:off x="5820835" y="2297996"/>
            <a:ext cx="1497302" cy="2351068"/>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50" idx="1"/>
          </p:cNvCxnSpPr>
          <p:nvPr/>
        </p:nvCxnSpPr>
        <p:spPr>
          <a:xfrm>
            <a:off x="6223461" y="2374029"/>
            <a:ext cx="1366510" cy="660926"/>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endCxn id="52" idx="1"/>
          </p:cNvCxnSpPr>
          <p:nvPr/>
        </p:nvCxnSpPr>
        <p:spPr>
          <a:xfrm flipV="1">
            <a:off x="6903217" y="1530071"/>
            <a:ext cx="686754" cy="878395"/>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807086" y="140706"/>
            <a:ext cx="1805912" cy="307777"/>
          </a:xfrm>
          <a:prstGeom prst="rect">
            <a:avLst/>
          </a:prstGeom>
          <a:solidFill>
            <a:srgbClr val="FFFF00"/>
          </a:solidFill>
          <a:ln w="12700">
            <a:solidFill>
              <a:schemeClr val="tx1"/>
            </a:solidFill>
          </a:ln>
        </p:spPr>
        <p:txBody>
          <a:bodyPr wrap="square" rtlCol="0">
            <a:spAutoFit/>
          </a:bodyPr>
          <a:lstStyle/>
          <a:p>
            <a:pPr algn="l" fontAlgn="auto">
              <a:spcBef>
                <a:spcPts val="0"/>
              </a:spcBef>
              <a:spcAft>
                <a:spcPts val="0"/>
              </a:spcAft>
            </a:pPr>
            <a:r>
              <a:rPr lang="it-IT" sz="1400" b="1" dirty="0" smtClean="0">
                <a:solidFill>
                  <a:prstClr val="black"/>
                </a:solidFill>
                <a:latin typeface="Calibri"/>
                <a:ea typeface="+mn-ea"/>
                <a:cs typeface="+mn-cs"/>
              </a:rPr>
              <a:t>POSITIVE VOLTAGE</a:t>
            </a:r>
            <a:endParaRPr lang="it-IT" sz="1400" b="1" dirty="0">
              <a:solidFill>
                <a:prstClr val="black"/>
              </a:solidFill>
              <a:latin typeface="Calibri"/>
              <a:ea typeface="+mn-ea"/>
              <a:cs typeface="+mn-cs"/>
            </a:endParaRPr>
          </a:p>
        </p:txBody>
      </p:sp>
      <p:sp>
        <p:nvSpPr>
          <p:cNvPr id="3" name="Rectangle 2"/>
          <p:cNvSpPr/>
          <p:nvPr/>
        </p:nvSpPr>
        <p:spPr>
          <a:xfrm>
            <a:off x="225485" y="6111444"/>
            <a:ext cx="6456397" cy="707886"/>
          </a:xfrm>
          <a:prstGeom prst="rect">
            <a:avLst/>
          </a:prstGeom>
          <a:solidFill>
            <a:srgbClr val="FFFF00"/>
          </a:solidFill>
          <a:ln>
            <a:solidFill>
              <a:schemeClr val="tx1"/>
            </a:solidFill>
          </a:ln>
        </p:spPr>
        <p:txBody>
          <a:bodyPr wrap="square">
            <a:spAutoFit/>
          </a:bodyPr>
          <a:lstStyle/>
          <a:p>
            <a:pPr algn="l" fontAlgn="auto">
              <a:spcBef>
                <a:spcPts val="0"/>
              </a:spcBef>
              <a:spcAft>
                <a:spcPts val="0"/>
              </a:spcAft>
            </a:pPr>
            <a:r>
              <a:rPr lang="it-IT" sz="2000" dirty="0" smtClean="0">
                <a:solidFill>
                  <a:prstClr val="black"/>
                </a:solidFill>
                <a:latin typeface="Calibri"/>
                <a:ea typeface="+mn-ea"/>
                <a:cs typeface="+mn-cs"/>
              </a:rPr>
              <a:t>by using the camera delay it is possible to take a photo of the plasma plume during its expansion</a:t>
            </a:r>
            <a:endParaRPr lang="it-IT" sz="2000" dirty="0">
              <a:solidFill>
                <a:prstClr val="black"/>
              </a:solidFill>
              <a:latin typeface="Calibri"/>
              <a:ea typeface="+mn-ea"/>
              <a:cs typeface="+mn-cs"/>
            </a:endParaRPr>
          </a:p>
        </p:txBody>
      </p:sp>
    </p:spTree>
    <p:extLst>
      <p:ext uri="{BB962C8B-B14F-4D97-AF65-F5344CB8AC3E}">
        <p14:creationId xmlns:p14="http://schemas.microsoft.com/office/powerpoint/2010/main" val="29347282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38456" y="221058"/>
            <a:ext cx="9673075" cy="615761"/>
            <a:chOff x="35496" y="96783"/>
            <a:chExt cx="8928992" cy="615761"/>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116521" y="1325398"/>
            <a:ext cx="1321661" cy="369332"/>
          </a:xfrm>
          <a:prstGeom prst="rect">
            <a:avLst/>
          </a:prstGeom>
        </p:spPr>
        <p:txBody>
          <a:bodyPr wrap="square">
            <a:spAutoFit/>
          </a:bodyPr>
          <a:lstStyle/>
          <a:p>
            <a:pPr algn="l" fontAlgn="auto">
              <a:spcBef>
                <a:spcPts val="0"/>
              </a:spcBef>
              <a:spcAft>
                <a:spcPts val="0"/>
              </a:spcAft>
            </a:pPr>
            <a:r>
              <a:rPr lang="it-IT" sz="1800" b="1" dirty="0">
                <a:solidFill>
                  <a:prstClr val="black"/>
                </a:solidFill>
                <a:latin typeface="Calibri"/>
                <a:ea typeface="+mn-ea"/>
                <a:cs typeface="+mn-cs"/>
              </a:rPr>
              <a:t>7</a:t>
            </a:r>
            <a:r>
              <a:rPr lang="it-IT" sz="1800" b="1" dirty="0" smtClean="0">
                <a:solidFill>
                  <a:prstClr val="black"/>
                </a:solidFill>
                <a:latin typeface="Calibri"/>
                <a:ea typeface="+mn-ea"/>
                <a:cs typeface="+mn-cs"/>
              </a:rPr>
              <a:t>00 ns</a:t>
            </a:r>
            <a:endParaRPr lang="it-IT" sz="1800" b="1" dirty="0">
              <a:solidFill>
                <a:prstClr val="black"/>
              </a:solidFill>
              <a:latin typeface="Calibri"/>
              <a:ea typeface="+mn-ea"/>
              <a:cs typeface="+mn-cs"/>
            </a:endParaRPr>
          </a:p>
        </p:txBody>
      </p:sp>
      <p:grpSp>
        <p:nvGrpSpPr>
          <p:cNvPr id="11" name="Group 10"/>
          <p:cNvGrpSpPr/>
          <p:nvPr/>
        </p:nvGrpSpPr>
        <p:grpSpPr>
          <a:xfrm>
            <a:off x="103985" y="3935181"/>
            <a:ext cx="3296384" cy="2636523"/>
            <a:chOff x="126795" y="2564337"/>
            <a:chExt cx="3221068" cy="2186369"/>
          </a:xfrm>
        </p:grpSpPr>
        <p:pic>
          <p:nvPicPr>
            <p:cNvPr id="52" name="Picture 51"/>
            <p:cNvPicPr>
              <a:picLocks noChangeAspect="1"/>
            </p:cNvPicPr>
            <p:nvPr/>
          </p:nvPicPr>
          <p:blipFill rotWithShape="1">
            <a:blip r:embed="rId3" cstate="print">
              <a:extLst>
                <a:ext uri="{28A0092B-C50C-407E-A947-70E740481C1C}">
                  <a14:useLocalDpi xmlns:a14="http://schemas.microsoft.com/office/drawing/2010/main" val="0"/>
                </a:ext>
              </a:extLst>
            </a:blip>
            <a:srcRect l="26557" r="33474"/>
            <a:stretch/>
          </p:blipFill>
          <p:spPr>
            <a:xfrm>
              <a:off x="167660" y="2884662"/>
              <a:ext cx="3180203" cy="1866044"/>
            </a:xfrm>
            <a:prstGeom prst="rect">
              <a:avLst/>
            </a:prstGeom>
          </p:spPr>
        </p:pic>
        <p:sp>
          <p:nvSpPr>
            <p:cNvPr id="53" name="Rectangle 52"/>
            <p:cNvSpPr/>
            <p:nvPr/>
          </p:nvSpPr>
          <p:spPr>
            <a:xfrm>
              <a:off x="126795" y="2564337"/>
              <a:ext cx="1080120" cy="306273"/>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2000 ns</a:t>
              </a:r>
              <a:endParaRPr lang="it-IT" sz="1800" b="1" dirty="0">
                <a:solidFill>
                  <a:prstClr val="black"/>
                </a:solidFill>
                <a:latin typeface="Calibri"/>
                <a:ea typeface="+mn-ea"/>
                <a:cs typeface="+mn-cs"/>
              </a:endParaRPr>
            </a:p>
          </p:txBody>
        </p:sp>
      </p:grpSp>
      <p:sp>
        <p:nvSpPr>
          <p:cNvPr id="40" name="TextBox 39"/>
          <p:cNvSpPr txBox="1"/>
          <p:nvPr/>
        </p:nvSpPr>
        <p:spPr>
          <a:xfrm>
            <a:off x="116463" y="897824"/>
            <a:ext cx="1812014" cy="338554"/>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600" b="1" dirty="0" smtClean="0">
                <a:solidFill>
                  <a:prstClr val="black"/>
                </a:solidFill>
                <a:latin typeface="Calibri"/>
                <a:ea typeface="+mn-ea"/>
                <a:cs typeface="+mn-cs"/>
              </a:rPr>
              <a:t>POSITIVE VOLTAGE</a:t>
            </a:r>
            <a:endParaRPr lang="it-IT" sz="1600" b="1" dirty="0">
              <a:solidFill>
                <a:prstClr val="black"/>
              </a:solidFill>
              <a:latin typeface="Calibri"/>
              <a:ea typeface="+mn-ea"/>
              <a:cs typeface="+mn-cs"/>
            </a:endParaRPr>
          </a:p>
        </p:txBody>
      </p:sp>
      <p:sp>
        <p:nvSpPr>
          <p:cNvPr id="42" name="TextBox 41"/>
          <p:cNvSpPr txBox="1"/>
          <p:nvPr/>
        </p:nvSpPr>
        <p:spPr>
          <a:xfrm>
            <a:off x="7449277" y="897824"/>
            <a:ext cx="1902684" cy="338554"/>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600" b="1" dirty="0" smtClean="0">
                <a:solidFill>
                  <a:prstClr val="black"/>
                </a:solidFill>
                <a:latin typeface="Calibri"/>
                <a:ea typeface="+mn-ea"/>
                <a:cs typeface="+mn-cs"/>
              </a:rPr>
              <a:t>NEGATIVE VOLTAGE</a:t>
            </a:r>
            <a:endParaRPr lang="it-IT" sz="1600" b="1" dirty="0">
              <a:solidFill>
                <a:prstClr val="black"/>
              </a:solidFill>
              <a:latin typeface="Calibri"/>
              <a:ea typeface="+mn-ea"/>
              <a:cs typeface="+mn-cs"/>
            </a:endParaRPr>
          </a:p>
        </p:txBody>
      </p:sp>
      <p:sp>
        <p:nvSpPr>
          <p:cNvPr id="43" name="Rectangle 42"/>
          <p:cNvSpPr/>
          <p:nvPr/>
        </p:nvSpPr>
        <p:spPr>
          <a:xfrm>
            <a:off x="2483742" y="3959786"/>
            <a:ext cx="1577327"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V</a:t>
            </a:r>
            <a:r>
              <a:rPr lang="it-IT" sz="1800" b="1" baseline="-25000" dirty="0" smtClean="0">
                <a:solidFill>
                  <a:prstClr val="black"/>
                </a:solidFill>
                <a:latin typeface="Calibri"/>
                <a:ea typeface="+mn-ea"/>
                <a:cs typeface="+mn-cs"/>
              </a:rPr>
              <a:t>f</a:t>
            </a:r>
            <a:r>
              <a:rPr lang="it-IT" sz="1800" b="1" dirty="0" smtClean="0">
                <a:solidFill>
                  <a:prstClr val="black"/>
                </a:solidFill>
                <a:latin typeface="Calibri"/>
                <a:ea typeface="+mn-ea"/>
                <a:cs typeface="+mn-cs"/>
              </a:rPr>
              <a:t>=900 m/s</a:t>
            </a:r>
            <a:endParaRPr lang="it-IT" sz="1800" b="1" dirty="0">
              <a:solidFill>
                <a:prstClr val="black"/>
              </a:solidFill>
              <a:latin typeface="Calibri"/>
              <a:ea typeface="+mn-ea"/>
              <a:cs typeface="+mn-cs"/>
            </a:endParaRPr>
          </a:p>
        </p:txBody>
      </p:sp>
      <p:sp>
        <p:nvSpPr>
          <p:cNvPr id="6" name="Rectangle 5"/>
          <p:cNvSpPr/>
          <p:nvPr/>
        </p:nvSpPr>
        <p:spPr>
          <a:xfrm>
            <a:off x="2222760" y="1628801"/>
            <a:ext cx="1595309" cy="646331"/>
          </a:xfrm>
          <a:prstGeom prst="rect">
            <a:avLst/>
          </a:prstGeom>
        </p:spPr>
        <p:txBody>
          <a:bodyPr wrap="none">
            <a:spAutoFit/>
          </a:bodyPr>
          <a:lstStyle/>
          <a:p>
            <a:pPr algn="l" fontAlgn="auto">
              <a:spcBef>
                <a:spcPts val="0"/>
              </a:spcBef>
              <a:spcAft>
                <a:spcPts val="0"/>
              </a:spcAft>
            </a:pPr>
            <a:r>
              <a:rPr lang="it-IT" sz="1800" b="1" dirty="0" smtClean="0">
                <a:solidFill>
                  <a:prstClr val="black"/>
                </a:solidFill>
                <a:latin typeface="Calibri"/>
                <a:ea typeface="+mn-ea"/>
                <a:cs typeface="+mn-cs"/>
              </a:rPr>
              <a:t>V</a:t>
            </a:r>
            <a:r>
              <a:rPr lang="it-IT" sz="1800" b="1" baseline="-25000" dirty="0" smtClean="0">
                <a:solidFill>
                  <a:prstClr val="black"/>
                </a:solidFill>
                <a:latin typeface="Calibri"/>
                <a:ea typeface="+mn-ea"/>
                <a:cs typeface="+mn-cs"/>
              </a:rPr>
              <a:t>i</a:t>
            </a:r>
            <a:r>
              <a:rPr lang="it-IT" sz="1800" b="1" dirty="0" smtClean="0">
                <a:solidFill>
                  <a:prstClr val="black"/>
                </a:solidFill>
                <a:latin typeface="Calibri"/>
                <a:ea typeface="+mn-ea"/>
                <a:cs typeface="+mn-cs"/>
              </a:rPr>
              <a:t> = 15800 m/s</a:t>
            </a:r>
          </a:p>
          <a:p>
            <a:pPr algn="l" fontAlgn="auto">
              <a:spcBef>
                <a:spcPts val="0"/>
              </a:spcBef>
              <a:spcAft>
                <a:spcPts val="0"/>
              </a:spcAft>
            </a:pPr>
            <a:r>
              <a:rPr lang="it-IT" sz="1800" b="1" dirty="0" smtClean="0">
                <a:solidFill>
                  <a:prstClr val="black"/>
                </a:solidFill>
                <a:latin typeface="Calibri"/>
                <a:ea typeface="+mn-ea"/>
                <a:cs typeface="+mn-cs"/>
              </a:rPr>
              <a:t>Ma=1.4 </a:t>
            </a:r>
            <a:endParaRPr lang="it-IT" sz="1800" dirty="0">
              <a:solidFill>
                <a:prstClr val="black"/>
              </a:solidFill>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3704861" y="692699"/>
                <a:ext cx="2808312" cy="646331"/>
              </a:xfrm>
              <a:prstGeom prst="rect">
                <a:avLst/>
              </a:prstGeom>
            </p:spPr>
            <p:txBody>
              <a:bodyPr wrap="square">
                <a:spAutoFit/>
              </a:bodyPr>
              <a:lstStyle/>
              <a:p>
                <a:pPr algn="l" fontAlgn="auto">
                  <a:spcBef>
                    <a:spcPts val="0"/>
                  </a:spcBef>
                  <a:spcAft>
                    <a:spcPts val="0"/>
                  </a:spcAft>
                </a:pPr>
                <a14:m/>
                <a:endParaRPr lang="it-IT" sz="2000" dirty="0" smtClean="0">
                  <a:solidFill>
                    <a:prstClr val="black"/>
                  </a:solidFill>
                  <a:latin typeface="Calibri"/>
                  <a:ea typeface="+mn-ea"/>
                  <a:cs typeface="+mn-cs"/>
                </a:endParaRPr>
              </a:p>
              <a:p>
                <a:pPr algn="l" fontAlgn="auto">
                  <a:spcBef>
                    <a:spcPts val="0"/>
                  </a:spcBef>
                  <a:spcAft>
                    <a:spcPts val="0"/>
                  </a:spcAft>
                </a:pPr>
                <a14:m/>
                <a:endParaRPr lang="it-IT" sz="2000" dirty="0">
                  <a:solidFill>
                    <a:prstClr val="black"/>
                  </a:solidFill>
                  <a:latin typeface="Calibri"/>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3419872" y="692696"/>
                <a:ext cx="2592288" cy="772840"/>
              </a:xfrm>
              <a:prstGeom prst="rect">
                <a:avLst/>
              </a:prstGeom>
              <a:blipFill>
                <a:blip r:embed="rId4"/>
                <a:stretch>
                  <a:fillRect b="-7937"/>
                </a:stretch>
              </a:blipFill>
            </p:spPr>
            <p:txBody>
              <a:bodyPr/>
              <a:lstStyle/>
              <a:p>
                <a:r>
                  <a:rPr lang="it-IT">
                    <a:noFill/>
                  </a:rPr>
                  <a:t> </a:t>
                </a:r>
              </a:p>
            </p:txBody>
          </p:sp>
        </mc:Fallback>
      </mc:AlternateContent>
      <p:cxnSp>
        <p:nvCxnSpPr>
          <p:cNvPr id="13" name="Straight Arrow Connector 12"/>
          <p:cNvCxnSpPr/>
          <p:nvPr/>
        </p:nvCxnSpPr>
        <p:spPr>
          <a:xfrm>
            <a:off x="3470835" y="4806353"/>
            <a:ext cx="0" cy="1490729"/>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98634" y="6297082"/>
            <a:ext cx="2028225" cy="1234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675647" y="4797152"/>
            <a:ext cx="1951206" cy="909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437440" y="4939831"/>
            <a:ext cx="1577327" cy="369332"/>
          </a:xfrm>
          <a:prstGeom prst="rect">
            <a:avLst/>
          </a:prstGeom>
        </p:spPr>
        <p:txBody>
          <a:bodyPr wrap="square">
            <a:spAutoFit/>
          </a:bodyPr>
          <a:lstStyle/>
          <a:p>
            <a:pPr algn="l" fontAlgn="auto">
              <a:spcBef>
                <a:spcPts val="0"/>
              </a:spcBef>
              <a:spcAft>
                <a:spcPts val="0"/>
              </a:spcAft>
            </a:pPr>
            <a:r>
              <a:rPr lang="it-IT" sz="1800" b="1" dirty="0">
                <a:solidFill>
                  <a:prstClr val="black"/>
                </a:solidFill>
                <a:latin typeface="Calibri"/>
                <a:ea typeface="+mn-ea"/>
                <a:cs typeface="+mn-cs"/>
              </a:rPr>
              <a:t>h</a:t>
            </a:r>
            <a:r>
              <a:rPr lang="it-IT" sz="1800" b="1" dirty="0" smtClean="0">
                <a:solidFill>
                  <a:prstClr val="black"/>
                </a:solidFill>
                <a:latin typeface="Calibri"/>
                <a:ea typeface="+mn-ea"/>
                <a:cs typeface="+mn-cs"/>
              </a:rPr>
              <a:t> ≈ 0.9 mm</a:t>
            </a:r>
            <a:endParaRPr lang="it-IT" sz="1800" b="1" dirty="0">
              <a:solidFill>
                <a:prstClr val="black"/>
              </a:solidFill>
              <a:latin typeface="Calibri"/>
              <a:ea typeface="+mn-ea"/>
              <a:cs typeface="+mn-cs"/>
            </a:endParaRPr>
          </a:p>
        </p:txBody>
      </p:sp>
      <p:sp>
        <p:nvSpPr>
          <p:cNvPr id="63" name="Rectangle 62"/>
          <p:cNvSpPr/>
          <p:nvPr/>
        </p:nvSpPr>
        <p:spPr>
          <a:xfrm>
            <a:off x="5718287" y="1614966"/>
            <a:ext cx="1795658" cy="646331"/>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V</a:t>
            </a:r>
            <a:r>
              <a:rPr lang="it-IT" sz="1800" b="1" baseline="-25000" dirty="0" smtClean="0">
                <a:solidFill>
                  <a:prstClr val="black"/>
                </a:solidFill>
                <a:latin typeface="Calibri"/>
                <a:ea typeface="+mn-ea"/>
                <a:cs typeface="+mn-cs"/>
              </a:rPr>
              <a:t>i</a:t>
            </a:r>
            <a:r>
              <a:rPr lang="it-IT" sz="1800" b="1" dirty="0" smtClean="0">
                <a:solidFill>
                  <a:prstClr val="black"/>
                </a:solidFill>
                <a:latin typeface="Calibri"/>
                <a:ea typeface="+mn-ea"/>
                <a:cs typeface="+mn-cs"/>
              </a:rPr>
              <a:t> = 13050 m/s</a:t>
            </a:r>
          </a:p>
          <a:p>
            <a:pPr algn="l" fontAlgn="auto">
              <a:spcBef>
                <a:spcPts val="0"/>
              </a:spcBef>
              <a:spcAft>
                <a:spcPts val="0"/>
              </a:spcAft>
            </a:pPr>
            <a:r>
              <a:rPr lang="it-IT" sz="1800" b="1" dirty="0" smtClean="0">
                <a:solidFill>
                  <a:prstClr val="black"/>
                </a:solidFill>
                <a:latin typeface="Calibri"/>
                <a:ea typeface="+mn-ea"/>
                <a:cs typeface="+mn-cs"/>
              </a:rPr>
              <a:t>Ma=1.2	 </a:t>
            </a:r>
            <a:endParaRPr lang="it-IT" sz="1800" dirty="0">
              <a:solidFill>
                <a:prstClr val="black"/>
              </a:solidFill>
              <a:latin typeface="Calibri"/>
              <a:ea typeface="+mn-ea"/>
              <a:cs typeface="+mn-cs"/>
            </a:endParaRPr>
          </a:p>
        </p:txBody>
      </p:sp>
      <p:sp>
        <p:nvSpPr>
          <p:cNvPr id="64" name="Rectangle 63"/>
          <p:cNvSpPr/>
          <p:nvPr/>
        </p:nvSpPr>
        <p:spPr>
          <a:xfrm>
            <a:off x="5944372" y="3978916"/>
            <a:ext cx="1577327"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V</a:t>
            </a:r>
            <a:r>
              <a:rPr lang="it-IT" sz="1800" b="1" baseline="-25000" dirty="0" smtClean="0">
                <a:solidFill>
                  <a:prstClr val="black"/>
                </a:solidFill>
                <a:latin typeface="Calibri"/>
                <a:ea typeface="+mn-ea"/>
                <a:cs typeface="+mn-cs"/>
              </a:rPr>
              <a:t>f</a:t>
            </a:r>
            <a:r>
              <a:rPr lang="it-IT" sz="1800" b="1" dirty="0" smtClean="0">
                <a:solidFill>
                  <a:prstClr val="black"/>
                </a:solidFill>
                <a:latin typeface="Calibri"/>
                <a:ea typeface="+mn-ea"/>
                <a:cs typeface="+mn-cs"/>
              </a:rPr>
              <a:t>=1350 m/s</a:t>
            </a:r>
            <a:endParaRPr lang="it-IT" sz="1800" b="1" dirty="0">
              <a:solidFill>
                <a:prstClr val="black"/>
              </a:solidFill>
              <a:latin typeface="Calibri"/>
              <a:ea typeface="+mn-ea"/>
              <a:cs typeface="+mn-cs"/>
            </a:endParaRPr>
          </a:p>
        </p:txBody>
      </p:sp>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24013" r="37400"/>
          <a:stretch/>
        </p:blipFill>
        <p:spPr>
          <a:xfrm>
            <a:off x="6045142" y="4320282"/>
            <a:ext cx="3431429" cy="2277070"/>
          </a:xfrm>
          <a:prstGeom prst="rect">
            <a:avLst/>
          </a:prstGeom>
        </p:spPr>
      </p:pic>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l="32675" r="46063"/>
          <a:stretch/>
        </p:blipFill>
        <p:spPr>
          <a:xfrm>
            <a:off x="7371269" y="1701846"/>
            <a:ext cx="2106234" cy="2277070"/>
          </a:xfrm>
          <a:prstGeom prst="rect">
            <a:avLst/>
          </a:prstGeom>
        </p:spPr>
      </p:pic>
      <p:sp>
        <p:nvSpPr>
          <p:cNvPr id="65" name="Rectangle 64"/>
          <p:cNvSpPr/>
          <p:nvPr/>
        </p:nvSpPr>
        <p:spPr>
          <a:xfrm>
            <a:off x="8541403" y="3978916"/>
            <a:ext cx="1039337" cy="369332"/>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2000 ns</a:t>
            </a:r>
            <a:endParaRPr lang="it-IT" sz="1800" b="1" dirty="0">
              <a:solidFill>
                <a:prstClr val="black"/>
              </a:solidFill>
              <a:latin typeface="Calibri"/>
              <a:ea typeface="+mn-ea"/>
              <a:cs typeface="+mn-cs"/>
            </a:endParaRPr>
          </a:p>
        </p:txBody>
      </p:sp>
      <p:sp>
        <p:nvSpPr>
          <p:cNvPr id="66" name="Rectangle 65"/>
          <p:cNvSpPr/>
          <p:nvPr/>
        </p:nvSpPr>
        <p:spPr>
          <a:xfrm>
            <a:off x="8659320" y="1331476"/>
            <a:ext cx="922402" cy="369332"/>
          </a:xfrm>
          <a:prstGeom prst="rect">
            <a:avLst/>
          </a:prstGeom>
        </p:spPr>
        <p:txBody>
          <a:bodyPr wrap="square">
            <a:spAutoFit/>
          </a:bodyPr>
          <a:lstStyle/>
          <a:p>
            <a:pPr algn="l" fontAlgn="auto">
              <a:spcBef>
                <a:spcPts val="0"/>
              </a:spcBef>
              <a:spcAft>
                <a:spcPts val="0"/>
              </a:spcAft>
            </a:pPr>
            <a:r>
              <a:rPr lang="it-IT" sz="1800" b="1" dirty="0">
                <a:solidFill>
                  <a:prstClr val="black"/>
                </a:solidFill>
                <a:latin typeface="Calibri"/>
                <a:ea typeface="+mn-ea"/>
                <a:cs typeface="+mn-cs"/>
              </a:rPr>
              <a:t>5</a:t>
            </a:r>
            <a:r>
              <a:rPr lang="it-IT" sz="1800" b="1" dirty="0" smtClean="0">
                <a:solidFill>
                  <a:prstClr val="black"/>
                </a:solidFill>
                <a:latin typeface="Calibri"/>
                <a:ea typeface="+mn-ea"/>
                <a:cs typeface="+mn-cs"/>
              </a:rPr>
              <a:t>00 ns</a:t>
            </a:r>
            <a:endParaRPr lang="it-IT" sz="1800" b="1" dirty="0">
              <a:solidFill>
                <a:prstClr val="black"/>
              </a:solidFill>
              <a:latin typeface="Calibri"/>
              <a:ea typeface="+mn-ea"/>
              <a:cs typeface="+mn-cs"/>
            </a:endParaRPr>
          </a:p>
        </p:txBody>
      </p:sp>
      <p:cxnSp>
        <p:nvCxnSpPr>
          <p:cNvPr id="74" name="Straight Connector 73"/>
          <p:cNvCxnSpPr/>
          <p:nvPr/>
        </p:nvCxnSpPr>
        <p:spPr>
          <a:xfrm>
            <a:off x="5733087" y="4581128"/>
            <a:ext cx="2292652"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33086" y="5805371"/>
            <a:ext cx="2410727" cy="1234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811095" y="4581128"/>
            <a:ext cx="0" cy="1224136"/>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4538262" y="5370209"/>
            <a:ext cx="1577327" cy="369332"/>
          </a:xfrm>
          <a:prstGeom prst="rect">
            <a:avLst/>
          </a:prstGeom>
        </p:spPr>
        <p:txBody>
          <a:bodyPr wrap="square">
            <a:spAutoFit/>
          </a:bodyPr>
          <a:lstStyle/>
          <a:p>
            <a:pPr algn="l" fontAlgn="auto">
              <a:spcBef>
                <a:spcPts val="0"/>
              </a:spcBef>
              <a:spcAft>
                <a:spcPts val="0"/>
              </a:spcAft>
            </a:pPr>
            <a:r>
              <a:rPr lang="it-IT" sz="1800" b="1" dirty="0">
                <a:solidFill>
                  <a:prstClr val="black"/>
                </a:solidFill>
                <a:latin typeface="Calibri"/>
                <a:ea typeface="+mn-ea"/>
                <a:cs typeface="+mn-cs"/>
              </a:rPr>
              <a:t>h</a:t>
            </a:r>
            <a:r>
              <a:rPr lang="it-IT" sz="1800" b="1" dirty="0" smtClean="0">
                <a:solidFill>
                  <a:prstClr val="black"/>
                </a:solidFill>
                <a:latin typeface="Calibri"/>
                <a:ea typeface="+mn-ea"/>
                <a:cs typeface="+mn-cs"/>
              </a:rPr>
              <a:t> ≈ 0.8 mm</a:t>
            </a:r>
            <a:endParaRPr lang="it-IT" sz="1800" b="1" dirty="0">
              <a:solidFill>
                <a:prstClr val="black"/>
              </a:solidFill>
              <a:latin typeface="Calibri"/>
              <a:ea typeface="+mn-ea"/>
              <a:cs typeface="+mn-cs"/>
            </a:endParaRPr>
          </a:p>
        </p:txBody>
      </p:sp>
      <p:sp>
        <p:nvSpPr>
          <p:cNvPr id="29" name="CasellaDiTesto 23"/>
          <p:cNvSpPr txBox="1"/>
          <p:nvPr/>
        </p:nvSpPr>
        <p:spPr>
          <a:xfrm>
            <a:off x="6669197" y="44731"/>
            <a:ext cx="3354373" cy="461665"/>
          </a:xfrm>
          <a:prstGeom prst="rect">
            <a:avLst/>
          </a:prstGeom>
          <a:noFill/>
        </p:spPr>
        <p:txBody>
          <a:bodyPr wrap="square" rtlCol="0">
            <a:spAutoFit/>
          </a:bodyPr>
          <a:lstStyle/>
          <a:p>
            <a:pPr algn="l" fontAlgn="auto">
              <a:spcBef>
                <a:spcPts val="0"/>
              </a:spcBef>
              <a:spcAft>
                <a:spcPts val="0"/>
              </a:spcAft>
              <a:buClr>
                <a:srgbClr val="4F81BD"/>
              </a:buClr>
            </a:pPr>
            <a:r>
              <a:rPr lang="en-US" sz="2400" b="1" dirty="0">
                <a:solidFill>
                  <a:prstClr val="black"/>
                </a:solidFill>
                <a:latin typeface="Arial" pitchFamily="34" charset="0"/>
                <a:ea typeface="+mn-ea"/>
                <a:cs typeface="Arial" pitchFamily="34" charset="0"/>
              </a:rPr>
              <a:t>velocity of plasma</a:t>
            </a:r>
          </a:p>
        </p:txBody>
      </p:sp>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l="28504" r="34694"/>
          <a:stretch/>
        </p:blipFill>
        <p:spPr>
          <a:xfrm>
            <a:off x="194529" y="1705676"/>
            <a:ext cx="2078209" cy="2273345"/>
          </a:xfrm>
          <a:prstGeom prst="rect">
            <a:avLst/>
          </a:prstGeom>
        </p:spPr>
      </p:pic>
      <p:grpSp>
        <p:nvGrpSpPr>
          <p:cNvPr id="9" name="Group 8"/>
          <p:cNvGrpSpPr/>
          <p:nvPr/>
        </p:nvGrpSpPr>
        <p:grpSpPr>
          <a:xfrm>
            <a:off x="1372799" y="2058200"/>
            <a:ext cx="895779" cy="461665"/>
            <a:chOff x="1267206" y="2058093"/>
            <a:chExt cx="826873" cy="461665"/>
          </a:xfrm>
        </p:grpSpPr>
        <p:sp>
          <p:nvSpPr>
            <p:cNvPr id="7" name="Rectangle 6"/>
            <p:cNvSpPr/>
            <p:nvPr/>
          </p:nvSpPr>
          <p:spPr>
            <a:xfrm>
              <a:off x="1364641" y="2058093"/>
              <a:ext cx="729438" cy="461665"/>
            </a:xfrm>
            <a:prstGeom prst="rect">
              <a:avLst/>
            </a:prstGeom>
          </p:spPr>
          <p:txBody>
            <a:bodyPr wrap="none">
              <a:spAutoFit/>
            </a:bodyPr>
            <a:lstStyle/>
            <a:p>
              <a:pPr algn="l" fontAlgn="auto">
                <a:spcBef>
                  <a:spcPts val="0"/>
                </a:spcBef>
                <a:spcAft>
                  <a:spcPts val="0"/>
                </a:spcAft>
              </a:pPr>
              <a:r>
                <a:rPr lang="it-IT" sz="1200" b="1" dirty="0" smtClean="0">
                  <a:solidFill>
                    <a:prstClr val="white"/>
                  </a:solidFill>
                  <a:latin typeface="Calibri"/>
                  <a:ea typeface="+mn-ea"/>
                  <a:cs typeface="+mn-cs"/>
                </a:rPr>
                <a:t>Electrode</a:t>
              </a:r>
            </a:p>
            <a:p>
              <a:pPr algn="l" fontAlgn="auto">
                <a:spcBef>
                  <a:spcPts val="0"/>
                </a:spcBef>
                <a:spcAft>
                  <a:spcPts val="0"/>
                </a:spcAft>
              </a:pPr>
              <a:r>
                <a:rPr lang="it-IT" sz="1200" b="1" dirty="0" smtClean="0">
                  <a:solidFill>
                    <a:prstClr val="white"/>
                  </a:solidFill>
                  <a:latin typeface="Calibri"/>
                  <a:ea typeface="+mn-ea"/>
                  <a:cs typeface="+mn-cs"/>
                </a:rPr>
                <a:t>shadow</a:t>
              </a:r>
              <a:endParaRPr lang="it-IT" sz="1200" dirty="0">
                <a:solidFill>
                  <a:prstClr val="white"/>
                </a:solidFill>
                <a:latin typeface="Calibri"/>
                <a:ea typeface="+mn-ea"/>
                <a:cs typeface="+mn-cs"/>
              </a:endParaRPr>
            </a:p>
          </p:txBody>
        </p:sp>
        <p:cxnSp>
          <p:nvCxnSpPr>
            <p:cNvPr id="3" name="Straight Arrow Connector 2"/>
            <p:cNvCxnSpPr/>
            <p:nvPr/>
          </p:nvCxnSpPr>
          <p:spPr>
            <a:xfrm flipH="1">
              <a:off x="1267206" y="2114023"/>
              <a:ext cx="41689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7482819" y="3004287"/>
            <a:ext cx="790225" cy="461665"/>
          </a:xfrm>
          <a:prstGeom prst="rect">
            <a:avLst/>
          </a:prstGeom>
        </p:spPr>
        <p:txBody>
          <a:bodyPr wrap="none">
            <a:spAutoFit/>
          </a:bodyPr>
          <a:lstStyle/>
          <a:p>
            <a:pPr algn="l" fontAlgn="auto">
              <a:spcBef>
                <a:spcPts val="0"/>
              </a:spcBef>
              <a:spcAft>
                <a:spcPts val="0"/>
              </a:spcAft>
            </a:pPr>
            <a:r>
              <a:rPr lang="it-IT" sz="1200" b="1" dirty="0" smtClean="0">
                <a:solidFill>
                  <a:prstClr val="white"/>
                </a:solidFill>
                <a:latin typeface="Calibri"/>
                <a:ea typeface="+mn-ea"/>
                <a:cs typeface="+mn-cs"/>
              </a:rPr>
              <a:t>Electrode</a:t>
            </a:r>
          </a:p>
          <a:p>
            <a:pPr algn="l" fontAlgn="auto">
              <a:spcBef>
                <a:spcPts val="0"/>
              </a:spcBef>
              <a:spcAft>
                <a:spcPts val="0"/>
              </a:spcAft>
            </a:pPr>
            <a:r>
              <a:rPr lang="it-IT" sz="1200" b="1" dirty="0" smtClean="0">
                <a:solidFill>
                  <a:prstClr val="white"/>
                </a:solidFill>
                <a:latin typeface="Calibri"/>
                <a:ea typeface="+mn-ea"/>
                <a:cs typeface="+mn-cs"/>
              </a:rPr>
              <a:t>shadow</a:t>
            </a:r>
            <a:endParaRPr lang="it-IT" sz="1200" dirty="0">
              <a:solidFill>
                <a:prstClr val="white"/>
              </a:solidFill>
              <a:latin typeface="Calibri"/>
              <a:ea typeface="+mn-ea"/>
              <a:cs typeface="+mn-cs"/>
            </a:endParaRPr>
          </a:p>
        </p:txBody>
      </p:sp>
      <p:cxnSp>
        <p:nvCxnSpPr>
          <p:cNvPr id="41" name="Straight Arrow Connector 40"/>
          <p:cNvCxnSpPr/>
          <p:nvPr/>
        </p:nvCxnSpPr>
        <p:spPr>
          <a:xfrm>
            <a:off x="8014207" y="3429000"/>
            <a:ext cx="52719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74666" y="2835990"/>
            <a:ext cx="4542360" cy="646331"/>
          </a:xfrm>
          <a:prstGeom prst="rect">
            <a:avLst/>
          </a:prstGeom>
        </p:spPr>
        <p:txBody>
          <a:bodyPr wrap="square">
            <a:spAutoFit/>
          </a:bodyPr>
          <a:lstStyle/>
          <a:p>
            <a:pPr algn="l" fontAlgn="auto">
              <a:spcBef>
                <a:spcPts val="0"/>
              </a:spcBef>
              <a:spcAft>
                <a:spcPts val="0"/>
              </a:spcAft>
            </a:pPr>
            <a:r>
              <a:rPr lang="it-IT" sz="1800" b="1" dirty="0" smtClean="0">
                <a:solidFill>
                  <a:prstClr val="black"/>
                </a:solidFill>
                <a:latin typeface="Calibri"/>
                <a:ea typeface="+mn-ea"/>
                <a:cs typeface="+mn-cs"/>
              </a:rPr>
              <a:t>It could be possible to obtain the plasma temperature by the shock wave moving </a:t>
            </a:r>
          </a:p>
        </p:txBody>
      </p:sp>
    </p:spTree>
    <p:extLst>
      <p:ext uri="{BB962C8B-B14F-4D97-AF65-F5344CB8AC3E}">
        <p14:creationId xmlns:p14="http://schemas.microsoft.com/office/powerpoint/2010/main" val="31434944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38456" y="221058"/>
            <a:ext cx="9673075" cy="615761"/>
            <a:chOff x="35496" y="96783"/>
            <a:chExt cx="8928992" cy="615761"/>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29" name="CasellaDiTesto 23"/>
          <p:cNvSpPr txBox="1"/>
          <p:nvPr/>
        </p:nvSpPr>
        <p:spPr>
          <a:xfrm>
            <a:off x="7137243" y="57766"/>
            <a:ext cx="2808312" cy="461665"/>
          </a:xfrm>
          <a:prstGeom prst="rect">
            <a:avLst/>
          </a:prstGeom>
          <a:noFill/>
        </p:spPr>
        <p:txBody>
          <a:bodyPr wrap="square" rtlCol="0">
            <a:spAutoFit/>
          </a:bodyPr>
          <a:lstStyle/>
          <a:p>
            <a:pPr algn="l" fontAlgn="auto">
              <a:spcBef>
                <a:spcPts val="0"/>
              </a:spcBef>
              <a:spcAft>
                <a:spcPts val="0"/>
              </a:spcAft>
              <a:buClr>
                <a:srgbClr val="4F81BD"/>
              </a:buClr>
            </a:pPr>
            <a:r>
              <a:rPr lang="en-US" sz="2400" b="1" dirty="0" smtClean="0">
                <a:solidFill>
                  <a:prstClr val="black"/>
                </a:solidFill>
                <a:latin typeface="Arial" pitchFamily="34" charset="0"/>
                <a:ea typeface="+mn-ea"/>
                <a:cs typeface="Arial" pitchFamily="34" charset="0"/>
              </a:rPr>
              <a:t>Plasma density</a:t>
            </a:r>
            <a:endParaRPr lang="en-US" sz="2400" b="1" dirty="0">
              <a:solidFill>
                <a:prstClr val="black"/>
              </a:solidFill>
              <a:latin typeface="Arial" pitchFamily="34" charset="0"/>
              <a:ea typeface="+mn-ea"/>
              <a:cs typeface="Arial" pitchFamily="34" charset="0"/>
            </a:endParaRPr>
          </a:p>
        </p:txBody>
      </p:sp>
      <p:sp>
        <p:nvSpPr>
          <p:cNvPr id="63" name="Rectangle 62"/>
          <p:cNvSpPr/>
          <p:nvPr/>
        </p:nvSpPr>
        <p:spPr>
          <a:xfrm>
            <a:off x="272482" y="849539"/>
            <a:ext cx="9205023" cy="646331"/>
          </a:xfrm>
          <a:prstGeom prst="rect">
            <a:avLst/>
          </a:prstGeom>
        </p:spPr>
        <p:txBody>
          <a:bodyPr wrap="square">
            <a:spAutoFit/>
          </a:bodyPr>
          <a:lstStyle/>
          <a:p>
            <a:pPr algn="l" fontAlgn="auto">
              <a:spcBef>
                <a:spcPts val="0"/>
              </a:spcBef>
              <a:spcAft>
                <a:spcPts val="0"/>
              </a:spcAft>
            </a:pPr>
            <a:r>
              <a:rPr lang="it-IT" sz="1800" dirty="0" smtClean="0">
                <a:solidFill>
                  <a:prstClr val="black"/>
                </a:solidFill>
                <a:latin typeface="Calibri"/>
                <a:ea typeface="+mn-ea"/>
                <a:cs typeface="+mn-cs"/>
              </a:rPr>
              <a:t>By using the Stark broadening method to measure the plasma density, we obtain the below result: the larger is the Balmer line (</a:t>
            </a:r>
            <a:r>
              <a:rPr lang="el-GR" sz="1800" dirty="0" smtClean="0">
                <a:solidFill>
                  <a:prstClr val="black"/>
                </a:solidFill>
                <a:latin typeface="Calibri"/>
                <a:ea typeface="+mn-ea"/>
                <a:cs typeface="+mn-cs"/>
              </a:rPr>
              <a:t>Δλ</a:t>
            </a:r>
            <a:r>
              <a:rPr lang="it-IT" sz="1800" dirty="0" smtClean="0">
                <a:solidFill>
                  <a:prstClr val="black"/>
                </a:solidFill>
                <a:latin typeface="Calibri"/>
                <a:ea typeface="+mn-ea"/>
                <a:cs typeface="+mn-cs"/>
              </a:rPr>
              <a:t>), the higher is the electron density of plasma </a:t>
            </a:r>
          </a:p>
        </p:txBody>
      </p:sp>
      <p:grpSp>
        <p:nvGrpSpPr>
          <p:cNvPr id="3" name="Group 2"/>
          <p:cNvGrpSpPr/>
          <p:nvPr/>
        </p:nvGrpSpPr>
        <p:grpSpPr>
          <a:xfrm>
            <a:off x="437148" y="1916832"/>
            <a:ext cx="5810436" cy="4289121"/>
            <a:chOff x="403520" y="1916832"/>
            <a:chExt cx="5363479" cy="4289121"/>
          </a:xfrm>
        </p:grpSpPr>
        <p:sp>
          <p:nvSpPr>
            <p:cNvPr id="62" name="Rectangle 61"/>
            <p:cNvSpPr/>
            <p:nvPr/>
          </p:nvSpPr>
          <p:spPr>
            <a:xfrm>
              <a:off x="403520" y="5836621"/>
              <a:ext cx="2346271" cy="369332"/>
            </a:xfrm>
            <a:prstGeom prst="rect">
              <a:avLst/>
            </a:prstGeom>
          </p:spPr>
          <p:txBody>
            <a:bodyPr wrap="none">
              <a:spAutoFit/>
            </a:bodyPr>
            <a:lstStyle/>
            <a:p>
              <a:pPr algn="l" fontAlgn="auto">
                <a:spcBef>
                  <a:spcPts val="0"/>
                </a:spcBef>
                <a:spcAft>
                  <a:spcPts val="0"/>
                </a:spcAft>
              </a:pPr>
              <a:r>
                <a:rPr lang="it-IT" sz="1800" b="1" dirty="0" smtClean="0">
                  <a:solidFill>
                    <a:prstClr val="black"/>
                  </a:solidFill>
                  <a:latin typeface="Calibri"/>
                  <a:ea typeface="+mn-ea"/>
                  <a:cs typeface="+mn-cs"/>
                </a:rPr>
                <a:t>Balmer </a:t>
              </a:r>
              <a:r>
                <a:rPr lang="el-GR" sz="1800" b="1" dirty="0" smtClean="0">
                  <a:solidFill>
                    <a:prstClr val="black"/>
                  </a:solidFill>
                  <a:latin typeface="Calibri"/>
                  <a:ea typeface="+mn-ea"/>
                  <a:cs typeface="+mn-cs"/>
                </a:rPr>
                <a:t>β</a:t>
              </a:r>
              <a:r>
                <a:rPr lang="it-IT" sz="1800" b="1" dirty="0" smtClean="0">
                  <a:solidFill>
                    <a:prstClr val="black"/>
                  </a:solidFill>
                  <a:latin typeface="Calibri"/>
                  <a:ea typeface="+mn-ea"/>
                  <a:cs typeface="+mn-cs"/>
                </a:rPr>
                <a:t> line (486,1 nm) </a:t>
              </a:r>
              <a:endParaRPr lang="it-IT" sz="1800" dirty="0">
                <a:solidFill>
                  <a:prstClr val="black"/>
                </a:solidFill>
                <a:latin typeface="Calibri"/>
                <a:ea typeface="+mn-ea"/>
                <a:cs typeface="+mn-cs"/>
              </a:endParaRPr>
            </a:p>
          </p:txBody>
        </p:sp>
        <p:grpSp>
          <p:nvGrpSpPr>
            <p:cNvPr id="59" name="Group 58"/>
            <p:cNvGrpSpPr/>
            <p:nvPr/>
          </p:nvGrpSpPr>
          <p:grpSpPr>
            <a:xfrm>
              <a:off x="467544" y="1916832"/>
              <a:ext cx="5299455" cy="3960440"/>
              <a:chOff x="467544" y="1124744"/>
              <a:chExt cx="5299455" cy="396044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124744"/>
                <a:ext cx="5280587" cy="3960440"/>
              </a:xfrm>
              <a:prstGeom prst="rect">
                <a:avLst/>
              </a:prstGeom>
            </p:spPr>
          </p:pic>
          <p:sp>
            <p:nvSpPr>
              <p:cNvPr id="33" name="Rectangle 32"/>
              <p:cNvSpPr/>
              <p:nvPr/>
            </p:nvSpPr>
            <p:spPr>
              <a:xfrm>
                <a:off x="3752994" y="2564904"/>
                <a:ext cx="729438" cy="461665"/>
              </a:xfrm>
              <a:prstGeom prst="rect">
                <a:avLst/>
              </a:prstGeom>
            </p:spPr>
            <p:txBody>
              <a:bodyPr wrap="none">
                <a:spAutoFit/>
              </a:bodyPr>
              <a:lstStyle/>
              <a:p>
                <a:pPr algn="l" fontAlgn="auto">
                  <a:spcBef>
                    <a:spcPts val="0"/>
                  </a:spcBef>
                  <a:spcAft>
                    <a:spcPts val="0"/>
                  </a:spcAft>
                </a:pPr>
                <a:r>
                  <a:rPr lang="it-IT" sz="1200" b="1" dirty="0" smtClean="0">
                    <a:solidFill>
                      <a:prstClr val="white"/>
                    </a:solidFill>
                    <a:latin typeface="Calibri"/>
                    <a:ea typeface="+mn-ea"/>
                    <a:cs typeface="+mn-cs"/>
                  </a:rPr>
                  <a:t>Electrode</a:t>
                </a:r>
              </a:p>
              <a:p>
                <a:pPr algn="l" fontAlgn="auto">
                  <a:spcBef>
                    <a:spcPts val="0"/>
                  </a:spcBef>
                  <a:spcAft>
                    <a:spcPts val="0"/>
                  </a:spcAft>
                </a:pPr>
                <a:r>
                  <a:rPr lang="it-IT" sz="1200" b="1" dirty="0" smtClean="0">
                    <a:solidFill>
                      <a:prstClr val="white"/>
                    </a:solidFill>
                    <a:latin typeface="Calibri"/>
                    <a:ea typeface="+mn-ea"/>
                    <a:cs typeface="+mn-cs"/>
                  </a:rPr>
                  <a:t>shadows</a:t>
                </a:r>
                <a:endParaRPr lang="it-IT" sz="1200" dirty="0">
                  <a:solidFill>
                    <a:prstClr val="white"/>
                  </a:solidFill>
                  <a:latin typeface="Calibri"/>
                  <a:ea typeface="+mn-ea"/>
                  <a:cs typeface="+mn-cs"/>
                </a:endParaRPr>
              </a:p>
            </p:txBody>
          </p:sp>
          <p:grpSp>
            <p:nvGrpSpPr>
              <p:cNvPr id="27" name="Group 26"/>
              <p:cNvGrpSpPr/>
              <p:nvPr/>
            </p:nvGrpSpPr>
            <p:grpSpPr>
              <a:xfrm>
                <a:off x="2915816" y="2708920"/>
                <a:ext cx="835806" cy="1080120"/>
                <a:chOff x="2915816" y="2708920"/>
                <a:chExt cx="835806" cy="1080120"/>
              </a:xfrm>
            </p:grpSpPr>
            <p:cxnSp>
              <p:nvCxnSpPr>
                <p:cNvPr id="34" name="Straight Arrow Connector 33"/>
                <p:cNvCxnSpPr/>
                <p:nvPr/>
              </p:nvCxnSpPr>
              <p:spPr>
                <a:xfrm flipH="1">
                  <a:off x="2915816" y="2715548"/>
                  <a:ext cx="835806" cy="81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5400000">
                  <a:off x="2793659" y="2831077"/>
                  <a:ext cx="1080120" cy="835806"/>
                </a:xfrm>
                <a:prstGeom prst="bentConnector3">
                  <a:avLst>
                    <a:gd name="adj1" fmla="val 99965"/>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a:off x="2280044" y="2723728"/>
                <a:ext cx="0" cy="108012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1577437" y="2643299"/>
                <a:ext cx="635108" cy="461665"/>
              </a:xfrm>
              <a:prstGeom prst="rect">
                <a:avLst/>
              </a:prstGeom>
            </p:spPr>
            <p:txBody>
              <a:bodyPr wrap="none">
                <a:spAutoFit/>
              </a:bodyPr>
              <a:lstStyle/>
              <a:p>
                <a:pPr algn="l" fontAlgn="auto">
                  <a:spcBef>
                    <a:spcPts val="0"/>
                  </a:spcBef>
                  <a:spcAft>
                    <a:spcPts val="0"/>
                  </a:spcAft>
                </a:pPr>
                <a:r>
                  <a:rPr lang="it-IT" sz="1200" b="1" dirty="0" smtClean="0">
                    <a:solidFill>
                      <a:prstClr val="white"/>
                    </a:solidFill>
                    <a:latin typeface="Calibri"/>
                    <a:ea typeface="+mn-ea"/>
                    <a:cs typeface="+mn-cs"/>
                  </a:rPr>
                  <a:t>Plasma</a:t>
                </a:r>
              </a:p>
              <a:p>
                <a:pPr algn="l" fontAlgn="auto">
                  <a:spcBef>
                    <a:spcPts val="0"/>
                  </a:spcBef>
                  <a:spcAft>
                    <a:spcPts val="0"/>
                  </a:spcAft>
                </a:pPr>
                <a:r>
                  <a:rPr lang="it-IT" sz="1200" b="1" dirty="0" smtClean="0">
                    <a:solidFill>
                      <a:prstClr val="white"/>
                    </a:solidFill>
                    <a:latin typeface="Calibri"/>
                    <a:ea typeface="+mn-ea"/>
                    <a:cs typeface="+mn-cs"/>
                  </a:rPr>
                  <a:t>channel</a:t>
                </a:r>
                <a:endParaRPr lang="it-IT" sz="1200" dirty="0">
                  <a:solidFill>
                    <a:prstClr val="white"/>
                  </a:solidFill>
                  <a:latin typeface="Calibri"/>
                  <a:ea typeface="+mn-ea"/>
                  <a:cs typeface="+mn-cs"/>
                </a:endParaRPr>
              </a:p>
            </p:txBody>
          </p:sp>
          <p:sp>
            <p:nvSpPr>
              <p:cNvPr id="51" name="Rectangle 50"/>
              <p:cNvSpPr/>
              <p:nvPr/>
            </p:nvSpPr>
            <p:spPr>
              <a:xfrm>
                <a:off x="1369868" y="2047388"/>
                <a:ext cx="1056613" cy="276999"/>
              </a:xfrm>
              <a:prstGeom prst="rect">
                <a:avLst/>
              </a:prstGeom>
            </p:spPr>
            <p:txBody>
              <a:bodyPr wrap="none">
                <a:spAutoFit/>
              </a:bodyPr>
              <a:lstStyle/>
              <a:p>
                <a:pPr algn="l" fontAlgn="auto">
                  <a:spcBef>
                    <a:spcPts val="0"/>
                  </a:spcBef>
                  <a:spcAft>
                    <a:spcPts val="0"/>
                  </a:spcAft>
                </a:pPr>
                <a:r>
                  <a:rPr lang="it-IT" sz="1200" b="1" dirty="0" smtClean="0">
                    <a:solidFill>
                      <a:prstClr val="white"/>
                    </a:solidFill>
                    <a:latin typeface="Calibri"/>
                    <a:ea typeface="+mn-ea"/>
                    <a:cs typeface="+mn-cs"/>
                  </a:rPr>
                  <a:t>Plasma plumes</a:t>
                </a:r>
                <a:endParaRPr lang="it-IT" sz="1200" dirty="0">
                  <a:solidFill>
                    <a:prstClr val="white"/>
                  </a:solidFill>
                  <a:latin typeface="Calibri"/>
                  <a:ea typeface="+mn-ea"/>
                  <a:cs typeface="+mn-cs"/>
                </a:endParaRPr>
              </a:p>
            </p:txBody>
          </p:sp>
          <p:cxnSp>
            <p:nvCxnSpPr>
              <p:cNvPr id="43" name="Straight Arrow Connector 42"/>
              <p:cNvCxnSpPr/>
              <p:nvPr/>
            </p:nvCxnSpPr>
            <p:spPr>
              <a:xfrm>
                <a:off x="2483768" y="2273577"/>
                <a:ext cx="241984" cy="13913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293040" y="2273577"/>
                <a:ext cx="514079" cy="165947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505576" y="1126986"/>
                <a:ext cx="1278475" cy="338554"/>
              </a:xfrm>
              <a:prstGeom prst="rect">
                <a:avLst/>
              </a:prstGeom>
            </p:spPr>
            <p:txBody>
              <a:bodyPr wrap="none">
                <a:spAutoFit/>
              </a:bodyPr>
              <a:lstStyle/>
              <a:p>
                <a:pPr algn="l" fontAlgn="auto">
                  <a:spcBef>
                    <a:spcPts val="0"/>
                  </a:spcBef>
                  <a:spcAft>
                    <a:spcPts val="0"/>
                  </a:spcAft>
                </a:pPr>
                <a:r>
                  <a:rPr lang="it-IT" sz="1600" b="1" dirty="0" smtClean="0">
                    <a:solidFill>
                      <a:prstClr val="black"/>
                    </a:solidFill>
                    <a:latin typeface="Calibri"/>
                    <a:ea typeface="+mn-ea"/>
                    <a:cs typeface="+mn-cs"/>
                  </a:rPr>
                  <a:t>Position (mm)</a:t>
                </a:r>
                <a:endParaRPr lang="it-IT" sz="1600" dirty="0">
                  <a:solidFill>
                    <a:prstClr val="black"/>
                  </a:solidFill>
                  <a:latin typeface="Calibri"/>
                  <a:ea typeface="+mn-ea"/>
                  <a:cs typeface="+mn-cs"/>
                </a:endParaRPr>
              </a:p>
            </p:txBody>
          </p:sp>
          <p:sp>
            <p:nvSpPr>
              <p:cNvPr id="61" name="Rectangle 60"/>
              <p:cNvSpPr/>
              <p:nvPr/>
            </p:nvSpPr>
            <p:spPr>
              <a:xfrm>
                <a:off x="5076056" y="4653136"/>
                <a:ext cx="690943" cy="338554"/>
              </a:xfrm>
              <a:prstGeom prst="rect">
                <a:avLst/>
              </a:prstGeom>
            </p:spPr>
            <p:txBody>
              <a:bodyPr wrap="none">
                <a:spAutoFit/>
              </a:bodyPr>
              <a:lstStyle/>
              <a:p>
                <a:pPr algn="l" fontAlgn="auto">
                  <a:spcBef>
                    <a:spcPts val="0"/>
                  </a:spcBef>
                  <a:spcAft>
                    <a:spcPts val="0"/>
                  </a:spcAft>
                </a:pPr>
                <a:r>
                  <a:rPr lang="el-GR" sz="1600" b="1" dirty="0" smtClean="0">
                    <a:solidFill>
                      <a:prstClr val="black"/>
                    </a:solidFill>
                    <a:latin typeface="Calibri"/>
                    <a:ea typeface="+mn-ea"/>
                    <a:cs typeface="+mn-cs"/>
                  </a:rPr>
                  <a:t>λ</a:t>
                </a:r>
                <a:r>
                  <a:rPr lang="it-IT" sz="1600" b="1" dirty="0" smtClean="0">
                    <a:solidFill>
                      <a:prstClr val="black"/>
                    </a:solidFill>
                    <a:latin typeface="Calibri"/>
                    <a:ea typeface="+mn-ea"/>
                    <a:cs typeface="+mn-cs"/>
                  </a:rPr>
                  <a:t> (nm)</a:t>
                </a:r>
                <a:endParaRPr lang="it-IT" sz="1600" dirty="0">
                  <a:solidFill>
                    <a:prstClr val="black"/>
                  </a:solidFill>
                  <a:latin typeface="Calibri"/>
                  <a:ea typeface="+mn-ea"/>
                  <a:cs typeface="+mn-cs"/>
                </a:endParaRPr>
              </a:p>
            </p:txBody>
          </p:sp>
        </p:grpSp>
        <p:cxnSp>
          <p:nvCxnSpPr>
            <p:cNvPr id="65" name="Straight Connector 64"/>
            <p:cNvCxnSpPr/>
            <p:nvPr/>
          </p:nvCxnSpPr>
          <p:spPr>
            <a:xfrm>
              <a:off x="2807119" y="2337067"/>
              <a:ext cx="0" cy="100481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22433" y="2352175"/>
              <a:ext cx="0" cy="100481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70353" y="2636912"/>
              <a:ext cx="288032" cy="0"/>
            </a:xfrm>
            <a:prstGeom prst="line">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2843886" y="2348354"/>
              <a:ext cx="371977" cy="338554"/>
            </a:xfrm>
            <a:prstGeom prst="rect">
              <a:avLst/>
            </a:prstGeom>
          </p:spPr>
          <p:txBody>
            <a:bodyPr wrap="none">
              <a:spAutoFit/>
            </a:bodyPr>
            <a:lstStyle/>
            <a:p>
              <a:pPr algn="l" fontAlgn="auto">
                <a:spcBef>
                  <a:spcPts val="0"/>
                </a:spcBef>
                <a:spcAft>
                  <a:spcPts val="0"/>
                </a:spcAft>
              </a:pPr>
              <a:r>
                <a:rPr lang="el-GR" sz="1600" b="1" dirty="0" smtClean="0">
                  <a:solidFill>
                    <a:prstClr val="white"/>
                  </a:solidFill>
                  <a:latin typeface="Calibri"/>
                  <a:ea typeface="+mn-ea"/>
                  <a:cs typeface="+mn-cs"/>
                </a:rPr>
                <a:t>Δλ</a:t>
              </a:r>
              <a:endParaRPr lang="it-IT" sz="1600" dirty="0">
                <a:solidFill>
                  <a:prstClr val="black"/>
                </a:solidFill>
                <a:latin typeface="Calibri"/>
                <a:ea typeface="+mn-ea"/>
                <a:cs typeface="+mn-cs"/>
              </a:endParaRPr>
            </a:p>
          </p:txBody>
        </p:sp>
      </p:grpSp>
      <p:sp>
        <p:nvSpPr>
          <p:cNvPr id="72" name="Rectangle 71"/>
          <p:cNvSpPr/>
          <p:nvPr/>
        </p:nvSpPr>
        <p:spPr>
          <a:xfrm>
            <a:off x="5751737" y="2013299"/>
            <a:ext cx="3699125" cy="1015663"/>
          </a:xfrm>
          <a:prstGeom prst="rect">
            <a:avLst/>
          </a:prstGeom>
          <a:solidFill>
            <a:srgbClr val="FFFF00"/>
          </a:solidFill>
          <a:ln>
            <a:solidFill>
              <a:schemeClr val="tx1"/>
            </a:solidFill>
          </a:ln>
        </p:spPr>
        <p:txBody>
          <a:bodyPr wrap="none">
            <a:spAutoFit/>
          </a:bodyPr>
          <a:lstStyle/>
          <a:p>
            <a:pPr algn="l" fontAlgn="auto">
              <a:spcBef>
                <a:spcPts val="0"/>
              </a:spcBef>
              <a:spcAft>
                <a:spcPts val="0"/>
              </a:spcAft>
            </a:pPr>
            <a:r>
              <a:rPr lang="it-IT" sz="2000" dirty="0" smtClean="0">
                <a:solidFill>
                  <a:prstClr val="black"/>
                </a:solidFill>
                <a:latin typeface="Calibri"/>
                <a:ea typeface="+mn-ea"/>
                <a:cs typeface="+mn-cs"/>
              </a:rPr>
              <a:t>We have measured the plasma</a:t>
            </a:r>
          </a:p>
          <a:p>
            <a:pPr algn="l" fontAlgn="auto">
              <a:spcBef>
                <a:spcPts val="0"/>
              </a:spcBef>
              <a:spcAft>
                <a:spcPts val="0"/>
              </a:spcAft>
            </a:pPr>
            <a:r>
              <a:rPr lang="it-IT" sz="2000" dirty="0" smtClean="0">
                <a:solidFill>
                  <a:prstClr val="black"/>
                </a:solidFill>
                <a:latin typeface="Calibri"/>
                <a:ea typeface="+mn-ea"/>
                <a:cs typeface="+mn-cs"/>
              </a:rPr>
              <a:t>density outside the capillary,</a:t>
            </a:r>
          </a:p>
          <a:p>
            <a:pPr algn="l" fontAlgn="auto">
              <a:spcBef>
                <a:spcPts val="0"/>
              </a:spcBef>
              <a:spcAft>
                <a:spcPts val="0"/>
              </a:spcAft>
            </a:pPr>
            <a:r>
              <a:rPr lang="it-IT" sz="2000" dirty="0" smtClean="0">
                <a:solidFill>
                  <a:prstClr val="black"/>
                </a:solidFill>
                <a:latin typeface="Calibri"/>
                <a:ea typeface="+mn-ea"/>
                <a:cs typeface="+mn-cs"/>
              </a:rPr>
              <a:t>where the plasma plumes expand </a:t>
            </a:r>
            <a:endParaRPr lang="it-IT" sz="2000" dirty="0">
              <a:solidFill>
                <a:prstClr val="black"/>
              </a:solidFill>
              <a:latin typeface="Calibri"/>
              <a:ea typeface="+mn-ea"/>
              <a:cs typeface="+mn-cs"/>
            </a:endParaRPr>
          </a:p>
        </p:txBody>
      </p:sp>
    </p:spTree>
    <p:extLst>
      <p:ext uri="{BB962C8B-B14F-4D97-AF65-F5344CB8AC3E}">
        <p14:creationId xmlns:p14="http://schemas.microsoft.com/office/powerpoint/2010/main" val="6061622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38456" y="221166"/>
            <a:ext cx="9673075" cy="615761"/>
            <a:chOff x="35496" y="96783"/>
            <a:chExt cx="8928992" cy="615761"/>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116467" y="897824"/>
            <a:ext cx="2660203" cy="338554"/>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600" b="1" dirty="0" smtClean="0">
                <a:solidFill>
                  <a:prstClr val="black"/>
                </a:solidFill>
                <a:latin typeface="Calibri"/>
                <a:ea typeface="+mn-ea"/>
                <a:cs typeface="+mn-cs"/>
              </a:rPr>
              <a:t>Photocathode side: </a:t>
            </a:r>
            <a:r>
              <a:rPr lang="it-IT" sz="1600" b="1" dirty="0">
                <a:solidFill>
                  <a:prstClr val="black"/>
                </a:solidFill>
                <a:latin typeface="Calibri"/>
                <a:ea typeface="+mn-ea"/>
                <a:cs typeface="+mn-cs"/>
              </a:rPr>
              <a:t>POSITIVE</a:t>
            </a:r>
          </a:p>
        </p:txBody>
      </p:sp>
      <p:sp>
        <p:nvSpPr>
          <p:cNvPr id="42" name="TextBox 41"/>
          <p:cNvSpPr txBox="1"/>
          <p:nvPr/>
        </p:nvSpPr>
        <p:spPr>
          <a:xfrm>
            <a:off x="6883250" y="897824"/>
            <a:ext cx="2418050" cy="338554"/>
          </a:xfrm>
          <a:prstGeom prst="rect">
            <a:avLst/>
          </a:prstGeom>
          <a:solidFill>
            <a:srgbClr val="FFFF00"/>
          </a:solidFill>
          <a:ln w="12700">
            <a:solidFill>
              <a:schemeClr val="tx1"/>
            </a:solidFill>
          </a:ln>
        </p:spPr>
        <p:txBody>
          <a:bodyPr wrap="none" rtlCol="0">
            <a:spAutoFit/>
          </a:bodyPr>
          <a:lstStyle/>
          <a:p>
            <a:pPr algn="l" fontAlgn="auto">
              <a:spcBef>
                <a:spcPts val="0"/>
              </a:spcBef>
              <a:spcAft>
                <a:spcPts val="0"/>
              </a:spcAft>
            </a:pPr>
            <a:r>
              <a:rPr lang="it-IT" sz="1600" b="1" dirty="0" smtClean="0">
                <a:solidFill>
                  <a:prstClr val="black"/>
                </a:solidFill>
                <a:latin typeface="Calibri"/>
                <a:ea typeface="+mn-ea"/>
                <a:cs typeface="+mn-cs"/>
              </a:rPr>
              <a:t>Undulator side: NEGATIVE</a:t>
            </a:r>
            <a:endParaRPr lang="it-IT" sz="1600" b="1" dirty="0">
              <a:solidFill>
                <a:prstClr val="black"/>
              </a:solidFill>
              <a:latin typeface="Calibri"/>
              <a:ea typeface="+mn-ea"/>
              <a:cs typeface="+mn-cs"/>
            </a:endParaRPr>
          </a:p>
        </p:txBody>
      </p:sp>
      <p:sp>
        <p:nvSpPr>
          <p:cNvPr id="29" name="CasellaDiTesto 23"/>
          <p:cNvSpPr txBox="1"/>
          <p:nvPr/>
        </p:nvSpPr>
        <p:spPr>
          <a:xfrm>
            <a:off x="7137243" y="57874"/>
            <a:ext cx="2808312" cy="461665"/>
          </a:xfrm>
          <a:prstGeom prst="rect">
            <a:avLst/>
          </a:prstGeom>
          <a:noFill/>
        </p:spPr>
        <p:txBody>
          <a:bodyPr wrap="square" rtlCol="0">
            <a:spAutoFit/>
          </a:bodyPr>
          <a:lstStyle/>
          <a:p>
            <a:pPr algn="l" fontAlgn="auto">
              <a:spcBef>
                <a:spcPts val="0"/>
              </a:spcBef>
              <a:spcAft>
                <a:spcPts val="0"/>
              </a:spcAft>
              <a:buClr>
                <a:srgbClr val="4F81BD"/>
              </a:buClr>
            </a:pPr>
            <a:r>
              <a:rPr lang="en-US" sz="2400" b="1" dirty="0" smtClean="0">
                <a:solidFill>
                  <a:prstClr val="black"/>
                </a:solidFill>
                <a:latin typeface="Arial" pitchFamily="34" charset="0"/>
                <a:ea typeface="+mn-ea"/>
                <a:cs typeface="Arial" pitchFamily="34" charset="0"/>
              </a:rPr>
              <a:t>Plasma density</a:t>
            </a:r>
            <a:endParaRPr lang="en-US" sz="2400" b="1" dirty="0">
              <a:solidFill>
                <a:prstClr val="black"/>
              </a:solidFill>
              <a:latin typeface="Arial" pitchFamily="34" charset="0"/>
              <a:ea typeface="+mn-ea"/>
              <a:cs typeface="Arial"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009" r="11572" b="2690"/>
          <a:stretch/>
        </p:blipFill>
        <p:spPr>
          <a:xfrm>
            <a:off x="896549" y="1484787"/>
            <a:ext cx="7601945" cy="4953943"/>
          </a:xfrm>
          <a:prstGeom prst="rect">
            <a:avLst/>
          </a:prstGeom>
        </p:spPr>
      </p:pic>
      <p:cxnSp>
        <p:nvCxnSpPr>
          <p:cNvPr id="7" name="Straight Arrow Connector 6"/>
          <p:cNvCxnSpPr/>
          <p:nvPr/>
        </p:nvCxnSpPr>
        <p:spPr>
          <a:xfrm>
            <a:off x="4953000" y="5229200"/>
            <a:ext cx="163818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53000" y="2060848"/>
            <a:ext cx="0" cy="396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96508" y="1909769"/>
            <a:ext cx="0" cy="39604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03976" y="4735665"/>
            <a:ext cx="939718" cy="369332"/>
          </a:xfrm>
          <a:prstGeom prst="rect">
            <a:avLst/>
          </a:prstGeom>
        </p:spPr>
        <p:txBody>
          <a:bodyPr wrap="none">
            <a:spAutoFit/>
          </a:bodyPr>
          <a:lstStyle/>
          <a:p>
            <a:pPr algn="l" fontAlgn="auto">
              <a:spcBef>
                <a:spcPts val="0"/>
              </a:spcBef>
              <a:spcAft>
                <a:spcPts val="0"/>
              </a:spcAft>
            </a:pPr>
            <a:r>
              <a:rPr lang="it-IT" sz="1800" b="1" dirty="0" smtClean="0">
                <a:solidFill>
                  <a:prstClr val="black"/>
                </a:solidFill>
                <a:latin typeface="Calibri"/>
                <a:ea typeface="+mn-ea"/>
                <a:cs typeface="+mn-cs"/>
              </a:rPr>
              <a:t>channel</a:t>
            </a:r>
            <a:endParaRPr lang="it-IT" sz="1800" dirty="0">
              <a:solidFill>
                <a:prstClr val="black"/>
              </a:solidFill>
              <a:latin typeface="Calibri"/>
              <a:ea typeface="+mn-ea"/>
              <a:cs typeface="+mn-cs"/>
            </a:endParaRPr>
          </a:p>
        </p:txBody>
      </p:sp>
      <p:cxnSp>
        <p:nvCxnSpPr>
          <p:cNvPr id="38" name="Straight Connector 37"/>
          <p:cNvCxnSpPr/>
          <p:nvPr/>
        </p:nvCxnSpPr>
        <p:spPr>
          <a:xfrm>
            <a:off x="6825208" y="1909769"/>
            <a:ext cx="0" cy="396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697522" y="1981535"/>
            <a:ext cx="0" cy="396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591182" y="3068960"/>
            <a:ext cx="23402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513178" y="2706683"/>
            <a:ext cx="1096612" cy="369332"/>
          </a:xfrm>
          <a:prstGeom prst="rect">
            <a:avLst/>
          </a:prstGeom>
        </p:spPr>
        <p:txBody>
          <a:bodyPr wrap="none">
            <a:spAutoFit/>
          </a:bodyPr>
          <a:lstStyle/>
          <a:p>
            <a:pPr algn="l" fontAlgn="auto">
              <a:spcBef>
                <a:spcPts val="0"/>
              </a:spcBef>
              <a:spcAft>
                <a:spcPts val="0"/>
              </a:spcAft>
            </a:pPr>
            <a:r>
              <a:rPr lang="it-IT" sz="1800" b="1" dirty="0" smtClean="0">
                <a:solidFill>
                  <a:prstClr val="black"/>
                </a:solidFill>
                <a:latin typeface="Calibri"/>
                <a:ea typeface="+mn-ea"/>
                <a:cs typeface="+mn-cs"/>
              </a:rPr>
              <a:t>electrode</a:t>
            </a:r>
            <a:endParaRPr lang="it-IT" sz="1800" dirty="0">
              <a:solidFill>
                <a:prstClr val="black"/>
              </a:solidFill>
              <a:latin typeface="Calibri"/>
              <a:ea typeface="+mn-ea"/>
              <a:cs typeface="+mn-cs"/>
            </a:endParaRPr>
          </a:p>
        </p:txBody>
      </p:sp>
      <p:cxnSp>
        <p:nvCxnSpPr>
          <p:cNvPr id="18" name="Straight Arrow Connector 17"/>
          <p:cNvCxnSpPr/>
          <p:nvPr/>
        </p:nvCxnSpPr>
        <p:spPr>
          <a:xfrm>
            <a:off x="6825208" y="4041068"/>
            <a:ext cx="8678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982953" y="3643910"/>
            <a:ext cx="793081" cy="369332"/>
          </a:xfrm>
          <a:prstGeom prst="rect">
            <a:avLst/>
          </a:prstGeom>
        </p:spPr>
        <p:txBody>
          <a:bodyPr wrap="none">
            <a:spAutoFit/>
          </a:bodyPr>
          <a:lstStyle/>
          <a:p>
            <a:pPr algn="l" fontAlgn="auto">
              <a:spcBef>
                <a:spcPts val="0"/>
              </a:spcBef>
              <a:spcAft>
                <a:spcPts val="0"/>
              </a:spcAft>
            </a:pPr>
            <a:r>
              <a:rPr lang="it-IT" sz="1800" b="1" dirty="0" smtClean="0">
                <a:solidFill>
                  <a:prstClr val="black"/>
                </a:solidFill>
                <a:latin typeface="Calibri"/>
                <a:ea typeface="+mn-ea"/>
                <a:cs typeface="+mn-cs"/>
              </a:rPr>
              <a:t>plume</a:t>
            </a:r>
            <a:endParaRPr lang="it-IT" sz="1800" dirty="0">
              <a:solidFill>
                <a:prstClr val="black"/>
              </a:solidFill>
              <a:latin typeface="Calibri"/>
              <a:ea typeface="+mn-ea"/>
              <a:cs typeface="+mn-cs"/>
            </a:endParaRPr>
          </a:p>
        </p:txBody>
      </p:sp>
      <p:cxnSp>
        <p:nvCxnSpPr>
          <p:cNvPr id="48" name="Straight Connector 47"/>
          <p:cNvCxnSpPr/>
          <p:nvPr/>
        </p:nvCxnSpPr>
        <p:spPr>
          <a:xfrm>
            <a:off x="7710842" y="1909769"/>
            <a:ext cx="0" cy="396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016896" y="1909769"/>
            <a:ext cx="0" cy="3960440"/>
          </a:xfrm>
          <a:prstGeom prst="line">
            <a:avLst/>
          </a:prstGeom>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279147" y="1267178"/>
            <a:ext cx="1925723" cy="4898126"/>
            <a:chOff x="5740145" y="1267178"/>
            <a:chExt cx="1833581" cy="4898126"/>
          </a:xfrm>
        </p:grpSpPr>
        <p:sp>
          <p:nvSpPr>
            <p:cNvPr id="20" name="Rounded Rectangle 19"/>
            <p:cNvSpPr/>
            <p:nvPr/>
          </p:nvSpPr>
          <p:spPr>
            <a:xfrm>
              <a:off x="5740145" y="1844824"/>
              <a:ext cx="1640167" cy="432048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cxnSp>
          <p:nvCxnSpPr>
            <p:cNvPr id="22" name="Straight Arrow Connector 21"/>
            <p:cNvCxnSpPr/>
            <p:nvPr/>
          </p:nvCxnSpPr>
          <p:spPr>
            <a:xfrm flipH="1">
              <a:off x="7186897" y="1267178"/>
              <a:ext cx="386829" cy="6084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2776670" y="1067101"/>
            <a:ext cx="2573950" cy="5072262"/>
            <a:chOff x="4812958" y="1093042"/>
            <a:chExt cx="2567354" cy="5072262"/>
          </a:xfrm>
        </p:grpSpPr>
        <p:sp>
          <p:nvSpPr>
            <p:cNvPr id="55" name="Rounded Rectangle 54"/>
            <p:cNvSpPr/>
            <p:nvPr/>
          </p:nvSpPr>
          <p:spPr>
            <a:xfrm>
              <a:off x="5740145" y="1844824"/>
              <a:ext cx="1640167" cy="432048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cxnSp>
          <p:nvCxnSpPr>
            <p:cNvPr id="56" name="Straight Arrow Connector 55"/>
            <p:cNvCxnSpPr>
              <a:stCxn id="40" idx="3"/>
            </p:cNvCxnSpPr>
            <p:nvPr/>
          </p:nvCxnSpPr>
          <p:spPr>
            <a:xfrm>
              <a:off x="4812958" y="1093042"/>
              <a:ext cx="1465598" cy="751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3383780" y="1145736"/>
            <a:ext cx="2083060" cy="369332"/>
          </a:xfrm>
          <a:prstGeom prst="rect">
            <a:avLst/>
          </a:prstGeom>
        </p:spPr>
        <p:txBody>
          <a:bodyPr wrap="none">
            <a:spAutoFit/>
          </a:bodyPr>
          <a:lstStyle/>
          <a:p>
            <a:pPr algn="l" fontAlgn="auto">
              <a:spcBef>
                <a:spcPts val="0"/>
              </a:spcBef>
              <a:spcAft>
                <a:spcPts val="0"/>
              </a:spcAft>
            </a:pPr>
            <a:r>
              <a:rPr lang="it-IT" sz="1800" dirty="0" smtClean="0">
                <a:solidFill>
                  <a:prstClr val="black"/>
                </a:solidFill>
                <a:latin typeface="Calibri"/>
                <a:ea typeface="+mn-ea"/>
                <a:cs typeface="+mn-cs"/>
              </a:rPr>
              <a:t>We are looking here</a:t>
            </a:r>
            <a:endParaRPr lang="it-IT" sz="1800" dirty="0">
              <a:solidFill>
                <a:prstClr val="black"/>
              </a:solidFill>
              <a:latin typeface="Calibri"/>
              <a:ea typeface="+mn-ea"/>
              <a:cs typeface="+mn-cs"/>
            </a:endParaRPr>
          </a:p>
        </p:txBody>
      </p:sp>
      <p:sp>
        <p:nvSpPr>
          <p:cNvPr id="67" name="Rectangle 66"/>
          <p:cNvSpPr/>
          <p:nvPr/>
        </p:nvSpPr>
        <p:spPr>
          <a:xfrm>
            <a:off x="5959185" y="1235532"/>
            <a:ext cx="2083060" cy="369332"/>
          </a:xfrm>
          <a:prstGeom prst="rect">
            <a:avLst/>
          </a:prstGeom>
        </p:spPr>
        <p:txBody>
          <a:bodyPr wrap="none">
            <a:spAutoFit/>
          </a:bodyPr>
          <a:lstStyle/>
          <a:p>
            <a:pPr algn="l" fontAlgn="auto">
              <a:spcBef>
                <a:spcPts val="0"/>
              </a:spcBef>
              <a:spcAft>
                <a:spcPts val="0"/>
              </a:spcAft>
            </a:pPr>
            <a:r>
              <a:rPr lang="it-IT" sz="1800" dirty="0" smtClean="0">
                <a:solidFill>
                  <a:prstClr val="black"/>
                </a:solidFill>
                <a:latin typeface="Calibri"/>
                <a:ea typeface="+mn-ea"/>
                <a:cs typeface="+mn-cs"/>
              </a:rPr>
              <a:t>We are looking here</a:t>
            </a:r>
            <a:endParaRPr lang="it-IT" sz="1800" dirty="0">
              <a:solidFill>
                <a:prstClr val="black"/>
              </a:solidFill>
              <a:latin typeface="Calibri"/>
              <a:ea typeface="+mn-ea"/>
              <a:cs typeface="+mn-cs"/>
            </a:endParaRPr>
          </a:p>
        </p:txBody>
      </p:sp>
    </p:spTree>
    <p:extLst>
      <p:ext uri="{BB962C8B-B14F-4D97-AF65-F5344CB8AC3E}">
        <p14:creationId xmlns:p14="http://schemas.microsoft.com/office/powerpoint/2010/main" val="1973443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00479" y="0"/>
            <a:ext cx="9577064" cy="136815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7302" tIns="37302" rIns="37302" bIns="37302" anchor="ctr"/>
          <a:lstStyle/>
          <a:p>
            <a:pPr defTabSz="671104" eaLnBrk="0" hangingPunct="0">
              <a:defRPr/>
            </a:pPr>
            <a:r>
              <a:rPr lang="en-US" sz="3600" dirty="0" smtClean="0"/>
              <a:t>PWFA – Particle Wake Field Accelerator</a:t>
            </a:r>
            <a:endParaRPr lang="en-US" sz="3600" dirty="0"/>
          </a:p>
        </p:txBody>
      </p:sp>
      <p:grpSp>
        <p:nvGrpSpPr>
          <p:cNvPr id="9" name="Group 8"/>
          <p:cNvGrpSpPr/>
          <p:nvPr/>
        </p:nvGrpSpPr>
        <p:grpSpPr>
          <a:xfrm>
            <a:off x="201190" y="1052736"/>
            <a:ext cx="9465427" cy="5472608"/>
            <a:chOff x="200472" y="1124744"/>
            <a:chExt cx="9465427" cy="5472608"/>
          </a:xfrm>
        </p:grpSpPr>
        <p:grpSp>
          <p:nvGrpSpPr>
            <p:cNvPr id="6" name="Group 5"/>
            <p:cNvGrpSpPr/>
            <p:nvPr/>
          </p:nvGrpSpPr>
          <p:grpSpPr>
            <a:xfrm>
              <a:off x="200472" y="1124744"/>
              <a:ext cx="9465427" cy="4658320"/>
              <a:chOff x="128464" y="1196752"/>
              <a:chExt cx="9465427" cy="4658320"/>
            </a:xfrm>
          </p:grpSpPr>
          <p:pic>
            <p:nvPicPr>
              <p:cNvPr id="2" name="Picture 1" descr="impedenze camera COMB.pdf"/>
              <p:cNvPicPr>
                <a:picLocks noChangeAspect="1"/>
              </p:cNvPicPr>
              <p:nvPr/>
            </p:nvPicPr>
            <p:blipFill rotWithShape="1">
              <a:blip r:embed="rId2">
                <a:extLst>
                  <a:ext uri="{28A0092B-C50C-407E-A947-70E740481C1C}">
                    <a14:useLocalDpi xmlns:a14="http://schemas.microsoft.com/office/drawing/2010/main" val="0"/>
                  </a:ext>
                </a:extLst>
              </a:blip>
              <a:srcRect l="7122" t="16825" r="16934" b="15932"/>
              <a:stretch/>
            </p:blipFill>
            <p:spPr>
              <a:xfrm>
                <a:off x="128464" y="1196752"/>
                <a:ext cx="9465427" cy="4658320"/>
              </a:xfrm>
              <a:prstGeom prst="rect">
                <a:avLst/>
              </a:prstGeom>
            </p:spPr>
          </p:pic>
          <p:pic>
            <p:nvPicPr>
              <p:cNvPr id="4" name="Picture 3" descr="IMG_1790.JPG"/>
              <p:cNvPicPr>
                <a:picLocks noChangeAspect="1"/>
              </p:cNvPicPr>
              <p:nvPr/>
            </p:nvPicPr>
            <p:blipFill rotWithShape="1">
              <a:blip r:embed="rId3">
                <a:extLst>
                  <a:ext uri="{28A0092B-C50C-407E-A947-70E740481C1C}">
                    <a14:useLocalDpi xmlns:a14="http://schemas.microsoft.com/office/drawing/2010/main" val="0"/>
                  </a:ext>
                </a:extLst>
              </a:blip>
              <a:srcRect l="27166" t="21595" r="21496" b="45920"/>
              <a:stretch/>
            </p:blipFill>
            <p:spPr>
              <a:xfrm>
                <a:off x="3368824" y="4725144"/>
                <a:ext cx="1070105" cy="696262"/>
              </a:xfrm>
              <a:prstGeom prst="rect">
                <a:avLst/>
              </a:prstGeom>
            </p:spPr>
          </p:pic>
        </p:grpSp>
        <p:sp>
          <p:nvSpPr>
            <p:cNvPr id="8" name="TextBox 7"/>
            <p:cNvSpPr txBox="1"/>
            <p:nvPr/>
          </p:nvSpPr>
          <p:spPr>
            <a:xfrm>
              <a:off x="1208584" y="5889466"/>
              <a:ext cx="2016224" cy="707886"/>
            </a:xfrm>
            <a:prstGeom prst="rect">
              <a:avLst/>
            </a:prstGeom>
            <a:noFill/>
          </p:spPr>
          <p:txBody>
            <a:bodyPr wrap="square" rtlCol="0">
              <a:spAutoFit/>
            </a:bodyPr>
            <a:lstStyle/>
            <a:p>
              <a:r>
                <a:rPr lang="en-US" sz="2000" dirty="0" smtClean="0"/>
                <a:t>Focusing </a:t>
              </a:r>
            </a:p>
            <a:p>
              <a:r>
                <a:rPr lang="en-US" sz="2000" dirty="0" smtClean="0"/>
                <a:t>PMQ</a:t>
              </a:r>
              <a:endParaRPr lang="en-US" sz="2000" dirty="0"/>
            </a:p>
          </p:txBody>
        </p:sp>
        <p:sp>
          <p:nvSpPr>
            <p:cNvPr id="10" name="TextBox 9"/>
            <p:cNvSpPr txBox="1"/>
            <p:nvPr/>
          </p:nvSpPr>
          <p:spPr>
            <a:xfrm>
              <a:off x="3080792" y="5877272"/>
              <a:ext cx="2016224" cy="707886"/>
            </a:xfrm>
            <a:prstGeom prst="rect">
              <a:avLst/>
            </a:prstGeom>
            <a:noFill/>
          </p:spPr>
          <p:txBody>
            <a:bodyPr wrap="square" rtlCol="0">
              <a:spAutoFit/>
            </a:bodyPr>
            <a:lstStyle/>
            <a:p>
              <a:r>
                <a:rPr lang="en-US" sz="2000" dirty="0" smtClean="0"/>
                <a:t>PWFA </a:t>
              </a:r>
            </a:p>
            <a:p>
              <a:r>
                <a:rPr lang="en-US" sz="2000" dirty="0" smtClean="0"/>
                <a:t>module</a:t>
              </a:r>
              <a:endParaRPr lang="en-US" sz="2000" dirty="0"/>
            </a:p>
          </p:txBody>
        </p:sp>
        <p:sp>
          <p:nvSpPr>
            <p:cNvPr id="11" name="TextBox 10"/>
            <p:cNvSpPr txBox="1"/>
            <p:nvPr/>
          </p:nvSpPr>
          <p:spPr>
            <a:xfrm>
              <a:off x="4736976" y="5877272"/>
              <a:ext cx="2016224" cy="707886"/>
            </a:xfrm>
            <a:prstGeom prst="rect">
              <a:avLst/>
            </a:prstGeom>
            <a:noFill/>
          </p:spPr>
          <p:txBody>
            <a:bodyPr wrap="square" rtlCol="0">
              <a:spAutoFit/>
            </a:bodyPr>
            <a:lstStyle/>
            <a:p>
              <a:r>
                <a:rPr lang="en-US" sz="2000" dirty="0" smtClean="0"/>
                <a:t>Capture</a:t>
              </a:r>
            </a:p>
            <a:p>
              <a:r>
                <a:rPr lang="en-US" sz="2000" dirty="0" smtClean="0"/>
                <a:t>PMQ</a:t>
              </a:r>
              <a:endParaRPr lang="en-US" sz="2000" dirty="0"/>
            </a:p>
          </p:txBody>
        </p:sp>
      </p:grpSp>
    </p:spTree>
    <p:extLst>
      <p:ext uri="{BB962C8B-B14F-4D97-AF65-F5344CB8AC3E}">
        <p14:creationId xmlns:p14="http://schemas.microsoft.com/office/powerpoint/2010/main" val="632746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4378" t="4381" r="8588" b="4629"/>
          <a:stretch/>
        </p:blipFill>
        <p:spPr>
          <a:xfrm>
            <a:off x="6605976" y="1043167"/>
            <a:ext cx="3169564" cy="3731010"/>
          </a:xfrm>
          <a:prstGeom prst="rect">
            <a:avLst/>
          </a:prstGeom>
        </p:spPr>
      </p:pic>
      <p:pic>
        <p:nvPicPr>
          <p:cNvPr id="4" name="Immagine 3"/>
          <p:cNvPicPr>
            <a:picLocks noChangeAspect="1"/>
          </p:cNvPicPr>
          <p:nvPr/>
        </p:nvPicPr>
        <p:blipFill>
          <a:blip r:embed="rId3"/>
          <a:stretch>
            <a:fillRect/>
          </a:stretch>
        </p:blipFill>
        <p:spPr>
          <a:xfrm>
            <a:off x="228497" y="3182943"/>
            <a:ext cx="4450898" cy="3506119"/>
          </a:xfrm>
          <a:prstGeom prst="rect">
            <a:avLst/>
          </a:prstGeom>
        </p:spPr>
      </p:pic>
      <p:sp>
        <p:nvSpPr>
          <p:cNvPr id="6" name="Rettangolo 5"/>
          <p:cNvSpPr/>
          <p:nvPr/>
        </p:nvSpPr>
        <p:spPr>
          <a:xfrm>
            <a:off x="495369" y="1266092"/>
            <a:ext cx="6486527" cy="1754326"/>
          </a:xfrm>
          <a:prstGeom prst="rect">
            <a:avLst/>
          </a:prstGeom>
        </p:spPr>
        <p:txBody>
          <a:bodyPr wrap="square">
            <a:spAutoFit/>
          </a:bodyPr>
          <a:lstStyle/>
          <a:p>
            <a:pPr algn="l" defTabSz="457200" fontAlgn="auto">
              <a:spcBef>
                <a:spcPts val="0"/>
              </a:spcBef>
              <a:spcAft>
                <a:spcPts val="0"/>
              </a:spcAft>
            </a:pPr>
            <a:r>
              <a:rPr lang="en-US" sz="1800" dirty="0" smtClean="0">
                <a:solidFill>
                  <a:srgbClr val="000000"/>
                </a:solidFill>
                <a:latin typeface="Calibri"/>
                <a:ea typeface="+mn-ea"/>
                <a:cs typeface="Calibri"/>
              </a:rPr>
              <a:t>Completely </a:t>
            </a:r>
            <a:r>
              <a:rPr lang="en-US" sz="1800" dirty="0">
                <a:solidFill>
                  <a:srgbClr val="000000"/>
                </a:solidFill>
                <a:latin typeface="Calibri"/>
                <a:ea typeface="+mn-ea"/>
                <a:cs typeface="Calibri"/>
              </a:rPr>
              <a:t>motorized </a:t>
            </a:r>
            <a:r>
              <a:rPr lang="en-US" sz="1800" dirty="0" smtClean="0">
                <a:solidFill>
                  <a:srgbClr val="000000"/>
                </a:solidFill>
                <a:latin typeface="Calibri"/>
                <a:ea typeface="+mn-ea"/>
                <a:cs typeface="Calibri"/>
              </a:rPr>
              <a:t>PMQ triplet that allows </a:t>
            </a:r>
            <a:r>
              <a:rPr lang="en-US" sz="1800" dirty="0">
                <a:solidFill>
                  <a:srgbClr val="000000"/>
                </a:solidFill>
                <a:latin typeface="Calibri"/>
                <a:ea typeface="+mn-ea"/>
                <a:cs typeface="Calibri"/>
              </a:rPr>
              <a:t>to change the effective focal </a:t>
            </a:r>
            <a:r>
              <a:rPr lang="en-US" sz="1800" dirty="0" smtClean="0">
                <a:solidFill>
                  <a:srgbClr val="000000"/>
                </a:solidFill>
                <a:latin typeface="Calibri"/>
                <a:ea typeface="+mn-ea"/>
                <a:cs typeface="Calibri"/>
              </a:rPr>
              <a:t>length of the focusing system</a:t>
            </a:r>
            <a:endParaRPr lang="en-US" sz="1800" dirty="0">
              <a:solidFill>
                <a:srgbClr val="000000"/>
              </a:solidFill>
              <a:latin typeface="Calibri"/>
              <a:ea typeface="+mn-ea"/>
              <a:cs typeface="Calibri"/>
            </a:endParaRPr>
          </a:p>
          <a:p>
            <a:pPr marL="285750" indent="-285750" algn="l" defTabSz="457200" fontAlgn="auto">
              <a:spcBef>
                <a:spcPts val="0"/>
              </a:spcBef>
              <a:spcAft>
                <a:spcPts val="0"/>
              </a:spcAft>
              <a:buFont typeface="Arial" panose="020B0604020202020204" pitchFamily="34" charset="0"/>
              <a:buChar char="•"/>
            </a:pPr>
            <a:r>
              <a:rPr lang="it-IT" sz="1800" dirty="0" err="1" smtClean="0">
                <a:solidFill>
                  <a:srgbClr val="000000"/>
                </a:solidFill>
                <a:latin typeface="Calibri"/>
                <a:ea typeface="+mn-ea"/>
                <a:cs typeface="Calibri"/>
              </a:rPr>
              <a:t>Piezo-actuators</a:t>
            </a:r>
            <a:r>
              <a:rPr lang="it-IT" sz="1800" dirty="0" smtClean="0">
                <a:solidFill>
                  <a:srgbClr val="000000"/>
                </a:solidFill>
                <a:latin typeface="Calibri"/>
                <a:ea typeface="+mn-ea"/>
                <a:cs typeface="Calibri"/>
              </a:rPr>
              <a:t> with 20nm </a:t>
            </a:r>
            <a:r>
              <a:rPr lang="it-IT" sz="1800" dirty="0" err="1" smtClean="0">
                <a:solidFill>
                  <a:srgbClr val="000000"/>
                </a:solidFill>
                <a:latin typeface="Calibri"/>
                <a:ea typeface="+mn-ea"/>
                <a:cs typeface="Calibri"/>
              </a:rPr>
              <a:t>resolution</a:t>
            </a:r>
            <a:r>
              <a:rPr lang="it-IT" sz="1800" dirty="0" smtClean="0">
                <a:solidFill>
                  <a:srgbClr val="000000"/>
                </a:solidFill>
                <a:latin typeface="Calibri"/>
                <a:ea typeface="+mn-ea"/>
                <a:cs typeface="Calibri"/>
              </a:rPr>
              <a:t> </a:t>
            </a:r>
            <a:r>
              <a:rPr lang="it-IT" sz="1800" dirty="0" err="1" smtClean="0">
                <a:solidFill>
                  <a:srgbClr val="000000"/>
                </a:solidFill>
                <a:latin typeface="Calibri"/>
                <a:ea typeface="+mn-ea"/>
                <a:cs typeface="Calibri"/>
              </a:rPr>
              <a:t>adopted</a:t>
            </a:r>
            <a:endParaRPr lang="it-IT" sz="1800" dirty="0" smtClean="0">
              <a:solidFill>
                <a:srgbClr val="000000"/>
              </a:solidFill>
              <a:latin typeface="Calibri"/>
              <a:ea typeface="+mn-ea"/>
              <a:cs typeface="Calibri"/>
            </a:endParaRPr>
          </a:p>
          <a:p>
            <a:pPr marL="285750" indent="-285750" algn="l" defTabSz="457200" fontAlgn="auto">
              <a:spcBef>
                <a:spcPts val="0"/>
              </a:spcBef>
              <a:spcAft>
                <a:spcPts val="0"/>
              </a:spcAft>
              <a:buFont typeface="Arial" panose="020B0604020202020204" pitchFamily="34" charset="0"/>
              <a:buChar char="•"/>
            </a:pPr>
            <a:r>
              <a:rPr lang="it-IT" sz="1800" dirty="0" err="1" smtClean="0">
                <a:solidFill>
                  <a:srgbClr val="000000"/>
                </a:solidFill>
                <a:latin typeface="Calibri"/>
                <a:ea typeface="+mn-ea"/>
                <a:cs typeface="Calibri"/>
              </a:rPr>
              <a:t>Pushing</a:t>
            </a:r>
            <a:r>
              <a:rPr lang="it-IT" sz="1800" dirty="0" smtClean="0">
                <a:solidFill>
                  <a:srgbClr val="000000"/>
                </a:solidFill>
                <a:latin typeface="Calibri"/>
                <a:ea typeface="+mn-ea"/>
                <a:cs typeface="Calibri"/>
              </a:rPr>
              <a:t> force &gt;40 N</a:t>
            </a:r>
          </a:p>
          <a:p>
            <a:pPr marL="285750" indent="-285750" algn="l" defTabSz="457200" fontAlgn="auto">
              <a:spcBef>
                <a:spcPts val="0"/>
              </a:spcBef>
              <a:spcAft>
                <a:spcPts val="0"/>
              </a:spcAft>
              <a:buFont typeface="Arial" panose="020B0604020202020204" pitchFamily="34" charset="0"/>
              <a:buChar char="•"/>
            </a:pPr>
            <a:r>
              <a:rPr lang="it-IT" sz="1800" dirty="0" smtClean="0">
                <a:solidFill>
                  <a:srgbClr val="000000"/>
                </a:solidFill>
                <a:latin typeface="Calibri"/>
                <a:ea typeface="+mn-ea"/>
                <a:cs typeface="Calibri"/>
              </a:rPr>
              <a:t>UHV </a:t>
            </a:r>
            <a:r>
              <a:rPr lang="it-IT" sz="1800" dirty="0" err="1" smtClean="0">
                <a:solidFill>
                  <a:srgbClr val="000000"/>
                </a:solidFill>
                <a:latin typeface="Calibri"/>
                <a:ea typeface="+mn-ea"/>
                <a:cs typeface="Calibri"/>
              </a:rPr>
              <a:t>compatible</a:t>
            </a:r>
            <a:endParaRPr lang="it-IT" sz="1800" dirty="0" smtClean="0">
              <a:solidFill>
                <a:srgbClr val="000000"/>
              </a:solidFill>
              <a:latin typeface="Calibri"/>
              <a:ea typeface="+mn-ea"/>
              <a:cs typeface="Calibri"/>
            </a:endParaRPr>
          </a:p>
          <a:p>
            <a:pPr marL="285750" indent="-285750" algn="l" defTabSz="457200" fontAlgn="auto">
              <a:spcBef>
                <a:spcPts val="0"/>
              </a:spcBef>
              <a:spcAft>
                <a:spcPts val="0"/>
              </a:spcAft>
              <a:buFont typeface="Arial" panose="020B0604020202020204" pitchFamily="34" charset="0"/>
              <a:buChar char="•"/>
            </a:pPr>
            <a:r>
              <a:rPr lang="it-IT" sz="1800" dirty="0" err="1" smtClean="0">
                <a:solidFill>
                  <a:srgbClr val="000000"/>
                </a:solidFill>
                <a:latin typeface="Calibri"/>
                <a:ea typeface="+mn-ea"/>
                <a:cs typeface="Calibri"/>
              </a:rPr>
              <a:t>Tunable</a:t>
            </a:r>
            <a:r>
              <a:rPr lang="it-IT" sz="1800" dirty="0" smtClean="0">
                <a:solidFill>
                  <a:srgbClr val="000000"/>
                </a:solidFill>
                <a:latin typeface="Calibri"/>
                <a:ea typeface="+mn-ea"/>
                <a:cs typeface="Calibri"/>
              </a:rPr>
              <a:t> </a:t>
            </a:r>
            <a:r>
              <a:rPr lang="it-IT" sz="1800" dirty="0" err="1" smtClean="0">
                <a:solidFill>
                  <a:srgbClr val="000000"/>
                </a:solidFill>
                <a:latin typeface="Calibri"/>
                <a:ea typeface="+mn-ea"/>
                <a:cs typeface="Calibri"/>
              </a:rPr>
              <a:t>distance</a:t>
            </a:r>
            <a:r>
              <a:rPr lang="it-IT" sz="1800" dirty="0" smtClean="0">
                <a:solidFill>
                  <a:srgbClr val="000000"/>
                </a:solidFill>
                <a:latin typeface="Calibri"/>
                <a:ea typeface="+mn-ea"/>
                <a:cs typeface="Calibri"/>
              </a:rPr>
              <a:t> </a:t>
            </a:r>
            <a:r>
              <a:rPr lang="it-IT" sz="1800" dirty="0" err="1" smtClean="0">
                <a:solidFill>
                  <a:srgbClr val="000000"/>
                </a:solidFill>
                <a:latin typeface="Calibri"/>
                <a:ea typeface="+mn-ea"/>
                <a:cs typeface="Calibri"/>
              </a:rPr>
              <a:t>between</a:t>
            </a:r>
            <a:r>
              <a:rPr lang="it-IT" sz="1800" dirty="0" smtClean="0">
                <a:solidFill>
                  <a:srgbClr val="000000"/>
                </a:solidFill>
                <a:latin typeface="Calibri"/>
                <a:ea typeface="+mn-ea"/>
                <a:cs typeface="Calibri"/>
              </a:rPr>
              <a:t> PMQ: from 3mm to 12mm</a:t>
            </a:r>
            <a:endParaRPr lang="it-IT" sz="1800" dirty="0">
              <a:solidFill>
                <a:srgbClr val="000000"/>
              </a:solidFill>
              <a:latin typeface="Calibri"/>
              <a:ea typeface="+mn-ea"/>
              <a:cs typeface="Calibri"/>
            </a:endParaRPr>
          </a:p>
        </p:txBody>
      </p:sp>
      <p:pic>
        <p:nvPicPr>
          <p:cNvPr id="5" name="Immagine 4"/>
          <p:cNvPicPr>
            <a:picLocks noChangeAspect="1"/>
          </p:cNvPicPr>
          <p:nvPr/>
        </p:nvPicPr>
        <p:blipFill>
          <a:blip r:embed="rId4"/>
          <a:stretch>
            <a:fillRect/>
          </a:stretch>
        </p:blipFill>
        <p:spPr>
          <a:xfrm>
            <a:off x="7553325" y="5074737"/>
            <a:ext cx="2121270" cy="1614196"/>
          </a:xfrm>
          <a:prstGeom prst="rect">
            <a:avLst/>
          </a:prstGeom>
        </p:spPr>
      </p:pic>
      <p:pic>
        <p:nvPicPr>
          <p:cNvPr id="9" name="Immagine 8"/>
          <p:cNvPicPr>
            <a:picLocks noChangeAspect="1"/>
          </p:cNvPicPr>
          <p:nvPr/>
        </p:nvPicPr>
        <p:blipFill>
          <a:blip r:embed="rId5"/>
          <a:stretch>
            <a:fillRect/>
          </a:stretch>
        </p:blipFill>
        <p:spPr>
          <a:xfrm>
            <a:off x="4063003" y="3020424"/>
            <a:ext cx="2203932" cy="2124817"/>
          </a:xfrm>
          <a:prstGeom prst="rect">
            <a:avLst/>
          </a:prstGeom>
        </p:spPr>
      </p:pic>
      <p:pic>
        <p:nvPicPr>
          <p:cNvPr id="10" name="Immagine 9"/>
          <p:cNvPicPr>
            <a:picLocks noChangeAspect="1"/>
          </p:cNvPicPr>
          <p:nvPr/>
        </p:nvPicPr>
        <p:blipFill>
          <a:blip r:embed="rId6"/>
          <a:stretch>
            <a:fillRect/>
          </a:stretch>
        </p:blipFill>
        <p:spPr>
          <a:xfrm>
            <a:off x="4814016" y="5082083"/>
            <a:ext cx="2604680" cy="1609559"/>
          </a:xfrm>
          <a:prstGeom prst="rect">
            <a:avLst/>
          </a:prstGeom>
        </p:spPr>
      </p:pic>
      <p:sp>
        <p:nvSpPr>
          <p:cNvPr id="11" name="CasellaDiTesto 10"/>
          <p:cNvSpPr txBox="1"/>
          <p:nvPr/>
        </p:nvSpPr>
        <p:spPr>
          <a:xfrm>
            <a:off x="6116356" y="4774306"/>
            <a:ext cx="4448175" cy="307777"/>
          </a:xfrm>
          <a:prstGeom prst="rect">
            <a:avLst/>
          </a:prstGeom>
          <a:noFill/>
        </p:spPr>
        <p:txBody>
          <a:bodyPr wrap="square" rtlCol="0">
            <a:spAutoFit/>
          </a:bodyPr>
          <a:lstStyle/>
          <a:p>
            <a:pPr algn="l" defTabSz="457200" fontAlgn="auto">
              <a:spcBef>
                <a:spcPts val="0"/>
              </a:spcBef>
              <a:spcAft>
                <a:spcPts val="0"/>
              </a:spcAft>
            </a:pPr>
            <a:r>
              <a:rPr lang="it-IT" sz="1400" dirty="0" err="1" smtClean="0">
                <a:solidFill>
                  <a:prstClr val="black"/>
                </a:solidFill>
                <a:latin typeface="Calibri"/>
                <a:ea typeface="+mn-ea"/>
                <a:cs typeface="+mn-cs"/>
              </a:rPr>
              <a:t>Longitudinal</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field</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simulated</a:t>
            </a:r>
            <a:r>
              <a:rPr lang="it-IT" sz="1400" dirty="0" smtClean="0">
                <a:solidFill>
                  <a:prstClr val="black"/>
                </a:solidFill>
                <a:latin typeface="Calibri"/>
                <a:ea typeface="+mn-ea"/>
                <a:cs typeface="+mn-cs"/>
              </a:rPr>
              <a:t> &amp; </a:t>
            </a:r>
            <a:r>
              <a:rPr lang="it-IT" sz="1400" dirty="0" err="1" smtClean="0">
                <a:solidFill>
                  <a:prstClr val="black"/>
                </a:solidFill>
                <a:latin typeface="Calibri"/>
                <a:ea typeface="+mn-ea"/>
                <a:cs typeface="+mn-cs"/>
              </a:rPr>
              <a:t>measured</a:t>
            </a:r>
            <a:r>
              <a:rPr lang="it-IT" sz="1400" dirty="0" smtClean="0">
                <a:solidFill>
                  <a:prstClr val="black"/>
                </a:solidFill>
                <a:latin typeface="Calibri"/>
                <a:ea typeface="+mn-ea"/>
                <a:cs typeface="+mn-cs"/>
              </a:rPr>
              <a:t>)</a:t>
            </a:r>
            <a:endParaRPr lang="it-IT" sz="1400" dirty="0">
              <a:solidFill>
                <a:prstClr val="black"/>
              </a:solidFill>
              <a:latin typeface="Calibri"/>
              <a:ea typeface="+mn-ea"/>
              <a:cs typeface="+mn-cs"/>
            </a:endParaRPr>
          </a:p>
        </p:txBody>
      </p:sp>
      <p:sp>
        <p:nvSpPr>
          <p:cNvPr id="7" name="TextBox 6"/>
          <p:cNvSpPr txBox="1"/>
          <p:nvPr/>
        </p:nvSpPr>
        <p:spPr>
          <a:xfrm>
            <a:off x="145469" y="6404997"/>
            <a:ext cx="2286604" cy="338554"/>
          </a:xfrm>
          <a:prstGeom prst="rect">
            <a:avLst/>
          </a:prstGeom>
          <a:noFill/>
        </p:spPr>
        <p:txBody>
          <a:bodyPr wrap="none" rtlCol="0">
            <a:spAutoFit/>
          </a:bodyPr>
          <a:lstStyle/>
          <a:p>
            <a:pPr algn="l" defTabSz="457200" fontAlgn="auto">
              <a:spcBef>
                <a:spcPts val="0"/>
              </a:spcBef>
              <a:spcAft>
                <a:spcPts val="0"/>
              </a:spcAft>
            </a:pPr>
            <a:r>
              <a:rPr lang="en-US" sz="1600" dirty="0">
                <a:solidFill>
                  <a:prstClr val="black"/>
                </a:solidFill>
                <a:latin typeface="Calibri"/>
                <a:ea typeface="+mn-ea"/>
                <a:cs typeface="+mn-cs"/>
              </a:rPr>
              <a:t>b</a:t>
            </a:r>
            <a:r>
              <a:rPr lang="en-US" sz="1600" dirty="0" smtClean="0">
                <a:solidFill>
                  <a:prstClr val="black"/>
                </a:solidFill>
                <a:latin typeface="Calibri"/>
                <a:ea typeface="+mn-ea"/>
                <a:cs typeface="+mn-cs"/>
              </a:rPr>
              <a:t>y V. </a:t>
            </a:r>
            <a:r>
              <a:rPr lang="en-US" sz="1600" dirty="0" err="1" smtClean="0">
                <a:solidFill>
                  <a:prstClr val="black"/>
                </a:solidFill>
                <a:latin typeface="Calibri"/>
                <a:ea typeface="+mn-ea"/>
                <a:cs typeface="+mn-cs"/>
              </a:rPr>
              <a:t>Lollo</a:t>
            </a:r>
            <a:r>
              <a:rPr lang="en-US" sz="1600" dirty="0" smtClean="0">
                <a:solidFill>
                  <a:prstClr val="black"/>
                </a:solidFill>
                <a:latin typeface="Calibri"/>
                <a:ea typeface="+mn-ea"/>
                <a:cs typeface="+mn-cs"/>
              </a:rPr>
              <a:t> and R. </a:t>
            </a:r>
            <a:r>
              <a:rPr lang="en-US" sz="1600" dirty="0" err="1" smtClean="0">
                <a:solidFill>
                  <a:prstClr val="black"/>
                </a:solidFill>
                <a:latin typeface="Calibri"/>
                <a:ea typeface="+mn-ea"/>
                <a:cs typeface="+mn-cs"/>
              </a:rPr>
              <a:t>Pompili</a:t>
            </a:r>
            <a:endParaRPr lang="en-US" sz="1600" dirty="0">
              <a:solidFill>
                <a:prstClr val="black"/>
              </a:solidFill>
              <a:latin typeface="Calibri"/>
              <a:ea typeface="+mn-ea"/>
              <a:cs typeface="+mn-cs"/>
            </a:endParaRPr>
          </a:p>
        </p:txBody>
      </p:sp>
      <p:sp>
        <p:nvSpPr>
          <p:cNvPr id="12" name="Titolo 1"/>
          <p:cNvSpPr>
            <a:spLocks noGrp="1"/>
          </p:cNvSpPr>
          <p:nvPr>
            <p:ph type="title"/>
          </p:nvPr>
        </p:nvSpPr>
        <p:spPr/>
        <p:txBody>
          <a:bodyPr/>
          <a:lstStyle/>
          <a:p>
            <a:r>
              <a:rPr lang="it-IT" dirty="0" smtClean="0"/>
              <a:t>PMQ </a:t>
            </a:r>
            <a:r>
              <a:rPr lang="it-IT" dirty="0" err="1" smtClean="0"/>
              <a:t>tunable</a:t>
            </a:r>
            <a:r>
              <a:rPr lang="it-IT" dirty="0" smtClean="0"/>
              <a:t> </a:t>
            </a:r>
            <a:r>
              <a:rPr lang="it-IT" dirty="0" err="1" smtClean="0"/>
              <a:t>system</a:t>
            </a:r>
            <a:endParaRPr lang="it-IT" dirty="0"/>
          </a:p>
        </p:txBody>
      </p:sp>
    </p:spTree>
    <p:extLst>
      <p:ext uri="{BB962C8B-B14F-4D97-AF65-F5344CB8AC3E}">
        <p14:creationId xmlns:p14="http://schemas.microsoft.com/office/powerpoint/2010/main" val="7898660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PMQ </a:t>
            </a:r>
            <a:r>
              <a:rPr lang="it-IT" dirty="0" err="1" smtClean="0"/>
              <a:t>installation</a:t>
            </a:r>
            <a:r>
              <a:rPr lang="it-IT" dirty="0" smtClean="0"/>
              <a:t> in </a:t>
            </a:r>
            <a:r>
              <a:rPr lang="it-IT" dirty="0" err="1" smtClean="0"/>
              <a:t>vacuum</a:t>
            </a:r>
            <a:r>
              <a:rPr lang="it-IT" dirty="0" smtClean="0"/>
              <a:t> </a:t>
            </a:r>
            <a:r>
              <a:rPr lang="it-IT" dirty="0" err="1" smtClean="0"/>
              <a:t>chamber</a:t>
            </a:r>
            <a:endParaRPr lang="it-IT" dirty="0"/>
          </a:p>
        </p:txBody>
      </p:sp>
      <p:pic>
        <p:nvPicPr>
          <p:cNvPr id="3" name="Immagine 2"/>
          <p:cNvPicPr>
            <a:picLocks noChangeAspect="1"/>
          </p:cNvPicPr>
          <p:nvPr/>
        </p:nvPicPr>
        <p:blipFill>
          <a:blip r:embed="rId2"/>
          <a:stretch>
            <a:fillRect/>
          </a:stretch>
        </p:blipFill>
        <p:spPr>
          <a:xfrm>
            <a:off x="2400307" y="1654813"/>
            <a:ext cx="5263101" cy="4937406"/>
          </a:xfrm>
          <a:prstGeom prst="rect">
            <a:avLst/>
          </a:prstGeom>
        </p:spPr>
      </p:pic>
    </p:spTree>
    <p:extLst>
      <p:ext uri="{BB962C8B-B14F-4D97-AF65-F5344CB8AC3E}">
        <p14:creationId xmlns:p14="http://schemas.microsoft.com/office/powerpoint/2010/main" val="32276772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80728"/>
            <a:ext cx="9906000" cy="5572125"/>
          </a:xfrm>
          <a:prstGeom prst="rect">
            <a:avLst/>
          </a:prstGeom>
        </p:spPr>
      </p:pic>
      <p:sp>
        <p:nvSpPr>
          <p:cNvPr id="5" name="TextBox 4"/>
          <p:cNvSpPr txBox="1"/>
          <p:nvPr/>
        </p:nvSpPr>
        <p:spPr>
          <a:xfrm>
            <a:off x="0" y="33474"/>
            <a:ext cx="9906000" cy="584723"/>
          </a:xfrm>
          <a:prstGeom prst="rect">
            <a:avLst/>
          </a:prstGeom>
          <a:noFill/>
        </p:spPr>
        <p:txBody>
          <a:bodyPr wrap="square" lIns="91388" tIns="45694" rIns="91388" bIns="45694" rtlCol="0">
            <a:spAutoFit/>
          </a:bodyPr>
          <a:lstStyle/>
          <a:p>
            <a:pPr defTabSz="456942" fontAlgn="auto">
              <a:spcBef>
                <a:spcPts val="0"/>
              </a:spcBef>
              <a:spcAft>
                <a:spcPts val="0"/>
              </a:spcAft>
            </a:pPr>
            <a:r>
              <a:rPr lang="en-US" sz="3200" dirty="0" smtClean="0">
                <a:solidFill>
                  <a:srgbClr val="FFFF00"/>
                </a:solidFill>
                <a:latin typeface="Times New Roman"/>
                <a:cs typeface="Times New Roman"/>
              </a:rPr>
              <a:t>C-Band accelerating structure and PWFA chamber</a:t>
            </a:r>
            <a:endParaRPr lang="en-US" sz="3200" dirty="0">
              <a:solidFill>
                <a:srgbClr val="FFFF00"/>
              </a:solidFill>
              <a:latin typeface="Times New Roman"/>
              <a:cs typeface="Times New Roman"/>
            </a:endParaRPr>
          </a:p>
        </p:txBody>
      </p:sp>
    </p:spTree>
    <p:extLst>
      <p:ext uri="{BB962C8B-B14F-4D97-AF65-F5344CB8AC3E}">
        <p14:creationId xmlns:p14="http://schemas.microsoft.com/office/powerpoint/2010/main" val="17217007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847"/>
          <a:stretch/>
        </p:blipFill>
        <p:spPr>
          <a:xfrm>
            <a:off x="4879530" y="1600982"/>
            <a:ext cx="3645216" cy="303488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599"/>
          <a:stretch/>
        </p:blipFill>
        <p:spPr>
          <a:xfrm>
            <a:off x="935034" y="1600981"/>
            <a:ext cx="3740556" cy="3032282"/>
          </a:xfrm>
          <a:prstGeom prst="rect">
            <a:avLst/>
          </a:prstGeom>
        </p:spPr>
      </p:pic>
      <p:cxnSp>
        <p:nvCxnSpPr>
          <p:cNvPr id="9" name="Straight Arrow Connector 8"/>
          <p:cNvCxnSpPr/>
          <p:nvPr/>
        </p:nvCxnSpPr>
        <p:spPr>
          <a:xfrm flipH="1">
            <a:off x="6642902" y="1425573"/>
            <a:ext cx="1881839" cy="16980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629235" y="4301855"/>
            <a:ext cx="603173" cy="67401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115293" y="862317"/>
            <a:ext cx="1604495" cy="738664"/>
          </a:xfrm>
          <a:prstGeom prst="rect">
            <a:avLst/>
          </a:prstGeom>
          <a:noFill/>
        </p:spPr>
        <p:txBody>
          <a:bodyPr wrap="square" rtlCol="0">
            <a:spAutoFit/>
          </a:bodyPr>
          <a:lstStyle/>
          <a:p>
            <a:pPr fontAlgn="auto">
              <a:spcBef>
                <a:spcPts val="0"/>
              </a:spcBef>
              <a:spcAft>
                <a:spcPts val="0"/>
              </a:spcAft>
            </a:pPr>
            <a:r>
              <a:rPr lang="it-IT" sz="1400" dirty="0" smtClean="0">
                <a:solidFill>
                  <a:prstClr val="black"/>
                </a:solidFill>
                <a:latin typeface="Calibri"/>
                <a:ea typeface="+mn-ea"/>
                <a:cs typeface="+mn-cs"/>
              </a:rPr>
              <a:t>New Capacitive Voltage divider (CVD)</a:t>
            </a:r>
            <a:endParaRPr lang="it-IT" sz="1400" dirty="0">
              <a:solidFill>
                <a:prstClr val="black"/>
              </a:solidFill>
              <a:latin typeface="Calibri"/>
              <a:ea typeface="+mn-ea"/>
              <a:cs typeface="+mn-cs"/>
            </a:endParaRPr>
          </a:p>
        </p:txBody>
      </p:sp>
      <p:sp>
        <p:nvSpPr>
          <p:cNvPr id="16" name="TextBox 15"/>
          <p:cNvSpPr txBox="1"/>
          <p:nvPr/>
        </p:nvSpPr>
        <p:spPr>
          <a:xfrm>
            <a:off x="585990" y="4932781"/>
            <a:ext cx="3111320" cy="738664"/>
          </a:xfrm>
          <a:prstGeom prst="rect">
            <a:avLst/>
          </a:prstGeom>
          <a:noFill/>
        </p:spPr>
        <p:txBody>
          <a:bodyPr wrap="square" rtlCol="0">
            <a:spAutoFit/>
          </a:bodyPr>
          <a:lstStyle/>
          <a:p>
            <a:pPr fontAlgn="auto">
              <a:spcBef>
                <a:spcPts val="0"/>
              </a:spcBef>
              <a:spcAft>
                <a:spcPts val="0"/>
              </a:spcAft>
            </a:pPr>
            <a:r>
              <a:rPr lang="it-IT" sz="1400" dirty="0" err="1">
                <a:solidFill>
                  <a:prstClr val="black"/>
                </a:solidFill>
                <a:latin typeface="Calibri"/>
                <a:ea typeface="+mn-ea"/>
                <a:cs typeface="+mn-cs"/>
              </a:rPr>
              <a:t>C</a:t>
            </a:r>
            <a:r>
              <a:rPr lang="it-IT" sz="1400" dirty="0" err="1" smtClean="0">
                <a:solidFill>
                  <a:prstClr val="black"/>
                </a:solidFill>
                <a:latin typeface="Calibri"/>
                <a:ea typeface="+mn-ea"/>
                <a:cs typeface="+mn-cs"/>
              </a:rPr>
              <a:t>oaxial</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copper</a:t>
            </a:r>
            <a:r>
              <a:rPr lang="it-IT" sz="1400" dirty="0" smtClean="0">
                <a:solidFill>
                  <a:prstClr val="black"/>
                </a:solidFill>
                <a:latin typeface="Calibri"/>
                <a:ea typeface="+mn-ea"/>
                <a:cs typeface="+mn-cs"/>
              </a:rPr>
              <a:t> tube for HV connection </a:t>
            </a:r>
            <a:r>
              <a:rPr lang="it-IT" sz="1400" dirty="0" err="1" smtClean="0">
                <a:solidFill>
                  <a:prstClr val="black"/>
                </a:solidFill>
                <a:latin typeface="Calibri"/>
                <a:ea typeface="+mn-ea"/>
                <a:cs typeface="+mn-cs"/>
              </a:rPr>
              <a:t>between</a:t>
            </a:r>
            <a:r>
              <a:rPr lang="it-IT" sz="1400" dirty="0" smtClean="0">
                <a:solidFill>
                  <a:prstClr val="black"/>
                </a:solidFill>
                <a:latin typeface="Calibri"/>
                <a:ea typeface="+mn-ea"/>
                <a:cs typeface="+mn-cs"/>
              </a:rPr>
              <a:t> the </a:t>
            </a:r>
            <a:r>
              <a:rPr lang="it-IT" sz="1400" dirty="0" err="1" smtClean="0">
                <a:solidFill>
                  <a:prstClr val="black"/>
                </a:solidFill>
                <a:latin typeface="Calibri"/>
                <a:ea typeface="+mn-ea"/>
                <a:cs typeface="+mn-cs"/>
              </a:rPr>
              <a:t>secondary</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winding</a:t>
            </a:r>
            <a:r>
              <a:rPr lang="it-IT" sz="1400" dirty="0" smtClean="0">
                <a:solidFill>
                  <a:prstClr val="black"/>
                </a:solidFill>
                <a:latin typeface="Calibri"/>
                <a:ea typeface="+mn-ea"/>
                <a:cs typeface="+mn-cs"/>
              </a:rPr>
              <a:t> of the </a:t>
            </a:r>
            <a:r>
              <a:rPr lang="it-IT" sz="1400" dirty="0" err="1" smtClean="0">
                <a:solidFill>
                  <a:prstClr val="black"/>
                </a:solidFill>
                <a:latin typeface="Calibri"/>
                <a:ea typeface="+mn-ea"/>
                <a:cs typeface="+mn-cs"/>
              </a:rPr>
              <a:t>pulse</a:t>
            </a:r>
            <a:r>
              <a:rPr lang="it-IT" sz="1400" dirty="0" smtClean="0">
                <a:solidFill>
                  <a:prstClr val="black"/>
                </a:solidFill>
                <a:latin typeface="Calibri"/>
                <a:ea typeface="+mn-ea"/>
                <a:cs typeface="+mn-cs"/>
              </a:rPr>
              <a:t> transformer and klystron </a:t>
            </a:r>
            <a:r>
              <a:rPr lang="it-IT" sz="1400" dirty="0" err="1" smtClean="0">
                <a:solidFill>
                  <a:prstClr val="black"/>
                </a:solidFill>
                <a:latin typeface="Calibri"/>
                <a:ea typeface="+mn-ea"/>
                <a:cs typeface="+mn-cs"/>
              </a:rPr>
              <a:t>cathode</a:t>
            </a:r>
            <a:endParaRPr lang="it-IT" sz="1400" dirty="0">
              <a:solidFill>
                <a:prstClr val="black"/>
              </a:solidFill>
              <a:latin typeface="Calibri"/>
              <a:ea typeface="+mn-ea"/>
              <a:cs typeface="+mn-cs"/>
            </a:endParaRPr>
          </a:p>
        </p:txBody>
      </p:sp>
      <p:cxnSp>
        <p:nvCxnSpPr>
          <p:cNvPr id="28" name="Straight Arrow Connector 27"/>
          <p:cNvCxnSpPr/>
          <p:nvPr/>
        </p:nvCxnSpPr>
        <p:spPr>
          <a:xfrm flipV="1">
            <a:off x="4708450" y="3174124"/>
            <a:ext cx="1486288" cy="170697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041460" y="5010695"/>
            <a:ext cx="1604495" cy="523220"/>
          </a:xfrm>
          <a:prstGeom prst="rect">
            <a:avLst/>
          </a:prstGeom>
          <a:noFill/>
        </p:spPr>
        <p:txBody>
          <a:bodyPr wrap="square" rtlCol="0">
            <a:spAutoFit/>
          </a:bodyPr>
          <a:lstStyle/>
          <a:p>
            <a:pPr fontAlgn="auto">
              <a:spcBef>
                <a:spcPts val="0"/>
              </a:spcBef>
              <a:spcAft>
                <a:spcPts val="0"/>
              </a:spcAft>
            </a:pPr>
            <a:r>
              <a:rPr lang="it-IT" sz="1400" dirty="0" smtClean="0">
                <a:solidFill>
                  <a:prstClr val="black"/>
                </a:solidFill>
                <a:latin typeface="Calibri"/>
                <a:ea typeface="+mn-ea"/>
                <a:cs typeface="+mn-cs"/>
              </a:rPr>
              <a:t>New </a:t>
            </a:r>
            <a:r>
              <a:rPr lang="it-IT" sz="1400" dirty="0" err="1" smtClean="0">
                <a:solidFill>
                  <a:prstClr val="black"/>
                </a:solidFill>
                <a:latin typeface="Calibri"/>
                <a:ea typeface="+mn-ea"/>
                <a:cs typeface="+mn-cs"/>
              </a:rPr>
              <a:t>Current</a:t>
            </a:r>
            <a:r>
              <a:rPr lang="it-IT" sz="1400" dirty="0" smtClean="0">
                <a:solidFill>
                  <a:prstClr val="black"/>
                </a:solidFill>
                <a:latin typeface="Calibri"/>
                <a:ea typeface="+mn-ea"/>
                <a:cs typeface="+mn-cs"/>
              </a:rPr>
              <a:t> monitor (CT)</a:t>
            </a:r>
            <a:endParaRPr lang="it-IT" sz="1400" dirty="0">
              <a:solidFill>
                <a:prstClr val="black"/>
              </a:solidFill>
              <a:latin typeface="Calibri"/>
              <a:ea typeface="+mn-ea"/>
              <a:cs typeface="+mn-cs"/>
            </a:endParaRPr>
          </a:p>
        </p:txBody>
      </p:sp>
      <p:sp>
        <p:nvSpPr>
          <p:cNvPr id="32" name="TextBox 31"/>
          <p:cNvSpPr txBox="1"/>
          <p:nvPr/>
        </p:nvSpPr>
        <p:spPr>
          <a:xfrm>
            <a:off x="3041300" y="928080"/>
            <a:ext cx="2976983" cy="523220"/>
          </a:xfrm>
          <a:prstGeom prst="rect">
            <a:avLst/>
          </a:prstGeom>
          <a:noFill/>
        </p:spPr>
        <p:txBody>
          <a:bodyPr wrap="square" rtlCol="0">
            <a:spAutoFit/>
          </a:bodyPr>
          <a:lstStyle/>
          <a:p>
            <a:pPr fontAlgn="auto">
              <a:spcBef>
                <a:spcPts val="0"/>
              </a:spcBef>
              <a:spcAft>
                <a:spcPts val="0"/>
              </a:spcAft>
            </a:pPr>
            <a:r>
              <a:rPr lang="it-IT" sz="1400" dirty="0" err="1" smtClean="0">
                <a:solidFill>
                  <a:prstClr val="black"/>
                </a:solidFill>
                <a:latin typeface="Calibri"/>
                <a:ea typeface="+mn-ea"/>
                <a:cs typeface="+mn-cs"/>
              </a:rPr>
              <a:t>Filament</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black</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cable</a:t>
            </a:r>
            <a:r>
              <a:rPr lang="it-IT" sz="1400" dirty="0" smtClean="0">
                <a:solidFill>
                  <a:prstClr val="black"/>
                </a:solidFill>
                <a:latin typeface="Calibri"/>
                <a:ea typeface="+mn-ea"/>
                <a:cs typeface="+mn-cs"/>
              </a:rPr>
              <a:t>) and HV (</a:t>
            </a:r>
            <a:r>
              <a:rPr lang="it-IT" sz="1400" dirty="0" err="1" smtClean="0">
                <a:solidFill>
                  <a:prstClr val="black"/>
                </a:solidFill>
                <a:latin typeface="Calibri"/>
                <a:ea typeface="+mn-ea"/>
                <a:cs typeface="+mn-cs"/>
              </a:rPr>
              <a:t>red</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cable</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connections</a:t>
            </a:r>
            <a:r>
              <a:rPr lang="it-IT" sz="1400" dirty="0" smtClean="0">
                <a:solidFill>
                  <a:prstClr val="black"/>
                </a:solidFill>
                <a:latin typeface="Calibri"/>
                <a:ea typeface="+mn-ea"/>
                <a:cs typeface="+mn-cs"/>
              </a:rPr>
              <a:t> to the klystron</a:t>
            </a:r>
            <a:endParaRPr lang="it-IT" sz="1400" dirty="0">
              <a:solidFill>
                <a:prstClr val="black"/>
              </a:solidFill>
              <a:latin typeface="Calibri"/>
              <a:ea typeface="+mn-ea"/>
              <a:cs typeface="+mn-cs"/>
            </a:endParaRPr>
          </a:p>
        </p:txBody>
      </p:sp>
      <p:cxnSp>
        <p:nvCxnSpPr>
          <p:cNvPr id="33" name="Straight Arrow Connector 32"/>
          <p:cNvCxnSpPr/>
          <p:nvPr/>
        </p:nvCxnSpPr>
        <p:spPr>
          <a:xfrm flipH="1" flipV="1">
            <a:off x="4463438" y="2796047"/>
            <a:ext cx="245016" cy="208504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1037" y="9331"/>
            <a:ext cx="9917037" cy="830997"/>
          </a:xfrm>
          <a:prstGeom prst="rect">
            <a:avLst/>
          </a:prstGeom>
          <a:noFill/>
        </p:spPr>
        <p:txBody>
          <a:bodyPr wrap="square" rtlCol="0">
            <a:spAutoFit/>
          </a:bodyPr>
          <a:lstStyle/>
          <a:p>
            <a:pPr fontAlgn="auto">
              <a:spcBef>
                <a:spcPts val="0"/>
              </a:spcBef>
              <a:spcAft>
                <a:spcPts val="0"/>
              </a:spcAft>
            </a:pPr>
            <a:r>
              <a:rPr lang="it-IT" sz="2400" dirty="0" smtClean="0">
                <a:solidFill>
                  <a:prstClr val="black"/>
                </a:solidFill>
                <a:latin typeface="Calibri"/>
                <a:ea typeface="+mn-ea"/>
                <a:cs typeface="+mn-cs"/>
              </a:rPr>
              <a:t>C-band </a:t>
            </a:r>
            <a:r>
              <a:rPr lang="it-IT" sz="2400" dirty="0" err="1" smtClean="0">
                <a:solidFill>
                  <a:prstClr val="black"/>
                </a:solidFill>
                <a:latin typeface="Calibri"/>
                <a:ea typeface="+mn-ea"/>
                <a:cs typeface="+mn-cs"/>
              </a:rPr>
              <a:t>ScandiNova</a:t>
            </a:r>
            <a:r>
              <a:rPr lang="it-IT" sz="2400" dirty="0" smtClean="0">
                <a:solidFill>
                  <a:prstClr val="black"/>
                </a:solidFill>
                <a:latin typeface="Calibri"/>
                <a:ea typeface="+mn-ea"/>
                <a:cs typeface="+mn-cs"/>
              </a:rPr>
              <a:t> Modulator </a:t>
            </a:r>
            <a:r>
              <a:rPr lang="it-IT" sz="2400" dirty="0" err="1" smtClean="0">
                <a:solidFill>
                  <a:prstClr val="black"/>
                </a:solidFill>
                <a:latin typeface="Calibri"/>
                <a:ea typeface="+mn-ea"/>
                <a:cs typeface="+mn-cs"/>
              </a:rPr>
              <a:t>Socket</a:t>
            </a:r>
            <a:r>
              <a:rPr lang="it-IT" sz="2400" dirty="0" smtClean="0">
                <a:solidFill>
                  <a:prstClr val="black"/>
                </a:solidFill>
                <a:latin typeface="Calibri"/>
                <a:ea typeface="+mn-ea"/>
                <a:cs typeface="+mn-cs"/>
              </a:rPr>
              <a:t> Upgrade </a:t>
            </a:r>
          </a:p>
          <a:p>
            <a:pPr fontAlgn="auto">
              <a:spcBef>
                <a:spcPts val="0"/>
              </a:spcBef>
              <a:spcAft>
                <a:spcPts val="0"/>
              </a:spcAft>
            </a:pPr>
            <a:r>
              <a:rPr lang="it-IT" sz="2400" dirty="0" smtClean="0">
                <a:solidFill>
                  <a:prstClr val="black"/>
                </a:solidFill>
                <a:latin typeface="Calibri"/>
                <a:ea typeface="+mn-ea"/>
                <a:cs typeface="+mn-cs"/>
              </a:rPr>
              <a:t>and </a:t>
            </a:r>
            <a:r>
              <a:rPr lang="it-IT" sz="2400" dirty="0" err="1" smtClean="0">
                <a:solidFill>
                  <a:prstClr val="black"/>
                </a:solidFill>
                <a:latin typeface="Calibri"/>
                <a:ea typeface="+mn-ea"/>
                <a:cs typeface="+mn-cs"/>
              </a:rPr>
              <a:t>installation</a:t>
            </a:r>
            <a:r>
              <a:rPr lang="it-IT" sz="2400" dirty="0" smtClean="0">
                <a:solidFill>
                  <a:prstClr val="black"/>
                </a:solidFill>
                <a:latin typeface="Calibri"/>
                <a:ea typeface="+mn-ea"/>
                <a:cs typeface="+mn-cs"/>
              </a:rPr>
              <a:t> of new </a:t>
            </a:r>
            <a:r>
              <a:rPr lang="it-IT" sz="2400" dirty="0" err="1" smtClean="0">
                <a:solidFill>
                  <a:prstClr val="black"/>
                </a:solidFill>
                <a:latin typeface="Calibri"/>
                <a:ea typeface="+mn-ea"/>
                <a:cs typeface="+mn-cs"/>
              </a:rPr>
              <a:t>diagnostics</a:t>
            </a:r>
            <a:endParaRPr lang="it-IT" sz="2400" dirty="0">
              <a:solidFill>
                <a:prstClr val="black"/>
              </a:solidFill>
              <a:latin typeface="Calibri"/>
              <a:ea typeface="+mn-ea"/>
              <a:cs typeface="+mn-cs"/>
            </a:endParaRPr>
          </a:p>
        </p:txBody>
      </p:sp>
      <p:sp>
        <p:nvSpPr>
          <p:cNvPr id="50" name="TextBox 49"/>
          <p:cNvSpPr txBox="1"/>
          <p:nvPr/>
        </p:nvSpPr>
        <p:spPr>
          <a:xfrm>
            <a:off x="213932" y="803300"/>
            <a:ext cx="1604495" cy="738664"/>
          </a:xfrm>
          <a:prstGeom prst="rect">
            <a:avLst/>
          </a:prstGeom>
          <a:noFill/>
        </p:spPr>
        <p:txBody>
          <a:bodyPr wrap="square" rtlCol="0">
            <a:spAutoFit/>
          </a:bodyPr>
          <a:lstStyle/>
          <a:p>
            <a:pPr fontAlgn="auto">
              <a:spcBef>
                <a:spcPts val="0"/>
              </a:spcBef>
              <a:spcAft>
                <a:spcPts val="0"/>
              </a:spcAft>
            </a:pPr>
            <a:r>
              <a:rPr lang="it-IT" sz="1400" dirty="0" err="1" smtClean="0">
                <a:solidFill>
                  <a:prstClr val="black"/>
                </a:solidFill>
                <a:latin typeface="Calibri"/>
                <a:ea typeface="+mn-ea"/>
                <a:cs typeface="+mn-cs"/>
              </a:rPr>
              <a:t>Old</a:t>
            </a:r>
            <a:r>
              <a:rPr lang="it-IT" sz="1400" dirty="0" smtClean="0">
                <a:solidFill>
                  <a:prstClr val="black"/>
                </a:solidFill>
                <a:latin typeface="Calibri"/>
                <a:ea typeface="+mn-ea"/>
                <a:cs typeface="+mn-cs"/>
              </a:rPr>
              <a:t> Capacitive Voltage divider (CVD)</a:t>
            </a:r>
            <a:endParaRPr lang="it-IT" sz="1400" dirty="0">
              <a:solidFill>
                <a:prstClr val="black"/>
              </a:solidFill>
              <a:latin typeface="Calibri"/>
              <a:ea typeface="+mn-ea"/>
              <a:cs typeface="+mn-cs"/>
            </a:endParaRPr>
          </a:p>
        </p:txBody>
      </p:sp>
      <p:cxnSp>
        <p:nvCxnSpPr>
          <p:cNvPr id="51" name="Straight Arrow Connector 50"/>
          <p:cNvCxnSpPr>
            <a:stCxn id="50" idx="2"/>
          </p:cNvCxnSpPr>
          <p:nvPr/>
        </p:nvCxnSpPr>
        <p:spPr>
          <a:xfrm>
            <a:off x="1016348" y="1541964"/>
            <a:ext cx="602629" cy="73230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3666111" y="1444555"/>
            <a:ext cx="459655" cy="100672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877317" y="4747789"/>
            <a:ext cx="2939377" cy="2034954"/>
          </a:xfrm>
          <a:prstGeom prst="rect">
            <a:avLst/>
          </a:prstGeom>
        </p:spPr>
      </p:pic>
      <p:sp>
        <p:nvSpPr>
          <p:cNvPr id="59" name="TextBox 58"/>
          <p:cNvSpPr txBox="1"/>
          <p:nvPr/>
        </p:nvSpPr>
        <p:spPr>
          <a:xfrm>
            <a:off x="4675595" y="5749097"/>
            <a:ext cx="2264895" cy="954107"/>
          </a:xfrm>
          <a:prstGeom prst="rect">
            <a:avLst/>
          </a:prstGeom>
          <a:noFill/>
        </p:spPr>
        <p:txBody>
          <a:bodyPr wrap="square" rtlCol="0">
            <a:spAutoFit/>
          </a:bodyPr>
          <a:lstStyle/>
          <a:p>
            <a:pPr fontAlgn="auto">
              <a:spcBef>
                <a:spcPts val="0"/>
              </a:spcBef>
              <a:spcAft>
                <a:spcPts val="0"/>
              </a:spcAft>
            </a:pPr>
            <a:r>
              <a:rPr lang="it-IT" sz="1400" dirty="0" smtClean="0">
                <a:solidFill>
                  <a:prstClr val="black"/>
                </a:solidFill>
                <a:latin typeface="Calibri"/>
                <a:ea typeface="+mn-ea"/>
                <a:cs typeface="+mn-cs"/>
              </a:rPr>
              <a:t>New </a:t>
            </a:r>
            <a:r>
              <a:rPr lang="it-IT" sz="1400" dirty="0" err="1" smtClean="0">
                <a:solidFill>
                  <a:prstClr val="black"/>
                </a:solidFill>
                <a:latin typeface="Calibri"/>
                <a:ea typeface="+mn-ea"/>
                <a:cs typeface="+mn-cs"/>
              </a:rPr>
              <a:t>low</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Inductance</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cables</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installed</a:t>
            </a:r>
            <a:r>
              <a:rPr lang="it-IT" sz="1400" dirty="0" smtClean="0">
                <a:solidFill>
                  <a:prstClr val="black"/>
                </a:solidFill>
                <a:latin typeface="Calibri"/>
                <a:ea typeface="+mn-ea"/>
                <a:cs typeface="+mn-cs"/>
              </a:rPr>
              <a:t> to </a:t>
            </a:r>
            <a:r>
              <a:rPr lang="it-IT" sz="1400" dirty="0" err="1" smtClean="0">
                <a:solidFill>
                  <a:prstClr val="black"/>
                </a:solidFill>
                <a:latin typeface="Calibri"/>
                <a:ea typeface="+mn-ea"/>
                <a:cs typeface="+mn-cs"/>
              </a:rPr>
              <a:t>increase</a:t>
            </a:r>
            <a:r>
              <a:rPr lang="it-IT" sz="1400" dirty="0" smtClean="0">
                <a:solidFill>
                  <a:prstClr val="black"/>
                </a:solidFill>
                <a:latin typeface="Calibri"/>
                <a:ea typeface="+mn-ea"/>
                <a:cs typeface="+mn-cs"/>
              </a:rPr>
              <a:t> the modulator </a:t>
            </a:r>
            <a:r>
              <a:rPr lang="it-IT" sz="1400" dirty="0" err="1" smtClean="0">
                <a:solidFill>
                  <a:prstClr val="black"/>
                </a:solidFill>
                <a:latin typeface="Calibri"/>
                <a:ea typeface="+mn-ea"/>
                <a:cs typeface="+mn-cs"/>
              </a:rPr>
              <a:t>pulse</a:t>
            </a:r>
            <a:r>
              <a:rPr lang="it-IT" sz="1400" dirty="0" smtClean="0">
                <a:solidFill>
                  <a:prstClr val="black"/>
                </a:solidFill>
                <a:latin typeface="Calibri"/>
                <a:ea typeface="+mn-ea"/>
                <a:cs typeface="+mn-cs"/>
              </a:rPr>
              <a:t> performances</a:t>
            </a:r>
            <a:endParaRPr lang="it-IT" sz="1400" dirty="0">
              <a:solidFill>
                <a:prstClr val="black"/>
              </a:solidFill>
              <a:latin typeface="Calibri"/>
              <a:ea typeface="+mn-ea"/>
              <a:cs typeface="+mn-cs"/>
            </a:endParaRPr>
          </a:p>
        </p:txBody>
      </p:sp>
    </p:spTree>
    <p:extLst>
      <p:ext uri="{BB962C8B-B14F-4D97-AF65-F5344CB8AC3E}">
        <p14:creationId xmlns:p14="http://schemas.microsoft.com/office/powerpoint/2010/main" val="15367837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Milestones achieved </a:t>
            </a:r>
            <a:r>
              <a:rPr lang="en-US" dirty="0" smtClean="0"/>
              <a:t>after last </a:t>
            </a:r>
            <a:r>
              <a:rPr lang="en-US" dirty="0" err="1" smtClean="0"/>
              <a:t>SciCom</a:t>
            </a:r>
            <a:endParaRPr lang="en-US" dirty="0"/>
          </a:p>
        </p:txBody>
      </p:sp>
      <p:sp>
        <p:nvSpPr>
          <p:cNvPr id="3" name="Content Placeholder 2"/>
          <p:cNvSpPr>
            <a:spLocks noGrp="1"/>
          </p:cNvSpPr>
          <p:nvPr>
            <p:ph idx="1"/>
          </p:nvPr>
        </p:nvSpPr>
        <p:spPr>
          <a:xfrm>
            <a:off x="816328" y="1417638"/>
            <a:ext cx="8100346" cy="5042484"/>
          </a:xfrm>
        </p:spPr>
        <p:txBody>
          <a:bodyPr>
            <a:noAutofit/>
          </a:bodyPr>
          <a:lstStyle/>
          <a:p>
            <a:r>
              <a:rPr lang="en-US" sz="1800" b="1" dirty="0" smtClean="0"/>
              <a:t>31-12-2016</a:t>
            </a:r>
          </a:p>
          <a:p>
            <a:pPr lvl="1"/>
            <a:r>
              <a:rPr lang="en-US" sz="1600" dirty="0">
                <a:solidFill>
                  <a:srgbClr val="000000"/>
                </a:solidFill>
              </a:rPr>
              <a:t>Systematic study of active plasma lens with different </a:t>
            </a:r>
            <a:r>
              <a:rPr lang="en-US" sz="1600" dirty="0" smtClean="0">
                <a:solidFill>
                  <a:srgbClr val="000000"/>
                </a:solidFill>
              </a:rPr>
              <a:t>capillary lengths and different discharge circuits</a:t>
            </a:r>
            <a:endParaRPr lang="en-US" sz="1600" dirty="0">
              <a:solidFill>
                <a:srgbClr val="000000"/>
              </a:solidFill>
            </a:endParaRPr>
          </a:p>
          <a:p>
            <a:pPr lvl="2"/>
            <a:r>
              <a:rPr lang="en-US" sz="1600" dirty="0">
                <a:solidFill>
                  <a:srgbClr val="000000"/>
                </a:solidFill>
              </a:rPr>
              <a:t>Better control of </a:t>
            </a:r>
            <a:r>
              <a:rPr lang="en-US" sz="1600" dirty="0" err="1" smtClean="0">
                <a:solidFill>
                  <a:srgbClr val="000000"/>
                </a:solidFill>
              </a:rPr>
              <a:t>emittance</a:t>
            </a:r>
            <a:r>
              <a:rPr lang="en-US" sz="1600" dirty="0">
                <a:solidFill>
                  <a:srgbClr val="000000"/>
                </a:solidFill>
              </a:rPr>
              <a:t> </a:t>
            </a:r>
            <a:r>
              <a:rPr lang="en-US" sz="1600" dirty="0" smtClean="0">
                <a:solidFill>
                  <a:srgbClr val="000000"/>
                </a:solidFill>
              </a:rPr>
              <a:t>growth</a:t>
            </a:r>
            <a:endParaRPr lang="en-US" sz="1800" dirty="0" smtClean="0"/>
          </a:p>
          <a:p>
            <a:pPr marL="342900" lvl="1" indent="-342900">
              <a:buFont typeface="Arial"/>
              <a:buChar char="•"/>
            </a:pPr>
            <a:r>
              <a:rPr lang="en-US" sz="1800" b="1" dirty="0" smtClean="0"/>
              <a:t>31-03-2017</a:t>
            </a:r>
            <a:endParaRPr lang="en-US" sz="1800" dirty="0" smtClean="0"/>
          </a:p>
          <a:p>
            <a:pPr lvl="1"/>
            <a:r>
              <a:rPr lang="en-US" sz="1600" dirty="0" smtClean="0"/>
              <a:t>Cathode replacement</a:t>
            </a:r>
          </a:p>
          <a:p>
            <a:pPr lvl="2"/>
            <a:r>
              <a:rPr lang="en-US" sz="1600" dirty="0" smtClean="0"/>
              <a:t>Systematic studies of new cathode thermal </a:t>
            </a:r>
            <a:r>
              <a:rPr lang="en-US" sz="1600" dirty="0" err="1" smtClean="0"/>
              <a:t>emittance</a:t>
            </a:r>
            <a:r>
              <a:rPr lang="en-US" sz="1600" dirty="0" smtClean="0"/>
              <a:t> and QE </a:t>
            </a:r>
            <a:endParaRPr lang="en-US" sz="1800" dirty="0"/>
          </a:p>
          <a:p>
            <a:r>
              <a:rPr lang="en-US" sz="1800" b="1" dirty="0"/>
              <a:t>30-</a:t>
            </a:r>
            <a:r>
              <a:rPr lang="en-US" sz="1800" b="1" dirty="0" smtClean="0"/>
              <a:t>04-2017 </a:t>
            </a:r>
            <a:endParaRPr lang="is-IS" sz="1600" dirty="0" smtClean="0"/>
          </a:p>
          <a:p>
            <a:pPr lvl="1"/>
            <a:r>
              <a:rPr lang="is-IS" sz="1600" dirty="0" smtClean="0"/>
              <a:t>Installation of PMQs triplet before the capillary to  control beam matching at the plasma</a:t>
            </a:r>
          </a:p>
          <a:p>
            <a:pPr lvl="1"/>
            <a:r>
              <a:rPr lang="en-US" sz="1600" dirty="0" smtClean="0"/>
              <a:t>Replacement of photocathode laser chiller to minimize laser temperature fluctuations which spoil the charge stability</a:t>
            </a:r>
            <a:endParaRPr lang="en-US" sz="1800" dirty="0"/>
          </a:p>
        </p:txBody>
      </p:sp>
      <p:pic>
        <p:nvPicPr>
          <p:cNvPr id="4" name="Picture 3" descr="UpDownTime2016.png"/>
          <p:cNvPicPr>
            <a:picLocks noChangeAspect="1"/>
          </p:cNvPicPr>
          <p:nvPr/>
        </p:nvPicPr>
        <p:blipFill rotWithShape="1">
          <a:blip r:embed="rId2">
            <a:extLst>
              <a:ext uri="{28A0092B-C50C-407E-A947-70E740481C1C}">
                <a14:useLocalDpi xmlns:a14="http://schemas.microsoft.com/office/drawing/2010/main" val="0"/>
              </a:ext>
            </a:extLst>
          </a:blip>
          <a:srcRect l="3166" t="11734" r="5725" b="21378"/>
          <a:stretch/>
        </p:blipFill>
        <p:spPr>
          <a:xfrm>
            <a:off x="257958" y="5119690"/>
            <a:ext cx="4447528" cy="1426464"/>
          </a:xfrm>
          <a:prstGeom prst="rect">
            <a:avLst/>
          </a:prstGeom>
        </p:spPr>
      </p:pic>
      <p:sp>
        <p:nvSpPr>
          <p:cNvPr id="5" name="TextBox 4"/>
          <p:cNvSpPr txBox="1"/>
          <p:nvPr/>
        </p:nvSpPr>
        <p:spPr>
          <a:xfrm>
            <a:off x="257970" y="4935024"/>
            <a:ext cx="652643" cy="369332"/>
          </a:xfrm>
          <a:prstGeom prst="rect">
            <a:avLst/>
          </a:prstGeom>
          <a:noFill/>
          <a:ln w="28575" cmpd="sng">
            <a:solidFill>
              <a:schemeClr val="accent2"/>
            </a:solidFill>
          </a:ln>
        </p:spPr>
        <p:txBody>
          <a:bodyPr wrap="none" rtlCol="0">
            <a:spAutoFit/>
          </a:bodyPr>
          <a:lstStyle/>
          <a:p>
            <a:pPr algn="l" defTabSz="457200" fontAlgn="auto">
              <a:spcBef>
                <a:spcPts val="0"/>
              </a:spcBef>
              <a:spcAft>
                <a:spcPts val="0"/>
              </a:spcAft>
            </a:pPr>
            <a:r>
              <a:rPr lang="en-US"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a typeface="+mn-ea"/>
                <a:cs typeface="+mn-cs"/>
              </a:rPr>
              <a:t>2016</a:t>
            </a:r>
            <a:endParaRPr lang="en-US" sz="1800" dirty="0">
              <a:solidFill>
                <a:prstClr val="black"/>
              </a:solidFill>
              <a:latin typeface="Calibri"/>
              <a:ea typeface="+mn-ea"/>
              <a:cs typeface="+mn-cs"/>
            </a:endParaRPr>
          </a:p>
        </p:txBody>
      </p:sp>
      <p:pic>
        <p:nvPicPr>
          <p:cNvPr id="9" name="Picture 8" descr="UpDownTime2017.png"/>
          <p:cNvPicPr>
            <a:picLocks noChangeAspect="1"/>
          </p:cNvPicPr>
          <p:nvPr/>
        </p:nvPicPr>
        <p:blipFill rotWithShape="1">
          <a:blip r:embed="rId3">
            <a:extLst>
              <a:ext uri="{28A0092B-C50C-407E-A947-70E740481C1C}">
                <a14:useLocalDpi xmlns:a14="http://schemas.microsoft.com/office/drawing/2010/main" val="0"/>
              </a:ext>
            </a:extLst>
          </a:blip>
          <a:srcRect l="3328" t="13855" r="7361" b="24556"/>
          <a:stretch/>
        </p:blipFill>
        <p:spPr>
          <a:xfrm>
            <a:off x="4715773" y="5119690"/>
            <a:ext cx="4694997" cy="1426464"/>
          </a:xfrm>
          <a:prstGeom prst="rect">
            <a:avLst/>
          </a:prstGeom>
        </p:spPr>
      </p:pic>
      <p:sp>
        <p:nvSpPr>
          <p:cNvPr id="10" name="TextBox 9"/>
          <p:cNvSpPr txBox="1"/>
          <p:nvPr/>
        </p:nvSpPr>
        <p:spPr>
          <a:xfrm>
            <a:off x="4437962" y="4950270"/>
            <a:ext cx="2030649" cy="369332"/>
          </a:xfrm>
          <a:prstGeom prst="rect">
            <a:avLst/>
          </a:prstGeom>
          <a:noFill/>
          <a:ln w="28575" cmpd="sng">
            <a:solidFill>
              <a:schemeClr val="accent2"/>
            </a:solidFill>
          </a:ln>
        </p:spPr>
        <p:txBody>
          <a:bodyPr wrap="none" rtlCol="0">
            <a:spAutoFit/>
          </a:bodyPr>
          <a:lstStyle/>
          <a:p>
            <a:pPr algn="l" defTabSz="457200" fontAlgn="auto">
              <a:spcBef>
                <a:spcPts val="0"/>
              </a:spcBef>
              <a:spcAft>
                <a:spcPts val="0"/>
              </a:spcAft>
            </a:pPr>
            <a:r>
              <a:rPr lang="en-US"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a typeface="+mn-ea"/>
                <a:cs typeface="+mn-cs"/>
              </a:rPr>
              <a:t>2017 (till April 30</a:t>
            </a:r>
            <a:r>
              <a:rPr lang="en-US" sz="1800" b="1" baseline="300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a typeface="+mn-ea"/>
                <a:cs typeface="+mn-cs"/>
              </a:rPr>
              <a:t>th</a:t>
            </a:r>
            <a:r>
              <a:rPr lang="en-US"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a typeface="+mn-ea"/>
                <a:cs typeface="+mn-cs"/>
              </a:rPr>
              <a:t>)</a:t>
            </a:r>
            <a:endParaRPr lang="en-US" sz="1800" dirty="0">
              <a:solidFill>
                <a:prstClr val="black"/>
              </a:solidFill>
              <a:latin typeface="Calibri"/>
              <a:ea typeface="+mn-ea"/>
              <a:cs typeface="+mn-cs"/>
            </a:endParaRPr>
          </a:p>
        </p:txBody>
      </p:sp>
    </p:spTree>
    <p:extLst>
      <p:ext uri="{BB962C8B-B14F-4D97-AF65-F5344CB8AC3E}">
        <p14:creationId xmlns:p14="http://schemas.microsoft.com/office/powerpoint/2010/main" val="100209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13" y="1596459"/>
            <a:ext cx="8377745" cy="3578146"/>
          </a:xfrm>
          <a:prstGeom prst="rect">
            <a:avLst/>
          </a:prstGeom>
        </p:spPr>
      </p:pic>
      <p:sp>
        <p:nvSpPr>
          <p:cNvPr id="5" name="TextBox 4"/>
          <p:cNvSpPr txBox="1"/>
          <p:nvPr/>
        </p:nvSpPr>
        <p:spPr>
          <a:xfrm>
            <a:off x="1002225" y="1339714"/>
            <a:ext cx="3718241" cy="307777"/>
          </a:xfrm>
          <a:prstGeom prst="rect">
            <a:avLst/>
          </a:prstGeom>
          <a:noFill/>
        </p:spPr>
        <p:txBody>
          <a:bodyPr wrap="square" rtlCol="0">
            <a:spAutoFit/>
          </a:bodyPr>
          <a:lstStyle/>
          <a:p>
            <a:pPr fontAlgn="auto">
              <a:spcBef>
                <a:spcPts val="0"/>
              </a:spcBef>
              <a:spcAft>
                <a:spcPts val="0"/>
              </a:spcAft>
            </a:pPr>
            <a:r>
              <a:rPr lang="it-IT" sz="1400" dirty="0" err="1" smtClean="0">
                <a:solidFill>
                  <a:prstClr val="black"/>
                </a:solidFill>
                <a:latin typeface="Calibri"/>
                <a:ea typeface="+mn-ea"/>
                <a:cs typeface="+mn-cs"/>
              </a:rPr>
              <a:t>Currents</a:t>
            </a:r>
            <a:r>
              <a:rPr lang="it-IT" sz="1400" dirty="0" smtClean="0">
                <a:solidFill>
                  <a:prstClr val="black"/>
                </a:solidFill>
                <a:latin typeface="Calibri"/>
                <a:ea typeface="+mn-ea"/>
                <a:cs typeface="+mn-cs"/>
              </a:rPr>
              <a:t> </a:t>
            </a:r>
            <a:r>
              <a:rPr lang="it-IT" sz="1400" dirty="0" err="1" smtClean="0">
                <a:solidFill>
                  <a:prstClr val="black"/>
                </a:solidFill>
                <a:latin typeface="Calibri"/>
                <a:ea typeface="+mn-ea"/>
                <a:cs typeface="+mn-cs"/>
              </a:rPr>
              <a:t>along</a:t>
            </a:r>
            <a:r>
              <a:rPr lang="it-IT" sz="1400" dirty="0" smtClean="0">
                <a:solidFill>
                  <a:prstClr val="black"/>
                </a:solidFill>
                <a:latin typeface="Calibri"/>
                <a:ea typeface="+mn-ea"/>
                <a:cs typeface="+mn-cs"/>
              </a:rPr>
              <a:t> the new </a:t>
            </a:r>
            <a:r>
              <a:rPr lang="it-IT" sz="1400" dirty="0" err="1" smtClean="0">
                <a:solidFill>
                  <a:prstClr val="black"/>
                </a:solidFill>
                <a:latin typeface="Calibri"/>
                <a:ea typeface="+mn-ea"/>
                <a:cs typeface="+mn-cs"/>
              </a:rPr>
              <a:t>cables</a:t>
            </a:r>
            <a:endParaRPr lang="it-IT" sz="1400" dirty="0">
              <a:solidFill>
                <a:prstClr val="black"/>
              </a:solidFill>
              <a:latin typeface="Calibri"/>
              <a:ea typeface="+mn-ea"/>
              <a:cs typeface="+mn-cs"/>
            </a:endParaRPr>
          </a:p>
        </p:txBody>
      </p:sp>
      <p:sp>
        <p:nvSpPr>
          <p:cNvPr id="3" name="TextBox 2"/>
          <p:cNvSpPr txBox="1"/>
          <p:nvPr/>
        </p:nvSpPr>
        <p:spPr>
          <a:xfrm>
            <a:off x="7169974" y="2418814"/>
            <a:ext cx="1604495" cy="338554"/>
          </a:xfrm>
          <a:prstGeom prst="rect">
            <a:avLst/>
          </a:prstGeom>
          <a:noFill/>
        </p:spPr>
        <p:txBody>
          <a:bodyPr wrap="square" rtlCol="0">
            <a:spAutoFit/>
          </a:bodyPr>
          <a:lstStyle/>
          <a:p>
            <a:pPr fontAlgn="auto">
              <a:spcBef>
                <a:spcPts val="0"/>
              </a:spcBef>
              <a:spcAft>
                <a:spcPts val="0"/>
              </a:spcAft>
            </a:pPr>
            <a:r>
              <a:rPr lang="it-IT" sz="1600" dirty="0" smtClean="0">
                <a:solidFill>
                  <a:srgbClr val="FF0000"/>
                </a:solidFill>
                <a:latin typeface="Calibri"/>
                <a:ea typeface="+mn-ea"/>
                <a:cs typeface="+mn-cs"/>
              </a:rPr>
              <a:t>New CT</a:t>
            </a:r>
            <a:endParaRPr lang="it-IT" sz="1600" dirty="0">
              <a:solidFill>
                <a:srgbClr val="FF0000"/>
              </a:solidFill>
              <a:latin typeface="Calibri"/>
              <a:ea typeface="+mn-ea"/>
              <a:cs typeface="+mn-cs"/>
            </a:endParaRPr>
          </a:p>
        </p:txBody>
      </p:sp>
      <p:sp>
        <p:nvSpPr>
          <p:cNvPr id="7" name="TextBox 6"/>
          <p:cNvSpPr txBox="1"/>
          <p:nvPr/>
        </p:nvSpPr>
        <p:spPr>
          <a:xfrm>
            <a:off x="7410899" y="3548946"/>
            <a:ext cx="1604495" cy="338554"/>
          </a:xfrm>
          <a:prstGeom prst="rect">
            <a:avLst/>
          </a:prstGeom>
          <a:noFill/>
        </p:spPr>
        <p:txBody>
          <a:bodyPr wrap="square" rtlCol="0">
            <a:spAutoFit/>
          </a:bodyPr>
          <a:lstStyle/>
          <a:p>
            <a:pPr fontAlgn="auto">
              <a:spcBef>
                <a:spcPts val="0"/>
              </a:spcBef>
              <a:spcAft>
                <a:spcPts val="0"/>
              </a:spcAft>
            </a:pPr>
            <a:r>
              <a:rPr lang="it-IT" sz="1600" dirty="0" err="1" smtClean="0">
                <a:solidFill>
                  <a:srgbClr val="70AD47">
                    <a:lumMod val="75000"/>
                  </a:srgbClr>
                </a:solidFill>
                <a:latin typeface="Calibri"/>
                <a:ea typeface="+mn-ea"/>
                <a:cs typeface="+mn-cs"/>
              </a:rPr>
              <a:t>Old</a:t>
            </a:r>
            <a:r>
              <a:rPr lang="it-IT" sz="1600" dirty="0" smtClean="0">
                <a:solidFill>
                  <a:srgbClr val="70AD47">
                    <a:lumMod val="75000"/>
                  </a:srgbClr>
                </a:solidFill>
                <a:latin typeface="Calibri"/>
                <a:ea typeface="+mn-ea"/>
                <a:cs typeface="+mn-cs"/>
              </a:rPr>
              <a:t> CVD</a:t>
            </a:r>
            <a:endParaRPr lang="it-IT" sz="1600" dirty="0">
              <a:solidFill>
                <a:srgbClr val="70AD47">
                  <a:lumMod val="75000"/>
                </a:srgbClr>
              </a:solidFill>
              <a:latin typeface="Calibri"/>
              <a:ea typeface="+mn-ea"/>
              <a:cs typeface="+mn-cs"/>
            </a:endParaRPr>
          </a:p>
        </p:txBody>
      </p:sp>
      <p:sp>
        <p:nvSpPr>
          <p:cNvPr id="8" name="TextBox 7"/>
          <p:cNvSpPr txBox="1"/>
          <p:nvPr/>
        </p:nvSpPr>
        <p:spPr>
          <a:xfrm>
            <a:off x="7334160" y="3016590"/>
            <a:ext cx="1604495" cy="338554"/>
          </a:xfrm>
          <a:prstGeom prst="rect">
            <a:avLst/>
          </a:prstGeom>
          <a:noFill/>
        </p:spPr>
        <p:txBody>
          <a:bodyPr wrap="square" rtlCol="0">
            <a:spAutoFit/>
          </a:bodyPr>
          <a:lstStyle/>
          <a:p>
            <a:pPr fontAlgn="auto">
              <a:spcBef>
                <a:spcPts val="0"/>
              </a:spcBef>
              <a:spcAft>
                <a:spcPts val="0"/>
              </a:spcAft>
            </a:pPr>
            <a:r>
              <a:rPr lang="it-IT" sz="1600" dirty="0" smtClean="0">
                <a:solidFill>
                  <a:srgbClr val="0070C0"/>
                </a:solidFill>
                <a:latin typeface="Calibri"/>
                <a:ea typeface="+mn-ea"/>
                <a:cs typeface="+mn-cs"/>
              </a:rPr>
              <a:t>New CVD</a:t>
            </a:r>
            <a:endParaRPr lang="it-IT" sz="1600" dirty="0">
              <a:solidFill>
                <a:srgbClr val="0070C0"/>
              </a:solidFill>
              <a:latin typeface="Calibri"/>
              <a:ea typeface="+mn-ea"/>
              <a:cs typeface="+mn-cs"/>
            </a:endParaRPr>
          </a:p>
        </p:txBody>
      </p:sp>
      <p:sp>
        <p:nvSpPr>
          <p:cNvPr id="11" name="TextBox 10"/>
          <p:cNvSpPr txBox="1"/>
          <p:nvPr/>
        </p:nvSpPr>
        <p:spPr>
          <a:xfrm>
            <a:off x="679004" y="570204"/>
            <a:ext cx="8680540" cy="461665"/>
          </a:xfrm>
          <a:prstGeom prst="rect">
            <a:avLst/>
          </a:prstGeom>
          <a:noFill/>
        </p:spPr>
        <p:txBody>
          <a:bodyPr wrap="square" rtlCol="0">
            <a:spAutoFit/>
          </a:bodyPr>
          <a:lstStyle/>
          <a:p>
            <a:pPr algn="l" fontAlgn="auto">
              <a:spcBef>
                <a:spcPts val="0"/>
              </a:spcBef>
              <a:spcAft>
                <a:spcPts val="0"/>
              </a:spcAft>
            </a:pPr>
            <a:r>
              <a:rPr lang="it-IT" sz="2400" dirty="0" smtClean="0">
                <a:solidFill>
                  <a:prstClr val="black"/>
                </a:solidFill>
                <a:latin typeface="Calibri"/>
                <a:ea typeface="+mn-ea"/>
                <a:cs typeface="+mn-cs"/>
              </a:rPr>
              <a:t>Strange </a:t>
            </a:r>
            <a:r>
              <a:rPr lang="it-IT" sz="2400" dirty="0" err="1" smtClean="0">
                <a:solidFill>
                  <a:prstClr val="black"/>
                </a:solidFill>
                <a:latin typeface="Calibri"/>
                <a:ea typeface="+mn-ea"/>
                <a:cs typeface="+mn-cs"/>
              </a:rPr>
              <a:t>spikes</a:t>
            </a:r>
            <a:r>
              <a:rPr lang="it-IT" sz="2400" dirty="0" smtClean="0">
                <a:solidFill>
                  <a:prstClr val="black"/>
                </a:solidFill>
                <a:latin typeface="Calibri"/>
                <a:ea typeface="+mn-ea"/>
                <a:cs typeface="+mn-cs"/>
              </a:rPr>
              <a:t> on </a:t>
            </a:r>
            <a:r>
              <a:rPr lang="it-IT" sz="2400" dirty="0" err="1" smtClean="0">
                <a:solidFill>
                  <a:prstClr val="black"/>
                </a:solidFill>
                <a:latin typeface="Calibri"/>
                <a:ea typeface="+mn-ea"/>
                <a:cs typeface="+mn-cs"/>
              </a:rPr>
              <a:t>all</a:t>
            </a:r>
            <a:r>
              <a:rPr lang="it-IT" sz="2400" dirty="0" smtClean="0">
                <a:solidFill>
                  <a:prstClr val="black"/>
                </a:solidFill>
                <a:latin typeface="Calibri"/>
                <a:ea typeface="+mn-ea"/>
                <a:cs typeface="+mn-cs"/>
              </a:rPr>
              <a:t> the </a:t>
            </a:r>
            <a:r>
              <a:rPr lang="it-IT" sz="2400" dirty="0" err="1" smtClean="0">
                <a:solidFill>
                  <a:prstClr val="black"/>
                </a:solidFill>
                <a:latin typeface="Calibri"/>
                <a:ea typeface="+mn-ea"/>
                <a:cs typeface="+mn-cs"/>
              </a:rPr>
              <a:t>monitored</a:t>
            </a:r>
            <a:r>
              <a:rPr lang="it-IT" sz="2400" dirty="0" smtClean="0">
                <a:solidFill>
                  <a:prstClr val="black"/>
                </a:solidFill>
                <a:latin typeface="Calibri"/>
                <a:ea typeface="+mn-ea"/>
                <a:cs typeface="+mn-cs"/>
              </a:rPr>
              <a:t> </a:t>
            </a:r>
            <a:r>
              <a:rPr lang="it-IT" sz="2400" dirty="0" err="1" smtClean="0">
                <a:solidFill>
                  <a:prstClr val="black"/>
                </a:solidFill>
                <a:latin typeface="Calibri"/>
                <a:ea typeface="+mn-ea"/>
                <a:cs typeface="+mn-cs"/>
              </a:rPr>
              <a:t>signals</a:t>
            </a:r>
            <a:r>
              <a:rPr lang="it-IT" sz="2400" dirty="0" smtClean="0">
                <a:solidFill>
                  <a:prstClr val="black"/>
                </a:solidFill>
                <a:latin typeface="Calibri"/>
                <a:ea typeface="+mn-ea"/>
                <a:cs typeface="+mn-cs"/>
              </a:rPr>
              <a:t> of the modulator</a:t>
            </a:r>
            <a:endParaRPr lang="it-IT" sz="2400" dirty="0">
              <a:solidFill>
                <a:prstClr val="black"/>
              </a:solidFill>
              <a:latin typeface="Calibri"/>
              <a:ea typeface="+mn-ea"/>
              <a:cs typeface="+mn-cs"/>
            </a:endParaRPr>
          </a:p>
        </p:txBody>
      </p:sp>
      <p:sp>
        <p:nvSpPr>
          <p:cNvPr id="12" name="TextBox 11"/>
          <p:cNvSpPr txBox="1"/>
          <p:nvPr/>
        </p:nvSpPr>
        <p:spPr>
          <a:xfrm>
            <a:off x="755739" y="5277165"/>
            <a:ext cx="7380668" cy="1200329"/>
          </a:xfrm>
          <a:prstGeom prst="rect">
            <a:avLst/>
          </a:prstGeom>
          <a:noFill/>
        </p:spPr>
        <p:txBody>
          <a:bodyPr wrap="square" rtlCol="0">
            <a:spAutoFit/>
          </a:bodyPr>
          <a:lstStyle/>
          <a:p>
            <a:pPr algn="l" fontAlgn="auto">
              <a:spcBef>
                <a:spcPts val="0"/>
              </a:spcBef>
              <a:spcAft>
                <a:spcPts val="0"/>
              </a:spcAft>
            </a:pPr>
            <a:endParaRPr lang="it-IT" sz="1800" dirty="0" smtClean="0">
              <a:solidFill>
                <a:prstClr val="black"/>
              </a:solidFill>
              <a:latin typeface="Calibri"/>
              <a:ea typeface="+mn-ea"/>
              <a:cs typeface="+mn-cs"/>
            </a:endParaRPr>
          </a:p>
          <a:p>
            <a:pPr algn="l" fontAlgn="auto">
              <a:spcBef>
                <a:spcPts val="0"/>
              </a:spcBef>
              <a:spcAft>
                <a:spcPts val="0"/>
              </a:spcAft>
            </a:pPr>
            <a:r>
              <a:rPr lang="it-IT" sz="1800" dirty="0" err="1" smtClean="0">
                <a:solidFill>
                  <a:prstClr val="black"/>
                </a:solidFill>
                <a:latin typeface="Calibri"/>
                <a:ea typeface="+mn-ea"/>
                <a:cs typeface="+mn-cs"/>
              </a:rPr>
              <a:t>Different</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grounding</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configurations</a:t>
            </a:r>
            <a:r>
              <a:rPr lang="it-IT" sz="1800" dirty="0" smtClean="0">
                <a:solidFill>
                  <a:prstClr val="black"/>
                </a:solidFill>
                <a:latin typeface="Calibri"/>
                <a:ea typeface="+mn-ea"/>
                <a:cs typeface="+mn-cs"/>
              </a:rPr>
              <a:t> of the </a:t>
            </a:r>
            <a:r>
              <a:rPr lang="it-IT" sz="1800" dirty="0" err="1" smtClean="0">
                <a:solidFill>
                  <a:prstClr val="black"/>
                </a:solidFill>
                <a:latin typeface="Calibri"/>
                <a:ea typeface="+mn-ea"/>
                <a:cs typeface="+mn-cs"/>
              </a:rPr>
              <a:t>system</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have</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been</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tested</a:t>
            </a:r>
            <a:r>
              <a:rPr lang="it-IT" sz="1800" dirty="0" smtClean="0">
                <a:solidFill>
                  <a:prstClr val="black"/>
                </a:solidFill>
                <a:latin typeface="Calibri"/>
                <a:ea typeface="+mn-ea"/>
                <a:cs typeface="+mn-cs"/>
              </a:rPr>
              <a:t> </a:t>
            </a:r>
          </a:p>
          <a:p>
            <a:pPr algn="l" fontAlgn="auto">
              <a:spcBef>
                <a:spcPts val="0"/>
              </a:spcBef>
              <a:spcAft>
                <a:spcPts val="0"/>
              </a:spcAft>
            </a:pPr>
            <a:r>
              <a:rPr lang="it-IT" sz="1800" dirty="0" smtClean="0">
                <a:solidFill>
                  <a:prstClr val="black"/>
                </a:solidFill>
                <a:latin typeface="Calibri"/>
                <a:ea typeface="+mn-ea"/>
                <a:cs typeface="+mn-cs"/>
              </a:rPr>
              <a:t>No </a:t>
            </a:r>
            <a:r>
              <a:rPr lang="it-IT" sz="1800" dirty="0" err="1" smtClean="0">
                <a:solidFill>
                  <a:prstClr val="black"/>
                </a:solidFill>
                <a:latin typeface="Calibri"/>
                <a:ea typeface="+mn-ea"/>
                <a:cs typeface="+mn-cs"/>
              </a:rPr>
              <a:t>noise</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has</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been</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detected</a:t>
            </a:r>
            <a:r>
              <a:rPr lang="it-IT" sz="1800" dirty="0" smtClean="0">
                <a:solidFill>
                  <a:prstClr val="black"/>
                </a:solidFill>
                <a:latin typeface="Calibri"/>
                <a:ea typeface="+mn-ea"/>
                <a:cs typeface="+mn-cs"/>
              </a:rPr>
              <a:t> on the RF </a:t>
            </a:r>
            <a:r>
              <a:rPr lang="it-IT" sz="1800" dirty="0" err="1" smtClean="0">
                <a:solidFill>
                  <a:prstClr val="black"/>
                </a:solidFill>
                <a:latin typeface="Calibri"/>
                <a:ea typeface="+mn-ea"/>
                <a:cs typeface="+mn-cs"/>
              </a:rPr>
              <a:t>pulse</a:t>
            </a:r>
            <a:endParaRPr lang="it-IT" sz="1800" dirty="0" smtClean="0">
              <a:solidFill>
                <a:prstClr val="black"/>
              </a:solidFill>
              <a:latin typeface="Calibri"/>
              <a:ea typeface="+mn-ea"/>
              <a:cs typeface="+mn-cs"/>
            </a:endParaRPr>
          </a:p>
          <a:p>
            <a:pPr algn="l" fontAlgn="auto">
              <a:spcBef>
                <a:spcPts val="0"/>
              </a:spcBef>
              <a:spcAft>
                <a:spcPts val="0"/>
              </a:spcAft>
            </a:pPr>
            <a:endParaRPr lang="it-IT" sz="1800" dirty="0">
              <a:solidFill>
                <a:prstClr val="black"/>
              </a:solidFill>
              <a:latin typeface="Calibri"/>
              <a:ea typeface="+mn-ea"/>
              <a:cs typeface="+mn-cs"/>
            </a:endParaRPr>
          </a:p>
        </p:txBody>
      </p:sp>
    </p:spTree>
    <p:extLst>
      <p:ext uri="{BB962C8B-B14F-4D97-AF65-F5344CB8AC3E}">
        <p14:creationId xmlns:p14="http://schemas.microsoft.com/office/powerpoint/2010/main" val="16216920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 Time in Hours</a:t>
            </a:r>
          </a:p>
        </p:txBody>
      </p:sp>
      <p:pic>
        <p:nvPicPr>
          <p:cNvPr id="4" name="Picture 3" descr="UpTime2016-2017_inHoursUpDate.png"/>
          <p:cNvPicPr>
            <a:picLocks noChangeAspect="1"/>
          </p:cNvPicPr>
          <p:nvPr/>
        </p:nvPicPr>
        <p:blipFill rotWithShape="1">
          <a:blip r:embed="rId2">
            <a:extLst>
              <a:ext uri="{28A0092B-C50C-407E-A947-70E740481C1C}">
                <a14:useLocalDpi xmlns:a14="http://schemas.microsoft.com/office/drawing/2010/main" val="0"/>
              </a:ext>
            </a:extLst>
          </a:blip>
          <a:srcRect l="1676" t="4867" r="5058" b="1556"/>
          <a:stretch/>
        </p:blipFill>
        <p:spPr>
          <a:xfrm>
            <a:off x="981557" y="1278203"/>
            <a:ext cx="7948965" cy="5312922"/>
          </a:xfrm>
          <a:prstGeom prst="rect">
            <a:avLst/>
          </a:prstGeom>
        </p:spPr>
      </p:pic>
      <p:sp>
        <p:nvSpPr>
          <p:cNvPr id="5" name="TextBox 4"/>
          <p:cNvSpPr txBox="1"/>
          <p:nvPr/>
        </p:nvSpPr>
        <p:spPr>
          <a:xfrm>
            <a:off x="4113622" y="1279555"/>
            <a:ext cx="2254764" cy="738664"/>
          </a:xfrm>
          <a:prstGeom prst="rect">
            <a:avLst/>
          </a:prstGeom>
          <a:noFill/>
        </p:spPr>
        <p:txBody>
          <a:bodyPr wrap="square" rtlCol="0">
            <a:spAutoFit/>
          </a:bodyPr>
          <a:lstStyle/>
          <a:p>
            <a:pPr algn="l" defTabSz="457200" fontAlgn="auto">
              <a:spcBef>
                <a:spcPts val="0"/>
              </a:spcBef>
              <a:spcAft>
                <a:spcPts val="0"/>
              </a:spcAft>
            </a:pPr>
            <a:r>
              <a:rPr lang="en-US" sz="1400" dirty="0" smtClean="0">
                <a:solidFill>
                  <a:prstClr val="black"/>
                </a:solidFill>
                <a:latin typeface="Calibri"/>
                <a:ea typeface="+mn-ea"/>
                <a:cs typeface="+mn-cs"/>
              </a:rPr>
              <a:t>Operation from </a:t>
            </a:r>
            <a:r>
              <a:rPr lang="en-US" sz="1400" dirty="0" err="1" smtClean="0">
                <a:solidFill>
                  <a:prstClr val="black"/>
                </a:solidFill>
                <a:latin typeface="Calibri"/>
                <a:ea typeface="+mn-ea"/>
                <a:cs typeface="+mn-cs"/>
              </a:rPr>
              <a:t>Dafne</a:t>
            </a:r>
            <a:r>
              <a:rPr lang="en-US" sz="1400" dirty="0" smtClean="0">
                <a:solidFill>
                  <a:prstClr val="black"/>
                </a:solidFill>
                <a:latin typeface="Calibri"/>
                <a:ea typeface="+mn-ea"/>
                <a:cs typeface="+mn-cs"/>
              </a:rPr>
              <a:t> in the night and during the weekends</a:t>
            </a:r>
            <a:endParaRPr lang="en-US" sz="1400" dirty="0">
              <a:solidFill>
                <a:prstClr val="black"/>
              </a:solidFill>
              <a:latin typeface="Calibri"/>
              <a:ea typeface="+mn-ea"/>
              <a:cs typeface="+mn-cs"/>
            </a:endParaRPr>
          </a:p>
        </p:txBody>
      </p:sp>
      <p:cxnSp>
        <p:nvCxnSpPr>
          <p:cNvPr id="6" name="Straight Arrow Connector 5"/>
          <p:cNvCxnSpPr>
            <a:stCxn id="5" idx="1"/>
          </p:cNvCxnSpPr>
          <p:nvPr/>
        </p:nvCxnSpPr>
        <p:spPr>
          <a:xfrm flipH="1">
            <a:off x="2280244" y="1648887"/>
            <a:ext cx="1833377" cy="52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5" idx="3"/>
          </p:cNvCxnSpPr>
          <p:nvPr/>
        </p:nvCxnSpPr>
        <p:spPr>
          <a:xfrm>
            <a:off x="6368401" y="1648887"/>
            <a:ext cx="1860871" cy="677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92714" y="539539"/>
            <a:ext cx="1859862" cy="738664"/>
          </a:xfrm>
          <a:prstGeom prst="rect">
            <a:avLst/>
          </a:prstGeom>
        </p:spPr>
        <p:txBody>
          <a:bodyPr wrap="square">
            <a:spAutoFit/>
          </a:bodyPr>
          <a:lstStyle/>
          <a:p>
            <a:pPr algn="l" defTabSz="457200" fontAlgn="auto">
              <a:spcBef>
                <a:spcPts val="0"/>
              </a:spcBef>
              <a:spcAft>
                <a:spcPts val="0"/>
              </a:spcAft>
            </a:pPr>
            <a:r>
              <a:rPr lang="en-US" sz="1400" dirty="0" smtClean="0">
                <a:solidFill>
                  <a:prstClr val="black"/>
                </a:solidFill>
                <a:latin typeface="Calibri"/>
                <a:ea typeface="+mn-ea"/>
                <a:cs typeface="+mn-cs"/>
              </a:rPr>
              <a:t>Conclusion of installations after long shut-down</a:t>
            </a:r>
            <a:endParaRPr lang="en-US" sz="1400" dirty="0">
              <a:solidFill>
                <a:prstClr val="black"/>
              </a:solidFill>
              <a:latin typeface="Calibri"/>
              <a:ea typeface="+mn-ea"/>
              <a:cs typeface="+mn-cs"/>
            </a:endParaRPr>
          </a:p>
        </p:txBody>
      </p:sp>
      <p:cxnSp>
        <p:nvCxnSpPr>
          <p:cNvPr id="9" name="Straight Arrow Connector 8"/>
          <p:cNvCxnSpPr>
            <a:stCxn id="8" idx="2"/>
          </p:cNvCxnSpPr>
          <p:nvPr/>
        </p:nvCxnSpPr>
        <p:spPr>
          <a:xfrm>
            <a:off x="1622653" y="1278203"/>
            <a:ext cx="101910" cy="41062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113611" y="2690545"/>
            <a:ext cx="1249408" cy="523220"/>
          </a:xfrm>
          <a:prstGeom prst="rect">
            <a:avLst/>
          </a:prstGeom>
        </p:spPr>
        <p:txBody>
          <a:bodyPr wrap="square">
            <a:spAutoFit/>
          </a:bodyPr>
          <a:lstStyle/>
          <a:p>
            <a:pPr algn="l" defTabSz="457200" fontAlgn="auto">
              <a:spcBef>
                <a:spcPts val="0"/>
              </a:spcBef>
              <a:spcAft>
                <a:spcPts val="0"/>
              </a:spcAft>
            </a:pPr>
            <a:r>
              <a:rPr lang="en-US" sz="1400" dirty="0" smtClean="0">
                <a:solidFill>
                  <a:prstClr val="black"/>
                </a:solidFill>
                <a:latin typeface="Calibri"/>
                <a:ea typeface="+mn-ea"/>
                <a:cs typeface="+mn-cs"/>
              </a:rPr>
              <a:t>Cathode replacement</a:t>
            </a:r>
            <a:endParaRPr lang="en-US" sz="1400" dirty="0">
              <a:solidFill>
                <a:prstClr val="black"/>
              </a:solidFill>
              <a:latin typeface="Calibri"/>
              <a:ea typeface="+mn-ea"/>
              <a:cs typeface="+mn-cs"/>
            </a:endParaRPr>
          </a:p>
        </p:txBody>
      </p:sp>
      <p:cxnSp>
        <p:nvCxnSpPr>
          <p:cNvPr id="11" name="Straight Arrow Connector 10"/>
          <p:cNvCxnSpPr>
            <a:stCxn id="10" idx="2"/>
          </p:cNvCxnSpPr>
          <p:nvPr/>
        </p:nvCxnSpPr>
        <p:spPr>
          <a:xfrm>
            <a:off x="6738315" y="3213765"/>
            <a:ext cx="624704" cy="12052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5096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8464" y="240"/>
            <a:ext cx="9777536" cy="6771083"/>
          </a:xfrm>
          <a:prstGeom prst="rect">
            <a:avLst/>
          </a:prstGeom>
          <a:noFill/>
        </p:spPr>
        <p:txBody>
          <a:bodyPr wrap="square" rtlCol="0">
            <a:spAutoFit/>
          </a:bodyPr>
          <a:lstStyle/>
          <a:p>
            <a:pPr lvl="0"/>
            <a:r>
              <a:rPr lang="en-US" sz="1400" dirty="0" smtClean="0">
                <a:solidFill>
                  <a:srgbClr val="000000"/>
                </a:solidFill>
              </a:rPr>
              <a:t>R</a:t>
            </a:r>
            <a:r>
              <a:rPr lang="en-US" sz="1400" dirty="0">
                <a:solidFill>
                  <a:srgbClr val="000000"/>
                </a:solidFill>
              </a:rPr>
              <a:t>. </a:t>
            </a:r>
            <a:r>
              <a:rPr lang="en-US" sz="1400" dirty="0" err="1">
                <a:solidFill>
                  <a:srgbClr val="000000"/>
                </a:solidFill>
              </a:rPr>
              <a:t>Pompili</a:t>
            </a:r>
            <a:r>
              <a:rPr lang="en-US" sz="1400" dirty="0">
                <a:solidFill>
                  <a:srgbClr val="000000"/>
                </a:solidFill>
              </a:rPr>
              <a:t> et al., </a:t>
            </a:r>
            <a:endParaRPr lang="it-IT" sz="1400" dirty="0">
              <a:solidFill>
                <a:srgbClr val="000000"/>
              </a:solidFill>
            </a:endParaRPr>
          </a:p>
          <a:p>
            <a:r>
              <a:rPr lang="en-US" sz="1400" i="1" dirty="0">
                <a:solidFill>
                  <a:srgbClr val="000000"/>
                </a:solidFill>
              </a:rPr>
              <a:t>Experimental characterization of active plasma lensing for electron beams</a:t>
            </a:r>
            <a:endParaRPr lang="it-IT" sz="1400" dirty="0">
              <a:solidFill>
                <a:srgbClr val="000000"/>
              </a:solidFill>
            </a:endParaRPr>
          </a:p>
          <a:p>
            <a:r>
              <a:rPr lang="en-US" sz="1400" dirty="0">
                <a:solidFill>
                  <a:srgbClr val="000000"/>
                </a:solidFill>
              </a:rPr>
              <a:t>Appl. Phys. </a:t>
            </a:r>
            <a:r>
              <a:rPr lang="en-US" sz="1400" dirty="0" err="1">
                <a:solidFill>
                  <a:srgbClr val="000000"/>
                </a:solidFill>
              </a:rPr>
              <a:t>Lett</a:t>
            </a:r>
            <a:r>
              <a:rPr lang="en-US" sz="1400" dirty="0">
                <a:solidFill>
                  <a:srgbClr val="000000"/>
                </a:solidFill>
              </a:rPr>
              <a:t>. </a:t>
            </a:r>
            <a:r>
              <a:rPr lang="en-US" sz="1400" b="1" dirty="0">
                <a:solidFill>
                  <a:srgbClr val="000000"/>
                </a:solidFill>
              </a:rPr>
              <a:t>110</a:t>
            </a:r>
            <a:r>
              <a:rPr lang="en-US" sz="1400" dirty="0">
                <a:solidFill>
                  <a:srgbClr val="000000"/>
                </a:solidFill>
              </a:rPr>
              <a:t>, 104101 (2017) </a:t>
            </a:r>
            <a:endParaRPr lang="it-IT" sz="1400" dirty="0">
              <a:solidFill>
                <a:srgbClr val="000000"/>
              </a:solidFill>
            </a:endParaRPr>
          </a:p>
          <a:p>
            <a:r>
              <a:rPr lang="en-US" sz="1400" dirty="0" err="1">
                <a:solidFill>
                  <a:srgbClr val="000000"/>
                </a:solidFill>
              </a:rPr>
              <a:t>doi</a:t>
            </a:r>
            <a:r>
              <a:rPr lang="en-US" sz="1400" dirty="0">
                <a:solidFill>
                  <a:srgbClr val="000000"/>
                </a:solidFill>
              </a:rPr>
              <a:t>: 10.1063/1.4977894</a:t>
            </a:r>
            <a:endParaRPr lang="it-IT" sz="1400" dirty="0">
              <a:solidFill>
                <a:srgbClr val="000000"/>
              </a:solidFill>
            </a:endParaRPr>
          </a:p>
          <a:p>
            <a:r>
              <a:rPr lang="en-US" sz="1400" dirty="0">
                <a:solidFill>
                  <a:srgbClr val="000000"/>
                </a:solidFill>
              </a:rPr>
              <a:t> </a:t>
            </a:r>
            <a:endParaRPr lang="it-IT" sz="1400" dirty="0">
              <a:solidFill>
                <a:srgbClr val="000000"/>
              </a:solidFill>
            </a:endParaRPr>
          </a:p>
          <a:p>
            <a:pPr lvl="0"/>
            <a:r>
              <a:rPr lang="en-US" sz="1400" dirty="0">
                <a:solidFill>
                  <a:srgbClr val="000000"/>
                </a:solidFill>
              </a:rPr>
              <a:t>E. </a:t>
            </a:r>
            <a:r>
              <a:rPr lang="en-US" sz="1400" dirty="0" err="1">
                <a:solidFill>
                  <a:srgbClr val="000000"/>
                </a:solidFill>
              </a:rPr>
              <a:t>Chiadroni</a:t>
            </a:r>
            <a:r>
              <a:rPr lang="en-US" sz="1400" dirty="0">
                <a:solidFill>
                  <a:srgbClr val="000000"/>
                </a:solidFill>
              </a:rPr>
              <a:t> et al., </a:t>
            </a:r>
            <a:endParaRPr lang="it-IT" sz="1400" dirty="0">
              <a:solidFill>
                <a:srgbClr val="000000"/>
              </a:solidFill>
            </a:endParaRPr>
          </a:p>
          <a:p>
            <a:r>
              <a:rPr lang="en-US" sz="1400" i="1" dirty="0">
                <a:solidFill>
                  <a:srgbClr val="000000"/>
                </a:solidFill>
              </a:rPr>
              <a:t>Beam manipulation for resonant plasma wakefield acceleration</a:t>
            </a:r>
            <a:endParaRPr lang="it-IT" sz="1400" dirty="0">
              <a:solidFill>
                <a:srgbClr val="000000"/>
              </a:solidFill>
            </a:endParaRPr>
          </a:p>
          <a:p>
            <a:r>
              <a:rPr lang="en-US" sz="1400" dirty="0" err="1">
                <a:solidFill>
                  <a:srgbClr val="000000"/>
                </a:solidFill>
              </a:rPr>
              <a:t>Nucl</a:t>
            </a:r>
            <a:r>
              <a:rPr lang="en-US" sz="1400" dirty="0">
                <a:solidFill>
                  <a:srgbClr val="000000"/>
                </a:solidFill>
              </a:rPr>
              <a:t>. </a:t>
            </a:r>
            <a:r>
              <a:rPr lang="en-US" sz="1400" dirty="0" err="1">
                <a:solidFill>
                  <a:srgbClr val="000000"/>
                </a:solidFill>
              </a:rPr>
              <a:t>Instrum</a:t>
            </a:r>
            <a:r>
              <a:rPr lang="en-US" sz="1400" dirty="0">
                <a:solidFill>
                  <a:srgbClr val="000000"/>
                </a:solidFill>
              </a:rPr>
              <a:t>. and Meth. in Phys. Res. A (2017) in press</a:t>
            </a:r>
            <a:endParaRPr lang="it-IT" sz="1400" dirty="0">
              <a:solidFill>
                <a:srgbClr val="000000"/>
              </a:solidFill>
            </a:endParaRPr>
          </a:p>
          <a:p>
            <a:r>
              <a:rPr lang="en-US" sz="1400" dirty="0" err="1">
                <a:solidFill>
                  <a:srgbClr val="000000"/>
                </a:solidFill>
              </a:rPr>
              <a:t>doi</a:t>
            </a:r>
            <a:r>
              <a:rPr lang="en-US" sz="1400" dirty="0">
                <a:solidFill>
                  <a:srgbClr val="000000"/>
                </a:solidFill>
              </a:rPr>
              <a:t>: 10.1016/j.nima.2017.01.017</a:t>
            </a:r>
            <a:endParaRPr lang="it-IT" sz="1400" dirty="0">
              <a:solidFill>
                <a:srgbClr val="000000"/>
              </a:solidFill>
            </a:endParaRPr>
          </a:p>
          <a:p>
            <a:r>
              <a:rPr lang="en-US" sz="1400" dirty="0">
                <a:solidFill>
                  <a:srgbClr val="000000"/>
                </a:solidFill>
              </a:rPr>
              <a:t> </a:t>
            </a:r>
            <a:endParaRPr lang="it-IT" sz="1400" dirty="0">
              <a:solidFill>
                <a:srgbClr val="000000"/>
              </a:solidFill>
            </a:endParaRPr>
          </a:p>
          <a:p>
            <a:pPr lvl="0"/>
            <a:r>
              <a:rPr lang="en-US" sz="1400" dirty="0" smtClean="0">
                <a:solidFill>
                  <a:srgbClr val="000000"/>
                </a:solidFill>
              </a:rPr>
              <a:t>F</a:t>
            </a:r>
            <a:r>
              <a:rPr lang="en-US" sz="1400" dirty="0">
                <a:solidFill>
                  <a:srgbClr val="000000"/>
                </a:solidFill>
              </a:rPr>
              <a:t>. Villa et al., </a:t>
            </a:r>
            <a:endParaRPr lang="it-IT" sz="1400" dirty="0">
              <a:solidFill>
                <a:srgbClr val="000000"/>
              </a:solidFill>
            </a:endParaRPr>
          </a:p>
          <a:p>
            <a:r>
              <a:rPr lang="en-US" sz="1400" i="1" dirty="0">
                <a:solidFill>
                  <a:srgbClr val="000000"/>
                </a:solidFill>
              </a:rPr>
              <a:t>Generation and characterization of ultra-short electron beams for single spike infrared FEL radiation at SPARC_LAB</a:t>
            </a:r>
            <a:endParaRPr lang="it-IT" sz="1400" dirty="0">
              <a:solidFill>
                <a:srgbClr val="000000"/>
              </a:solidFill>
            </a:endParaRPr>
          </a:p>
          <a:p>
            <a:r>
              <a:rPr lang="en-US" sz="1400" dirty="0" err="1">
                <a:solidFill>
                  <a:srgbClr val="000000"/>
                </a:solidFill>
              </a:rPr>
              <a:t>Nucl</a:t>
            </a:r>
            <a:r>
              <a:rPr lang="en-US" sz="1400" dirty="0">
                <a:solidFill>
                  <a:srgbClr val="000000"/>
                </a:solidFill>
              </a:rPr>
              <a:t>. </a:t>
            </a:r>
            <a:r>
              <a:rPr lang="en-US" sz="1400" dirty="0" err="1">
                <a:solidFill>
                  <a:srgbClr val="000000"/>
                </a:solidFill>
              </a:rPr>
              <a:t>Instrum</a:t>
            </a:r>
            <a:r>
              <a:rPr lang="en-US" sz="1400" dirty="0">
                <a:solidFill>
                  <a:srgbClr val="000000"/>
                </a:solidFill>
              </a:rPr>
              <a:t>. and Meth. in Phys. Res. A (2017) in press</a:t>
            </a:r>
            <a:endParaRPr lang="it-IT" sz="1400" dirty="0">
              <a:solidFill>
                <a:srgbClr val="000000"/>
              </a:solidFill>
            </a:endParaRPr>
          </a:p>
          <a:p>
            <a:r>
              <a:rPr lang="en-US" sz="1400" dirty="0" err="1">
                <a:solidFill>
                  <a:srgbClr val="000000"/>
                </a:solidFill>
              </a:rPr>
              <a:t>doi</a:t>
            </a:r>
            <a:r>
              <a:rPr lang="en-US" sz="1400" dirty="0">
                <a:solidFill>
                  <a:srgbClr val="000000"/>
                </a:solidFill>
              </a:rPr>
              <a:t>: 10.1016/j.nima.2017.02.042</a:t>
            </a:r>
            <a:endParaRPr lang="it-IT" sz="1400" dirty="0">
              <a:solidFill>
                <a:srgbClr val="000000"/>
              </a:solidFill>
            </a:endParaRPr>
          </a:p>
          <a:p>
            <a:r>
              <a:rPr lang="en-US" sz="1400" dirty="0">
                <a:solidFill>
                  <a:srgbClr val="000000"/>
                </a:solidFill>
              </a:rPr>
              <a:t> </a:t>
            </a:r>
            <a:endParaRPr lang="it-IT" sz="1400" dirty="0">
              <a:solidFill>
                <a:srgbClr val="000000"/>
              </a:solidFill>
            </a:endParaRPr>
          </a:p>
          <a:p>
            <a:pPr lvl="0"/>
            <a:r>
              <a:rPr lang="en-US" sz="1400" dirty="0" smtClean="0">
                <a:solidFill>
                  <a:srgbClr val="000000"/>
                </a:solidFill>
              </a:rPr>
              <a:t>B</a:t>
            </a:r>
            <a:r>
              <a:rPr lang="en-US" sz="1400" dirty="0">
                <a:solidFill>
                  <a:srgbClr val="000000"/>
                </a:solidFill>
              </a:rPr>
              <a:t>. </a:t>
            </a:r>
            <a:r>
              <a:rPr lang="en-US" sz="1400" dirty="0" err="1">
                <a:solidFill>
                  <a:srgbClr val="000000"/>
                </a:solidFill>
              </a:rPr>
              <a:t>Paroli</a:t>
            </a:r>
            <a:r>
              <a:rPr lang="en-US" sz="1400" dirty="0">
                <a:solidFill>
                  <a:srgbClr val="000000"/>
                </a:solidFill>
              </a:rPr>
              <a:t> et al., </a:t>
            </a:r>
            <a:endParaRPr lang="it-IT" sz="1400" dirty="0">
              <a:solidFill>
                <a:srgbClr val="000000"/>
              </a:solidFill>
            </a:endParaRPr>
          </a:p>
          <a:p>
            <a:r>
              <a:rPr lang="en-US" sz="1400" i="1" dirty="0">
                <a:solidFill>
                  <a:srgbClr val="000000"/>
                </a:solidFill>
              </a:rPr>
              <a:t>A systematic study of the asymmetric lateral coherence of radiation emitted by ultra-relativistic particles in laser-driven accelerators</a:t>
            </a:r>
            <a:endParaRPr lang="it-IT" sz="1400" dirty="0">
              <a:solidFill>
                <a:srgbClr val="000000"/>
              </a:solidFill>
            </a:endParaRPr>
          </a:p>
          <a:p>
            <a:r>
              <a:rPr lang="en-US" sz="1400" dirty="0" err="1">
                <a:solidFill>
                  <a:srgbClr val="000000"/>
                </a:solidFill>
              </a:rPr>
              <a:t>Nucl</a:t>
            </a:r>
            <a:r>
              <a:rPr lang="en-US" sz="1400" dirty="0">
                <a:solidFill>
                  <a:srgbClr val="000000"/>
                </a:solidFill>
              </a:rPr>
              <a:t>. Instr. and Methods in Physics Research A </a:t>
            </a:r>
            <a:r>
              <a:rPr lang="en-US" sz="1400" b="1" dirty="0">
                <a:solidFill>
                  <a:srgbClr val="000000"/>
                </a:solidFill>
              </a:rPr>
              <a:t>839</a:t>
            </a:r>
            <a:r>
              <a:rPr lang="en-US" sz="1400" dirty="0">
                <a:solidFill>
                  <a:srgbClr val="000000"/>
                </a:solidFill>
              </a:rPr>
              <a:t>, 1-5 (2016)</a:t>
            </a:r>
            <a:endParaRPr lang="it-IT" sz="1400" dirty="0">
              <a:solidFill>
                <a:srgbClr val="000000"/>
              </a:solidFill>
            </a:endParaRPr>
          </a:p>
          <a:p>
            <a:r>
              <a:rPr lang="en-US" sz="1400" dirty="0" err="1">
                <a:solidFill>
                  <a:srgbClr val="000000"/>
                </a:solidFill>
              </a:rPr>
              <a:t>doi</a:t>
            </a:r>
            <a:r>
              <a:rPr lang="en-US" sz="1400" dirty="0">
                <a:solidFill>
                  <a:srgbClr val="000000"/>
                </a:solidFill>
              </a:rPr>
              <a:t>: 10.1016/j.nima.2016.09.032</a:t>
            </a:r>
            <a:endParaRPr lang="it-IT" sz="1400" dirty="0">
              <a:solidFill>
                <a:srgbClr val="000000"/>
              </a:solidFill>
            </a:endParaRPr>
          </a:p>
          <a:p>
            <a:r>
              <a:rPr lang="en-US" sz="1400" dirty="0">
                <a:solidFill>
                  <a:srgbClr val="000000"/>
                </a:solidFill>
              </a:rPr>
              <a:t> </a:t>
            </a:r>
            <a:endParaRPr lang="it-IT" sz="1400" dirty="0">
              <a:solidFill>
                <a:srgbClr val="000000"/>
              </a:solidFill>
            </a:endParaRPr>
          </a:p>
          <a:p>
            <a:r>
              <a:rPr lang="en-US" sz="1400" dirty="0">
                <a:solidFill>
                  <a:srgbClr val="000000"/>
                </a:solidFill>
              </a:rPr>
              <a:t> </a:t>
            </a:r>
            <a:endParaRPr lang="it-IT" sz="1400" dirty="0">
              <a:solidFill>
                <a:srgbClr val="000000"/>
              </a:solidFill>
            </a:endParaRPr>
          </a:p>
          <a:p>
            <a:pPr lvl="0"/>
            <a:r>
              <a:rPr lang="en-US" sz="1400" dirty="0">
                <a:solidFill>
                  <a:srgbClr val="000000"/>
                </a:solidFill>
              </a:rPr>
              <a:t>F. Filippi et al.,</a:t>
            </a:r>
            <a:endParaRPr lang="it-IT" sz="1400" dirty="0">
              <a:solidFill>
                <a:srgbClr val="000000"/>
              </a:solidFill>
            </a:endParaRPr>
          </a:p>
          <a:p>
            <a:r>
              <a:rPr lang="en-US" sz="1400" i="1" dirty="0">
                <a:solidFill>
                  <a:srgbClr val="000000"/>
                </a:solidFill>
              </a:rPr>
              <a:t>Spectroscopic measurements of plasma emission light for plasma-based acceleration experiments</a:t>
            </a:r>
            <a:endParaRPr lang="it-IT" sz="1400" dirty="0">
              <a:solidFill>
                <a:srgbClr val="000000"/>
              </a:solidFill>
            </a:endParaRPr>
          </a:p>
          <a:p>
            <a:r>
              <a:rPr lang="en-US" sz="1400" dirty="0">
                <a:solidFill>
                  <a:srgbClr val="000000"/>
                </a:solidFill>
              </a:rPr>
              <a:t>Journal of Instrumentation </a:t>
            </a:r>
            <a:r>
              <a:rPr lang="en-US" sz="1400" b="1" dirty="0">
                <a:solidFill>
                  <a:srgbClr val="000000"/>
                </a:solidFill>
              </a:rPr>
              <a:t>11</a:t>
            </a:r>
            <a:r>
              <a:rPr lang="en-US" sz="1400" dirty="0">
                <a:solidFill>
                  <a:srgbClr val="000000"/>
                </a:solidFill>
              </a:rPr>
              <a:t>, C09015 (2016)</a:t>
            </a:r>
            <a:endParaRPr lang="it-IT" sz="1400" dirty="0">
              <a:solidFill>
                <a:srgbClr val="000000"/>
              </a:solidFill>
            </a:endParaRPr>
          </a:p>
          <a:p>
            <a:r>
              <a:rPr lang="en-US" sz="1400" dirty="0">
                <a:solidFill>
                  <a:srgbClr val="000000"/>
                </a:solidFill>
              </a:rPr>
              <a:t> </a:t>
            </a:r>
            <a:endParaRPr lang="it-IT" sz="1400" dirty="0">
              <a:solidFill>
                <a:srgbClr val="000000"/>
              </a:solidFill>
            </a:endParaRPr>
          </a:p>
          <a:p>
            <a:pPr lvl="0"/>
            <a:r>
              <a:rPr lang="en-US" sz="1400" dirty="0">
                <a:solidFill>
                  <a:srgbClr val="000000"/>
                </a:solidFill>
              </a:rPr>
              <a:t>A. </a:t>
            </a:r>
            <a:r>
              <a:rPr lang="en-US" sz="1400" dirty="0" err="1">
                <a:solidFill>
                  <a:srgbClr val="000000"/>
                </a:solidFill>
              </a:rPr>
              <a:t>Biagioni</a:t>
            </a:r>
            <a:r>
              <a:rPr lang="en-US" sz="1400" dirty="0">
                <a:solidFill>
                  <a:srgbClr val="000000"/>
                </a:solidFill>
              </a:rPr>
              <a:t> et al., </a:t>
            </a:r>
            <a:endParaRPr lang="it-IT" sz="1400" dirty="0">
              <a:solidFill>
                <a:srgbClr val="000000"/>
              </a:solidFill>
            </a:endParaRPr>
          </a:p>
          <a:p>
            <a:r>
              <a:rPr lang="en-US" sz="1400" i="1" dirty="0">
                <a:solidFill>
                  <a:srgbClr val="000000"/>
                </a:solidFill>
              </a:rPr>
              <a:t>Electron density measurement in gas discharge plasmas by optical and acoustic methods </a:t>
            </a:r>
            <a:endParaRPr lang="it-IT" sz="1400" dirty="0">
              <a:solidFill>
                <a:srgbClr val="000000"/>
              </a:solidFill>
            </a:endParaRPr>
          </a:p>
          <a:p>
            <a:r>
              <a:rPr lang="en-US" sz="1400" dirty="0">
                <a:solidFill>
                  <a:srgbClr val="000000"/>
                </a:solidFill>
              </a:rPr>
              <a:t>Journal of Instrumentation 11, C08003 (2016)</a:t>
            </a:r>
            <a:endParaRPr lang="it-IT" sz="1400" dirty="0">
              <a:solidFill>
                <a:srgbClr val="000000"/>
              </a:solidFill>
            </a:endParaRPr>
          </a:p>
          <a:p>
            <a:r>
              <a:rPr lang="en-US" sz="1400" dirty="0">
                <a:solidFill>
                  <a:srgbClr val="000000"/>
                </a:solidFill>
              </a:rPr>
              <a:t> </a:t>
            </a:r>
          </a:p>
        </p:txBody>
      </p:sp>
    </p:spTree>
    <p:extLst>
      <p:ext uri="{BB962C8B-B14F-4D97-AF65-F5344CB8AC3E}">
        <p14:creationId xmlns:p14="http://schemas.microsoft.com/office/powerpoint/2010/main" val="28964477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456" y="0"/>
            <a:ext cx="9849544" cy="6863417"/>
          </a:xfrm>
          <a:prstGeom prst="rect">
            <a:avLst/>
          </a:prstGeom>
          <a:noFill/>
        </p:spPr>
        <p:txBody>
          <a:bodyPr wrap="square" rtlCol="0">
            <a:spAutoFit/>
          </a:bodyPr>
          <a:lstStyle/>
          <a:p>
            <a:r>
              <a:rPr lang="en-US" sz="1000" dirty="0">
                <a:solidFill>
                  <a:srgbClr val="000000"/>
                </a:solidFill>
              </a:rPr>
              <a:t> </a:t>
            </a:r>
          </a:p>
          <a:p>
            <a:pPr lvl="0"/>
            <a:r>
              <a:rPr lang="en-US" sz="1000" dirty="0" smtClean="0">
                <a:solidFill>
                  <a:srgbClr val="000000"/>
                </a:solidFill>
              </a:rPr>
              <a:t>R. </a:t>
            </a:r>
            <a:r>
              <a:rPr lang="en-US" sz="1000" dirty="0" err="1" smtClean="0">
                <a:solidFill>
                  <a:srgbClr val="000000"/>
                </a:solidFill>
              </a:rPr>
              <a:t>Pompili</a:t>
            </a:r>
            <a:r>
              <a:rPr lang="en-US" sz="1000" dirty="0" smtClean="0">
                <a:solidFill>
                  <a:srgbClr val="000000"/>
                </a:solidFill>
              </a:rPr>
              <a:t> et al.,</a:t>
            </a:r>
            <a:endParaRPr lang="it-IT" sz="1000" dirty="0" smtClean="0">
              <a:solidFill>
                <a:srgbClr val="000000"/>
              </a:solidFill>
            </a:endParaRPr>
          </a:p>
          <a:p>
            <a:r>
              <a:rPr lang="en-US" sz="1000" i="1" dirty="0" smtClean="0">
                <a:solidFill>
                  <a:srgbClr val="000000"/>
                </a:solidFill>
              </a:rPr>
              <a:t>Femtosecond timing-jitter between photo-cathode laser and ultra-short electron bunches by means of hybrid compression</a:t>
            </a:r>
            <a:endParaRPr lang="it-IT" sz="1000" dirty="0" smtClean="0">
              <a:solidFill>
                <a:srgbClr val="000000"/>
              </a:solidFill>
            </a:endParaRPr>
          </a:p>
          <a:p>
            <a:r>
              <a:rPr lang="en-US" sz="1000" dirty="0" smtClean="0">
                <a:solidFill>
                  <a:srgbClr val="000000"/>
                </a:solidFill>
              </a:rPr>
              <a:t>New Journal of Physics </a:t>
            </a:r>
            <a:r>
              <a:rPr lang="en-US" sz="1000" b="1" dirty="0" smtClean="0">
                <a:solidFill>
                  <a:srgbClr val="000000"/>
                </a:solidFill>
              </a:rPr>
              <a:t>18</a:t>
            </a:r>
            <a:r>
              <a:rPr lang="en-US" sz="1000" dirty="0" smtClean="0">
                <a:solidFill>
                  <a:srgbClr val="000000"/>
                </a:solidFill>
              </a:rPr>
              <a:t>, 083033 (2016)</a:t>
            </a:r>
            <a:endParaRPr lang="it-IT" sz="1000" dirty="0" smtClean="0">
              <a:solidFill>
                <a:srgbClr val="000000"/>
              </a:solidFill>
            </a:endParaRPr>
          </a:p>
          <a:p>
            <a:r>
              <a:rPr lang="en-US" sz="1000" dirty="0" smtClean="0">
                <a:solidFill>
                  <a:srgbClr val="000000"/>
                </a:solidFill>
              </a:rPr>
              <a:t>doi:10.1088/1367-2630/18/8/083033</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A. </a:t>
            </a:r>
            <a:r>
              <a:rPr lang="en-US" sz="1000" dirty="0" err="1" smtClean="0">
                <a:solidFill>
                  <a:srgbClr val="000000"/>
                </a:solidFill>
              </a:rPr>
              <a:t>Marocchino</a:t>
            </a:r>
            <a:r>
              <a:rPr lang="en-US" sz="1000" dirty="0" smtClean="0">
                <a:solidFill>
                  <a:srgbClr val="000000"/>
                </a:solidFill>
              </a:rPr>
              <a:t> et al., </a:t>
            </a:r>
            <a:endParaRPr lang="it-IT" sz="1000" dirty="0" smtClean="0">
              <a:solidFill>
                <a:srgbClr val="000000"/>
              </a:solidFill>
            </a:endParaRPr>
          </a:p>
          <a:p>
            <a:r>
              <a:rPr lang="en-US" sz="1000" i="1" dirty="0" smtClean="0">
                <a:solidFill>
                  <a:srgbClr val="000000"/>
                </a:solidFill>
              </a:rPr>
              <a:t>Efficient modeling of plasma wakefield acceleration in quasi-non-linear-regimes with the hybrid code Architect</a:t>
            </a:r>
            <a:endParaRPr lang="it-IT" sz="1000" dirty="0" smtClean="0">
              <a:solidFill>
                <a:srgbClr val="000000"/>
              </a:solidFill>
            </a:endParaRPr>
          </a:p>
          <a:p>
            <a:r>
              <a:rPr lang="en-US" sz="1000" dirty="0" err="1" smtClean="0">
                <a:solidFill>
                  <a:srgbClr val="000000"/>
                </a:solidFill>
              </a:rPr>
              <a:t>Nucl</a:t>
            </a:r>
            <a:r>
              <a:rPr lang="en-US" sz="1000" dirty="0" smtClean="0">
                <a:solidFill>
                  <a:srgbClr val="000000"/>
                </a:solidFill>
              </a:rPr>
              <a:t>. Instr. and Methods in Physics Research A </a:t>
            </a:r>
            <a:r>
              <a:rPr lang="en-US" sz="1000" b="1" dirty="0" smtClean="0">
                <a:solidFill>
                  <a:srgbClr val="000000"/>
                </a:solidFill>
              </a:rPr>
              <a:t>829</a:t>
            </a:r>
            <a:r>
              <a:rPr lang="en-US" sz="1000" dirty="0" smtClean="0">
                <a:solidFill>
                  <a:srgbClr val="000000"/>
                </a:solidFill>
              </a:rPr>
              <a:t>, 386-391 (2016)</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F. </a:t>
            </a:r>
            <a:r>
              <a:rPr lang="en-US" sz="1000" dirty="0" err="1" smtClean="0">
                <a:solidFill>
                  <a:srgbClr val="000000"/>
                </a:solidFill>
              </a:rPr>
              <a:t>Giorgianni</a:t>
            </a:r>
            <a:r>
              <a:rPr lang="en-US" sz="1000" dirty="0" smtClean="0">
                <a:solidFill>
                  <a:srgbClr val="000000"/>
                </a:solidFill>
              </a:rPr>
              <a:t> et al.,</a:t>
            </a:r>
            <a:endParaRPr lang="it-IT" sz="1000" dirty="0" smtClean="0">
              <a:solidFill>
                <a:srgbClr val="000000"/>
              </a:solidFill>
            </a:endParaRPr>
          </a:p>
          <a:p>
            <a:r>
              <a:rPr lang="en-US" sz="1000" i="1" dirty="0" smtClean="0">
                <a:solidFill>
                  <a:srgbClr val="000000"/>
                </a:solidFill>
              </a:rPr>
              <a:t>Strong nonlinear terahertz response induced by Dirac surface states in Bi</a:t>
            </a:r>
            <a:r>
              <a:rPr lang="en-US" sz="1000" i="1" baseline="-25000" dirty="0" smtClean="0">
                <a:solidFill>
                  <a:srgbClr val="000000"/>
                </a:solidFill>
              </a:rPr>
              <a:t>2</a:t>
            </a:r>
            <a:r>
              <a:rPr lang="en-US" sz="1000" i="1" dirty="0" smtClean="0">
                <a:solidFill>
                  <a:srgbClr val="000000"/>
                </a:solidFill>
              </a:rPr>
              <a:t>Se</a:t>
            </a:r>
            <a:r>
              <a:rPr lang="en-US" sz="1000" i="1" baseline="-25000" dirty="0" smtClean="0">
                <a:solidFill>
                  <a:srgbClr val="000000"/>
                </a:solidFill>
              </a:rPr>
              <a:t>3</a:t>
            </a:r>
            <a:r>
              <a:rPr lang="en-US" sz="1000" i="1" dirty="0" smtClean="0">
                <a:solidFill>
                  <a:srgbClr val="000000"/>
                </a:solidFill>
              </a:rPr>
              <a:t> topological insulator</a:t>
            </a:r>
            <a:endParaRPr lang="it-IT" sz="1000" dirty="0" smtClean="0">
              <a:solidFill>
                <a:srgbClr val="000000"/>
              </a:solidFill>
            </a:endParaRPr>
          </a:p>
          <a:p>
            <a:r>
              <a:rPr lang="en-US" sz="1000" dirty="0" smtClean="0">
                <a:solidFill>
                  <a:srgbClr val="000000"/>
                </a:solidFill>
              </a:rPr>
              <a:t>Nature Communications </a:t>
            </a:r>
            <a:r>
              <a:rPr lang="en-US" sz="1000" b="1" dirty="0" smtClean="0">
                <a:solidFill>
                  <a:srgbClr val="000000"/>
                </a:solidFill>
              </a:rPr>
              <a:t>7</a:t>
            </a:r>
            <a:r>
              <a:rPr lang="en-US" sz="1000" dirty="0" smtClean="0">
                <a:solidFill>
                  <a:srgbClr val="000000"/>
                </a:solidFill>
              </a:rPr>
              <a:t>:11421 (2016)</a:t>
            </a:r>
            <a:endParaRPr lang="it-IT" sz="1000" dirty="0" smtClean="0">
              <a:solidFill>
                <a:srgbClr val="000000"/>
              </a:solidFill>
            </a:endParaRPr>
          </a:p>
          <a:p>
            <a:r>
              <a:rPr lang="en-US" sz="1000" dirty="0" err="1" smtClean="0">
                <a:solidFill>
                  <a:srgbClr val="000000"/>
                </a:solidFill>
              </a:rPr>
              <a:t>doi</a:t>
            </a:r>
            <a:r>
              <a:rPr lang="en-US" sz="1000" dirty="0" smtClean="0">
                <a:solidFill>
                  <a:srgbClr val="000000"/>
                </a:solidFill>
              </a:rPr>
              <a:t>: 10.1038/ncomms11421</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F. </a:t>
            </a:r>
            <a:r>
              <a:rPr lang="en-US" sz="1000" dirty="0" err="1" smtClean="0">
                <a:solidFill>
                  <a:srgbClr val="000000"/>
                </a:solidFill>
              </a:rPr>
              <a:t>Giorgianni</a:t>
            </a:r>
            <a:r>
              <a:rPr lang="en-US" sz="1000" dirty="0" smtClean="0">
                <a:solidFill>
                  <a:srgbClr val="000000"/>
                </a:solidFill>
              </a:rPr>
              <a:t> et al.,</a:t>
            </a:r>
            <a:endParaRPr lang="it-IT" sz="1000" dirty="0" smtClean="0">
              <a:solidFill>
                <a:srgbClr val="000000"/>
              </a:solidFill>
            </a:endParaRPr>
          </a:p>
          <a:p>
            <a:r>
              <a:rPr lang="en-US" sz="1000" i="1" dirty="0" smtClean="0">
                <a:solidFill>
                  <a:srgbClr val="000000"/>
                </a:solidFill>
              </a:rPr>
              <a:t>Tailoring of Highly Intense THz Radiation Through High Brightness Electron Beams Longitudinal Manipulation</a:t>
            </a:r>
            <a:endParaRPr lang="it-IT" sz="1000" dirty="0" smtClean="0">
              <a:solidFill>
                <a:srgbClr val="000000"/>
              </a:solidFill>
            </a:endParaRPr>
          </a:p>
          <a:p>
            <a:r>
              <a:rPr lang="en-US" sz="1000" dirty="0" smtClean="0">
                <a:solidFill>
                  <a:srgbClr val="000000"/>
                </a:solidFill>
              </a:rPr>
              <a:t>Appl. Sci. </a:t>
            </a:r>
            <a:r>
              <a:rPr lang="en-US" sz="1000" b="1" dirty="0" smtClean="0">
                <a:solidFill>
                  <a:srgbClr val="000000"/>
                </a:solidFill>
              </a:rPr>
              <a:t>6</a:t>
            </a:r>
            <a:r>
              <a:rPr lang="en-US" sz="1000" dirty="0" smtClean="0">
                <a:solidFill>
                  <a:srgbClr val="000000"/>
                </a:solidFill>
              </a:rPr>
              <a:t>, 2 (2016)</a:t>
            </a:r>
            <a:endParaRPr lang="it-IT" sz="1000" dirty="0" smtClean="0">
              <a:solidFill>
                <a:srgbClr val="000000"/>
              </a:solidFill>
            </a:endParaRPr>
          </a:p>
          <a:p>
            <a:r>
              <a:rPr lang="en-US" sz="1000" dirty="0" err="1" smtClean="0">
                <a:solidFill>
                  <a:srgbClr val="000000"/>
                </a:solidFill>
              </a:rPr>
              <a:t>doi</a:t>
            </a:r>
            <a:r>
              <a:rPr lang="en-US" sz="1000" dirty="0" smtClean="0">
                <a:solidFill>
                  <a:srgbClr val="000000"/>
                </a:solidFill>
              </a:rPr>
              <a:t>: 10.3390/app6020056</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A. </a:t>
            </a:r>
            <a:r>
              <a:rPr lang="en-US" sz="1000" dirty="0" err="1" smtClean="0">
                <a:solidFill>
                  <a:srgbClr val="000000"/>
                </a:solidFill>
              </a:rPr>
              <a:t>Cianchi</a:t>
            </a:r>
            <a:r>
              <a:rPr lang="en-US" sz="1000" dirty="0" smtClean="0">
                <a:solidFill>
                  <a:srgbClr val="000000"/>
                </a:solidFill>
              </a:rPr>
              <a:t> et al., </a:t>
            </a:r>
            <a:endParaRPr lang="it-IT" sz="1000" dirty="0" smtClean="0">
              <a:solidFill>
                <a:srgbClr val="000000"/>
              </a:solidFill>
            </a:endParaRPr>
          </a:p>
          <a:p>
            <a:r>
              <a:rPr lang="en-US" sz="1000" i="1" dirty="0" smtClean="0">
                <a:solidFill>
                  <a:srgbClr val="000000"/>
                </a:solidFill>
              </a:rPr>
              <a:t>Observations and diagnostics in high brightness beams</a:t>
            </a:r>
            <a:endParaRPr lang="it-IT" sz="1000" dirty="0" smtClean="0">
              <a:solidFill>
                <a:srgbClr val="000000"/>
              </a:solidFill>
            </a:endParaRPr>
          </a:p>
          <a:p>
            <a:r>
              <a:rPr lang="en-US" sz="1000" dirty="0" err="1" smtClean="0">
                <a:solidFill>
                  <a:srgbClr val="000000"/>
                </a:solidFill>
              </a:rPr>
              <a:t>Nucl</a:t>
            </a:r>
            <a:r>
              <a:rPr lang="en-US" sz="1000" dirty="0" smtClean="0">
                <a:solidFill>
                  <a:srgbClr val="000000"/>
                </a:solidFill>
              </a:rPr>
              <a:t>. Instr. and Methods in Physics Research A </a:t>
            </a:r>
            <a:r>
              <a:rPr lang="en-US" sz="1000" b="1" dirty="0" smtClean="0">
                <a:solidFill>
                  <a:srgbClr val="000000"/>
                </a:solidFill>
              </a:rPr>
              <a:t>829</a:t>
            </a:r>
            <a:r>
              <a:rPr lang="en-US" sz="1000" dirty="0" smtClean="0">
                <a:solidFill>
                  <a:srgbClr val="000000"/>
                </a:solidFill>
              </a:rPr>
              <a:t>, 343-347 (2016)</a:t>
            </a:r>
            <a:endParaRPr lang="it-IT" sz="1000" dirty="0" smtClean="0">
              <a:solidFill>
                <a:srgbClr val="000000"/>
              </a:solidFill>
            </a:endParaRPr>
          </a:p>
          <a:p>
            <a:r>
              <a:rPr lang="en-US" sz="1000" dirty="0" err="1" smtClean="0">
                <a:solidFill>
                  <a:srgbClr val="000000"/>
                </a:solidFill>
              </a:rPr>
              <a:t>doi</a:t>
            </a:r>
            <a:r>
              <a:rPr lang="en-US" sz="1000" dirty="0" smtClean="0">
                <a:solidFill>
                  <a:srgbClr val="000000"/>
                </a:solidFill>
              </a:rPr>
              <a:t>: 10.1016/j.nima.2016.03.076</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F. Filippi et al.,</a:t>
            </a:r>
            <a:endParaRPr lang="it-IT" sz="1000" dirty="0" smtClean="0">
              <a:solidFill>
                <a:srgbClr val="000000"/>
              </a:solidFill>
            </a:endParaRPr>
          </a:p>
          <a:p>
            <a:r>
              <a:rPr lang="en-US" sz="1000" i="1" dirty="0" smtClean="0">
                <a:solidFill>
                  <a:srgbClr val="000000"/>
                </a:solidFill>
              </a:rPr>
              <a:t>Plasma density characterization at SPARC_LAB through Stark broadening of Hydrogen spectral lines</a:t>
            </a:r>
            <a:endParaRPr lang="it-IT" sz="1000" dirty="0" smtClean="0">
              <a:solidFill>
                <a:srgbClr val="000000"/>
              </a:solidFill>
            </a:endParaRPr>
          </a:p>
          <a:p>
            <a:r>
              <a:rPr lang="en-US" sz="1000" dirty="0" err="1" smtClean="0">
                <a:solidFill>
                  <a:srgbClr val="000000"/>
                </a:solidFill>
              </a:rPr>
              <a:t>Nucl</a:t>
            </a:r>
            <a:r>
              <a:rPr lang="en-US" sz="1000" dirty="0" smtClean="0">
                <a:solidFill>
                  <a:srgbClr val="000000"/>
                </a:solidFill>
              </a:rPr>
              <a:t>. Instr. and Methods in Physics Research A </a:t>
            </a:r>
            <a:r>
              <a:rPr lang="en-US" sz="1000" b="1" dirty="0" smtClean="0">
                <a:solidFill>
                  <a:srgbClr val="000000"/>
                </a:solidFill>
              </a:rPr>
              <a:t>829</a:t>
            </a:r>
            <a:r>
              <a:rPr lang="en-US" sz="1000" dirty="0" smtClean="0">
                <a:solidFill>
                  <a:srgbClr val="000000"/>
                </a:solidFill>
              </a:rPr>
              <a:t>, 326-329 (2016) </a:t>
            </a:r>
            <a:endParaRPr lang="it-IT" sz="1000" dirty="0" smtClean="0">
              <a:solidFill>
                <a:srgbClr val="000000"/>
              </a:solidFill>
            </a:endParaRPr>
          </a:p>
          <a:p>
            <a:r>
              <a:rPr lang="en-US" sz="1000" dirty="0" err="1" smtClean="0">
                <a:solidFill>
                  <a:srgbClr val="000000"/>
                </a:solidFill>
              </a:rPr>
              <a:t>doi</a:t>
            </a:r>
            <a:r>
              <a:rPr lang="en-US" sz="1000" dirty="0" smtClean="0">
                <a:solidFill>
                  <a:srgbClr val="000000"/>
                </a:solidFill>
              </a:rPr>
              <a:t>: 10.1016/j.nima.2016.02.071</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S. Romeo et al., </a:t>
            </a:r>
            <a:endParaRPr lang="it-IT" sz="1000" dirty="0" smtClean="0">
              <a:solidFill>
                <a:srgbClr val="000000"/>
              </a:solidFill>
            </a:endParaRPr>
          </a:p>
          <a:p>
            <a:r>
              <a:rPr lang="en-US" sz="1000" i="1" dirty="0" smtClean="0">
                <a:solidFill>
                  <a:srgbClr val="000000"/>
                </a:solidFill>
              </a:rPr>
              <a:t>Beam dynamics in resonant plasma wakefield acceleration at SPARC_LAB,</a:t>
            </a:r>
            <a:endParaRPr lang="it-IT" sz="1000" dirty="0" smtClean="0">
              <a:solidFill>
                <a:srgbClr val="000000"/>
              </a:solidFill>
            </a:endParaRPr>
          </a:p>
          <a:p>
            <a:r>
              <a:rPr lang="en-US" sz="1000" dirty="0" err="1" smtClean="0">
                <a:solidFill>
                  <a:srgbClr val="000000"/>
                </a:solidFill>
              </a:rPr>
              <a:t>Nucl</a:t>
            </a:r>
            <a:r>
              <a:rPr lang="en-US" sz="1000" dirty="0" smtClean="0">
                <a:solidFill>
                  <a:srgbClr val="000000"/>
                </a:solidFill>
              </a:rPr>
              <a:t>. </a:t>
            </a:r>
            <a:r>
              <a:rPr lang="en-US" sz="1000" dirty="0" err="1" smtClean="0">
                <a:solidFill>
                  <a:srgbClr val="000000"/>
                </a:solidFill>
              </a:rPr>
              <a:t>Instrum</a:t>
            </a:r>
            <a:r>
              <a:rPr lang="en-US" sz="1000" dirty="0" smtClean="0">
                <a:solidFill>
                  <a:srgbClr val="000000"/>
                </a:solidFill>
              </a:rPr>
              <a:t>. and Meth. in Phys. Res. A </a:t>
            </a:r>
            <a:r>
              <a:rPr lang="en-US" sz="1000" b="1" dirty="0" smtClean="0">
                <a:solidFill>
                  <a:srgbClr val="000000"/>
                </a:solidFill>
              </a:rPr>
              <a:t>829</a:t>
            </a:r>
            <a:r>
              <a:rPr lang="en-US" sz="1000" dirty="0" smtClean="0">
                <a:solidFill>
                  <a:srgbClr val="000000"/>
                </a:solidFill>
              </a:rPr>
              <a:t>, 109-112 (2016)</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V. </a:t>
            </a:r>
            <a:r>
              <a:rPr lang="en-US" sz="1000" dirty="0" err="1" smtClean="0">
                <a:solidFill>
                  <a:srgbClr val="000000"/>
                </a:solidFill>
              </a:rPr>
              <a:t>Shpakov</a:t>
            </a:r>
            <a:r>
              <a:rPr lang="en-US" sz="1000" dirty="0" smtClean="0">
                <a:solidFill>
                  <a:srgbClr val="000000"/>
                </a:solidFill>
              </a:rPr>
              <a:t> et al.,</a:t>
            </a:r>
            <a:endParaRPr lang="it-IT" sz="1000" dirty="0" smtClean="0">
              <a:solidFill>
                <a:srgbClr val="000000"/>
              </a:solidFill>
            </a:endParaRPr>
          </a:p>
          <a:p>
            <a:r>
              <a:rPr lang="en-US" sz="1000" i="1" dirty="0" smtClean="0">
                <a:solidFill>
                  <a:srgbClr val="000000"/>
                </a:solidFill>
              </a:rPr>
              <a:t>Betatron radiation based diagnostics for plasma wakefield accelerated electron beams at the SPARC_LAB test facility</a:t>
            </a:r>
            <a:endParaRPr lang="it-IT" sz="1000" dirty="0" smtClean="0">
              <a:solidFill>
                <a:srgbClr val="000000"/>
              </a:solidFill>
            </a:endParaRPr>
          </a:p>
          <a:p>
            <a:r>
              <a:rPr lang="en-US" sz="1000" dirty="0" err="1" smtClean="0">
                <a:solidFill>
                  <a:srgbClr val="000000"/>
                </a:solidFill>
              </a:rPr>
              <a:t>Nucl</a:t>
            </a:r>
            <a:r>
              <a:rPr lang="en-US" sz="1000" dirty="0" smtClean="0">
                <a:solidFill>
                  <a:srgbClr val="000000"/>
                </a:solidFill>
              </a:rPr>
              <a:t>. Instr. and Methods in Physics Research A </a:t>
            </a:r>
            <a:r>
              <a:rPr lang="en-US" sz="1000" b="1" dirty="0" smtClean="0">
                <a:solidFill>
                  <a:srgbClr val="000000"/>
                </a:solidFill>
              </a:rPr>
              <a:t>829</a:t>
            </a:r>
            <a:r>
              <a:rPr lang="en-US" sz="1000" dirty="0" smtClean="0">
                <a:solidFill>
                  <a:srgbClr val="000000"/>
                </a:solidFill>
              </a:rPr>
              <a:t>, 330-333 (2016)</a:t>
            </a:r>
            <a:endParaRPr lang="it-IT" sz="1000" dirty="0" smtClean="0">
              <a:solidFill>
                <a:srgbClr val="000000"/>
              </a:solidFill>
            </a:endParaRPr>
          </a:p>
          <a:p>
            <a:r>
              <a:rPr lang="en-US" sz="1000" dirty="0" err="1" smtClean="0">
                <a:solidFill>
                  <a:srgbClr val="000000"/>
                </a:solidFill>
              </a:rPr>
              <a:t>doi</a:t>
            </a:r>
            <a:r>
              <a:rPr lang="en-US" sz="1000" dirty="0" smtClean="0">
                <a:solidFill>
                  <a:srgbClr val="000000"/>
                </a:solidFill>
              </a:rPr>
              <a:t>: 10.1016/j.nima.2016.02.074</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a:p>
            <a:pPr lvl="0"/>
            <a:r>
              <a:rPr lang="en-US" sz="1000" dirty="0" smtClean="0">
                <a:solidFill>
                  <a:srgbClr val="000000"/>
                </a:solidFill>
              </a:rPr>
              <a:t>M. P. </a:t>
            </a:r>
            <a:r>
              <a:rPr lang="en-US" sz="1000" dirty="0" err="1" smtClean="0">
                <a:solidFill>
                  <a:srgbClr val="000000"/>
                </a:solidFill>
              </a:rPr>
              <a:t>Anania</a:t>
            </a:r>
            <a:r>
              <a:rPr lang="en-US" sz="1000" dirty="0" smtClean="0">
                <a:solidFill>
                  <a:srgbClr val="000000"/>
                </a:solidFill>
              </a:rPr>
              <a:t> et al.,</a:t>
            </a:r>
            <a:endParaRPr lang="it-IT" sz="1000" dirty="0" smtClean="0">
              <a:solidFill>
                <a:srgbClr val="000000"/>
              </a:solidFill>
            </a:endParaRPr>
          </a:p>
          <a:p>
            <a:r>
              <a:rPr lang="en-US" sz="1000" i="1" dirty="0" smtClean="0">
                <a:solidFill>
                  <a:srgbClr val="000000"/>
                </a:solidFill>
              </a:rPr>
              <a:t>Plasma production for electron acceleration by resonant plasma wave</a:t>
            </a:r>
            <a:endParaRPr lang="it-IT" sz="1000" dirty="0" smtClean="0">
              <a:solidFill>
                <a:srgbClr val="000000"/>
              </a:solidFill>
            </a:endParaRPr>
          </a:p>
          <a:p>
            <a:r>
              <a:rPr lang="en-US" sz="1000" dirty="0" err="1" smtClean="0">
                <a:solidFill>
                  <a:srgbClr val="000000"/>
                </a:solidFill>
              </a:rPr>
              <a:t>Nucl</a:t>
            </a:r>
            <a:r>
              <a:rPr lang="en-US" sz="1000" dirty="0" smtClean="0">
                <a:solidFill>
                  <a:srgbClr val="000000"/>
                </a:solidFill>
              </a:rPr>
              <a:t>. Instr. and Methods in Physics Research A </a:t>
            </a:r>
            <a:r>
              <a:rPr lang="en-US" sz="1000" b="1" dirty="0" smtClean="0">
                <a:solidFill>
                  <a:srgbClr val="000000"/>
                </a:solidFill>
              </a:rPr>
              <a:t>829</a:t>
            </a:r>
            <a:r>
              <a:rPr lang="en-US" sz="1000" dirty="0" smtClean="0">
                <a:solidFill>
                  <a:srgbClr val="000000"/>
                </a:solidFill>
              </a:rPr>
              <a:t>, 254-259 (2016)</a:t>
            </a:r>
            <a:endParaRPr lang="it-IT" sz="1000" dirty="0" smtClean="0">
              <a:solidFill>
                <a:srgbClr val="000000"/>
              </a:solidFill>
            </a:endParaRPr>
          </a:p>
          <a:p>
            <a:r>
              <a:rPr lang="en-US" sz="1000" dirty="0" err="1" smtClean="0">
                <a:solidFill>
                  <a:srgbClr val="000000"/>
                </a:solidFill>
              </a:rPr>
              <a:t>doi</a:t>
            </a:r>
            <a:r>
              <a:rPr lang="en-US" sz="1000" dirty="0" smtClean="0">
                <a:solidFill>
                  <a:srgbClr val="000000"/>
                </a:solidFill>
              </a:rPr>
              <a:t>: 10.1016/j.nima.2016.02.029</a:t>
            </a:r>
            <a:endParaRPr lang="it-IT" sz="1000" dirty="0" smtClean="0">
              <a:solidFill>
                <a:srgbClr val="000000"/>
              </a:solidFill>
            </a:endParaRPr>
          </a:p>
          <a:p>
            <a:r>
              <a:rPr lang="en-US" sz="1000" dirty="0" smtClean="0">
                <a:solidFill>
                  <a:srgbClr val="000000"/>
                </a:solidFill>
              </a:rPr>
              <a:t> </a:t>
            </a:r>
            <a:endParaRPr lang="it-IT" sz="1000" dirty="0" smtClean="0">
              <a:solidFill>
                <a:srgbClr val="000000"/>
              </a:solidFill>
            </a:endParaRPr>
          </a:p>
        </p:txBody>
      </p:sp>
    </p:spTree>
    <p:extLst>
      <p:ext uri="{BB962C8B-B14F-4D97-AF65-F5344CB8AC3E}">
        <p14:creationId xmlns:p14="http://schemas.microsoft.com/office/powerpoint/2010/main" val="34703174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456" y="1"/>
            <a:ext cx="9849544" cy="7294304"/>
          </a:xfrm>
          <a:prstGeom prst="rect">
            <a:avLst/>
          </a:prstGeom>
          <a:noFill/>
        </p:spPr>
        <p:txBody>
          <a:bodyPr wrap="square" rtlCol="0">
            <a:spAutoFit/>
          </a:bodyPr>
          <a:lstStyle/>
          <a:p>
            <a:pPr lvl="0"/>
            <a:endParaRPr lang="it-IT" sz="1200" dirty="0" smtClean="0">
              <a:solidFill>
                <a:srgbClr val="000000"/>
              </a:solidFill>
            </a:endParaRPr>
          </a:p>
          <a:p>
            <a:r>
              <a:rPr lang="en-US" sz="1200" dirty="0" smtClean="0">
                <a:solidFill>
                  <a:srgbClr val="000000"/>
                </a:solidFill>
              </a:rPr>
              <a:t>A. R. Rossi et al., </a:t>
            </a:r>
            <a:endParaRPr lang="it-IT" sz="1200" dirty="0" smtClean="0">
              <a:solidFill>
                <a:srgbClr val="000000"/>
              </a:solidFill>
            </a:endParaRPr>
          </a:p>
          <a:p>
            <a:r>
              <a:rPr lang="en-US" sz="1200" i="1" dirty="0" smtClean="0">
                <a:solidFill>
                  <a:srgbClr val="000000"/>
                </a:solidFill>
              </a:rPr>
              <a:t>Stability study for matching in laser driven plasma acceleration</a:t>
            </a:r>
            <a:endParaRPr lang="it-IT" sz="1200" dirty="0" smtClean="0">
              <a:solidFill>
                <a:srgbClr val="000000"/>
              </a:solidFill>
            </a:endParaRPr>
          </a:p>
          <a:p>
            <a:r>
              <a:rPr lang="en-US" sz="1200" dirty="0" err="1" smtClean="0">
                <a:solidFill>
                  <a:srgbClr val="000000"/>
                </a:solidFill>
              </a:rPr>
              <a:t>Nucl</a:t>
            </a:r>
            <a:r>
              <a:rPr lang="en-US" sz="1200" dirty="0" smtClean="0">
                <a:solidFill>
                  <a:srgbClr val="000000"/>
                </a:solidFill>
              </a:rPr>
              <a:t>. Instr. and Methods in Physics Research A </a:t>
            </a:r>
            <a:r>
              <a:rPr lang="en-US" sz="1200" b="1" dirty="0" smtClean="0">
                <a:solidFill>
                  <a:srgbClr val="000000"/>
                </a:solidFill>
              </a:rPr>
              <a:t>829</a:t>
            </a:r>
            <a:r>
              <a:rPr lang="en-US" sz="1200" dirty="0" smtClean="0">
                <a:solidFill>
                  <a:srgbClr val="000000"/>
                </a:solidFill>
              </a:rPr>
              <a:t>, 67-72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10.1016/j.nima.2016.02.015</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pPr lvl="0"/>
            <a:r>
              <a:rPr lang="en-US" sz="1200" dirty="0" smtClean="0">
                <a:solidFill>
                  <a:srgbClr val="000000"/>
                </a:solidFill>
              </a:rPr>
              <a:t>R. </a:t>
            </a:r>
            <a:r>
              <a:rPr lang="en-US" sz="1200" dirty="0" err="1" smtClean="0">
                <a:solidFill>
                  <a:srgbClr val="000000"/>
                </a:solidFill>
              </a:rPr>
              <a:t>Pompili</a:t>
            </a:r>
            <a:r>
              <a:rPr lang="en-US" sz="1200" dirty="0" smtClean="0">
                <a:solidFill>
                  <a:srgbClr val="000000"/>
                </a:solidFill>
              </a:rPr>
              <a:t> et al., </a:t>
            </a:r>
            <a:endParaRPr lang="it-IT" sz="1200" dirty="0" smtClean="0">
              <a:solidFill>
                <a:srgbClr val="000000"/>
              </a:solidFill>
            </a:endParaRPr>
          </a:p>
          <a:p>
            <a:r>
              <a:rPr lang="en-US" sz="1200" i="1" dirty="0" smtClean="0">
                <a:solidFill>
                  <a:srgbClr val="000000"/>
                </a:solidFill>
              </a:rPr>
              <a:t>Beam manipulation with velocity bunching for PWFA applications</a:t>
            </a:r>
            <a:endParaRPr lang="it-IT" sz="1200" dirty="0" smtClean="0">
              <a:solidFill>
                <a:srgbClr val="000000"/>
              </a:solidFill>
            </a:endParaRPr>
          </a:p>
          <a:p>
            <a:r>
              <a:rPr lang="en-US" sz="1200" dirty="0" err="1" smtClean="0">
                <a:solidFill>
                  <a:srgbClr val="000000"/>
                </a:solidFill>
              </a:rPr>
              <a:t>Nucl</a:t>
            </a:r>
            <a:r>
              <a:rPr lang="en-US" sz="1200" dirty="0" smtClean="0">
                <a:solidFill>
                  <a:srgbClr val="000000"/>
                </a:solidFill>
              </a:rPr>
              <a:t>. Instr. and Methods in Physics Research A </a:t>
            </a:r>
            <a:r>
              <a:rPr lang="en-US" sz="1200" b="1" dirty="0" smtClean="0">
                <a:solidFill>
                  <a:srgbClr val="000000"/>
                </a:solidFill>
              </a:rPr>
              <a:t>829</a:t>
            </a:r>
            <a:r>
              <a:rPr lang="en-US" sz="1200" dirty="0" smtClean="0">
                <a:solidFill>
                  <a:srgbClr val="000000"/>
                </a:solidFill>
              </a:rPr>
              <a:t>, 17-23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:10.1016/j.nima.2016.01.061</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pPr lvl="0"/>
            <a:r>
              <a:rPr lang="en-US" sz="1200" dirty="0" smtClean="0">
                <a:solidFill>
                  <a:srgbClr val="000000"/>
                </a:solidFill>
              </a:rPr>
              <a:t>F. Villa et al.,</a:t>
            </a:r>
            <a:endParaRPr lang="it-IT" sz="1200" dirty="0" smtClean="0">
              <a:solidFill>
                <a:srgbClr val="000000"/>
              </a:solidFill>
            </a:endParaRPr>
          </a:p>
          <a:p>
            <a:r>
              <a:rPr lang="en-US" sz="1200" i="1" dirty="0" smtClean="0">
                <a:solidFill>
                  <a:srgbClr val="000000"/>
                </a:solidFill>
              </a:rPr>
              <a:t>Laser pulse shaping for high gradient accelerators</a:t>
            </a:r>
            <a:endParaRPr lang="it-IT" sz="1200" dirty="0" smtClean="0">
              <a:solidFill>
                <a:srgbClr val="000000"/>
              </a:solidFill>
            </a:endParaRPr>
          </a:p>
          <a:p>
            <a:r>
              <a:rPr lang="en-US" sz="1200" dirty="0" err="1" smtClean="0">
                <a:solidFill>
                  <a:srgbClr val="000000"/>
                </a:solidFill>
              </a:rPr>
              <a:t>Nucl</a:t>
            </a:r>
            <a:r>
              <a:rPr lang="en-US" sz="1200" dirty="0" smtClean="0">
                <a:solidFill>
                  <a:srgbClr val="000000"/>
                </a:solidFill>
              </a:rPr>
              <a:t>. Instr. and Methods in Physics Research A </a:t>
            </a:r>
            <a:r>
              <a:rPr lang="en-US" sz="1200" b="1" dirty="0" smtClean="0">
                <a:solidFill>
                  <a:srgbClr val="000000"/>
                </a:solidFill>
              </a:rPr>
              <a:t>829</a:t>
            </a:r>
            <a:r>
              <a:rPr lang="en-US" sz="1200" dirty="0" smtClean="0">
                <a:solidFill>
                  <a:srgbClr val="000000"/>
                </a:solidFill>
              </a:rPr>
              <a:t>, 446-451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10.1016/j.nima.2016.01.010</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pPr lvl="0"/>
            <a:r>
              <a:rPr lang="en-US" sz="1200" dirty="0" smtClean="0">
                <a:solidFill>
                  <a:srgbClr val="000000"/>
                </a:solidFill>
              </a:rPr>
              <a:t>A. </a:t>
            </a:r>
            <a:r>
              <a:rPr lang="en-US" sz="1200" dirty="0" err="1" smtClean="0">
                <a:solidFill>
                  <a:srgbClr val="000000"/>
                </a:solidFill>
              </a:rPr>
              <a:t>Cianchi</a:t>
            </a:r>
            <a:r>
              <a:rPr lang="en-US" sz="1200" dirty="0" smtClean="0">
                <a:solidFill>
                  <a:srgbClr val="000000"/>
                </a:solidFill>
              </a:rPr>
              <a:t> et al.,</a:t>
            </a:r>
            <a:endParaRPr lang="it-IT" sz="1200" dirty="0" smtClean="0">
              <a:solidFill>
                <a:srgbClr val="000000"/>
              </a:solidFill>
            </a:endParaRPr>
          </a:p>
          <a:p>
            <a:r>
              <a:rPr lang="en-US" sz="1200" i="1" dirty="0" smtClean="0">
                <a:solidFill>
                  <a:srgbClr val="000000"/>
                </a:solidFill>
              </a:rPr>
              <a:t>Transverse emittance diagnostics for high brightness electron beams</a:t>
            </a:r>
            <a:endParaRPr lang="it-IT" sz="1200" dirty="0" smtClean="0">
              <a:solidFill>
                <a:srgbClr val="000000"/>
              </a:solidFill>
            </a:endParaRPr>
          </a:p>
          <a:p>
            <a:r>
              <a:rPr lang="en-US" sz="1200" dirty="0" err="1" smtClean="0">
                <a:solidFill>
                  <a:srgbClr val="000000"/>
                </a:solidFill>
              </a:rPr>
              <a:t>Nucl</a:t>
            </a:r>
            <a:r>
              <a:rPr lang="en-US" sz="1200" dirty="0" smtClean="0">
                <a:solidFill>
                  <a:srgbClr val="000000"/>
                </a:solidFill>
              </a:rPr>
              <a:t>. Instr. and Methods in Physics Research A in press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10.1016/j.nima.2016.11.063</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pPr lvl="0"/>
            <a:r>
              <a:rPr lang="en-US" sz="1200" dirty="0" smtClean="0">
                <a:solidFill>
                  <a:srgbClr val="000000"/>
                </a:solidFill>
              </a:rPr>
              <a:t>D. </a:t>
            </a:r>
            <a:r>
              <a:rPr lang="en-US" sz="1200" dirty="0" err="1" smtClean="0">
                <a:solidFill>
                  <a:srgbClr val="000000"/>
                </a:solidFill>
              </a:rPr>
              <a:t>Alesini</a:t>
            </a:r>
            <a:r>
              <a:rPr lang="en-US" sz="1200" dirty="0" smtClean="0">
                <a:solidFill>
                  <a:srgbClr val="000000"/>
                </a:solidFill>
              </a:rPr>
              <a:t> et al.,</a:t>
            </a:r>
            <a:endParaRPr lang="it-IT" sz="1200" dirty="0" smtClean="0">
              <a:solidFill>
                <a:srgbClr val="000000"/>
              </a:solidFill>
            </a:endParaRPr>
          </a:p>
          <a:p>
            <a:r>
              <a:rPr lang="en-US" sz="1200" i="1" dirty="0" smtClean="0">
                <a:solidFill>
                  <a:srgbClr val="000000"/>
                </a:solidFill>
              </a:rPr>
              <a:t>Design, realization and test of C-band accelerating structures for the SPARC_LAB linac energy upgrade</a:t>
            </a:r>
            <a:endParaRPr lang="it-IT" sz="1200" dirty="0" smtClean="0">
              <a:solidFill>
                <a:srgbClr val="000000"/>
              </a:solidFill>
            </a:endParaRPr>
          </a:p>
          <a:p>
            <a:r>
              <a:rPr lang="en-US" sz="1200" dirty="0" err="1" smtClean="0">
                <a:solidFill>
                  <a:srgbClr val="000000"/>
                </a:solidFill>
              </a:rPr>
              <a:t>Nucl</a:t>
            </a:r>
            <a:r>
              <a:rPr lang="en-US" sz="1200" dirty="0" smtClean="0">
                <a:solidFill>
                  <a:srgbClr val="000000"/>
                </a:solidFill>
              </a:rPr>
              <a:t>. Instr. and Methods in Physics Research A </a:t>
            </a:r>
            <a:r>
              <a:rPr lang="en-US" sz="1200" b="1" dirty="0" smtClean="0">
                <a:solidFill>
                  <a:srgbClr val="000000"/>
                </a:solidFill>
              </a:rPr>
              <a:t>837</a:t>
            </a:r>
            <a:r>
              <a:rPr lang="en-US" sz="1200" dirty="0" smtClean="0">
                <a:solidFill>
                  <a:srgbClr val="000000"/>
                </a:solidFill>
              </a:rPr>
              <a:t>, 161-170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10.1016/j.nima.2016.09.010</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pPr lvl="0"/>
            <a:r>
              <a:rPr lang="en-US" sz="1200" dirty="0" smtClean="0">
                <a:solidFill>
                  <a:srgbClr val="000000"/>
                </a:solidFill>
              </a:rPr>
              <a:t>F. Massimo et al., </a:t>
            </a:r>
            <a:endParaRPr lang="it-IT" sz="1200" dirty="0" smtClean="0">
              <a:solidFill>
                <a:srgbClr val="000000"/>
              </a:solidFill>
            </a:endParaRPr>
          </a:p>
          <a:p>
            <a:r>
              <a:rPr lang="en-US" sz="1200" dirty="0" smtClean="0">
                <a:solidFill>
                  <a:srgbClr val="000000"/>
                </a:solidFill>
              </a:rPr>
              <a:t>Electromagnetic self-consistent field initialization and fluid advance techniques for hybrid-kinetic PWFA code Architect</a:t>
            </a:r>
            <a:endParaRPr lang="it-IT" sz="1200" dirty="0" smtClean="0">
              <a:solidFill>
                <a:srgbClr val="000000"/>
              </a:solidFill>
            </a:endParaRPr>
          </a:p>
          <a:p>
            <a:r>
              <a:rPr lang="en-US" sz="1200" dirty="0" err="1" smtClean="0">
                <a:solidFill>
                  <a:srgbClr val="000000"/>
                </a:solidFill>
              </a:rPr>
              <a:t>Nucl</a:t>
            </a:r>
            <a:r>
              <a:rPr lang="en-US" sz="1200" dirty="0" smtClean="0">
                <a:solidFill>
                  <a:srgbClr val="000000"/>
                </a:solidFill>
              </a:rPr>
              <a:t>. Instr. and Methods in Physics Research A </a:t>
            </a:r>
            <a:r>
              <a:rPr lang="en-US" sz="1200" b="1" dirty="0" smtClean="0">
                <a:solidFill>
                  <a:srgbClr val="000000"/>
                </a:solidFill>
              </a:rPr>
              <a:t>829</a:t>
            </a:r>
            <a:r>
              <a:rPr lang="en-US" sz="1200" dirty="0" smtClean="0">
                <a:solidFill>
                  <a:srgbClr val="000000"/>
                </a:solidFill>
              </a:rPr>
              <a:t>, 378-389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10.1016/j.nima.2016.02.043</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pPr lvl="0"/>
            <a:r>
              <a:rPr lang="en-US" sz="1200" dirty="0" smtClean="0">
                <a:solidFill>
                  <a:srgbClr val="000000"/>
                </a:solidFill>
              </a:rPr>
              <a:t>A. </a:t>
            </a:r>
            <a:r>
              <a:rPr lang="en-US" sz="1200" dirty="0" err="1" smtClean="0">
                <a:solidFill>
                  <a:srgbClr val="000000"/>
                </a:solidFill>
              </a:rPr>
              <a:t>Curcio</a:t>
            </a:r>
            <a:r>
              <a:rPr lang="en-US" sz="1200" dirty="0" smtClean="0">
                <a:solidFill>
                  <a:srgbClr val="000000"/>
                </a:solidFill>
              </a:rPr>
              <a:t> et al.,</a:t>
            </a:r>
            <a:endParaRPr lang="it-IT" sz="1200" dirty="0" smtClean="0">
              <a:solidFill>
                <a:srgbClr val="000000"/>
              </a:solidFill>
            </a:endParaRPr>
          </a:p>
          <a:p>
            <a:r>
              <a:rPr lang="en-US" sz="1200" i="1" dirty="0" smtClean="0">
                <a:solidFill>
                  <a:srgbClr val="000000"/>
                </a:solidFill>
              </a:rPr>
              <a:t>Numerical and analytical models to study the laser-driven plasma perturbation in a dielectric gas-filled capillary waveguide</a:t>
            </a:r>
            <a:endParaRPr lang="it-IT" sz="1200" dirty="0" smtClean="0">
              <a:solidFill>
                <a:srgbClr val="000000"/>
              </a:solidFill>
            </a:endParaRPr>
          </a:p>
          <a:p>
            <a:r>
              <a:rPr lang="en-US" sz="1200" dirty="0" smtClean="0">
                <a:solidFill>
                  <a:srgbClr val="000000"/>
                </a:solidFill>
              </a:rPr>
              <a:t>Optics Letters </a:t>
            </a:r>
            <a:r>
              <a:rPr lang="en-US" sz="1200" b="1" dirty="0" smtClean="0">
                <a:solidFill>
                  <a:srgbClr val="000000"/>
                </a:solidFill>
              </a:rPr>
              <a:t>41</a:t>
            </a:r>
            <a:r>
              <a:rPr lang="en-US" sz="1200" dirty="0" smtClean="0">
                <a:solidFill>
                  <a:srgbClr val="000000"/>
                </a:solidFill>
              </a:rPr>
              <a:t>, Issue 18, 4233-4236 (2016)</a:t>
            </a:r>
            <a:endParaRPr lang="it-IT" sz="1200" dirty="0" smtClean="0">
              <a:solidFill>
                <a:srgbClr val="000000"/>
              </a:solidFill>
            </a:endParaRPr>
          </a:p>
          <a:p>
            <a:r>
              <a:rPr lang="en-US" sz="1200" dirty="0" err="1" smtClean="0">
                <a:solidFill>
                  <a:srgbClr val="000000"/>
                </a:solidFill>
              </a:rPr>
              <a:t>doi</a:t>
            </a:r>
            <a:r>
              <a:rPr lang="en-US" sz="1200" dirty="0" smtClean="0">
                <a:solidFill>
                  <a:srgbClr val="000000"/>
                </a:solidFill>
              </a:rPr>
              <a:t>: 10.1364/OL.41.004233</a:t>
            </a:r>
            <a:endParaRPr lang="it-IT" sz="1200" dirty="0" smtClean="0">
              <a:solidFill>
                <a:srgbClr val="000000"/>
              </a:solidFill>
            </a:endParaRPr>
          </a:p>
          <a:p>
            <a:r>
              <a:rPr lang="en-US" sz="1200" dirty="0" smtClean="0">
                <a:solidFill>
                  <a:srgbClr val="000000"/>
                </a:solidFill>
              </a:rPr>
              <a:t> </a:t>
            </a:r>
            <a:endParaRPr lang="it-IT" sz="1200" dirty="0" smtClean="0">
              <a:solidFill>
                <a:srgbClr val="000000"/>
              </a:solidFill>
            </a:endParaRPr>
          </a:p>
          <a:p>
            <a:endParaRPr lang="en-US" sz="1200" dirty="0">
              <a:solidFill>
                <a:srgbClr val="000000"/>
              </a:solidFill>
            </a:endParaRPr>
          </a:p>
        </p:txBody>
      </p:sp>
    </p:spTree>
    <p:extLst>
      <p:ext uri="{BB962C8B-B14F-4D97-AF65-F5344CB8AC3E}">
        <p14:creationId xmlns:p14="http://schemas.microsoft.com/office/powerpoint/2010/main" val="12233791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39478"/>
            <a:ext cx="8915400" cy="771846"/>
          </a:xfrm>
        </p:spPr>
        <p:txBody>
          <a:bodyPr>
            <a:normAutofit/>
          </a:bodyPr>
          <a:lstStyle/>
          <a:p>
            <a:r>
              <a:rPr lang="en-US" dirty="0" smtClean="0"/>
              <a:t>Planning 2017: First Period</a:t>
            </a:r>
            <a:endParaRPr lang="en-US" dirty="0"/>
          </a:p>
        </p:txBody>
      </p:sp>
      <p:pic>
        <p:nvPicPr>
          <p:cNvPr id="8" name="Picture 7" descr="GanttChart_updated.pdf"/>
          <p:cNvPicPr>
            <a:picLocks noChangeAspect="1"/>
          </p:cNvPicPr>
          <p:nvPr/>
        </p:nvPicPr>
        <p:blipFill rotWithShape="1">
          <a:blip r:embed="rId2">
            <a:extLst>
              <a:ext uri="{28A0092B-C50C-407E-A947-70E740481C1C}">
                <a14:useLocalDpi xmlns:a14="http://schemas.microsoft.com/office/drawing/2010/main" val="0"/>
              </a:ext>
            </a:extLst>
          </a:blip>
          <a:srcRect l="22724" t="3185" r="33673" b="12582"/>
          <a:stretch/>
        </p:blipFill>
        <p:spPr>
          <a:xfrm>
            <a:off x="2496582" y="811328"/>
            <a:ext cx="4708389" cy="5933083"/>
          </a:xfrm>
          <a:prstGeom prst="rect">
            <a:avLst/>
          </a:prstGeom>
        </p:spPr>
      </p:pic>
      <p:sp>
        <p:nvSpPr>
          <p:cNvPr id="9" name="Rounded Rectangle 8"/>
          <p:cNvSpPr/>
          <p:nvPr/>
        </p:nvSpPr>
        <p:spPr>
          <a:xfrm>
            <a:off x="2496514" y="941588"/>
            <a:ext cx="1695968" cy="195958"/>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dirty="0">
              <a:solidFill>
                <a:prstClr val="white"/>
              </a:solidFill>
              <a:latin typeface="Calibri"/>
            </a:endParaRPr>
          </a:p>
        </p:txBody>
      </p:sp>
    </p:spTree>
    <p:extLst>
      <p:ext uri="{BB962C8B-B14F-4D97-AF65-F5344CB8AC3E}">
        <p14:creationId xmlns:p14="http://schemas.microsoft.com/office/powerpoint/2010/main" val="2462075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95300" y="39478"/>
            <a:ext cx="8915400" cy="771846"/>
          </a:xfrm>
        </p:spPr>
        <p:txBody>
          <a:bodyPr>
            <a:normAutofit/>
          </a:bodyPr>
          <a:lstStyle/>
          <a:p>
            <a:r>
              <a:rPr lang="en-US" dirty="0" smtClean="0"/>
              <a:t>Planning 2017: Second Period</a:t>
            </a:r>
            <a:endParaRPr lang="en-US" dirty="0"/>
          </a:p>
        </p:txBody>
      </p:sp>
      <p:pic>
        <p:nvPicPr>
          <p:cNvPr id="10" name="Picture 9" descr="GanttChart_updated.pdf"/>
          <p:cNvPicPr>
            <a:picLocks noChangeAspect="1"/>
          </p:cNvPicPr>
          <p:nvPr/>
        </p:nvPicPr>
        <p:blipFill rotWithShape="1">
          <a:blip r:embed="rId2">
            <a:extLst>
              <a:ext uri="{28A0092B-C50C-407E-A947-70E740481C1C}">
                <a14:useLocalDpi xmlns:a14="http://schemas.microsoft.com/office/drawing/2010/main" val="0"/>
              </a:ext>
            </a:extLst>
          </a:blip>
          <a:srcRect l="22628" t="3185" r="11643" b="18702"/>
          <a:stretch/>
        </p:blipFill>
        <p:spPr>
          <a:xfrm>
            <a:off x="1245359" y="811331"/>
            <a:ext cx="7300589" cy="5659365"/>
          </a:xfrm>
          <a:prstGeom prst="rect">
            <a:avLst/>
          </a:prstGeom>
        </p:spPr>
      </p:pic>
      <p:sp>
        <p:nvSpPr>
          <p:cNvPr id="11" name="Rounded Rectangle 10"/>
          <p:cNvSpPr/>
          <p:nvPr/>
        </p:nvSpPr>
        <p:spPr>
          <a:xfrm>
            <a:off x="2621048" y="940470"/>
            <a:ext cx="2787081" cy="195958"/>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dirty="0">
              <a:solidFill>
                <a:prstClr val="white"/>
              </a:solidFill>
              <a:latin typeface="Calibri"/>
            </a:endParaRPr>
          </a:p>
        </p:txBody>
      </p:sp>
    </p:spTree>
    <p:extLst>
      <p:ext uri="{BB962C8B-B14F-4D97-AF65-F5344CB8AC3E}">
        <p14:creationId xmlns:p14="http://schemas.microsoft.com/office/powerpoint/2010/main" val="12110093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8" y="0"/>
            <a:ext cx="9768289" cy="6858000"/>
          </a:xfrm>
          <a:prstGeom prst="rect">
            <a:avLst/>
          </a:prstGeom>
        </p:spPr>
      </p:pic>
    </p:spTree>
    <p:extLst>
      <p:ext uri="{BB962C8B-B14F-4D97-AF65-F5344CB8AC3E}">
        <p14:creationId xmlns:p14="http://schemas.microsoft.com/office/powerpoint/2010/main" val="644689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74"/>
          <a:stretch/>
        </p:blipFill>
        <p:spPr>
          <a:xfrm>
            <a:off x="622828" y="1282704"/>
            <a:ext cx="8646109" cy="5263573"/>
          </a:xfrm>
          <a:prstGeom prst="rect">
            <a:avLst/>
          </a:prstGeom>
        </p:spPr>
      </p:pic>
      <p:sp>
        <p:nvSpPr>
          <p:cNvPr id="5" name="CasellaDiTesto 4"/>
          <p:cNvSpPr txBox="1"/>
          <p:nvPr/>
        </p:nvSpPr>
        <p:spPr>
          <a:xfrm>
            <a:off x="195748" y="116086"/>
            <a:ext cx="9399333" cy="708794"/>
          </a:xfrm>
          <a:prstGeom prst="rect">
            <a:avLst/>
          </a:prstGeom>
          <a:noFill/>
        </p:spPr>
        <p:txBody>
          <a:bodyPr lIns="91416" tIns="45709" rIns="91416" bIns="45709">
            <a:spAutoFit/>
          </a:bodyPr>
          <a:lstStyle/>
          <a:p>
            <a:pPr algn="l" defTabSz="914165" fontAlgn="auto">
              <a:spcBef>
                <a:spcPts val="0"/>
              </a:spcBef>
              <a:spcAft>
                <a:spcPts val="0"/>
              </a:spcAft>
              <a:defRPr/>
            </a:pPr>
            <a:r>
              <a:rPr lang="it-IT" dirty="0" err="1" smtClean="0">
                <a:solidFill>
                  <a:srgbClr val="FF0000"/>
                </a:solidFill>
              </a:rPr>
              <a:t>Ti:Sa</a:t>
            </a:r>
            <a:r>
              <a:rPr lang="it-IT" dirty="0" smtClean="0">
                <a:solidFill>
                  <a:srgbClr val="FF0000"/>
                </a:solidFill>
              </a:rPr>
              <a:t> </a:t>
            </a:r>
            <a:r>
              <a:rPr lang="it-IT" dirty="0">
                <a:solidFill>
                  <a:srgbClr val="FF0000"/>
                </a:solidFill>
              </a:rPr>
              <a:t>FLAME laser</a:t>
            </a:r>
          </a:p>
        </p:txBody>
      </p:sp>
    </p:spTree>
    <p:extLst>
      <p:ext uri="{BB962C8B-B14F-4D97-AF65-F5344CB8AC3E}">
        <p14:creationId xmlns:p14="http://schemas.microsoft.com/office/powerpoint/2010/main" val="2111559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23" y="104371"/>
            <a:ext cx="2435282" cy="584776"/>
          </a:xfrm>
          <a:prstGeom prst="rect">
            <a:avLst/>
          </a:prstGeom>
          <a:noFill/>
        </p:spPr>
        <p:txBody>
          <a:bodyPr wrap="none" rtlCol="0">
            <a:spAutoFit/>
          </a:bodyPr>
          <a:lstStyle/>
          <a:p>
            <a:pPr algn="l" defTabSz="457200" fontAlgn="auto">
              <a:spcBef>
                <a:spcPts val="0"/>
              </a:spcBef>
              <a:spcAft>
                <a:spcPts val="0"/>
              </a:spcAft>
            </a:pPr>
            <a:r>
              <a:rPr lang="en-US" sz="3200" dirty="0" smtClean="0">
                <a:solidFill>
                  <a:prstClr val="black"/>
                </a:solidFill>
                <a:latin typeface="Calibri"/>
                <a:ea typeface="+mn-ea"/>
                <a:cs typeface="+mn-cs"/>
              </a:rPr>
              <a:t>FLAME status</a:t>
            </a:r>
            <a:endParaRPr lang="en-US" sz="3200" dirty="0">
              <a:solidFill>
                <a:prstClr val="black"/>
              </a:solidFill>
              <a:latin typeface="Calibri"/>
              <a:ea typeface="+mn-ea"/>
              <a:cs typeface="+mn-cs"/>
            </a:endParaRPr>
          </a:p>
        </p:txBody>
      </p:sp>
      <p:pic>
        <p:nvPicPr>
          <p:cNvPr id="3" name="Picture 2"/>
          <p:cNvPicPr>
            <a:picLocks noChangeAspect="1"/>
          </p:cNvPicPr>
          <p:nvPr/>
        </p:nvPicPr>
        <p:blipFill>
          <a:blip r:embed="rId2"/>
          <a:stretch>
            <a:fillRect/>
          </a:stretch>
        </p:blipFill>
        <p:spPr>
          <a:xfrm>
            <a:off x="169623" y="1336589"/>
            <a:ext cx="4387500" cy="5400000"/>
          </a:xfrm>
          <a:prstGeom prst="rect">
            <a:avLst/>
          </a:prstGeom>
        </p:spPr>
      </p:pic>
      <p:pic>
        <p:nvPicPr>
          <p:cNvPr id="4" name="Picture 3"/>
          <p:cNvPicPr>
            <a:picLocks noChangeAspect="1"/>
          </p:cNvPicPr>
          <p:nvPr/>
        </p:nvPicPr>
        <p:blipFill>
          <a:blip r:embed="rId3"/>
          <a:stretch>
            <a:fillRect/>
          </a:stretch>
        </p:blipFill>
        <p:spPr>
          <a:xfrm>
            <a:off x="5277240" y="1336589"/>
            <a:ext cx="4387500" cy="5400000"/>
          </a:xfrm>
          <a:prstGeom prst="rect">
            <a:avLst/>
          </a:prstGeom>
        </p:spPr>
      </p:pic>
      <p:sp>
        <p:nvSpPr>
          <p:cNvPr id="5" name="TextBox 4"/>
          <p:cNvSpPr txBox="1"/>
          <p:nvPr/>
        </p:nvSpPr>
        <p:spPr>
          <a:xfrm>
            <a:off x="221873" y="658167"/>
            <a:ext cx="9442866" cy="528350"/>
          </a:xfrm>
          <a:prstGeom prst="rect">
            <a:avLst/>
          </a:prstGeom>
          <a:noFill/>
        </p:spPr>
        <p:txBody>
          <a:bodyPr wrap="square" rtlCol="0">
            <a:spAutoFit/>
          </a:bodyPr>
          <a:lstStyle/>
          <a:p>
            <a:pPr algn="just" defTabSz="457200" fontAlgn="auto">
              <a:lnSpc>
                <a:spcPct val="150000"/>
              </a:lnSpc>
              <a:spcBef>
                <a:spcPts val="0"/>
              </a:spcBef>
              <a:spcAft>
                <a:spcPts val="0"/>
              </a:spcAft>
            </a:pPr>
            <a:r>
              <a:rPr lang="en-US" sz="2000" dirty="0" smtClean="0">
                <a:solidFill>
                  <a:prstClr val="black"/>
                </a:solidFill>
                <a:latin typeface="Calibri"/>
                <a:ea typeface="+mn-ea"/>
                <a:cs typeface="+mn-cs"/>
              </a:rPr>
              <a:t>A fire accident has stopped suddenly FLAME operations…</a:t>
            </a:r>
            <a:r>
              <a:rPr lang="en-US" sz="2000" b="1" dirty="0" smtClean="0">
                <a:solidFill>
                  <a:prstClr val="black"/>
                </a:solidFill>
                <a:latin typeface="Calibri"/>
                <a:ea typeface="+mn-ea"/>
                <a:cs typeface="+mn-cs"/>
              </a:rPr>
              <a:t>. October 2016</a:t>
            </a:r>
          </a:p>
        </p:txBody>
      </p:sp>
    </p:spTree>
    <p:extLst>
      <p:ext uri="{BB962C8B-B14F-4D97-AF65-F5344CB8AC3E}">
        <p14:creationId xmlns:p14="http://schemas.microsoft.com/office/powerpoint/2010/main" val="26073808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65" y="104371"/>
            <a:ext cx="4149493" cy="584776"/>
          </a:xfrm>
          <a:prstGeom prst="rect">
            <a:avLst/>
          </a:prstGeom>
          <a:noFill/>
        </p:spPr>
        <p:txBody>
          <a:bodyPr wrap="none" rtlCol="0">
            <a:spAutoFit/>
          </a:bodyPr>
          <a:lstStyle/>
          <a:p>
            <a:pPr algn="l" defTabSz="457200" fontAlgn="auto">
              <a:spcBef>
                <a:spcPts val="0"/>
              </a:spcBef>
              <a:spcAft>
                <a:spcPts val="0"/>
              </a:spcAft>
            </a:pPr>
            <a:r>
              <a:rPr lang="en-US" sz="3200" dirty="0" smtClean="0">
                <a:solidFill>
                  <a:prstClr val="black"/>
                </a:solidFill>
                <a:latin typeface="Calibri"/>
                <a:ea typeface="+mn-ea"/>
                <a:cs typeface="+mn-cs"/>
              </a:rPr>
              <a:t>FLAME status: roadmap</a:t>
            </a:r>
            <a:endParaRPr lang="en-US" sz="3200" dirty="0">
              <a:solidFill>
                <a:prstClr val="black"/>
              </a:solidFill>
              <a:latin typeface="Calibri"/>
              <a:ea typeface="+mn-ea"/>
              <a:cs typeface="+mn-cs"/>
            </a:endParaRPr>
          </a:p>
        </p:txBody>
      </p:sp>
      <p:sp>
        <p:nvSpPr>
          <p:cNvPr id="3" name="Rectangle 2"/>
          <p:cNvSpPr/>
          <p:nvPr/>
        </p:nvSpPr>
        <p:spPr>
          <a:xfrm>
            <a:off x="3782085" y="4037576"/>
            <a:ext cx="2447927" cy="805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smtClean="0">
                <a:solidFill>
                  <a:prstClr val="white"/>
                </a:solidFill>
                <a:latin typeface="Calibri"/>
              </a:rPr>
              <a:t>White room </a:t>
            </a:r>
            <a:r>
              <a:rPr lang="en-US" sz="1800" dirty="0" err="1" smtClean="0">
                <a:solidFill>
                  <a:prstClr val="white"/>
                </a:solidFill>
                <a:latin typeface="Calibri"/>
              </a:rPr>
              <a:t>aircon</a:t>
            </a:r>
            <a:r>
              <a:rPr lang="en-US" sz="1800" dirty="0" smtClean="0">
                <a:solidFill>
                  <a:prstClr val="white"/>
                </a:solidFill>
                <a:latin typeface="Calibri"/>
              </a:rPr>
              <a:t> cleaning</a:t>
            </a:r>
          </a:p>
          <a:p>
            <a:pPr defTabSz="457200" fontAlgn="auto">
              <a:spcBef>
                <a:spcPts val="0"/>
              </a:spcBef>
              <a:spcAft>
                <a:spcPts val="0"/>
              </a:spcAft>
            </a:pPr>
            <a:r>
              <a:rPr lang="en-US" sz="1800" dirty="0" smtClean="0">
                <a:solidFill>
                  <a:prstClr val="white"/>
                </a:solidFill>
                <a:latin typeface="Calibri"/>
              </a:rPr>
              <a:t>28/11/2016 for 1 w</a:t>
            </a:r>
            <a:endParaRPr lang="en-US" sz="1800" dirty="0">
              <a:solidFill>
                <a:prstClr val="white"/>
              </a:solidFill>
              <a:latin typeface="Calibri"/>
            </a:endParaRPr>
          </a:p>
        </p:txBody>
      </p:sp>
      <p:sp>
        <p:nvSpPr>
          <p:cNvPr id="4" name="Right Arrow 3"/>
          <p:cNvSpPr/>
          <p:nvPr/>
        </p:nvSpPr>
        <p:spPr>
          <a:xfrm>
            <a:off x="6229976" y="4192466"/>
            <a:ext cx="671166" cy="4646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latin typeface="Calibri"/>
            </a:endParaRPr>
          </a:p>
        </p:txBody>
      </p:sp>
      <p:sp>
        <p:nvSpPr>
          <p:cNvPr id="7" name="Rectangle 6"/>
          <p:cNvSpPr/>
          <p:nvPr/>
        </p:nvSpPr>
        <p:spPr>
          <a:xfrm>
            <a:off x="6901180" y="4037576"/>
            <a:ext cx="2447927" cy="805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smtClean="0">
                <a:solidFill>
                  <a:prstClr val="white"/>
                </a:solidFill>
                <a:latin typeface="Calibri"/>
              </a:rPr>
              <a:t>White room floor and walls cleaning</a:t>
            </a:r>
          </a:p>
          <a:p>
            <a:pPr defTabSz="457200" fontAlgn="auto">
              <a:spcBef>
                <a:spcPts val="0"/>
              </a:spcBef>
              <a:spcAft>
                <a:spcPts val="0"/>
              </a:spcAft>
            </a:pPr>
            <a:r>
              <a:rPr lang="en-US" sz="1800" dirty="0" smtClean="0">
                <a:solidFill>
                  <a:prstClr val="white"/>
                </a:solidFill>
                <a:latin typeface="Calibri"/>
              </a:rPr>
              <a:t>5/12/2016 for 1 w</a:t>
            </a:r>
            <a:endParaRPr lang="en-US" sz="1800" dirty="0">
              <a:solidFill>
                <a:prstClr val="white"/>
              </a:solidFill>
              <a:latin typeface="Calibri"/>
            </a:endParaRPr>
          </a:p>
        </p:txBody>
      </p:sp>
      <p:sp>
        <p:nvSpPr>
          <p:cNvPr id="8" name="Right Arrow 7"/>
          <p:cNvSpPr/>
          <p:nvPr/>
        </p:nvSpPr>
        <p:spPr>
          <a:xfrm rot="5400000">
            <a:off x="7864916" y="4965686"/>
            <a:ext cx="623714" cy="5034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latin typeface="Calibri"/>
            </a:endParaRPr>
          </a:p>
        </p:txBody>
      </p:sp>
      <p:sp>
        <p:nvSpPr>
          <p:cNvPr id="9" name="Rectangle 8"/>
          <p:cNvSpPr/>
          <p:nvPr/>
        </p:nvSpPr>
        <p:spPr>
          <a:xfrm>
            <a:off x="6901180" y="5529249"/>
            <a:ext cx="2447927" cy="805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smtClean="0">
                <a:solidFill>
                  <a:prstClr val="white"/>
                </a:solidFill>
                <a:latin typeface="Calibri"/>
              </a:rPr>
              <a:t>Optics cleaning</a:t>
            </a:r>
          </a:p>
          <a:p>
            <a:pPr defTabSz="457200" fontAlgn="auto">
              <a:spcBef>
                <a:spcPts val="0"/>
              </a:spcBef>
              <a:spcAft>
                <a:spcPts val="0"/>
              </a:spcAft>
            </a:pPr>
            <a:r>
              <a:rPr lang="en-US" sz="1800" dirty="0" smtClean="0">
                <a:solidFill>
                  <a:prstClr val="white"/>
                </a:solidFill>
                <a:latin typeface="Calibri"/>
              </a:rPr>
              <a:t>12/12/2016 for 2 w</a:t>
            </a:r>
            <a:endParaRPr lang="en-US" sz="1800" dirty="0">
              <a:solidFill>
                <a:prstClr val="white"/>
              </a:solidFill>
              <a:latin typeface="Calibri"/>
            </a:endParaRPr>
          </a:p>
        </p:txBody>
      </p:sp>
      <p:sp>
        <p:nvSpPr>
          <p:cNvPr id="11" name="Right Arrow 10"/>
          <p:cNvSpPr/>
          <p:nvPr/>
        </p:nvSpPr>
        <p:spPr>
          <a:xfrm rot="10800000">
            <a:off x="3138214" y="5682131"/>
            <a:ext cx="628651" cy="4646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latin typeface="Calibri"/>
            </a:endParaRPr>
          </a:p>
        </p:txBody>
      </p:sp>
      <p:sp>
        <p:nvSpPr>
          <p:cNvPr id="12" name="Rectangle 11"/>
          <p:cNvSpPr/>
          <p:nvPr/>
        </p:nvSpPr>
        <p:spPr>
          <a:xfrm>
            <a:off x="3766878" y="5529249"/>
            <a:ext cx="2447927" cy="805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smtClean="0">
                <a:solidFill>
                  <a:prstClr val="white"/>
                </a:solidFill>
                <a:latin typeface="Calibri"/>
              </a:rPr>
              <a:t>Starting the laser from oscillator</a:t>
            </a:r>
          </a:p>
          <a:p>
            <a:pPr defTabSz="457200" fontAlgn="auto">
              <a:spcBef>
                <a:spcPts val="0"/>
              </a:spcBef>
              <a:spcAft>
                <a:spcPts val="0"/>
              </a:spcAft>
            </a:pPr>
            <a:r>
              <a:rPr lang="en-US" sz="1800" dirty="0" smtClean="0">
                <a:solidFill>
                  <a:prstClr val="white"/>
                </a:solidFill>
                <a:latin typeface="Calibri"/>
              </a:rPr>
              <a:t>9/01/2017 for 2 w</a:t>
            </a:r>
            <a:endParaRPr lang="en-US" sz="1800" dirty="0">
              <a:solidFill>
                <a:prstClr val="white"/>
              </a:solidFill>
              <a:latin typeface="Calibri"/>
            </a:endParaRPr>
          </a:p>
        </p:txBody>
      </p:sp>
      <p:sp>
        <p:nvSpPr>
          <p:cNvPr id="13" name="Right Arrow 12"/>
          <p:cNvSpPr/>
          <p:nvPr/>
        </p:nvSpPr>
        <p:spPr>
          <a:xfrm rot="10800000">
            <a:off x="6229975" y="5658868"/>
            <a:ext cx="671166" cy="4646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latin typeface="Calibri"/>
            </a:endParaRPr>
          </a:p>
        </p:txBody>
      </p:sp>
      <p:sp>
        <p:nvSpPr>
          <p:cNvPr id="14" name="Rectangle 13"/>
          <p:cNvSpPr/>
          <p:nvPr/>
        </p:nvSpPr>
        <p:spPr>
          <a:xfrm>
            <a:off x="658467" y="5552513"/>
            <a:ext cx="2447927" cy="80545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defTabSz="457200" fontAlgn="auto">
              <a:spcBef>
                <a:spcPts val="0"/>
              </a:spcBef>
              <a:spcAft>
                <a:spcPts val="0"/>
              </a:spcAft>
            </a:pPr>
            <a:r>
              <a:rPr lang="en-US" sz="1800" dirty="0" smtClean="0">
                <a:solidFill>
                  <a:prstClr val="black"/>
                </a:solidFill>
                <a:latin typeface="Calibri"/>
              </a:rPr>
              <a:t>Laser transport to the FLAME bunker</a:t>
            </a:r>
          </a:p>
          <a:p>
            <a:pPr defTabSz="457200" fontAlgn="auto">
              <a:spcBef>
                <a:spcPts val="0"/>
              </a:spcBef>
              <a:spcAft>
                <a:spcPts val="0"/>
              </a:spcAft>
            </a:pPr>
            <a:r>
              <a:rPr lang="en-US" sz="1800" dirty="0">
                <a:solidFill>
                  <a:prstClr val="black"/>
                </a:solidFill>
                <a:latin typeface="Calibri"/>
              </a:rPr>
              <a:t>2</a:t>
            </a:r>
            <a:r>
              <a:rPr lang="en-US" sz="1800" dirty="0" smtClean="0">
                <a:solidFill>
                  <a:prstClr val="black"/>
                </a:solidFill>
                <a:latin typeface="Calibri"/>
              </a:rPr>
              <a:t>3/</a:t>
            </a:r>
            <a:r>
              <a:rPr lang="en-US" sz="1800" dirty="0" smtClean="0">
                <a:solidFill>
                  <a:prstClr val="black"/>
                </a:solidFill>
                <a:latin typeface="Calibri"/>
              </a:rPr>
              <a:t>03/</a:t>
            </a:r>
            <a:r>
              <a:rPr lang="en-US" sz="1800" dirty="0" smtClean="0">
                <a:solidFill>
                  <a:prstClr val="black"/>
                </a:solidFill>
                <a:latin typeface="Calibri"/>
              </a:rPr>
              <a:t>2017 for 2 w</a:t>
            </a:r>
            <a:endParaRPr lang="en-US" sz="1800" dirty="0">
              <a:solidFill>
                <a:prstClr val="black"/>
              </a:solidFill>
              <a:latin typeface="Calibri"/>
            </a:endParaRPr>
          </a:p>
        </p:txBody>
      </p:sp>
      <p:sp>
        <p:nvSpPr>
          <p:cNvPr id="17" name="Rectangle 16"/>
          <p:cNvSpPr/>
          <p:nvPr/>
        </p:nvSpPr>
        <p:spPr>
          <a:xfrm>
            <a:off x="658467" y="4014485"/>
            <a:ext cx="2447927" cy="8054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defTabSz="457200" fontAlgn="auto">
              <a:spcBef>
                <a:spcPts val="0"/>
              </a:spcBef>
              <a:spcAft>
                <a:spcPts val="0"/>
              </a:spcAft>
            </a:pPr>
            <a:r>
              <a:rPr lang="en-US" sz="1800" dirty="0" smtClean="0">
                <a:solidFill>
                  <a:prstClr val="white"/>
                </a:solidFill>
                <a:latin typeface="Calibri"/>
              </a:rPr>
              <a:t>Fire accident</a:t>
            </a:r>
          </a:p>
          <a:p>
            <a:pPr defTabSz="457200" fontAlgn="auto">
              <a:spcBef>
                <a:spcPts val="0"/>
              </a:spcBef>
              <a:spcAft>
                <a:spcPts val="0"/>
              </a:spcAft>
            </a:pPr>
            <a:r>
              <a:rPr lang="en-US" sz="1800" dirty="0" smtClean="0">
                <a:solidFill>
                  <a:prstClr val="white"/>
                </a:solidFill>
                <a:latin typeface="Calibri"/>
              </a:rPr>
              <a:t>17/10/2016</a:t>
            </a:r>
            <a:endParaRPr lang="en-US" sz="1800" dirty="0">
              <a:solidFill>
                <a:prstClr val="white"/>
              </a:solidFill>
              <a:latin typeface="Calibri"/>
            </a:endParaRPr>
          </a:p>
        </p:txBody>
      </p:sp>
      <p:sp>
        <p:nvSpPr>
          <p:cNvPr id="18" name="Right Arrow 17"/>
          <p:cNvSpPr/>
          <p:nvPr/>
        </p:nvSpPr>
        <p:spPr>
          <a:xfrm>
            <a:off x="3106358" y="4169375"/>
            <a:ext cx="675690" cy="4646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latin typeface="Calibri"/>
            </a:endParaRPr>
          </a:p>
        </p:txBody>
      </p:sp>
      <p:sp>
        <p:nvSpPr>
          <p:cNvPr id="21" name="TextBox 20"/>
          <p:cNvSpPr txBox="1"/>
          <p:nvPr/>
        </p:nvSpPr>
        <p:spPr>
          <a:xfrm>
            <a:off x="169638" y="675055"/>
            <a:ext cx="9579073" cy="2836674"/>
          </a:xfrm>
          <a:prstGeom prst="rect">
            <a:avLst/>
          </a:prstGeom>
          <a:noFill/>
        </p:spPr>
        <p:txBody>
          <a:bodyPr wrap="square" rtlCol="0">
            <a:spAutoFit/>
          </a:bodyPr>
          <a:lstStyle/>
          <a:p>
            <a:pPr algn="just" defTabSz="457200" fontAlgn="auto">
              <a:lnSpc>
                <a:spcPct val="150000"/>
              </a:lnSpc>
              <a:spcBef>
                <a:spcPts val="0"/>
              </a:spcBef>
              <a:spcAft>
                <a:spcPts val="0"/>
              </a:spcAft>
            </a:pPr>
            <a:r>
              <a:rPr lang="en-US" sz="2000" dirty="0" smtClean="0">
                <a:solidFill>
                  <a:prstClr val="black"/>
                </a:solidFill>
                <a:latin typeface="Calibri"/>
                <a:ea typeface="+mn-ea"/>
                <a:cs typeface="+mn-cs"/>
              </a:rPr>
              <a:t>After the fire accident, we have been following a roadmap to restart the laser as soon as possible. The roadmap has been successfully obeyed with only one week of delay and laser beam has been transported into the FLAME bunker where a strong instability on the focal spot has been observed (beam was moving from shot to shot more than 10 </a:t>
            </a:r>
            <a:r>
              <a:rPr lang="en-US" sz="2000" dirty="0" err="1" smtClean="0">
                <a:solidFill>
                  <a:prstClr val="black"/>
                </a:solidFill>
                <a:latin typeface="Calibri"/>
                <a:ea typeface="+mn-ea"/>
                <a:cs typeface="+mn-cs"/>
              </a:rPr>
              <a:t>sigmas</a:t>
            </a:r>
            <a:r>
              <a:rPr lang="en-US" sz="2000" dirty="0" smtClean="0">
                <a:solidFill>
                  <a:prstClr val="black"/>
                </a:solidFill>
                <a:latin typeface="Calibri"/>
                <a:ea typeface="+mn-ea"/>
                <a:cs typeface="+mn-cs"/>
              </a:rPr>
              <a:t>). The problem has been found on the air conditioning which was giving a flux which was too high. Problem has been fixed only at the end of </a:t>
            </a:r>
            <a:r>
              <a:rPr lang="en-US" sz="2000" b="1" dirty="0" smtClean="0">
                <a:solidFill>
                  <a:prstClr val="black"/>
                </a:solidFill>
                <a:latin typeface="Calibri"/>
                <a:ea typeface="+mn-ea"/>
                <a:cs typeface="+mn-cs"/>
              </a:rPr>
              <a:t>MARCH 2017.</a:t>
            </a:r>
          </a:p>
        </p:txBody>
      </p:sp>
    </p:spTree>
    <p:extLst>
      <p:ext uri="{BB962C8B-B14F-4D97-AF65-F5344CB8AC3E}">
        <p14:creationId xmlns:p14="http://schemas.microsoft.com/office/powerpoint/2010/main" val="9911273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24" y="104371"/>
            <a:ext cx="4073551" cy="584776"/>
          </a:xfrm>
          <a:prstGeom prst="rect">
            <a:avLst/>
          </a:prstGeom>
          <a:noFill/>
        </p:spPr>
        <p:txBody>
          <a:bodyPr wrap="none" rtlCol="0">
            <a:spAutoFit/>
          </a:bodyPr>
          <a:lstStyle/>
          <a:p>
            <a:pPr algn="l" defTabSz="457200" fontAlgn="auto">
              <a:spcBef>
                <a:spcPts val="0"/>
              </a:spcBef>
              <a:spcAft>
                <a:spcPts val="0"/>
              </a:spcAft>
            </a:pPr>
            <a:r>
              <a:rPr lang="en-US" sz="3200" dirty="0" smtClean="0">
                <a:solidFill>
                  <a:prstClr val="black"/>
                </a:solidFill>
                <a:latin typeface="Calibri"/>
                <a:ea typeface="+mn-ea"/>
                <a:cs typeface="+mn-cs"/>
              </a:rPr>
              <a:t>FLAME status: program</a:t>
            </a:r>
            <a:endParaRPr lang="en-US" sz="3200" dirty="0">
              <a:solidFill>
                <a:prstClr val="black"/>
              </a:solidFill>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91318823"/>
              </p:ext>
            </p:extLst>
          </p:nvPr>
        </p:nvGraphicFramePr>
        <p:xfrm>
          <a:off x="169659" y="1543982"/>
          <a:ext cx="9514465" cy="3786570"/>
        </p:xfrm>
        <a:graphic>
          <a:graphicData uri="http://schemas.openxmlformats.org/drawingml/2006/table">
            <a:tbl>
              <a:tblPr firstRow="1" bandRow="1">
                <a:tableStyleId>{5C22544A-7EE6-4342-B048-85BDC9FD1C3A}</a:tableStyleId>
              </a:tblPr>
              <a:tblGrid>
                <a:gridCol w="6526255"/>
                <a:gridCol w="1402450"/>
                <a:gridCol w="1585760"/>
              </a:tblGrid>
              <a:tr h="378657">
                <a:tc>
                  <a:txBody>
                    <a:bodyPr/>
                    <a:lstStyle/>
                    <a:p>
                      <a:r>
                        <a:rPr lang="en-US" sz="1700" dirty="0" smtClean="0"/>
                        <a:t>Activity</a:t>
                      </a:r>
                      <a:endParaRPr lang="en-US" sz="1700" dirty="0"/>
                    </a:p>
                  </a:txBody>
                  <a:tcPr marL="99060" marR="99060"/>
                </a:tc>
                <a:tc>
                  <a:txBody>
                    <a:bodyPr/>
                    <a:lstStyle/>
                    <a:p>
                      <a:r>
                        <a:rPr lang="en-US" sz="1700" dirty="0" smtClean="0"/>
                        <a:t>Start date</a:t>
                      </a:r>
                      <a:endParaRPr lang="en-US" sz="1700" dirty="0"/>
                    </a:p>
                  </a:txBody>
                  <a:tcPr marL="99060" marR="99060"/>
                </a:tc>
                <a:tc>
                  <a:txBody>
                    <a:bodyPr/>
                    <a:lstStyle/>
                    <a:p>
                      <a:r>
                        <a:rPr lang="en-US" sz="1700" dirty="0" smtClean="0"/>
                        <a:t>End date</a:t>
                      </a:r>
                      <a:endParaRPr lang="en-US" sz="1700" dirty="0"/>
                    </a:p>
                  </a:txBody>
                  <a:tcPr marL="99060" marR="99060"/>
                </a:tc>
              </a:tr>
              <a:tr h="378657">
                <a:tc>
                  <a:txBody>
                    <a:bodyPr/>
                    <a:lstStyle/>
                    <a:p>
                      <a:r>
                        <a:rPr lang="en-US" sz="1700" dirty="0" smtClean="0"/>
                        <a:t>YAGs</a:t>
                      </a:r>
                      <a:r>
                        <a:rPr lang="en-US" sz="1700" baseline="0" dirty="0" smtClean="0"/>
                        <a:t> update</a:t>
                      </a:r>
                      <a:r>
                        <a:rPr lang="en-US" sz="1700" dirty="0" smtClean="0"/>
                        <a:t> – first 5 YAGs (upgrade, installation and test)</a:t>
                      </a:r>
                      <a:endParaRPr lang="en-US" sz="1700" dirty="0"/>
                    </a:p>
                  </a:txBody>
                  <a:tcPr marL="99060" marR="9906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smtClean="0"/>
                        <a:t>09/01/2017</a:t>
                      </a:r>
                    </a:p>
                  </a:txBody>
                  <a:tcPr marL="99060" marR="9906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smtClean="0"/>
                        <a:t>10/05/2017</a:t>
                      </a:r>
                    </a:p>
                  </a:txBody>
                  <a:tcPr marL="99060" marR="99060"/>
                </a:tc>
              </a:tr>
              <a:tr h="3786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smtClean="0"/>
                        <a:t>YAGs update – last 5 YAGs (upgrade, installation and test)</a:t>
                      </a:r>
                    </a:p>
                  </a:txBody>
                  <a:tcPr marL="99060" marR="99060"/>
                </a:tc>
                <a:tc>
                  <a:txBody>
                    <a:bodyPr/>
                    <a:lstStyle/>
                    <a:p>
                      <a:r>
                        <a:rPr lang="en-US" sz="1700" dirty="0" smtClean="0"/>
                        <a:t>15/05/2017</a:t>
                      </a:r>
                      <a:endParaRPr lang="en-US" sz="1700" dirty="0"/>
                    </a:p>
                  </a:txBody>
                  <a:tcPr marL="99060" marR="99060"/>
                </a:tc>
                <a:tc>
                  <a:txBody>
                    <a:bodyPr/>
                    <a:lstStyle/>
                    <a:p>
                      <a:r>
                        <a:rPr lang="en-US" sz="1700" b="1" dirty="0" smtClean="0"/>
                        <a:t>28/07/2017</a:t>
                      </a:r>
                      <a:endParaRPr lang="en-US" sz="1700" b="1" dirty="0"/>
                    </a:p>
                  </a:txBody>
                  <a:tcPr marL="99060" marR="99060"/>
                </a:tc>
              </a:tr>
              <a:tr h="378657">
                <a:tc>
                  <a:txBody>
                    <a:bodyPr/>
                    <a:lstStyle/>
                    <a:p>
                      <a:r>
                        <a:rPr lang="en-US" sz="1700" dirty="0" smtClean="0"/>
                        <a:t>EOS experiment – phase 2 – set-up</a:t>
                      </a:r>
                      <a:endParaRPr lang="en-US" sz="1700" dirty="0"/>
                    </a:p>
                  </a:txBody>
                  <a:tcPr marL="99060" marR="99060"/>
                </a:tc>
                <a:tc>
                  <a:txBody>
                    <a:bodyPr/>
                    <a:lstStyle/>
                    <a:p>
                      <a:r>
                        <a:rPr lang="en-US" sz="1700" dirty="0" smtClean="0"/>
                        <a:t>24/04/2017</a:t>
                      </a:r>
                      <a:endParaRPr lang="en-US" sz="1700" dirty="0"/>
                    </a:p>
                  </a:txBody>
                  <a:tcPr marL="99060" marR="99060"/>
                </a:tc>
                <a:tc>
                  <a:txBody>
                    <a:bodyPr/>
                    <a:lstStyle/>
                    <a:p>
                      <a:r>
                        <a:rPr lang="en-US" sz="1700" dirty="0" smtClean="0"/>
                        <a:t>05/05/2017</a:t>
                      </a:r>
                      <a:endParaRPr lang="en-US" sz="1700" dirty="0"/>
                    </a:p>
                  </a:txBody>
                  <a:tcPr marL="99060" marR="99060"/>
                </a:tc>
              </a:tr>
              <a:tr h="378657">
                <a:tc>
                  <a:txBody>
                    <a:bodyPr/>
                    <a:lstStyle/>
                    <a:p>
                      <a:r>
                        <a:rPr lang="en-US" sz="1700" dirty="0" smtClean="0"/>
                        <a:t>1</a:t>
                      </a:r>
                      <a:r>
                        <a:rPr lang="en-US" sz="1700" baseline="30000" dirty="0" smtClean="0"/>
                        <a:t>st</a:t>
                      </a:r>
                      <a:r>
                        <a:rPr lang="en-US" sz="1700" dirty="0" smtClean="0"/>
                        <a:t> Amplitude</a:t>
                      </a:r>
                      <a:r>
                        <a:rPr lang="en-US" sz="1700" baseline="0" dirty="0" smtClean="0"/>
                        <a:t> visit for YAG installation</a:t>
                      </a:r>
                      <a:endParaRPr lang="en-US" sz="1700" dirty="0"/>
                    </a:p>
                  </a:txBody>
                  <a:tcPr marL="99060" marR="99060"/>
                </a:tc>
                <a:tc>
                  <a:txBody>
                    <a:bodyPr/>
                    <a:lstStyle/>
                    <a:p>
                      <a:r>
                        <a:rPr lang="en-US" sz="1700" dirty="0" smtClean="0"/>
                        <a:t>10/05/2017</a:t>
                      </a:r>
                      <a:endParaRPr lang="en-US" sz="1700" dirty="0"/>
                    </a:p>
                  </a:txBody>
                  <a:tcPr marL="99060" marR="99060"/>
                </a:tc>
                <a:tc>
                  <a:txBody>
                    <a:bodyPr/>
                    <a:lstStyle/>
                    <a:p>
                      <a:r>
                        <a:rPr lang="en-US" sz="1700" dirty="0" smtClean="0"/>
                        <a:t>13/05/2017</a:t>
                      </a:r>
                      <a:endParaRPr lang="en-US" sz="1700" dirty="0"/>
                    </a:p>
                  </a:txBody>
                  <a:tcPr marL="99060" marR="99060"/>
                </a:tc>
              </a:tr>
              <a:tr h="378657">
                <a:tc>
                  <a:txBody>
                    <a:bodyPr/>
                    <a:lstStyle/>
                    <a:p>
                      <a:r>
                        <a:rPr lang="en-US" sz="1700" dirty="0" smtClean="0"/>
                        <a:t>2</a:t>
                      </a:r>
                      <a:r>
                        <a:rPr lang="en-US" sz="1700" baseline="30000" dirty="0" smtClean="0"/>
                        <a:t>nd</a:t>
                      </a:r>
                      <a:r>
                        <a:rPr lang="en-US" sz="1700" dirty="0" smtClean="0"/>
                        <a:t> Amplitude visit for YAG installation</a:t>
                      </a:r>
                      <a:endParaRPr lang="en-US" sz="1700" dirty="0"/>
                    </a:p>
                  </a:txBody>
                  <a:tcPr marL="99060" marR="99060"/>
                </a:tc>
                <a:tc>
                  <a:txBody>
                    <a:bodyPr/>
                    <a:lstStyle/>
                    <a:p>
                      <a:r>
                        <a:rPr lang="en-US" sz="1700" dirty="0" smtClean="0"/>
                        <a:t>26/07/2017</a:t>
                      </a:r>
                      <a:endParaRPr lang="en-US" sz="1700" dirty="0"/>
                    </a:p>
                  </a:txBody>
                  <a:tcPr marL="99060" marR="99060"/>
                </a:tc>
                <a:tc>
                  <a:txBody>
                    <a:bodyPr/>
                    <a:lstStyle/>
                    <a:p>
                      <a:r>
                        <a:rPr lang="en-US" sz="1700" dirty="0" smtClean="0"/>
                        <a:t>28/07/2017</a:t>
                      </a:r>
                      <a:endParaRPr lang="en-US" sz="1700" dirty="0"/>
                    </a:p>
                  </a:txBody>
                  <a:tcPr marL="99060" marR="99060"/>
                </a:tc>
              </a:tr>
              <a:tr h="378657">
                <a:tc>
                  <a:txBody>
                    <a:bodyPr/>
                    <a:lstStyle/>
                    <a:p>
                      <a:r>
                        <a:rPr lang="en-US" sz="1700" dirty="0" smtClean="0"/>
                        <a:t>EOS experiment – phase 2 – experiment</a:t>
                      </a:r>
                      <a:endParaRPr lang="en-US" sz="1700" dirty="0"/>
                    </a:p>
                  </a:txBody>
                  <a:tcPr marL="99060" marR="99060"/>
                </a:tc>
                <a:tc>
                  <a:txBody>
                    <a:bodyPr/>
                    <a:lstStyle/>
                    <a:p>
                      <a:r>
                        <a:rPr lang="en-US" sz="1700" dirty="0" smtClean="0"/>
                        <a:t>15/05/2017</a:t>
                      </a:r>
                      <a:endParaRPr lang="en-US" sz="1700" dirty="0"/>
                    </a:p>
                  </a:txBody>
                  <a:tcPr marL="99060" marR="99060"/>
                </a:tc>
                <a:tc>
                  <a:txBody>
                    <a:bodyPr/>
                    <a:lstStyle/>
                    <a:p>
                      <a:r>
                        <a:rPr lang="en-US" sz="1700" dirty="0" smtClean="0"/>
                        <a:t>26/07/2017</a:t>
                      </a:r>
                      <a:endParaRPr lang="en-US" sz="1700" dirty="0"/>
                    </a:p>
                  </a:txBody>
                  <a:tcPr marL="99060" marR="99060"/>
                </a:tc>
              </a:tr>
              <a:tr h="378657">
                <a:tc>
                  <a:txBody>
                    <a:bodyPr/>
                    <a:lstStyle/>
                    <a:p>
                      <a:r>
                        <a:rPr lang="en-US" sz="1700" dirty="0" smtClean="0"/>
                        <a:t>Installation</a:t>
                      </a:r>
                      <a:r>
                        <a:rPr lang="en-US" sz="1700" baseline="0" dirty="0" smtClean="0"/>
                        <a:t> of the new interaction chamber</a:t>
                      </a:r>
                      <a:endParaRPr lang="en-US" sz="1700" dirty="0"/>
                    </a:p>
                  </a:txBody>
                  <a:tcPr marL="99060" marR="99060"/>
                </a:tc>
                <a:tc>
                  <a:txBody>
                    <a:bodyPr/>
                    <a:lstStyle/>
                    <a:p>
                      <a:r>
                        <a:rPr lang="en-US" sz="1700" dirty="0" smtClean="0"/>
                        <a:t>04/09/2017</a:t>
                      </a:r>
                      <a:endParaRPr lang="en-US" sz="1700" dirty="0"/>
                    </a:p>
                  </a:txBody>
                  <a:tcPr marL="99060" marR="99060"/>
                </a:tc>
                <a:tc>
                  <a:txBody>
                    <a:bodyPr/>
                    <a:lstStyle/>
                    <a:p>
                      <a:r>
                        <a:rPr lang="en-US" sz="1700" dirty="0" smtClean="0"/>
                        <a:t>08/09/2017</a:t>
                      </a:r>
                      <a:endParaRPr lang="en-US" sz="1700" dirty="0"/>
                    </a:p>
                  </a:txBody>
                  <a:tcPr marL="99060" marR="99060"/>
                </a:tc>
              </a:tr>
              <a:tr h="378657">
                <a:tc>
                  <a:txBody>
                    <a:bodyPr/>
                    <a:lstStyle/>
                    <a:p>
                      <a:r>
                        <a:rPr lang="en-US" sz="1700" dirty="0" smtClean="0"/>
                        <a:t>LWFA experiment</a:t>
                      </a:r>
                      <a:r>
                        <a:rPr lang="en-US" sz="1700" baseline="0" dirty="0" smtClean="0"/>
                        <a:t> – phase 2 – set-up</a:t>
                      </a:r>
                      <a:endParaRPr lang="en-US" sz="1700" dirty="0"/>
                    </a:p>
                  </a:txBody>
                  <a:tcPr marL="99060" marR="99060"/>
                </a:tc>
                <a:tc>
                  <a:txBody>
                    <a:bodyPr/>
                    <a:lstStyle/>
                    <a:p>
                      <a:r>
                        <a:rPr lang="en-US" sz="1700" dirty="0" smtClean="0"/>
                        <a:t>11/09/2017</a:t>
                      </a:r>
                      <a:endParaRPr lang="en-US" sz="1700" dirty="0"/>
                    </a:p>
                  </a:txBody>
                  <a:tcPr marL="99060" marR="99060"/>
                </a:tc>
                <a:tc>
                  <a:txBody>
                    <a:bodyPr/>
                    <a:lstStyle/>
                    <a:p>
                      <a:r>
                        <a:rPr lang="en-US" sz="1700" dirty="0" smtClean="0"/>
                        <a:t>22/09/2017</a:t>
                      </a:r>
                      <a:endParaRPr lang="en-US" sz="1700" dirty="0"/>
                    </a:p>
                  </a:txBody>
                  <a:tcPr marL="99060" marR="99060"/>
                </a:tc>
              </a:tr>
              <a:tr h="3786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smtClean="0"/>
                        <a:t>LWFA experiment</a:t>
                      </a:r>
                      <a:r>
                        <a:rPr lang="en-US" sz="1700" baseline="0" dirty="0" smtClean="0"/>
                        <a:t> – phase 2 – experiment</a:t>
                      </a:r>
                      <a:endParaRPr lang="en-US" sz="1700" dirty="0" smtClean="0"/>
                    </a:p>
                  </a:txBody>
                  <a:tcPr marL="99060" marR="99060"/>
                </a:tc>
                <a:tc>
                  <a:txBody>
                    <a:bodyPr/>
                    <a:lstStyle/>
                    <a:p>
                      <a:r>
                        <a:rPr lang="en-US" sz="1700" dirty="0" smtClean="0"/>
                        <a:t>25/09/2017</a:t>
                      </a:r>
                      <a:endParaRPr lang="en-US" sz="1700" dirty="0"/>
                    </a:p>
                  </a:txBody>
                  <a:tcPr marL="99060" marR="99060"/>
                </a:tc>
                <a:tc>
                  <a:txBody>
                    <a:bodyPr/>
                    <a:lstStyle/>
                    <a:p>
                      <a:r>
                        <a:rPr lang="en-US" sz="1700" dirty="0" smtClean="0"/>
                        <a:t>22/12/2017</a:t>
                      </a:r>
                      <a:endParaRPr lang="en-US" sz="1700" dirty="0"/>
                    </a:p>
                  </a:txBody>
                  <a:tcPr marL="99060" marR="99060"/>
                </a:tc>
              </a:tr>
            </a:tbl>
          </a:graphicData>
        </a:graphic>
      </p:graphicFrame>
      <p:cxnSp>
        <p:nvCxnSpPr>
          <p:cNvPr id="4" name="Straight Arrow Connector 3"/>
          <p:cNvCxnSpPr/>
          <p:nvPr/>
        </p:nvCxnSpPr>
        <p:spPr>
          <a:xfrm flipH="1">
            <a:off x="5973383" y="828626"/>
            <a:ext cx="838959" cy="1324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812340" y="362238"/>
            <a:ext cx="2735005" cy="923330"/>
          </a:xfrm>
          <a:prstGeom prst="rect">
            <a:avLst/>
          </a:prstGeom>
          <a:noFill/>
        </p:spPr>
        <p:txBody>
          <a:bodyPr wrap="square" rtlCol="0">
            <a:spAutoFit/>
          </a:bodyPr>
          <a:lstStyle/>
          <a:p>
            <a:pPr algn="l" defTabSz="457200" fontAlgn="auto">
              <a:spcBef>
                <a:spcPts val="0"/>
              </a:spcBef>
              <a:spcAft>
                <a:spcPts val="0"/>
              </a:spcAft>
            </a:pPr>
            <a:r>
              <a:rPr lang="en-US" sz="1800" dirty="0" smtClean="0">
                <a:solidFill>
                  <a:prstClr val="black"/>
                </a:solidFill>
                <a:latin typeface="Calibri"/>
                <a:ea typeface="+mn-ea"/>
                <a:cs typeface="+mn-cs"/>
              </a:rPr>
              <a:t>BIG DELAY: </a:t>
            </a:r>
          </a:p>
          <a:p>
            <a:pPr algn="l" defTabSz="457200" fontAlgn="auto">
              <a:spcBef>
                <a:spcPts val="0"/>
              </a:spcBef>
              <a:spcAft>
                <a:spcPts val="0"/>
              </a:spcAft>
            </a:pPr>
            <a:r>
              <a:rPr lang="en-US" sz="1800" dirty="0" smtClean="0">
                <a:solidFill>
                  <a:prstClr val="black"/>
                </a:solidFill>
                <a:latin typeface="Calibri"/>
                <a:ea typeface="+mn-ea"/>
                <a:cs typeface="+mn-cs"/>
              </a:rPr>
              <a:t>Expected 1 month. Real more then 5!!!</a:t>
            </a:r>
            <a:endParaRPr lang="en-US" sz="1800" dirty="0">
              <a:solidFill>
                <a:prstClr val="black"/>
              </a:solidFill>
              <a:latin typeface="Calibri"/>
              <a:ea typeface="+mn-ea"/>
              <a:cs typeface="+mn-cs"/>
            </a:endParaRPr>
          </a:p>
        </p:txBody>
      </p:sp>
    </p:spTree>
    <p:extLst>
      <p:ext uri="{BB962C8B-B14F-4D97-AF65-F5344CB8AC3E}">
        <p14:creationId xmlns:p14="http://schemas.microsoft.com/office/powerpoint/2010/main" val="6142890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623" y="823958"/>
            <a:ext cx="9442866" cy="553998"/>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2400" dirty="0" smtClean="0">
                <a:solidFill>
                  <a:prstClr val="black"/>
                </a:solidFill>
                <a:latin typeface="Calibri"/>
                <a:ea typeface="+mn-ea"/>
                <a:cs typeface="+mn-cs"/>
              </a:rPr>
              <a:t>EOS experiment - phase 2.</a:t>
            </a:r>
          </a:p>
        </p:txBody>
      </p:sp>
      <p:sp>
        <p:nvSpPr>
          <p:cNvPr id="4" name="TextBox 3"/>
          <p:cNvSpPr txBox="1"/>
          <p:nvPr/>
        </p:nvSpPr>
        <p:spPr>
          <a:xfrm>
            <a:off x="166936" y="3497641"/>
            <a:ext cx="9442866" cy="553998"/>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2400" dirty="0" smtClean="0">
                <a:solidFill>
                  <a:prstClr val="black"/>
                </a:solidFill>
                <a:latin typeface="Calibri"/>
                <a:ea typeface="+mn-ea"/>
                <a:cs typeface="+mn-cs"/>
              </a:rPr>
              <a:t>LWFA – phase 2</a:t>
            </a:r>
          </a:p>
        </p:txBody>
      </p:sp>
      <p:sp>
        <p:nvSpPr>
          <p:cNvPr id="5" name="TextBox 4"/>
          <p:cNvSpPr txBox="1"/>
          <p:nvPr/>
        </p:nvSpPr>
        <p:spPr>
          <a:xfrm>
            <a:off x="169623" y="1511051"/>
            <a:ext cx="9442866" cy="1878976"/>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The aim of this experimental campaign is to add more diagnostic to the previous experimental campaign. Examples of diagnostic that will be included in this experimental campaign are electron charge and energy.</a:t>
            </a:r>
          </a:p>
          <a:p>
            <a:pPr algn="just" defTabSz="457200" fontAlgn="auto">
              <a:lnSpc>
                <a:spcPct val="130000"/>
              </a:lnSpc>
              <a:spcBef>
                <a:spcPts val="0"/>
              </a:spcBef>
              <a:spcAft>
                <a:spcPts val="0"/>
              </a:spcAft>
            </a:pPr>
            <a:endParaRPr lang="en-US" sz="1800" dirty="0">
              <a:solidFill>
                <a:prstClr val="black"/>
              </a:solidFill>
              <a:latin typeface="Calibri"/>
              <a:ea typeface="+mn-ea"/>
              <a:cs typeface="+mn-cs"/>
            </a:endParaRPr>
          </a:p>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Moreover, a more comprehensive study of the potential barrier will be carried out.</a:t>
            </a:r>
            <a:endParaRPr lang="en-US" sz="1800" dirty="0">
              <a:solidFill>
                <a:prstClr val="black"/>
              </a:solidFill>
              <a:latin typeface="Calibri"/>
              <a:ea typeface="+mn-ea"/>
              <a:cs typeface="+mn-cs"/>
            </a:endParaRPr>
          </a:p>
        </p:txBody>
      </p:sp>
      <p:sp>
        <p:nvSpPr>
          <p:cNvPr id="6" name="TextBox 5"/>
          <p:cNvSpPr txBox="1"/>
          <p:nvPr/>
        </p:nvSpPr>
        <p:spPr>
          <a:xfrm>
            <a:off x="166936" y="4251527"/>
            <a:ext cx="9442866" cy="1878976"/>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The goal of the experiment is to accelerate </a:t>
            </a:r>
            <a:r>
              <a:rPr lang="en-US" sz="1800" dirty="0" smtClean="0">
                <a:solidFill>
                  <a:prstClr val="black"/>
                </a:solidFill>
                <a:latin typeface="Calibri"/>
                <a:ea typeface="+mn-ea"/>
                <a:cs typeface="+mn-cs"/>
              </a:rPr>
              <a:t>bunches </a:t>
            </a:r>
            <a:r>
              <a:rPr lang="en-US" sz="1800" dirty="0" smtClean="0">
                <a:solidFill>
                  <a:prstClr val="black"/>
                </a:solidFill>
                <a:latin typeface="Calibri"/>
                <a:ea typeface="+mn-ea"/>
                <a:cs typeface="+mn-cs"/>
              </a:rPr>
              <a:t>and measure the emittance growth from the plasma to the vacuum.</a:t>
            </a:r>
          </a:p>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The </a:t>
            </a:r>
            <a:r>
              <a:rPr lang="en-US" sz="1800" dirty="0" err="1" smtClean="0">
                <a:solidFill>
                  <a:prstClr val="black"/>
                </a:solidFill>
                <a:latin typeface="Calibri"/>
                <a:ea typeface="+mn-ea"/>
                <a:cs typeface="+mn-cs"/>
              </a:rPr>
              <a:t>emittance</a:t>
            </a:r>
            <a:r>
              <a:rPr lang="en-US" sz="1800" dirty="0" smtClean="0">
                <a:solidFill>
                  <a:prstClr val="black"/>
                </a:solidFill>
                <a:latin typeface="Calibri"/>
                <a:ea typeface="+mn-ea"/>
                <a:cs typeface="+mn-cs"/>
              </a:rPr>
              <a:t> will be measured with </a:t>
            </a:r>
            <a:r>
              <a:rPr lang="en-US" sz="1800" dirty="0" err="1" smtClean="0">
                <a:solidFill>
                  <a:prstClr val="black"/>
                </a:solidFill>
                <a:latin typeface="Calibri"/>
                <a:ea typeface="+mn-ea"/>
                <a:cs typeface="+mn-cs"/>
              </a:rPr>
              <a:t>betraton</a:t>
            </a:r>
            <a:r>
              <a:rPr lang="en-US" sz="1800" dirty="0" smtClean="0">
                <a:solidFill>
                  <a:prstClr val="black"/>
                </a:solidFill>
                <a:latin typeface="Calibri"/>
                <a:ea typeface="+mn-ea"/>
                <a:cs typeface="+mn-cs"/>
              </a:rPr>
              <a:t> radiation for inside the plasma and with OTR radiation for outside the vacuum.</a:t>
            </a:r>
          </a:p>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Using this two measurement, we will be able to estimate the </a:t>
            </a:r>
            <a:r>
              <a:rPr lang="en-US" sz="1800" dirty="0" err="1" smtClean="0">
                <a:solidFill>
                  <a:prstClr val="black"/>
                </a:solidFill>
                <a:latin typeface="Calibri"/>
                <a:ea typeface="+mn-ea"/>
                <a:cs typeface="+mn-cs"/>
              </a:rPr>
              <a:t>emittance</a:t>
            </a:r>
            <a:r>
              <a:rPr lang="en-US" sz="1800" dirty="0" smtClean="0">
                <a:solidFill>
                  <a:prstClr val="black"/>
                </a:solidFill>
                <a:latin typeface="Calibri"/>
                <a:ea typeface="+mn-ea"/>
                <a:cs typeface="+mn-cs"/>
              </a:rPr>
              <a:t> growth.</a:t>
            </a:r>
            <a:endParaRPr lang="en-US" sz="1800" dirty="0">
              <a:solidFill>
                <a:prstClr val="black"/>
              </a:solidFill>
              <a:latin typeface="Calibri"/>
              <a:ea typeface="+mn-ea"/>
              <a:cs typeface="+mn-cs"/>
            </a:endParaRPr>
          </a:p>
        </p:txBody>
      </p:sp>
      <p:sp>
        <p:nvSpPr>
          <p:cNvPr id="7" name="TextBox 6"/>
          <p:cNvSpPr txBox="1"/>
          <p:nvPr/>
        </p:nvSpPr>
        <p:spPr>
          <a:xfrm>
            <a:off x="169664" y="104371"/>
            <a:ext cx="4308591" cy="584776"/>
          </a:xfrm>
          <a:prstGeom prst="rect">
            <a:avLst/>
          </a:prstGeom>
          <a:noFill/>
        </p:spPr>
        <p:txBody>
          <a:bodyPr wrap="none" rtlCol="0">
            <a:spAutoFit/>
          </a:bodyPr>
          <a:lstStyle/>
          <a:p>
            <a:pPr algn="l" defTabSz="457200" fontAlgn="auto">
              <a:spcBef>
                <a:spcPts val="0"/>
              </a:spcBef>
              <a:spcAft>
                <a:spcPts val="0"/>
              </a:spcAft>
            </a:pPr>
            <a:r>
              <a:rPr lang="en-US" sz="3200" dirty="0" smtClean="0">
                <a:solidFill>
                  <a:prstClr val="black"/>
                </a:solidFill>
                <a:latin typeface="Calibri"/>
                <a:ea typeface="+mn-ea"/>
                <a:cs typeface="+mn-cs"/>
              </a:rPr>
              <a:t>FLAME status: what next</a:t>
            </a:r>
            <a:endParaRPr lang="en-US" sz="3200" dirty="0">
              <a:solidFill>
                <a:prstClr val="black"/>
              </a:solidFill>
              <a:latin typeface="Calibri"/>
              <a:ea typeface="+mn-ea"/>
              <a:cs typeface="+mn-cs"/>
            </a:endParaRPr>
          </a:p>
        </p:txBody>
      </p:sp>
    </p:spTree>
    <p:extLst>
      <p:ext uri="{BB962C8B-B14F-4D97-AF65-F5344CB8AC3E}">
        <p14:creationId xmlns:p14="http://schemas.microsoft.com/office/powerpoint/2010/main" val="26744033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623" y="104371"/>
            <a:ext cx="5315277" cy="584776"/>
          </a:xfrm>
          <a:prstGeom prst="rect">
            <a:avLst/>
          </a:prstGeom>
          <a:noFill/>
        </p:spPr>
        <p:txBody>
          <a:bodyPr wrap="none" rtlCol="0">
            <a:spAutoFit/>
          </a:bodyPr>
          <a:lstStyle/>
          <a:p>
            <a:pPr algn="l" defTabSz="457200" fontAlgn="auto">
              <a:spcBef>
                <a:spcPts val="0"/>
              </a:spcBef>
              <a:spcAft>
                <a:spcPts val="0"/>
              </a:spcAft>
            </a:pPr>
            <a:r>
              <a:rPr lang="en-US" sz="3200" dirty="0" smtClean="0">
                <a:solidFill>
                  <a:prstClr val="black"/>
                </a:solidFill>
                <a:latin typeface="Calibri"/>
                <a:ea typeface="+mn-ea"/>
                <a:cs typeface="+mn-cs"/>
              </a:rPr>
              <a:t>FLAME status: EOS experiment</a:t>
            </a:r>
            <a:endParaRPr lang="en-US" sz="3200" dirty="0">
              <a:solidFill>
                <a:prstClr val="black"/>
              </a:solidFill>
              <a:latin typeface="Calibri"/>
              <a:ea typeface="+mn-ea"/>
              <a:cs typeface="+mn-cs"/>
            </a:endParaRPr>
          </a:p>
        </p:txBody>
      </p:sp>
      <p:pic>
        <p:nvPicPr>
          <p:cNvPr id="5" name="Picture 4" descr="WhatsApp Image 2017-05-05 at 18.45.4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31" y="1022311"/>
            <a:ext cx="5207502" cy="3605194"/>
          </a:xfrm>
          <a:prstGeom prst="rect">
            <a:avLst/>
          </a:prstGeom>
        </p:spPr>
      </p:pic>
      <p:pic>
        <p:nvPicPr>
          <p:cNvPr id="6" name="Picture 5" descr="WhatsApp Image 2017-05-05 at 18.45.4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493" y="3376791"/>
            <a:ext cx="5028512" cy="3481277"/>
          </a:xfrm>
          <a:prstGeom prst="rect">
            <a:avLst/>
          </a:prstGeom>
        </p:spPr>
      </p:pic>
      <p:sp>
        <p:nvSpPr>
          <p:cNvPr id="7" name="TextBox 6"/>
          <p:cNvSpPr txBox="1"/>
          <p:nvPr/>
        </p:nvSpPr>
        <p:spPr>
          <a:xfrm>
            <a:off x="5704923" y="906959"/>
            <a:ext cx="3907573" cy="1878976"/>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More diagnostic added:</a:t>
            </a:r>
          </a:p>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CR39 films to measure proton energy and charge. </a:t>
            </a:r>
          </a:p>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Electron spectrometer to measure electron energy.</a:t>
            </a:r>
            <a:endParaRPr lang="en-US" sz="1800" dirty="0">
              <a:solidFill>
                <a:prstClr val="black"/>
              </a:solidFill>
              <a:latin typeface="Calibri"/>
              <a:ea typeface="+mn-ea"/>
              <a:cs typeface="+mn-cs"/>
            </a:endParaRPr>
          </a:p>
        </p:txBody>
      </p:sp>
      <p:cxnSp>
        <p:nvCxnSpPr>
          <p:cNvPr id="9" name="Straight Arrow Connector 8"/>
          <p:cNvCxnSpPr/>
          <p:nvPr/>
        </p:nvCxnSpPr>
        <p:spPr>
          <a:xfrm flipH="1">
            <a:off x="2835687" y="1750389"/>
            <a:ext cx="2869238" cy="7899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507889" y="2431860"/>
            <a:ext cx="3197028" cy="898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9659" y="4838810"/>
            <a:ext cx="4494985" cy="1878976"/>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Main diagnostic is still EOS crystal. </a:t>
            </a:r>
          </a:p>
          <a:p>
            <a:pPr algn="just" defTabSz="457200" fontAlgn="auto">
              <a:lnSpc>
                <a:spcPct val="130000"/>
              </a:lnSpc>
              <a:spcBef>
                <a:spcPts val="0"/>
              </a:spcBef>
              <a:spcAft>
                <a:spcPts val="0"/>
              </a:spcAft>
            </a:pPr>
            <a:r>
              <a:rPr lang="en-US" sz="1800" dirty="0">
                <a:solidFill>
                  <a:prstClr val="black"/>
                </a:solidFill>
                <a:latin typeface="Calibri"/>
                <a:ea typeface="+mn-ea"/>
                <a:cs typeface="+mn-cs"/>
              </a:rPr>
              <a:t>The goal is to understand the scaling laws that governing particle acceleration from solid </a:t>
            </a:r>
            <a:r>
              <a:rPr lang="en-US" sz="1800" dirty="0" smtClean="0">
                <a:solidFill>
                  <a:prstClr val="black"/>
                </a:solidFill>
                <a:latin typeface="Calibri"/>
                <a:ea typeface="+mn-ea"/>
                <a:cs typeface="+mn-cs"/>
              </a:rPr>
              <a:t>targets and the correlation between target </a:t>
            </a:r>
            <a:r>
              <a:rPr lang="en-US" sz="1800" dirty="0">
                <a:solidFill>
                  <a:prstClr val="black"/>
                </a:solidFill>
                <a:latin typeface="Calibri"/>
                <a:ea typeface="+mn-ea"/>
                <a:cs typeface="+mn-cs"/>
              </a:rPr>
              <a:t>shape </a:t>
            </a:r>
            <a:r>
              <a:rPr lang="en-US" sz="1800" dirty="0" smtClean="0">
                <a:solidFill>
                  <a:prstClr val="black"/>
                </a:solidFill>
                <a:latin typeface="Calibri"/>
                <a:ea typeface="+mn-ea"/>
                <a:cs typeface="+mn-cs"/>
              </a:rPr>
              <a:t>and </a:t>
            </a:r>
            <a:r>
              <a:rPr lang="en-US" sz="1800" dirty="0">
                <a:solidFill>
                  <a:prstClr val="black"/>
                </a:solidFill>
                <a:latin typeface="Calibri"/>
                <a:ea typeface="+mn-ea"/>
                <a:cs typeface="+mn-cs"/>
              </a:rPr>
              <a:t>proton yield</a:t>
            </a:r>
            <a:endParaRPr lang="en-US" sz="1800" dirty="0" smtClean="0">
              <a:solidFill>
                <a:prstClr val="black"/>
              </a:solidFill>
              <a:latin typeface="Calibri"/>
              <a:ea typeface="+mn-ea"/>
              <a:cs typeface="+mn-cs"/>
            </a:endParaRPr>
          </a:p>
        </p:txBody>
      </p:sp>
    </p:spTree>
    <p:extLst>
      <p:ext uri="{BB962C8B-B14F-4D97-AF65-F5344CB8AC3E}">
        <p14:creationId xmlns:p14="http://schemas.microsoft.com/office/powerpoint/2010/main" val="21515945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p:cNvSpPr txBox="1"/>
          <p:nvPr/>
        </p:nvSpPr>
        <p:spPr>
          <a:xfrm>
            <a:off x="302026" y="188642"/>
            <a:ext cx="9381298" cy="6555641"/>
          </a:xfrm>
          <a:prstGeom prst="rect">
            <a:avLst/>
          </a:prstGeom>
          <a:noFill/>
        </p:spPr>
        <p:txBody>
          <a:bodyPr wrap="square" rtlCol="0">
            <a:spAutoFit/>
          </a:bodyPr>
          <a:lstStyle/>
          <a:p>
            <a:pPr marL="342900" indent="-342900" algn="just" defTabSz="457200" fontAlgn="auto">
              <a:spcBef>
                <a:spcPts val="0"/>
              </a:spcBef>
              <a:spcAft>
                <a:spcPts val="0"/>
              </a:spcAft>
              <a:buFont typeface="+mj-lt"/>
              <a:buAutoNum type="arabicPeriod"/>
            </a:pPr>
            <a:r>
              <a:rPr lang="it-IT" sz="2000" i="1" dirty="0" smtClean="0">
                <a:solidFill>
                  <a:prstClr val="black"/>
                </a:solidFill>
                <a:latin typeface="Calibri"/>
              </a:rPr>
              <a:t>LASER–CAPILLARY INTERACTION FOR THE EXIN PROJECT</a:t>
            </a:r>
            <a:r>
              <a:rPr lang="it-IT" sz="2000" dirty="0" smtClean="0">
                <a:solidFill>
                  <a:prstClr val="black"/>
                </a:solidFill>
                <a:latin typeface="Calibri"/>
              </a:rPr>
              <a:t>, F.G. Bisesto et al., </a:t>
            </a:r>
            <a:r>
              <a:rPr lang="it-IT" sz="2000" b="1" dirty="0">
                <a:solidFill>
                  <a:prstClr val="black"/>
                </a:solidFill>
                <a:latin typeface="Calibri"/>
              </a:rPr>
              <a:t>NIM A (2016</a:t>
            </a:r>
            <a:r>
              <a:rPr lang="it-IT" sz="2000" b="1" dirty="0" smtClean="0">
                <a:solidFill>
                  <a:prstClr val="black"/>
                </a:solidFill>
                <a:latin typeface="Calibri"/>
              </a:rPr>
              <a:t>)</a:t>
            </a:r>
          </a:p>
          <a:p>
            <a:pPr marL="342900" indent="-342900" algn="just" defTabSz="457200" fontAlgn="auto">
              <a:spcBef>
                <a:spcPts val="0"/>
              </a:spcBef>
              <a:spcAft>
                <a:spcPts val="0"/>
              </a:spcAft>
              <a:buFont typeface="+mj-lt"/>
              <a:buAutoNum type="arabicPeriod"/>
            </a:pPr>
            <a:endParaRPr lang="it-IT" sz="2000" dirty="0">
              <a:solidFill>
                <a:prstClr val="black"/>
              </a:solidFill>
              <a:latin typeface="Calibri"/>
            </a:endParaRPr>
          </a:p>
          <a:p>
            <a:pPr marL="342900" indent="-342900" algn="just" defTabSz="457200" fontAlgn="auto">
              <a:spcBef>
                <a:spcPts val="0"/>
              </a:spcBef>
              <a:spcAft>
                <a:spcPts val="0"/>
              </a:spcAft>
              <a:buFont typeface="+mj-lt"/>
              <a:buAutoNum type="arabicPeriod"/>
            </a:pPr>
            <a:r>
              <a:rPr lang="it-IT" sz="2000" i="1" dirty="0" smtClean="0">
                <a:solidFill>
                  <a:prstClr val="black"/>
                </a:solidFill>
                <a:latin typeface="Calibri"/>
              </a:rPr>
              <a:t>CHARACTERIZATION OF X-RAY RADIATION FROM SOLID SN TARGET IRRADIATED BY FEMTOSECOND LASER PULSES IN THE PRESENCE OF AIR PLASMA SPARKS, </a:t>
            </a:r>
            <a:r>
              <a:rPr lang="it-IT" sz="2000" dirty="0" smtClean="0">
                <a:solidFill>
                  <a:prstClr val="black"/>
                </a:solidFill>
                <a:latin typeface="Calibri"/>
              </a:rPr>
              <a:t>A. Curcio et al. , </a:t>
            </a:r>
            <a:r>
              <a:rPr lang="it-IT" sz="2000" b="1" dirty="0">
                <a:solidFill>
                  <a:prstClr val="black"/>
                </a:solidFill>
                <a:latin typeface="Calibri"/>
              </a:rPr>
              <a:t>Laser and </a:t>
            </a:r>
            <a:r>
              <a:rPr lang="it-IT" sz="2000" b="1" dirty="0" err="1">
                <a:solidFill>
                  <a:prstClr val="black"/>
                </a:solidFill>
                <a:latin typeface="Calibri"/>
              </a:rPr>
              <a:t>particle</a:t>
            </a:r>
            <a:r>
              <a:rPr lang="it-IT" sz="2000" b="1" dirty="0">
                <a:solidFill>
                  <a:prstClr val="black"/>
                </a:solidFill>
                <a:latin typeface="Calibri"/>
              </a:rPr>
              <a:t> </a:t>
            </a:r>
            <a:r>
              <a:rPr lang="it-IT" sz="2000" b="1" dirty="0" err="1">
                <a:solidFill>
                  <a:prstClr val="black"/>
                </a:solidFill>
                <a:latin typeface="Calibri"/>
              </a:rPr>
              <a:t>beams</a:t>
            </a:r>
            <a:r>
              <a:rPr lang="it-IT" sz="2000" b="1" dirty="0">
                <a:solidFill>
                  <a:prstClr val="black"/>
                </a:solidFill>
                <a:latin typeface="Calibri"/>
              </a:rPr>
              <a:t> (2016</a:t>
            </a:r>
            <a:r>
              <a:rPr lang="it-IT" sz="2000" b="1" dirty="0" smtClean="0">
                <a:solidFill>
                  <a:prstClr val="black"/>
                </a:solidFill>
                <a:latin typeface="Calibri"/>
              </a:rPr>
              <a:t>)</a:t>
            </a:r>
          </a:p>
          <a:p>
            <a:pPr marL="342900" indent="-342900" algn="just" defTabSz="457200" fontAlgn="auto">
              <a:spcBef>
                <a:spcPts val="0"/>
              </a:spcBef>
              <a:spcAft>
                <a:spcPts val="0"/>
              </a:spcAft>
              <a:buFont typeface="+mj-lt"/>
              <a:buAutoNum type="arabicPeriod"/>
            </a:pPr>
            <a:endParaRPr lang="it-IT" sz="2000" b="1" dirty="0">
              <a:solidFill>
                <a:prstClr val="black"/>
              </a:solidFill>
              <a:latin typeface="Calibri"/>
            </a:endParaRPr>
          </a:p>
          <a:p>
            <a:pPr marL="342900" indent="-342900" algn="just" defTabSz="457200" fontAlgn="auto">
              <a:spcBef>
                <a:spcPts val="0"/>
              </a:spcBef>
              <a:spcAft>
                <a:spcPts val="0"/>
              </a:spcAft>
              <a:buFont typeface="+mj-lt"/>
              <a:buAutoNum type="arabicPeriod"/>
            </a:pPr>
            <a:r>
              <a:rPr lang="it-IT" sz="2000" i="1" dirty="0" smtClean="0">
                <a:solidFill>
                  <a:prstClr val="black"/>
                </a:solidFill>
                <a:latin typeface="Calibri"/>
              </a:rPr>
              <a:t>THE SPARC_LAB THOMSON SOURCE, </a:t>
            </a:r>
            <a:r>
              <a:rPr lang="it-IT" sz="2000" dirty="0" smtClean="0">
                <a:solidFill>
                  <a:prstClr val="black"/>
                </a:solidFill>
                <a:latin typeface="Calibri"/>
              </a:rPr>
              <a:t>C. Vaccarezza</a:t>
            </a:r>
            <a:r>
              <a:rPr lang="it-IT" sz="2000" dirty="0">
                <a:solidFill>
                  <a:prstClr val="black"/>
                </a:solidFill>
                <a:latin typeface="Calibri"/>
              </a:rPr>
              <a:t> </a:t>
            </a:r>
            <a:r>
              <a:rPr lang="it-IT" sz="2000" dirty="0" smtClean="0">
                <a:solidFill>
                  <a:prstClr val="black"/>
                </a:solidFill>
                <a:latin typeface="Calibri"/>
              </a:rPr>
              <a:t>et al., </a:t>
            </a:r>
            <a:r>
              <a:rPr lang="it-IT" sz="2000" b="1" dirty="0">
                <a:solidFill>
                  <a:prstClr val="black"/>
                </a:solidFill>
                <a:latin typeface="Calibri"/>
              </a:rPr>
              <a:t>NIM A (2016</a:t>
            </a:r>
            <a:r>
              <a:rPr lang="it-IT" sz="2000" b="1" dirty="0" smtClean="0">
                <a:solidFill>
                  <a:prstClr val="black"/>
                </a:solidFill>
                <a:latin typeface="Calibri"/>
              </a:rPr>
              <a:t>)</a:t>
            </a:r>
          </a:p>
          <a:p>
            <a:pPr marL="342900" indent="-342900" algn="just" defTabSz="457200" fontAlgn="auto">
              <a:spcBef>
                <a:spcPts val="0"/>
              </a:spcBef>
              <a:spcAft>
                <a:spcPts val="0"/>
              </a:spcAft>
              <a:buFont typeface="+mj-lt"/>
              <a:buAutoNum type="arabicPeriod"/>
            </a:pPr>
            <a:endParaRPr lang="it-IT" sz="2000" b="1" dirty="0">
              <a:solidFill>
                <a:prstClr val="black"/>
              </a:solidFill>
              <a:latin typeface="Calibri"/>
            </a:endParaRPr>
          </a:p>
          <a:p>
            <a:pPr marL="342900" indent="-342900" algn="just" defTabSz="457200" fontAlgn="auto">
              <a:spcBef>
                <a:spcPts val="0"/>
              </a:spcBef>
              <a:spcAft>
                <a:spcPts val="0"/>
              </a:spcAft>
              <a:buFont typeface="+mj-lt"/>
              <a:buAutoNum type="arabicPeriod"/>
            </a:pPr>
            <a:r>
              <a:rPr lang="it-IT" sz="2000" i="1" dirty="0" smtClean="0">
                <a:solidFill>
                  <a:prstClr val="black"/>
                </a:solidFill>
                <a:latin typeface="Calibri"/>
              </a:rPr>
              <a:t>FEMTOSECOND DYNAMICS OF ENERGETIC ELECTRONS IN HIGH INTENSITY LASER-MATTER INTERACTIONS, </a:t>
            </a:r>
            <a:r>
              <a:rPr lang="it-IT" sz="2000" dirty="0" err="1" smtClean="0">
                <a:solidFill>
                  <a:prstClr val="black"/>
                </a:solidFill>
                <a:latin typeface="Calibri"/>
              </a:rPr>
              <a:t>R</a:t>
            </a:r>
            <a:r>
              <a:rPr lang="it-IT" sz="2000" dirty="0" smtClean="0">
                <a:solidFill>
                  <a:prstClr val="black"/>
                </a:solidFill>
                <a:latin typeface="Calibri"/>
              </a:rPr>
              <a:t>. Pompili et al., </a:t>
            </a:r>
            <a:r>
              <a:rPr lang="it-IT" sz="2000" b="1" dirty="0" smtClean="0">
                <a:solidFill>
                  <a:prstClr val="black"/>
                </a:solidFill>
                <a:latin typeface="Calibri"/>
              </a:rPr>
              <a:t>Nature </a:t>
            </a:r>
            <a:r>
              <a:rPr lang="it-IT" sz="2000" b="1" dirty="0" err="1">
                <a:solidFill>
                  <a:prstClr val="black"/>
                </a:solidFill>
                <a:latin typeface="Calibri"/>
              </a:rPr>
              <a:t>Scientific</a:t>
            </a:r>
            <a:r>
              <a:rPr lang="it-IT" sz="2000" b="1" dirty="0">
                <a:solidFill>
                  <a:prstClr val="black"/>
                </a:solidFill>
                <a:latin typeface="Calibri"/>
              </a:rPr>
              <a:t> Reports (2016</a:t>
            </a:r>
            <a:r>
              <a:rPr lang="it-IT" sz="2000" b="1" dirty="0" smtClean="0">
                <a:solidFill>
                  <a:prstClr val="black"/>
                </a:solidFill>
                <a:latin typeface="Calibri"/>
              </a:rPr>
              <a:t>)</a:t>
            </a:r>
          </a:p>
          <a:p>
            <a:pPr marL="342900" indent="-342900" algn="just" defTabSz="457200" fontAlgn="auto">
              <a:spcBef>
                <a:spcPts val="0"/>
              </a:spcBef>
              <a:spcAft>
                <a:spcPts val="0"/>
              </a:spcAft>
              <a:buFont typeface="+mj-lt"/>
              <a:buAutoNum type="arabicPeriod"/>
            </a:pPr>
            <a:endParaRPr lang="it-IT" sz="2000" b="1" dirty="0">
              <a:solidFill>
                <a:prstClr val="black"/>
              </a:solidFill>
              <a:latin typeface="Calibri"/>
            </a:endParaRPr>
          </a:p>
          <a:p>
            <a:pPr marL="342900" indent="-342900" algn="just" defTabSz="457200" fontAlgn="auto">
              <a:spcBef>
                <a:spcPts val="0"/>
              </a:spcBef>
              <a:spcAft>
                <a:spcPts val="0"/>
              </a:spcAft>
              <a:buFont typeface="+mj-lt"/>
              <a:buAutoNum type="arabicPeriod"/>
            </a:pPr>
            <a:r>
              <a:rPr lang="it-IT" sz="2000" i="1" dirty="0" smtClean="0">
                <a:solidFill>
                  <a:prstClr val="black"/>
                </a:solidFill>
                <a:latin typeface="Calibri"/>
              </a:rPr>
              <a:t>AN ULTRASHORT-PULSE RECONSTRUCTION SOFTWARE: GROG, APPLIED TO THE FLAME LASER SYSTEM, </a:t>
            </a:r>
            <a:r>
              <a:rPr lang="it-IT" sz="2000" dirty="0">
                <a:solidFill>
                  <a:prstClr val="black"/>
                </a:solidFill>
                <a:latin typeface="Calibri"/>
              </a:rPr>
              <a:t>M. Galletti, </a:t>
            </a:r>
            <a:r>
              <a:rPr lang="it-IT" sz="2000" b="1" dirty="0">
                <a:solidFill>
                  <a:prstClr val="black"/>
                </a:solidFill>
                <a:latin typeface="Calibri"/>
              </a:rPr>
              <a:t>Il Nuovo Cimento (2016</a:t>
            </a:r>
            <a:r>
              <a:rPr lang="it-IT" sz="2000" b="1" dirty="0" smtClean="0">
                <a:solidFill>
                  <a:prstClr val="black"/>
                </a:solidFill>
                <a:latin typeface="Calibri"/>
              </a:rPr>
              <a:t>)</a:t>
            </a:r>
          </a:p>
          <a:p>
            <a:pPr marL="342900" indent="-342900" algn="just" defTabSz="457200" fontAlgn="auto">
              <a:spcBef>
                <a:spcPts val="0"/>
              </a:spcBef>
              <a:spcAft>
                <a:spcPts val="0"/>
              </a:spcAft>
              <a:buFont typeface="+mj-lt"/>
              <a:buAutoNum type="arabicPeriod"/>
            </a:pPr>
            <a:endParaRPr lang="it-IT" sz="2000" b="1" dirty="0">
              <a:solidFill>
                <a:prstClr val="black"/>
              </a:solidFill>
              <a:latin typeface="Calibri"/>
            </a:endParaRPr>
          </a:p>
          <a:p>
            <a:pPr marL="342900" indent="-342900" algn="just" defTabSz="457200" fontAlgn="auto">
              <a:spcBef>
                <a:spcPts val="0"/>
              </a:spcBef>
              <a:spcAft>
                <a:spcPts val="0"/>
              </a:spcAft>
              <a:buFont typeface="+mj-lt"/>
              <a:buAutoNum type="arabicPeriod"/>
            </a:pPr>
            <a:r>
              <a:rPr lang="it-IT" sz="2000" i="1" dirty="0" smtClean="0">
                <a:solidFill>
                  <a:prstClr val="black"/>
                </a:solidFill>
                <a:latin typeface="Calibri"/>
              </a:rPr>
              <a:t>SUB-PICOSECOND SNAPSHOTS OF FAST ELECTRONS FROM HIGH INTENSITY LASER-MATTER INTERACTIONS, </a:t>
            </a:r>
            <a:r>
              <a:rPr lang="it-IT" sz="2000" dirty="0" err="1" smtClean="0">
                <a:solidFill>
                  <a:prstClr val="black"/>
                </a:solidFill>
                <a:latin typeface="Calibri"/>
              </a:rPr>
              <a:t>R</a:t>
            </a:r>
            <a:r>
              <a:rPr lang="it-IT" sz="2000" dirty="0" smtClean="0">
                <a:solidFill>
                  <a:prstClr val="black"/>
                </a:solidFill>
                <a:latin typeface="Calibri"/>
              </a:rPr>
              <a:t>. Pompili et al.,  </a:t>
            </a:r>
            <a:r>
              <a:rPr lang="it-IT" sz="2000" b="1" dirty="0" err="1">
                <a:solidFill>
                  <a:prstClr val="black"/>
                </a:solidFill>
                <a:latin typeface="Calibri"/>
              </a:rPr>
              <a:t>Optics</a:t>
            </a:r>
            <a:r>
              <a:rPr lang="it-IT" sz="2000" b="1" dirty="0">
                <a:solidFill>
                  <a:prstClr val="black"/>
                </a:solidFill>
                <a:latin typeface="Calibri"/>
              </a:rPr>
              <a:t> Express (2016</a:t>
            </a:r>
            <a:r>
              <a:rPr lang="it-IT" sz="2000" b="1" dirty="0" smtClean="0">
                <a:solidFill>
                  <a:prstClr val="black"/>
                </a:solidFill>
                <a:latin typeface="Calibri"/>
              </a:rPr>
              <a:t>)</a:t>
            </a:r>
          </a:p>
          <a:p>
            <a:pPr marL="342900" indent="-342900" algn="just" defTabSz="457200" fontAlgn="auto">
              <a:spcBef>
                <a:spcPts val="0"/>
              </a:spcBef>
              <a:spcAft>
                <a:spcPts val="0"/>
              </a:spcAft>
              <a:buFont typeface="+mj-lt"/>
              <a:buAutoNum type="arabicPeriod"/>
            </a:pPr>
            <a:endParaRPr lang="it-IT" sz="2000" b="1" dirty="0" smtClean="0">
              <a:solidFill>
                <a:prstClr val="black"/>
              </a:solidFill>
              <a:latin typeface="Calibri"/>
            </a:endParaRPr>
          </a:p>
          <a:p>
            <a:pPr marL="342900" lvl="0" indent="-342900" algn="just" defTabSz="457200" fontAlgn="auto">
              <a:spcBef>
                <a:spcPts val="0"/>
              </a:spcBef>
              <a:spcAft>
                <a:spcPts val="0"/>
              </a:spcAft>
              <a:buFont typeface="+mj-lt"/>
              <a:buAutoNum type="arabicPeriod"/>
            </a:pPr>
            <a:r>
              <a:rPr lang="it-IT" sz="2000" i="1" dirty="0" smtClean="0">
                <a:solidFill>
                  <a:prstClr val="black"/>
                </a:solidFill>
                <a:latin typeface="Calibri"/>
              </a:rPr>
              <a:t>TRACE-SPACE RECONSTRUCTION OF LOW-EMITTANCE ELECTRON BEAMS THROUGH BETATRON RADIATION IN LASER-PLASMA ACCELERATORS</a:t>
            </a:r>
            <a:r>
              <a:rPr lang="it-IT" sz="2000" dirty="0" smtClean="0">
                <a:solidFill>
                  <a:schemeClr val="tx1"/>
                </a:solidFill>
              </a:rPr>
              <a:t>, </a:t>
            </a:r>
            <a:r>
              <a:rPr lang="it-IT" sz="2000" dirty="0">
                <a:solidFill>
                  <a:schemeClr val="tx1"/>
                </a:solidFill>
              </a:rPr>
              <a:t>A. Curcio et al, </a:t>
            </a:r>
            <a:r>
              <a:rPr lang="it-IT" sz="2000" dirty="0" err="1" smtClean="0">
                <a:solidFill>
                  <a:schemeClr val="tx1"/>
                </a:solidFill>
              </a:rPr>
              <a:t>Physical</a:t>
            </a:r>
            <a:r>
              <a:rPr lang="it-IT" sz="2000" dirty="0" smtClean="0">
                <a:solidFill>
                  <a:schemeClr val="tx1"/>
                </a:solidFill>
              </a:rPr>
              <a:t> </a:t>
            </a:r>
            <a:r>
              <a:rPr lang="it-IT" sz="2000" dirty="0" err="1">
                <a:solidFill>
                  <a:schemeClr val="tx1"/>
                </a:solidFill>
              </a:rPr>
              <a:t>Review</a:t>
            </a:r>
            <a:r>
              <a:rPr lang="it-IT" sz="2000" dirty="0">
                <a:solidFill>
                  <a:schemeClr val="tx1"/>
                </a:solidFill>
              </a:rPr>
              <a:t> Special </a:t>
            </a:r>
            <a:r>
              <a:rPr lang="it-IT" sz="2000" dirty="0" err="1">
                <a:solidFill>
                  <a:schemeClr val="tx1"/>
                </a:solidFill>
              </a:rPr>
              <a:t>Topics</a:t>
            </a:r>
            <a:r>
              <a:rPr lang="it-IT" sz="2000" dirty="0">
                <a:solidFill>
                  <a:schemeClr val="tx1"/>
                </a:solidFill>
              </a:rPr>
              <a:t> - </a:t>
            </a:r>
            <a:r>
              <a:rPr lang="it-IT" sz="2000" dirty="0" smtClean="0">
                <a:solidFill>
                  <a:schemeClr val="tx1"/>
                </a:solidFill>
              </a:rPr>
              <a:t>·</a:t>
            </a:r>
            <a:r>
              <a:rPr lang="it-IT" sz="2000" dirty="0">
                <a:solidFill>
                  <a:schemeClr val="tx1"/>
                </a:solidFill>
              </a:rPr>
              <a:t> </a:t>
            </a:r>
            <a:r>
              <a:rPr lang="it-IT" sz="2000" dirty="0" err="1">
                <a:solidFill>
                  <a:schemeClr val="tx1"/>
                </a:solidFill>
              </a:rPr>
              <a:t>January</a:t>
            </a:r>
            <a:r>
              <a:rPr lang="it-IT" sz="2000" dirty="0">
                <a:solidFill>
                  <a:schemeClr val="tx1"/>
                </a:solidFill>
              </a:rPr>
              <a:t> 2017</a:t>
            </a:r>
            <a:r>
              <a:rPr lang="it-IT" sz="2000" dirty="0" smtClean="0">
                <a:solidFill>
                  <a:schemeClr val="tx1"/>
                </a:solidFill>
              </a:rPr>
              <a:t>.</a:t>
            </a:r>
            <a:endParaRPr lang="it-IT" sz="2000" dirty="0">
              <a:solidFill>
                <a:schemeClr val="tx1"/>
              </a:solidFill>
            </a:endParaRPr>
          </a:p>
        </p:txBody>
      </p:sp>
    </p:spTree>
    <p:extLst>
      <p:ext uri="{BB962C8B-B14F-4D97-AF65-F5344CB8AC3E}">
        <p14:creationId xmlns:p14="http://schemas.microsoft.com/office/powerpoint/2010/main" val="11203319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AME_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717" y="2723016"/>
            <a:ext cx="7410000" cy="3919004"/>
          </a:xfrm>
          <a:prstGeom prst="rect">
            <a:avLst/>
          </a:prstGeom>
        </p:spPr>
      </p:pic>
      <p:sp>
        <p:nvSpPr>
          <p:cNvPr id="5" name="TextBox 4"/>
          <p:cNvSpPr txBox="1"/>
          <p:nvPr/>
        </p:nvSpPr>
        <p:spPr>
          <a:xfrm>
            <a:off x="169664" y="104371"/>
            <a:ext cx="4308591" cy="584776"/>
          </a:xfrm>
          <a:prstGeom prst="rect">
            <a:avLst/>
          </a:prstGeom>
          <a:noFill/>
        </p:spPr>
        <p:txBody>
          <a:bodyPr wrap="none" rtlCol="0">
            <a:spAutoFit/>
          </a:bodyPr>
          <a:lstStyle/>
          <a:p>
            <a:pPr algn="l" defTabSz="457200" fontAlgn="auto">
              <a:spcBef>
                <a:spcPts val="0"/>
              </a:spcBef>
              <a:spcAft>
                <a:spcPts val="0"/>
              </a:spcAft>
            </a:pPr>
            <a:r>
              <a:rPr lang="en-US" sz="3200" dirty="0" smtClean="0">
                <a:solidFill>
                  <a:prstClr val="black"/>
                </a:solidFill>
                <a:latin typeface="Calibri"/>
                <a:ea typeface="+mn-ea"/>
                <a:cs typeface="+mn-cs"/>
              </a:rPr>
              <a:t>FLAME status: what next</a:t>
            </a:r>
            <a:endParaRPr lang="en-US" sz="3200" dirty="0">
              <a:solidFill>
                <a:prstClr val="black"/>
              </a:solidFill>
              <a:latin typeface="Calibri"/>
              <a:ea typeface="+mn-ea"/>
              <a:cs typeface="+mn-cs"/>
            </a:endParaRPr>
          </a:p>
        </p:txBody>
      </p:sp>
      <p:sp>
        <p:nvSpPr>
          <p:cNvPr id="6" name="TextBox 5"/>
          <p:cNvSpPr txBox="1"/>
          <p:nvPr/>
        </p:nvSpPr>
        <p:spPr>
          <a:xfrm>
            <a:off x="169623" y="689147"/>
            <a:ext cx="9442866" cy="1878976"/>
          </a:xfrm>
          <a:prstGeom prst="rect">
            <a:avLst/>
          </a:prstGeom>
          <a:noFill/>
        </p:spPr>
        <p:txBody>
          <a:bodyPr wrap="square" rtlCol="0">
            <a:spAutoFit/>
          </a:bodyPr>
          <a:lstStyle/>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The new interaction chamber has been designed: it guarantees the maximum flexibility and space for diagnostic. With this new design, we will also be able to change parabola’s focal length in order to have higher intensity.</a:t>
            </a:r>
          </a:p>
          <a:p>
            <a:pPr algn="just" defTabSz="457200" fontAlgn="auto">
              <a:lnSpc>
                <a:spcPct val="130000"/>
              </a:lnSpc>
              <a:spcBef>
                <a:spcPts val="0"/>
              </a:spcBef>
              <a:spcAft>
                <a:spcPts val="0"/>
              </a:spcAft>
            </a:pPr>
            <a:r>
              <a:rPr lang="en-US" sz="1800" dirty="0" smtClean="0">
                <a:solidFill>
                  <a:prstClr val="black"/>
                </a:solidFill>
                <a:latin typeface="Calibri"/>
                <a:ea typeface="+mn-ea"/>
                <a:cs typeface="+mn-cs"/>
              </a:rPr>
              <a:t>The order for the new interaction chamber will be placed soon and the camera will be installed hopefully after summer.</a:t>
            </a:r>
          </a:p>
        </p:txBody>
      </p:sp>
    </p:spTree>
    <p:extLst>
      <p:ext uri="{BB962C8B-B14F-4D97-AF65-F5344CB8AC3E}">
        <p14:creationId xmlns:p14="http://schemas.microsoft.com/office/powerpoint/2010/main" val="1385845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EXIN </a:t>
            </a:r>
            <a:r>
              <a:rPr lang="it-IT" dirty="0" err="1" smtClean="0"/>
              <a:t>vacuum</a:t>
            </a:r>
            <a:r>
              <a:rPr lang="it-IT" dirty="0" smtClean="0"/>
              <a:t> </a:t>
            </a:r>
            <a:r>
              <a:rPr lang="it-IT" dirty="0" err="1" smtClean="0"/>
              <a:t>chamber</a:t>
            </a:r>
            <a:endParaRPr lang="it-IT" dirty="0"/>
          </a:p>
        </p:txBody>
      </p:sp>
      <p:pic>
        <p:nvPicPr>
          <p:cNvPr id="5" name="Immagine 4" descr="9f4c66b9-5395-448d-84ba-8a9ab2f4fe41.jpg"/>
          <p:cNvPicPr>
            <a:picLocks noChangeAspect="1"/>
          </p:cNvPicPr>
          <p:nvPr/>
        </p:nvPicPr>
        <p:blipFill>
          <a:blip r:embed="rId2" cstate="print"/>
          <a:stretch>
            <a:fillRect/>
          </a:stretch>
        </p:blipFill>
        <p:spPr>
          <a:xfrm>
            <a:off x="4640965" y="1340768"/>
            <a:ext cx="3744416" cy="4608512"/>
          </a:xfrm>
          <a:prstGeom prst="rect">
            <a:avLst/>
          </a:prstGeom>
        </p:spPr>
      </p:pic>
      <p:sp>
        <p:nvSpPr>
          <p:cNvPr id="6" name="Segnaposto contenuto 5"/>
          <p:cNvSpPr>
            <a:spLocks noGrp="1"/>
          </p:cNvSpPr>
          <p:nvPr>
            <p:ph idx="1"/>
          </p:nvPr>
        </p:nvSpPr>
        <p:spPr>
          <a:xfrm>
            <a:off x="272480" y="1628800"/>
            <a:ext cx="3666407" cy="1584176"/>
          </a:xfrm>
        </p:spPr>
        <p:txBody>
          <a:bodyPr/>
          <a:lstStyle/>
          <a:p>
            <a:r>
              <a:rPr lang="en-US" dirty="0" smtClean="0"/>
              <a:t>Measured arm</a:t>
            </a:r>
          </a:p>
          <a:p>
            <a:r>
              <a:rPr lang="en-US" dirty="0"/>
              <a:t>L</a:t>
            </a:r>
            <a:r>
              <a:rPr lang="en-US" dirty="0" smtClean="0"/>
              <a:t>aser tracker</a:t>
            </a:r>
            <a:endParaRPr lang="it-IT" dirty="0"/>
          </a:p>
        </p:txBody>
      </p:sp>
      <p:cxnSp>
        <p:nvCxnSpPr>
          <p:cNvPr id="8" name="Connettore 2 7"/>
          <p:cNvCxnSpPr/>
          <p:nvPr/>
        </p:nvCxnSpPr>
        <p:spPr>
          <a:xfrm>
            <a:off x="3470835" y="1916832"/>
            <a:ext cx="2106234"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Connettore 2 8"/>
          <p:cNvCxnSpPr/>
          <p:nvPr/>
        </p:nvCxnSpPr>
        <p:spPr>
          <a:xfrm>
            <a:off x="3236809" y="2492896"/>
            <a:ext cx="4446494"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ttangolo 10"/>
          <p:cNvSpPr/>
          <p:nvPr/>
        </p:nvSpPr>
        <p:spPr>
          <a:xfrm>
            <a:off x="350490" y="3789042"/>
            <a:ext cx="3354373" cy="923330"/>
          </a:xfrm>
          <a:prstGeom prst="rect">
            <a:avLst/>
          </a:prstGeom>
        </p:spPr>
        <p:txBody>
          <a:bodyPr wrap="square">
            <a:spAutoFit/>
          </a:bodyPr>
          <a:lstStyle/>
          <a:p>
            <a:pPr algn="l" fontAlgn="auto">
              <a:spcBef>
                <a:spcPts val="0"/>
              </a:spcBef>
              <a:spcAft>
                <a:spcPts val="0"/>
              </a:spcAft>
            </a:pPr>
            <a:r>
              <a:rPr lang="en-US" sz="1800" dirty="0" smtClean="0">
                <a:solidFill>
                  <a:prstClr val="black"/>
                </a:solidFill>
                <a:latin typeface="Calibri"/>
                <a:ea typeface="+mn-ea"/>
                <a:cs typeface="+mn-cs"/>
              </a:rPr>
              <a:t>The measurements were carried out in the mechanical workshop of the accelerator division</a:t>
            </a:r>
            <a:endParaRPr lang="it-IT" sz="1800" dirty="0">
              <a:solidFill>
                <a:prstClr val="black"/>
              </a:solidFill>
              <a:latin typeface="Calibri"/>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efe11c0b-9232-401c-b7af-5895b1f6681b.jpg"/>
          <p:cNvPicPr>
            <a:picLocks noGrp="1" noChangeAspect="1"/>
          </p:cNvPicPr>
          <p:nvPr>
            <p:ph idx="1"/>
          </p:nvPr>
        </p:nvPicPr>
        <p:blipFill>
          <a:blip r:embed="rId2" cstate="print"/>
          <a:stretch>
            <a:fillRect/>
          </a:stretch>
        </p:blipFill>
        <p:spPr>
          <a:xfrm>
            <a:off x="740532" y="692696"/>
            <a:ext cx="3042338" cy="3744416"/>
          </a:xfrm>
        </p:spPr>
      </p:pic>
      <p:pic>
        <p:nvPicPr>
          <p:cNvPr id="5" name="Immagine 4" descr="f978518b-9440-4082-8ac6-c503760decaf.jpg"/>
          <p:cNvPicPr>
            <a:picLocks noChangeAspect="1"/>
          </p:cNvPicPr>
          <p:nvPr/>
        </p:nvPicPr>
        <p:blipFill>
          <a:blip r:embed="rId3" cstate="print"/>
          <a:stretch>
            <a:fillRect/>
          </a:stretch>
        </p:blipFill>
        <p:spPr>
          <a:xfrm>
            <a:off x="4172913" y="2924944"/>
            <a:ext cx="2808312" cy="3456384"/>
          </a:xfrm>
          <a:prstGeom prst="rect">
            <a:avLst/>
          </a:prstGeom>
        </p:spPr>
      </p:pic>
      <p:pic>
        <p:nvPicPr>
          <p:cNvPr id="6" name="Segnaposto contenuto 3" descr="1cbe5f79-0e72-4532-adf6-0712727ccb1d.jpg"/>
          <p:cNvPicPr>
            <a:picLocks noChangeAspect="1"/>
          </p:cNvPicPr>
          <p:nvPr/>
        </p:nvPicPr>
        <p:blipFill>
          <a:blip r:embed="rId4" cstate="print"/>
          <a:stretch>
            <a:fillRect/>
          </a:stretch>
        </p:blipFill>
        <p:spPr>
          <a:xfrm>
            <a:off x="6825208" y="332656"/>
            <a:ext cx="2730303" cy="33603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379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478" y="1616204"/>
            <a:ext cx="9893239" cy="42610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a:xfrm>
            <a:off x="194471" y="4725144"/>
            <a:ext cx="9595066"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6" name="CasellaDiTesto 5"/>
          <p:cNvSpPr txBox="1"/>
          <p:nvPr/>
        </p:nvSpPr>
        <p:spPr>
          <a:xfrm>
            <a:off x="3081245" y="4797152"/>
            <a:ext cx="772229"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130 m</a:t>
            </a:r>
            <a:endParaRPr lang="en-US" sz="1800" dirty="0">
              <a:solidFill>
                <a:srgbClr val="C0504D"/>
              </a:solidFill>
              <a:latin typeface="Calibri"/>
              <a:ea typeface="+mn-ea"/>
              <a:cs typeface="+mn-cs"/>
            </a:endParaRPr>
          </a:p>
        </p:txBody>
      </p:sp>
      <p:cxnSp>
        <p:nvCxnSpPr>
          <p:cNvPr id="8" name="Connettore 2 7"/>
          <p:cNvCxnSpPr/>
          <p:nvPr/>
        </p:nvCxnSpPr>
        <p:spPr>
          <a:xfrm>
            <a:off x="428497" y="2924944"/>
            <a:ext cx="4446494"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0" name="CasellaDiTesto 9"/>
          <p:cNvSpPr txBox="1"/>
          <p:nvPr/>
        </p:nvSpPr>
        <p:spPr>
          <a:xfrm>
            <a:off x="2684871" y="2852936"/>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60 m</a:t>
            </a:r>
            <a:endParaRPr lang="en-US" sz="1800" dirty="0">
              <a:solidFill>
                <a:srgbClr val="C0504D"/>
              </a:solidFill>
              <a:latin typeface="Calibri"/>
              <a:ea typeface="+mn-ea"/>
              <a:cs typeface="+mn-cs"/>
            </a:endParaRPr>
          </a:p>
        </p:txBody>
      </p:sp>
      <p:cxnSp>
        <p:nvCxnSpPr>
          <p:cNvPr id="12" name="Connettore 2 11"/>
          <p:cNvCxnSpPr/>
          <p:nvPr/>
        </p:nvCxnSpPr>
        <p:spPr>
          <a:xfrm>
            <a:off x="4875013" y="2934236"/>
            <a:ext cx="2964329"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3" name="CasellaDiTesto 12"/>
          <p:cNvSpPr txBox="1"/>
          <p:nvPr/>
        </p:nvSpPr>
        <p:spPr>
          <a:xfrm>
            <a:off x="6201606" y="2585100"/>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40 m</a:t>
            </a:r>
            <a:endParaRPr lang="en-US" sz="1800" dirty="0">
              <a:solidFill>
                <a:srgbClr val="C0504D"/>
              </a:solidFill>
              <a:latin typeface="Calibri"/>
              <a:ea typeface="+mn-ea"/>
              <a:cs typeface="+mn-cs"/>
            </a:endParaRPr>
          </a:p>
        </p:txBody>
      </p:sp>
      <p:sp>
        <p:nvSpPr>
          <p:cNvPr id="16" name="CasellaDiTesto 15"/>
          <p:cNvSpPr txBox="1"/>
          <p:nvPr/>
        </p:nvSpPr>
        <p:spPr>
          <a:xfrm>
            <a:off x="2363496" y="4139788"/>
            <a:ext cx="538241"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8 m</a:t>
            </a:r>
            <a:endParaRPr lang="en-US" sz="1800" dirty="0">
              <a:solidFill>
                <a:srgbClr val="C0504D"/>
              </a:solidFill>
              <a:latin typeface="Calibri"/>
              <a:ea typeface="+mn-ea"/>
              <a:cs typeface="+mn-cs"/>
            </a:endParaRPr>
          </a:p>
        </p:txBody>
      </p:sp>
      <p:cxnSp>
        <p:nvCxnSpPr>
          <p:cNvPr id="15" name="Connettore 2 14"/>
          <p:cNvCxnSpPr/>
          <p:nvPr/>
        </p:nvCxnSpPr>
        <p:spPr>
          <a:xfrm>
            <a:off x="1807910" y="4481810"/>
            <a:ext cx="55514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8" name="CasellaDiTesto 17"/>
          <p:cNvSpPr txBox="1"/>
          <p:nvPr/>
        </p:nvSpPr>
        <p:spPr>
          <a:xfrm>
            <a:off x="3959469" y="4311300"/>
            <a:ext cx="538241"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6 m</a:t>
            </a:r>
            <a:endParaRPr lang="en-US" sz="1800" dirty="0">
              <a:solidFill>
                <a:srgbClr val="C0504D"/>
              </a:solidFill>
              <a:latin typeface="Calibri"/>
              <a:ea typeface="+mn-ea"/>
              <a:cs typeface="+mn-cs"/>
            </a:endParaRPr>
          </a:p>
        </p:txBody>
      </p:sp>
      <p:cxnSp>
        <p:nvCxnSpPr>
          <p:cNvPr id="19" name="Connettore 2 18"/>
          <p:cNvCxnSpPr/>
          <p:nvPr/>
        </p:nvCxnSpPr>
        <p:spPr>
          <a:xfrm>
            <a:off x="3626870" y="4495966"/>
            <a:ext cx="39004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22" name="Connettore 2 21"/>
          <p:cNvCxnSpPr/>
          <p:nvPr/>
        </p:nvCxnSpPr>
        <p:spPr>
          <a:xfrm>
            <a:off x="2406847" y="4481810"/>
            <a:ext cx="55514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23" name="Connettore 2 22"/>
          <p:cNvCxnSpPr/>
          <p:nvPr/>
        </p:nvCxnSpPr>
        <p:spPr>
          <a:xfrm>
            <a:off x="3039725" y="4483060"/>
            <a:ext cx="55514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24" name="Connettore 2 23"/>
          <p:cNvCxnSpPr/>
          <p:nvPr/>
        </p:nvCxnSpPr>
        <p:spPr>
          <a:xfrm flipV="1">
            <a:off x="1676636" y="3573016"/>
            <a:ext cx="0" cy="82378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27" name="CasellaDiTesto 26"/>
          <p:cNvSpPr txBox="1"/>
          <p:nvPr/>
        </p:nvSpPr>
        <p:spPr>
          <a:xfrm>
            <a:off x="1059031" y="3983134"/>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12 m</a:t>
            </a:r>
            <a:endParaRPr lang="en-US" sz="1800" dirty="0">
              <a:solidFill>
                <a:srgbClr val="C0504D"/>
              </a:solidFill>
              <a:latin typeface="Calibri"/>
              <a:ea typeface="+mn-ea"/>
              <a:cs typeface="+mn-cs"/>
            </a:endParaRPr>
          </a:p>
        </p:txBody>
      </p:sp>
      <p:sp>
        <p:nvSpPr>
          <p:cNvPr id="28" name="CasellaDiTesto 27"/>
          <p:cNvSpPr txBox="1"/>
          <p:nvPr/>
        </p:nvSpPr>
        <p:spPr>
          <a:xfrm>
            <a:off x="522193" y="2852936"/>
            <a:ext cx="538241"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8 m</a:t>
            </a:r>
            <a:endParaRPr lang="en-US" sz="1800" dirty="0">
              <a:solidFill>
                <a:srgbClr val="C0504D"/>
              </a:solidFill>
              <a:latin typeface="Calibri"/>
              <a:ea typeface="+mn-ea"/>
              <a:cs typeface="+mn-cs"/>
            </a:endParaRPr>
          </a:p>
        </p:txBody>
      </p:sp>
      <p:cxnSp>
        <p:nvCxnSpPr>
          <p:cNvPr id="29" name="Connettore 2 28"/>
          <p:cNvCxnSpPr/>
          <p:nvPr/>
        </p:nvCxnSpPr>
        <p:spPr>
          <a:xfrm>
            <a:off x="1105574" y="2934236"/>
            <a:ext cx="0" cy="504056"/>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33" name="CasellaDiTesto 32"/>
          <p:cNvSpPr txBox="1"/>
          <p:nvPr/>
        </p:nvSpPr>
        <p:spPr>
          <a:xfrm>
            <a:off x="7129172" y="3717032"/>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10 m</a:t>
            </a:r>
            <a:endParaRPr lang="en-US" sz="1800" dirty="0">
              <a:solidFill>
                <a:srgbClr val="C0504D"/>
              </a:solidFill>
              <a:latin typeface="Calibri"/>
              <a:ea typeface="+mn-ea"/>
              <a:cs typeface="+mn-cs"/>
            </a:endParaRPr>
          </a:p>
        </p:txBody>
      </p:sp>
      <p:cxnSp>
        <p:nvCxnSpPr>
          <p:cNvPr id="34" name="Connettore 2 33"/>
          <p:cNvCxnSpPr/>
          <p:nvPr/>
        </p:nvCxnSpPr>
        <p:spPr>
          <a:xfrm>
            <a:off x="7495591" y="3654316"/>
            <a:ext cx="0" cy="504056"/>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35" name="CasellaDiTesto 34"/>
          <p:cNvSpPr txBox="1"/>
          <p:nvPr/>
        </p:nvSpPr>
        <p:spPr>
          <a:xfrm>
            <a:off x="7842631" y="3906344"/>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12 m</a:t>
            </a:r>
            <a:endParaRPr lang="en-US" sz="1800" dirty="0">
              <a:solidFill>
                <a:srgbClr val="C0504D"/>
              </a:solidFill>
              <a:latin typeface="Calibri"/>
              <a:ea typeface="+mn-ea"/>
              <a:cs typeface="+mn-cs"/>
            </a:endParaRPr>
          </a:p>
        </p:txBody>
      </p:sp>
      <p:cxnSp>
        <p:nvCxnSpPr>
          <p:cNvPr id="36" name="Connettore 2 35"/>
          <p:cNvCxnSpPr/>
          <p:nvPr/>
        </p:nvCxnSpPr>
        <p:spPr>
          <a:xfrm>
            <a:off x="7842185" y="3866880"/>
            <a:ext cx="858095"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42" name="Connettore 2 41"/>
          <p:cNvCxnSpPr/>
          <p:nvPr/>
        </p:nvCxnSpPr>
        <p:spPr>
          <a:xfrm>
            <a:off x="8697416" y="3438292"/>
            <a:ext cx="0" cy="321042"/>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44" name="CasellaDiTesto 43"/>
          <p:cNvSpPr txBox="1"/>
          <p:nvPr/>
        </p:nvSpPr>
        <p:spPr>
          <a:xfrm>
            <a:off x="8681541" y="3464788"/>
            <a:ext cx="538241"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6 m</a:t>
            </a:r>
            <a:endParaRPr lang="en-US" sz="1800" dirty="0">
              <a:solidFill>
                <a:srgbClr val="C0504D"/>
              </a:solidFill>
              <a:latin typeface="Calibri"/>
              <a:ea typeface="+mn-ea"/>
              <a:cs typeface="+mn-cs"/>
            </a:endParaRPr>
          </a:p>
        </p:txBody>
      </p:sp>
      <p:cxnSp>
        <p:nvCxnSpPr>
          <p:cNvPr id="45" name="Connettore 2 44"/>
          <p:cNvCxnSpPr/>
          <p:nvPr/>
        </p:nvCxnSpPr>
        <p:spPr>
          <a:xfrm>
            <a:off x="8759501" y="4013448"/>
            <a:ext cx="103045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47" name="CasellaDiTesto 46"/>
          <p:cNvSpPr txBox="1"/>
          <p:nvPr/>
        </p:nvSpPr>
        <p:spPr>
          <a:xfrm>
            <a:off x="8841466" y="4043568"/>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15 m</a:t>
            </a:r>
            <a:endParaRPr lang="en-US" sz="1800" dirty="0">
              <a:solidFill>
                <a:srgbClr val="C0504D"/>
              </a:solidFill>
              <a:latin typeface="Calibri"/>
              <a:ea typeface="+mn-ea"/>
              <a:cs typeface="+mn-cs"/>
            </a:endParaRPr>
          </a:p>
        </p:txBody>
      </p:sp>
      <p:cxnSp>
        <p:nvCxnSpPr>
          <p:cNvPr id="48" name="Connettore 2 47"/>
          <p:cNvCxnSpPr/>
          <p:nvPr/>
        </p:nvCxnSpPr>
        <p:spPr>
          <a:xfrm flipV="1">
            <a:off x="9711529" y="2594610"/>
            <a:ext cx="0" cy="126643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51" name="CasellaDiTesto 50"/>
          <p:cNvSpPr txBox="1"/>
          <p:nvPr/>
        </p:nvSpPr>
        <p:spPr>
          <a:xfrm>
            <a:off x="9001320" y="2545276"/>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20 m</a:t>
            </a:r>
            <a:endParaRPr lang="en-US" sz="1800" dirty="0">
              <a:solidFill>
                <a:srgbClr val="C0504D"/>
              </a:solidFill>
              <a:latin typeface="Calibri"/>
              <a:ea typeface="+mn-ea"/>
              <a:cs typeface="+mn-cs"/>
            </a:endParaRPr>
          </a:p>
        </p:txBody>
      </p:sp>
      <p:cxnSp>
        <p:nvCxnSpPr>
          <p:cNvPr id="52" name="Connettore 2 51"/>
          <p:cNvCxnSpPr/>
          <p:nvPr/>
        </p:nvCxnSpPr>
        <p:spPr>
          <a:xfrm>
            <a:off x="4250937" y="4178940"/>
            <a:ext cx="858095"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53" name="Connettore 2 52"/>
          <p:cNvCxnSpPr/>
          <p:nvPr/>
        </p:nvCxnSpPr>
        <p:spPr>
          <a:xfrm>
            <a:off x="5415350" y="4228234"/>
            <a:ext cx="2189946" cy="11126"/>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55" name="CasellaDiTesto 54"/>
          <p:cNvSpPr txBox="1"/>
          <p:nvPr/>
        </p:nvSpPr>
        <p:spPr>
          <a:xfrm>
            <a:off x="4327610" y="3759334"/>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13 m</a:t>
            </a:r>
            <a:endParaRPr lang="en-US" sz="1800" dirty="0">
              <a:solidFill>
                <a:srgbClr val="C0504D"/>
              </a:solidFill>
              <a:latin typeface="Calibri"/>
              <a:ea typeface="+mn-ea"/>
              <a:cs typeface="+mn-cs"/>
            </a:endParaRPr>
          </a:p>
        </p:txBody>
      </p:sp>
      <p:sp>
        <p:nvSpPr>
          <p:cNvPr id="56" name="CasellaDiTesto 55"/>
          <p:cNvSpPr txBox="1"/>
          <p:nvPr/>
        </p:nvSpPr>
        <p:spPr>
          <a:xfrm>
            <a:off x="6126428" y="4211796"/>
            <a:ext cx="655235" cy="369332"/>
          </a:xfrm>
          <a:prstGeom prst="rect">
            <a:avLst/>
          </a:prstGeom>
          <a:noFill/>
        </p:spPr>
        <p:txBody>
          <a:bodyPr wrap="none" rtlCol="0">
            <a:spAutoFit/>
          </a:bodyPr>
          <a:lstStyle/>
          <a:p>
            <a:pPr algn="l" fontAlgn="auto">
              <a:spcBef>
                <a:spcPts val="0"/>
              </a:spcBef>
              <a:spcAft>
                <a:spcPts val="0"/>
              </a:spcAft>
            </a:pPr>
            <a:r>
              <a:rPr lang="it-IT" sz="1800" dirty="0" smtClean="0">
                <a:solidFill>
                  <a:srgbClr val="C0504D"/>
                </a:solidFill>
                <a:latin typeface="Calibri"/>
                <a:ea typeface="+mn-ea"/>
                <a:cs typeface="+mn-cs"/>
              </a:rPr>
              <a:t>31 m</a:t>
            </a:r>
            <a:endParaRPr lang="en-US" sz="1800" dirty="0">
              <a:solidFill>
                <a:srgbClr val="C0504D"/>
              </a:solidFill>
              <a:latin typeface="Calibri"/>
              <a:ea typeface="+mn-ea"/>
              <a:cs typeface="+mn-cs"/>
            </a:endParaRPr>
          </a:p>
        </p:txBody>
      </p:sp>
      <p:sp>
        <p:nvSpPr>
          <p:cNvPr id="2" name="TextBox 1"/>
          <p:cNvSpPr txBox="1"/>
          <p:nvPr/>
        </p:nvSpPr>
        <p:spPr>
          <a:xfrm>
            <a:off x="1784648" y="332656"/>
            <a:ext cx="6696744" cy="707886"/>
          </a:xfrm>
          <a:prstGeom prst="rect">
            <a:avLst/>
          </a:prstGeom>
          <a:noFill/>
        </p:spPr>
        <p:txBody>
          <a:bodyPr wrap="square" rtlCol="0">
            <a:spAutoFit/>
          </a:bodyPr>
          <a:lstStyle/>
          <a:p>
            <a:r>
              <a:rPr lang="en-US" dirty="0" err="1" smtClean="0"/>
              <a:t>EuPRAXIA@SPARC_LAB</a:t>
            </a:r>
            <a:endParaRPr lang="en-US" dirty="0"/>
          </a:p>
        </p:txBody>
      </p:sp>
    </p:spTree>
    <p:extLst>
      <p:ext uri="{BB962C8B-B14F-4D97-AF65-F5344CB8AC3E}">
        <p14:creationId xmlns:p14="http://schemas.microsoft.com/office/powerpoint/2010/main" val="4522565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528" y="1268765"/>
            <a:ext cx="8915400" cy="4525963"/>
          </a:xfrm>
        </p:spPr>
        <p:txBody>
          <a:bodyPr>
            <a:normAutofit/>
          </a:bodyPr>
          <a:lstStyle/>
          <a:p>
            <a:r>
              <a:rPr lang="en-US" b="1" dirty="0" err="1">
                <a:solidFill>
                  <a:srgbClr val="0000FF"/>
                </a:solidFill>
              </a:rPr>
              <a:t>EuSPARC</a:t>
            </a:r>
            <a:r>
              <a:rPr lang="en-US" dirty="0"/>
              <a:t> =&gt; FEL driven by </a:t>
            </a:r>
            <a:r>
              <a:rPr lang="en-US" dirty="0" smtClean="0"/>
              <a:t>RF Linac only</a:t>
            </a:r>
            <a:endParaRPr lang="en-US" dirty="0"/>
          </a:p>
          <a:p>
            <a:endParaRPr lang="en-US" dirty="0"/>
          </a:p>
          <a:p>
            <a:r>
              <a:rPr lang="en-US" b="1" dirty="0" err="1">
                <a:solidFill>
                  <a:srgbClr val="FF0000"/>
                </a:solidFill>
              </a:rPr>
              <a:t>EuPRAXIA@SPARC_LAB</a:t>
            </a:r>
            <a:r>
              <a:rPr lang="en-US" dirty="0"/>
              <a:t> =&gt; FEL driven by Plasma </a:t>
            </a:r>
            <a:r>
              <a:rPr lang="en-US" dirty="0" smtClean="0"/>
              <a:t>module  PWFA and/or LWFA</a:t>
            </a:r>
            <a:endParaRPr lang="en-US" dirty="0" smtClean="0"/>
          </a:p>
        </p:txBody>
      </p:sp>
    </p:spTree>
    <p:extLst>
      <p:ext uri="{BB962C8B-B14F-4D97-AF65-F5344CB8AC3E}">
        <p14:creationId xmlns:p14="http://schemas.microsoft.com/office/powerpoint/2010/main" val="2244941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1815" y="1275637"/>
            <a:ext cx="7442525" cy="4961683"/>
          </a:xfrm>
          <a:prstGeom prst="rect">
            <a:avLst/>
          </a:prstGeom>
        </p:spPr>
      </p:pic>
      <p:sp>
        <p:nvSpPr>
          <p:cNvPr id="5" name="TextBox 4"/>
          <p:cNvSpPr txBox="1"/>
          <p:nvPr/>
        </p:nvSpPr>
        <p:spPr>
          <a:xfrm>
            <a:off x="2252701" y="332656"/>
            <a:ext cx="5400600" cy="707886"/>
          </a:xfrm>
          <a:prstGeom prst="rect">
            <a:avLst/>
          </a:prstGeom>
          <a:noFill/>
        </p:spPr>
        <p:txBody>
          <a:bodyPr wrap="square" rtlCol="0">
            <a:spAutoFit/>
          </a:bodyPr>
          <a:lstStyle/>
          <a:p>
            <a:r>
              <a:rPr lang="en-US" dirty="0" smtClean="0">
                <a:solidFill>
                  <a:srgbClr val="FFFF00"/>
                </a:solidFill>
              </a:rPr>
              <a:t>Active Plasma Lens</a:t>
            </a:r>
            <a:endParaRPr lang="en-US" dirty="0">
              <a:solidFill>
                <a:srgbClr val="FFFF00"/>
              </a:solidFill>
            </a:endParaRPr>
          </a:p>
        </p:txBody>
      </p:sp>
    </p:spTree>
    <p:extLst>
      <p:ext uri="{BB962C8B-B14F-4D97-AF65-F5344CB8AC3E}">
        <p14:creationId xmlns:p14="http://schemas.microsoft.com/office/powerpoint/2010/main" val="35163484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p:nvPr/>
        </p:nvGrpSpPr>
        <p:grpSpPr>
          <a:xfrm>
            <a:off x="489873" y="906787"/>
            <a:ext cx="5286530" cy="2761117"/>
            <a:chOff x="575698" y="821267"/>
            <a:chExt cx="4879874" cy="27611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 b="1953"/>
            <a:stretch/>
          </p:blipFill>
          <p:spPr bwMode="auto">
            <a:xfrm>
              <a:off x="575698" y="821267"/>
              <a:ext cx="4420416" cy="276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ttangolo arrotondato 21"/>
            <p:cNvSpPr/>
            <p:nvPr/>
          </p:nvSpPr>
          <p:spPr>
            <a:xfrm>
              <a:off x="1418820" y="2388394"/>
              <a:ext cx="401991" cy="2252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1" name="Rettangolo 20"/>
            <p:cNvSpPr/>
            <p:nvPr/>
          </p:nvSpPr>
          <p:spPr>
            <a:xfrm>
              <a:off x="2075373" y="2388394"/>
              <a:ext cx="1415370" cy="38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9" name="Ovale 18"/>
            <p:cNvSpPr/>
            <p:nvPr/>
          </p:nvSpPr>
          <p:spPr>
            <a:xfrm>
              <a:off x="3154713" y="2646099"/>
              <a:ext cx="437856" cy="25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cxnSp>
          <p:nvCxnSpPr>
            <p:cNvPr id="6" name="Connettore 1 5"/>
            <p:cNvCxnSpPr>
              <a:endCxn id="12" idx="0"/>
            </p:cNvCxnSpPr>
            <p:nvPr/>
          </p:nvCxnSpPr>
          <p:spPr>
            <a:xfrm>
              <a:off x="1357506" y="2480038"/>
              <a:ext cx="1781377" cy="961"/>
            </a:xfrm>
            <a:prstGeom prst="line">
              <a:avLst/>
            </a:prstGeom>
            <a:ln w="76200">
              <a:solidFill>
                <a:srgbClr val="FFCCCC"/>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1198054" y="2388394"/>
              <a:ext cx="200401" cy="188377"/>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1" name="Rettangolo 10"/>
            <p:cNvSpPr/>
            <p:nvPr/>
          </p:nvSpPr>
          <p:spPr>
            <a:xfrm>
              <a:off x="3404192" y="2605899"/>
              <a:ext cx="1206628" cy="969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2" name="Arco 11"/>
            <p:cNvSpPr/>
            <p:nvPr/>
          </p:nvSpPr>
          <p:spPr>
            <a:xfrm>
              <a:off x="3030182" y="2480038"/>
              <a:ext cx="249063" cy="236832"/>
            </a:xfrm>
            <a:prstGeom prst="arc">
              <a:avLst>
                <a:gd name="adj1" fmla="val 15739441"/>
                <a:gd name="adj2" fmla="val 419568"/>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sz="1800">
                <a:solidFill>
                  <a:prstClr val="black"/>
                </a:solidFill>
                <a:latin typeface="Calibri"/>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94" t="69264" r="35136" b="1953"/>
            <a:stretch/>
          </p:blipFill>
          <p:spPr bwMode="auto">
            <a:xfrm>
              <a:off x="3420200" y="2771809"/>
              <a:ext cx="2035372" cy="81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rco 8"/>
            <p:cNvSpPr/>
            <p:nvPr/>
          </p:nvSpPr>
          <p:spPr>
            <a:xfrm flipH="1" flipV="1">
              <a:off x="3279245" y="2608260"/>
              <a:ext cx="249063" cy="236832"/>
            </a:xfrm>
            <a:prstGeom prst="arc">
              <a:avLst>
                <a:gd name="adj1" fmla="val 15739441"/>
                <a:gd name="adj2" fmla="val 419568"/>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sz="1800">
                <a:solidFill>
                  <a:prstClr val="black"/>
                </a:solidFill>
                <a:latin typeface="Calibri"/>
              </a:endParaRPr>
            </a:p>
          </p:txBody>
        </p:sp>
        <p:cxnSp>
          <p:nvCxnSpPr>
            <p:cNvPr id="14" name="Connettore 1 13"/>
            <p:cNvCxnSpPr>
              <a:stCxn id="9" idx="2"/>
              <a:endCxn id="12" idx="2"/>
            </p:cNvCxnSpPr>
            <p:nvPr/>
          </p:nvCxnSpPr>
          <p:spPr>
            <a:xfrm flipH="1" flipV="1">
              <a:off x="3278222" y="2613603"/>
              <a:ext cx="2047" cy="97924"/>
            </a:xfrm>
            <a:prstGeom prst="line">
              <a:avLst/>
            </a:prstGeom>
            <a:ln w="76200">
              <a:solidFill>
                <a:srgbClr val="FFCCCC"/>
              </a:solidFill>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654271" y="2722942"/>
              <a:ext cx="587955" cy="400110"/>
            </a:xfrm>
            <a:prstGeom prst="rect">
              <a:avLst/>
            </a:prstGeom>
            <a:solidFill>
              <a:schemeClr val="bg1"/>
            </a:solidFill>
          </p:spPr>
          <p:txBody>
            <a:bodyPr wrap="none" rtlCol="0">
              <a:spAutoFit/>
            </a:bodyPr>
            <a:lstStyle/>
            <a:p>
              <a:pPr algn="l" fontAlgn="auto">
                <a:spcBef>
                  <a:spcPts val="0"/>
                </a:spcBef>
                <a:spcAft>
                  <a:spcPts val="0"/>
                </a:spcAft>
              </a:pPr>
              <a:r>
                <a:rPr lang="en-GB" sz="1000" b="1" dirty="0" smtClean="0">
                  <a:solidFill>
                    <a:srgbClr val="6699FF"/>
                  </a:solidFill>
                  <a:latin typeface="Calibri"/>
                  <a:ea typeface="+mn-ea"/>
                  <a:cs typeface="+mn-cs"/>
                </a:rPr>
                <a:t>209 MW</a:t>
              </a:r>
            </a:p>
            <a:p>
              <a:pPr algn="l" fontAlgn="auto">
                <a:spcBef>
                  <a:spcPts val="0"/>
                </a:spcBef>
                <a:spcAft>
                  <a:spcPts val="0"/>
                </a:spcAft>
              </a:pPr>
              <a:r>
                <a:rPr lang="en-GB" sz="1000" b="1" dirty="0" smtClean="0">
                  <a:solidFill>
                    <a:srgbClr val="6699FF"/>
                  </a:solidFill>
                  <a:latin typeface="Calibri"/>
                  <a:ea typeface="+mn-ea"/>
                  <a:cs typeface="+mn-cs"/>
                </a:rPr>
                <a:t>150 ns</a:t>
              </a:r>
              <a:endParaRPr lang="en-GB" sz="1000" b="1" dirty="0">
                <a:solidFill>
                  <a:srgbClr val="6699FF"/>
                </a:solidFill>
                <a:latin typeface="Calibri"/>
                <a:ea typeface="+mn-ea"/>
                <a:cs typeface="+mn-cs"/>
              </a:endParaRPr>
            </a:p>
          </p:txBody>
        </p:sp>
        <p:sp>
          <p:nvSpPr>
            <p:cNvPr id="24" name="CasellaDiTesto 23"/>
            <p:cNvSpPr txBox="1"/>
            <p:nvPr/>
          </p:nvSpPr>
          <p:spPr>
            <a:xfrm>
              <a:off x="4223875" y="2286550"/>
              <a:ext cx="1105212" cy="400110"/>
            </a:xfrm>
            <a:prstGeom prst="rect">
              <a:avLst/>
            </a:prstGeom>
            <a:solidFill>
              <a:schemeClr val="bg1"/>
            </a:solidFill>
          </p:spPr>
          <p:txBody>
            <a:bodyPr wrap="none" rtlCol="0">
              <a:spAutoFit/>
            </a:bodyPr>
            <a:lstStyle/>
            <a:p>
              <a:pPr algn="l" fontAlgn="auto">
                <a:spcBef>
                  <a:spcPts val="0"/>
                </a:spcBef>
                <a:spcAft>
                  <a:spcPts val="0"/>
                </a:spcAft>
              </a:pPr>
              <a:r>
                <a:rPr lang="en-GB" sz="2000" b="1" dirty="0" smtClean="0">
                  <a:solidFill>
                    <a:srgbClr val="6699FF"/>
                  </a:solidFill>
                  <a:latin typeface="Calibri"/>
                  <a:ea typeface="+mn-ea"/>
                  <a:cs typeface="+mn-cs"/>
                </a:rPr>
                <a:t>46 MV/m</a:t>
              </a:r>
              <a:endParaRPr lang="en-GB" sz="2000" b="1" dirty="0">
                <a:solidFill>
                  <a:srgbClr val="6699FF"/>
                </a:solidFill>
                <a:latin typeface="Calibri"/>
                <a:ea typeface="+mn-ea"/>
                <a:cs typeface="+mn-cs"/>
              </a:endParaRPr>
            </a:p>
          </p:txBody>
        </p:sp>
        <p:sp>
          <p:nvSpPr>
            <p:cNvPr id="25" name="CasellaDiTesto 24"/>
            <p:cNvSpPr txBox="1"/>
            <p:nvPr/>
          </p:nvSpPr>
          <p:spPr>
            <a:xfrm>
              <a:off x="1938965" y="2458261"/>
              <a:ext cx="995217" cy="246221"/>
            </a:xfrm>
            <a:prstGeom prst="rect">
              <a:avLst/>
            </a:prstGeom>
            <a:noFill/>
          </p:spPr>
          <p:txBody>
            <a:bodyPr wrap="none" rtlCol="0">
              <a:spAutoFit/>
            </a:bodyPr>
            <a:lstStyle/>
            <a:p>
              <a:pPr algn="l" fontAlgn="auto">
                <a:spcBef>
                  <a:spcPts val="0"/>
                </a:spcBef>
                <a:spcAft>
                  <a:spcPts val="0"/>
                </a:spcAft>
              </a:pPr>
              <a:r>
                <a:rPr lang="en-GB" sz="1000" b="1" dirty="0" smtClean="0">
                  <a:solidFill>
                    <a:srgbClr val="6699FF"/>
                  </a:solidFill>
                  <a:latin typeface="Calibri"/>
                  <a:ea typeface="+mn-ea"/>
                  <a:cs typeface="+mn-cs"/>
                </a:rPr>
                <a:t>209 MW - 150 ns</a:t>
              </a:r>
              <a:endParaRPr lang="en-GB" sz="1000" b="1" dirty="0">
                <a:solidFill>
                  <a:srgbClr val="6699FF"/>
                </a:solidFill>
                <a:latin typeface="Calibri"/>
                <a:ea typeface="+mn-ea"/>
                <a:cs typeface="+mn-cs"/>
              </a:endParaRPr>
            </a:p>
          </p:txBody>
        </p:sp>
      </p:grpSp>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 b="1953"/>
          <a:stretch/>
        </p:blipFill>
        <p:spPr bwMode="auto">
          <a:xfrm>
            <a:off x="450097" y="3947303"/>
            <a:ext cx="4788784" cy="276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89" t="9886" b="1953"/>
          <a:stretch/>
        </p:blipFill>
        <p:spPr bwMode="auto">
          <a:xfrm>
            <a:off x="3386176" y="4217254"/>
            <a:ext cx="4108431" cy="248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ttangolo 30"/>
          <p:cNvSpPr/>
          <p:nvPr/>
        </p:nvSpPr>
        <p:spPr>
          <a:xfrm>
            <a:off x="2340549" y="4927608"/>
            <a:ext cx="1045633" cy="263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32" name="Rettangolo 31"/>
          <p:cNvSpPr/>
          <p:nvPr/>
        </p:nvSpPr>
        <p:spPr>
          <a:xfrm>
            <a:off x="2099009" y="5554141"/>
            <a:ext cx="1281915" cy="347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34" name="CasellaDiTesto 33"/>
          <p:cNvSpPr txBox="1"/>
          <p:nvPr/>
        </p:nvSpPr>
        <p:spPr>
          <a:xfrm>
            <a:off x="5698930" y="4344826"/>
            <a:ext cx="1197313" cy="400110"/>
          </a:xfrm>
          <a:prstGeom prst="rect">
            <a:avLst/>
          </a:prstGeom>
          <a:solidFill>
            <a:schemeClr val="bg1"/>
          </a:solidFill>
        </p:spPr>
        <p:txBody>
          <a:bodyPr wrap="none" rtlCol="0">
            <a:spAutoFit/>
          </a:bodyPr>
          <a:lstStyle/>
          <a:p>
            <a:pPr algn="l" fontAlgn="auto">
              <a:spcBef>
                <a:spcPts val="0"/>
              </a:spcBef>
              <a:spcAft>
                <a:spcPts val="0"/>
              </a:spcAft>
            </a:pPr>
            <a:r>
              <a:rPr lang="en-GB" sz="2000" b="1" dirty="0" smtClean="0">
                <a:solidFill>
                  <a:srgbClr val="6699FF"/>
                </a:solidFill>
                <a:latin typeface="Calibri"/>
                <a:ea typeface="+mn-ea"/>
                <a:cs typeface="+mn-cs"/>
              </a:rPr>
              <a:t>65 MV/m</a:t>
            </a:r>
            <a:endParaRPr lang="en-GB" sz="2000" b="1" dirty="0">
              <a:solidFill>
                <a:srgbClr val="6699FF"/>
              </a:solidFill>
              <a:latin typeface="Calibri"/>
              <a:ea typeface="+mn-ea"/>
              <a:cs typeface="+mn-cs"/>
            </a:endParaRPr>
          </a:p>
        </p:txBody>
      </p:sp>
      <p:graphicFrame>
        <p:nvGraphicFramePr>
          <p:cNvPr id="35" name="Tabella 34"/>
          <p:cNvGraphicFramePr>
            <a:graphicFrameLocks noGrp="1"/>
          </p:cNvGraphicFramePr>
          <p:nvPr>
            <p:extLst>
              <p:ext uri="{D42A27DB-BD31-4B8C-83A1-F6EECF244321}">
                <p14:modId xmlns:p14="http://schemas.microsoft.com/office/powerpoint/2010/main" val="1161163500"/>
              </p:ext>
            </p:extLst>
          </p:nvPr>
        </p:nvGraphicFramePr>
        <p:xfrm>
          <a:off x="6108708" y="1618013"/>
          <a:ext cx="3399164" cy="2600431"/>
        </p:xfrm>
        <a:graphic>
          <a:graphicData uri="http://schemas.openxmlformats.org/drawingml/2006/table">
            <a:tbl>
              <a:tblPr firstRow="1" bandRow="1">
                <a:tableStyleId>{5C22544A-7EE6-4342-B048-85BDC9FD1C3A}</a:tableStyleId>
              </a:tblPr>
              <a:tblGrid>
                <a:gridCol w="1586787"/>
                <a:gridCol w="898878"/>
                <a:gridCol w="913499"/>
              </a:tblGrid>
              <a:tr h="286954">
                <a:tc>
                  <a:txBody>
                    <a:bodyPr/>
                    <a:lstStyle/>
                    <a:p>
                      <a:endParaRPr lang="en-GB" sz="1400" dirty="0"/>
                    </a:p>
                  </a:txBody>
                  <a:tcPr marL="99060" marR="99060"/>
                </a:tc>
                <a:tc>
                  <a:txBody>
                    <a:bodyPr/>
                    <a:lstStyle/>
                    <a:p>
                      <a:pPr algn="ctr"/>
                      <a:r>
                        <a:rPr lang="en-GB" sz="1400" dirty="0" smtClean="0"/>
                        <a:t>Phase I</a:t>
                      </a:r>
                      <a:endParaRPr lang="en-GB" sz="1400" dirty="0"/>
                    </a:p>
                  </a:txBody>
                  <a:tcPr marL="99060" marR="99060"/>
                </a:tc>
                <a:tc>
                  <a:txBody>
                    <a:bodyPr/>
                    <a:lstStyle/>
                    <a:p>
                      <a:r>
                        <a:rPr lang="en-GB" sz="1400" dirty="0" smtClean="0"/>
                        <a:t>Phase II</a:t>
                      </a:r>
                      <a:endParaRPr lang="en-GB" sz="1400" dirty="0"/>
                    </a:p>
                  </a:txBody>
                  <a:tcPr marL="99060" marR="99060"/>
                </a:tc>
              </a:tr>
              <a:tr h="286954">
                <a:tc>
                  <a:txBody>
                    <a:bodyPr/>
                    <a:lstStyle/>
                    <a:p>
                      <a:r>
                        <a:rPr lang="en-GB" sz="1200" dirty="0" smtClean="0"/>
                        <a:t>RF gradient</a:t>
                      </a:r>
                      <a:endParaRPr lang="en-GB" sz="1200" dirty="0"/>
                    </a:p>
                  </a:txBody>
                  <a:tcPr marL="99060" marR="99060"/>
                </a:tc>
                <a:tc>
                  <a:txBody>
                    <a:bodyPr/>
                    <a:lstStyle/>
                    <a:p>
                      <a:pPr algn="ctr"/>
                      <a:r>
                        <a:rPr lang="en-GB" sz="1200" dirty="0" smtClean="0"/>
                        <a:t>46 MV/m</a:t>
                      </a:r>
                      <a:endParaRPr lang="en-GB" sz="1200" dirty="0"/>
                    </a:p>
                  </a:txBody>
                  <a:tcPr marL="99060" marR="99060"/>
                </a:tc>
                <a:tc>
                  <a:txBody>
                    <a:bodyPr/>
                    <a:lstStyle/>
                    <a:p>
                      <a:pPr algn="ctr"/>
                      <a:r>
                        <a:rPr lang="en-GB" sz="1200" dirty="0" smtClean="0"/>
                        <a:t>65 MV/m</a:t>
                      </a:r>
                      <a:endParaRPr lang="en-GB" sz="1200" dirty="0"/>
                    </a:p>
                  </a:txBody>
                  <a:tcPr marL="99060" marR="99060"/>
                </a:tc>
              </a:tr>
              <a:tr h="286954">
                <a:tc>
                  <a:txBody>
                    <a:bodyPr/>
                    <a:lstStyle/>
                    <a:p>
                      <a:r>
                        <a:rPr lang="en-GB" sz="1200" dirty="0" smtClean="0"/>
                        <a:t># of sections</a:t>
                      </a:r>
                      <a:endParaRPr lang="en-GB" sz="1200" dirty="0"/>
                    </a:p>
                  </a:txBody>
                  <a:tcPr marL="99060" marR="99060"/>
                </a:tc>
                <a:tc gridSpan="2">
                  <a:txBody>
                    <a:bodyPr/>
                    <a:lstStyle/>
                    <a:p>
                      <a:pPr algn="ctr"/>
                      <a:r>
                        <a:rPr lang="en-GB" sz="1200" dirty="0" smtClean="0"/>
                        <a:t>20</a:t>
                      </a:r>
                      <a:endParaRPr lang="en-GB" sz="1200" dirty="0"/>
                    </a:p>
                  </a:txBody>
                  <a:tcPr marL="99060" marR="99060"/>
                </a:tc>
                <a:tc hMerge="1">
                  <a:txBody>
                    <a:bodyPr/>
                    <a:lstStyle/>
                    <a:p>
                      <a:endParaRPr lang="en-GB"/>
                    </a:p>
                  </a:txBody>
                  <a:tcPr/>
                </a:tc>
              </a:tr>
              <a:tr h="286954">
                <a:tc>
                  <a:txBody>
                    <a:bodyPr/>
                    <a:lstStyle/>
                    <a:p>
                      <a:r>
                        <a:rPr lang="en-GB" sz="1200" dirty="0" smtClean="0"/>
                        <a:t># of modulators</a:t>
                      </a:r>
                      <a:endParaRPr lang="en-GB" sz="1200" dirty="0"/>
                    </a:p>
                  </a:txBody>
                  <a:tcPr marL="99060" marR="99060"/>
                </a:tc>
                <a:tc>
                  <a:txBody>
                    <a:bodyPr/>
                    <a:lstStyle/>
                    <a:p>
                      <a:pPr algn="ctr"/>
                      <a:r>
                        <a:rPr lang="en-GB" sz="1200" dirty="0" smtClean="0"/>
                        <a:t>1</a:t>
                      </a:r>
                      <a:endParaRPr lang="en-GB" sz="1200" dirty="0"/>
                    </a:p>
                  </a:txBody>
                  <a:tcPr marL="99060" marR="99060"/>
                </a:tc>
                <a:tc>
                  <a:txBody>
                    <a:bodyPr/>
                    <a:lstStyle/>
                    <a:p>
                      <a:pPr algn="ctr"/>
                      <a:r>
                        <a:rPr lang="en-GB" sz="1200" dirty="0" smtClean="0"/>
                        <a:t>2</a:t>
                      </a:r>
                      <a:endParaRPr lang="en-GB" sz="1200" dirty="0"/>
                    </a:p>
                  </a:txBody>
                  <a:tcPr marL="99060" marR="99060"/>
                </a:tc>
              </a:tr>
              <a:tr h="286954">
                <a:tc>
                  <a:txBody>
                    <a:bodyPr/>
                    <a:lstStyle/>
                    <a:p>
                      <a:r>
                        <a:rPr lang="en-GB" sz="1200" dirty="0" smtClean="0"/>
                        <a:t># of klystrons</a:t>
                      </a:r>
                      <a:endParaRPr lang="en-GB" sz="1200" dirty="0"/>
                    </a:p>
                  </a:txBody>
                  <a:tcPr marL="99060" marR="99060"/>
                </a:tc>
                <a:tc>
                  <a:txBody>
                    <a:bodyPr/>
                    <a:lstStyle/>
                    <a:p>
                      <a:pPr algn="ctr"/>
                      <a:r>
                        <a:rPr lang="en-GB" sz="1200" dirty="0" smtClean="0"/>
                        <a:t>2</a:t>
                      </a:r>
                      <a:endParaRPr lang="en-GB" sz="1200" dirty="0"/>
                    </a:p>
                  </a:txBody>
                  <a:tcPr marL="99060" marR="99060"/>
                </a:tc>
                <a:tc>
                  <a:txBody>
                    <a:bodyPr/>
                    <a:lstStyle/>
                    <a:p>
                      <a:pPr algn="ctr"/>
                      <a:r>
                        <a:rPr lang="en-GB" sz="1200" dirty="0" smtClean="0"/>
                        <a:t>4</a:t>
                      </a:r>
                      <a:endParaRPr lang="en-GB" sz="1200" dirty="0"/>
                    </a:p>
                  </a:txBody>
                  <a:tcPr marL="99060" marR="99060"/>
                </a:tc>
              </a:tr>
              <a:tr h="286954">
                <a:tc>
                  <a:txBody>
                    <a:bodyPr/>
                    <a:lstStyle/>
                    <a:p>
                      <a:r>
                        <a:rPr lang="en-GB" sz="1200" dirty="0" smtClean="0"/>
                        <a:t># of SLEDs</a:t>
                      </a:r>
                      <a:endParaRPr lang="en-GB" sz="1200" dirty="0"/>
                    </a:p>
                  </a:txBody>
                  <a:tcPr marL="99060" marR="99060"/>
                </a:tc>
                <a:tc>
                  <a:txBody>
                    <a:bodyPr/>
                    <a:lstStyle/>
                    <a:p>
                      <a:pPr algn="ctr"/>
                      <a:r>
                        <a:rPr lang="en-GB" sz="1200" dirty="0" smtClean="0"/>
                        <a:t>1</a:t>
                      </a:r>
                      <a:endParaRPr lang="en-GB" sz="1200" dirty="0"/>
                    </a:p>
                  </a:txBody>
                  <a:tcPr marL="99060" marR="99060"/>
                </a:tc>
                <a:tc>
                  <a:txBody>
                    <a:bodyPr/>
                    <a:lstStyle/>
                    <a:p>
                      <a:pPr algn="ctr"/>
                      <a:r>
                        <a:rPr lang="en-GB" sz="1200" dirty="0" smtClean="0"/>
                        <a:t>2</a:t>
                      </a:r>
                      <a:endParaRPr lang="en-GB" sz="1200" dirty="0"/>
                    </a:p>
                  </a:txBody>
                  <a:tcPr marL="99060" marR="99060"/>
                </a:tc>
              </a:tr>
              <a:tr h="286954">
                <a:tc>
                  <a:txBody>
                    <a:bodyPr/>
                    <a:lstStyle/>
                    <a:p>
                      <a:r>
                        <a:rPr lang="en-GB" sz="1200" dirty="0" err="1" smtClean="0"/>
                        <a:t>linac</a:t>
                      </a:r>
                      <a:r>
                        <a:rPr lang="en-GB" sz="1200" dirty="0" smtClean="0"/>
                        <a:t> length </a:t>
                      </a:r>
                      <a:endParaRPr lang="en-GB" sz="1200" dirty="0"/>
                    </a:p>
                  </a:txBody>
                  <a:tcPr marL="99060" marR="99060"/>
                </a:tc>
                <a:tc gridSpan="2">
                  <a:txBody>
                    <a:bodyPr/>
                    <a:lstStyle/>
                    <a:p>
                      <a:pPr algn="ctr"/>
                      <a:r>
                        <a:rPr lang="en-GB" sz="1200" dirty="0" smtClean="0"/>
                        <a:t>20 m (15 m active)</a:t>
                      </a:r>
                      <a:endParaRPr lang="en-GB" sz="1200" dirty="0"/>
                    </a:p>
                  </a:txBody>
                  <a:tcPr marL="99060" marR="99060"/>
                </a:tc>
                <a:tc hMerge="1">
                  <a:txBody>
                    <a:bodyPr/>
                    <a:lstStyle/>
                    <a:p>
                      <a:endParaRPr lang="en-GB"/>
                    </a:p>
                  </a:txBody>
                  <a:tcPr/>
                </a:tc>
              </a:tr>
              <a:tr h="286954">
                <a:tc>
                  <a:txBody>
                    <a:bodyPr/>
                    <a:lstStyle/>
                    <a:p>
                      <a:r>
                        <a:rPr lang="en-GB" sz="1200" dirty="0" smtClean="0"/>
                        <a:t>section</a:t>
                      </a:r>
                      <a:r>
                        <a:rPr lang="en-GB" sz="1200" baseline="0" dirty="0" smtClean="0"/>
                        <a:t> input power</a:t>
                      </a:r>
                      <a:endParaRPr lang="en-GB" sz="1200" dirty="0"/>
                    </a:p>
                  </a:txBody>
                  <a:tcPr marL="99060" marR="99060"/>
                </a:tc>
                <a:tc>
                  <a:txBody>
                    <a:bodyPr/>
                    <a:lstStyle/>
                    <a:p>
                      <a:pPr algn="ctr"/>
                      <a:r>
                        <a:rPr lang="en-GB" sz="1200" dirty="0" smtClean="0"/>
                        <a:t>21 MW</a:t>
                      </a:r>
                      <a:endParaRPr lang="en-GB" sz="1200" dirty="0"/>
                    </a:p>
                  </a:txBody>
                  <a:tcPr marL="99060" marR="99060"/>
                </a:tc>
                <a:tc>
                  <a:txBody>
                    <a:bodyPr/>
                    <a:lstStyle/>
                    <a:p>
                      <a:pPr algn="ctr"/>
                      <a:r>
                        <a:rPr lang="en-GB" sz="1200" dirty="0" smtClean="0"/>
                        <a:t>42 MW</a:t>
                      </a:r>
                      <a:endParaRPr lang="en-GB" sz="1200" dirty="0"/>
                    </a:p>
                  </a:txBody>
                  <a:tcPr marL="99060" marR="99060"/>
                </a:tc>
              </a:tr>
              <a:tr h="286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linac</a:t>
                      </a:r>
                      <a:r>
                        <a:rPr lang="en-GB" sz="1200" dirty="0" smtClean="0"/>
                        <a:t> energy</a:t>
                      </a:r>
                    </a:p>
                  </a:txBody>
                  <a:tcPr marL="99060" marR="99060"/>
                </a:tc>
                <a:tc>
                  <a:txBody>
                    <a:bodyPr/>
                    <a:lstStyle/>
                    <a:p>
                      <a:pPr algn="ctr"/>
                      <a:r>
                        <a:rPr lang="en-GB" sz="1200" dirty="0" smtClean="0"/>
                        <a:t>690 MeV</a:t>
                      </a:r>
                      <a:endParaRPr lang="en-GB" sz="1200" dirty="0"/>
                    </a:p>
                  </a:txBody>
                  <a:tcPr marL="99060" marR="99060"/>
                </a:tc>
                <a:tc>
                  <a:txBody>
                    <a:bodyPr/>
                    <a:lstStyle/>
                    <a:p>
                      <a:pPr algn="ctr"/>
                      <a:r>
                        <a:rPr lang="en-GB" sz="1200" dirty="0" smtClean="0"/>
                        <a:t>975 MeV</a:t>
                      </a:r>
                      <a:endParaRPr lang="en-GB" sz="1200" dirty="0"/>
                    </a:p>
                  </a:txBody>
                  <a:tcPr marL="99060" marR="99060"/>
                </a:tc>
              </a:tr>
            </a:tbl>
          </a:graphicData>
        </a:graphic>
      </p:graphicFrame>
      <p:sp>
        <p:nvSpPr>
          <p:cNvPr id="36" name="CasellaDiTesto 35"/>
          <p:cNvSpPr txBox="1"/>
          <p:nvPr/>
        </p:nvSpPr>
        <p:spPr>
          <a:xfrm>
            <a:off x="899226" y="340727"/>
            <a:ext cx="7264804" cy="400110"/>
          </a:xfrm>
          <a:prstGeom prst="rect">
            <a:avLst/>
          </a:prstGeom>
          <a:noFill/>
        </p:spPr>
        <p:txBody>
          <a:bodyPr wrap="none" rtlCol="0">
            <a:spAutoFit/>
          </a:bodyPr>
          <a:lstStyle/>
          <a:p>
            <a:pPr algn="l" fontAlgn="auto">
              <a:spcBef>
                <a:spcPts val="0"/>
              </a:spcBef>
              <a:spcAft>
                <a:spcPts val="0"/>
              </a:spcAft>
            </a:pPr>
            <a:r>
              <a:rPr lang="en-GB" sz="2000" b="1" dirty="0" smtClean="0">
                <a:solidFill>
                  <a:srgbClr val="002060"/>
                </a:solidFill>
                <a:latin typeface="Calibri"/>
                <a:ea typeface="+mn-ea"/>
                <a:cs typeface="+mn-cs"/>
              </a:rPr>
              <a:t>EUSPARC scenario based on “X-band FEL collaboration” RF module </a:t>
            </a:r>
            <a:endParaRPr lang="en-GB" sz="2000" b="1" dirty="0">
              <a:solidFill>
                <a:srgbClr val="002060"/>
              </a:solidFill>
              <a:latin typeface="Calibri"/>
              <a:ea typeface="+mn-ea"/>
              <a:cs typeface="+mn-cs"/>
            </a:endParaRPr>
          </a:p>
        </p:txBody>
      </p:sp>
    </p:spTree>
    <p:extLst>
      <p:ext uri="{BB962C8B-B14F-4D97-AF65-F5344CB8AC3E}">
        <p14:creationId xmlns:p14="http://schemas.microsoft.com/office/powerpoint/2010/main" val="11216450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88640"/>
            <a:ext cx="8915400" cy="1143000"/>
          </a:xfrm>
        </p:spPr>
        <p:txBody>
          <a:bodyPr>
            <a:noAutofit/>
          </a:bodyPr>
          <a:lstStyle/>
          <a:p>
            <a:r>
              <a:rPr lang="en-GB" sz="3200" dirty="0" smtClean="0"/>
              <a:t>Higher Gradient layout </a:t>
            </a:r>
            <a:br>
              <a:rPr lang="en-GB" sz="3200" dirty="0" smtClean="0"/>
            </a:br>
            <a:r>
              <a:rPr lang="en-GB" sz="3200" dirty="0" smtClean="0"/>
              <a:t>(A. </a:t>
            </a:r>
            <a:r>
              <a:rPr lang="en-GB" sz="3200" dirty="0" err="1" smtClean="0"/>
              <a:t>Grudiev</a:t>
            </a:r>
            <a:r>
              <a:rPr lang="en-GB" sz="3200" dirty="0" smtClean="0"/>
              <a:t> – CERN) </a:t>
            </a:r>
            <a:endParaRPr lang="en-GB" sz="3200" dirty="0"/>
          </a:p>
        </p:txBody>
      </p:sp>
      <p:graphicFrame>
        <p:nvGraphicFramePr>
          <p:cNvPr id="5" name="Table 4"/>
          <p:cNvGraphicFramePr>
            <a:graphicFrameLocks noGrp="1"/>
          </p:cNvGraphicFramePr>
          <p:nvPr>
            <p:extLst>
              <p:ext uri="{D42A27DB-BD31-4B8C-83A1-F6EECF244321}">
                <p14:modId xmlns:p14="http://schemas.microsoft.com/office/powerpoint/2010/main" val="389339120"/>
              </p:ext>
            </p:extLst>
          </p:nvPr>
        </p:nvGraphicFramePr>
        <p:xfrm>
          <a:off x="165100" y="1390599"/>
          <a:ext cx="5695950" cy="4130040"/>
        </p:xfrm>
        <a:graphic>
          <a:graphicData uri="http://schemas.openxmlformats.org/drawingml/2006/table">
            <a:tbl>
              <a:tblPr firstRow="1" bandRow="1">
                <a:tableStyleId>{5C22544A-7EE6-4342-B048-85BDC9FD1C3A}</a:tableStyleId>
              </a:tblPr>
              <a:tblGrid>
                <a:gridCol w="1262499"/>
                <a:gridCol w="883801"/>
                <a:gridCol w="660400"/>
                <a:gridCol w="1238250"/>
                <a:gridCol w="825500"/>
                <a:gridCol w="825500"/>
              </a:tblGrid>
              <a:tr h="209601">
                <a:tc>
                  <a:txBody>
                    <a:bodyPr/>
                    <a:lstStyle/>
                    <a:p>
                      <a:r>
                        <a:rPr lang="en-GB" sz="1100" dirty="0" smtClean="0"/>
                        <a:t>parameters</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r>
                        <a:rPr lang="en-GB" sz="1100" dirty="0" smtClean="0"/>
                        <a:t>comments</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smtClean="0"/>
                        <a:t>&lt;a&gt; [mm]</a:t>
                      </a:r>
                      <a:endParaRPr lang="en-GB" sz="1100" dirty="0"/>
                    </a:p>
                  </a:txBody>
                  <a:tcPr marL="99060" marR="99060"/>
                </a:tc>
                <a:tc>
                  <a:txBody>
                    <a:bodyPr/>
                    <a:lstStyle/>
                    <a:p>
                      <a:r>
                        <a:rPr lang="en-GB" sz="1100" dirty="0" smtClean="0"/>
                        <a:t>3.2</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smtClean="0"/>
                        <a:t>d [mm]</a:t>
                      </a:r>
                      <a:endParaRPr lang="en-GB" sz="1100" dirty="0"/>
                    </a:p>
                  </a:txBody>
                  <a:tcPr marL="99060" marR="99060"/>
                </a:tc>
                <a:tc>
                  <a:txBody>
                    <a:bodyPr/>
                    <a:lstStyle/>
                    <a:p>
                      <a:r>
                        <a:rPr lang="en-GB" sz="1100" dirty="0" smtClean="0"/>
                        <a:t>2.5</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smtClean="0"/>
                        <a:t>Ls [mm]</a:t>
                      </a:r>
                      <a:endParaRPr lang="en-GB" sz="1100" dirty="0"/>
                    </a:p>
                  </a:txBody>
                  <a:tcPr marL="99060" marR="99060"/>
                </a:tc>
                <a:tc>
                  <a:txBody>
                    <a:bodyPr/>
                    <a:lstStyle/>
                    <a:p>
                      <a:r>
                        <a:rPr lang="en-GB" sz="1100" dirty="0" smtClean="0"/>
                        <a:t>500</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err="1" smtClean="0"/>
                        <a:t>Qe</a:t>
                      </a:r>
                      <a:endParaRPr lang="en-GB" sz="1100" dirty="0"/>
                    </a:p>
                  </a:txBody>
                  <a:tcPr marL="99060" marR="99060"/>
                </a:tc>
                <a:tc>
                  <a:txBody>
                    <a:bodyPr/>
                    <a:lstStyle/>
                    <a:p>
                      <a:r>
                        <a:rPr lang="en-GB" sz="1100" dirty="0" smtClean="0"/>
                        <a:t>21400</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smtClean="0"/>
                        <a:t>vg/c [%]</a:t>
                      </a:r>
                      <a:endParaRPr lang="en-GB" sz="1100" dirty="0"/>
                    </a:p>
                  </a:txBody>
                  <a:tcPr marL="99060" marR="99060"/>
                </a:tc>
                <a:tc>
                  <a:txBody>
                    <a:bodyPr/>
                    <a:lstStyle/>
                    <a:p>
                      <a:r>
                        <a:rPr lang="en-GB" sz="1100" dirty="0" smtClean="0"/>
                        <a:t>2.5 – 0.77</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err="1" smtClean="0"/>
                        <a:t>Tp</a:t>
                      </a:r>
                      <a:r>
                        <a:rPr lang="en-GB" sz="1100" dirty="0" smtClean="0"/>
                        <a:t> [ns]</a:t>
                      </a:r>
                      <a:endParaRPr lang="en-GB" sz="1100" dirty="0"/>
                    </a:p>
                  </a:txBody>
                  <a:tcPr marL="99060" marR="99060"/>
                </a:tc>
                <a:tc>
                  <a:txBody>
                    <a:bodyPr/>
                    <a:lstStyle/>
                    <a:p>
                      <a:r>
                        <a:rPr lang="en-GB" sz="1100" dirty="0" smtClean="0"/>
                        <a:t>121</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r>
                        <a:rPr lang="en-GB" sz="1100" dirty="0" smtClean="0"/>
                        <a:t>R’_PC [M</a:t>
                      </a:r>
                      <a:r>
                        <a:rPr lang="el-GR" sz="1100" dirty="0" smtClean="0"/>
                        <a:t>Ω</a:t>
                      </a:r>
                      <a:r>
                        <a:rPr lang="en-GB" sz="1100" dirty="0" smtClean="0"/>
                        <a:t>/m]</a:t>
                      </a:r>
                      <a:endParaRPr lang="en-GB" sz="1100" dirty="0"/>
                    </a:p>
                  </a:txBody>
                  <a:tcPr marL="99060" marR="99060"/>
                </a:tc>
                <a:tc>
                  <a:txBody>
                    <a:bodyPr/>
                    <a:lstStyle/>
                    <a:p>
                      <a:r>
                        <a:rPr lang="en-GB" sz="1100" dirty="0" smtClean="0"/>
                        <a:t>350</a:t>
                      </a:r>
                      <a:endParaRPr lang="en-GB" sz="1100" dirty="0"/>
                    </a:p>
                  </a:txBody>
                  <a:tcPr marL="99060" marR="99060"/>
                </a:tc>
                <a:tc>
                  <a:txBody>
                    <a:bodyPr/>
                    <a:lstStyle/>
                    <a:p>
                      <a:endParaRPr lang="en-GB" sz="1100" dirty="0"/>
                    </a:p>
                  </a:txBody>
                  <a:tcPr marL="99060" marR="99060"/>
                </a:tc>
                <a:tc>
                  <a:txBody>
                    <a:bodyPr/>
                    <a:lstStyle/>
                    <a:p>
                      <a:r>
                        <a:rPr lang="en-GB" sz="1100" dirty="0" smtClean="0"/>
                        <a:t>=G</a:t>
                      </a:r>
                      <a:r>
                        <a:rPr lang="en-GB" sz="1100" baseline="30000" dirty="0" smtClean="0"/>
                        <a:t>2</a:t>
                      </a:r>
                      <a:r>
                        <a:rPr lang="en-GB" sz="1100" dirty="0" smtClean="0"/>
                        <a:t>/(</a:t>
                      </a:r>
                      <a:r>
                        <a:rPr lang="en-GB" sz="1100" dirty="0" err="1" smtClean="0"/>
                        <a:t>Pkl</a:t>
                      </a:r>
                      <a:r>
                        <a:rPr lang="en-GB" sz="1100" dirty="0" smtClean="0"/>
                        <a:t>/L)</a:t>
                      </a:r>
                      <a:endParaRPr lang="en-GB" sz="1100" dirty="0"/>
                    </a:p>
                  </a:txBody>
                  <a:tcPr marL="99060" marR="99060"/>
                </a:tc>
                <a:tc>
                  <a:txBody>
                    <a:bodyPr/>
                    <a:lstStyle/>
                    <a:p>
                      <a:endParaRPr lang="en-GB" sz="1100" dirty="0"/>
                    </a:p>
                  </a:txBody>
                  <a:tcPr marL="99060" marR="99060"/>
                </a:tc>
                <a:tc>
                  <a:txBody>
                    <a:bodyPr/>
                    <a:lstStyle/>
                    <a:p>
                      <a:endParaRPr lang="en-GB" sz="1100" dirty="0"/>
                    </a:p>
                  </a:txBody>
                  <a:tcPr marL="99060" marR="99060"/>
                </a:tc>
              </a:tr>
              <a:tr h="183843">
                <a:tc>
                  <a:txBody>
                    <a:bodyPr/>
                    <a:lstStyle/>
                    <a:p>
                      <a:endParaRPr lang="en-GB" sz="1100" dirty="0"/>
                    </a:p>
                  </a:txBody>
                  <a:tcPr marL="99060" marR="99060"/>
                </a:tc>
                <a:tc>
                  <a:txBody>
                    <a:bodyPr/>
                    <a:lstStyle/>
                    <a:p>
                      <a:r>
                        <a:rPr lang="en-GB" sz="1100" dirty="0" smtClean="0"/>
                        <a:t>Phase 1</a:t>
                      </a:r>
                      <a:endParaRPr lang="en-GB" sz="1100" dirty="0"/>
                    </a:p>
                  </a:txBody>
                  <a:tcPr marL="99060" marR="99060"/>
                </a:tc>
                <a:tc>
                  <a:txBody>
                    <a:bodyPr/>
                    <a:lstStyle/>
                    <a:p>
                      <a:r>
                        <a:rPr lang="en-GB" sz="1100" dirty="0" smtClean="0"/>
                        <a:t>Phase 2</a:t>
                      </a:r>
                      <a:endParaRPr lang="en-GB" sz="1100" dirty="0"/>
                    </a:p>
                  </a:txBody>
                  <a:tcPr marL="99060" marR="99060"/>
                </a:tc>
                <a:tc>
                  <a:txBody>
                    <a:bodyPr/>
                    <a:lstStyle/>
                    <a:p>
                      <a:endParaRPr lang="en-GB" sz="1100" dirty="0"/>
                    </a:p>
                  </a:txBody>
                  <a:tcPr marL="99060" marR="99060"/>
                </a:tc>
                <a:tc>
                  <a:txBody>
                    <a:bodyPr/>
                    <a:lstStyle/>
                    <a:p>
                      <a:r>
                        <a:rPr lang="en-GB" sz="1100" b="1" dirty="0" smtClean="0"/>
                        <a:t>Phase 1</a:t>
                      </a:r>
                      <a:endParaRPr lang="en-GB" sz="1100" b="1" dirty="0"/>
                    </a:p>
                  </a:txBody>
                  <a:tcPr marL="99060" marR="99060"/>
                </a:tc>
                <a:tc>
                  <a:txBody>
                    <a:bodyPr/>
                    <a:lstStyle/>
                    <a:p>
                      <a:r>
                        <a:rPr lang="en-GB" sz="1100" b="1" dirty="0" smtClean="0"/>
                        <a:t>Phase 2</a:t>
                      </a:r>
                      <a:endParaRPr lang="en-GB" sz="1100" b="1" dirty="0"/>
                    </a:p>
                  </a:txBody>
                  <a:tcPr marL="99060" marR="99060"/>
                </a:tc>
              </a:tr>
              <a:tr h="183843">
                <a:tc>
                  <a:txBody>
                    <a:bodyPr/>
                    <a:lstStyle/>
                    <a:p>
                      <a:r>
                        <a:rPr lang="en-GB" sz="1100" dirty="0" smtClean="0"/>
                        <a:t>Energy</a:t>
                      </a:r>
                      <a:r>
                        <a:rPr lang="en-GB" sz="1100" baseline="0" dirty="0" smtClean="0"/>
                        <a:t> gain: </a:t>
                      </a:r>
                      <a:r>
                        <a:rPr lang="en-GB" sz="1100" baseline="0" dirty="0" err="1" smtClean="0"/>
                        <a:t>Vt</a:t>
                      </a:r>
                      <a:r>
                        <a:rPr lang="en-GB" sz="1100" baseline="0" dirty="0" smtClean="0"/>
                        <a:t> [MeV]</a:t>
                      </a:r>
                      <a:endParaRPr lang="en-GB" sz="1100" dirty="0"/>
                    </a:p>
                  </a:txBody>
                  <a:tcPr marL="99060" marR="99060"/>
                </a:tc>
                <a:tc>
                  <a:txBody>
                    <a:bodyPr/>
                    <a:lstStyle/>
                    <a:p>
                      <a:r>
                        <a:rPr lang="en-GB" sz="1100" dirty="0" smtClean="0"/>
                        <a:t>850</a:t>
                      </a:r>
                      <a:endParaRPr lang="en-GB" sz="1100" dirty="0"/>
                    </a:p>
                  </a:txBody>
                  <a:tcPr marL="99060" marR="99060"/>
                </a:tc>
                <a:tc>
                  <a:txBody>
                    <a:bodyPr/>
                    <a:lstStyle/>
                    <a:p>
                      <a:r>
                        <a:rPr lang="en-GB" sz="1100" dirty="0" smtClean="0"/>
                        <a:t>1350</a:t>
                      </a:r>
                      <a:endParaRPr lang="en-GB" sz="1100" dirty="0"/>
                    </a:p>
                  </a:txBody>
                  <a:tcPr marL="99060" marR="99060"/>
                </a:tc>
                <a:tc>
                  <a:txBody>
                    <a:bodyPr/>
                    <a:lstStyle/>
                    <a:p>
                      <a:endParaRPr lang="en-GB" sz="1100" dirty="0"/>
                    </a:p>
                  </a:txBody>
                  <a:tcPr marL="99060" marR="99060"/>
                </a:tc>
                <a:tc>
                  <a:txBody>
                    <a:bodyPr/>
                    <a:lstStyle/>
                    <a:p>
                      <a:r>
                        <a:rPr lang="en-GB" sz="1100" b="1" dirty="0" smtClean="0"/>
                        <a:t>850</a:t>
                      </a:r>
                      <a:endParaRPr lang="en-GB" sz="1100" b="1" dirty="0"/>
                    </a:p>
                  </a:txBody>
                  <a:tcPr marL="99060" marR="99060"/>
                </a:tc>
                <a:tc>
                  <a:txBody>
                    <a:bodyPr/>
                    <a:lstStyle/>
                    <a:p>
                      <a:r>
                        <a:rPr lang="en-GB" sz="1100" b="1" dirty="0" smtClean="0"/>
                        <a:t>1350</a:t>
                      </a:r>
                      <a:endParaRPr lang="en-GB" sz="1100" b="1" dirty="0"/>
                    </a:p>
                  </a:txBody>
                  <a:tcPr marL="99060" marR="99060"/>
                </a:tc>
              </a:tr>
              <a:tr h="183843">
                <a:tc>
                  <a:txBody>
                    <a:bodyPr/>
                    <a:lstStyle/>
                    <a:p>
                      <a:r>
                        <a:rPr lang="en-GB" sz="1100" dirty="0" smtClean="0"/>
                        <a:t>N structures</a:t>
                      </a:r>
                      <a:endParaRPr lang="en-GB" sz="1100" dirty="0"/>
                    </a:p>
                  </a:txBody>
                  <a:tcPr marL="99060" marR="99060"/>
                </a:tc>
                <a:tc>
                  <a:txBody>
                    <a:bodyPr/>
                    <a:lstStyle/>
                    <a:p>
                      <a:r>
                        <a:rPr lang="en-GB" sz="1100" dirty="0" smtClean="0"/>
                        <a:t>30</a:t>
                      </a:r>
                      <a:endParaRPr lang="en-GB" sz="1100" dirty="0"/>
                    </a:p>
                  </a:txBody>
                  <a:tcPr marL="99060" marR="99060"/>
                </a:tc>
                <a:tc>
                  <a:txBody>
                    <a:bodyPr/>
                    <a:lstStyle/>
                    <a:p>
                      <a:r>
                        <a:rPr lang="en-GB" sz="1100" dirty="0" smtClean="0"/>
                        <a:t>30</a:t>
                      </a:r>
                      <a:endParaRPr lang="en-GB" sz="1100" dirty="0"/>
                    </a:p>
                  </a:txBody>
                  <a:tcPr marL="99060" marR="99060"/>
                </a:tc>
                <a:tc>
                  <a:txBody>
                    <a:bodyPr/>
                    <a:lstStyle/>
                    <a:p>
                      <a:endParaRPr lang="en-GB" sz="1100" dirty="0"/>
                    </a:p>
                  </a:txBody>
                  <a:tcPr marL="99060" marR="99060"/>
                </a:tc>
                <a:tc>
                  <a:txBody>
                    <a:bodyPr/>
                    <a:lstStyle/>
                    <a:p>
                      <a:r>
                        <a:rPr lang="en-GB" sz="1100" b="1" dirty="0" smtClean="0"/>
                        <a:t>32</a:t>
                      </a:r>
                      <a:endParaRPr lang="en-GB" sz="1100" b="1" dirty="0"/>
                    </a:p>
                  </a:txBody>
                  <a:tcPr marL="99060" marR="99060"/>
                </a:tc>
                <a:tc>
                  <a:txBody>
                    <a:bodyPr/>
                    <a:lstStyle/>
                    <a:p>
                      <a:r>
                        <a:rPr lang="en-GB" sz="1100" b="1" dirty="0" smtClean="0"/>
                        <a:t>32</a:t>
                      </a:r>
                      <a:endParaRPr lang="en-GB" sz="1100" b="1" dirty="0"/>
                    </a:p>
                  </a:txBody>
                  <a:tcPr marL="99060" marR="99060"/>
                </a:tc>
              </a:tr>
              <a:tr h="183843">
                <a:tc>
                  <a:txBody>
                    <a:bodyPr/>
                    <a:lstStyle/>
                    <a:p>
                      <a:r>
                        <a:rPr lang="en-GB" sz="1100" dirty="0" smtClean="0"/>
                        <a:t>Total</a:t>
                      </a:r>
                      <a:r>
                        <a:rPr lang="en-GB" sz="1100" baseline="0" dirty="0" smtClean="0"/>
                        <a:t> active length: Lt [m]</a:t>
                      </a:r>
                      <a:endParaRPr lang="en-GB" sz="1100" dirty="0"/>
                    </a:p>
                  </a:txBody>
                  <a:tcPr marL="99060" marR="99060"/>
                </a:tc>
                <a:tc>
                  <a:txBody>
                    <a:bodyPr/>
                    <a:lstStyle/>
                    <a:p>
                      <a:r>
                        <a:rPr lang="en-GB" sz="1100" dirty="0" smtClean="0"/>
                        <a:t>15</a:t>
                      </a:r>
                      <a:endParaRPr lang="en-GB" sz="1100" dirty="0"/>
                    </a:p>
                  </a:txBody>
                  <a:tcPr marL="99060" marR="99060"/>
                </a:tc>
                <a:tc>
                  <a:txBody>
                    <a:bodyPr/>
                    <a:lstStyle/>
                    <a:p>
                      <a:r>
                        <a:rPr lang="en-GB" sz="1100" dirty="0" smtClean="0"/>
                        <a:t>15</a:t>
                      </a:r>
                      <a:endParaRPr lang="en-GB" sz="1100" dirty="0"/>
                    </a:p>
                  </a:txBody>
                  <a:tcPr marL="99060" marR="99060"/>
                </a:tc>
                <a:tc>
                  <a:txBody>
                    <a:bodyPr/>
                    <a:lstStyle/>
                    <a:p>
                      <a:endParaRPr lang="en-GB" sz="1100" dirty="0"/>
                    </a:p>
                  </a:txBody>
                  <a:tcPr marL="99060" marR="99060"/>
                </a:tc>
                <a:tc>
                  <a:txBody>
                    <a:bodyPr/>
                    <a:lstStyle/>
                    <a:p>
                      <a:r>
                        <a:rPr lang="en-GB" sz="1100" b="1" dirty="0" smtClean="0"/>
                        <a:t>16</a:t>
                      </a:r>
                      <a:endParaRPr lang="en-GB" sz="1100" b="1" dirty="0"/>
                    </a:p>
                  </a:txBody>
                  <a:tcPr marL="99060" marR="99060"/>
                </a:tc>
                <a:tc>
                  <a:txBody>
                    <a:bodyPr/>
                    <a:lstStyle/>
                    <a:p>
                      <a:r>
                        <a:rPr lang="en-GB" sz="1100" b="1" dirty="0" smtClean="0"/>
                        <a:t>16</a:t>
                      </a:r>
                      <a:endParaRPr lang="en-GB" sz="1100" b="1" dirty="0"/>
                    </a:p>
                  </a:txBody>
                  <a:tcPr marL="99060" marR="99060"/>
                </a:tc>
              </a:tr>
              <a:tr h="302800">
                <a:tc>
                  <a:txBody>
                    <a:bodyPr/>
                    <a:lstStyle/>
                    <a:p>
                      <a:r>
                        <a:rPr lang="en-GB" sz="1100" dirty="0" smtClean="0"/>
                        <a:t>Total</a:t>
                      </a:r>
                      <a:r>
                        <a:rPr lang="en-GB" sz="1100" baseline="0" dirty="0" smtClean="0"/>
                        <a:t> klystron power: Pt [MW]</a:t>
                      </a:r>
                      <a:endParaRPr lang="en-GB" sz="1100" dirty="0"/>
                    </a:p>
                  </a:txBody>
                  <a:tcPr marL="99060" marR="99060"/>
                </a:tc>
                <a:tc>
                  <a:txBody>
                    <a:bodyPr/>
                    <a:lstStyle/>
                    <a:p>
                      <a:r>
                        <a:rPr lang="en-GB" sz="1100" dirty="0" smtClean="0"/>
                        <a:t>138</a:t>
                      </a:r>
                      <a:endParaRPr lang="en-GB" sz="1100" dirty="0"/>
                    </a:p>
                  </a:txBody>
                  <a:tcPr marL="99060" marR="99060"/>
                </a:tc>
                <a:tc>
                  <a:txBody>
                    <a:bodyPr/>
                    <a:lstStyle/>
                    <a:p>
                      <a:r>
                        <a:rPr lang="en-GB" sz="1100" dirty="0" smtClean="0"/>
                        <a:t>347</a:t>
                      </a:r>
                      <a:endParaRPr lang="en-GB" sz="1100" dirty="0"/>
                    </a:p>
                  </a:txBody>
                  <a:tcPr marL="99060" marR="99060"/>
                </a:tc>
                <a:tc>
                  <a:txBody>
                    <a:bodyPr/>
                    <a:lstStyle/>
                    <a:p>
                      <a:r>
                        <a:rPr lang="en-GB" sz="1100" dirty="0" smtClean="0"/>
                        <a:t>On crest,</a:t>
                      </a:r>
                    </a:p>
                    <a:p>
                      <a:r>
                        <a:rPr lang="en-GB" sz="1100" dirty="0" smtClean="0"/>
                        <a:t>No losses in WG</a:t>
                      </a:r>
                      <a:endParaRPr lang="en-GB" sz="1100" dirty="0"/>
                    </a:p>
                  </a:txBody>
                  <a:tcPr marL="99060" marR="99060"/>
                </a:tc>
                <a:tc>
                  <a:txBody>
                    <a:bodyPr/>
                    <a:lstStyle/>
                    <a:p>
                      <a:r>
                        <a:rPr lang="en-GB" sz="1100" b="1" dirty="0" smtClean="0"/>
                        <a:t>129</a:t>
                      </a:r>
                      <a:endParaRPr lang="en-GB" sz="1100" b="1" dirty="0"/>
                    </a:p>
                  </a:txBody>
                  <a:tcPr marL="99060" marR="99060"/>
                </a:tc>
                <a:tc>
                  <a:txBody>
                    <a:bodyPr/>
                    <a:lstStyle/>
                    <a:p>
                      <a:r>
                        <a:rPr lang="en-GB" sz="1100" b="1" dirty="0" smtClean="0"/>
                        <a:t>325</a:t>
                      </a:r>
                      <a:endParaRPr lang="en-GB" sz="1100" b="1" dirty="0"/>
                    </a:p>
                  </a:txBody>
                  <a:tcPr marL="99060" marR="99060"/>
                </a:tc>
              </a:tr>
              <a:tr h="183843">
                <a:tc>
                  <a:txBody>
                    <a:bodyPr/>
                    <a:lstStyle/>
                    <a:p>
                      <a:r>
                        <a:rPr lang="en-GB" sz="1100" dirty="0" smtClean="0"/>
                        <a:t>N klystrons</a:t>
                      </a:r>
                      <a:endParaRPr lang="en-GB" sz="1100" dirty="0"/>
                    </a:p>
                  </a:txBody>
                  <a:tcPr marL="99060" marR="99060"/>
                </a:tc>
                <a:tc>
                  <a:txBody>
                    <a:bodyPr/>
                    <a:lstStyle/>
                    <a:p>
                      <a:r>
                        <a:rPr lang="en-GB" sz="1100" dirty="0" smtClean="0"/>
                        <a:t>4</a:t>
                      </a:r>
                      <a:endParaRPr lang="en-GB" sz="1100" dirty="0"/>
                    </a:p>
                  </a:txBody>
                  <a:tcPr marL="99060" marR="99060"/>
                </a:tc>
                <a:tc>
                  <a:txBody>
                    <a:bodyPr/>
                    <a:lstStyle/>
                    <a:p>
                      <a:r>
                        <a:rPr lang="en-GB" sz="1100" dirty="0" smtClean="0"/>
                        <a:t>8</a:t>
                      </a:r>
                      <a:endParaRPr lang="en-GB" sz="1100" dirty="0"/>
                    </a:p>
                  </a:txBody>
                  <a:tcPr marL="99060" marR="99060"/>
                </a:tc>
                <a:tc>
                  <a:txBody>
                    <a:bodyPr/>
                    <a:lstStyle/>
                    <a:p>
                      <a:endParaRPr lang="en-GB" sz="1100" dirty="0"/>
                    </a:p>
                  </a:txBody>
                  <a:tcPr marL="99060" marR="99060"/>
                </a:tc>
                <a:tc>
                  <a:txBody>
                    <a:bodyPr/>
                    <a:lstStyle/>
                    <a:p>
                      <a:r>
                        <a:rPr lang="en-GB" sz="1100" b="1" dirty="0" smtClean="0"/>
                        <a:t>4</a:t>
                      </a:r>
                      <a:endParaRPr lang="en-GB" sz="1100" b="1" dirty="0"/>
                    </a:p>
                  </a:txBody>
                  <a:tcPr marL="99060" marR="99060"/>
                </a:tc>
                <a:tc>
                  <a:txBody>
                    <a:bodyPr/>
                    <a:lstStyle/>
                    <a:p>
                      <a:r>
                        <a:rPr lang="en-GB" sz="1100" b="1" dirty="0" smtClean="0"/>
                        <a:t>8</a:t>
                      </a:r>
                      <a:endParaRPr lang="en-GB" sz="1100" b="1" dirty="0"/>
                    </a:p>
                  </a:txBody>
                  <a:tcPr marL="99060" marR="99060"/>
                </a:tc>
              </a:tr>
            </a:tbl>
          </a:graphicData>
        </a:graphic>
      </p:graphicFrame>
      <p:sp>
        <p:nvSpPr>
          <p:cNvPr id="6" name="Right Brace 5"/>
          <p:cNvSpPr/>
          <p:nvPr/>
        </p:nvSpPr>
        <p:spPr>
          <a:xfrm>
            <a:off x="3956593" y="4435848"/>
            <a:ext cx="330200" cy="1143000"/>
          </a:xfrm>
          <a:prstGeom prst="rightBrac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sz="1800">
              <a:solidFill>
                <a:prstClr val="black"/>
              </a:solidFill>
              <a:latin typeface="Calibri"/>
            </a:endParaRPr>
          </a:p>
        </p:txBody>
      </p:sp>
      <p:sp>
        <p:nvSpPr>
          <p:cNvPr id="7" name="TextBox 6"/>
          <p:cNvSpPr txBox="1"/>
          <p:nvPr/>
        </p:nvSpPr>
        <p:spPr>
          <a:xfrm>
            <a:off x="3035045" y="5791607"/>
            <a:ext cx="1607062" cy="646331"/>
          </a:xfrm>
          <a:prstGeom prst="rect">
            <a:avLst/>
          </a:prstGeom>
          <a:noFill/>
        </p:spPr>
        <p:txBody>
          <a:bodyPr wrap="square" rtlCol="0">
            <a:spAutoFit/>
          </a:bodyPr>
          <a:lstStyle/>
          <a:p>
            <a:pPr algn="l" fontAlgn="auto">
              <a:spcBef>
                <a:spcPts val="0"/>
              </a:spcBef>
              <a:spcAft>
                <a:spcPts val="0"/>
              </a:spcAft>
            </a:pPr>
            <a:r>
              <a:rPr lang="en-GB" sz="1200" dirty="0" smtClean="0">
                <a:solidFill>
                  <a:srgbClr val="FF0000"/>
                </a:solidFill>
                <a:latin typeface="Calibri"/>
                <a:ea typeface="+mn-ea"/>
                <a:cs typeface="+mn-cs"/>
              </a:rPr>
              <a:t>Does not fit together </a:t>
            </a:r>
          </a:p>
          <a:p>
            <a:pPr marL="171450" indent="-171450" algn="l" fontAlgn="auto">
              <a:spcBef>
                <a:spcPts val="0"/>
              </a:spcBef>
              <a:spcAft>
                <a:spcPts val="0"/>
              </a:spcAft>
              <a:buFont typeface="Symbol" panose="05050102010706020507" pitchFamily="18" charset="2"/>
              <a:buChar char="Þ"/>
            </a:pPr>
            <a:r>
              <a:rPr lang="en-GB" sz="1200" dirty="0" smtClean="0">
                <a:solidFill>
                  <a:srgbClr val="FF0000"/>
                </a:solidFill>
                <a:latin typeface="Calibri"/>
                <a:ea typeface="+mn-ea"/>
                <a:cs typeface="+mn-cs"/>
              </a:rPr>
              <a:t>N structures = 32</a:t>
            </a:r>
          </a:p>
          <a:p>
            <a:pPr marL="171450" indent="-171450" algn="l" fontAlgn="auto">
              <a:spcBef>
                <a:spcPts val="0"/>
              </a:spcBef>
              <a:spcAft>
                <a:spcPts val="0"/>
              </a:spcAft>
              <a:buFont typeface="Symbol" panose="05050102010706020507" pitchFamily="18" charset="2"/>
              <a:buChar char="Þ"/>
            </a:pPr>
            <a:r>
              <a:rPr lang="en-GB" sz="1200" dirty="0" smtClean="0">
                <a:solidFill>
                  <a:srgbClr val="FF0000"/>
                </a:solidFill>
                <a:latin typeface="Calibri"/>
                <a:ea typeface="+mn-ea"/>
                <a:cs typeface="+mn-cs"/>
              </a:rPr>
              <a:t>Lt = 16m</a:t>
            </a:r>
            <a:endParaRPr lang="en-GB" sz="1200" dirty="0">
              <a:solidFill>
                <a:srgbClr val="FF0000"/>
              </a:solidFill>
              <a:latin typeface="Calibri"/>
              <a:ea typeface="+mn-ea"/>
              <a:cs typeface="+mn-cs"/>
            </a:endParaRPr>
          </a:p>
        </p:txBody>
      </p:sp>
      <p:sp>
        <p:nvSpPr>
          <p:cNvPr id="9" name="TextBox 8"/>
          <p:cNvSpPr txBox="1"/>
          <p:nvPr/>
        </p:nvSpPr>
        <p:spPr>
          <a:xfrm>
            <a:off x="5861050" y="1295400"/>
            <a:ext cx="1656448" cy="369332"/>
          </a:xfrm>
          <a:prstGeom prst="rect">
            <a:avLst/>
          </a:prstGeom>
          <a:noFill/>
        </p:spPr>
        <p:txBody>
          <a:bodyPr wrap="none" rtlCol="0">
            <a:spAutoFit/>
          </a:bodyPr>
          <a:lstStyle/>
          <a:p>
            <a:pPr algn="l" fontAlgn="auto">
              <a:spcBef>
                <a:spcPts val="0"/>
              </a:spcBef>
              <a:spcAft>
                <a:spcPts val="0"/>
              </a:spcAft>
            </a:pPr>
            <a:r>
              <a:rPr lang="en-GB" sz="1800" dirty="0" smtClean="0">
                <a:solidFill>
                  <a:prstClr val="black"/>
                </a:solidFill>
                <a:latin typeface="Calibri"/>
                <a:ea typeface="+mn-ea"/>
                <a:cs typeface="+mn-cs"/>
              </a:rPr>
              <a:t>Layout Phase 1:</a:t>
            </a:r>
            <a:endParaRPr lang="en-GB" sz="1800" dirty="0">
              <a:solidFill>
                <a:prstClr val="black"/>
              </a:solidFill>
              <a:latin typeface="Calibri"/>
              <a:ea typeface="+mn-ea"/>
              <a:cs typeface="+mn-cs"/>
            </a:endParaRPr>
          </a:p>
        </p:txBody>
      </p:sp>
      <p:grpSp>
        <p:nvGrpSpPr>
          <p:cNvPr id="55" name="Group 54"/>
          <p:cNvGrpSpPr/>
          <p:nvPr/>
        </p:nvGrpSpPr>
        <p:grpSpPr>
          <a:xfrm>
            <a:off x="5936024" y="1619496"/>
            <a:ext cx="3715073" cy="1370798"/>
            <a:chOff x="5479026" y="1619496"/>
            <a:chExt cx="3429298" cy="1370798"/>
          </a:xfrm>
        </p:grpSpPr>
        <p:cxnSp>
          <p:nvCxnSpPr>
            <p:cNvPr id="12" name="Straight Arrow Connector 11"/>
            <p:cNvCxnSpPr/>
            <p:nvPr/>
          </p:nvCxnSpPr>
          <p:spPr>
            <a:xfrm>
              <a:off x="5479026" y="2761694"/>
              <a:ext cx="342929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638800" y="2681982"/>
              <a:ext cx="1041002" cy="155912"/>
              <a:chOff x="5638800" y="2681982"/>
              <a:chExt cx="1041002" cy="155912"/>
            </a:xfrm>
          </p:grpSpPr>
          <p:sp>
            <p:nvSpPr>
              <p:cNvPr id="15" name="Rectangle 14"/>
              <p:cNvSpPr/>
              <p:nvPr/>
            </p:nvSpPr>
            <p:spPr>
              <a:xfrm>
                <a:off x="5912874"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6" name="Rectangle 15"/>
              <p:cNvSpPr/>
              <p:nvPr/>
            </p:nvSpPr>
            <p:spPr>
              <a:xfrm>
                <a:off x="6186948"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7" name="Rectangle 16"/>
              <p:cNvSpPr/>
              <p:nvPr/>
            </p:nvSpPr>
            <p:spPr>
              <a:xfrm>
                <a:off x="6451202"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0" name="Rectangle 9"/>
              <p:cNvSpPr/>
              <p:nvPr/>
            </p:nvSpPr>
            <p:spPr>
              <a:xfrm>
                <a:off x="5638800"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grpSp>
        <p:grpSp>
          <p:nvGrpSpPr>
            <p:cNvPr id="19" name="Group 18"/>
            <p:cNvGrpSpPr/>
            <p:nvPr/>
          </p:nvGrpSpPr>
          <p:grpSpPr>
            <a:xfrm>
              <a:off x="6902256" y="2678470"/>
              <a:ext cx="1041002" cy="155912"/>
              <a:chOff x="5638800" y="2681982"/>
              <a:chExt cx="1041002" cy="155912"/>
            </a:xfrm>
          </p:grpSpPr>
          <p:sp>
            <p:nvSpPr>
              <p:cNvPr id="20" name="Rectangle 19"/>
              <p:cNvSpPr/>
              <p:nvPr/>
            </p:nvSpPr>
            <p:spPr>
              <a:xfrm>
                <a:off x="5912874"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1" name="Rectangle 20"/>
              <p:cNvSpPr/>
              <p:nvPr/>
            </p:nvSpPr>
            <p:spPr>
              <a:xfrm>
                <a:off x="6186948"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2" name="Rectangle 21"/>
              <p:cNvSpPr/>
              <p:nvPr/>
            </p:nvSpPr>
            <p:spPr>
              <a:xfrm>
                <a:off x="6451202"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3" name="Rectangle 22"/>
              <p:cNvSpPr/>
              <p:nvPr/>
            </p:nvSpPr>
            <p:spPr>
              <a:xfrm>
                <a:off x="5638800"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grpSp>
        <p:sp>
          <p:nvSpPr>
            <p:cNvPr id="24" name="Isosceles Triangle 23"/>
            <p:cNvSpPr/>
            <p:nvPr/>
          </p:nvSpPr>
          <p:spPr>
            <a:xfrm flipV="1">
              <a:off x="6753543" y="2570082"/>
              <a:ext cx="76200" cy="191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5" name="Isosceles Triangle 24"/>
            <p:cNvSpPr/>
            <p:nvPr/>
          </p:nvSpPr>
          <p:spPr>
            <a:xfrm>
              <a:off x="6753543" y="2761694"/>
              <a:ext cx="76200" cy="2286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6" name="Isosceles Triangle 25"/>
            <p:cNvSpPr/>
            <p:nvPr/>
          </p:nvSpPr>
          <p:spPr>
            <a:xfrm flipV="1">
              <a:off x="7998552" y="2761694"/>
              <a:ext cx="76200" cy="191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7" name="Isosceles Triangle 26"/>
            <p:cNvSpPr/>
            <p:nvPr/>
          </p:nvSpPr>
          <p:spPr>
            <a:xfrm>
              <a:off x="7998552" y="2533094"/>
              <a:ext cx="76200" cy="2286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28" name="Isosceles Triangle 27"/>
            <p:cNvSpPr/>
            <p:nvPr/>
          </p:nvSpPr>
          <p:spPr>
            <a:xfrm rot="10800000">
              <a:off x="5890137" y="1744444"/>
              <a:ext cx="502674"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dirty="0">
                <a:solidFill>
                  <a:prstClr val="white"/>
                </a:solidFill>
                <a:latin typeface="Calibri"/>
              </a:endParaRPr>
            </a:p>
          </p:txBody>
        </p:sp>
        <p:cxnSp>
          <p:nvCxnSpPr>
            <p:cNvPr id="30" name="Straight Connector 29"/>
            <p:cNvCxnSpPr>
              <a:stCxn id="28" idx="0"/>
            </p:cNvCxnSpPr>
            <p:nvPr/>
          </p:nvCxnSpPr>
          <p:spPr>
            <a:xfrm>
              <a:off x="6141474" y="2201644"/>
              <a:ext cx="0" cy="331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147622" y="2217836"/>
              <a:ext cx="205863" cy="20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1100" dirty="0" smtClean="0">
                  <a:solidFill>
                    <a:prstClr val="white"/>
                  </a:solidFill>
                  <a:latin typeface="Calibri"/>
                </a:rPr>
                <a:t>c</a:t>
              </a:r>
              <a:endParaRPr lang="en-GB" sz="1100" dirty="0">
                <a:solidFill>
                  <a:prstClr val="white"/>
                </a:solidFill>
                <a:latin typeface="Calibri"/>
              </a:endParaRPr>
            </a:p>
          </p:txBody>
        </p:sp>
        <p:sp>
          <p:nvSpPr>
            <p:cNvPr id="33" name="Oval 32"/>
            <p:cNvSpPr/>
            <p:nvPr/>
          </p:nvSpPr>
          <p:spPr>
            <a:xfrm>
              <a:off x="5924242" y="2216706"/>
              <a:ext cx="205863" cy="20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1100" dirty="0" smtClean="0">
                  <a:solidFill>
                    <a:prstClr val="white"/>
                  </a:solidFill>
                  <a:latin typeface="Calibri"/>
                </a:rPr>
                <a:t>p</a:t>
              </a:r>
              <a:endParaRPr lang="en-GB" sz="1100" dirty="0">
                <a:solidFill>
                  <a:prstClr val="white"/>
                </a:solidFill>
                <a:latin typeface="Calibri"/>
              </a:endParaRPr>
            </a:p>
          </p:txBody>
        </p:sp>
        <p:sp>
          <p:nvSpPr>
            <p:cNvPr id="34" name="TextBox 33"/>
            <p:cNvSpPr txBox="1"/>
            <p:nvPr/>
          </p:nvSpPr>
          <p:spPr>
            <a:xfrm>
              <a:off x="6001051" y="1785353"/>
              <a:ext cx="259537" cy="261610"/>
            </a:xfrm>
            <a:prstGeom prst="rect">
              <a:avLst/>
            </a:prstGeom>
            <a:noFill/>
          </p:spPr>
          <p:txBody>
            <a:bodyPr wrap="none" rtlCol="0">
              <a:spAutoFit/>
            </a:bodyPr>
            <a:lstStyle/>
            <a:p>
              <a:pPr algn="l" fontAlgn="auto">
                <a:spcBef>
                  <a:spcPts val="0"/>
                </a:spcBef>
                <a:spcAft>
                  <a:spcPts val="0"/>
                </a:spcAft>
              </a:pPr>
              <a:r>
                <a:rPr lang="en-GB" sz="1100" dirty="0" smtClean="0">
                  <a:solidFill>
                    <a:prstClr val="black"/>
                  </a:solidFill>
                  <a:latin typeface="Calibri"/>
                  <a:ea typeface="+mn-ea"/>
                  <a:cs typeface="+mn-cs"/>
                </a:rPr>
                <a:t>kl</a:t>
              </a:r>
              <a:endParaRPr lang="en-GB" sz="1100" dirty="0">
                <a:solidFill>
                  <a:prstClr val="black"/>
                </a:solidFill>
                <a:latin typeface="Calibri"/>
                <a:ea typeface="+mn-ea"/>
                <a:cs typeface="+mn-cs"/>
              </a:endParaRPr>
            </a:p>
          </p:txBody>
        </p:sp>
        <p:cxnSp>
          <p:nvCxnSpPr>
            <p:cNvPr id="36" name="Straight Connector 35"/>
            <p:cNvCxnSpPr/>
            <p:nvPr/>
          </p:nvCxnSpPr>
          <p:spPr>
            <a:xfrm flipH="1">
              <a:off x="5753100" y="2533094"/>
              <a:ext cx="2075858" cy="80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0" idx="0"/>
            </p:cNvCxnSpPr>
            <p:nvPr/>
          </p:nvCxnSpPr>
          <p:spPr>
            <a:xfrm>
              <a:off x="5751257" y="2540536"/>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29018" y="2533094"/>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06779" y="2548364"/>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564580" y="2548364"/>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021922" y="2547561"/>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287866" y="2543932"/>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575596" y="2536840"/>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25494" y="2529465"/>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476775" y="1619496"/>
              <a:ext cx="419049" cy="369332"/>
            </a:xfrm>
            <a:prstGeom prst="rect">
              <a:avLst/>
            </a:prstGeom>
            <a:noFill/>
          </p:spPr>
          <p:txBody>
            <a:bodyPr wrap="none" rtlCol="0">
              <a:spAutoFit/>
            </a:bodyPr>
            <a:lstStyle/>
            <a:p>
              <a:pPr algn="l" fontAlgn="auto">
                <a:spcBef>
                  <a:spcPts val="0"/>
                </a:spcBef>
                <a:spcAft>
                  <a:spcPts val="0"/>
                </a:spcAft>
              </a:pPr>
              <a:r>
                <a:rPr lang="en-GB" sz="1800" dirty="0" smtClean="0">
                  <a:solidFill>
                    <a:prstClr val="black"/>
                  </a:solidFill>
                  <a:latin typeface="Calibri"/>
                  <a:ea typeface="+mn-ea"/>
                  <a:cs typeface="+mn-cs"/>
                </a:rPr>
                <a:t>x 4</a:t>
              </a:r>
              <a:endParaRPr lang="en-GB" sz="1800" dirty="0">
                <a:solidFill>
                  <a:prstClr val="black"/>
                </a:solidFill>
                <a:latin typeface="Calibri"/>
                <a:ea typeface="+mn-ea"/>
                <a:cs typeface="+mn-cs"/>
              </a:endParaRPr>
            </a:p>
          </p:txBody>
        </p:sp>
      </p:grpSp>
      <p:grpSp>
        <p:nvGrpSpPr>
          <p:cNvPr id="56" name="Group 55"/>
          <p:cNvGrpSpPr/>
          <p:nvPr/>
        </p:nvGrpSpPr>
        <p:grpSpPr>
          <a:xfrm>
            <a:off x="5984720" y="3708140"/>
            <a:ext cx="3715073" cy="1501296"/>
            <a:chOff x="5479026" y="1488998"/>
            <a:chExt cx="3429298" cy="1501296"/>
          </a:xfrm>
        </p:grpSpPr>
        <p:cxnSp>
          <p:nvCxnSpPr>
            <p:cNvPr id="57" name="Straight Arrow Connector 56"/>
            <p:cNvCxnSpPr/>
            <p:nvPr/>
          </p:nvCxnSpPr>
          <p:spPr>
            <a:xfrm>
              <a:off x="5479026" y="2761694"/>
              <a:ext cx="342929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5638800" y="2681982"/>
              <a:ext cx="1041002" cy="155912"/>
              <a:chOff x="5638800" y="2681982"/>
              <a:chExt cx="1041002" cy="155912"/>
            </a:xfrm>
          </p:grpSpPr>
          <p:sp>
            <p:nvSpPr>
              <p:cNvPr id="83" name="Rectangle 82"/>
              <p:cNvSpPr/>
              <p:nvPr/>
            </p:nvSpPr>
            <p:spPr>
              <a:xfrm>
                <a:off x="5912874"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84" name="Rectangle 83"/>
              <p:cNvSpPr/>
              <p:nvPr/>
            </p:nvSpPr>
            <p:spPr>
              <a:xfrm>
                <a:off x="6186948"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85" name="Rectangle 84"/>
              <p:cNvSpPr/>
              <p:nvPr/>
            </p:nvSpPr>
            <p:spPr>
              <a:xfrm>
                <a:off x="6451202"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86" name="Rectangle 85"/>
              <p:cNvSpPr/>
              <p:nvPr/>
            </p:nvSpPr>
            <p:spPr>
              <a:xfrm>
                <a:off x="5638800"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grpSp>
        <p:grpSp>
          <p:nvGrpSpPr>
            <p:cNvPr id="59" name="Group 58"/>
            <p:cNvGrpSpPr/>
            <p:nvPr/>
          </p:nvGrpSpPr>
          <p:grpSpPr>
            <a:xfrm>
              <a:off x="6902256" y="2678470"/>
              <a:ext cx="1041002" cy="155912"/>
              <a:chOff x="5638800" y="2681982"/>
              <a:chExt cx="1041002" cy="155912"/>
            </a:xfrm>
          </p:grpSpPr>
          <p:sp>
            <p:nvSpPr>
              <p:cNvPr id="79" name="Rectangle 78"/>
              <p:cNvSpPr/>
              <p:nvPr/>
            </p:nvSpPr>
            <p:spPr>
              <a:xfrm>
                <a:off x="5912874"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80" name="Rectangle 79"/>
              <p:cNvSpPr/>
              <p:nvPr/>
            </p:nvSpPr>
            <p:spPr>
              <a:xfrm>
                <a:off x="6186948"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81" name="Rectangle 80"/>
              <p:cNvSpPr/>
              <p:nvPr/>
            </p:nvSpPr>
            <p:spPr>
              <a:xfrm>
                <a:off x="6451202" y="2681982"/>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82" name="Rectangle 81"/>
              <p:cNvSpPr/>
              <p:nvPr/>
            </p:nvSpPr>
            <p:spPr>
              <a:xfrm>
                <a:off x="5638800" y="2685494"/>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grpSp>
        <p:sp>
          <p:nvSpPr>
            <p:cNvPr id="60" name="Isosceles Triangle 59"/>
            <p:cNvSpPr/>
            <p:nvPr/>
          </p:nvSpPr>
          <p:spPr>
            <a:xfrm flipV="1">
              <a:off x="6753543" y="2570082"/>
              <a:ext cx="76200" cy="191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61" name="Isosceles Triangle 60"/>
            <p:cNvSpPr/>
            <p:nvPr/>
          </p:nvSpPr>
          <p:spPr>
            <a:xfrm>
              <a:off x="6753543" y="2761694"/>
              <a:ext cx="76200" cy="2286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62" name="Isosceles Triangle 61"/>
            <p:cNvSpPr/>
            <p:nvPr/>
          </p:nvSpPr>
          <p:spPr>
            <a:xfrm flipV="1">
              <a:off x="7998552" y="2761694"/>
              <a:ext cx="76200" cy="191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63" name="Isosceles Triangle 62"/>
            <p:cNvSpPr/>
            <p:nvPr/>
          </p:nvSpPr>
          <p:spPr>
            <a:xfrm>
              <a:off x="7998552" y="2533094"/>
              <a:ext cx="76200" cy="2286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64" name="Isosceles Triangle 63"/>
            <p:cNvSpPr/>
            <p:nvPr/>
          </p:nvSpPr>
          <p:spPr>
            <a:xfrm rot="10800000">
              <a:off x="5890137" y="1488998"/>
              <a:ext cx="502674"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dirty="0">
                <a:solidFill>
                  <a:prstClr val="white"/>
                </a:solidFill>
                <a:latin typeface="Calibri"/>
              </a:endParaRPr>
            </a:p>
          </p:txBody>
        </p:sp>
        <p:cxnSp>
          <p:nvCxnSpPr>
            <p:cNvPr id="65" name="Straight Connector 64"/>
            <p:cNvCxnSpPr>
              <a:stCxn id="64" idx="0"/>
            </p:cNvCxnSpPr>
            <p:nvPr/>
          </p:nvCxnSpPr>
          <p:spPr>
            <a:xfrm>
              <a:off x="6141474" y="1946198"/>
              <a:ext cx="0" cy="5832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6147622" y="2217836"/>
              <a:ext cx="205863" cy="20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1100" dirty="0" smtClean="0">
                  <a:solidFill>
                    <a:prstClr val="white"/>
                  </a:solidFill>
                  <a:latin typeface="Calibri"/>
                </a:rPr>
                <a:t>c</a:t>
              </a:r>
              <a:endParaRPr lang="en-GB" sz="1100" dirty="0">
                <a:solidFill>
                  <a:prstClr val="white"/>
                </a:solidFill>
                <a:latin typeface="Calibri"/>
              </a:endParaRPr>
            </a:p>
          </p:txBody>
        </p:sp>
        <p:sp>
          <p:nvSpPr>
            <p:cNvPr id="67" name="Oval 66"/>
            <p:cNvSpPr/>
            <p:nvPr/>
          </p:nvSpPr>
          <p:spPr>
            <a:xfrm>
              <a:off x="5924242" y="2216706"/>
              <a:ext cx="205863" cy="20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1100" dirty="0" smtClean="0">
                  <a:solidFill>
                    <a:prstClr val="white"/>
                  </a:solidFill>
                  <a:latin typeface="Calibri"/>
                </a:rPr>
                <a:t>p</a:t>
              </a:r>
              <a:endParaRPr lang="en-GB" sz="1100" dirty="0">
                <a:solidFill>
                  <a:prstClr val="white"/>
                </a:solidFill>
                <a:latin typeface="Calibri"/>
              </a:endParaRPr>
            </a:p>
          </p:txBody>
        </p:sp>
        <p:sp>
          <p:nvSpPr>
            <p:cNvPr id="68" name="TextBox 67"/>
            <p:cNvSpPr txBox="1"/>
            <p:nvPr/>
          </p:nvSpPr>
          <p:spPr>
            <a:xfrm>
              <a:off x="6001051" y="1529907"/>
              <a:ext cx="259537" cy="261610"/>
            </a:xfrm>
            <a:prstGeom prst="rect">
              <a:avLst/>
            </a:prstGeom>
            <a:noFill/>
          </p:spPr>
          <p:txBody>
            <a:bodyPr wrap="none" rtlCol="0">
              <a:spAutoFit/>
            </a:bodyPr>
            <a:lstStyle/>
            <a:p>
              <a:pPr algn="l" fontAlgn="auto">
                <a:spcBef>
                  <a:spcPts val="0"/>
                </a:spcBef>
                <a:spcAft>
                  <a:spcPts val="0"/>
                </a:spcAft>
              </a:pPr>
              <a:r>
                <a:rPr lang="en-GB" sz="1100" dirty="0" smtClean="0">
                  <a:solidFill>
                    <a:prstClr val="black"/>
                  </a:solidFill>
                  <a:latin typeface="Calibri"/>
                  <a:ea typeface="+mn-ea"/>
                  <a:cs typeface="+mn-cs"/>
                </a:rPr>
                <a:t>kl</a:t>
              </a:r>
              <a:endParaRPr lang="en-GB" sz="1100" dirty="0">
                <a:solidFill>
                  <a:prstClr val="black"/>
                </a:solidFill>
                <a:latin typeface="Calibri"/>
                <a:ea typeface="+mn-ea"/>
                <a:cs typeface="+mn-cs"/>
              </a:endParaRPr>
            </a:p>
          </p:txBody>
        </p:sp>
        <p:cxnSp>
          <p:nvCxnSpPr>
            <p:cNvPr id="69" name="Straight Connector 68"/>
            <p:cNvCxnSpPr/>
            <p:nvPr/>
          </p:nvCxnSpPr>
          <p:spPr>
            <a:xfrm flipH="1">
              <a:off x="5753100" y="2533094"/>
              <a:ext cx="2075858" cy="80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p:cNvCxnSpPr>
              <a:endCxn id="86" idx="0"/>
            </p:cNvCxnSpPr>
            <p:nvPr/>
          </p:nvCxnSpPr>
          <p:spPr>
            <a:xfrm>
              <a:off x="5751257" y="2540536"/>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29018" y="2533094"/>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306779" y="2548364"/>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564580" y="2548364"/>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1922" y="2547561"/>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287866" y="2543932"/>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5596" y="2536840"/>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825494" y="2529465"/>
              <a:ext cx="1843" cy="14495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211990" y="2046963"/>
              <a:ext cx="419049" cy="369332"/>
            </a:xfrm>
            <a:prstGeom prst="rect">
              <a:avLst/>
            </a:prstGeom>
            <a:noFill/>
          </p:spPr>
          <p:txBody>
            <a:bodyPr wrap="none" rtlCol="0">
              <a:spAutoFit/>
            </a:bodyPr>
            <a:lstStyle/>
            <a:p>
              <a:pPr algn="l" fontAlgn="auto">
                <a:spcBef>
                  <a:spcPts val="0"/>
                </a:spcBef>
                <a:spcAft>
                  <a:spcPts val="0"/>
                </a:spcAft>
              </a:pPr>
              <a:r>
                <a:rPr lang="en-GB" sz="1800" dirty="0" smtClean="0">
                  <a:solidFill>
                    <a:prstClr val="black"/>
                  </a:solidFill>
                  <a:latin typeface="Calibri"/>
                  <a:ea typeface="+mn-ea"/>
                  <a:cs typeface="+mn-cs"/>
                </a:rPr>
                <a:t>x 4</a:t>
              </a:r>
              <a:endParaRPr lang="en-GB" sz="1800" dirty="0">
                <a:solidFill>
                  <a:prstClr val="black"/>
                </a:solidFill>
                <a:latin typeface="Calibri"/>
                <a:ea typeface="+mn-ea"/>
                <a:cs typeface="+mn-cs"/>
              </a:endParaRPr>
            </a:p>
          </p:txBody>
        </p:sp>
      </p:grpSp>
      <p:sp>
        <p:nvSpPr>
          <p:cNvPr id="87" name="TextBox 86"/>
          <p:cNvSpPr txBox="1"/>
          <p:nvPr/>
        </p:nvSpPr>
        <p:spPr>
          <a:xfrm>
            <a:off x="5876361" y="3297937"/>
            <a:ext cx="1656448" cy="369332"/>
          </a:xfrm>
          <a:prstGeom prst="rect">
            <a:avLst/>
          </a:prstGeom>
          <a:noFill/>
        </p:spPr>
        <p:txBody>
          <a:bodyPr wrap="none" rtlCol="0">
            <a:spAutoFit/>
          </a:bodyPr>
          <a:lstStyle/>
          <a:p>
            <a:pPr algn="l" fontAlgn="auto">
              <a:spcBef>
                <a:spcPts val="0"/>
              </a:spcBef>
              <a:spcAft>
                <a:spcPts val="0"/>
              </a:spcAft>
            </a:pPr>
            <a:r>
              <a:rPr lang="en-GB" sz="1800" dirty="0" smtClean="0">
                <a:solidFill>
                  <a:prstClr val="black"/>
                </a:solidFill>
                <a:latin typeface="Calibri"/>
                <a:ea typeface="+mn-ea"/>
                <a:cs typeface="+mn-cs"/>
              </a:rPr>
              <a:t>Layout Phase 2:</a:t>
            </a:r>
            <a:endParaRPr lang="en-GB" sz="1800" dirty="0">
              <a:solidFill>
                <a:prstClr val="black"/>
              </a:solidFill>
              <a:latin typeface="Calibri"/>
              <a:ea typeface="+mn-ea"/>
              <a:cs typeface="+mn-cs"/>
            </a:endParaRPr>
          </a:p>
        </p:txBody>
      </p:sp>
      <p:cxnSp>
        <p:nvCxnSpPr>
          <p:cNvPr id="89" name="Straight Arrow Connector 88"/>
          <p:cNvCxnSpPr/>
          <p:nvPr/>
        </p:nvCxnSpPr>
        <p:spPr>
          <a:xfrm flipV="1">
            <a:off x="6108706" y="3087331"/>
            <a:ext cx="2688052" cy="7233"/>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114333" y="3076891"/>
            <a:ext cx="462236" cy="276999"/>
          </a:xfrm>
          <a:prstGeom prst="rect">
            <a:avLst/>
          </a:prstGeom>
          <a:noFill/>
        </p:spPr>
        <p:txBody>
          <a:bodyPr wrap="none" rtlCol="0">
            <a:spAutoFit/>
          </a:bodyPr>
          <a:lstStyle/>
          <a:p>
            <a:pPr algn="l" fontAlgn="auto">
              <a:spcBef>
                <a:spcPts val="0"/>
              </a:spcBef>
              <a:spcAft>
                <a:spcPts val="0"/>
              </a:spcAft>
            </a:pPr>
            <a:r>
              <a:rPr lang="en-GB" sz="1200" dirty="0" smtClean="0">
                <a:solidFill>
                  <a:prstClr val="black"/>
                </a:solidFill>
                <a:latin typeface="Calibri"/>
                <a:ea typeface="+mn-ea"/>
                <a:cs typeface="+mn-cs"/>
              </a:rPr>
              <a:t>~5m</a:t>
            </a:r>
            <a:endParaRPr lang="en-GB" sz="1200" dirty="0">
              <a:solidFill>
                <a:prstClr val="black"/>
              </a:solidFill>
              <a:latin typeface="Calibri"/>
              <a:ea typeface="+mn-ea"/>
              <a:cs typeface="+mn-cs"/>
            </a:endParaRPr>
          </a:p>
        </p:txBody>
      </p:sp>
      <p:sp>
        <p:nvSpPr>
          <p:cNvPr id="94" name="Isosceles Triangle 93"/>
          <p:cNvSpPr/>
          <p:nvPr/>
        </p:nvSpPr>
        <p:spPr>
          <a:xfrm rot="10800000">
            <a:off x="7037906" y="3701547"/>
            <a:ext cx="544564"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dirty="0">
              <a:solidFill>
                <a:prstClr val="white"/>
              </a:solidFill>
              <a:latin typeface="Calibri"/>
            </a:endParaRPr>
          </a:p>
        </p:txBody>
      </p:sp>
      <p:sp>
        <p:nvSpPr>
          <p:cNvPr id="95" name="TextBox 94"/>
          <p:cNvSpPr txBox="1"/>
          <p:nvPr/>
        </p:nvSpPr>
        <p:spPr>
          <a:xfrm>
            <a:off x="7158297" y="3742456"/>
            <a:ext cx="281165" cy="261610"/>
          </a:xfrm>
          <a:prstGeom prst="rect">
            <a:avLst/>
          </a:prstGeom>
          <a:noFill/>
        </p:spPr>
        <p:txBody>
          <a:bodyPr wrap="none" rtlCol="0">
            <a:spAutoFit/>
          </a:bodyPr>
          <a:lstStyle/>
          <a:p>
            <a:pPr algn="l" fontAlgn="auto">
              <a:spcBef>
                <a:spcPts val="0"/>
              </a:spcBef>
              <a:spcAft>
                <a:spcPts val="0"/>
              </a:spcAft>
            </a:pPr>
            <a:r>
              <a:rPr lang="en-GB" sz="1100" dirty="0" smtClean="0">
                <a:solidFill>
                  <a:prstClr val="black"/>
                </a:solidFill>
                <a:latin typeface="Calibri"/>
                <a:ea typeface="+mn-ea"/>
                <a:cs typeface="+mn-cs"/>
              </a:rPr>
              <a:t>kl</a:t>
            </a:r>
            <a:endParaRPr lang="en-GB" sz="1100" dirty="0">
              <a:solidFill>
                <a:prstClr val="black"/>
              </a:solidFill>
              <a:latin typeface="Calibri"/>
              <a:ea typeface="+mn-ea"/>
              <a:cs typeface="+mn-cs"/>
            </a:endParaRPr>
          </a:p>
        </p:txBody>
      </p:sp>
      <p:cxnSp>
        <p:nvCxnSpPr>
          <p:cNvPr id="97" name="Straight Connector 96"/>
          <p:cNvCxnSpPr/>
          <p:nvPr/>
        </p:nvCxnSpPr>
        <p:spPr>
          <a:xfrm>
            <a:off x="6714685" y="4326091"/>
            <a:ext cx="6016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4" idx="0"/>
          </p:cNvCxnSpPr>
          <p:nvPr/>
        </p:nvCxnSpPr>
        <p:spPr>
          <a:xfrm>
            <a:off x="7310193" y="4158747"/>
            <a:ext cx="6150" cy="16734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6157804" y="5103068"/>
            <a:ext cx="1127752" cy="55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09" name="Rectangle 108"/>
          <p:cNvSpPr/>
          <p:nvPr/>
        </p:nvSpPr>
        <p:spPr>
          <a:xfrm>
            <a:off x="7520237" y="5100598"/>
            <a:ext cx="1127752" cy="55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10" name="Rectangle 109"/>
          <p:cNvSpPr/>
          <p:nvPr/>
        </p:nvSpPr>
        <p:spPr>
          <a:xfrm>
            <a:off x="6108700" y="2887736"/>
            <a:ext cx="1127752" cy="55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11" name="Rectangle 110"/>
          <p:cNvSpPr/>
          <p:nvPr/>
        </p:nvSpPr>
        <p:spPr>
          <a:xfrm>
            <a:off x="7477444" y="2886977"/>
            <a:ext cx="1127752" cy="55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a:solidFill>
                <a:prstClr val="white"/>
              </a:solidFill>
              <a:latin typeface="Calibri"/>
            </a:endParaRPr>
          </a:p>
        </p:txBody>
      </p:sp>
      <p:sp>
        <p:nvSpPr>
          <p:cNvPr id="112" name="TextBox 111"/>
          <p:cNvSpPr txBox="1"/>
          <p:nvPr/>
        </p:nvSpPr>
        <p:spPr>
          <a:xfrm>
            <a:off x="6924219" y="1682454"/>
            <a:ext cx="1625734" cy="253916"/>
          </a:xfrm>
          <a:prstGeom prst="rect">
            <a:avLst/>
          </a:prstGeom>
          <a:noFill/>
        </p:spPr>
        <p:txBody>
          <a:bodyPr wrap="none" rtlCol="0">
            <a:spAutoFit/>
          </a:bodyPr>
          <a:lstStyle/>
          <a:p>
            <a:pPr algn="l" fontAlgn="auto">
              <a:spcBef>
                <a:spcPts val="0"/>
              </a:spcBef>
              <a:spcAft>
                <a:spcPts val="0"/>
              </a:spcAft>
            </a:pPr>
            <a:r>
              <a:rPr lang="en-GB" sz="1050" dirty="0" smtClean="0">
                <a:solidFill>
                  <a:prstClr val="black"/>
                </a:solidFill>
                <a:latin typeface="Calibri"/>
                <a:ea typeface="+mn-ea"/>
                <a:cs typeface="+mn-cs"/>
              </a:rPr>
              <a:t>CPI klystron: 50MW, 1.5us</a:t>
            </a:r>
            <a:endParaRPr lang="en-GB" sz="1050" dirty="0">
              <a:solidFill>
                <a:prstClr val="black"/>
              </a:solidFill>
              <a:latin typeface="Calibri"/>
              <a:ea typeface="+mn-ea"/>
              <a:cs typeface="+mn-cs"/>
            </a:endParaRPr>
          </a:p>
        </p:txBody>
      </p:sp>
      <p:sp>
        <p:nvSpPr>
          <p:cNvPr id="113" name="TextBox 112"/>
          <p:cNvSpPr txBox="1"/>
          <p:nvPr/>
        </p:nvSpPr>
        <p:spPr>
          <a:xfrm>
            <a:off x="6924438" y="1944857"/>
            <a:ext cx="1484179" cy="577081"/>
          </a:xfrm>
          <a:prstGeom prst="rect">
            <a:avLst/>
          </a:prstGeom>
          <a:noFill/>
        </p:spPr>
        <p:txBody>
          <a:bodyPr wrap="none" rtlCol="0">
            <a:spAutoFit/>
          </a:bodyPr>
          <a:lstStyle/>
          <a:p>
            <a:pPr algn="l" fontAlgn="auto">
              <a:spcBef>
                <a:spcPts val="0"/>
              </a:spcBef>
              <a:spcAft>
                <a:spcPts val="0"/>
              </a:spcAft>
            </a:pPr>
            <a:r>
              <a:rPr lang="en-GB" sz="1050" dirty="0" smtClean="0">
                <a:solidFill>
                  <a:prstClr val="black"/>
                </a:solidFill>
                <a:latin typeface="Calibri"/>
                <a:ea typeface="+mn-ea"/>
                <a:cs typeface="+mn-cs"/>
              </a:rPr>
              <a:t>SLED pulse compressor:</a:t>
            </a:r>
          </a:p>
          <a:p>
            <a:pPr algn="l" fontAlgn="auto">
              <a:spcBef>
                <a:spcPts val="0"/>
              </a:spcBef>
              <a:spcAft>
                <a:spcPts val="0"/>
              </a:spcAft>
            </a:pPr>
            <a:r>
              <a:rPr lang="en-GB" sz="1050" dirty="0" smtClean="0">
                <a:solidFill>
                  <a:prstClr val="black"/>
                </a:solidFill>
                <a:latin typeface="Calibri"/>
                <a:ea typeface="+mn-ea"/>
                <a:cs typeface="+mn-cs"/>
              </a:rPr>
              <a:t>Q0=180000; </a:t>
            </a:r>
            <a:r>
              <a:rPr lang="en-GB" sz="1050" dirty="0" err="1" smtClean="0">
                <a:solidFill>
                  <a:prstClr val="black"/>
                </a:solidFill>
                <a:latin typeface="Calibri"/>
                <a:ea typeface="+mn-ea"/>
                <a:cs typeface="+mn-cs"/>
              </a:rPr>
              <a:t>Qe</a:t>
            </a:r>
            <a:r>
              <a:rPr lang="en-GB" sz="1050" dirty="0" smtClean="0">
                <a:solidFill>
                  <a:prstClr val="black"/>
                </a:solidFill>
                <a:latin typeface="Calibri"/>
                <a:ea typeface="+mn-ea"/>
                <a:cs typeface="+mn-cs"/>
              </a:rPr>
              <a:t>=21400  </a:t>
            </a:r>
          </a:p>
          <a:p>
            <a:pPr algn="l" fontAlgn="auto">
              <a:spcBef>
                <a:spcPts val="0"/>
              </a:spcBef>
              <a:spcAft>
                <a:spcPts val="0"/>
              </a:spcAft>
            </a:pPr>
            <a:r>
              <a:rPr lang="en-GB" sz="1050" dirty="0" smtClean="0">
                <a:solidFill>
                  <a:prstClr val="black"/>
                </a:solidFill>
                <a:latin typeface="Calibri"/>
                <a:ea typeface="+mn-ea"/>
                <a:cs typeface="+mn-cs"/>
              </a:rPr>
              <a:t>1500ns -&gt; 121ns</a:t>
            </a:r>
            <a:endParaRPr lang="en-GB" sz="1050" dirty="0">
              <a:solidFill>
                <a:prstClr val="black"/>
              </a:solidFill>
              <a:latin typeface="Calibri"/>
              <a:ea typeface="+mn-ea"/>
              <a:cs typeface="+mn-cs"/>
            </a:endParaRPr>
          </a:p>
        </p:txBody>
      </p:sp>
    </p:spTree>
    <p:extLst>
      <p:ext uri="{BB962C8B-B14F-4D97-AF65-F5344CB8AC3E}">
        <p14:creationId xmlns:p14="http://schemas.microsoft.com/office/powerpoint/2010/main" val="36250169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MG_24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565" y="595116"/>
            <a:ext cx="7557025" cy="5667768"/>
          </a:xfrm>
          <a:prstGeom prst="rect">
            <a:avLst/>
          </a:prstGeom>
        </p:spPr>
      </p:pic>
    </p:spTree>
    <p:extLst>
      <p:ext uri="{BB962C8B-B14F-4D97-AF65-F5344CB8AC3E}">
        <p14:creationId xmlns:p14="http://schemas.microsoft.com/office/powerpoint/2010/main" val="33887356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IMG_24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07003" y="1143300"/>
            <a:ext cx="6245476" cy="4684106"/>
          </a:xfrm>
          <a:prstGeom prst="rect">
            <a:avLst/>
          </a:prstGeom>
        </p:spPr>
      </p:pic>
      <p:pic>
        <p:nvPicPr>
          <p:cNvPr id="7" name="Picture 6" descr="IMG_24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3098" y="1147785"/>
            <a:ext cx="6245476" cy="4684106"/>
          </a:xfrm>
          <a:prstGeom prst="rect">
            <a:avLst/>
          </a:prstGeom>
        </p:spPr>
      </p:pic>
    </p:spTree>
    <p:extLst>
      <p:ext uri="{BB962C8B-B14F-4D97-AF65-F5344CB8AC3E}">
        <p14:creationId xmlns:p14="http://schemas.microsoft.com/office/powerpoint/2010/main" val="18622894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IMG_24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8438" y="1126512"/>
            <a:ext cx="6245476" cy="4684106"/>
          </a:xfrm>
          <a:prstGeom prst="rect">
            <a:avLst/>
          </a:prstGeom>
        </p:spPr>
      </p:pic>
      <p:pic>
        <p:nvPicPr>
          <p:cNvPr id="9" name="Picture 8" descr="IMG_24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941" y="1586754"/>
            <a:ext cx="4692318" cy="3519238"/>
          </a:xfrm>
          <a:prstGeom prst="rect">
            <a:avLst/>
          </a:prstGeom>
        </p:spPr>
      </p:pic>
    </p:spTree>
    <p:extLst>
      <p:ext uri="{BB962C8B-B14F-4D97-AF65-F5344CB8AC3E}">
        <p14:creationId xmlns:p14="http://schemas.microsoft.com/office/powerpoint/2010/main" val="26777149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CERN-</a:t>
            </a:r>
            <a:r>
              <a:rPr lang="en-US" dirty="0" err="1" smtClean="0"/>
              <a:t>EuSPARC</a:t>
            </a:r>
            <a:r>
              <a:rPr lang="en-US" dirty="0" smtClean="0"/>
              <a:t> collaboration</a:t>
            </a:r>
            <a:endParaRPr lang="en-US" dirty="0"/>
          </a:p>
        </p:txBody>
      </p:sp>
      <p:sp>
        <p:nvSpPr>
          <p:cNvPr id="3" name="Content Placeholder 2"/>
          <p:cNvSpPr>
            <a:spLocks noGrp="1"/>
          </p:cNvSpPr>
          <p:nvPr>
            <p:ph idx="1"/>
          </p:nvPr>
        </p:nvSpPr>
        <p:spPr/>
        <p:txBody>
          <a:bodyPr/>
          <a:lstStyle/>
          <a:p>
            <a:r>
              <a:rPr lang="en-US" sz="2800" dirty="0"/>
              <a:t>S</a:t>
            </a:r>
            <a:r>
              <a:rPr lang="en-US" sz="2800" dirty="0" smtClean="0"/>
              <a:t>haring </a:t>
            </a:r>
            <a:r>
              <a:rPr lang="en-US" sz="2800" dirty="0" smtClean="0"/>
              <a:t>of designs and commercial </a:t>
            </a:r>
            <a:r>
              <a:rPr lang="en-US" sz="2800" dirty="0" smtClean="0"/>
              <a:t>partners</a:t>
            </a:r>
            <a:endParaRPr lang="en-US" sz="2800" dirty="0" smtClean="0"/>
          </a:p>
          <a:p>
            <a:r>
              <a:rPr lang="en-US" sz="2800" dirty="0" smtClean="0"/>
              <a:t>Training of INFN </a:t>
            </a:r>
            <a:r>
              <a:rPr lang="en-US" sz="2800" dirty="0" smtClean="0"/>
              <a:t>personnel at CERN</a:t>
            </a:r>
            <a:endParaRPr lang="en-US" sz="2800" dirty="0" smtClean="0"/>
          </a:p>
          <a:p>
            <a:r>
              <a:rPr lang="en-US" sz="2800" dirty="0" smtClean="0"/>
              <a:t>CERN participation </a:t>
            </a:r>
            <a:r>
              <a:rPr lang="en-US" sz="2800" dirty="0" smtClean="0"/>
              <a:t>to the </a:t>
            </a:r>
            <a:r>
              <a:rPr lang="en-US" sz="2800" dirty="0" smtClean="0"/>
              <a:t>EuSPARC</a:t>
            </a:r>
            <a:r>
              <a:rPr lang="en-US" sz="2800" dirty="0" smtClean="0"/>
              <a:t> </a:t>
            </a:r>
            <a:r>
              <a:rPr lang="en-US" sz="2800" dirty="0" smtClean="0"/>
              <a:t>design </a:t>
            </a:r>
            <a:r>
              <a:rPr lang="en-US" sz="2800" dirty="0" smtClean="0"/>
              <a:t>study</a:t>
            </a:r>
          </a:p>
          <a:p>
            <a:r>
              <a:rPr lang="en-US" sz="2800" dirty="0" smtClean="0"/>
              <a:t>X-Box installation at LNF</a:t>
            </a:r>
            <a:endParaRPr lang="en-US" sz="2800" dirty="0" smtClean="0"/>
          </a:p>
          <a:p>
            <a:r>
              <a:rPr lang="en-US" sz="2800" dirty="0" smtClean="0"/>
              <a:t>Beam Commissioning </a:t>
            </a:r>
            <a:r>
              <a:rPr lang="en-US" sz="2800" dirty="0" smtClean="0"/>
              <a:t>Support at LNF</a:t>
            </a:r>
          </a:p>
          <a:p>
            <a:endParaRPr lang="en-US" sz="2800" dirty="0"/>
          </a:p>
          <a:p>
            <a:r>
              <a:rPr lang="en-US" sz="2800" dirty="0" smtClean="0"/>
              <a:t>HB injector for CLEAR/AWAKE?</a:t>
            </a:r>
          </a:p>
          <a:p>
            <a:r>
              <a:rPr lang="en-US" sz="2800" dirty="0" smtClean="0"/>
              <a:t>Beam/Plasma interaction studies and capillary development?</a:t>
            </a:r>
            <a:endParaRPr lang="en-US" sz="2800" dirty="0"/>
          </a:p>
        </p:txBody>
      </p:sp>
    </p:spTree>
    <p:extLst>
      <p:ext uri="{BB962C8B-B14F-4D97-AF65-F5344CB8AC3E}">
        <p14:creationId xmlns:p14="http://schemas.microsoft.com/office/powerpoint/2010/main" val="41956813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0"/>
            <a:ext cx="9158305" cy="6858000"/>
          </a:xfrm>
          <a:prstGeom prst="rect">
            <a:avLst/>
          </a:prstGeom>
        </p:spPr>
      </p:pic>
    </p:spTree>
    <p:extLst>
      <p:ext uri="{BB962C8B-B14F-4D97-AF65-F5344CB8AC3E}">
        <p14:creationId xmlns:p14="http://schemas.microsoft.com/office/powerpoint/2010/main" val="2006077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0"/>
            <a:ext cx="9073270" cy="6858000"/>
          </a:xfrm>
          <a:prstGeom prst="rect">
            <a:avLst/>
          </a:prstGeom>
        </p:spPr>
      </p:pic>
    </p:spTree>
    <p:extLst>
      <p:ext uri="{BB962C8B-B14F-4D97-AF65-F5344CB8AC3E}">
        <p14:creationId xmlns:p14="http://schemas.microsoft.com/office/powerpoint/2010/main" val="1613075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1052736"/>
            <a:ext cx="9906000" cy="5472608"/>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dirty="0">
              <a:solidFill>
                <a:prstClr val="white"/>
              </a:solidFill>
              <a:latin typeface="Calibri"/>
            </a:endParaRPr>
          </a:p>
        </p:txBody>
      </p:sp>
      <p:grpSp>
        <p:nvGrpSpPr>
          <p:cNvPr id="75" name="Group 74"/>
          <p:cNvGrpSpPr/>
          <p:nvPr/>
        </p:nvGrpSpPr>
        <p:grpSpPr>
          <a:xfrm>
            <a:off x="2468143" y="1051568"/>
            <a:ext cx="7321394" cy="5113759"/>
            <a:chOff x="2301152" y="803459"/>
            <a:chExt cx="6758210" cy="5113759"/>
          </a:xfrm>
        </p:grpSpPr>
        <p:pic>
          <p:nvPicPr>
            <p:cNvPr id="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01152" y="803459"/>
              <a:ext cx="6722524" cy="488861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8127094" y="4467513"/>
              <a:ext cx="932268" cy="523220"/>
            </a:xfrm>
            <a:prstGeom prst="rect">
              <a:avLst/>
            </a:prstGeom>
            <a:solidFill>
              <a:schemeClr val="bg1"/>
            </a:solidFill>
          </p:spPr>
          <p:txBody>
            <a:bodyPr wrap="square" rtlCol="0">
              <a:spAutoFit/>
            </a:bodyPr>
            <a:lstStyle/>
            <a:p>
              <a:pPr defTabSz="457200" fontAlgn="auto">
                <a:spcBef>
                  <a:spcPts val="0"/>
                </a:spcBef>
                <a:spcAft>
                  <a:spcPts val="0"/>
                </a:spcAft>
              </a:pPr>
              <a:r>
                <a:rPr lang="en-US" sz="1400" dirty="0">
                  <a:solidFill>
                    <a:prstClr val="black"/>
                  </a:solidFill>
                  <a:latin typeface="Calibri"/>
                  <a:ea typeface="+mn-ea"/>
                  <a:cs typeface="+mn-cs"/>
                </a:rPr>
                <a:t>u</a:t>
              </a:r>
              <a:r>
                <a:rPr lang="en-US" sz="1400" dirty="0" smtClean="0">
                  <a:solidFill>
                    <a:prstClr val="black"/>
                  </a:solidFill>
                  <a:latin typeface="Calibri"/>
                  <a:ea typeface="+mn-ea"/>
                  <a:cs typeface="+mn-cs"/>
                </a:rPr>
                <a:t>ndulator </a:t>
              </a:r>
            </a:p>
            <a:p>
              <a:pPr defTabSz="457200" fontAlgn="auto">
                <a:spcBef>
                  <a:spcPts val="0"/>
                </a:spcBef>
                <a:spcAft>
                  <a:spcPts val="0"/>
                </a:spcAft>
              </a:pPr>
              <a:r>
                <a:rPr lang="en-US" sz="1400" dirty="0" smtClean="0">
                  <a:solidFill>
                    <a:prstClr val="black"/>
                  </a:solidFill>
                  <a:latin typeface="Calibri"/>
                  <a:ea typeface="+mn-ea"/>
                  <a:cs typeface="+mn-cs"/>
                </a:rPr>
                <a:t>hall</a:t>
              </a:r>
              <a:endParaRPr lang="de-DE" sz="1400" dirty="0">
                <a:solidFill>
                  <a:prstClr val="black"/>
                </a:solidFill>
                <a:latin typeface="Calibri"/>
                <a:ea typeface="+mn-ea"/>
                <a:cs typeface="+mn-cs"/>
              </a:endParaRPr>
            </a:p>
          </p:txBody>
        </p:sp>
        <p:cxnSp>
          <p:nvCxnSpPr>
            <p:cNvPr id="78" name="Straight Arrow Connector 77"/>
            <p:cNvCxnSpPr/>
            <p:nvPr/>
          </p:nvCxnSpPr>
          <p:spPr>
            <a:xfrm flipH="1" flipV="1">
              <a:off x="4046691" y="4246307"/>
              <a:ext cx="978611" cy="117615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3097862">
              <a:off x="4021622" y="5132484"/>
              <a:ext cx="1285366" cy="284102"/>
            </a:xfrm>
            <a:prstGeom prst="rect">
              <a:avLst/>
            </a:prstGeom>
            <a:noFill/>
          </p:spPr>
          <p:txBody>
            <a:bodyPr wrap="square" rtlCol="0">
              <a:spAutoFit/>
            </a:bodyPr>
            <a:lstStyle/>
            <a:p>
              <a:pPr algn="l" defTabSz="457200" fontAlgn="auto">
                <a:spcBef>
                  <a:spcPts val="0"/>
                </a:spcBef>
                <a:spcAft>
                  <a:spcPts val="0"/>
                </a:spcAft>
              </a:pPr>
              <a:r>
                <a:rPr lang="en-US" sz="1400" dirty="0">
                  <a:solidFill>
                    <a:prstClr val="black"/>
                  </a:solidFill>
                  <a:latin typeface="Calibri"/>
                  <a:ea typeface="+mn-ea"/>
                  <a:cs typeface="+mn-cs"/>
                </a:rPr>
                <a:t> </a:t>
              </a:r>
              <a:r>
                <a:rPr lang="en-US" sz="1400" dirty="0" smtClean="0">
                  <a:solidFill>
                    <a:prstClr val="black"/>
                  </a:solidFill>
                  <a:latin typeface="Calibri"/>
                  <a:ea typeface="+mn-ea"/>
                  <a:cs typeface="+mn-cs"/>
                </a:rPr>
                <a:t>~ 15 m</a:t>
              </a:r>
              <a:endParaRPr lang="de-DE" sz="1400" dirty="0">
                <a:solidFill>
                  <a:prstClr val="black"/>
                </a:solidFill>
                <a:latin typeface="Calibri"/>
                <a:ea typeface="+mn-ea"/>
                <a:cs typeface="+mn-cs"/>
              </a:endParaRPr>
            </a:p>
          </p:txBody>
        </p:sp>
        <p:sp>
          <p:nvSpPr>
            <p:cNvPr id="80" name="TextBox 79"/>
            <p:cNvSpPr txBox="1"/>
            <p:nvPr/>
          </p:nvSpPr>
          <p:spPr>
            <a:xfrm>
              <a:off x="7747783" y="3621857"/>
              <a:ext cx="1008112" cy="738664"/>
            </a:xfrm>
            <a:prstGeom prst="rect">
              <a:avLst/>
            </a:prstGeom>
            <a:solidFill>
              <a:schemeClr val="bg1"/>
            </a:solidFill>
          </p:spPr>
          <p:txBody>
            <a:bodyPr wrap="square" rtlCol="0">
              <a:spAutoFit/>
            </a:bodyPr>
            <a:lstStyle/>
            <a:p>
              <a:pPr defTabSz="457200" fontAlgn="auto">
                <a:spcBef>
                  <a:spcPts val="0"/>
                </a:spcBef>
                <a:spcAft>
                  <a:spcPts val="0"/>
                </a:spcAft>
              </a:pPr>
              <a:r>
                <a:rPr lang="en-US" sz="1400" dirty="0" smtClean="0">
                  <a:solidFill>
                    <a:prstClr val="black"/>
                  </a:solidFill>
                  <a:latin typeface="Calibri"/>
                  <a:ea typeface="+mn-ea"/>
                  <a:cs typeface="+mn-cs"/>
                </a:rPr>
                <a:t>out-of-vacuum </a:t>
              </a:r>
              <a:r>
                <a:rPr lang="en-US" sz="1400" dirty="0" err="1" smtClean="0">
                  <a:solidFill>
                    <a:prstClr val="black"/>
                  </a:solidFill>
                  <a:latin typeface="Calibri"/>
                  <a:ea typeface="+mn-ea"/>
                  <a:cs typeface="+mn-cs"/>
                </a:rPr>
                <a:t>undulators</a:t>
              </a:r>
              <a:endParaRPr lang="de-DE" sz="1400" dirty="0">
                <a:solidFill>
                  <a:prstClr val="black"/>
                </a:solidFill>
                <a:latin typeface="Calibri"/>
                <a:ea typeface="+mn-ea"/>
                <a:cs typeface="+mn-cs"/>
              </a:endParaRPr>
            </a:p>
          </p:txBody>
        </p:sp>
        <p:cxnSp>
          <p:nvCxnSpPr>
            <p:cNvPr id="81" name="Straight Arrow Connector 80"/>
            <p:cNvCxnSpPr/>
            <p:nvPr/>
          </p:nvCxnSpPr>
          <p:spPr>
            <a:xfrm flipH="1">
              <a:off x="6914406" y="4011436"/>
              <a:ext cx="916013" cy="1263084"/>
            </a:xfrm>
            <a:prstGeom prst="straightConnector1">
              <a:avLst/>
            </a:prstGeom>
            <a:ln w="28575">
              <a:solidFill>
                <a:srgbClr val="1201F5"/>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948899" y="2994743"/>
              <a:ext cx="1008112" cy="523220"/>
            </a:xfrm>
            <a:prstGeom prst="rect">
              <a:avLst/>
            </a:prstGeom>
            <a:noFill/>
          </p:spPr>
          <p:txBody>
            <a:bodyPr wrap="square" rtlCol="0">
              <a:spAutoFit/>
            </a:bodyPr>
            <a:lstStyle/>
            <a:p>
              <a:pPr defTabSz="457200" fontAlgn="auto">
                <a:spcBef>
                  <a:spcPts val="0"/>
                </a:spcBef>
                <a:spcAft>
                  <a:spcPts val="0"/>
                </a:spcAft>
              </a:pPr>
              <a:r>
                <a:rPr lang="en-US" sz="1400" dirty="0">
                  <a:solidFill>
                    <a:prstClr val="black"/>
                  </a:solidFill>
                  <a:latin typeface="Calibri"/>
                  <a:ea typeface="+mn-ea"/>
                  <a:cs typeface="+mn-cs"/>
                </a:rPr>
                <a:t>1</a:t>
              </a:r>
              <a:r>
                <a:rPr lang="en-US" sz="1400" dirty="0" smtClean="0">
                  <a:solidFill>
                    <a:prstClr val="black"/>
                  </a:solidFill>
                  <a:latin typeface="Calibri"/>
                  <a:ea typeface="+mn-ea"/>
                  <a:cs typeface="+mn-cs"/>
                </a:rPr>
                <a:t> plasma stages</a:t>
              </a:r>
              <a:endParaRPr lang="de-DE" sz="1400" dirty="0">
                <a:solidFill>
                  <a:prstClr val="black"/>
                </a:solidFill>
                <a:latin typeface="Calibri"/>
                <a:ea typeface="+mn-ea"/>
                <a:cs typeface="+mn-cs"/>
              </a:endParaRPr>
            </a:p>
          </p:txBody>
        </p:sp>
        <p:cxnSp>
          <p:nvCxnSpPr>
            <p:cNvPr id="83" name="Straight Arrow Connector 82"/>
            <p:cNvCxnSpPr/>
            <p:nvPr/>
          </p:nvCxnSpPr>
          <p:spPr>
            <a:xfrm flipH="1">
              <a:off x="6806584" y="2385123"/>
              <a:ext cx="711937" cy="710516"/>
            </a:xfrm>
            <a:prstGeom prst="straightConnector1">
              <a:avLst/>
            </a:prstGeom>
            <a:ln w="28575">
              <a:solidFill>
                <a:srgbClr val="1201F5"/>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6156176" y="3370765"/>
              <a:ext cx="1808436" cy="1086869"/>
            </a:xfrm>
            <a:prstGeom prst="straightConnector1">
              <a:avLst/>
            </a:prstGeom>
            <a:ln w="28575">
              <a:solidFill>
                <a:srgbClr val="1201F5"/>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4328" y="1964474"/>
              <a:ext cx="1098179" cy="738664"/>
            </a:xfrm>
            <a:prstGeom prst="rect">
              <a:avLst/>
            </a:prstGeom>
            <a:noFill/>
          </p:spPr>
          <p:txBody>
            <a:bodyPr wrap="square" rtlCol="0">
              <a:spAutoFit/>
            </a:bodyPr>
            <a:lstStyle/>
            <a:p>
              <a:pPr defTabSz="457200" fontAlgn="auto">
                <a:spcBef>
                  <a:spcPts val="0"/>
                </a:spcBef>
                <a:spcAft>
                  <a:spcPts val="0"/>
                </a:spcAft>
              </a:pPr>
              <a:r>
                <a:rPr lang="en-US" sz="1400" dirty="0">
                  <a:solidFill>
                    <a:prstClr val="black"/>
                  </a:solidFill>
                  <a:latin typeface="Calibri"/>
                  <a:ea typeface="+mn-ea"/>
                  <a:cs typeface="+mn-cs"/>
                </a:rPr>
                <a:t>o</a:t>
              </a:r>
              <a:r>
                <a:rPr lang="en-US" sz="1400" dirty="0" smtClean="0">
                  <a:solidFill>
                    <a:prstClr val="black"/>
                  </a:solidFill>
                  <a:latin typeface="Calibri"/>
                  <a:ea typeface="+mn-ea"/>
                  <a:cs typeface="+mn-cs"/>
                </a:rPr>
                <a:t>ne laser beam from level above</a:t>
              </a:r>
              <a:endParaRPr lang="de-DE" sz="1400" dirty="0">
                <a:solidFill>
                  <a:prstClr val="black"/>
                </a:solidFill>
                <a:latin typeface="Calibri"/>
                <a:ea typeface="+mn-ea"/>
                <a:cs typeface="+mn-cs"/>
              </a:endParaRPr>
            </a:p>
          </p:txBody>
        </p:sp>
        <p:cxnSp>
          <p:nvCxnSpPr>
            <p:cNvPr id="86" name="Straight Arrow Connector 85"/>
            <p:cNvCxnSpPr/>
            <p:nvPr/>
          </p:nvCxnSpPr>
          <p:spPr>
            <a:xfrm flipH="1" flipV="1">
              <a:off x="2339752" y="2198501"/>
              <a:ext cx="1631447" cy="195017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rot="3097862">
              <a:off x="2567350" y="3337268"/>
              <a:ext cx="1285366" cy="284102"/>
            </a:xfrm>
            <a:prstGeom prst="rect">
              <a:avLst/>
            </a:prstGeom>
            <a:noFill/>
          </p:spPr>
          <p:txBody>
            <a:bodyPr wrap="square" rtlCol="0">
              <a:spAutoFit/>
            </a:bodyPr>
            <a:lstStyle/>
            <a:p>
              <a:pPr algn="l" defTabSz="457200" fontAlgn="auto">
                <a:spcBef>
                  <a:spcPts val="0"/>
                </a:spcBef>
                <a:spcAft>
                  <a:spcPts val="0"/>
                </a:spcAft>
              </a:pPr>
              <a:r>
                <a:rPr lang="en-US" sz="1400" dirty="0">
                  <a:solidFill>
                    <a:prstClr val="black"/>
                  </a:solidFill>
                  <a:latin typeface="Calibri"/>
                  <a:ea typeface="+mn-ea"/>
                  <a:cs typeface="+mn-cs"/>
                </a:rPr>
                <a:t> </a:t>
              </a:r>
              <a:r>
                <a:rPr lang="en-US" sz="1400" smtClean="0">
                  <a:solidFill>
                    <a:prstClr val="black"/>
                  </a:solidFill>
                  <a:latin typeface="Calibri"/>
                  <a:ea typeface="+mn-ea"/>
                  <a:cs typeface="+mn-cs"/>
                </a:rPr>
                <a:t>~ 30m</a:t>
              </a:r>
              <a:endParaRPr lang="de-DE" sz="1400" dirty="0">
                <a:solidFill>
                  <a:prstClr val="black"/>
                </a:solidFill>
                <a:latin typeface="Calibri"/>
                <a:ea typeface="+mn-ea"/>
                <a:cs typeface="+mn-cs"/>
              </a:endParaRPr>
            </a:p>
          </p:txBody>
        </p:sp>
        <p:cxnSp>
          <p:nvCxnSpPr>
            <p:cNvPr id="88" name="Straight Arrow Connector 87"/>
            <p:cNvCxnSpPr/>
            <p:nvPr/>
          </p:nvCxnSpPr>
          <p:spPr>
            <a:xfrm flipH="1">
              <a:off x="4934478" y="2300316"/>
              <a:ext cx="948255" cy="933283"/>
            </a:xfrm>
            <a:prstGeom prst="straightConnector1">
              <a:avLst/>
            </a:prstGeom>
            <a:ln w="28575">
              <a:solidFill>
                <a:srgbClr val="1201F5"/>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5835435" y="1945216"/>
              <a:ext cx="1111576" cy="523220"/>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ea typeface="+mn-ea"/>
                  <a:cs typeface="+mn-cs"/>
                </a:rPr>
                <a:t>X-band structures</a:t>
              </a:r>
              <a:endParaRPr lang="de-DE" sz="1400" dirty="0">
                <a:solidFill>
                  <a:prstClr val="black"/>
                </a:solidFill>
                <a:latin typeface="Calibri"/>
                <a:ea typeface="+mn-ea"/>
                <a:cs typeface="+mn-cs"/>
              </a:endParaRPr>
            </a:p>
          </p:txBody>
        </p:sp>
        <p:cxnSp>
          <p:nvCxnSpPr>
            <p:cNvPr id="90" name="Straight Arrow Connector 89"/>
            <p:cNvCxnSpPr/>
            <p:nvPr/>
          </p:nvCxnSpPr>
          <p:spPr>
            <a:xfrm flipH="1">
              <a:off x="3922843" y="1495518"/>
              <a:ext cx="1603041" cy="673581"/>
            </a:xfrm>
            <a:prstGeom prst="straightConnector1">
              <a:avLst/>
            </a:prstGeom>
            <a:ln w="28575">
              <a:solidFill>
                <a:srgbClr val="1201F5"/>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441624" y="1074869"/>
              <a:ext cx="1008112" cy="738664"/>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ea typeface="+mn-ea"/>
                  <a:cs typeface="+mn-cs"/>
                </a:rPr>
                <a:t>RF gun &amp;   3 S-band structures</a:t>
              </a:r>
              <a:endParaRPr lang="de-DE" sz="1400" dirty="0">
                <a:solidFill>
                  <a:prstClr val="black"/>
                </a:solidFill>
                <a:latin typeface="Calibri"/>
                <a:ea typeface="+mn-ea"/>
                <a:cs typeface="+mn-cs"/>
              </a:endParaRPr>
            </a:p>
          </p:txBody>
        </p:sp>
        <p:cxnSp>
          <p:nvCxnSpPr>
            <p:cNvPr id="92" name="Straight Arrow Connector 91"/>
            <p:cNvCxnSpPr/>
            <p:nvPr/>
          </p:nvCxnSpPr>
          <p:spPr>
            <a:xfrm flipH="1">
              <a:off x="5915339" y="5082431"/>
              <a:ext cx="637861" cy="33119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rot="20115731">
              <a:off x="6124891" y="5179019"/>
              <a:ext cx="515960" cy="307777"/>
            </a:xfrm>
            <a:prstGeom prst="rect">
              <a:avLst/>
            </a:prstGeom>
            <a:noFill/>
          </p:spPr>
          <p:txBody>
            <a:bodyPr wrap="square" rtlCol="0">
              <a:spAutoFit/>
            </a:bodyPr>
            <a:lstStyle/>
            <a:p>
              <a:pPr algn="l" defTabSz="457200" fontAlgn="auto">
                <a:spcBef>
                  <a:spcPts val="0"/>
                </a:spcBef>
                <a:spcAft>
                  <a:spcPts val="0"/>
                </a:spcAft>
              </a:pPr>
              <a:r>
                <a:rPr lang="en-US" sz="1400" smtClean="0">
                  <a:solidFill>
                    <a:prstClr val="black"/>
                  </a:solidFill>
                  <a:latin typeface="Calibri"/>
                  <a:ea typeface="+mn-ea"/>
                  <a:cs typeface="+mn-cs"/>
                </a:rPr>
                <a:t>5 </a:t>
              </a:r>
              <a:r>
                <a:rPr lang="en-US" sz="1400" dirty="0" smtClean="0">
                  <a:solidFill>
                    <a:prstClr val="black"/>
                  </a:solidFill>
                  <a:latin typeface="Calibri"/>
                  <a:ea typeface="+mn-ea"/>
                  <a:cs typeface="+mn-cs"/>
                </a:rPr>
                <a:t>m</a:t>
              </a:r>
              <a:endParaRPr lang="de-DE" sz="1400" dirty="0">
                <a:solidFill>
                  <a:prstClr val="black"/>
                </a:solidFill>
                <a:latin typeface="Calibri"/>
                <a:ea typeface="+mn-ea"/>
                <a:cs typeface="+mn-cs"/>
              </a:endParaRPr>
            </a:p>
          </p:txBody>
        </p:sp>
      </p:grpSp>
      <p:sp>
        <p:nvSpPr>
          <p:cNvPr id="2" name="Title 1"/>
          <p:cNvSpPr>
            <a:spLocks noGrp="1"/>
          </p:cNvSpPr>
          <p:nvPr>
            <p:ph type="title"/>
          </p:nvPr>
        </p:nvSpPr>
        <p:spPr/>
        <p:txBody>
          <a:bodyPr>
            <a:normAutofit fontScale="90000"/>
          </a:bodyPr>
          <a:lstStyle/>
          <a:p>
            <a:r>
              <a:rPr lang="en-US" sz="2800" dirty="0" smtClean="0"/>
              <a:t>Configuration D:</a:t>
            </a:r>
            <a:r>
              <a:rPr lang="en-US" sz="2800" dirty="0"/>
              <a:t> </a:t>
            </a:r>
            <a:r>
              <a:rPr lang="en-US" sz="2800" dirty="0" smtClean="0"/>
              <a:t>   PWFA</a:t>
            </a:r>
            <a:br>
              <a:rPr lang="en-US" sz="2800" dirty="0" smtClean="0"/>
            </a:br>
            <a:r>
              <a:rPr lang="en-US" sz="2800" dirty="0" smtClean="0"/>
              <a:t>with external RF beam driver</a:t>
            </a:r>
            <a:endParaRPr lang="de-DE" sz="2800" dirty="0"/>
          </a:p>
        </p:txBody>
      </p:sp>
      <p:sp>
        <p:nvSpPr>
          <p:cNvPr id="58" name="Rectangle 57"/>
          <p:cNvSpPr/>
          <p:nvPr/>
        </p:nvSpPr>
        <p:spPr>
          <a:xfrm>
            <a:off x="0" y="1052736"/>
            <a:ext cx="2612740" cy="2232248"/>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latin typeface="Calibri"/>
            </a:endParaRPr>
          </a:p>
        </p:txBody>
      </p:sp>
      <p:sp>
        <p:nvSpPr>
          <p:cNvPr id="62" name="TextBox 61"/>
          <p:cNvSpPr txBox="1"/>
          <p:nvPr/>
        </p:nvSpPr>
        <p:spPr>
          <a:xfrm>
            <a:off x="193394" y="3357021"/>
            <a:ext cx="2185320" cy="2031325"/>
          </a:xfrm>
          <a:prstGeom prst="rect">
            <a:avLst/>
          </a:prstGeom>
          <a:noFill/>
        </p:spPr>
        <p:txBody>
          <a:bodyPr wrap="square" rtlCol="0">
            <a:spAutoFit/>
          </a:bodyPr>
          <a:lstStyle/>
          <a:p>
            <a:pPr algn="l" defTabSz="457200" fontAlgn="auto">
              <a:spcBef>
                <a:spcPts val="0"/>
              </a:spcBef>
              <a:spcAft>
                <a:spcPts val="0"/>
              </a:spcAft>
            </a:pPr>
            <a:r>
              <a:rPr lang="en-US" sz="1800" dirty="0">
                <a:solidFill>
                  <a:prstClr val="black"/>
                </a:solidFill>
                <a:latin typeface="Calibri"/>
                <a:ea typeface="+mn-ea"/>
                <a:cs typeface="+mn-cs"/>
              </a:rPr>
              <a:t>PWFA uses electron beam as driver in one plasma stage</a:t>
            </a:r>
          </a:p>
          <a:p>
            <a:pPr algn="l" defTabSz="457200" fontAlgn="auto">
              <a:spcBef>
                <a:spcPts val="0"/>
              </a:spcBef>
              <a:spcAft>
                <a:spcPts val="0"/>
              </a:spcAft>
            </a:pPr>
            <a:r>
              <a:rPr lang="en-US" sz="1800" dirty="0">
                <a:solidFill>
                  <a:prstClr val="black"/>
                </a:solidFill>
                <a:latin typeface="Calibri"/>
                <a:ea typeface="+mn-ea"/>
                <a:cs typeface="+mn-cs"/>
              </a:rPr>
              <a:t>RF structures consist of S-band and X-band</a:t>
            </a:r>
          </a:p>
          <a:p>
            <a:pPr algn="l" defTabSz="457200" fontAlgn="auto">
              <a:spcBef>
                <a:spcPts val="0"/>
              </a:spcBef>
              <a:spcAft>
                <a:spcPts val="0"/>
              </a:spcAft>
            </a:pPr>
            <a:r>
              <a:rPr lang="en-US" sz="1800" dirty="0">
                <a:solidFill>
                  <a:prstClr val="black"/>
                </a:solidFill>
                <a:latin typeface="Calibri"/>
                <a:ea typeface="+mn-ea"/>
                <a:cs typeface="+mn-cs"/>
              </a:rPr>
              <a:t>Laser needed for pre-ionization of plasma</a:t>
            </a:r>
          </a:p>
        </p:txBody>
      </p:sp>
      <p:sp>
        <p:nvSpPr>
          <p:cNvPr id="63" name="TextBox 62"/>
          <p:cNvSpPr txBox="1"/>
          <p:nvPr/>
        </p:nvSpPr>
        <p:spPr>
          <a:xfrm>
            <a:off x="3002789" y="6021288"/>
            <a:ext cx="4290476" cy="400110"/>
          </a:xfrm>
          <a:prstGeom prst="rect">
            <a:avLst/>
          </a:prstGeom>
          <a:noFill/>
        </p:spPr>
        <p:txBody>
          <a:bodyPr wrap="square" rtlCol="0">
            <a:spAutoFit/>
          </a:bodyPr>
          <a:lstStyle/>
          <a:p>
            <a:pPr defTabSz="457200" fontAlgn="auto">
              <a:spcBef>
                <a:spcPts val="0"/>
              </a:spcBef>
              <a:spcAft>
                <a:spcPts val="0"/>
              </a:spcAft>
            </a:pPr>
            <a:r>
              <a:rPr lang="mr-IN" sz="2000" b="1" dirty="0">
                <a:solidFill>
                  <a:prstClr val="black"/>
                </a:solidFill>
                <a:latin typeface="Calibri"/>
                <a:ea typeface="+mn-ea"/>
                <a:cs typeface="Calibri"/>
              </a:rPr>
              <a:t>A = </a:t>
            </a:r>
            <a:r>
              <a:rPr lang="mr-IN" sz="2000" b="1" dirty="0" smtClean="0">
                <a:solidFill>
                  <a:prstClr val="black"/>
                </a:solidFill>
                <a:latin typeface="Calibri"/>
                <a:ea typeface="+mn-ea"/>
                <a:cs typeface="Calibri"/>
              </a:rPr>
              <a:t>45</a:t>
            </a:r>
            <a:r>
              <a:rPr lang="de-DE" sz="2000" b="1" dirty="0" smtClean="0">
                <a:solidFill>
                  <a:prstClr val="black"/>
                </a:solidFill>
                <a:latin typeface="Calibri"/>
                <a:ea typeface="+mn-ea"/>
                <a:cs typeface="Calibri"/>
              </a:rPr>
              <a:t> </a:t>
            </a:r>
            <a:r>
              <a:rPr lang="mr-IN" sz="2000" b="1" dirty="0" smtClean="0">
                <a:solidFill>
                  <a:prstClr val="black"/>
                </a:solidFill>
                <a:latin typeface="Calibri"/>
                <a:ea typeface="+mn-ea"/>
                <a:cs typeface="Calibri"/>
              </a:rPr>
              <a:t>x</a:t>
            </a:r>
            <a:r>
              <a:rPr lang="de-DE" sz="2000" b="1" dirty="0" smtClean="0">
                <a:solidFill>
                  <a:prstClr val="black"/>
                </a:solidFill>
                <a:latin typeface="Calibri"/>
                <a:ea typeface="+mn-ea"/>
                <a:cs typeface="Calibri"/>
              </a:rPr>
              <a:t> </a:t>
            </a:r>
            <a:r>
              <a:rPr lang="mr-IN" sz="2000" b="1" dirty="0" smtClean="0">
                <a:solidFill>
                  <a:prstClr val="black"/>
                </a:solidFill>
                <a:latin typeface="Calibri"/>
                <a:ea typeface="+mn-ea"/>
                <a:cs typeface="Calibri"/>
              </a:rPr>
              <a:t>5 </a:t>
            </a:r>
            <a:r>
              <a:rPr lang="mr-IN" sz="2000" b="1" dirty="0">
                <a:solidFill>
                  <a:prstClr val="black"/>
                </a:solidFill>
                <a:latin typeface="Calibri"/>
                <a:ea typeface="+mn-ea"/>
                <a:cs typeface="Calibri"/>
              </a:rPr>
              <a:t>m</a:t>
            </a:r>
            <a:r>
              <a:rPr lang="mr-IN" sz="2000" b="1" baseline="30000" dirty="0">
                <a:solidFill>
                  <a:prstClr val="black"/>
                </a:solidFill>
                <a:latin typeface="Calibri"/>
                <a:ea typeface="+mn-ea"/>
                <a:cs typeface="Calibri"/>
              </a:rPr>
              <a:t>2</a:t>
            </a:r>
            <a:r>
              <a:rPr lang="mr-IN" sz="2000" b="1" dirty="0">
                <a:solidFill>
                  <a:prstClr val="black"/>
                </a:solidFill>
                <a:latin typeface="Calibri"/>
                <a:ea typeface="+mn-ea"/>
                <a:cs typeface="Calibri"/>
              </a:rPr>
              <a:t> </a:t>
            </a:r>
            <a:r>
              <a:rPr lang="de-DE" sz="2000" b="1" dirty="0" smtClean="0">
                <a:solidFill>
                  <a:prstClr val="black"/>
                </a:solidFill>
                <a:latin typeface="Calibri"/>
                <a:ea typeface="+mn-ea"/>
                <a:cs typeface="Calibri"/>
              </a:rPr>
              <a:t>=</a:t>
            </a:r>
            <a:r>
              <a:rPr lang="mr-IN" sz="2000" b="1" dirty="0" smtClean="0">
                <a:solidFill>
                  <a:prstClr val="black"/>
                </a:solidFill>
                <a:latin typeface="Calibri"/>
                <a:ea typeface="+mn-ea"/>
                <a:cs typeface="Calibri"/>
              </a:rPr>
              <a:t> </a:t>
            </a:r>
            <a:r>
              <a:rPr lang="mr-IN" sz="2000" b="1" dirty="0">
                <a:solidFill>
                  <a:prstClr val="black"/>
                </a:solidFill>
                <a:latin typeface="Calibri"/>
                <a:ea typeface="+mn-ea"/>
                <a:cs typeface="Calibri"/>
              </a:rPr>
              <a:t>225 m</a:t>
            </a:r>
            <a:r>
              <a:rPr lang="mr-IN" sz="2000" b="1" baseline="30000" dirty="0">
                <a:solidFill>
                  <a:prstClr val="black"/>
                </a:solidFill>
                <a:latin typeface="Calibri"/>
                <a:ea typeface="+mn-ea"/>
                <a:cs typeface="Calibri"/>
              </a:rPr>
              <a:t>2</a:t>
            </a:r>
          </a:p>
        </p:txBody>
      </p:sp>
      <p:grpSp>
        <p:nvGrpSpPr>
          <p:cNvPr id="64" name="Group 63"/>
          <p:cNvGrpSpPr/>
          <p:nvPr/>
        </p:nvGrpSpPr>
        <p:grpSpPr>
          <a:xfrm>
            <a:off x="18748" y="1268760"/>
            <a:ext cx="2906029" cy="1909176"/>
            <a:chOff x="17304" y="1330981"/>
            <a:chExt cx="2682488" cy="1909176"/>
          </a:xfrm>
        </p:grpSpPr>
        <p:sp>
          <p:nvSpPr>
            <p:cNvPr id="65" name="Rectangle 64"/>
            <p:cNvSpPr/>
            <p:nvPr/>
          </p:nvSpPr>
          <p:spPr>
            <a:xfrm>
              <a:off x="17304" y="2447778"/>
              <a:ext cx="10983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pPr>
              <a:endParaRPr lang="de-DE" sz="1800">
                <a:solidFill>
                  <a:prstClr val="white"/>
                </a:solidFill>
                <a:latin typeface="Calibri"/>
              </a:endParaRPr>
            </a:p>
          </p:txBody>
        </p:sp>
        <p:pic>
          <p:nvPicPr>
            <p:cNvPr id="6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656056">
              <a:off x="110947" y="1431466"/>
              <a:ext cx="2231213" cy="1622539"/>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161320" y="2896109"/>
              <a:ext cx="450240" cy="27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pPr>
              <a:endParaRPr lang="de-DE" sz="1800">
                <a:solidFill>
                  <a:prstClr val="white"/>
                </a:solidFill>
                <a:latin typeface="Calibri"/>
              </a:endParaRPr>
            </a:p>
          </p:txBody>
        </p:sp>
        <p:cxnSp>
          <p:nvCxnSpPr>
            <p:cNvPr id="68" name="Straight Arrow Connector 67"/>
            <p:cNvCxnSpPr/>
            <p:nvPr/>
          </p:nvCxnSpPr>
          <p:spPr>
            <a:xfrm flipH="1" flipV="1">
              <a:off x="386440" y="1794027"/>
              <a:ext cx="1305240" cy="137383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rot="2727023">
              <a:off x="168726" y="2302002"/>
              <a:ext cx="1285366" cy="284102"/>
            </a:xfrm>
            <a:prstGeom prst="rect">
              <a:avLst/>
            </a:prstGeom>
            <a:noFill/>
          </p:spPr>
          <p:txBody>
            <a:bodyPr wrap="square" rtlCol="0">
              <a:spAutoFit/>
            </a:bodyPr>
            <a:lstStyle/>
            <a:p>
              <a:pPr algn="l" defTabSz="457200" fontAlgn="auto">
                <a:spcBef>
                  <a:spcPts val="0"/>
                </a:spcBef>
                <a:spcAft>
                  <a:spcPts val="0"/>
                </a:spcAft>
              </a:pPr>
              <a:r>
                <a:rPr lang="en-US" sz="1400" dirty="0" smtClean="0">
                  <a:solidFill>
                    <a:prstClr val="black"/>
                  </a:solidFill>
                  <a:latin typeface="Calibri"/>
                  <a:ea typeface="+mn-ea"/>
                  <a:cs typeface="+mn-cs"/>
                </a:rPr>
                <a:t>~ 90 m</a:t>
              </a:r>
              <a:endParaRPr lang="de-DE" sz="1400" dirty="0">
                <a:solidFill>
                  <a:prstClr val="black"/>
                </a:solidFill>
                <a:latin typeface="Calibri"/>
                <a:ea typeface="+mn-ea"/>
                <a:cs typeface="+mn-cs"/>
              </a:endParaRPr>
            </a:p>
          </p:txBody>
        </p:sp>
        <p:sp>
          <p:nvSpPr>
            <p:cNvPr id="70" name="TextBox 69"/>
            <p:cNvSpPr txBox="1"/>
            <p:nvPr/>
          </p:nvSpPr>
          <p:spPr>
            <a:xfrm>
              <a:off x="1259632" y="1354857"/>
              <a:ext cx="1440160" cy="523220"/>
            </a:xfrm>
            <a:prstGeom prst="rect">
              <a:avLst/>
            </a:prstGeom>
            <a:noFill/>
          </p:spPr>
          <p:txBody>
            <a:bodyPr wrap="square" rtlCol="0">
              <a:spAutoFit/>
            </a:bodyPr>
            <a:lstStyle/>
            <a:p>
              <a:pPr algn="l" defTabSz="457200" fontAlgn="auto">
                <a:spcBef>
                  <a:spcPts val="0"/>
                </a:spcBef>
                <a:spcAft>
                  <a:spcPts val="0"/>
                </a:spcAft>
              </a:pPr>
              <a:r>
                <a:rPr lang="en-US" sz="1400" dirty="0" err="1" smtClean="0">
                  <a:solidFill>
                    <a:prstClr val="black"/>
                  </a:solidFill>
                  <a:latin typeface="Calibri"/>
                  <a:ea typeface="+mn-ea"/>
                  <a:cs typeface="+mn-cs"/>
                </a:rPr>
                <a:t>EuPRAXIA</a:t>
              </a:r>
              <a:r>
                <a:rPr lang="en-US" sz="1400" dirty="0" smtClean="0">
                  <a:solidFill>
                    <a:prstClr val="black"/>
                  </a:solidFill>
                  <a:latin typeface="Calibri"/>
                  <a:ea typeface="+mn-ea"/>
                  <a:cs typeface="+mn-cs"/>
                </a:rPr>
                <a:t> </a:t>
              </a:r>
            </a:p>
            <a:p>
              <a:pPr algn="l" defTabSz="457200" fontAlgn="auto">
                <a:spcBef>
                  <a:spcPts val="0"/>
                </a:spcBef>
                <a:spcAft>
                  <a:spcPts val="0"/>
                </a:spcAft>
              </a:pPr>
              <a:r>
                <a:rPr lang="en-US" sz="1400" dirty="0" smtClean="0">
                  <a:solidFill>
                    <a:prstClr val="black"/>
                  </a:solidFill>
                  <a:latin typeface="Calibri"/>
                  <a:ea typeface="+mn-ea"/>
                  <a:cs typeface="+mn-cs"/>
                </a:rPr>
                <a:t>facility</a:t>
              </a:r>
              <a:endParaRPr lang="de-DE" sz="1400" dirty="0">
                <a:solidFill>
                  <a:prstClr val="black"/>
                </a:solidFill>
                <a:latin typeface="Calibri"/>
                <a:ea typeface="+mn-ea"/>
                <a:cs typeface="+mn-cs"/>
              </a:endParaRPr>
            </a:p>
          </p:txBody>
        </p:sp>
        <p:sp>
          <p:nvSpPr>
            <p:cNvPr id="71" name="Rectangle 70"/>
            <p:cNvSpPr/>
            <p:nvPr/>
          </p:nvSpPr>
          <p:spPr>
            <a:xfrm>
              <a:off x="17304" y="2680085"/>
              <a:ext cx="450240" cy="27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pPr>
              <a:endParaRPr lang="de-DE" sz="1800">
                <a:solidFill>
                  <a:prstClr val="white"/>
                </a:solidFill>
                <a:latin typeface="Calibri"/>
              </a:endParaRPr>
            </a:p>
          </p:txBody>
        </p:sp>
        <p:sp>
          <p:nvSpPr>
            <p:cNvPr id="72" name="TextBox 71"/>
            <p:cNvSpPr txBox="1"/>
            <p:nvPr/>
          </p:nvSpPr>
          <p:spPr>
            <a:xfrm>
              <a:off x="107504" y="2593826"/>
              <a:ext cx="1440160" cy="646331"/>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ea typeface="+mn-ea"/>
                  <a:cs typeface="+mn-cs"/>
                </a:rPr>
                <a:t>Including </a:t>
              </a:r>
            </a:p>
            <a:p>
              <a:pPr algn="l" defTabSz="457200" fontAlgn="auto">
                <a:spcBef>
                  <a:spcPts val="0"/>
                </a:spcBef>
                <a:spcAft>
                  <a:spcPts val="0"/>
                </a:spcAft>
              </a:pPr>
              <a:r>
                <a:rPr lang="en-US" sz="1200" dirty="0" smtClean="0">
                  <a:solidFill>
                    <a:prstClr val="black"/>
                  </a:solidFill>
                  <a:latin typeface="Calibri"/>
                  <a:ea typeface="+mn-ea"/>
                  <a:cs typeface="+mn-cs"/>
                </a:rPr>
                <a:t>plasma, </a:t>
              </a:r>
              <a:r>
                <a:rPr lang="en-US" sz="1200" dirty="0" err="1" smtClean="0">
                  <a:solidFill>
                    <a:prstClr val="black"/>
                  </a:solidFill>
                  <a:latin typeface="Calibri"/>
                  <a:ea typeface="+mn-ea"/>
                  <a:cs typeface="+mn-cs"/>
                </a:rPr>
                <a:t>undulators</a:t>
              </a:r>
              <a:r>
                <a:rPr lang="en-US" sz="1200" dirty="0" smtClean="0">
                  <a:solidFill>
                    <a:prstClr val="black"/>
                  </a:solidFill>
                  <a:latin typeface="Calibri"/>
                  <a:ea typeface="+mn-ea"/>
                  <a:cs typeface="+mn-cs"/>
                </a:rPr>
                <a:t>, and user areas</a:t>
              </a:r>
              <a:endParaRPr lang="de-DE" sz="1200" dirty="0">
                <a:solidFill>
                  <a:prstClr val="black"/>
                </a:solidFill>
                <a:latin typeface="Calibri"/>
                <a:ea typeface="+mn-ea"/>
                <a:cs typeface="+mn-cs"/>
              </a:endParaRPr>
            </a:p>
          </p:txBody>
        </p:sp>
        <p:sp>
          <p:nvSpPr>
            <p:cNvPr id="73" name="Rectangle 72"/>
            <p:cNvSpPr/>
            <p:nvPr/>
          </p:nvSpPr>
          <p:spPr>
            <a:xfrm>
              <a:off x="107504" y="1330981"/>
              <a:ext cx="2088232" cy="188109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pPr>
              <a:endParaRPr lang="de-DE" sz="1800">
                <a:solidFill>
                  <a:prstClr val="white"/>
                </a:solidFill>
                <a:latin typeface="Calibri"/>
              </a:endParaRPr>
            </a:p>
          </p:txBody>
        </p:sp>
      </p:grpSp>
      <p:sp>
        <p:nvSpPr>
          <p:cNvPr id="74" name="TextBox 73"/>
          <p:cNvSpPr txBox="1"/>
          <p:nvPr/>
        </p:nvSpPr>
        <p:spPr>
          <a:xfrm>
            <a:off x="7253084" y="6002124"/>
            <a:ext cx="2523585" cy="523220"/>
          </a:xfrm>
          <a:prstGeom prst="rect">
            <a:avLst/>
          </a:prstGeom>
          <a:noFill/>
        </p:spPr>
        <p:txBody>
          <a:bodyPr wrap="square" rtlCol="0">
            <a:spAutoFit/>
          </a:bodyPr>
          <a:lstStyle/>
          <a:p>
            <a:pPr defTabSz="457200" fontAlgn="auto">
              <a:spcBef>
                <a:spcPts val="0"/>
              </a:spcBef>
              <a:spcAft>
                <a:spcPts val="0"/>
              </a:spcAft>
            </a:pPr>
            <a:r>
              <a:rPr lang="en-US" sz="1400" b="1" dirty="0" smtClean="0">
                <a:solidFill>
                  <a:prstClr val="black"/>
                </a:solidFill>
                <a:latin typeface="Calibri"/>
                <a:ea typeface="+mn-ea"/>
                <a:cs typeface="+mn-cs"/>
              </a:rPr>
              <a:t>3D layout by Dariusz </a:t>
            </a:r>
            <a:r>
              <a:rPr lang="en-US" sz="1400" b="1" dirty="0" err="1">
                <a:solidFill>
                  <a:prstClr val="black"/>
                </a:solidFill>
                <a:latin typeface="Calibri"/>
                <a:ea typeface="+mn-ea"/>
                <a:cs typeface="+mn-cs"/>
              </a:rPr>
              <a:t>Kocoń</a:t>
            </a:r>
            <a:r>
              <a:rPr lang="en-US" sz="1400" b="1" dirty="0">
                <a:solidFill>
                  <a:prstClr val="black"/>
                </a:solidFill>
                <a:latin typeface="Calibri"/>
                <a:ea typeface="+mn-ea"/>
                <a:cs typeface="+mn-cs"/>
              </a:rPr>
              <a:t> </a:t>
            </a:r>
            <a:endParaRPr lang="en-US" sz="1400" b="1" dirty="0" smtClean="0">
              <a:solidFill>
                <a:prstClr val="black"/>
              </a:solidFill>
              <a:latin typeface="Calibri"/>
              <a:ea typeface="+mn-ea"/>
              <a:cs typeface="+mn-cs"/>
            </a:endParaRPr>
          </a:p>
          <a:p>
            <a:pPr defTabSz="457200" fontAlgn="auto">
              <a:spcBef>
                <a:spcPts val="0"/>
              </a:spcBef>
              <a:spcAft>
                <a:spcPts val="0"/>
              </a:spcAft>
            </a:pPr>
            <a:r>
              <a:rPr lang="en-US" sz="1400" b="1" dirty="0" smtClean="0">
                <a:solidFill>
                  <a:prstClr val="black"/>
                </a:solidFill>
                <a:latin typeface="Calibri"/>
                <a:ea typeface="+mn-ea"/>
                <a:cs typeface="+mn-cs"/>
              </a:rPr>
              <a:t>and Paul Andreas Walker</a:t>
            </a:r>
          </a:p>
        </p:txBody>
      </p:sp>
    </p:spTree>
    <p:extLst>
      <p:ext uri="{BB962C8B-B14F-4D97-AF65-F5344CB8AC3E}">
        <p14:creationId xmlns:p14="http://schemas.microsoft.com/office/powerpoint/2010/main" val="4690413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0"/>
            <a:ext cx="9141139" cy="6858000"/>
          </a:xfrm>
          <a:prstGeom prst="rect">
            <a:avLst/>
          </a:prstGeom>
        </p:spPr>
      </p:pic>
    </p:spTree>
    <p:extLst>
      <p:ext uri="{BB962C8B-B14F-4D97-AF65-F5344CB8AC3E}">
        <p14:creationId xmlns:p14="http://schemas.microsoft.com/office/powerpoint/2010/main" val="2240778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5272" y="1660860"/>
            <a:ext cx="7271395" cy="5152516"/>
          </a:xfrm>
          <a:prstGeom prst="rect">
            <a:avLst/>
          </a:prstGeom>
        </p:spPr>
      </p:pic>
      <p:pic>
        <p:nvPicPr>
          <p:cNvPr id="5" name="Picture 4"/>
          <p:cNvPicPr>
            <a:picLocks noChangeAspect="1"/>
          </p:cNvPicPr>
          <p:nvPr/>
        </p:nvPicPr>
        <p:blipFill>
          <a:blip r:embed="rId3"/>
          <a:stretch>
            <a:fillRect/>
          </a:stretch>
        </p:blipFill>
        <p:spPr>
          <a:xfrm>
            <a:off x="1873393" y="116632"/>
            <a:ext cx="6150847" cy="1402076"/>
          </a:xfrm>
          <a:prstGeom prst="rect">
            <a:avLst/>
          </a:prstGeom>
        </p:spPr>
      </p:pic>
    </p:spTree>
    <p:extLst>
      <p:ext uri="{BB962C8B-B14F-4D97-AF65-F5344CB8AC3E}">
        <p14:creationId xmlns:p14="http://schemas.microsoft.com/office/powerpoint/2010/main" val="31150213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0"/>
            <a:ext cx="9138263" cy="6858000"/>
          </a:xfrm>
          <a:prstGeom prst="rect">
            <a:avLst/>
          </a:prstGeom>
        </p:spPr>
      </p:pic>
    </p:spTree>
    <p:extLst>
      <p:ext uri="{BB962C8B-B14F-4D97-AF65-F5344CB8AC3E}">
        <p14:creationId xmlns:p14="http://schemas.microsoft.com/office/powerpoint/2010/main" val="367997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4748" y="189093"/>
            <a:ext cx="4536504" cy="707886"/>
          </a:xfrm>
          <a:prstGeom prst="rect">
            <a:avLst/>
          </a:prstGeom>
          <a:noFill/>
        </p:spPr>
        <p:txBody>
          <a:bodyPr wrap="square" rtlCol="0">
            <a:spAutoFit/>
          </a:bodyPr>
          <a:lstStyle/>
          <a:p>
            <a:r>
              <a:rPr lang="en-US" dirty="0" smtClean="0"/>
              <a:t>SASE FEL studies</a:t>
            </a:r>
            <a:endParaRPr lang="en-US" dirty="0"/>
          </a:p>
        </p:txBody>
      </p:sp>
      <p:grpSp>
        <p:nvGrpSpPr>
          <p:cNvPr id="5" name="Group 4"/>
          <p:cNvGrpSpPr/>
          <p:nvPr/>
        </p:nvGrpSpPr>
        <p:grpSpPr>
          <a:xfrm>
            <a:off x="4732151" y="1221661"/>
            <a:ext cx="5693466" cy="4913975"/>
            <a:chOff x="2643910" y="1221661"/>
            <a:chExt cx="5693466" cy="4913975"/>
          </a:xfrm>
        </p:grpSpPr>
        <p:pic>
          <p:nvPicPr>
            <p:cNvPr id="2" name="Picture 1"/>
            <p:cNvPicPr>
              <a:picLocks noChangeAspect="1"/>
            </p:cNvPicPr>
            <p:nvPr/>
          </p:nvPicPr>
          <p:blipFill>
            <a:blip r:embed="rId2"/>
            <a:stretch>
              <a:fillRect/>
            </a:stretch>
          </p:blipFill>
          <p:spPr>
            <a:xfrm>
              <a:off x="2643910" y="1221661"/>
              <a:ext cx="4618182" cy="4913975"/>
            </a:xfrm>
            <a:prstGeom prst="rect">
              <a:avLst/>
            </a:prstGeom>
          </p:spPr>
        </p:pic>
        <p:sp>
          <p:nvSpPr>
            <p:cNvPr id="4" name="TextBox 3"/>
            <p:cNvSpPr txBox="1"/>
            <p:nvPr/>
          </p:nvSpPr>
          <p:spPr>
            <a:xfrm>
              <a:off x="3800872" y="2060960"/>
              <a:ext cx="4536504" cy="461665"/>
            </a:xfrm>
            <a:prstGeom prst="rect">
              <a:avLst/>
            </a:prstGeom>
            <a:noFill/>
          </p:spPr>
          <p:txBody>
            <a:bodyPr wrap="square" rtlCol="0">
              <a:spAutoFit/>
            </a:bodyPr>
            <a:lstStyle/>
            <a:p>
              <a:r>
                <a:rPr lang="en-US" sz="2400" dirty="0" err="1" smtClean="0">
                  <a:solidFill>
                    <a:srgbClr val="FF0000"/>
                  </a:solidFill>
                  <a:latin typeface="Symbol" charset="2"/>
                  <a:cs typeface="Symbol" charset="2"/>
                </a:rPr>
                <a:t>l</a:t>
              </a:r>
              <a:r>
                <a:rPr lang="en-US" sz="2400" baseline="-25000" dirty="0" err="1" smtClean="0">
                  <a:solidFill>
                    <a:srgbClr val="FF0000"/>
                  </a:solidFill>
                </a:rPr>
                <a:t>u</a:t>
              </a:r>
              <a:r>
                <a:rPr lang="en-US" sz="2400" dirty="0" smtClean="0">
                  <a:solidFill>
                    <a:srgbClr val="FF0000"/>
                  </a:solidFill>
                </a:rPr>
                <a:t> = 1.5 cm</a:t>
              </a:r>
              <a:endParaRPr lang="en-US" sz="2400" dirty="0">
                <a:solidFill>
                  <a:srgbClr val="FF0000"/>
                </a:solidFill>
              </a:endParaRPr>
            </a:p>
          </p:txBody>
        </p:sp>
      </p:gr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40" y="2141932"/>
            <a:ext cx="4095095" cy="307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4770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24669" t="23123" r="31399" b="15155"/>
          <a:stretch/>
        </p:blipFill>
        <p:spPr>
          <a:xfrm>
            <a:off x="1238250" y="766763"/>
            <a:ext cx="6686550" cy="5486399"/>
          </a:xfrm>
          <a:prstGeom prst="rect">
            <a:avLst/>
          </a:prstGeom>
        </p:spPr>
      </p:pic>
      <p:cxnSp>
        <p:nvCxnSpPr>
          <p:cNvPr id="6" name="Straight Arrow Connector 5"/>
          <p:cNvCxnSpPr/>
          <p:nvPr/>
        </p:nvCxnSpPr>
        <p:spPr>
          <a:xfrm>
            <a:off x="3305175" y="488371"/>
            <a:ext cx="342899" cy="812893"/>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90777" y="119037"/>
            <a:ext cx="2617423"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I=2kA,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=0.5,</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E/E=0.25E-3</a:t>
            </a:r>
            <a:endParaRPr lang="en-US" sz="1800" dirty="0">
              <a:solidFill>
                <a:prstClr val="black"/>
              </a:solidFill>
              <a:latin typeface="Calibri"/>
              <a:ea typeface="+mn-ea"/>
              <a:cs typeface="+mn-cs"/>
            </a:endParaRPr>
          </a:p>
        </p:txBody>
      </p:sp>
      <p:cxnSp>
        <p:nvCxnSpPr>
          <p:cNvPr id="9" name="Straight Arrow Connector 8"/>
          <p:cNvCxnSpPr/>
          <p:nvPr/>
        </p:nvCxnSpPr>
        <p:spPr>
          <a:xfrm>
            <a:off x="2181430" y="767140"/>
            <a:ext cx="1535951" cy="940945"/>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7992" y="349686"/>
            <a:ext cx="2500429"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I=2kA,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=0.5,</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E/E=0.5E-3</a:t>
            </a:r>
            <a:endParaRPr lang="en-US" sz="1800" dirty="0">
              <a:solidFill>
                <a:prstClr val="black"/>
              </a:solidFill>
              <a:latin typeface="Calibri"/>
              <a:ea typeface="+mn-ea"/>
              <a:cs typeface="+mn-cs"/>
            </a:endParaRPr>
          </a:p>
        </p:txBody>
      </p:sp>
      <p:cxnSp>
        <p:nvCxnSpPr>
          <p:cNvPr id="12" name="Straight Arrow Connector 11"/>
          <p:cNvCxnSpPr/>
          <p:nvPr/>
        </p:nvCxnSpPr>
        <p:spPr>
          <a:xfrm>
            <a:off x="1790699" y="1393337"/>
            <a:ext cx="2050302" cy="809052"/>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1040" y="977968"/>
            <a:ext cx="2325163"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I=2kA,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=0.5,</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E/E=1E-3</a:t>
            </a:r>
            <a:endParaRPr lang="en-US" sz="1800" dirty="0">
              <a:solidFill>
                <a:prstClr val="black"/>
              </a:solidFill>
              <a:latin typeface="Calibri"/>
              <a:ea typeface="+mn-ea"/>
              <a:cs typeface="+mn-cs"/>
            </a:endParaRPr>
          </a:p>
        </p:txBody>
      </p:sp>
      <p:cxnSp>
        <p:nvCxnSpPr>
          <p:cNvPr id="15" name="Straight Arrow Connector 14"/>
          <p:cNvCxnSpPr/>
          <p:nvPr/>
        </p:nvCxnSpPr>
        <p:spPr>
          <a:xfrm flipH="1">
            <a:off x="4528397" y="349686"/>
            <a:ext cx="312735" cy="1034728"/>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81526" y="22423"/>
            <a:ext cx="2442158"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I=2kA,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=1,</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E/E=0.25E-3</a:t>
            </a:r>
            <a:endParaRPr lang="en-US" sz="1800" dirty="0">
              <a:solidFill>
                <a:prstClr val="black"/>
              </a:solidFill>
              <a:latin typeface="Calibri"/>
              <a:ea typeface="+mn-ea"/>
              <a:cs typeface="+mn-cs"/>
            </a:endParaRPr>
          </a:p>
        </p:txBody>
      </p:sp>
      <p:sp>
        <p:nvSpPr>
          <p:cNvPr id="18" name="TextBox 17"/>
          <p:cNvSpPr txBox="1"/>
          <p:nvPr/>
        </p:nvSpPr>
        <p:spPr>
          <a:xfrm>
            <a:off x="4935030" y="358501"/>
            <a:ext cx="2377349"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I=2kA,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=1,</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E/E=0. 5E-3</a:t>
            </a:r>
            <a:endParaRPr lang="en-US" sz="1800" dirty="0">
              <a:solidFill>
                <a:prstClr val="black"/>
              </a:solidFill>
              <a:latin typeface="Calibri"/>
              <a:ea typeface="+mn-ea"/>
              <a:cs typeface="+mn-cs"/>
            </a:endParaRPr>
          </a:p>
        </p:txBody>
      </p:sp>
      <p:cxnSp>
        <p:nvCxnSpPr>
          <p:cNvPr id="19" name="Straight Arrow Connector 18"/>
          <p:cNvCxnSpPr/>
          <p:nvPr/>
        </p:nvCxnSpPr>
        <p:spPr>
          <a:xfrm flipH="1">
            <a:off x="4728206" y="719018"/>
            <a:ext cx="498273" cy="874672"/>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104855" y="844623"/>
            <a:ext cx="498273" cy="874672"/>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24619" y="608636"/>
            <a:ext cx="2149897"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I=2kA,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=1,</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E/E=1E-3</a:t>
            </a:r>
            <a:endParaRPr lang="en-US" sz="1800" dirty="0">
              <a:solidFill>
                <a:prstClr val="black"/>
              </a:solidFill>
              <a:latin typeface="Calibri"/>
              <a:ea typeface="+mn-ea"/>
              <a:cs typeface="+mn-cs"/>
            </a:endParaRPr>
          </a:p>
        </p:txBody>
      </p:sp>
      <p:sp>
        <p:nvSpPr>
          <p:cNvPr id="23" name="TextBox 22"/>
          <p:cNvSpPr txBox="1"/>
          <p:nvPr/>
        </p:nvSpPr>
        <p:spPr>
          <a:xfrm>
            <a:off x="6178137" y="2017723"/>
            <a:ext cx="2149897" cy="369332"/>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I=1kA,</a:t>
            </a:r>
            <a:r>
              <a:rPr lang="it-IT" sz="1800" dirty="0" smtClean="0">
                <a:solidFill>
                  <a:prstClr val="black"/>
                </a:solidFill>
                <a:latin typeface="Symbol" panose="05050102010706020507" pitchFamily="18" charset="2"/>
                <a:ea typeface="+mn-ea"/>
                <a:cs typeface="+mn-cs"/>
              </a:rPr>
              <a:t>e</a:t>
            </a:r>
            <a:r>
              <a:rPr lang="it-IT" sz="1800" dirty="0" smtClean="0">
                <a:solidFill>
                  <a:prstClr val="black"/>
                </a:solidFill>
                <a:latin typeface="Calibri"/>
                <a:ea typeface="+mn-ea"/>
                <a:cs typeface="+mn-cs"/>
              </a:rPr>
              <a:t>=1,</a:t>
            </a:r>
            <a:r>
              <a:rPr lang="it-IT" sz="1800" dirty="0" smtClean="0">
                <a:solidFill>
                  <a:prstClr val="black"/>
                </a:solidFill>
                <a:latin typeface="Symbol" panose="05050102010706020507" pitchFamily="18" charset="2"/>
                <a:ea typeface="+mn-ea"/>
                <a:cs typeface="+mn-cs"/>
              </a:rPr>
              <a:t>D</a:t>
            </a:r>
            <a:r>
              <a:rPr lang="it-IT" sz="1800" dirty="0" smtClean="0">
                <a:solidFill>
                  <a:prstClr val="black"/>
                </a:solidFill>
                <a:latin typeface="Calibri"/>
                <a:ea typeface="+mn-ea"/>
                <a:cs typeface="+mn-cs"/>
              </a:rPr>
              <a:t>E/E=1E-3</a:t>
            </a:r>
            <a:endParaRPr lang="en-US" sz="1800" dirty="0">
              <a:solidFill>
                <a:prstClr val="black"/>
              </a:solidFill>
              <a:latin typeface="Calibri"/>
              <a:ea typeface="+mn-ea"/>
              <a:cs typeface="+mn-cs"/>
            </a:endParaRPr>
          </a:p>
        </p:txBody>
      </p:sp>
      <p:cxnSp>
        <p:nvCxnSpPr>
          <p:cNvPr id="24" name="Straight Arrow Connector 23"/>
          <p:cNvCxnSpPr/>
          <p:nvPr/>
        </p:nvCxnSpPr>
        <p:spPr>
          <a:xfrm flipH="1" flipV="1">
            <a:off x="6019803" y="2094303"/>
            <a:ext cx="217692" cy="221860"/>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uppo 8"/>
          <p:cNvGrpSpPr/>
          <p:nvPr/>
        </p:nvGrpSpPr>
        <p:grpSpPr>
          <a:xfrm>
            <a:off x="-213702" y="3509962"/>
            <a:ext cx="2246415" cy="3258474"/>
            <a:chOff x="3384651" y="2789554"/>
            <a:chExt cx="3275581" cy="3763913"/>
          </a:xfrm>
        </p:grpSpPr>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651" y="2789554"/>
              <a:ext cx="3275581" cy="376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ttangolo 7"/>
            <p:cNvSpPr/>
            <p:nvPr/>
          </p:nvSpPr>
          <p:spPr>
            <a:xfrm>
              <a:off x="3457376" y="4149080"/>
              <a:ext cx="216024"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cxnSp>
        <p:nvCxnSpPr>
          <p:cNvPr id="30" name="Straight Connector 29"/>
          <p:cNvCxnSpPr/>
          <p:nvPr/>
        </p:nvCxnSpPr>
        <p:spPr>
          <a:xfrm flipH="1" flipV="1">
            <a:off x="5567417" y="1122364"/>
            <a:ext cx="6217" cy="42054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7359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76" y="274638"/>
            <a:ext cx="9354244" cy="1143000"/>
          </a:xfrm>
        </p:spPr>
        <p:txBody>
          <a:bodyPr>
            <a:normAutofit fontScale="90000"/>
          </a:bodyPr>
          <a:lstStyle/>
          <a:p>
            <a:r>
              <a:rPr lang="en-US" dirty="0" smtClean="0"/>
              <a:t>CDR Status Report</a:t>
            </a:r>
            <a:br>
              <a:rPr lang="en-US" dirty="0" smtClean="0"/>
            </a:br>
            <a:r>
              <a:rPr lang="en-US" sz="2700" dirty="0" smtClean="0"/>
              <a:t>active collaboration with ENEA, CNR, </a:t>
            </a:r>
            <a:r>
              <a:rPr lang="en-US" sz="2700" dirty="0" err="1" smtClean="0"/>
              <a:t>INFN_Mi</a:t>
            </a:r>
            <a:r>
              <a:rPr lang="en-US" sz="2700" dirty="0" smtClean="0"/>
              <a:t>, Universities of Roma, HUJI</a:t>
            </a:r>
            <a:endParaRPr lang="en-US" sz="2700" dirty="0"/>
          </a:p>
        </p:txBody>
      </p:sp>
      <p:sp>
        <p:nvSpPr>
          <p:cNvPr id="3" name="Content Placeholder 2"/>
          <p:cNvSpPr>
            <a:spLocks noGrp="1"/>
          </p:cNvSpPr>
          <p:nvPr>
            <p:ph idx="1"/>
          </p:nvPr>
        </p:nvSpPr>
        <p:spPr>
          <a:xfrm>
            <a:off x="498698" y="1600206"/>
            <a:ext cx="8915400" cy="4525963"/>
          </a:xfrm>
        </p:spPr>
        <p:txBody>
          <a:bodyPr>
            <a:normAutofit fontScale="85000" lnSpcReduction="20000"/>
          </a:bodyPr>
          <a:lstStyle/>
          <a:p>
            <a:r>
              <a:rPr lang="en-US" dirty="0" smtClean="0"/>
              <a:t>Machine parameters optimization in </a:t>
            </a:r>
            <a:r>
              <a:rPr lang="en-US" dirty="0" smtClean="0"/>
              <a:t>good progress</a:t>
            </a:r>
            <a:endParaRPr lang="en-US" dirty="0" smtClean="0"/>
          </a:p>
          <a:p>
            <a:r>
              <a:rPr lang="en-US" dirty="0" smtClean="0"/>
              <a:t>Injector </a:t>
            </a:r>
            <a:r>
              <a:rPr lang="en-US" dirty="0"/>
              <a:t>options: S &amp; C </a:t>
            </a:r>
            <a:r>
              <a:rPr lang="en-US" dirty="0" smtClean="0"/>
              <a:t>band under investigation</a:t>
            </a:r>
            <a:endParaRPr lang="en-US" dirty="0"/>
          </a:p>
          <a:p>
            <a:r>
              <a:rPr lang="en-US" dirty="0" smtClean="0"/>
              <a:t>Baseline RF Linac Design: X-band at 1 GeV, collaboration with CLIC/CERN group under construction</a:t>
            </a:r>
          </a:p>
          <a:p>
            <a:r>
              <a:rPr lang="en-US" dirty="0"/>
              <a:t>500 </a:t>
            </a:r>
            <a:r>
              <a:rPr lang="en-US" dirty="0" smtClean="0"/>
              <a:t>TW FLAME  design and upgrade in progress</a:t>
            </a:r>
          </a:p>
          <a:p>
            <a:r>
              <a:rPr lang="en-US" dirty="0" smtClean="0"/>
              <a:t>PWFA and LWFA modules under investigation</a:t>
            </a:r>
          </a:p>
          <a:p>
            <a:r>
              <a:rPr lang="en-US" dirty="0" smtClean="0"/>
              <a:t>First start to end simulation </a:t>
            </a:r>
            <a:r>
              <a:rPr lang="en-US" dirty="0" smtClean="0"/>
              <a:t>performed</a:t>
            </a:r>
            <a:endParaRPr lang="en-US" dirty="0" smtClean="0"/>
          </a:p>
          <a:p>
            <a:r>
              <a:rPr lang="en-US" dirty="0" smtClean="0"/>
              <a:t>FEL users hall defined, collaboration with </a:t>
            </a:r>
            <a:r>
              <a:rPr lang="en-US" dirty="0"/>
              <a:t>FERMI under </a:t>
            </a:r>
            <a:r>
              <a:rPr lang="en-US" dirty="0" smtClean="0"/>
              <a:t>construction</a:t>
            </a:r>
          </a:p>
          <a:p>
            <a:r>
              <a:rPr lang="en-US" dirty="0" smtClean="0"/>
              <a:t>Secondary particle sources and HEP applications under investigation, collaboration with LNS </a:t>
            </a:r>
            <a:r>
              <a:rPr lang="en-US" dirty="0"/>
              <a:t>under construction</a:t>
            </a:r>
            <a:endParaRPr lang="en-US" dirty="0" smtClean="0"/>
          </a:p>
          <a:p>
            <a:endParaRPr lang="en-US" dirty="0" smtClean="0"/>
          </a:p>
        </p:txBody>
      </p:sp>
    </p:spTree>
    <p:extLst>
      <p:ext uri="{BB962C8B-B14F-4D97-AF65-F5344CB8AC3E}">
        <p14:creationId xmlns:p14="http://schemas.microsoft.com/office/powerpoint/2010/main" val="25546270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295400"/>
            <a:ext cx="9906000" cy="4256000"/>
          </a:xfrm>
          <a:prstGeom prst="rect">
            <a:avLst/>
          </a:prstGeom>
        </p:spPr>
      </p:pic>
      <p:sp>
        <p:nvSpPr>
          <p:cNvPr id="7" name="TextBox 6"/>
          <p:cNvSpPr txBox="1"/>
          <p:nvPr/>
        </p:nvSpPr>
        <p:spPr>
          <a:xfrm>
            <a:off x="779582" y="333461"/>
            <a:ext cx="8346927" cy="461665"/>
          </a:xfrm>
          <a:prstGeom prst="rect">
            <a:avLst/>
          </a:prstGeom>
          <a:noFill/>
        </p:spPr>
        <p:txBody>
          <a:bodyPr wrap="square" rtlCol="0">
            <a:spAutoFit/>
          </a:bodyPr>
          <a:lstStyle/>
          <a:p>
            <a:pPr fontAlgn="auto">
              <a:spcBef>
                <a:spcPts val="0"/>
              </a:spcBef>
              <a:spcAft>
                <a:spcPts val="0"/>
              </a:spcAft>
            </a:pPr>
            <a:r>
              <a:rPr lang="en-US" sz="2400" dirty="0" smtClean="0">
                <a:solidFill>
                  <a:prstClr val="black"/>
                </a:solidFill>
                <a:latin typeface="Calibri"/>
              </a:rPr>
              <a:t>CDR delivery expected by July</a:t>
            </a:r>
            <a:endParaRPr lang="en-US" sz="2400" dirty="0">
              <a:solidFill>
                <a:prstClr val="black"/>
              </a:solidFill>
              <a:latin typeface="Calibri"/>
            </a:endParaRPr>
          </a:p>
        </p:txBody>
      </p:sp>
      <p:cxnSp>
        <p:nvCxnSpPr>
          <p:cNvPr id="9" name="Straight Connector 8"/>
          <p:cNvCxnSpPr/>
          <p:nvPr/>
        </p:nvCxnSpPr>
        <p:spPr>
          <a:xfrm>
            <a:off x="7617296" y="1412776"/>
            <a:ext cx="0" cy="403244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5094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00" y="0"/>
            <a:ext cx="4852036" cy="6858000"/>
          </a:xfrm>
          <a:prstGeom prst="rect">
            <a:avLst/>
          </a:prstGeom>
        </p:spPr>
      </p:pic>
    </p:spTree>
    <p:extLst>
      <p:ext uri="{BB962C8B-B14F-4D97-AF65-F5344CB8AC3E}">
        <p14:creationId xmlns:p14="http://schemas.microsoft.com/office/powerpoint/2010/main" val="25584758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7346" y="1527277"/>
            <a:ext cx="8800078" cy="5129542"/>
          </a:xfrm>
          <a:prstGeom prst="rect">
            <a:avLst/>
          </a:prstGeom>
        </p:spPr>
      </p:pic>
      <p:sp>
        <p:nvSpPr>
          <p:cNvPr id="6" name="Title 1"/>
          <p:cNvSpPr>
            <a:spLocks noGrp="1"/>
          </p:cNvSpPr>
          <p:nvPr>
            <p:ph type="title"/>
          </p:nvPr>
        </p:nvSpPr>
        <p:spPr>
          <a:xfrm>
            <a:off x="-177894" y="274638"/>
            <a:ext cx="10270693" cy="1143000"/>
          </a:xfrm>
        </p:spPr>
        <p:txBody>
          <a:bodyPr>
            <a:normAutofit fontScale="90000"/>
          </a:bodyPr>
          <a:lstStyle/>
          <a:p>
            <a:r>
              <a:rPr lang="en-US" dirty="0" smtClean="0"/>
              <a:t>Active Plasma Lens Experiment:</a:t>
            </a:r>
            <a:br>
              <a:rPr lang="en-US" dirty="0" smtClean="0"/>
            </a:br>
            <a:r>
              <a:rPr lang="en-US" sz="4000" i="1" dirty="0" smtClean="0"/>
              <a:t>1 cm long, 0.5 mm radius, 3D-printed capillary</a:t>
            </a:r>
            <a:endParaRPr lang="en-US" sz="4000" i="1" dirty="0"/>
          </a:p>
        </p:txBody>
      </p:sp>
    </p:spTree>
    <p:extLst>
      <p:ext uri="{BB962C8B-B14F-4D97-AF65-F5344CB8AC3E}">
        <p14:creationId xmlns:p14="http://schemas.microsoft.com/office/powerpoint/2010/main" val="30696600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4291" y="2047420"/>
            <a:ext cx="6896409" cy="4269995"/>
          </a:xfrm>
          <a:prstGeom prst="rect">
            <a:avLst/>
          </a:prstGeom>
        </p:spPr>
      </p:pic>
      <p:sp>
        <p:nvSpPr>
          <p:cNvPr id="4" name="Title 1"/>
          <p:cNvSpPr>
            <a:spLocks noGrp="1"/>
          </p:cNvSpPr>
          <p:nvPr>
            <p:ph type="title"/>
          </p:nvPr>
        </p:nvSpPr>
        <p:spPr>
          <a:xfrm>
            <a:off x="676015" y="274638"/>
            <a:ext cx="8734685" cy="1143000"/>
          </a:xfrm>
        </p:spPr>
        <p:txBody>
          <a:bodyPr>
            <a:normAutofit fontScale="90000"/>
          </a:bodyPr>
          <a:lstStyle/>
          <a:p>
            <a:r>
              <a:rPr lang="en-US" dirty="0" smtClean="0"/>
              <a:t>Active Plasma Lens Experiment: </a:t>
            </a:r>
            <a:r>
              <a:rPr lang="en-US" sz="4000" i="1" dirty="0" smtClean="0"/>
              <a:t>control of </a:t>
            </a:r>
            <a:r>
              <a:rPr lang="en-US" sz="4000" i="1" dirty="0" err="1" smtClean="0"/>
              <a:t>emittance</a:t>
            </a:r>
            <a:r>
              <a:rPr lang="en-US" sz="4000" i="1" dirty="0" smtClean="0"/>
              <a:t> growth</a:t>
            </a:r>
            <a:endParaRPr lang="en-US" sz="4000" i="1" dirty="0"/>
          </a:p>
        </p:txBody>
      </p:sp>
      <p:sp>
        <p:nvSpPr>
          <p:cNvPr id="5" name="TextBox 4"/>
          <p:cNvSpPr txBox="1"/>
          <p:nvPr/>
        </p:nvSpPr>
        <p:spPr>
          <a:xfrm>
            <a:off x="347691" y="3450267"/>
            <a:ext cx="2605430" cy="1815882"/>
          </a:xfrm>
          <a:prstGeom prst="rect">
            <a:avLst/>
          </a:prstGeom>
          <a:noFill/>
        </p:spPr>
        <p:txBody>
          <a:bodyPr wrap="square" rtlCol="0">
            <a:spAutoFit/>
          </a:bodyPr>
          <a:lstStyle/>
          <a:p>
            <a:pPr algn="l" defTabSz="457200" fontAlgn="auto">
              <a:spcBef>
                <a:spcPts val="0"/>
              </a:spcBef>
              <a:spcAft>
                <a:spcPts val="0"/>
              </a:spcAft>
            </a:pPr>
            <a:r>
              <a:rPr lang="en-US" sz="1600" b="1" dirty="0" smtClean="0">
                <a:solidFill>
                  <a:prstClr val="black"/>
                </a:solidFill>
                <a:latin typeface="Calibri"/>
                <a:ea typeface="+mn-ea"/>
                <a:cs typeface="+mn-cs"/>
              </a:rPr>
              <a:t>Electron beam parameters</a:t>
            </a:r>
          </a:p>
          <a:p>
            <a:pPr algn="l" defTabSz="457200" fontAlgn="auto">
              <a:spcBef>
                <a:spcPts val="0"/>
              </a:spcBef>
              <a:spcAft>
                <a:spcPts val="0"/>
              </a:spcAft>
            </a:pPr>
            <a:r>
              <a:rPr lang="en-US" sz="1600" dirty="0" smtClean="0">
                <a:solidFill>
                  <a:prstClr val="black"/>
                </a:solidFill>
                <a:latin typeface="Calibri"/>
                <a:ea typeface="+mn-ea"/>
                <a:cs typeface="+mn-cs"/>
              </a:rPr>
              <a:t>- 50 </a:t>
            </a:r>
            <a:r>
              <a:rPr lang="en-US" sz="1600" dirty="0" err="1" smtClean="0">
                <a:solidFill>
                  <a:prstClr val="black"/>
                </a:solidFill>
                <a:latin typeface="Calibri"/>
                <a:ea typeface="+mn-ea"/>
                <a:cs typeface="+mn-cs"/>
              </a:rPr>
              <a:t>pC</a:t>
            </a:r>
            <a:r>
              <a:rPr lang="en-US" sz="1600" dirty="0" smtClean="0">
                <a:solidFill>
                  <a:prstClr val="black"/>
                </a:solidFill>
                <a:latin typeface="Calibri"/>
                <a:ea typeface="+mn-ea"/>
                <a:cs typeface="+mn-cs"/>
              </a:rPr>
              <a:t> (at the cathode)</a:t>
            </a:r>
          </a:p>
          <a:p>
            <a:pPr algn="l" defTabSz="457200" fontAlgn="auto">
              <a:spcBef>
                <a:spcPts val="0"/>
              </a:spcBef>
              <a:spcAft>
                <a:spcPts val="0"/>
              </a:spcAft>
            </a:pPr>
            <a:r>
              <a:rPr lang="en-US" sz="1600" dirty="0" smtClean="0">
                <a:solidFill>
                  <a:prstClr val="black"/>
                </a:solidFill>
                <a:latin typeface="Calibri"/>
                <a:ea typeface="+mn-ea"/>
                <a:cs typeface="+mn-cs"/>
              </a:rPr>
              <a:t>- 85% transmission through the capillary</a:t>
            </a:r>
          </a:p>
          <a:p>
            <a:pPr algn="l" defTabSz="457200" fontAlgn="auto">
              <a:spcBef>
                <a:spcPts val="0"/>
              </a:spcBef>
              <a:spcAft>
                <a:spcPts val="0"/>
              </a:spcAft>
            </a:pPr>
            <a:r>
              <a:rPr lang="en-US" sz="1600" dirty="0" smtClean="0">
                <a:solidFill>
                  <a:prstClr val="black"/>
                </a:solidFill>
                <a:latin typeface="Calibri"/>
                <a:ea typeface="+mn-ea"/>
                <a:cs typeface="+mn-cs"/>
              </a:rPr>
              <a:t>- 126 MeV (0.3‰ energy spread)</a:t>
            </a:r>
          </a:p>
          <a:p>
            <a:pPr algn="l" defTabSz="457200" fontAlgn="auto">
              <a:spcBef>
                <a:spcPts val="0"/>
              </a:spcBef>
              <a:spcAft>
                <a:spcPts val="0"/>
              </a:spcAft>
            </a:pPr>
            <a:r>
              <a:rPr lang="en-US" sz="1600" dirty="0" smtClean="0">
                <a:solidFill>
                  <a:prstClr val="black"/>
                </a:solidFill>
                <a:latin typeface="Calibri"/>
                <a:ea typeface="+mn-ea"/>
                <a:cs typeface="+mn-cs"/>
              </a:rPr>
              <a:t>- 1 </a:t>
            </a:r>
            <a:r>
              <a:rPr lang="en-US" sz="1600" dirty="0" err="1" smtClean="0">
                <a:solidFill>
                  <a:prstClr val="black"/>
                </a:solidFill>
                <a:latin typeface="Calibri"/>
                <a:ea typeface="+mn-ea"/>
                <a:cs typeface="+mn-cs"/>
              </a:rPr>
              <a:t>ps</a:t>
            </a:r>
            <a:r>
              <a:rPr lang="en-US" sz="1600" dirty="0" smtClean="0">
                <a:solidFill>
                  <a:prstClr val="black"/>
                </a:solidFill>
                <a:latin typeface="Calibri"/>
                <a:ea typeface="+mn-ea"/>
                <a:cs typeface="+mn-cs"/>
              </a:rPr>
              <a:t> </a:t>
            </a:r>
            <a:r>
              <a:rPr lang="en-US" sz="1600" dirty="0" err="1" smtClean="0">
                <a:solidFill>
                  <a:prstClr val="black"/>
                </a:solidFill>
                <a:latin typeface="Calibri"/>
                <a:ea typeface="+mn-ea"/>
                <a:cs typeface="+mn-cs"/>
              </a:rPr>
              <a:t>rms</a:t>
            </a:r>
            <a:r>
              <a:rPr lang="en-US" sz="1600" dirty="0" smtClean="0">
                <a:solidFill>
                  <a:prstClr val="black"/>
                </a:solidFill>
                <a:latin typeface="Calibri"/>
                <a:ea typeface="+mn-ea"/>
                <a:cs typeface="+mn-cs"/>
              </a:rPr>
              <a:t> bunch length</a:t>
            </a:r>
            <a:endParaRPr lang="en-US" sz="1600" dirty="0">
              <a:solidFill>
                <a:prstClr val="black"/>
              </a:solidFill>
              <a:latin typeface="Calibri"/>
              <a:ea typeface="+mn-ea"/>
              <a:cs typeface="+mn-cs"/>
            </a:endParaRPr>
          </a:p>
        </p:txBody>
      </p:sp>
    </p:spTree>
    <p:extLst>
      <p:ext uri="{BB962C8B-B14F-4D97-AF65-F5344CB8AC3E}">
        <p14:creationId xmlns:p14="http://schemas.microsoft.com/office/powerpoint/2010/main" val="20306498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906000" cy="6834212"/>
          </a:xfrm>
          <a:prstGeom prst="rect">
            <a:avLst/>
          </a:prstGeom>
        </p:spPr>
      </p:pic>
    </p:spTree>
    <p:extLst>
      <p:ext uri="{BB962C8B-B14F-4D97-AF65-F5344CB8AC3E}">
        <p14:creationId xmlns:p14="http://schemas.microsoft.com/office/powerpoint/2010/main" val="29603469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sellaDiTesto 23"/>
          <p:cNvSpPr txBox="1"/>
          <p:nvPr/>
        </p:nvSpPr>
        <p:spPr>
          <a:xfrm>
            <a:off x="6669197" y="44731"/>
            <a:ext cx="3354373" cy="461665"/>
          </a:xfrm>
          <a:prstGeom prst="rect">
            <a:avLst/>
          </a:prstGeom>
          <a:noFill/>
        </p:spPr>
        <p:txBody>
          <a:bodyPr wrap="square" rtlCol="0">
            <a:spAutoFit/>
          </a:bodyPr>
          <a:lstStyle/>
          <a:p>
            <a:pPr algn="l" fontAlgn="auto">
              <a:spcBef>
                <a:spcPts val="0"/>
              </a:spcBef>
              <a:spcAft>
                <a:spcPts val="0"/>
              </a:spcAft>
              <a:buClr>
                <a:srgbClr val="4F81BD"/>
              </a:buClr>
            </a:pPr>
            <a:r>
              <a:rPr lang="en-US" sz="2400" b="1" dirty="0">
                <a:solidFill>
                  <a:prstClr val="black"/>
                </a:solidFill>
                <a:latin typeface="Arial" pitchFamily="34" charset="0"/>
                <a:ea typeface="+mn-ea"/>
                <a:cs typeface="Arial" pitchFamily="34" charset="0"/>
              </a:rPr>
              <a:t>velocity of plasma</a:t>
            </a:r>
          </a:p>
        </p:txBody>
      </p:sp>
      <p:grpSp>
        <p:nvGrpSpPr>
          <p:cNvPr id="30" name="Gruppo 29"/>
          <p:cNvGrpSpPr/>
          <p:nvPr/>
        </p:nvGrpSpPr>
        <p:grpSpPr>
          <a:xfrm>
            <a:off x="38456" y="221058"/>
            <a:ext cx="9673075" cy="615761"/>
            <a:chOff x="35496" y="96783"/>
            <a:chExt cx="8928992" cy="615761"/>
          </a:xfrm>
        </p:grpSpPr>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3343" t="-83" r="44483" b="2808"/>
          <a:stretch/>
        </p:blipFill>
        <p:spPr>
          <a:xfrm rot="16200000">
            <a:off x="575710" y="2550152"/>
            <a:ext cx="3528000" cy="4134458"/>
          </a:xfrm>
          <a:prstGeom prst="rect">
            <a:avLst/>
          </a:prstGeom>
        </p:spPr>
      </p:pic>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l="42538" t="37083" r="49005" b="18749"/>
          <a:stretch/>
        </p:blipFill>
        <p:spPr>
          <a:xfrm rot="5400000">
            <a:off x="1719514" y="85535"/>
            <a:ext cx="1224000" cy="4134000"/>
          </a:xfrm>
          <a:prstGeom prst="rect">
            <a:avLst/>
          </a:prstGeom>
        </p:spPr>
      </p:pic>
      <p:sp>
        <p:nvSpPr>
          <p:cNvPr id="7" name="Rectangle 6"/>
          <p:cNvSpPr/>
          <p:nvPr/>
        </p:nvSpPr>
        <p:spPr>
          <a:xfrm>
            <a:off x="212629" y="1179630"/>
            <a:ext cx="2378714" cy="400110"/>
          </a:xfrm>
          <a:prstGeom prst="rect">
            <a:avLst/>
          </a:prstGeom>
        </p:spPr>
        <p:txBody>
          <a:bodyPr wrap="square">
            <a:spAutoFit/>
          </a:bodyPr>
          <a:lstStyle/>
          <a:p>
            <a:pPr algn="l" fontAlgn="auto">
              <a:spcBef>
                <a:spcPts val="0"/>
              </a:spcBef>
              <a:spcAft>
                <a:spcPts val="0"/>
              </a:spcAft>
            </a:pPr>
            <a:r>
              <a:rPr lang="it-IT" sz="2000" b="1" dirty="0" smtClean="0">
                <a:solidFill>
                  <a:prstClr val="black"/>
                </a:solidFill>
                <a:latin typeface="Calibri"/>
                <a:ea typeface="+mn-ea"/>
                <a:cs typeface="+mn-cs"/>
              </a:rPr>
              <a:t>Dielectric capillary </a:t>
            </a:r>
            <a:endParaRPr lang="it-IT" sz="2000" b="1" dirty="0">
              <a:solidFill>
                <a:prstClr val="black"/>
              </a:solidFill>
              <a:latin typeface="Calibri"/>
              <a:ea typeface="+mn-ea"/>
              <a:cs typeface="+mn-cs"/>
            </a:endParaRPr>
          </a:p>
        </p:txBody>
      </p:sp>
      <p:sp>
        <p:nvSpPr>
          <p:cNvPr id="52" name="Rectangle 51"/>
          <p:cNvSpPr/>
          <p:nvPr/>
        </p:nvSpPr>
        <p:spPr>
          <a:xfrm>
            <a:off x="3095987" y="1660738"/>
            <a:ext cx="1326147" cy="400110"/>
          </a:xfrm>
          <a:prstGeom prst="rect">
            <a:avLst/>
          </a:prstGeom>
        </p:spPr>
        <p:txBody>
          <a:bodyPr wrap="square">
            <a:spAutoFit/>
          </a:bodyPr>
          <a:lstStyle/>
          <a:p>
            <a:pPr algn="l" fontAlgn="auto">
              <a:spcBef>
                <a:spcPts val="0"/>
              </a:spcBef>
              <a:spcAft>
                <a:spcPts val="0"/>
              </a:spcAft>
            </a:pPr>
            <a:r>
              <a:rPr lang="it-IT" sz="2000" b="1" dirty="0">
                <a:solidFill>
                  <a:prstClr val="black"/>
                </a:solidFill>
                <a:latin typeface="Calibri"/>
                <a:ea typeface="+mn-ea"/>
                <a:cs typeface="+mn-cs"/>
              </a:rPr>
              <a:t>E</a:t>
            </a:r>
            <a:r>
              <a:rPr lang="it-IT" sz="2000" b="1" dirty="0" smtClean="0">
                <a:solidFill>
                  <a:prstClr val="black"/>
                </a:solidFill>
                <a:latin typeface="Calibri"/>
                <a:ea typeface="+mn-ea"/>
                <a:cs typeface="+mn-cs"/>
              </a:rPr>
              <a:t>lectrode</a:t>
            </a:r>
            <a:endParaRPr lang="it-IT" sz="2000" b="1" dirty="0">
              <a:solidFill>
                <a:prstClr val="black"/>
              </a:solidFill>
              <a:latin typeface="Calibri"/>
              <a:ea typeface="+mn-ea"/>
              <a:cs typeface="+mn-cs"/>
            </a:endParaRPr>
          </a:p>
        </p:txBody>
      </p:sp>
      <p:cxnSp>
        <p:nvCxnSpPr>
          <p:cNvPr id="9" name="Straight Connector 8"/>
          <p:cNvCxnSpPr/>
          <p:nvPr/>
        </p:nvCxnSpPr>
        <p:spPr>
          <a:xfrm>
            <a:off x="1910662" y="2133248"/>
            <a:ext cx="0" cy="2304256"/>
          </a:xfrm>
          <a:prstGeom prst="line">
            <a:avLst/>
          </a:prstGeom>
          <a:ln w="50800">
            <a:solidFill>
              <a:schemeClr val="tx2">
                <a:lumMod val="60000"/>
                <a:lumOff val="40000"/>
              </a:schemeClr>
            </a:solidFill>
            <a:prstDash val="sysDash"/>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158801" y="2133248"/>
            <a:ext cx="0" cy="2304256"/>
          </a:xfrm>
          <a:prstGeom prst="line">
            <a:avLst/>
          </a:prstGeom>
          <a:ln w="50800">
            <a:solidFill>
              <a:schemeClr val="tx2">
                <a:lumMod val="60000"/>
                <a:lumOff val="40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64514" y="5947930"/>
            <a:ext cx="2378714" cy="400110"/>
          </a:xfrm>
          <a:prstGeom prst="rect">
            <a:avLst/>
          </a:prstGeom>
        </p:spPr>
        <p:txBody>
          <a:bodyPr wrap="square">
            <a:spAutoFit/>
          </a:bodyPr>
          <a:lstStyle/>
          <a:p>
            <a:pPr algn="l" fontAlgn="auto">
              <a:spcBef>
                <a:spcPts val="0"/>
              </a:spcBef>
              <a:spcAft>
                <a:spcPts val="0"/>
              </a:spcAft>
            </a:pPr>
            <a:r>
              <a:rPr lang="it-IT" sz="2000" b="1" dirty="0" smtClean="0">
                <a:solidFill>
                  <a:prstClr val="white"/>
                </a:solidFill>
                <a:latin typeface="Calibri"/>
                <a:ea typeface="+mn-ea"/>
                <a:cs typeface="+mn-cs"/>
              </a:rPr>
              <a:t>Plasma discharge</a:t>
            </a:r>
            <a:endParaRPr lang="it-IT" sz="2000" b="1" dirty="0">
              <a:solidFill>
                <a:prstClr val="white"/>
              </a:solidFill>
              <a:latin typeface="Calibri"/>
              <a:ea typeface="+mn-ea"/>
              <a:cs typeface="+mn-cs"/>
            </a:endParaRPr>
          </a:p>
        </p:txBody>
      </p:sp>
      <p:sp>
        <p:nvSpPr>
          <p:cNvPr id="55" name="Rectangle 54"/>
          <p:cNvSpPr/>
          <p:nvPr/>
        </p:nvSpPr>
        <p:spPr>
          <a:xfrm>
            <a:off x="1052567" y="3188451"/>
            <a:ext cx="2378714" cy="400110"/>
          </a:xfrm>
          <a:prstGeom prst="rect">
            <a:avLst/>
          </a:prstGeom>
        </p:spPr>
        <p:txBody>
          <a:bodyPr wrap="square">
            <a:spAutoFit/>
          </a:bodyPr>
          <a:lstStyle/>
          <a:p>
            <a:pPr algn="l" fontAlgn="auto">
              <a:spcBef>
                <a:spcPts val="0"/>
              </a:spcBef>
              <a:spcAft>
                <a:spcPts val="0"/>
              </a:spcAft>
            </a:pPr>
            <a:r>
              <a:rPr lang="it-IT" sz="2000" b="1" dirty="0" smtClean="0">
                <a:solidFill>
                  <a:prstClr val="white"/>
                </a:solidFill>
                <a:latin typeface="Calibri"/>
                <a:ea typeface="+mn-ea"/>
                <a:cs typeface="+mn-cs"/>
              </a:rPr>
              <a:t>Electrode shadows</a:t>
            </a:r>
            <a:endParaRPr lang="it-IT" sz="2000" b="1" dirty="0">
              <a:solidFill>
                <a:prstClr val="white"/>
              </a:solidFill>
              <a:latin typeface="Calibri"/>
              <a:ea typeface="+mn-ea"/>
              <a:cs typeface="+mn-cs"/>
            </a:endParaRPr>
          </a:p>
        </p:txBody>
      </p:sp>
      <p:grpSp>
        <p:nvGrpSpPr>
          <p:cNvPr id="86" name="Group 85"/>
          <p:cNvGrpSpPr/>
          <p:nvPr/>
        </p:nvGrpSpPr>
        <p:grpSpPr>
          <a:xfrm>
            <a:off x="587156" y="2546676"/>
            <a:ext cx="3517661" cy="105694"/>
            <a:chOff x="541986" y="2546676"/>
            <a:chExt cx="3247072" cy="105694"/>
          </a:xfrm>
        </p:grpSpPr>
        <p:cxnSp>
          <p:nvCxnSpPr>
            <p:cNvPr id="57" name="Straight Connector 56"/>
            <p:cNvCxnSpPr/>
            <p:nvPr/>
          </p:nvCxnSpPr>
          <p:spPr>
            <a:xfrm flipV="1">
              <a:off x="1835696" y="2599523"/>
              <a:ext cx="1012314" cy="1493"/>
            </a:xfrm>
            <a:prstGeom prst="line">
              <a:avLst/>
            </a:prstGeom>
            <a:ln w="6350">
              <a:solidFill>
                <a:srgbClr val="D3C9EF"/>
              </a:solidFill>
              <a:prstDash val="solid"/>
              <a:tailEnd w="med" len="med"/>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302309" flipV="1">
              <a:off x="541986" y="2546676"/>
              <a:ext cx="1142801" cy="105694"/>
            </a:xfrm>
            <a:prstGeom prst="line">
              <a:avLst/>
            </a:prstGeom>
            <a:ln w="3175">
              <a:solidFill>
                <a:srgbClr val="D3C9EF"/>
              </a:solidFill>
              <a:tailEnd w="med" len="med"/>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2972465" y="2563519"/>
              <a:ext cx="816593" cy="72008"/>
              <a:chOff x="8429759" y="2106116"/>
              <a:chExt cx="816593" cy="72008"/>
            </a:xfrm>
          </p:grpSpPr>
          <p:cxnSp>
            <p:nvCxnSpPr>
              <p:cNvPr id="59" name="Straight Connector 58"/>
              <p:cNvCxnSpPr/>
              <p:nvPr/>
            </p:nvCxnSpPr>
            <p:spPr>
              <a:xfrm rot="302309" flipV="1">
                <a:off x="8429759" y="2106116"/>
                <a:ext cx="711696" cy="72008"/>
              </a:xfrm>
              <a:prstGeom prst="line">
                <a:avLst/>
              </a:prstGeom>
              <a:ln w="3175">
                <a:solidFill>
                  <a:srgbClr val="D3C9EF"/>
                </a:solidFill>
                <a:headEnd type="none"/>
                <a:tailEnd type="none" w="med" len="med"/>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0" name="Oval 59"/>
              <p:cNvSpPr/>
              <p:nvPr/>
            </p:nvSpPr>
            <p:spPr>
              <a:xfrm rot="21519355">
                <a:off x="9149652" y="2110640"/>
                <a:ext cx="96700" cy="45719"/>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grpSp>
      <p:sp>
        <p:nvSpPr>
          <p:cNvPr id="64" name="Rectangle 63"/>
          <p:cNvSpPr/>
          <p:nvPr/>
        </p:nvSpPr>
        <p:spPr>
          <a:xfrm>
            <a:off x="4016896" y="2276872"/>
            <a:ext cx="371541" cy="369332"/>
          </a:xfrm>
          <a:prstGeom prst="rect">
            <a:avLst/>
          </a:prstGeom>
        </p:spPr>
        <p:txBody>
          <a:bodyPr wrap="none">
            <a:spAutoFit/>
          </a:bodyPr>
          <a:lstStyle/>
          <a:p>
            <a:pPr algn="l" fontAlgn="auto">
              <a:spcBef>
                <a:spcPts val="0"/>
              </a:spcBef>
              <a:spcAft>
                <a:spcPts val="0"/>
              </a:spcAft>
            </a:pPr>
            <a:r>
              <a:rPr lang="it-IT" sz="1800" b="1" dirty="0">
                <a:solidFill>
                  <a:prstClr val="black"/>
                </a:solidFill>
                <a:latin typeface="Calibri"/>
                <a:ea typeface="+mn-ea"/>
                <a:cs typeface="+mn-cs"/>
              </a:rPr>
              <a:t>e</a:t>
            </a:r>
            <a:r>
              <a:rPr lang="it-IT" sz="1800" b="1" dirty="0" smtClean="0">
                <a:solidFill>
                  <a:prstClr val="black"/>
                </a:solidFill>
                <a:latin typeface="Calibri"/>
                <a:ea typeface="+mn-ea"/>
                <a:cs typeface="+mn-cs"/>
              </a:rPr>
              <a:t>-</a:t>
            </a:r>
            <a:endParaRPr lang="it-IT" sz="1800" dirty="0">
              <a:solidFill>
                <a:prstClr val="black"/>
              </a:solidFill>
              <a:latin typeface="Calibri"/>
              <a:ea typeface="+mn-ea"/>
              <a:cs typeface="+mn-cs"/>
            </a:endParaRPr>
          </a:p>
        </p:txBody>
      </p:sp>
      <p:sp>
        <p:nvSpPr>
          <p:cNvPr id="65" name="Rectangle 64"/>
          <p:cNvSpPr/>
          <p:nvPr/>
        </p:nvSpPr>
        <p:spPr>
          <a:xfrm>
            <a:off x="4568900" y="692696"/>
            <a:ext cx="4868791" cy="2862322"/>
          </a:xfrm>
          <a:prstGeom prst="rect">
            <a:avLst/>
          </a:prstGeom>
        </p:spPr>
        <p:txBody>
          <a:bodyPr wrap="none">
            <a:spAutoFit/>
          </a:bodyPr>
          <a:lstStyle/>
          <a:p>
            <a:pPr algn="l" fontAlgn="auto">
              <a:spcBef>
                <a:spcPts val="0"/>
              </a:spcBef>
              <a:spcAft>
                <a:spcPts val="0"/>
              </a:spcAft>
            </a:pPr>
            <a:r>
              <a:rPr lang="it-IT" sz="2400" dirty="0" smtClean="0">
                <a:solidFill>
                  <a:prstClr val="black"/>
                </a:solidFill>
                <a:latin typeface="Calibri"/>
                <a:ea typeface="+mn-ea"/>
                <a:cs typeface="+mn-cs"/>
              </a:rPr>
              <a:t>In order to understand what happens</a:t>
            </a:r>
          </a:p>
          <a:p>
            <a:pPr algn="l" fontAlgn="auto">
              <a:spcBef>
                <a:spcPts val="0"/>
              </a:spcBef>
              <a:spcAft>
                <a:spcPts val="0"/>
              </a:spcAft>
            </a:pPr>
            <a:r>
              <a:rPr lang="it-IT" sz="2400" dirty="0" smtClean="0">
                <a:solidFill>
                  <a:prstClr val="black"/>
                </a:solidFill>
                <a:latin typeface="Calibri"/>
                <a:ea typeface="+mn-ea"/>
                <a:cs typeface="+mn-cs"/>
              </a:rPr>
              <a:t>to the electron beam outside of the</a:t>
            </a:r>
          </a:p>
          <a:p>
            <a:pPr algn="l" fontAlgn="auto">
              <a:spcBef>
                <a:spcPts val="0"/>
              </a:spcBef>
              <a:spcAft>
                <a:spcPts val="0"/>
              </a:spcAft>
            </a:pPr>
            <a:r>
              <a:rPr lang="it-IT" sz="2400" dirty="0" smtClean="0">
                <a:solidFill>
                  <a:prstClr val="black"/>
                </a:solidFill>
                <a:latin typeface="Calibri"/>
                <a:ea typeface="+mn-ea"/>
                <a:cs typeface="+mn-cs"/>
              </a:rPr>
              <a:t>capillary we have studied the plasma</a:t>
            </a:r>
          </a:p>
          <a:p>
            <a:pPr algn="l" fontAlgn="auto">
              <a:spcBef>
                <a:spcPts val="0"/>
              </a:spcBef>
              <a:spcAft>
                <a:spcPts val="0"/>
              </a:spcAft>
            </a:pPr>
            <a:r>
              <a:rPr lang="it-IT" sz="2400" dirty="0" smtClean="0">
                <a:solidFill>
                  <a:prstClr val="black"/>
                </a:solidFill>
                <a:latin typeface="Calibri"/>
                <a:ea typeface="+mn-ea"/>
                <a:cs typeface="+mn-cs"/>
              </a:rPr>
              <a:t>parameters in such areas:</a:t>
            </a:r>
          </a:p>
          <a:p>
            <a:pPr algn="l" fontAlgn="auto">
              <a:spcBef>
                <a:spcPts val="0"/>
              </a:spcBef>
              <a:spcAft>
                <a:spcPts val="0"/>
              </a:spcAft>
            </a:pPr>
            <a:endParaRPr lang="it-IT" sz="1800" dirty="0" smtClean="0">
              <a:solidFill>
                <a:prstClr val="black"/>
              </a:solidFill>
              <a:latin typeface="Calibri"/>
              <a:ea typeface="+mn-ea"/>
              <a:cs typeface="+mn-cs"/>
            </a:endParaRPr>
          </a:p>
          <a:p>
            <a:pPr marL="285750" indent="-285750" algn="l" fontAlgn="auto">
              <a:spcBef>
                <a:spcPts val="0"/>
              </a:spcBef>
              <a:spcAft>
                <a:spcPts val="0"/>
              </a:spcAft>
              <a:buFont typeface="Arial" panose="020B0604020202020204" pitchFamily="34" charset="0"/>
              <a:buChar char="•"/>
            </a:pPr>
            <a:r>
              <a:rPr lang="it-IT" sz="2400" b="1" dirty="0" smtClean="0">
                <a:solidFill>
                  <a:prstClr val="black"/>
                </a:solidFill>
                <a:latin typeface="Calibri"/>
                <a:ea typeface="+mn-ea"/>
                <a:cs typeface="+mn-cs"/>
              </a:rPr>
              <a:t>Plasma density</a:t>
            </a:r>
          </a:p>
          <a:p>
            <a:pPr marL="342900" indent="-342900" algn="l" fontAlgn="auto">
              <a:spcBef>
                <a:spcPts val="0"/>
              </a:spcBef>
              <a:spcAft>
                <a:spcPts val="0"/>
              </a:spcAft>
              <a:buFont typeface="Arial" panose="020B0604020202020204" pitchFamily="34" charset="0"/>
              <a:buChar char="•"/>
            </a:pPr>
            <a:r>
              <a:rPr lang="it-IT" sz="2400" b="1" dirty="0" smtClean="0">
                <a:solidFill>
                  <a:prstClr val="black"/>
                </a:solidFill>
                <a:latin typeface="Calibri"/>
                <a:ea typeface="+mn-ea"/>
                <a:cs typeface="+mn-cs"/>
              </a:rPr>
              <a:t>Velocity of plasma</a:t>
            </a:r>
          </a:p>
          <a:p>
            <a:pPr algn="l" fontAlgn="auto">
              <a:spcBef>
                <a:spcPts val="0"/>
              </a:spcBef>
              <a:spcAft>
                <a:spcPts val="0"/>
              </a:spcAft>
            </a:pPr>
            <a:r>
              <a:rPr lang="it-IT" sz="1800" dirty="0" smtClean="0">
                <a:solidFill>
                  <a:prstClr val="black"/>
                </a:solidFill>
                <a:latin typeface="Calibri"/>
                <a:ea typeface="+mn-ea"/>
                <a:cs typeface="+mn-cs"/>
              </a:rPr>
              <a:t>		  </a:t>
            </a:r>
            <a:endParaRPr lang="it-IT" sz="1800" dirty="0">
              <a:solidFill>
                <a:prstClr val="black"/>
              </a:solidFill>
              <a:latin typeface="Calibri"/>
              <a:ea typeface="+mn-ea"/>
              <a:cs typeface="+mn-cs"/>
            </a:endParaRPr>
          </a:p>
        </p:txBody>
      </p:sp>
      <p:sp>
        <p:nvSpPr>
          <p:cNvPr id="67" name="Rectangle 66"/>
          <p:cNvSpPr/>
          <p:nvPr/>
        </p:nvSpPr>
        <p:spPr>
          <a:xfrm>
            <a:off x="1655472" y="4858860"/>
            <a:ext cx="2378714" cy="584775"/>
          </a:xfrm>
          <a:prstGeom prst="rect">
            <a:avLst/>
          </a:prstGeom>
        </p:spPr>
        <p:txBody>
          <a:bodyPr wrap="square">
            <a:spAutoFit/>
          </a:bodyPr>
          <a:lstStyle/>
          <a:p>
            <a:pPr algn="l" fontAlgn="auto">
              <a:spcBef>
                <a:spcPts val="0"/>
              </a:spcBef>
              <a:spcAft>
                <a:spcPts val="0"/>
              </a:spcAft>
            </a:pPr>
            <a:r>
              <a:rPr lang="it-IT" sz="1600" b="1" dirty="0" smtClean="0">
                <a:solidFill>
                  <a:prstClr val="white"/>
                </a:solidFill>
                <a:latin typeface="Calibri"/>
                <a:ea typeface="+mn-ea"/>
                <a:cs typeface="+mn-cs"/>
              </a:rPr>
              <a:t>Inside</a:t>
            </a:r>
          </a:p>
          <a:p>
            <a:pPr algn="l" fontAlgn="auto">
              <a:spcBef>
                <a:spcPts val="0"/>
              </a:spcBef>
              <a:spcAft>
                <a:spcPts val="0"/>
              </a:spcAft>
            </a:pPr>
            <a:r>
              <a:rPr lang="it-IT" sz="1600" b="1" dirty="0" smtClean="0">
                <a:solidFill>
                  <a:prstClr val="white"/>
                </a:solidFill>
                <a:latin typeface="Calibri"/>
                <a:ea typeface="+mn-ea"/>
                <a:cs typeface="+mn-cs"/>
              </a:rPr>
              <a:t>capillary</a:t>
            </a:r>
            <a:endParaRPr lang="it-IT" sz="1600" b="1" dirty="0">
              <a:solidFill>
                <a:prstClr val="white"/>
              </a:solidFill>
              <a:latin typeface="Calibri"/>
              <a:ea typeface="+mn-ea"/>
              <a:cs typeface="+mn-cs"/>
            </a:endParaRPr>
          </a:p>
        </p:txBody>
      </p:sp>
      <p:sp>
        <p:nvSpPr>
          <p:cNvPr id="70" name="Rectangle 69"/>
          <p:cNvSpPr/>
          <p:nvPr/>
        </p:nvSpPr>
        <p:spPr>
          <a:xfrm>
            <a:off x="4398630" y="5212696"/>
            <a:ext cx="2378714" cy="707886"/>
          </a:xfrm>
          <a:prstGeom prst="rect">
            <a:avLst/>
          </a:prstGeom>
          <a:ln>
            <a:solidFill>
              <a:schemeClr val="tx1"/>
            </a:solidFill>
          </a:ln>
        </p:spPr>
        <p:txBody>
          <a:bodyPr wrap="square">
            <a:spAutoFit/>
          </a:bodyPr>
          <a:lstStyle/>
          <a:p>
            <a:pPr algn="l" fontAlgn="auto">
              <a:spcBef>
                <a:spcPts val="0"/>
              </a:spcBef>
              <a:spcAft>
                <a:spcPts val="0"/>
              </a:spcAft>
            </a:pPr>
            <a:r>
              <a:rPr lang="it-IT" sz="2000" b="1" dirty="0" smtClean="0">
                <a:solidFill>
                  <a:prstClr val="black"/>
                </a:solidFill>
                <a:latin typeface="Calibri"/>
                <a:ea typeface="+mn-ea"/>
                <a:cs typeface="+mn-cs"/>
              </a:rPr>
              <a:t>Outside capillary:</a:t>
            </a:r>
          </a:p>
          <a:p>
            <a:pPr algn="l" fontAlgn="auto">
              <a:spcBef>
                <a:spcPts val="0"/>
              </a:spcBef>
              <a:spcAft>
                <a:spcPts val="0"/>
              </a:spcAft>
            </a:pPr>
            <a:r>
              <a:rPr lang="it-IT" sz="2000" b="1" dirty="0" smtClean="0">
                <a:solidFill>
                  <a:prstClr val="black"/>
                </a:solidFill>
                <a:latin typeface="Calibri"/>
                <a:ea typeface="+mn-ea"/>
                <a:cs typeface="+mn-cs"/>
              </a:rPr>
              <a:t>Plasma plumes</a:t>
            </a:r>
            <a:endParaRPr lang="it-IT" sz="2000" b="1" dirty="0">
              <a:solidFill>
                <a:prstClr val="black"/>
              </a:solidFill>
              <a:latin typeface="Calibri"/>
              <a:ea typeface="+mn-ea"/>
              <a:cs typeface="+mn-cs"/>
            </a:endParaRPr>
          </a:p>
        </p:txBody>
      </p:sp>
      <p:cxnSp>
        <p:nvCxnSpPr>
          <p:cNvPr id="72" name="Elbow Connector 71"/>
          <p:cNvCxnSpPr/>
          <p:nvPr/>
        </p:nvCxnSpPr>
        <p:spPr>
          <a:xfrm rot="10800000">
            <a:off x="1130635" y="5098987"/>
            <a:ext cx="3267943" cy="467656"/>
          </a:xfrm>
          <a:prstGeom prst="bentConnector3">
            <a:avLst>
              <a:gd name="adj1" fmla="val 9996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3548844" y="5085576"/>
            <a:ext cx="0" cy="4810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1002680" y="3588561"/>
            <a:ext cx="10275238" cy="1477328"/>
            <a:chOff x="-932904" y="3861048"/>
            <a:chExt cx="9484835" cy="1477328"/>
          </a:xfrm>
        </p:grpSpPr>
        <p:sp>
          <p:nvSpPr>
            <p:cNvPr id="81" name="TextBox 80"/>
            <p:cNvSpPr txBox="1"/>
            <p:nvPr/>
          </p:nvSpPr>
          <p:spPr>
            <a:xfrm>
              <a:off x="6282650" y="3861048"/>
              <a:ext cx="2269281" cy="1477328"/>
            </a:xfrm>
            <a:prstGeom prst="rect">
              <a:avLst/>
            </a:prstGeom>
            <a:solidFill>
              <a:srgbClr val="FFFF00"/>
            </a:solidFill>
            <a:ln>
              <a:solidFill>
                <a:schemeClr val="tx1"/>
              </a:solidFill>
            </a:ln>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Image acquired by using</a:t>
              </a:r>
            </a:p>
            <a:p>
              <a:pPr algn="l" fontAlgn="auto">
                <a:spcBef>
                  <a:spcPts val="0"/>
                </a:spcBef>
                <a:spcAft>
                  <a:spcPts val="0"/>
                </a:spcAft>
              </a:pPr>
              <a:r>
                <a:rPr lang="it-IT" sz="1800" dirty="0" smtClean="0">
                  <a:solidFill>
                    <a:prstClr val="black"/>
                  </a:solidFill>
                  <a:latin typeface="Calibri"/>
                  <a:ea typeface="+mn-ea"/>
                  <a:cs typeface="+mn-cs"/>
                </a:rPr>
                <a:t>an ICCD camera:</a:t>
              </a:r>
            </a:p>
            <a:p>
              <a:pPr algn="l" fontAlgn="auto">
                <a:spcBef>
                  <a:spcPts val="0"/>
                </a:spcBef>
                <a:spcAft>
                  <a:spcPts val="0"/>
                </a:spcAft>
              </a:pPr>
              <a:r>
                <a:rPr lang="it-IT" sz="1800" b="1" dirty="0" smtClean="0">
                  <a:solidFill>
                    <a:prstClr val="black"/>
                  </a:solidFill>
                  <a:latin typeface="Calibri"/>
                  <a:ea typeface="+mn-ea"/>
                  <a:cs typeface="+mn-cs"/>
                </a:rPr>
                <a:t> Gate:   10 ns</a:t>
              </a:r>
            </a:p>
            <a:p>
              <a:pPr algn="l" fontAlgn="auto">
                <a:spcBef>
                  <a:spcPts val="0"/>
                </a:spcBef>
                <a:spcAft>
                  <a:spcPts val="0"/>
                </a:spcAft>
              </a:pPr>
              <a:r>
                <a:rPr lang="it-IT" sz="1800" b="1" dirty="0" smtClean="0">
                  <a:solidFill>
                    <a:prstClr val="black"/>
                  </a:solidFill>
                  <a:latin typeface="Calibri"/>
                  <a:ea typeface="+mn-ea"/>
                  <a:cs typeface="+mn-cs"/>
                </a:rPr>
                <a:t> Delay: 1100 ns</a:t>
              </a:r>
            </a:p>
            <a:p>
              <a:pPr algn="l" fontAlgn="auto">
                <a:spcBef>
                  <a:spcPts val="0"/>
                </a:spcBef>
                <a:spcAft>
                  <a:spcPts val="0"/>
                </a:spcAft>
              </a:pPr>
              <a:r>
                <a:rPr lang="it-IT" sz="1800" b="1" dirty="0" smtClean="0">
                  <a:solidFill>
                    <a:prstClr val="black"/>
                  </a:solidFill>
                  <a:latin typeface="Calibri"/>
                  <a:ea typeface="+mn-ea"/>
                  <a:cs typeface="+mn-cs"/>
                </a:rPr>
                <a:t> Area: 1000 x 500 pixel </a:t>
              </a:r>
              <a:endParaRPr lang="it-IT" sz="1800" b="1" dirty="0">
                <a:solidFill>
                  <a:prstClr val="black"/>
                </a:solidFill>
                <a:latin typeface="Calibri"/>
                <a:ea typeface="+mn-ea"/>
                <a:cs typeface="+mn-cs"/>
              </a:endParaRPr>
            </a:p>
          </p:txBody>
        </p:sp>
        <p:cxnSp>
          <p:nvCxnSpPr>
            <p:cNvPr id="83" name="Straight Arrow Connector 82"/>
            <p:cNvCxnSpPr/>
            <p:nvPr/>
          </p:nvCxnSpPr>
          <p:spPr>
            <a:xfrm>
              <a:off x="-932904" y="3861048"/>
              <a:ext cx="2339435"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Rectangle 86"/>
          <p:cNvSpPr/>
          <p:nvPr/>
        </p:nvSpPr>
        <p:spPr>
          <a:xfrm>
            <a:off x="1403470" y="3588561"/>
            <a:ext cx="441146" cy="369332"/>
          </a:xfrm>
          <a:prstGeom prst="rect">
            <a:avLst/>
          </a:prstGeom>
        </p:spPr>
        <p:txBody>
          <a:bodyPr wrap="none">
            <a:spAutoFit/>
          </a:bodyPr>
          <a:lstStyle/>
          <a:p>
            <a:pPr algn="l" fontAlgn="auto">
              <a:spcBef>
                <a:spcPts val="0"/>
              </a:spcBef>
              <a:spcAft>
                <a:spcPts val="0"/>
              </a:spcAft>
            </a:pPr>
            <a:r>
              <a:rPr lang="it-IT" sz="1800" b="1" dirty="0">
                <a:solidFill>
                  <a:prstClr val="white"/>
                </a:solidFill>
                <a:latin typeface="Calibri"/>
                <a:ea typeface="+mn-ea"/>
                <a:cs typeface="+mn-cs"/>
              </a:rPr>
              <a:t>+</a:t>
            </a:r>
            <a:r>
              <a:rPr lang="it-IT" sz="1800" b="1" dirty="0" smtClean="0">
                <a:solidFill>
                  <a:prstClr val="white"/>
                </a:solidFill>
                <a:latin typeface="Calibri"/>
                <a:ea typeface="+mn-ea"/>
                <a:cs typeface="+mn-cs"/>
              </a:rPr>
              <a:t>V</a:t>
            </a:r>
            <a:endParaRPr lang="it-IT" sz="1800" dirty="0">
              <a:solidFill>
                <a:prstClr val="white"/>
              </a:solidFill>
              <a:latin typeface="Calibri"/>
              <a:ea typeface="+mn-ea"/>
              <a:cs typeface="+mn-cs"/>
            </a:endParaRPr>
          </a:p>
        </p:txBody>
      </p:sp>
      <p:sp>
        <p:nvSpPr>
          <p:cNvPr id="88" name="Rectangle 87"/>
          <p:cNvSpPr/>
          <p:nvPr/>
        </p:nvSpPr>
        <p:spPr>
          <a:xfrm>
            <a:off x="3166769" y="3567501"/>
            <a:ext cx="402674" cy="369332"/>
          </a:xfrm>
          <a:prstGeom prst="rect">
            <a:avLst/>
          </a:prstGeom>
        </p:spPr>
        <p:txBody>
          <a:bodyPr wrap="none">
            <a:spAutoFit/>
          </a:bodyPr>
          <a:lstStyle/>
          <a:p>
            <a:pPr algn="l" fontAlgn="auto">
              <a:spcBef>
                <a:spcPts val="0"/>
              </a:spcBef>
              <a:spcAft>
                <a:spcPts val="0"/>
              </a:spcAft>
            </a:pPr>
            <a:r>
              <a:rPr lang="it-IT" sz="1800" b="1" dirty="0" smtClean="0">
                <a:solidFill>
                  <a:prstClr val="white"/>
                </a:solidFill>
                <a:latin typeface="Calibri"/>
                <a:ea typeface="+mn-ea"/>
                <a:cs typeface="+mn-cs"/>
              </a:rPr>
              <a:t>-V</a:t>
            </a:r>
            <a:endParaRPr lang="it-IT" sz="1800" dirty="0">
              <a:solidFill>
                <a:prstClr val="white"/>
              </a:solidFill>
              <a:latin typeface="Calibri"/>
              <a:ea typeface="+mn-ea"/>
              <a:cs typeface="+mn-cs"/>
            </a:endParaRPr>
          </a:p>
        </p:txBody>
      </p:sp>
      <p:sp>
        <p:nvSpPr>
          <p:cNvPr id="89" name="Rectangle 88"/>
          <p:cNvSpPr/>
          <p:nvPr/>
        </p:nvSpPr>
        <p:spPr>
          <a:xfrm>
            <a:off x="354105" y="1678025"/>
            <a:ext cx="1326147" cy="400110"/>
          </a:xfrm>
          <a:prstGeom prst="rect">
            <a:avLst/>
          </a:prstGeom>
        </p:spPr>
        <p:txBody>
          <a:bodyPr wrap="square">
            <a:spAutoFit/>
          </a:bodyPr>
          <a:lstStyle/>
          <a:p>
            <a:pPr algn="l" fontAlgn="auto">
              <a:spcBef>
                <a:spcPts val="0"/>
              </a:spcBef>
              <a:spcAft>
                <a:spcPts val="0"/>
              </a:spcAft>
            </a:pPr>
            <a:r>
              <a:rPr lang="it-IT" sz="2000" b="1" dirty="0">
                <a:solidFill>
                  <a:prstClr val="black"/>
                </a:solidFill>
                <a:latin typeface="Calibri"/>
                <a:ea typeface="+mn-ea"/>
                <a:cs typeface="+mn-cs"/>
              </a:rPr>
              <a:t>E</a:t>
            </a:r>
            <a:r>
              <a:rPr lang="it-IT" sz="2000" b="1" dirty="0" smtClean="0">
                <a:solidFill>
                  <a:prstClr val="black"/>
                </a:solidFill>
                <a:latin typeface="Calibri"/>
                <a:ea typeface="+mn-ea"/>
                <a:cs typeface="+mn-cs"/>
              </a:rPr>
              <a:t>lectrode</a:t>
            </a:r>
            <a:endParaRPr lang="it-IT" sz="2000" b="1" dirty="0">
              <a:solidFill>
                <a:prstClr val="black"/>
              </a:solidFill>
              <a:latin typeface="Calibri"/>
              <a:ea typeface="+mn-ea"/>
              <a:cs typeface="+mn-cs"/>
            </a:endParaRPr>
          </a:p>
        </p:txBody>
      </p:sp>
    </p:spTree>
    <p:extLst>
      <p:ext uri="{BB962C8B-B14F-4D97-AF65-F5344CB8AC3E}">
        <p14:creationId xmlns:p14="http://schemas.microsoft.com/office/powerpoint/2010/main" val="57603516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500" b="0" i="0" u="none" strike="noStrike" cap="none" normalizeH="0" baseline="0">
            <a:ln>
              <a:noFill/>
            </a:ln>
            <a:solidFill>
              <a:srgbClr val="FFFFFF"/>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500" b="0" i="0" u="none" strike="noStrike" cap="none" normalizeH="0" baseline="0">
            <a:ln>
              <a:noFill/>
            </a:ln>
            <a:solidFill>
              <a:srgbClr val="FFFFFF"/>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8_Office Theme">
  <a:themeElements>
    <a:clrScheme name="EuCARD-2">
      <a:dk1>
        <a:srgbClr val="0070C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FFC000"/>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parclab.potx" id="{C1A3C7CE-2D9B-49F1-888C-39EDD889F26A}" vid="{81DC1F27-88A2-4415-A251-87766527D27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26393</TotalTime>
  <Pages>0</Pages>
  <Words>2343</Words>
  <Characters>0</Characters>
  <Application>Microsoft Macintosh PowerPoint</Application>
  <PresentationFormat>A4 Paper (210x297 mm)</PresentationFormat>
  <Lines>0</Lines>
  <Paragraphs>527</Paragraphs>
  <Slides>55</Slides>
  <Notes>5</Notes>
  <HiddenSlides>0</HiddenSlides>
  <MMClips>2</MMClips>
  <ScaleCrop>false</ScaleCrop>
  <HeadingPairs>
    <vt:vector size="4" baseType="variant">
      <vt:variant>
        <vt:lpstr>Theme</vt:lpstr>
      </vt:variant>
      <vt:variant>
        <vt:i4>31</vt:i4>
      </vt:variant>
      <vt:variant>
        <vt:lpstr>Slide Titles</vt:lpstr>
      </vt:variant>
      <vt:variant>
        <vt:i4>55</vt:i4>
      </vt:variant>
    </vt:vector>
  </HeadingPairs>
  <TitlesOfParts>
    <vt:vector size="86" baseType="lpstr">
      <vt:lpstr>2_Title &amp; Bullets</vt:lpstr>
      <vt:lpstr>16_Title &amp; Bullets</vt:lpstr>
      <vt:lpstr>11_Tema di Office</vt:lpstr>
      <vt:lpstr>8_Tema di Office</vt:lpstr>
      <vt:lpstr>Office Theme</vt:lpstr>
      <vt:lpstr>9_Title &amp; Bullets</vt:lpstr>
      <vt:lpstr>9_Tema di Office</vt:lpstr>
      <vt:lpstr>3_Office Theme</vt:lpstr>
      <vt:lpstr>1_Office Theme</vt:lpstr>
      <vt:lpstr>15_Office Theme</vt:lpstr>
      <vt:lpstr>Tema di Office</vt:lpstr>
      <vt:lpstr>2_Default Design</vt:lpstr>
      <vt:lpstr>9_Office Theme</vt:lpstr>
      <vt:lpstr>3_Tema di Office</vt:lpstr>
      <vt:lpstr>2_Office Theme</vt:lpstr>
      <vt:lpstr>12_Office Theme</vt:lpstr>
      <vt:lpstr>7_Tema di Office</vt:lpstr>
      <vt:lpstr>10_Tema di Office</vt:lpstr>
      <vt:lpstr>13_Tema di Office</vt:lpstr>
      <vt:lpstr>29_Office Theme</vt:lpstr>
      <vt:lpstr>33_Office Theme</vt:lpstr>
      <vt:lpstr>32_Office Theme</vt:lpstr>
      <vt:lpstr>34_Office Theme</vt:lpstr>
      <vt:lpstr>2_Tema di Office</vt:lpstr>
      <vt:lpstr>10_Office Theme</vt:lpstr>
      <vt:lpstr>5_Office Theme</vt:lpstr>
      <vt:lpstr>4_Tema di Office</vt:lpstr>
      <vt:lpstr>6_Office Theme</vt:lpstr>
      <vt:lpstr>8_Office Theme</vt:lpstr>
      <vt:lpstr>6_Tema di Office</vt:lpstr>
      <vt:lpstr>12_Tema di Office</vt:lpstr>
      <vt:lpstr>PowerPoint Presentation</vt:lpstr>
      <vt:lpstr>Milestones achieved after last SciCom</vt:lpstr>
      <vt:lpstr>PowerPoint Presentation</vt:lpstr>
      <vt:lpstr>PowerPoint Presentation</vt:lpstr>
      <vt:lpstr>PowerPoint Presentation</vt:lpstr>
      <vt:lpstr>Active Plasma Lens Experiment: 1 cm long, 0.5 mm radius, 3D-printed capillary</vt:lpstr>
      <vt:lpstr>Active Plasma Lens Experiment: control of emittance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PMQ tunable system</vt:lpstr>
      <vt:lpstr>PMQ installation in vacuum chamber</vt:lpstr>
      <vt:lpstr>PowerPoint Presentation</vt:lpstr>
      <vt:lpstr>PowerPoint Presentation</vt:lpstr>
      <vt:lpstr>PowerPoint Presentation</vt:lpstr>
      <vt:lpstr>Up Time in Hours</vt:lpstr>
      <vt:lpstr>PowerPoint Presentation</vt:lpstr>
      <vt:lpstr>PowerPoint Presentation</vt:lpstr>
      <vt:lpstr>PowerPoint Presentation</vt:lpstr>
      <vt:lpstr>Planning 2017: First Period</vt:lpstr>
      <vt:lpstr>Planning 2017: Second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EXIN vacuum chamber</vt:lpstr>
      <vt:lpstr>PowerPoint Presentation</vt:lpstr>
      <vt:lpstr>PowerPoint Presentation</vt:lpstr>
      <vt:lpstr>PowerPoint Presentation</vt:lpstr>
      <vt:lpstr>PowerPoint Presentation</vt:lpstr>
      <vt:lpstr>PowerPoint Presentation</vt:lpstr>
      <vt:lpstr>Higher Gradient layout  (A. Grudiev – CERN) </vt:lpstr>
      <vt:lpstr>PowerPoint Presentation</vt:lpstr>
      <vt:lpstr>PowerPoint Presentation</vt:lpstr>
      <vt:lpstr>PowerPoint Presentation</vt:lpstr>
      <vt:lpstr>Possible CERN-EuSPARC collaboration</vt:lpstr>
      <vt:lpstr>PowerPoint Presentation</vt:lpstr>
      <vt:lpstr>PowerPoint Presentation</vt:lpstr>
      <vt:lpstr>Configuration D:    PWFA with external RF beam driver</vt:lpstr>
      <vt:lpstr>PowerPoint Presentation</vt:lpstr>
      <vt:lpstr>PowerPoint Presentation</vt:lpstr>
      <vt:lpstr>PowerPoint Presentation</vt:lpstr>
      <vt:lpstr>PowerPoint Presentation</vt:lpstr>
      <vt:lpstr>CDR Status Report active collaboration with ENEA, CNR, INFN_Mi, Universities of Roma, HUJI</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SPARX FEL Project: a new tool for research in science and technology</dc:title>
  <dc:subject/>
  <dc:creator/>
  <cp:keywords/>
  <dc:description/>
  <cp:lastModifiedBy>Massimo Ferrario</cp:lastModifiedBy>
  <cp:revision>3183</cp:revision>
  <cp:lastPrinted>2017-05-09T11:16:24Z</cp:lastPrinted>
  <dcterms:modified xsi:type="dcterms:W3CDTF">2017-05-09T11:52:00Z</dcterms:modified>
</cp:coreProperties>
</file>