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0" r:id="rId2"/>
    <p:sldId id="263" r:id="rId3"/>
    <p:sldId id="264" r:id="rId4"/>
    <p:sldId id="266" r:id="rId5"/>
    <p:sldId id="272" r:id="rId6"/>
    <p:sldId id="281" r:id="rId7"/>
    <p:sldId id="273" r:id="rId8"/>
    <p:sldId id="267" r:id="rId9"/>
    <p:sldId id="277" r:id="rId10"/>
    <p:sldId id="294" r:id="rId11"/>
    <p:sldId id="295" r:id="rId12"/>
    <p:sldId id="276" r:id="rId13"/>
    <p:sldId id="279" r:id="rId14"/>
    <p:sldId id="278" r:id="rId15"/>
    <p:sldId id="280" r:id="rId16"/>
    <p:sldId id="290" r:id="rId17"/>
    <p:sldId id="282" r:id="rId18"/>
    <p:sldId id="284" r:id="rId19"/>
    <p:sldId id="285" r:id="rId20"/>
    <p:sldId id="286" r:id="rId21"/>
    <p:sldId id="287" r:id="rId22"/>
    <p:sldId id="293" r:id="rId23"/>
    <p:sldId id="292" r:id="rId24"/>
    <p:sldId id="288" r:id="rId25"/>
    <p:sldId id="271" r:id="rId26"/>
    <p:sldId id="283" r:id="rId27"/>
    <p:sldId id="296" r:id="rId28"/>
    <p:sldId id="297" r:id="rId29"/>
    <p:sldId id="298" r:id="rId30"/>
    <p:sldId id="299" r:id="rId31"/>
    <p:sldId id="300" r:id="rId32"/>
    <p:sldId id="301" r:id="rId33"/>
    <p:sldId id="30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4"/>
    <a:srgbClr val="E452D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10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 Id="rId3"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0.wmf"/><Relationship Id="rId6" Type="http://schemas.openxmlformats.org/officeDocument/2006/relationships/image" Target="../media/image21.wmf"/><Relationship Id="rId7" Type="http://schemas.openxmlformats.org/officeDocument/2006/relationships/image" Target="../media/image22.wmf"/><Relationship Id="rId1" Type="http://schemas.openxmlformats.org/officeDocument/2006/relationships/image" Target="../media/image16.wmf"/><Relationship Id="rId2"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image" Target="../media/image23.emf"/><Relationship Id="rId2"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56447256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fr-CH" smtClean="0"/>
              <a:t>Cliquez et modifiez le titre</a:t>
            </a:r>
            <a:endParaRPr kumimoji="0" lang="en-US"/>
          </a:p>
        </p:txBody>
      </p:sp>
      <p:sp>
        <p:nvSpPr>
          <p:cNvPr id="8" name="Footer Placeholder 2"/>
          <p:cNvSpPr>
            <a:spLocks noGrp="1"/>
          </p:cNvSpPr>
          <p:nvPr>
            <p:ph type="ftr" sz="quarter" idx="3"/>
          </p:nvPr>
        </p:nvSpPr>
        <p:spPr>
          <a:xfrm>
            <a:off x="4805224" y="6356350"/>
            <a:ext cx="32731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smtClean="0"/>
              <a:t>ICFA Mini-Workshop on Impedances and Beam Instabilities in Particle Accelerators </a:t>
            </a:r>
            <a:endParaRPr lang="en-US" dirty="0" smtClean="0">
              <a:solidFill>
                <a:srgbClr val="0055A0">
                  <a:tint val="75000"/>
                </a:srgbClr>
              </a:solidFill>
            </a:endParaRPr>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latin typeface="Arial"/>
              </a:rPr>
              <a:pPr/>
              <a:t>‹#›</a:t>
            </a:fld>
            <a:endParaRPr lang="en-US" dirty="0">
              <a:solidFill>
                <a:srgbClr val="0055A0">
                  <a:tint val="75000"/>
                </a:srgbClr>
              </a:solidFill>
              <a:latin typeface="Arial"/>
            </a:endParaRP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Cliquez pour modifier les styles du texte du masque</a:t>
            </a:r>
          </a:p>
        </p:txBody>
      </p:sp>
      <p:sp>
        <p:nvSpPr>
          <p:cNvPr id="10" name="Date Placeholder 1"/>
          <p:cNvSpPr>
            <a:spLocks noGrp="1"/>
          </p:cNvSpPr>
          <p:nvPr>
            <p:ph type="dt" sz="half" idx="11"/>
          </p:nvPr>
        </p:nvSpPr>
        <p:spPr>
          <a:xfrm>
            <a:off x="2969335" y="6362377"/>
            <a:ext cx="16787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dirty="0"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408619985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33493"/>
            <a:ext cx="8226854" cy="528507"/>
          </a:xfrm>
        </p:spPr>
        <p:txBody>
          <a:bodyPr>
            <a:normAutofit/>
          </a:bodyPr>
          <a:lstStyle>
            <a:lvl1pPr algn="ctr">
              <a:defRPr sz="2400" b="1" u="sng"/>
            </a:lvl1pPr>
          </a:lstStyle>
          <a:p>
            <a:r>
              <a:rPr kumimoji="0" lang="fr-CH" dirty="0" smtClean="0"/>
              <a:t>Cliquez et modifiez le titre</a:t>
            </a:r>
            <a:endParaRPr kumimoji="0" lang="en-US" dirty="0"/>
          </a:p>
        </p:txBody>
      </p:sp>
      <p:sp>
        <p:nvSpPr>
          <p:cNvPr id="3" name="Espace réservé du contenu 2"/>
          <p:cNvSpPr>
            <a:spLocks noGrp="1"/>
          </p:cNvSpPr>
          <p:nvPr>
            <p:ph idx="1"/>
          </p:nvPr>
        </p:nvSpPr>
        <p:spPr>
          <a:xfrm>
            <a:off x="457200" y="914400"/>
            <a:ext cx="8226854" cy="5078628"/>
          </a:xfrm>
        </p:spPr>
        <p:txBody>
          <a:bodyPr/>
          <a:lstStyle>
            <a:lvl1pPr marL="241200" indent="-241200">
              <a:spcBef>
                <a:spcPts val="1900"/>
              </a:spcBef>
              <a:buFont typeface="Courier New"/>
              <a:buChar char="o"/>
              <a:defRPr sz="1700" b="1"/>
            </a:lvl1pPr>
            <a:lvl2pPr marL="525600" indent="-241200">
              <a:spcBef>
                <a:spcPts val="400"/>
              </a:spcBef>
              <a:spcAft>
                <a:spcPts val="400"/>
              </a:spcAft>
              <a:defRPr sz="1600"/>
            </a:lvl2pPr>
            <a:lvl3pPr marL="914400" indent="-252000">
              <a:spcBef>
                <a:spcPts val="0"/>
              </a:spcBef>
              <a:spcAft>
                <a:spcPts val="300"/>
              </a:spcAft>
              <a:buFont typeface="Lucida Grande"/>
              <a:buChar char="−"/>
              <a:defRPr sz="1600"/>
            </a:lvl3pPr>
          </a:lstStyle>
          <a:p>
            <a:pPr lvl="0" eaLnBrk="1" latinLnBrk="0" hangingPunct="1"/>
            <a:r>
              <a:rPr lang="fr-CH" dirty="0" smtClean="0"/>
              <a:t>Cliquez pour modifier les styles du texte du masque</a:t>
            </a:r>
          </a:p>
          <a:p>
            <a:pPr lvl="1" eaLnBrk="1" latinLnBrk="0" hangingPunct="1"/>
            <a:r>
              <a:rPr lang="fr-CH" dirty="0" smtClean="0"/>
              <a:t>Deuxième niveau</a:t>
            </a:r>
          </a:p>
          <a:p>
            <a:pPr lvl="2" eaLnBrk="1" latinLnBrk="0" hangingPunct="1"/>
            <a:r>
              <a:rPr lang="fr-CH" dirty="0" smtClean="0"/>
              <a:t>Troisième niveau</a:t>
            </a:r>
          </a:p>
          <a:p>
            <a:pPr lvl="3" eaLnBrk="1" latinLnBrk="0" hangingPunct="1"/>
            <a:r>
              <a:rPr lang="fr-CH" dirty="0" smtClean="0"/>
              <a:t>Quatrième niveau</a:t>
            </a:r>
          </a:p>
          <a:p>
            <a:pPr lvl="4" eaLnBrk="1" latinLnBrk="0" hangingPunct="1"/>
            <a:r>
              <a:rPr lang="fr-CH" dirty="0" smtClean="0"/>
              <a:t>Cinquième niveau</a:t>
            </a:r>
            <a:endParaRPr kumimoji="0"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latin typeface="Arial"/>
              </a:rPr>
              <a:pPr/>
              <a:t>‹#›</a:t>
            </a:fld>
            <a:endParaRPr lang="en-US" dirty="0">
              <a:solidFill>
                <a:srgbClr val="0055A0">
                  <a:tint val="75000"/>
                </a:srgbClr>
              </a:solidFill>
              <a:latin typeface="Arial"/>
            </a:endParaRPr>
          </a:p>
        </p:txBody>
      </p:sp>
      <p:sp>
        <p:nvSpPr>
          <p:cNvPr id="6" name="Footer Placeholder 2"/>
          <p:cNvSpPr>
            <a:spLocks noGrp="1"/>
          </p:cNvSpPr>
          <p:nvPr>
            <p:ph type="ftr" sz="quarter" idx="3"/>
          </p:nvPr>
        </p:nvSpPr>
        <p:spPr>
          <a:xfrm>
            <a:off x="4805224" y="6356350"/>
            <a:ext cx="32731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smtClean="0"/>
              <a:t>ICFA Mini-Workshop on Impedances and Beam Instabilities in Particle Accelerators </a:t>
            </a:r>
            <a:endParaRPr lang="en-US" dirty="0">
              <a:solidFill>
                <a:srgbClr val="0055A0">
                  <a:tint val="75000"/>
                </a:srgbClr>
              </a:solidFill>
              <a:latin typeface="+mn-lt"/>
            </a:endParaRPr>
          </a:p>
        </p:txBody>
      </p:sp>
      <p:sp>
        <p:nvSpPr>
          <p:cNvPr id="10" name="Date Placeholder 1"/>
          <p:cNvSpPr>
            <a:spLocks noGrp="1"/>
          </p:cNvSpPr>
          <p:nvPr>
            <p:ph type="dt" sz="half" idx="10"/>
          </p:nvPr>
        </p:nvSpPr>
        <p:spPr>
          <a:xfrm>
            <a:off x="2969335" y="6362377"/>
            <a:ext cx="16787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dirty="0"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142271082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20090080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3" name="Footer Placeholder 2"/>
          <p:cNvSpPr>
            <a:spLocks noGrp="1"/>
          </p:cNvSpPr>
          <p:nvPr>
            <p:ph type="ftr" sz="quarter" idx="3"/>
          </p:nvPr>
        </p:nvSpPr>
        <p:spPr>
          <a:xfrm>
            <a:off x="4805224" y="6356350"/>
            <a:ext cx="32731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smtClean="0"/>
              <a:t>ICFA Mini-Workshop on Impedances and Beam Instabilities in Particle Accelerators </a:t>
            </a:r>
            <a:endParaRPr lang="en-US" dirty="0">
              <a:solidFill>
                <a:srgbClr val="0055A0">
                  <a:tint val="75000"/>
                </a:srgbClr>
              </a:solidFill>
              <a:latin typeface="+mn-lt"/>
            </a:endParaRPr>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7918391-D411-FE40-AAD7-861AE5233E0E}" type="slidenum">
              <a:rPr lang="en-US" smtClean="0">
                <a:solidFill>
                  <a:srgbClr val="0055A0">
                    <a:tint val="75000"/>
                  </a:srgbClr>
                </a:solidFill>
                <a:latin typeface="Arial"/>
              </a:rPr>
              <a:pPr defTabSz="914400"/>
              <a:t>‹#›</a:t>
            </a:fld>
            <a:endParaRPr lang="en-US" dirty="0">
              <a:solidFill>
                <a:srgbClr val="0055A0">
                  <a:tint val="75000"/>
                </a:srgbClr>
              </a:solidFill>
              <a:latin typeface="Arial"/>
            </a:endParaRPr>
          </a:p>
        </p:txBody>
      </p:sp>
      <p:sp>
        <p:nvSpPr>
          <p:cNvPr id="10" name="Date Placeholder 1"/>
          <p:cNvSpPr>
            <a:spLocks noGrp="1"/>
          </p:cNvSpPr>
          <p:nvPr>
            <p:ph type="dt" sz="half" idx="2"/>
          </p:nvPr>
        </p:nvSpPr>
        <p:spPr>
          <a:xfrm>
            <a:off x="2969335" y="6362377"/>
            <a:ext cx="16787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dirty="0"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2214999437"/>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7" r:id="rId3"/>
    <p:sldLayoutId id="2147483673" r:id="rId4"/>
  </p:sldLayoutIdLst>
  <p:timing>
    <p:tnLst>
      <p:par>
        <p:cTn xmlns:p14="http://schemas.microsoft.com/office/powerpoint/2010/mai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529200" indent="-529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3.xml"/><Relationship Id="rId2" Type="http://schemas.openxmlformats.org/officeDocument/2006/relationships/hyperlink" Target="http://cds.cern.ch/record/380927/files/p259.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ccelconf.web.cern.ch/accelconf/e06/PAPERS/THPCH058.PDF" TargetMode="External"/><Relationship Id="rId4" Type="http://schemas.openxmlformats.org/officeDocument/2006/relationships/image" Target="../media/image15.emf"/><Relationship Id="rId1" Type="http://schemas.openxmlformats.org/officeDocument/2006/relationships/slideLayout" Target="../slideLayouts/slideLayout3.xml"/><Relationship Id="rId2" Type="http://schemas.openxmlformats.org/officeDocument/2006/relationships/hyperlink" Target="http://cds.cern.ch/record/380927/files/p259.pdf" TargetMode="Externa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20.wmf"/><Relationship Id="rId13" Type="http://schemas.openxmlformats.org/officeDocument/2006/relationships/oleObject" Target="../embeddings/oleObject9.bin"/><Relationship Id="rId14" Type="http://schemas.openxmlformats.org/officeDocument/2006/relationships/image" Target="../media/image21.wmf"/><Relationship Id="rId15" Type="http://schemas.openxmlformats.org/officeDocument/2006/relationships/oleObject" Target="../embeddings/oleObject10.bin"/><Relationship Id="rId16" Type="http://schemas.openxmlformats.org/officeDocument/2006/relationships/image" Target="../media/image22.wmf"/><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oleObject" Target="../embeddings/oleObject4.bin"/><Relationship Id="rId4" Type="http://schemas.openxmlformats.org/officeDocument/2006/relationships/image" Target="../media/image16.wmf"/><Relationship Id="rId5" Type="http://schemas.openxmlformats.org/officeDocument/2006/relationships/oleObject" Target="../embeddings/oleObject5.bin"/><Relationship Id="rId6" Type="http://schemas.openxmlformats.org/officeDocument/2006/relationships/image" Target="../media/image17.wmf"/><Relationship Id="rId7" Type="http://schemas.openxmlformats.org/officeDocument/2006/relationships/oleObject" Target="../embeddings/oleObject6.bin"/><Relationship Id="rId8" Type="http://schemas.openxmlformats.org/officeDocument/2006/relationships/image" Target="../media/image18.wmf"/><Relationship Id="rId9" Type="http://schemas.openxmlformats.org/officeDocument/2006/relationships/oleObject" Target="../embeddings/oleObject7.bin"/><Relationship Id="rId10" Type="http://schemas.openxmlformats.org/officeDocument/2006/relationships/image" Target="../media/image19.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classe.cornell.edu/~hoff/papers/02epac_batman.pdf" TargetMode="External"/></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25.emf"/><Relationship Id="rId13" Type="http://schemas.openxmlformats.org/officeDocument/2006/relationships/image" Target="../media/image30.emf"/><Relationship Id="rId14" Type="http://schemas.openxmlformats.org/officeDocument/2006/relationships/oleObject" Target="../embeddings/oleObject14.bin"/><Relationship Id="rId15"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3.xml"/><Relationship Id="rId3" Type="http://schemas.openxmlformats.org/officeDocument/2006/relationships/hyperlink" Target="https://www.classe.cornell.edu/~hoff/papers/02epac_batman.pdf" TargetMode="External"/><Relationship Id="rId4" Type="http://schemas.openxmlformats.org/officeDocument/2006/relationships/image" Target="../media/image27.emf"/><Relationship Id="rId5" Type="http://schemas.openxmlformats.org/officeDocument/2006/relationships/oleObject" Target="../embeddings/oleObject11.bin"/><Relationship Id="rId6" Type="http://schemas.openxmlformats.org/officeDocument/2006/relationships/image" Target="../media/image23.emf"/><Relationship Id="rId7" Type="http://schemas.openxmlformats.org/officeDocument/2006/relationships/image" Target="../media/image28.jpg"/><Relationship Id="rId8" Type="http://schemas.openxmlformats.org/officeDocument/2006/relationships/oleObject" Target="../embeddings/oleObject12.bin"/><Relationship Id="rId9" Type="http://schemas.openxmlformats.org/officeDocument/2006/relationships/image" Target="../media/image24.emf"/><Relationship Id="rId10"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hyperlink" Target="https://www.classe.cornell.edu/~hoff/papers/02epac_batma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3.xml"/><Relationship Id="rId2"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3.xml"/><Relationship Id="rId2"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3.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3.xml"/><Relationship Id="rId2" Type="http://schemas.openxmlformats.org/officeDocument/2006/relationships/image" Target="../media/image3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3.xml"/><Relationship Id="rId2" Type="http://schemas.openxmlformats.org/officeDocument/2006/relationships/image" Target="../media/image4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emf"/><Relationship Id="rId3" Type="http://schemas.openxmlformats.org/officeDocument/2006/relationships/image" Target="../media/image4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emf"/><Relationship Id="rId3" Type="http://schemas.openxmlformats.org/officeDocument/2006/relationships/image" Target="../media/image4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emf"/><Relationship Id="rId3" Type="http://schemas.openxmlformats.org/officeDocument/2006/relationships/image" Target="../media/image4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emf"/><Relationship Id="rId3" Type="http://schemas.openxmlformats.org/officeDocument/2006/relationships/image" Target="../media/image5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emf"/><Relationship Id="rId3"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emf"/><Relationship Id="rId3" Type="http://schemas.openxmlformats.org/officeDocument/2006/relationships/image" Target="../media/image5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emf"/><Relationship Id="rId3"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emf"/><Relationship Id="rId3" Type="http://schemas.openxmlformats.org/officeDocument/2006/relationships/image" Target="../media/image5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cds.cern.ch/record/380927/files/p259.pdf" TargetMode="External"/><Relationship Id="rId4" Type="http://schemas.openxmlformats.org/officeDocument/2006/relationships/image" Target="../media/image12.png"/><Relationship Id="rId5" Type="http://schemas.openxmlformats.org/officeDocument/2006/relationships/oleObject" Target="../embeddings/oleObject1.bin"/><Relationship Id="rId6" Type="http://schemas.openxmlformats.org/officeDocument/2006/relationships/image" Target="../media/image9.wmf"/><Relationship Id="rId7" Type="http://schemas.openxmlformats.org/officeDocument/2006/relationships/oleObject" Target="../embeddings/oleObject2.bin"/><Relationship Id="rId8" Type="http://schemas.openxmlformats.org/officeDocument/2006/relationships/image" Target="../media/image10.wmf"/><Relationship Id="rId9" Type="http://schemas.openxmlformats.org/officeDocument/2006/relationships/oleObject" Target="../embeddings/oleObject3.bin"/><Relationship Id="rId10"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cds.cern.ch/record/380927/files/p259.pdf" TargetMode="External"/><Relationship Id="rId3"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Mitigation of collective effects by optics optimization </a:t>
            </a:r>
            <a:endParaRPr lang="en-US" sz="2800" dirty="0">
              <a:effectLst/>
            </a:endParaRPr>
          </a:p>
        </p:txBody>
      </p:sp>
      <p:sp>
        <p:nvSpPr>
          <p:cNvPr id="3" name="Date Placeholder 2"/>
          <p:cNvSpPr>
            <a:spLocks noGrp="1"/>
          </p:cNvSpPr>
          <p:nvPr>
            <p:ph type="dt" sz="half" idx="11"/>
          </p:nvPr>
        </p:nvSpPr>
        <p:spPr>
          <a:xfrm>
            <a:off x="2969335" y="6362377"/>
            <a:ext cx="2133600" cy="365125"/>
          </a:xfrm>
        </p:spPr>
        <p:txBody>
          <a:bodyPr/>
          <a:lstStyle/>
          <a:p>
            <a:pPr defTabSz="914400"/>
            <a:r>
              <a:rPr lang="en-US" dirty="0" smtClean="0">
                <a:solidFill>
                  <a:srgbClr val="0055A0">
                    <a:tint val="75000"/>
                  </a:srgbClr>
                </a:solidFill>
                <a:latin typeface="Arial"/>
              </a:rPr>
              <a:t>21/09/2017</a:t>
            </a:r>
            <a:endParaRPr lang="en-US" dirty="0">
              <a:solidFill>
                <a:srgbClr val="0055A0">
                  <a:tint val="75000"/>
                </a:srgbClr>
              </a:solidFill>
              <a:latin typeface="Arial"/>
            </a:endParaRPr>
          </a:p>
        </p:txBody>
      </p:sp>
      <p:sp>
        <p:nvSpPr>
          <p:cNvPr id="4" name="Footer Placeholder 3"/>
          <p:cNvSpPr>
            <a:spLocks noGrp="1"/>
          </p:cNvSpPr>
          <p:nvPr>
            <p:ph type="ftr" sz="quarter" idx="3"/>
          </p:nvPr>
        </p:nvSpPr>
        <p:spPr>
          <a:xfrm>
            <a:off x="4656853" y="6356350"/>
            <a:ext cx="3421503" cy="365125"/>
          </a:xfrm>
        </p:spPr>
        <p:txBody>
          <a:bodyPr/>
          <a:lstStyle/>
          <a:p>
            <a:r>
              <a:rPr lang="en-US" b="1" dirty="0"/>
              <a:t>ICFA Mini-Workshop </a:t>
            </a:r>
            <a:r>
              <a:rPr lang="en-US" b="1" dirty="0" smtClean="0"/>
              <a:t>on Impedances </a:t>
            </a:r>
            <a:r>
              <a:rPr lang="en-US" b="1" dirty="0"/>
              <a:t>and Beam Instabilities in Particle Accelerators </a:t>
            </a:r>
            <a:endParaRPr lang="en-US" dirty="0">
              <a:solidFill>
                <a:srgbClr val="0055A0">
                  <a:tint val="75000"/>
                </a:srgbClr>
              </a:solidFill>
              <a:latin typeface="Arial"/>
            </a:endParaRPr>
          </a:p>
        </p:txBody>
      </p:sp>
      <p:sp>
        <p:nvSpPr>
          <p:cNvPr id="5" name="Slide Number Placeholder 4"/>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a:t>
            </a:fld>
            <a:endParaRPr lang="en-US" dirty="0">
              <a:solidFill>
                <a:srgbClr val="0055A0">
                  <a:tint val="75000"/>
                </a:srgbClr>
              </a:solidFill>
              <a:latin typeface="Arial"/>
            </a:endParaRPr>
          </a:p>
        </p:txBody>
      </p:sp>
      <p:sp>
        <p:nvSpPr>
          <p:cNvPr id="6" name="Text Placeholder 5"/>
          <p:cNvSpPr>
            <a:spLocks noGrp="1"/>
          </p:cNvSpPr>
          <p:nvPr>
            <p:ph type="body" idx="10"/>
          </p:nvPr>
        </p:nvSpPr>
        <p:spPr>
          <a:xfrm>
            <a:off x="457199" y="3476577"/>
            <a:ext cx="8226855" cy="1135539"/>
          </a:xfrm>
        </p:spPr>
        <p:txBody>
          <a:bodyPr>
            <a:normAutofit/>
          </a:bodyPr>
          <a:lstStyle/>
          <a:p>
            <a:r>
              <a:rPr lang="en-US" sz="2000" u="sng" dirty="0" smtClean="0"/>
              <a:t>H. Bartosik</a:t>
            </a:r>
            <a:r>
              <a:rPr lang="en-US" sz="2000" dirty="0" smtClean="0"/>
              <a:t>, L. Carver, G. Iadarola, K. Li, E. </a:t>
            </a:r>
            <a:r>
              <a:rPr lang="en-US" sz="2000" dirty="0" err="1" smtClean="0"/>
              <a:t>Métral</a:t>
            </a:r>
            <a:r>
              <a:rPr lang="en-US" sz="2000" dirty="0" smtClean="0"/>
              <a:t>, N. </a:t>
            </a:r>
            <a:r>
              <a:rPr lang="en-US" sz="2000" dirty="0" err="1" smtClean="0"/>
              <a:t>Mounet</a:t>
            </a:r>
            <a:r>
              <a:rPr lang="en-US" sz="2000" dirty="0" smtClean="0"/>
              <a:t>, Y. </a:t>
            </a:r>
            <a:r>
              <a:rPr lang="en-US" sz="2000" dirty="0" err="1" smtClean="0"/>
              <a:t>Papaphilippou</a:t>
            </a:r>
            <a:r>
              <a:rPr lang="en-US" sz="2000" dirty="0" smtClean="0"/>
              <a:t>, G. Rumolo, B. </a:t>
            </a:r>
            <a:r>
              <a:rPr lang="en-US" sz="2000" dirty="0" err="1" smtClean="0"/>
              <a:t>Salvant</a:t>
            </a:r>
            <a:r>
              <a:rPr lang="en-US" sz="2000" dirty="0" smtClean="0"/>
              <a:t>, M. Schenk, E. Shaposhnikova, C. </a:t>
            </a:r>
            <a:r>
              <a:rPr lang="en-US" sz="2000" dirty="0" err="1" smtClean="0"/>
              <a:t>Zannini</a:t>
            </a:r>
            <a:endParaRPr lang="en-US" sz="2000" dirty="0"/>
          </a:p>
        </p:txBody>
      </p:sp>
    </p:spTree>
    <p:extLst>
      <p:ext uri="{BB962C8B-B14F-4D97-AF65-F5344CB8AC3E}">
        <p14:creationId xmlns:p14="http://schemas.microsoft.com/office/powerpoint/2010/main" val="21721455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coupling: beneficial effect</a:t>
            </a:r>
            <a:endParaRPr lang="en-US" dirty="0"/>
          </a:p>
        </p:txBody>
      </p:sp>
      <p:sp>
        <p:nvSpPr>
          <p:cNvPr id="3" name="Content Placeholder 2"/>
          <p:cNvSpPr>
            <a:spLocks noGrp="1"/>
          </p:cNvSpPr>
          <p:nvPr>
            <p:ph idx="1"/>
          </p:nvPr>
        </p:nvSpPr>
        <p:spPr/>
        <p:txBody>
          <a:bodyPr>
            <a:normAutofit/>
          </a:bodyPr>
          <a:lstStyle/>
          <a:p>
            <a:r>
              <a:rPr lang="en-US" dirty="0"/>
              <a:t>Linear coupling </a:t>
            </a:r>
            <a:r>
              <a:rPr lang="en-US" dirty="0" smtClean="0"/>
              <a:t>is </a:t>
            </a:r>
            <a:r>
              <a:rPr lang="en-US" dirty="0"/>
              <a:t>interesting in case there is an asymmetry between the 2 transverse planes (i.e. </a:t>
            </a:r>
            <a:r>
              <a:rPr lang="en-US" dirty="0" smtClean="0"/>
              <a:t>different </a:t>
            </a:r>
            <a:r>
              <a:rPr lang="en-US" dirty="0"/>
              <a:t>impedances and/or different chromaticities and/or different tune spreads) and one plane is unstable without </a:t>
            </a:r>
            <a:r>
              <a:rPr lang="en-US" dirty="0" smtClean="0"/>
              <a:t>coupling</a:t>
            </a:r>
          </a:p>
          <a:p>
            <a:r>
              <a:rPr lang="en-US" dirty="0" smtClean="0"/>
              <a:t>Transfer beam </a:t>
            </a:r>
            <a:r>
              <a:rPr lang="en-US" dirty="0"/>
              <a:t>stability from one plane to the other </a:t>
            </a:r>
            <a:r>
              <a:rPr lang="en-US" dirty="0" smtClean="0">
                <a:solidFill>
                  <a:srgbClr val="0000FF"/>
                </a:solidFill>
              </a:rPr>
              <a:t>(R</a:t>
            </a:r>
            <a:r>
              <a:rPr lang="en-US" dirty="0">
                <a:solidFill>
                  <a:srgbClr val="0000FF"/>
                </a:solidFill>
              </a:rPr>
              <a:t>. </a:t>
            </a:r>
            <a:r>
              <a:rPr lang="en-US" dirty="0" err="1" smtClean="0">
                <a:solidFill>
                  <a:srgbClr val="0000FF"/>
                </a:solidFill>
              </a:rPr>
              <a:t>Cappi</a:t>
            </a:r>
            <a:r>
              <a:rPr lang="en-US" dirty="0" smtClean="0">
                <a:solidFill>
                  <a:srgbClr val="0000FF"/>
                </a:solidFill>
              </a:rPr>
              <a:t> </a:t>
            </a:r>
            <a:r>
              <a:rPr lang="en-US" dirty="0">
                <a:solidFill>
                  <a:srgbClr val="0000FF"/>
                </a:solidFill>
              </a:rPr>
              <a:t>and D. </a:t>
            </a:r>
            <a:r>
              <a:rPr lang="en-US" dirty="0" err="1" smtClean="0">
                <a:solidFill>
                  <a:srgbClr val="0000FF"/>
                </a:solidFill>
              </a:rPr>
              <a:t>Mohl</a:t>
            </a:r>
            <a:r>
              <a:rPr lang="en-US" dirty="0" smtClean="0">
                <a:solidFill>
                  <a:srgbClr val="0000FF"/>
                </a:solidFill>
              </a:rPr>
              <a:t>)</a:t>
            </a:r>
          </a:p>
          <a:p>
            <a:pPr lvl="1"/>
            <a:r>
              <a:rPr lang="en-US" dirty="0" smtClean="0"/>
              <a:t>Share </a:t>
            </a:r>
            <a:r>
              <a:rPr lang="en-US" dirty="0"/>
              <a:t>the instability growth rates and/or the tune </a:t>
            </a:r>
            <a:r>
              <a:rPr lang="en-US" dirty="0" smtClean="0"/>
              <a:t>spreads between the two planes</a:t>
            </a:r>
          </a:p>
          <a:p>
            <a:pPr lvl="1"/>
            <a:r>
              <a:rPr lang="en-US" dirty="0"/>
              <a:t>T</a:t>
            </a:r>
            <a:r>
              <a:rPr lang="en-US" dirty="0" smtClean="0"/>
              <a:t>heory of coupled Landau damping (</a:t>
            </a:r>
            <a:r>
              <a:rPr lang="en-US" dirty="0" smtClean="0">
                <a:hlinkClick r:id="rId2"/>
              </a:rPr>
              <a:t>E. Métral</a:t>
            </a:r>
            <a:r>
              <a:rPr lang="en-US" dirty="0" smtClean="0"/>
              <a:t>)</a:t>
            </a:r>
            <a:endParaRPr lang="en-US" dirty="0"/>
          </a:p>
          <a:p>
            <a:pPr marL="0" indent="0">
              <a:buNone/>
            </a:pPr>
            <a:r>
              <a:rPr lang="en-US" dirty="0" smtClean="0"/>
              <a:t>    Example</a:t>
            </a:r>
            <a:r>
              <a:rPr lang="en-US" dirty="0" smtClean="0"/>
              <a:t>: CERN PS </a:t>
            </a:r>
            <a:r>
              <a:rPr lang="en-US" dirty="0" smtClean="0">
                <a:solidFill>
                  <a:srgbClr val="0000FF"/>
                </a:solidFill>
              </a:rPr>
              <a:t>(</a:t>
            </a:r>
            <a:r>
              <a:rPr lang="en-US" dirty="0">
                <a:solidFill>
                  <a:srgbClr val="0000FF"/>
                </a:solidFill>
              </a:rPr>
              <a:t>E. </a:t>
            </a:r>
            <a:r>
              <a:rPr lang="en-US" dirty="0" err="1" smtClean="0">
                <a:solidFill>
                  <a:srgbClr val="0000FF"/>
                </a:solidFill>
              </a:rPr>
              <a:t>Métral</a:t>
            </a:r>
            <a:r>
              <a:rPr lang="en-US" dirty="0" smtClean="0">
                <a:solidFill>
                  <a:srgbClr val="0000FF"/>
                </a:solidFill>
              </a:rPr>
              <a:t> </a:t>
            </a:r>
            <a:r>
              <a:rPr lang="en-US" dirty="0">
                <a:solidFill>
                  <a:srgbClr val="0000FF"/>
                </a:solidFill>
              </a:rPr>
              <a:t>et al.)</a:t>
            </a:r>
            <a:endParaRPr lang="en-US" dirty="0" smtClean="0"/>
          </a:p>
          <a:p>
            <a:pPr lvl="1"/>
            <a:r>
              <a:rPr lang="en-US" dirty="0" smtClean="0"/>
              <a:t>Horizontal m=6 </a:t>
            </a:r>
            <a:r>
              <a:rPr lang="en-US" dirty="0" err="1" smtClean="0"/>
              <a:t>headtail</a:t>
            </a:r>
            <a:r>
              <a:rPr lang="en-US" dirty="0" smtClean="0"/>
              <a:t> instability </a:t>
            </a:r>
            <a:br>
              <a:rPr lang="en-US" dirty="0" smtClean="0"/>
            </a:br>
            <a:r>
              <a:rPr lang="en-US" dirty="0" smtClean="0"/>
              <a:t>at injection with natural chromaticity </a:t>
            </a:r>
          </a:p>
          <a:p>
            <a:pPr lvl="1"/>
            <a:endParaRPr lang="en-US"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10</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10" name="Picture 9" descr="FRPMN074.pdf"/>
          <p:cNvPicPr>
            <a:picLocks noChangeAspect="1"/>
          </p:cNvPicPr>
          <p:nvPr/>
        </p:nvPicPr>
        <p:blipFill rotWithShape="1">
          <a:blip r:embed="rId3">
            <a:extLst>
              <a:ext uri="{28A0092B-C50C-407E-A947-70E740481C1C}">
                <a14:useLocalDpi xmlns:a14="http://schemas.microsoft.com/office/drawing/2010/main" val="0"/>
              </a:ext>
            </a:extLst>
          </a:blip>
          <a:srcRect l="70944" t="71930" r="6774" b="16764"/>
          <a:stretch/>
        </p:blipFill>
        <p:spPr>
          <a:xfrm>
            <a:off x="1125012" y="3939951"/>
            <a:ext cx="3468473" cy="2341644"/>
          </a:xfrm>
          <a:prstGeom prst="rect">
            <a:avLst/>
          </a:prstGeom>
        </p:spPr>
      </p:pic>
      <p:sp>
        <p:nvSpPr>
          <p:cNvPr id="8" name="Rectangle 7"/>
          <p:cNvSpPr/>
          <p:nvPr/>
        </p:nvSpPr>
        <p:spPr>
          <a:xfrm>
            <a:off x="457200" y="3034632"/>
            <a:ext cx="8311793" cy="308810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RPMN074.pdf"/>
          <p:cNvPicPr>
            <a:picLocks noChangeAspect="1"/>
          </p:cNvPicPr>
          <p:nvPr/>
        </p:nvPicPr>
        <p:blipFill rotWithShape="1">
          <a:blip r:embed="rId4">
            <a:extLst>
              <a:ext uri="{28A0092B-C50C-407E-A947-70E740481C1C}">
                <a14:useLocalDpi xmlns:a14="http://schemas.microsoft.com/office/drawing/2010/main" val="0"/>
              </a:ext>
            </a:extLst>
          </a:blip>
          <a:srcRect l="12775" t="72904" r="54725" b="10721"/>
          <a:stretch/>
        </p:blipFill>
        <p:spPr>
          <a:xfrm>
            <a:off x="4743690" y="3368075"/>
            <a:ext cx="4120888" cy="2762455"/>
          </a:xfrm>
          <a:prstGeom prst="rect">
            <a:avLst/>
          </a:prstGeom>
        </p:spPr>
      </p:pic>
      <p:sp>
        <p:nvSpPr>
          <p:cNvPr id="12" name="TextBox 11"/>
          <p:cNvSpPr txBox="1"/>
          <p:nvPr/>
        </p:nvSpPr>
        <p:spPr>
          <a:xfrm>
            <a:off x="5937602" y="3298407"/>
            <a:ext cx="1990549" cy="307777"/>
          </a:xfrm>
          <a:prstGeom prst="rect">
            <a:avLst/>
          </a:prstGeom>
          <a:noFill/>
        </p:spPr>
        <p:txBody>
          <a:bodyPr wrap="none" rtlCol="0">
            <a:spAutoFit/>
          </a:bodyPr>
          <a:lstStyle/>
          <a:p>
            <a:r>
              <a:rPr lang="en-US" sz="1400" dirty="0" smtClean="0">
                <a:solidFill>
                  <a:srgbClr val="000000"/>
                </a:solidFill>
              </a:rPr>
              <a:t>HEADTAIL simulations</a:t>
            </a:r>
            <a:endParaRPr lang="en-US" sz="1700" dirty="0">
              <a:solidFill>
                <a:srgbClr val="0000FF"/>
              </a:solidFill>
            </a:endParaRPr>
          </a:p>
        </p:txBody>
      </p:sp>
      <p:sp>
        <p:nvSpPr>
          <p:cNvPr id="18" name="TextBox 17"/>
          <p:cNvSpPr txBox="1"/>
          <p:nvPr/>
        </p:nvSpPr>
        <p:spPr>
          <a:xfrm>
            <a:off x="7871325" y="3899258"/>
            <a:ext cx="842211" cy="307777"/>
          </a:xfrm>
          <a:prstGeom prst="rect">
            <a:avLst/>
          </a:prstGeom>
          <a:solidFill>
            <a:schemeClr val="bg1"/>
          </a:solidFill>
          <a:ln w="38100">
            <a:solidFill>
              <a:srgbClr val="FF9934"/>
            </a:solidFill>
          </a:ln>
        </p:spPr>
        <p:txBody>
          <a:bodyPr wrap="square" rtlCol="0">
            <a:spAutoFit/>
          </a:bodyPr>
          <a:lstStyle/>
          <a:p>
            <a:pPr algn="ctr"/>
            <a:r>
              <a:rPr lang="en-US" sz="1400" i="1" dirty="0" smtClean="0">
                <a:solidFill>
                  <a:srgbClr val="000000"/>
                </a:solidFill>
                <a:latin typeface="Symbol" charset="2"/>
                <a:cs typeface="Symbol" charset="2"/>
              </a:rPr>
              <a:t>x</a:t>
            </a:r>
            <a:r>
              <a:rPr lang="en-US" sz="1400" i="1" baseline="-25000" dirty="0" smtClean="0">
                <a:solidFill>
                  <a:srgbClr val="000000"/>
                </a:solidFill>
              </a:rPr>
              <a:t>x</a:t>
            </a:r>
            <a:r>
              <a:rPr lang="en-US" sz="1400" i="1" dirty="0" smtClean="0">
                <a:solidFill>
                  <a:srgbClr val="000000"/>
                </a:solidFill>
              </a:rPr>
              <a:t> = </a:t>
            </a:r>
            <a:r>
              <a:rPr lang="en-US" sz="1400" dirty="0" smtClean="0">
                <a:solidFill>
                  <a:srgbClr val="000000"/>
                </a:solidFill>
              </a:rPr>
              <a:t>-0.5</a:t>
            </a:r>
            <a:endParaRPr lang="en-US" sz="1400" dirty="0">
              <a:solidFill>
                <a:srgbClr val="000000"/>
              </a:solidFill>
            </a:endParaRPr>
          </a:p>
        </p:txBody>
      </p:sp>
      <p:sp>
        <p:nvSpPr>
          <p:cNvPr id="19" name="TextBox 18"/>
          <p:cNvSpPr txBox="1"/>
          <p:nvPr/>
        </p:nvSpPr>
        <p:spPr>
          <a:xfrm>
            <a:off x="7871325" y="4301727"/>
            <a:ext cx="842211" cy="307777"/>
          </a:xfrm>
          <a:prstGeom prst="rect">
            <a:avLst/>
          </a:prstGeom>
          <a:solidFill>
            <a:schemeClr val="bg1"/>
          </a:solidFill>
          <a:ln w="38100">
            <a:solidFill>
              <a:srgbClr val="FF9934"/>
            </a:solidFill>
          </a:ln>
        </p:spPr>
        <p:txBody>
          <a:bodyPr wrap="square" rtlCol="0">
            <a:spAutoFit/>
          </a:bodyPr>
          <a:lstStyle/>
          <a:p>
            <a:pPr algn="ctr"/>
            <a:r>
              <a:rPr lang="en-US" sz="1400" i="1" dirty="0" err="1" smtClean="0">
                <a:solidFill>
                  <a:srgbClr val="000000"/>
                </a:solidFill>
                <a:latin typeface="Symbol" charset="2"/>
                <a:cs typeface="Symbol" charset="2"/>
              </a:rPr>
              <a:t>x</a:t>
            </a:r>
            <a:r>
              <a:rPr lang="en-US" sz="1400" i="1" baseline="-25000" dirty="0" err="1" smtClean="0">
                <a:solidFill>
                  <a:srgbClr val="000000"/>
                </a:solidFill>
              </a:rPr>
              <a:t>y</a:t>
            </a:r>
            <a:r>
              <a:rPr lang="en-US" sz="1400" i="1" dirty="0" smtClean="0">
                <a:solidFill>
                  <a:srgbClr val="000000"/>
                </a:solidFill>
              </a:rPr>
              <a:t> = </a:t>
            </a:r>
            <a:r>
              <a:rPr lang="en-US" sz="1400" dirty="0" smtClean="0">
                <a:solidFill>
                  <a:srgbClr val="000000"/>
                </a:solidFill>
              </a:rPr>
              <a:t>-1.0</a:t>
            </a:r>
            <a:endParaRPr lang="en-US" sz="1400" dirty="0">
              <a:solidFill>
                <a:srgbClr val="000000"/>
              </a:solidFill>
            </a:endParaRPr>
          </a:p>
        </p:txBody>
      </p:sp>
      <p:sp>
        <p:nvSpPr>
          <p:cNvPr id="20" name="TextBox 19"/>
          <p:cNvSpPr txBox="1"/>
          <p:nvPr/>
        </p:nvSpPr>
        <p:spPr>
          <a:xfrm>
            <a:off x="6826801" y="5342249"/>
            <a:ext cx="1390563" cy="369332"/>
          </a:xfrm>
          <a:prstGeom prst="rect">
            <a:avLst/>
          </a:prstGeom>
          <a:noFill/>
        </p:spPr>
        <p:txBody>
          <a:bodyPr wrap="none" rtlCol="0">
            <a:spAutoFit/>
          </a:bodyPr>
          <a:lstStyle/>
          <a:p>
            <a:r>
              <a:rPr lang="en-US" dirty="0">
                <a:solidFill>
                  <a:srgbClr val="0000FF"/>
                </a:solidFill>
              </a:rPr>
              <a:t>(B. </a:t>
            </a:r>
            <a:r>
              <a:rPr lang="en-US" dirty="0" err="1">
                <a:solidFill>
                  <a:srgbClr val="0000FF"/>
                </a:solidFill>
              </a:rPr>
              <a:t>Salvant</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30789033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coupling: beneficial effect</a:t>
            </a:r>
            <a:endParaRPr lang="en-US" dirty="0"/>
          </a:p>
        </p:txBody>
      </p:sp>
      <p:sp>
        <p:nvSpPr>
          <p:cNvPr id="3" name="Content Placeholder 2"/>
          <p:cNvSpPr>
            <a:spLocks noGrp="1"/>
          </p:cNvSpPr>
          <p:nvPr>
            <p:ph idx="1"/>
          </p:nvPr>
        </p:nvSpPr>
        <p:spPr/>
        <p:txBody>
          <a:bodyPr>
            <a:normAutofit/>
          </a:bodyPr>
          <a:lstStyle/>
          <a:p>
            <a:r>
              <a:rPr lang="en-US" dirty="0"/>
              <a:t>Linear coupling </a:t>
            </a:r>
            <a:r>
              <a:rPr lang="en-US" dirty="0" smtClean="0"/>
              <a:t>is </a:t>
            </a:r>
            <a:r>
              <a:rPr lang="en-US" dirty="0"/>
              <a:t>interesting in case there is an asymmetry between the 2 transverse planes (i.e. </a:t>
            </a:r>
            <a:r>
              <a:rPr lang="en-US" dirty="0" smtClean="0"/>
              <a:t>different </a:t>
            </a:r>
            <a:r>
              <a:rPr lang="en-US" dirty="0"/>
              <a:t>impedances and/or different chromaticities and/or different tune spreads) and one plane is unstable without </a:t>
            </a:r>
            <a:r>
              <a:rPr lang="en-US" dirty="0" smtClean="0"/>
              <a:t>coupling</a:t>
            </a:r>
          </a:p>
          <a:p>
            <a:r>
              <a:rPr lang="en-US" dirty="0" smtClean="0"/>
              <a:t>Transfer beam </a:t>
            </a:r>
            <a:r>
              <a:rPr lang="en-US" dirty="0"/>
              <a:t>stability from one plane to the other </a:t>
            </a:r>
            <a:r>
              <a:rPr lang="en-US" dirty="0" smtClean="0">
                <a:solidFill>
                  <a:srgbClr val="0000FF"/>
                </a:solidFill>
              </a:rPr>
              <a:t>(R</a:t>
            </a:r>
            <a:r>
              <a:rPr lang="en-US" dirty="0">
                <a:solidFill>
                  <a:srgbClr val="0000FF"/>
                </a:solidFill>
              </a:rPr>
              <a:t>. </a:t>
            </a:r>
            <a:r>
              <a:rPr lang="en-US" dirty="0" err="1" smtClean="0">
                <a:solidFill>
                  <a:srgbClr val="0000FF"/>
                </a:solidFill>
              </a:rPr>
              <a:t>Cappi</a:t>
            </a:r>
            <a:r>
              <a:rPr lang="en-US" dirty="0" smtClean="0">
                <a:solidFill>
                  <a:srgbClr val="0000FF"/>
                </a:solidFill>
              </a:rPr>
              <a:t> </a:t>
            </a:r>
            <a:r>
              <a:rPr lang="en-US" dirty="0">
                <a:solidFill>
                  <a:srgbClr val="0000FF"/>
                </a:solidFill>
              </a:rPr>
              <a:t>and D. </a:t>
            </a:r>
            <a:r>
              <a:rPr lang="en-US" dirty="0" err="1" smtClean="0">
                <a:solidFill>
                  <a:srgbClr val="0000FF"/>
                </a:solidFill>
              </a:rPr>
              <a:t>Mohl</a:t>
            </a:r>
            <a:r>
              <a:rPr lang="en-US" dirty="0" smtClean="0">
                <a:solidFill>
                  <a:srgbClr val="0000FF"/>
                </a:solidFill>
              </a:rPr>
              <a:t>)</a:t>
            </a:r>
          </a:p>
          <a:p>
            <a:pPr lvl="1"/>
            <a:r>
              <a:rPr lang="en-US" dirty="0" smtClean="0"/>
              <a:t>Share </a:t>
            </a:r>
            <a:r>
              <a:rPr lang="en-US" dirty="0"/>
              <a:t>the instability growth rates and/or the tune </a:t>
            </a:r>
            <a:r>
              <a:rPr lang="en-US" dirty="0" smtClean="0"/>
              <a:t>spreads between the two planes</a:t>
            </a:r>
          </a:p>
          <a:p>
            <a:pPr lvl="1"/>
            <a:r>
              <a:rPr lang="en-US" dirty="0"/>
              <a:t>T</a:t>
            </a:r>
            <a:r>
              <a:rPr lang="en-US" dirty="0" smtClean="0"/>
              <a:t>heory of coupled Landau damping (</a:t>
            </a:r>
            <a:r>
              <a:rPr lang="en-US" dirty="0" smtClean="0">
                <a:hlinkClick r:id="rId2"/>
              </a:rPr>
              <a:t>E. Métral</a:t>
            </a:r>
            <a:r>
              <a:rPr lang="en-US" dirty="0" smtClean="0"/>
              <a:t>)</a:t>
            </a:r>
          </a:p>
          <a:p>
            <a:r>
              <a:rPr lang="en-US" dirty="0" smtClean="0"/>
              <a:t>Beneficial effect on TMCI threshold predicted</a:t>
            </a:r>
            <a:r>
              <a:rPr lang="en-US" dirty="0" smtClean="0">
                <a:solidFill>
                  <a:srgbClr val="0000FF"/>
                </a:solidFill>
              </a:rPr>
              <a:t> (</a:t>
            </a:r>
            <a:r>
              <a:rPr lang="en-US" dirty="0" smtClean="0">
                <a:solidFill>
                  <a:srgbClr val="0000FF"/>
                </a:solidFill>
                <a:hlinkClick r:id="rId3"/>
              </a:rPr>
              <a:t>E. </a:t>
            </a:r>
            <a:r>
              <a:rPr lang="en-US" dirty="0" err="1" smtClean="0">
                <a:solidFill>
                  <a:srgbClr val="0000FF"/>
                </a:solidFill>
                <a:hlinkClick r:id="rId3"/>
              </a:rPr>
              <a:t>M</a:t>
            </a:r>
            <a:r>
              <a:rPr lang="en-US" dirty="0" err="1" smtClean="0">
                <a:solidFill>
                  <a:srgbClr val="0000FF"/>
                </a:solidFill>
                <a:hlinkClick r:id="rId3"/>
              </a:rPr>
              <a:t>étral</a:t>
            </a:r>
            <a:r>
              <a:rPr lang="en-US" dirty="0" smtClean="0">
                <a:solidFill>
                  <a:srgbClr val="0000FF"/>
                </a:solidFill>
                <a:hlinkClick r:id="rId3"/>
              </a:rPr>
              <a:t> and G. Rumolo</a:t>
            </a:r>
            <a:r>
              <a:rPr lang="en-US" dirty="0" smtClean="0">
                <a:solidFill>
                  <a:srgbClr val="0000FF"/>
                </a:solidFill>
              </a:rPr>
              <a:t>)</a:t>
            </a:r>
            <a:endParaRPr lang="en-US" dirty="0">
              <a:solidFill>
                <a:srgbClr val="0000FF"/>
              </a:solidFill>
            </a:endParaRPr>
          </a:p>
          <a:p>
            <a:pPr marL="0" indent="0">
              <a:buNone/>
            </a:pPr>
            <a:r>
              <a:rPr lang="en-US" dirty="0" smtClean="0"/>
              <a:t>    </a:t>
            </a:r>
            <a:endParaRPr lang="en-US"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11</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7" name="Picture 6" descr="THPCH058.pdf"/>
          <p:cNvPicPr>
            <a:picLocks noChangeAspect="1"/>
          </p:cNvPicPr>
          <p:nvPr/>
        </p:nvPicPr>
        <p:blipFill rotWithShape="1">
          <a:blip r:embed="rId4">
            <a:extLst>
              <a:ext uri="{28A0092B-C50C-407E-A947-70E740481C1C}">
                <a14:useLocalDpi xmlns:a14="http://schemas.microsoft.com/office/drawing/2010/main" val="0"/>
              </a:ext>
            </a:extLst>
          </a:blip>
          <a:srcRect l="6484" t="23587" r="48906" b="58611"/>
          <a:stretch/>
        </p:blipFill>
        <p:spPr>
          <a:xfrm>
            <a:off x="701119" y="3813975"/>
            <a:ext cx="4104105" cy="2179053"/>
          </a:xfrm>
          <a:prstGeom prst="rect">
            <a:avLst/>
          </a:prstGeom>
        </p:spPr>
      </p:pic>
      <p:pic>
        <p:nvPicPr>
          <p:cNvPr id="14" name="Picture 13" descr="THPCH058.pdf"/>
          <p:cNvPicPr>
            <a:picLocks noChangeAspect="1"/>
          </p:cNvPicPr>
          <p:nvPr/>
        </p:nvPicPr>
        <p:blipFill rotWithShape="1">
          <a:blip r:embed="rId4">
            <a:extLst>
              <a:ext uri="{28A0092B-C50C-407E-A947-70E740481C1C}">
                <a14:useLocalDpi xmlns:a14="http://schemas.microsoft.com/office/drawing/2010/main" val="0"/>
              </a:ext>
            </a:extLst>
          </a:blip>
          <a:srcRect l="6484" t="42043" r="48906" b="40156"/>
          <a:stretch/>
        </p:blipFill>
        <p:spPr>
          <a:xfrm>
            <a:off x="4900809" y="3813975"/>
            <a:ext cx="4104105" cy="2179053"/>
          </a:xfrm>
          <a:prstGeom prst="rect">
            <a:avLst/>
          </a:prstGeom>
        </p:spPr>
      </p:pic>
      <p:sp>
        <p:nvSpPr>
          <p:cNvPr id="11" name="TextBox 10"/>
          <p:cNvSpPr txBox="1"/>
          <p:nvPr/>
        </p:nvSpPr>
        <p:spPr>
          <a:xfrm>
            <a:off x="850310" y="3561034"/>
            <a:ext cx="3499313" cy="323165"/>
          </a:xfrm>
          <a:prstGeom prst="rect">
            <a:avLst/>
          </a:prstGeom>
          <a:noFill/>
        </p:spPr>
        <p:txBody>
          <a:bodyPr wrap="none" rtlCol="0">
            <a:spAutoFit/>
          </a:bodyPr>
          <a:lstStyle/>
          <a:p>
            <a:r>
              <a:rPr lang="en-US" sz="1500" dirty="0" smtClean="0">
                <a:solidFill>
                  <a:srgbClr val="000000"/>
                </a:solidFill>
              </a:rPr>
              <a:t>SPS simulation: without linear coupling</a:t>
            </a:r>
            <a:endParaRPr lang="en-US" sz="1500" dirty="0">
              <a:solidFill>
                <a:srgbClr val="000000"/>
              </a:solidFill>
            </a:endParaRPr>
          </a:p>
        </p:txBody>
      </p:sp>
      <p:sp>
        <p:nvSpPr>
          <p:cNvPr id="16" name="TextBox 15"/>
          <p:cNvSpPr txBox="1"/>
          <p:nvPr/>
        </p:nvSpPr>
        <p:spPr>
          <a:xfrm>
            <a:off x="4744302" y="3561034"/>
            <a:ext cx="4022950" cy="323165"/>
          </a:xfrm>
          <a:prstGeom prst="rect">
            <a:avLst/>
          </a:prstGeom>
          <a:noFill/>
        </p:spPr>
        <p:txBody>
          <a:bodyPr wrap="none" rtlCol="0">
            <a:spAutoFit/>
          </a:bodyPr>
          <a:lstStyle/>
          <a:p>
            <a:r>
              <a:rPr lang="en-US" sz="1500" dirty="0" smtClean="0">
                <a:solidFill>
                  <a:srgbClr val="000000"/>
                </a:solidFill>
              </a:rPr>
              <a:t>SPS simulation: with optimum linear coupling</a:t>
            </a:r>
            <a:endParaRPr lang="en-US" sz="1500" dirty="0">
              <a:solidFill>
                <a:srgbClr val="000000"/>
              </a:solidFill>
            </a:endParaRPr>
          </a:p>
        </p:txBody>
      </p:sp>
    </p:spTree>
    <p:extLst>
      <p:ext uri="{BB962C8B-B14F-4D97-AF65-F5344CB8AC3E}">
        <p14:creationId xmlns:p14="http://schemas.microsoft.com/office/powerpoint/2010/main" val="25959055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LANL-PSR </a:t>
            </a:r>
            <a:r>
              <a:rPr lang="en-US" dirty="0">
                <a:solidFill>
                  <a:srgbClr val="0000FF"/>
                </a:solidFill>
              </a:rPr>
              <a:t>(from B. </a:t>
            </a:r>
            <a:r>
              <a:rPr lang="en-US" dirty="0" err="1">
                <a:solidFill>
                  <a:srgbClr val="0000FF"/>
                </a:solidFill>
              </a:rPr>
              <a:t>Macek</a:t>
            </a:r>
            <a:r>
              <a:rPr lang="en-US" dirty="0">
                <a:solidFill>
                  <a:srgbClr val="0000FF"/>
                </a:solidFill>
              </a:rPr>
              <a:t>)</a:t>
            </a:r>
          </a:p>
          <a:p>
            <a:pPr lvl="1"/>
            <a:r>
              <a:rPr lang="en-US" dirty="0"/>
              <a:t>“Operating at or near the coupling resonance </a:t>
            </a:r>
            <a:r>
              <a:rPr lang="en-US" dirty="0" smtClean="0"/>
              <a:t>	       with </a:t>
            </a:r>
            <a:r>
              <a:rPr lang="en-US" dirty="0"/>
              <a:t>a skew quad is one of the most effective means to damp our 'e-p' instability”</a:t>
            </a:r>
          </a:p>
          <a:p>
            <a:r>
              <a:rPr lang="en-US" dirty="0"/>
              <a:t> BNL-AGS </a:t>
            </a:r>
            <a:r>
              <a:rPr lang="en-US" dirty="0">
                <a:solidFill>
                  <a:srgbClr val="0000FF"/>
                </a:solidFill>
              </a:rPr>
              <a:t>(from T. </a:t>
            </a:r>
            <a:r>
              <a:rPr lang="en-US" dirty="0" err="1">
                <a:solidFill>
                  <a:srgbClr val="0000FF"/>
                </a:solidFill>
              </a:rPr>
              <a:t>Roser</a:t>
            </a:r>
            <a:r>
              <a:rPr lang="en-US" dirty="0" smtClean="0">
                <a:solidFill>
                  <a:srgbClr val="0000FF"/>
                </a:solidFill>
              </a:rPr>
              <a:t>)</a:t>
            </a:r>
            <a:endParaRPr lang="en-US" dirty="0">
              <a:solidFill>
                <a:srgbClr val="0000FF"/>
              </a:solidFill>
            </a:endParaRPr>
          </a:p>
          <a:p>
            <a:pPr lvl="1"/>
            <a:r>
              <a:rPr lang="en-US" dirty="0"/>
              <a:t>“The injection setup at AGS is a tradeoff between a 'highly coupled' situation, associated with slow loss, and a 'lightly coupled' situation where the beam is unstable (coupled-bunch instability)</a:t>
            </a:r>
            <a:r>
              <a:rPr lang="en-US" dirty="0" smtClean="0"/>
              <a:t>”</a:t>
            </a:r>
          </a:p>
          <a:p>
            <a:r>
              <a:rPr lang="en-US" dirty="0"/>
              <a:t>CERN-SPS </a:t>
            </a:r>
            <a:r>
              <a:rPr lang="en-US" dirty="0">
                <a:solidFill>
                  <a:srgbClr val="0000FF"/>
                </a:solidFill>
              </a:rPr>
              <a:t>(from G. </a:t>
            </a:r>
            <a:r>
              <a:rPr lang="en-US" dirty="0" err="1">
                <a:solidFill>
                  <a:srgbClr val="0000FF"/>
                </a:solidFill>
              </a:rPr>
              <a:t>Arduini</a:t>
            </a:r>
            <a:r>
              <a:rPr lang="en-US" dirty="0">
                <a:solidFill>
                  <a:srgbClr val="0000FF"/>
                </a:solidFill>
              </a:rPr>
              <a:t>)</a:t>
            </a:r>
          </a:p>
          <a:p>
            <a:pPr lvl="1"/>
            <a:r>
              <a:rPr lang="en-US" dirty="0"/>
              <a:t>“A TMCI in the vertical plane with lepton beams at 16 GeV is observed. Using skew quads ('just turning the knobs'), gains in intensity of about 20-30%, and a more stable beam, have been obtained</a:t>
            </a:r>
            <a:r>
              <a:rPr lang="en-US" dirty="0" smtClean="0"/>
              <a:t>”</a:t>
            </a:r>
          </a:p>
          <a:p>
            <a:r>
              <a:rPr lang="en-US" dirty="0"/>
              <a:t>CERN-LEP </a:t>
            </a:r>
            <a:r>
              <a:rPr lang="en-US" dirty="0">
                <a:solidFill>
                  <a:srgbClr val="0000FF"/>
                </a:solidFill>
              </a:rPr>
              <a:t>(from A. </a:t>
            </a:r>
            <a:r>
              <a:rPr lang="en-US" dirty="0" err="1">
                <a:solidFill>
                  <a:srgbClr val="0000FF"/>
                </a:solidFill>
              </a:rPr>
              <a:t>Verdier</a:t>
            </a:r>
            <a:r>
              <a:rPr lang="en-US" dirty="0">
                <a:solidFill>
                  <a:srgbClr val="0000FF"/>
                </a:solidFill>
              </a:rPr>
              <a:t>)</a:t>
            </a:r>
          </a:p>
          <a:p>
            <a:pPr lvl="1"/>
            <a:r>
              <a:rPr lang="en-US" dirty="0"/>
              <a:t>“The TMCI in the vertical plane at 20 GeV sets the limit to the intensity per bunch. The operation people said that it's better to accumulate with tunes close to each other”              </a:t>
            </a:r>
          </a:p>
          <a:p>
            <a:endParaRPr lang="en-US" dirty="0"/>
          </a:p>
        </p:txBody>
      </p:sp>
      <p:graphicFrame>
        <p:nvGraphicFramePr>
          <p:cNvPr id="13" name="Object 4"/>
          <p:cNvGraphicFramePr>
            <a:graphicFrameLocks noChangeAspect="1"/>
          </p:cNvGraphicFramePr>
          <p:nvPr>
            <p:extLst>
              <p:ext uri="{D42A27DB-BD31-4B8C-83A1-F6EECF244321}">
                <p14:modId xmlns:p14="http://schemas.microsoft.com/office/powerpoint/2010/main" val="2257602876"/>
              </p:ext>
            </p:extLst>
          </p:nvPr>
        </p:nvGraphicFramePr>
        <p:xfrm>
          <a:off x="5264581" y="1225423"/>
          <a:ext cx="1125525" cy="342071"/>
        </p:xfrm>
        <a:graphic>
          <a:graphicData uri="http://schemas.openxmlformats.org/presentationml/2006/ole">
            <mc:AlternateContent xmlns:mc="http://schemas.openxmlformats.org/markup-compatibility/2006">
              <mc:Choice xmlns:v="urn:schemas-microsoft-com:vml" Requires="v">
                <p:oleObj spid="_x0000_s16844" name="Equation" r:id="rId3" imgW="749160" imgH="228600" progId="Equation.3">
                  <p:embed/>
                </p:oleObj>
              </mc:Choice>
              <mc:Fallback>
                <p:oleObj name="Equation" r:id="rId3" imgW="74916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81" y="1225423"/>
                        <a:ext cx="1125525" cy="342071"/>
                      </a:xfrm>
                      <a:prstGeom prst="rect">
                        <a:avLst/>
                      </a:prstGeom>
                      <a:solidFill>
                        <a:srgbClr val="FFFFFF"/>
                      </a:solid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Linear coupling: beneficial effect</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12</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aphicFrame>
        <p:nvGraphicFramePr>
          <p:cNvPr id="7" name="Object 16"/>
          <p:cNvGraphicFramePr>
            <a:graphicFrameLocks noChangeAspect="1"/>
          </p:cNvGraphicFramePr>
          <p:nvPr>
            <p:extLst>
              <p:ext uri="{D42A27DB-BD31-4B8C-83A1-F6EECF244321}">
                <p14:modId xmlns:p14="http://schemas.microsoft.com/office/powerpoint/2010/main" val="1698503350"/>
              </p:ext>
            </p:extLst>
          </p:nvPr>
        </p:nvGraphicFramePr>
        <p:xfrm>
          <a:off x="3943267" y="4666504"/>
          <a:ext cx="1017493" cy="325598"/>
        </p:xfrm>
        <a:graphic>
          <a:graphicData uri="http://schemas.openxmlformats.org/presentationml/2006/ole">
            <mc:AlternateContent xmlns:mc="http://schemas.openxmlformats.org/markup-compatibility/2006">
              <mc:Choice xmlns:v="urn:schemas-microsoft-com:vml" Requires="v">
                <p:oleObj spid="_x0000_s16845" name="Equation" r:id="rId5" imgW="711000" imgH="228600" progId="Equation.3">
                  <p:embed/>
                </p:oleObj>
              </mc:Choice>
              <mc:Fallback>
                <p:oleObj name="Equation" r:id="rId5" imgW="7110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267" y="4666504"/>
                        <a:ext cx="1017493" cy="325598"/>
                      </a:xfrm>
                      <a:prstGeom prst="rect">
                        <a:avLst/>
                      </a:prstGeom>
                      <a:noFill/>
                      <a:ln>
                        <a:noFill/>
                      </a:ln>
                      <a:effectLst/>
                    </p:spPr>
                  </p:pic>
                </p:oleObj>
              </mc:Fallback>
            </mc:AlternateContent>
          </a:graphicData>
        </a:graphic>
      </p:graphicFrame>
      <p:graphicFrame>
        <p:nvGraphicFramePr>
          <p:cNvPr id="8" name="Object 17"/>
          <p:cNvGraphicFramePr>
            <a:graphicFrameLocks noChangeAspect="1"/>
          </p:cNvGraphicFramePr>
          <p:nvPr>
            <p:extLst>
              <p:ext uri="{D42A27DB-BD31-4B8C-83A1-F6EECF244321}">
                <p14:modId xmlns:p14="http://schemas.microsoft.com/office/powerpoint/2010/main" val="3748114896"/>
              </p:ext>
            </p:extLst>
          </p:nvPr>
        </p:nvGraphicFramePr>
        <p:xfrm>
          <a:off x="5150431" y="4653136"/>
          <a:ext cx="1017493" cy="325598"/>
        </p:xfrm>
        <a:graphic>
          <a:graphicData uri="http://schemas.openxmlformats.org/presentationml/2006/ole">
            <mc:AlternateContent xmlns:mc="http://schemas.openxmlformats.org/markup-compatibility/2006">
              <mc:Choice xmlns:v="urn:schemas-microsoft-com:vml" Requires="v">
                <p:oleObj spid="_x0000_s16846" name="Equation" r:id="rId7" imgW="711000" imgH="228600" progId="Equation.3">
                  <p:embed/>
                </p:oleObj>
              </mc:Choice>
              <mc:Fallback>
                <p:oleObj name="Equation" r:id="rId7" imgW="7110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0431" y="4653136"/>
                        <a:ext cx="1017493" cy="325598"/>
                      </a:xfrm>
                      <a:prstGeom prst="rect">
                        <a:avLst/>
                      </a:prstGeom>
                      <a:noFill/>
                      <a:ln>
                        <a:noFill/>
                      </a:ln>
                      <a:effec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2077920315"/>
              </p:ext>
            </p:extLst>
          </p:nvPr>
        </p:nvGraphicFramePr>
        <p:xfrm>
          <a:off x="3943267" y="3326185"/>
          <a:ext cx="1043218" cy="328739"/>
        </p:xfrm>
        <a:graphic>
          <a:graphicData uri="http://schemas.openxmlformats.org/presentationml/2006/ole">
            <mc:AlternateContent xmlns:mc="http://schemas.openxmlformats.org/markup-compatibility/2006">
              <mc:Choice xmlns:v="urn:schemas-microsoft-com:vml" Requires="v">
                <p:oleObj spid="_x0000_s16847" name="Equation" r:id="rId9" imgW="723600" imgH="228600" progId="Equation.3">
                  <p:embed/>
                </p:oleObj>
              </mc:Choice>
              <mc:Fallback>
                <p:oleObj name="Equation" r:id="rId9" imgW="7236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3267" y="3326185"/>
                        <a:ext cx="1043218" cy="328739"/>
                      </a:xfrm>
                      <a:prstGeom prst="rect">
                        <a:avLst/>
                      </a:prstGeom>
                      <a:noFill/>
                      <a:ln>
                        <a:noFill/>
                      </a:ln>
                      <a:effectLst/>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3231864332"/>
              </p:ext>
            </p:extLst>
          </p:nvPr>
        </p:nvGraphicFramePr>
        <p:xfrm>
          <a:off x="5125130" y="3312818"/>
          <a:ext cx="1027312" cy="328740"/>
        </p:xfrm>
        <a:graphic>
          <a:graphicData uri="http://schemas.openxmlformats.org/presentationml/2006/ole">
            <mc:AlternateContent xmlns:mc="http://schemas.openxmlformats.org/markup-compatibility/2006">
              <mc:Choice xmlns:v="urn:schemas-microsoft-com:vml" Requires="v">
                <p:oleObj spid="_x0000_s16848" name="Equation" r:id="rId11" imgW="711000" imgH="228600" progId="Equation.3">
                  <p:embed/>
                </p:oleObj>
              </mc:Choice>
              <mc:Fallback>
                <p:oleObj name="Equation" r:id="rId11" imgW="7110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5130" y="3312818"/>
                        <a:ext cx="1027312" cy="328740"/>
                      </a:xfrm>
                      <a:prstGeom prst="rect">
                        <a:avLst/>
                      </a:prstGeom>
                      <a:noFill/>
                      <a:ln>
                        <a:noFill/>
                      </a:ln>
                      <a:effectLst/>
                    </p:spPr>
                  </p:pic>
                </p:oleObj>
              </mc:Fallback>
            </mc:AlternateContent>
          </a:graphicData>
        </a:graphic>
      </p:graphicFrame>
      <p:graphicFrame>
        <p:nvGraphicFramePr>
          <p:cNvPr id="11" name="Object 6"/>
          <p:cNvGraphicFramePr>
            <a:graphicFrameLocks noChangeAspect="1"/>
          </p:cNvGraphicFramePr>
          <p:nvPr>
            <p:extLst>
              <p:ext uri="{D42A27DB-BD31-4B8C-83A1-F6EECF244321}">
                <p14:modId xmlns:p14="http://schemas.microsoft.com/office/powerpoint/2010/main" val="3369670732"/>
              </p:ext>
            </p:extLst>
          </p:nvPr>
        </p:nvGraphicFramePr>
        <p:xfrm>
          <a:off x="3933486" y="2001912"/>
          <a:ext cx="984902" cy="315169"/>
        </p:xfrm>
        <a:graphic>
          <a:graphicData uri="http://schemas.openxmlformats.org/presentationml/2006/ole">
            <mc:AlternateContent xmlns:mc="http://schemas.openxmlformats.org/markup-compatibility/2006">
              <mc:Choice xmlns:v="urn:schemas-microsoft-com:vml" Requires="v">
                <p:oleObj spid="_x0000_s16849" name="Equation" r:id="rId13" imgW="711000" imgH="228600" progId="Equation.3">
                  <p:embed/>
                </p:oleObj>
              </mc:Choice>
              <mc:Fallback>
                <p:oleObj name="Equation" r:id="rId13" imgW="71100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3486" y="2001912"/>
                        <a:ext cx="984902" cy="315169"/>
                      </a:xfrm>
                      <a:prstGeom prst="rect">
                        <a:avLst/>
                      </a:prstGeom>
                      <a:noFill/>
                      <a:ln>
                        <a:noFill/>
                      </a:ln>
                      <a:effectLst/>
                    </p:spPr>
                  </p:pic>
                </p:oleObj>
              </mc:Fallback>
            </mc:AlternateContent>
          </a:graphicData>
        </a:graphic>
      </p:graphicFrame>
      <p:graphicFrame>
        <p:nvGraphicFramePr>
          <p:cNvPr id="12" name="Object 7"/>
          <p:cNvGraphicFramePr>
            <a:graphicFrameLocks noChangeAspect="1"/>
          </p:cNvGraphicFramePr>
          <p:nvPr>
            <p:extLst>
              <p:ext uri="{D42A27DB-BD31-4B8C-83A1-F6EECF244321}">
                <p14:modId xmlns:p14="http://schemas.microsoft.com/office/powerpoint/2010/main" val="3760458845"/>
              </p:ext>
            </p:extLst>
          </p:nvPr>
        </p:nvGraphicFramePr>
        <p:xfrm>
          <a:off x="5183022" y="2002580"/>
          <a:ext cx="984902" cy="315169"/>
        </p:xfrm>
        <a:graphic>
          <a:graphicData uri="http://schemas.openxmlformats.org/presentationml/2006/ole">
            <mc:AlternateContent xmlns:mc="http://schemas.openxmlformats.org/markup-compatibility/2006">
              <mc:Choice xmlns:v="urn:schemas-microsoft-com:vml" Requires="v">
                <p:oleObj spid="_x0000_s16850" name="Equation" r:id="rId15" imgW="711000" imgH="228600" progId="Equation.3">
                  <p:embed/>
                </p:oleObj>
              </mc:Choice>
              <mc:Fallback>
                <p:oleObj name="Equation" r:id="rId15" imgW="71100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3022" y="2002580"/>
                        <a:ext cx="984902" cy="31516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07762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405157" cy="5078628"/>
          </a:xfrm>
        </p:spPr>
        <p:txBody>
          <a:bodyPr>
            <a:normAutofit/>
          </a:bodyPr>
          <a:lstStyle/>
          <a:p>
            <a:r>
              <a:rPr lang="en-US" dirty="0" smtClean="0"/>
              <a:t>Could </a:t>
            </a:r>
            <a:r>
              <a:rPr lang="en-US" dirty="0"/>
              <a:t>linear coupling </a:t>
            </a:r>
            <a:r>
              <a:rPr lang="en-US" dirty="0" smtClean="0"/>
              <a:t>be </a:t>
            </a:r>
            <a:r>
              <a:rPr lang="en-US" dirty="0"/>
              <a:t>a problem for beam stability? </a:t>
            </a:r>
          </a:p>
          <a:p>
            <a:pPr lvl="1"/>
            <a:r>
              <a:rPr lang="en-US" dirty="0" smtClean="0"/>
              <a:t>Coherent </a:t>
            </a:r>
            <a:r>
              <a:rPr lang="en-US" dirty="0"/>
              <a:t>tunes are shifted by linear coupling differently compared to the incoherent </a:t>
            </a:r>
            <a:r>
              <a:rPr lang="en-US" dirty="0" smtClean="0"/>
              <a:t>tunes </a:t>
            </a:r>
            <a:r>
              <a:rPr lang="en-US" dirty="0"/>
              <a:t>due to the nonlinear fields (from octupoles to create </a:t>
            </a:r>
            <a:r>
              <a:rPr lang="en-US" dirty="0" smtClean="0"/>
              <a:t>tune </a:t>
            </a:r>
            <a:r>
              <a:rPr lang="en-US" dirty="0"/>
              <a:t>spread</a:t>
            </a:r>
            <a:r>
              <a:rPr lang="en-US" dirty="0" smtClean="0"/>
              <a:t>)</a:t>
            </a:r>
            <a:endParaRPr lang="en-US" dirty="0"/>
          </a:p>
          <a:p>
            <a:pPr lvl="1"/>
            <a:r>
              <a:rPr lang="en-US" dirty="0"/>
              <a:t>In some cases (e.g. both planes symmetric) coupling can be detrimental, leading to instabilities due to a loss of Landau damping </a:t>
            </a:r>
            <a:r>
              <a:rPr lang="en-US" dirty="0">
                <a:sym typeface="Wingdings"/>
              </a:rPr>
              <a:t>(observations at HERA, </a:t>
            </a:r>
            <a:r>
              <a:rPr lang="en-US" dirty="0">
                <a:sym typeface="Wingdings"/>
                <a:hlinkClick r:id="rId2"/>
              </a:rPr>
              <a:t>E. Métral et al</a:t>
            </a:r>
            <a:r>
              <a:rPr lang="en-US" dirty="0">
                <a:sym typeface="Wingdings"/>
              </a:rPr>
              <a:t>)</a:t>
            </a:r>
            <a:endParaRPr lang="en-US" dirty="0"/>
          </a:p>
          <a:p>
            <a:endParaRPr lang="en-US" dirty="0"/>
          </a:p>
        </p:txBody>
      </p:sp>
      <p:sp>
        <p:nvSpPr>
          <p:cNvPr id="2" name="Title 1"/>
          <p:cNvSpPr>
            <a:spLocks noGrp="1"/>
          </p:cNvSpPr>
          <p:nvPr>
            <p:ph type="title"/>
          </p:nvPr>
        </p:nvSpPr>
        <p:spPr/>
        <p:txBody>
          <a:bodyPr/>
          <a:lstStyle/>
          <a:p>
            <a:r>
              <a:rPr lang="en-US" dirty="0"/>
              <a:t>Linear coupling: </a:t>
            </a:r>
            <a:r>
              <a:rPr lang="en-US" dirty="0" smtClean="0"/>
              <a:t>detrimental effect</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13</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8437290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446124" cy="5078628"/>
          </a:xfrm>
        </p:spPr>
        <p:txBody>
          <a:bodyPr>
            <a:normAutofit/>
          </a:bodyPr>
          <a:lstStyle/>
          <a:p>
            <a:r>
              <a:rPr lang="en-US" dirty="0" smtClean="0"/>
              <a:t>Could </a:t>
            </a:r>
            <a:r>
              <a:rPr lang="en-US" dirty="0"/>
              <a:t>linear coupling </a:t>
            </a:r>
            <a:r>
              <a:rPr lang="en-US" dirty="0" smtClean="0"/>
              <a:t>be </a:t>
            </a:r>
            <a:r>
              <a:rPr lang="en-US" dirty="0"/>
              <a:t>a problem for beam stability? </a:t>
            </a:r>
          </a:p>
          <a:p>
            <a:pPr lvl="1"/>
            <a:r>
              <a:rPr lang="en-US" dirty="0" smtClean="0"/>
              <a:t>Coherent </a:t>
            </a:r>
            <a:r>
              <a:rPr lang="en-US" dirty="0"/>
              <a:t>tunes are shifted by linear coupling differently compared to the incoherent </a:t>
            </a:r>
            <a:r>
              <a:rPr lang="en-US" dirty="0" smtClean="0"/>
              <a:t>tunes </a:t>
            </a:r>
            <a:r>
              <a:rPr lang="en-US" dirty="0"/>
              <a:t>due to the nonlinear fields (from octupoles to create </a:t>
            </a:r>
            <a:r>
              <a:rPr lang="en-US" dirty="0" smtClean="0"/>
              <a:t>tune </a:t>
            </a:r>
            <a:r>
              <a:rPr lang="en-US" dirty="0"/>
              <a:t>spread</a:t>
            </a:r>
            <a:r>
              <a:rPr lang="en-US" dirty="0" smtClean="0"/>
              <a:t>)</a:t>
            </a:r>
            <a:endParaRPr lang="en-US" dirty="0"/>
          </a:p>
          <a:p>
            <a:pPr lvl="1"/>
            <a:r>
              <a:rPr lang="en-US" dirty="0"/>
              <a:t>In some cases (e.g. both planes symmetric) coupling can be detrimental, leading to instabilities due to a loss of Landau damping </a:t>
            </a:r>
            <a:r>
              <a:rPr lang="en-US" dirty="0">
                <a:sym typeface="Wingdings"/>
              </a:rPr>
              <a:t>(observations at HERA, </a:t>
            </a:r>
            <a:r>
              <a:rPr lang="en-US" dirty="0">
                <a:sym typeface="Wingdings"/>
                <a:hlinkClick r:id="rId3"/>
              </a:rPr>
              <a:t>E. Métral et al</a:t>
            </a:r>
            <a:r>
              <a:rPr lang="en-US" dirty="0">
                <a:sym typeface="Wingdings"/>
              </a:rPr>
              <a:t>)</a:t>
            </a:r>
            <a:endParaRPr lang="en-US" dirty="0"/>
          </a:p>
          <a:p>
            <a:endParaRPr lang="en-US" dirty="0"/>
          </a:p>
        </p:txBody>
      </p:sp>
      <p:sp>
        <p:nvSpPr>
          <p:cNvPr id="2" name="Title 1"/>
          <p:cNvSpPr>
            <a:spLocks noGrp="1"/>
          </p:cNvSpPr>
          <p:nvPr>
            <p:ph type="title"/>
          </p:nvPr>
        </p:nvSpPr>
        <p:spPr/>
        <p:txBody>
          <a:bodyPr/>
          <a:lstStyle/>
          <a:p>
            <a:r>
              <a:rPr lang="en-US" dirty="0"/>
              <a:t>Linear coupling: </a:t>
            </a:r>
            <a:r>
              <a:rPr lang="en-US" dirty="0" smtClean="0"/>
              <a:t>detrimental effect</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14</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pSp>
        <p:nvGrpSpPr>
          <p:cNvPr id="32" name="Group 31"/>
          <p:cNvGrpSpPr/>
          <p:nvPr/>
        </p:nvGrpSpPr>
        <p:grpSpPr>
          <a:xfrm>
            <a:off x="1630716" y="862636"/>
            <a:ext cx="5989003" cy="5189742"/>
            <a:chOff x="1630716" y="862636"/>
            <a:chExt cx="5989003" cy="5189742"/>
          </a:xfrm>
        </p:grpSpPr>
        <p:pic>
          <p:nvPicPr>
            <p:cNvPr id="14" name="Picture 13"/>
            <p:cNvPicPr>
              <a:picLocks noChangeAspect="1"/>
            </p:cNvPicPr>
            <p:nvPr/>
          </p:nvPicPr>
          <p:blipFill>
            <a:blip r:embed="rId4"/>
            <a:stretch>
              <a:fillRect/>
            </a:stretch>
          </p:blipFill>
          <p:spPr>
            <a:xfrm>
              <a:off x="1630716" y="862636"/>
              <a:ext cx="5989003" cy="5189742"/>
            </a:xfrm>
            <a:prstGeom prst="rect">
              <a:avLst/>
            </a:prstGeom>
            <a:noFill/>
            <a:ln>
              <a:solidFill>
                <a:srgbClr val="000000"/>
              </a:solidFill>
            </a:ln>
          </p:spPr>
        </p:pic>
        <p:graphicFrame>
          <p:nvGraphicFramePr>
            <p:cNvPr id="16" name="Object 15"/>
            <p:cNvGraphicFramePr>
              <a:graphicFrameLocks noChangeAspect="1"/>
            </p:cNvGraphicFramePr>
            <p:nvPr>
              <p:extLst>
                <p:ext uri="{D42A27DB-BD31-4B8C-83A1-F6EECF244321}">
                  <p14:modId xmlns:p14="http://schemas.microsoft.com/office/powerpoint/2010/main" val="2265276821"/>
                </p:ext>
              </p:extLst>
            </p:nvPr>
          </p:nvGraphicFramePr>
          <p:xfrm>
            <a:off x="1776113" y="1336972"/>
            <a:ext cx="950913" cy="500062"/>
          </p:xfrm>
          <a:graphic>
            <a:graphicData uri="http://schemas.openxmlformats.org/presentationml/2006/ole">
              <mc:AlternateContent xmlns:mc="http://schemas.openxmlformats.org/markup-compatibility/2006">
                <mc:Choice xmlns:v="urn:schemas-microsoft-com:vml" Requires="v">
                  <p:oleObj spid="_x0000_s1808" name="Equation" r:id="rId5" imgW="482600" imgH="254000" progId="Equation.3">
                    <p:embed/>
                  </p:oleObj>
                </mc:Choice>
                <mc:Fallback>
                  <p:oleObj name="Equation" r:id="rId5" imgW="482600" imgH="254000" progId="Equation.3">
                    <p:embed/>
                    <p:pic>
                      <p:nvPicPr>
                        <p:cNvPr id="0" name=""/>
                        <p:cNvPicPr>
                          <a:picLocks noChangeAspect="1" noChangeArrowheads="1"/>
                        </p:cNvPicPr>
                        <p:nvPr/>
                      </p:nvPicPr>
                      <p:blipFill>
                        <a:blip r:embed="rId6"/>
                        <a:srcRect/>
                        <a:stretch>
                          <a:fillRect/>
                        </a:stretch>
                      </p:blipFill>
                      <p:spPr bwMode="auto">
                        <a:xfrm>
                          <a:off x="1776113" y="1336972"/>
                          <a:ext cx="950913" cy="500062"/>
                        </a:xfrm>
                        <a:prstGeom prst="rect">
                          <a:avLst/>
                        </a:prstGeom>
                        <a:solidFill>
                          <a:srgbClr val="CFFF98"/>
                        </a:solidFill>
                        <a:ln w="28575" cmpd="sng">
                          <a:solidFill>
                            <a:srgbClr val="008000"/>
                          </a:solidFill>
                        </a:ln>
                        <a:extLst/>
                      </p:spPr>
                    </p:pic>
                  </p:oleObj>
                </mc:Fallback>
              </mc:AlternateContent>
            </a:graphicData>
          </a:graphic>
        </p:graphicFrame>
      </p:grpSp>
      <p:grpSp>
        <p:nvGrpSpPr>
          <p:cNvPr id="33" name="Group 32"/>
          <p:cNvGrpSpPr/>
          <p:nvPr/>
        </p:nvGrpSpPr>
        <p:grpSpPr>
          <a:xfrm>
            <a:off x="2863581" y="4697167"/>
            <a:ext cx="2639547" cy="691906"/>
            <a:chOff x="2863581" y="4697167"/>
            <a:chExt cx="2639547" cy="691906"/>
          </a:xfrm>
        </p:grpSpPr>
        <p:sp>
          <p:nvSpPr>
            <p:cNvPr id="9" name="Rectangle 8"/>
            <p:cNvSpPr/>
            <p:nvPr/>
          </p:nvSpPr>
          <p:spPr>
            <a:xfrm>
              <a:off x="2863581" y="4927408"/>
              <a:ext cx="2639547" cy="461665"/>
            </a:xfrm>
            <a:prstGeom prst="rect">
              <a:avLst/>
            </a:prstGeom>
          </p:spPr>
          <p:txBody>
            <a:bodyPr wrap="square">
              <a:spAutoFit/>
            </a:bodyPr>
            <a:lstStyle/>
            <a:p>
              <a:pPr algn="ctr"/>
              <a:r>
                <a:rPr lang="en-US" sz="1200" dirty="0">
                  <a:solidFill>
                    <a:srgbClr val="0000FF"/>
                  </a:solidFill>
                </a:rPr>
                <a:t>Coherent </a:t>
              </a:r>
              <a:r>
                <a:rPr lang="en-US" sz="1200" dirty="0" smtClean="0">
                  <a:solidFill>
                    <a:srgbClr val="0000FF"/>
                  </a:solidFill>
                </a:rPr>
                <a:t>tunes (shifted </a:t>
              </a:r>
              <a:r>
                <a:rPr lang="en-US" sz="1200" dirty="0">
                  <a:solidFill>
                    <a:srgbClr val="0000FF"/>
                  </a:solidFill>
                </a:rPr>
                <a:t>due to impedance </a:t>
              </a:r>
              <a:r>
                <a:rPr lang="en-US" sz="1200" dirty="0" smtClean="0">
                  <a:solidFill>
                    <a:srgbClr val="0000FF"/>
                  </a:solidFill>
                </a:rPr>
                <a:t>&amp; </a:t>
              </a:r>
              <a:r>
                <a:rPr lang="en-US" sz="1200" dirty="0">
                  <a:solidFill>
                    <a:srgbClr val="0000FF"/>
                  </a:solidFill>
                </a:rPr>
                <a:t>chromaticity </a:t>
              </a:r>
              <a:r>
                <a:rPr lang="en-US" sz="1200" dirty="0" smtClean="0">
                  <a:solidFill>
                    <a:srgbClr val="0000FF"/>
                  </a:solidFill>
                </a:rPr>
                <a:t>&amp; </a:t>
              </a:r>
              <a:r>
                <a:rPr lang="en-US" sz="1200" dirty="0">
                  <a:solidFill>
                    <a:srgbClr val="0000FF"/>
                  </a:solidFill>
                </a:rPr>
                <a:t>ADT) </a:t>
              </a:r>
              <a:endParaRPr lang="en-US" sz="1200" dirty="0">
                <a:solidFill>
                  <a:srgbClr val="0000FF"/>
                </a:solidFill>
                <a:latin typeface="Arial" pitchFamily="-109" charset="0"/>
                <a:ea typeface="Arial" pitchFamily="-109" charset="0"/>
                <a:cs typeface="Arial" pitchFamily="-109" charset="0"/>
              </a:endParaRPr>
            </a:p>
          </p:txBody>
        </p:sp>
        <p:cxnSp>
          <p:nvCxnSpPr>
            <p:cNvPr id="11" name="Straight Arrow Connector 10"/>
            <p:cNvCxnSpPr/>
            <p:nvPr/>
          </p:nvCxnSpPr>
          <p:spPr>
            <a:xfrm flipV="1">
              <a:off x="4151243" y="4697167"/>
              <a:ext cx="496862" cy="230241"/>
            </a:xfrm>
            <a:prstGeom prst="straightConnector1">
              <a:avLst/>
            </a:prstGeom>
            <a:ln w="285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563161" y="1775096"/>
            <a:ext cx="4198455" cy="3061155"/>
            <a:chOff x="2563161" y="1775096"/>
            <a:chExt cx="4198455" cy="3061155"/>
          </a:xfrm>
        </p:grpSpPr>
        <p:sp>
          <p:nvSpPr>
            <p:cNvPr id="25" name="Rectangle 24"/>
            <p:cNvSpPr/>
            <p:nvPr/>
          </p:nvSpPr>
          <p:spPr>
            <a:xfrm>
              <a:off x="2563161" y="2567056"/>
              <a:ext cx="2639547" cy="830997"/>
            </a:xfrm>
            <a:prstGeom prst="rect">
              <a:avLst/>
            </a:prstGeom>
          </p:spPr>
          <p:txBody>
            <a:bodyPr wrap="square">
              <a:spAutoFit/>
            </a:bodyPr>
            <a:lstStyle/>
            <a:p>
              <a:pPr algn="ctr"/>
              <a:r>
                <a:rPr lang="en-US" sz="1200" dirty="0" smtClean="0">
                  <a:solidFill>
                    <a:srgbClr val="0000FF"/>
                  </a:solidFill>
                </a:rPr>
                <a:t>Landau </a:t>
              </a:r>
              <a:r>
                <a:rPr lang="en-US" sz="1200" dirty="0">
                  <a:solidFill>
                    <a:srgbClr val="0000FF"/>
                  </a:solidFill>
                </a:rPr>
                <a:t>damping </a:t>
              </a:r>
              <a:br>
                <a:rPr lang="en-US" sz="1200" dirty="0">
                  <a:solidFill>
                    <a:srgbClr val="0000FF"/>
                  </a:solidFill>
                </a:rPr>
              </a:br>
              <a:r>
                <a:rPr lang="en-US" sz="1200" dirty="0">
                  <a:solidFill>
                    <a:srgbClr val="0000FF"/>
                  </a:solidFill>
                </a:rPr>
                <a:t>(coherent tune </a:t>
              </a:r>
              <a:r>
                <a:rPr lang="en-US" sz="1200" dirty="0" smtClean="0">
                  <a:solidFill>
                    <a:srgbClr val="0000FF"/>
                  </a:solidFill>
                </a:rPr>
                <a:t>inside</a:t>
              </a:r>
            </a:p>
            <a:p>
              <a:pPr algn="ctr"/>
              <a:r>
                <a:rPr lang="en-US" sz="1200" dirty="0" smtClean="0">
                  <a:solidFill>
                    <a:srgbClr val="0000FF"/>
                  </a:solidFill>
                </a:rPr>
                <a:t> tune </a:t>
              </a:r>
              <a:r>
                <a:rPr lang="en-US" sz="1200" dirty="0">
                  <a:solidFill>
                    <a:srgbClr val="0000FF"/>
                  </a:solidFill>
                </a:rPr>
                <a:t>spread) </a:t>
              </a:r>
            </a:p>
            <a:p>
              <a:pPr algn="ctr"/>
              <a:r>
                <a:rPr lang="en-US" sz="1200" dirty="0" smtClean="0">
                  <a:solidFill>
                    <a:srgbClr val="0000FF"/>
                  </a:solidFill>
                </a:rPr>
                <a:t> </a:t>
              </a:r>
              <a:endParaRPr lang="en-US" sz="1200" dirty="0">
                <a:solidFill>
                  <a:srgbClr val="0000FF"/>
                </a:solidFill>
                <a:latin typeface="Arial" pitchFamily="-109" charset="0"/>
                <a:ea typeface="Arial" pitchFamily="-109" charset="0"/>
                <a:cs typeface="Arial" pitchFamily="-109" charset="0"/>
              </a:endParaRPr>
            </a:p>
          </p:txBody>
        </p:sp>
        <p:cxnSp>
          <p:nvCxnSpPr>
            <p:cNvPr id="26" name="Straight Arrow Connector 25"/>
            <p:cNvCxnSpPr/>
            <p:nvPr/>
          </p:nvCxnSpPr>
          <p:spPr>
            <a:xfrm flipV="1">
              <a:off x="3919101" y="2105338"/>
              <a:ext cx="614493" cy="461718"/>
            </a:xfrm>
            <a:prstGeom prst="straightConnector1">
              <a:avLst/>
            </a:prstGeom>
            <a:ln w="285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4519939" y="1775096"/>
              <a:ext cx="396007" cy="439482"/>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365609" y="4396769"/>
              <a:ext cx="396007" cy="439482"/>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1626292" y="859062"/>
            <a:ext cx="5989002" cy="5190468"/>
            <a:chOff x="-4212890" y="6610477"/>
            <a:chExt cx="5989002" cy="5190468"/>
          </a:xfrm>
        </p:grpSpPr>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2890" y="6610477"/>
              <a:ext cx="5989002" cy="5190468"/>
            </a:xfrm>
            <a:prstGeom prst="rect">
              <a:avLst/>
            </a:prstGeom>
          </p:spPr>
        </p:pic>
        <p:graphicFrame>
          <p:nvGraphicFramePr>
            <p:cNvPr id="53" name="Object 52"/>
            <p:cNvGraphicFramePr>
              <a:graphicFrameLocks noChangeAspect="1"/>
            </p:cNvGraphicFramePr>
            <p:nvPr>
              <p:extLst>
                <p:ext uri="{D42A27DB-BD31-4B8C-83A1-F6EECF244321}">
                  <p14:modId xmlns:p14="http://schemas.microsoft.com/office/powerpoint/2010/main" val="2641235350"/>
                </p:ext>
              </p:extLst>
            </p:nvPr>
          </p:nvGraphicFramePr>
          <p:xfrm>
            <a:off x="-4067493" y="7088387"/>
            <a:ext cx="1401763" cy="500062"/>
          </p:xfrm>
          <a:graphic>
            <a:graphicData uri="http://schemas.openxmlformats.org/presentationml/2006/ole">
              <mc:AlternateContent xmlns:mc="http://schemas.openxmlformats.org/markup-compatibility/2006">
                <mc:Choice xmlns:v="urn:schemas-microsoft-com:vml" Requires="v">
                  <p:oleObj spid="_x0000_s1809" name="Equation" r:id="rId8" imgW="711200" imgH="254000" progId="Equation.3">
                    <p:embed/>
                  </p:oleObj>
                </mc:Choice>
                <mc:Fallback>
                  <p:oleObj name="Equation" r:id="rId8" imgW="711200" imgH="254000" progId="Equation.3">
                    <p:embed/>
                    <p:pic>
                      <p:nvPicPr>
                        <p:cNvPr id="0" name=""/>
                        <p:cNvPicPr>
                          <a:picLocks noChangeAspect="1" noChangeArrowheads="1"/>
                        </p:cNvPicPr>
                        <p:nvPr/>
                      </p:nvPicPr>
                      <p:blipFill>
                        <a:blip r:embed="rId9"/>
                        <a:srcRect/>
                        <a:stretch>
                          <a:fillRect/>
                        </a:stretch>
                      </p:blipFill>
                      <p:spPr bwMode="auto">
                        <a:xfrm>
                          <a:off x="-4067493" y="7088387"/>
                          <a:ext cx="1401763" cy="500062"/>
                        </a:xfrm>
                        <a:prstGeom prst="rect">
                          <a:avLst/>
                        </a:prstGeom>
                        <a:solidFill>
                          <a:srgbClr val="CFFF98"/>
                        </a:solidFill>
                        <a:ln w="28575" cmpd="sng">
                          <a:solidFill>
                            <a:srgbClr val="008000"/>
                          </a:solidFill>
                        </a:ln>
                        <a:extLst/>
                      </p:spPr>
                    </p:pic>
                  </p:oleObj>
                </mc:Fallback>
              </mc:AlternateContent>
            </a:graphicData>
          </a:graphic>
        </p:graphicFrame>
      </p:grpSp>
      <p:grpSp>
        <p:nvGrpSpPr>
          <p:cNvPr id="57" name="Group 56"/>
          <p:cNvGrpSpPr/>
          <p:nvPr/>
        </p:nvGrpSpPr>
        <p:grpSpPr>
          <a:xfrm>
            <a:off x="1626290" y="862639"/>
            <a:ext cx="5989003" cy="5189739"/>
            <a:chOff x="8827113" y="384000"/>
            <a:chExt cx="5989003" cy="5189739"/>
          </a:xfrm>
        </p:grpSpPr>
        <p:pic>
          <p:nvPicPr>
            <p:cNvPr id="58" name="Picture 57"/>
            <p:cNvPicPr>
              <a:picLocks noChangeAspect="1"/>
            </p:cNvPicPr>
            <p:nvPr/>
          </p:nvPicPr>
          <p:blipFill>
            <a:blip r:embed="rId10"/>
            <a:stretch>
              <a:fillRect/>
            </a:stretch>
          </p:blipFill>
          <p:spPr>
            <a:xfrm>
              <a:off x="8827113" y="384000"/>
              <a:ext cx="5989003" cy="5189739"/>
            </a:xfrm>
            <a:prstGeom prst="rect">
              <a:avLst/>
            </a:prstGeom>
          </p:spPr>
        </p:pic>
        <p:graphicFrame>
          <p:nvGraphicFramePr>
            <p:cNvPr id="59" name="Object 58"/>
            <p:cNvGraphicFramePr>
              <a:graphicFrameLocks noChangeAspect="1"/>
            </p:cNvGraphicFramePr>
            <p:nvPr>
              <p:extLst>
                <p:ext uri="{D42A27DB-BD31-4B8C-83A1-F6EECF244321}">
                  <p14:modId xmlns:p14="http://schemas.microsoft.com/office/powerpoint/2010/main" val="1987069499"/>
                </p:ext>
              </p:extLst>
            </p:nvPr>
          </p:nvGraphicFramePr>
          <p:xfrm>
            <a:off x="8972511" y="859062"/>
            <a:ext cx="1401763" cy="500062"/>
          </p:xfrm>
          <a:graphic>
            <a:graphicData uri="http://schemas.openxmlformats.org/presentationml/2006/ole">
              <mc:AlternateContent xmlns:mc="http://schemas.openxmlformats.org/markup-compatibility/2006">
                <mc:Choice xmlns:v="urn:schemas-microsoft-com:vml" Requires="v">
                  <p:oleObj spid="_x0000_s1810" name="Equation" r:id="rId11" imgW="711200" imgH="254000" progId="Equation.3">
                    <p:embed/>
                  </p:oleObj>
                </mc:Choice>
                <mc:Fallback>
                  <p:oleObj name="Equation" r:id="rId11" imgW="711200" imgH="254000" progId="Equation.3">
                    <p:embed/>
                    <p:pic>
                      <p:nvPicPr>
                        <p:cNvPr id="0" name=""/>
                        <p:cNvPicPr>
                          <a:picLocks noChangeAspect="1" noChangeArrowheads="1"/>
                        </p:cNvPicPr>
                        <p:nvPr/>
                      </p:nvPicPr>
                      <p:blipFill>
                        <a:blip r:embed="rId12"/>
                        <a:srcRect/>
                        <a:stretch>
                          <a:fillRect/>
                        </a:stretch>
                      </p:blipFill>
                      <p:spPr bwMode="auto">
                        <a:xfrm>
                          <a:off x="8972511" y="859062"/>
                          <a:ext cx="1401763" cy="500062"/>
                        </a:xfrm>
                        <a:prstGeom prst="rect">
                          <a:avLst/>
                        </a:prstGeom>
                        <a:solidFill>
                          <a:srgbClr val="CFFF98"/>
                        </a:solidFill>
                        <a:ln w="28575" cmpd="sng">
                          <a:solidFill>
                            <a:srgbClr val="008000"/>
                          </a:solidFill>
                        </a:ln>
                        <a:extLst/>
                      </p:spPr>
                    </p:pic>
                  </p:oleObj>
                </mc:Fallback>
              </mc:AlternateContent>
            </a:graphicData>
          </a:graphic>
        </p:graphicFrame>
      </p:grpSp>
      <p:grpSp>
        <p:nvGrpSpPr>
          <p:cNvPr id="60" name="Group 59"/>
          <p:cNvGrpSpPr/>
          <p:nvPr/>
        </p:nvGrpSpPr>
        <p:grpSpPr>
          <a:xfrm>
            <a:off x="1630715" y="859792"/>
            <a:ext cx="5989003" cy="5189738"/>
            <a:chOff x="-6262108" y="915130"/>
            <a:chExt cx="5989003" cy="5189738"/>
          </a:xfrm>
        </p:grpSpPr>
        <p:pic>
          <p:nvPicPr>
            <p:cNvPr id="61" name="Picture 60"/>
            <p:cNvPicPr>
              <a:picLocks noChangeAspect="1"/>
            </p:cNvPicPr>
            <p:nvPr/>
          </p:nvPicPr>
          <p:blipFill>
            <a:blip r:embed="rId13"/>
            <a:stretch>
              <a:fillRect/>
            </a:stretch>
          </p:blipFill>
          <p:spPr>
            <a:xfrm>
              <a:off x="-6262108" y="915130"/>
              <a:ext cx="5989003" cy="5189738"/>
            </a:xfrm>
            <a:prstGeom prst="rect">
              <a:avLst/>
            </a:prstGeom>
            <a:ln>
              <a:solidFill>
                <a:srgbClr val="000000"/>
              </a:solidFill>
            </a:ln>
          </p:spPr>
        </p:pic>
        <p:graphicFrame>
          <p:nvGraphicFramePr>
            <p:cNvPr id="62" name="Object 61"/>
            <p:cNvGraphicFramePr>
              <a:graphicFrameLocks noChangeAspect="1"/>
            </p:cNvGraphicFramePr>
            <p:nvPr>
              <p:extLst>
                <p:ext uri="{D42A27DB-BD31-4B8C-83A1-F6EECF244321}">
                  <p14:modId xmlns:p14="http://schemas.microsoft.com/office/powerpoint/2010/main" val="2735570009"/>
                </p:ext>
              </p:extLst>
            </p:nvPr>
          </p:nvGraphicFramePr>
          <p:xfrm>
            <a:off x="-6116710" y="1389462"/>
            <a:ext cx="1401763" cy="500062"/>
          </p:xfrm>
          <a:graphic>
            <a:graphicData uri="http://schemas.openxmlformats.org/presentationml/2006/ole">
              <mc:AlternateContent xmlns:mc="http://schemas.openxmlformats.org/markup-compatibility/2006">
                <mc:Choice xmlns:v="urn:schemas-microsoft-com:vml" Requires="v">
                  <p:oleObj spid="_x0000_s1811" name="Equation" r:id="rId14" imgW="711200" imgH="254000" progId="Equation.3">
                    <p:embed/>
                  </p:oleObj>
                </mc:Choice>
                <mc:Fallback>
                  <p:oleObj name="Equation" r:id="rId14" imgW="711200" imgH="254000" progId="Equation.3">
                    <p:embed/>
                    <p:pic>
                      <p:nvPicPr>
                        <p:cNvPr id="0" name=""/>
                        <p:cNvPicPr>
                          <a:picLocks noChangeAspect="1" noChangeArrowheads="1"/>
                        </p:cNvPicPr>
                        <p:nvPr/>
                      </p:nvPicPr>
                      <p:blipFill>
                        <a:blip r:embed="rId15"/>
                        <a:srcRect/>
                        <a:stretch>
                          <a:fillRect/>
                        </a:stretch>
                      </p:blipFill>
                      <p:spPr bwMode="auto">
                        <a:xfrm>
                          <a:off x="-6116710" y="1389462"/>
                          <a:ext cx="1401763" cy="500062"/>
                        </a:xfrm>
                        <a:prstGeom prst="rect">
                          <a:avLst/>
                        </a:prstGeom>
                        <a:solidFill>
                          <a:srgbClr val="CFFF98"/>
                        </a:solidFill>
                        <a:ln w="28575" cmpd="sng">
                          <a:solidFill>
                            <a:srgbClr val="008000"/>
                          </a:solidFill>
                        </a:ln>
                        <a:extLst/>
                      </p:spPr>
                    </p:pic>
                  </p:oleObj>
                </mc:Fallback>
              </mc:AlternateContent>
            </a:graphicData>
          </a:graphic>
        </p:graphicFrame>
      </p:grpSp>
      <p:sp>
        <p:nvSpPr>
          <p:cNvPr id="64" name="TextBox 63"/>
          <p:cNvSpPr txBox="1"/>
          <p:nvPr/>
        </p:nvSpPr>
        <p:spPr>
          <a:xfrm>
            <a:off x="5895283" y="859062"/>
            <a:ext cx="1775584" cy="369332"/>
          </a:xfrm>
          <a:prstGeom prst="rect">
            <a:avLst/>
          </a:prstGeom>
          <a:noFill/>
        </p:spPr>
        <p:txBody>
          <a:bodyPr wrap="none" rtlCol="0">
            <a:spAutoFit/>
          </a:bodyPr>
          <a:lstStyle/>
          <a:p>
            <a:r>
              <a:rPr lang="en-US" b="1" u="sng" dirty="0" smtClean="0">
                <a:solidFill>
                  <a:srgbClr val="0000FF"/>
                </a:solidFill>
              </a:rPr>
              <a:t>L. Carver et al.</a:t>
            </a:r>
            <a:endParaRPr lang="en-US" b="1" u="sng" dirty="0">
              <a:solidFill>
                <a:srgbClr val="0000FF"/>
              </a:solidFill>
            </a:endParaRPr>
          </a:p>
        </p:txBody>
      </p:sp>
      <p:grpSp>
        <p:nvGrpSpPr>
          <p:cNvPr id="68" name="Group 67"/>
          <p:cNvGrpSpPr/>
          <p:nvPr/>
        </p:nvGrpSpPr>
        <p:grpSpPr>
          <a:xfrm>
            <a:off x="3891788" y="1775096"/>
            <a:ext cx="2869828" cy="2435247"/>
            <a:chOff x="3891788" y="1775096"/>
            <a:chExt cx="2869828" cy="2435247"/>
          </a:xfrm>
        </p:grpSpPr>
        <p:sp>
          <p:nvSpPr>
            <p:cNvPr id="65" name="TextBox 64"/>
            <p:cNvSpPr txBox="1"/>
            <p:nvPr/>
          </p:nvSpPr>
          <p:spPr>
            <a:xfrm>
              <a:off x="4519939" y="2243890"/>
              <a:ext cx="1832014" cy="646331"/>
            </a:xfrm>
            <a:prstGeom prst="rect">
              <a:avLst/>
            </a:prstGeom>
            <a:noFill/>
          </p:spPr>
          <p:txBody>
            <a:bodyPr wrap="square" rtlCol="0">
              <a:spAutoFit/>
            </a:bodyPr>
            <a:lstStyle/>
            <a:p>
              <a:pPr algn="ctr"/>
              <a:r>
                <a:rPr lang="en-US" sz="1200" dirty="0">
                  <a:solidFill>
                    <a:srgbClr val="FF0000"/>
                  </a:solidFill>
                </a:rPr>
                <a:t>Landau damping is lost (coherent tune outside </a:t>
              </a:r>
              <a:r>
                <a:rPr lang="en-US" sz="1200" dirty="0" smtClean="0">
                  <a:solidFill>
                    <a:srgbClr val="FF0000"/>
                  </a:solidFill>
                </a:rPr>
                <a:t>tune </a:t>
              </a:r>
              <a:r>
                <a:rPr lang="en-US" sz="1200" dirty="0">
                  <a:solidFill>
                    <a:srgbClr val="FF0000"/>
                  </a:solidFill>
                </a:rPr>
                <a:t>spread) </a:t>
              </a:r>
            </a:p>
          </p:txBody>
        </p:sp>
        <p:sp>
          <p:nvSpPr>
            <p:cNvPr id="66" name="Oval 65"/>
            <p:cNvSpPr/>
            <p:nvPr/>
          </p:nvSpPr>
          <p:spPr>
            <a:xfrm>
              <a:off x="3891788" y="1775096"/>
              <a:ext cx="450628" cy="43948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310988" y="3770861"/>
              <a:ext cx="450628" cy="439482"/>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0390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531502" cy="5078628"/>
          </a:xfrm>
        </p:spPr>
        <p:txBody>
          <a:bodyPr>
            <a:normAutofit/>
          </a:bodyPr>
          <a:lstStyle/>
          <a:p>
            <a:r>
              <a:rPr lang="en-US" dirty="0" smtClean="0"/>
              <a:t>Could </a:t>
            </a:r>
            <a:r>
              <a:rPr lang="en-US" dirty="0"/>
              <a:t>linear coupling </a:t>
            </a:r>
            <a:r>
              <a:rPr lang="en-US" dirty="0" smtClean="0"/>
              <a:t>be </a:t>
            </a:r>
            <a:r>
              <a:rPr lang="en-US" dirty="0"/>
              <a:t>a problem for beam stability? </a:t>
            </a:r>
          </a:p>
          <a:p>
            <a:pPr lvl="1"/>
            <a:r>
              <a:rPr lang="en-US" dirty="0" smtClean="0"/>
              <a:t>Coherent </a:t>
            </a:r>
            <a:r>
              <a:rPr lang="en-US" dirty="0"/>
              <a:t>tunes are shifted by linear coupling differently compared to the incoherent </a:t>
            </a:r>
            <a:r>
              <a:rPr lang="en-US" dirty="0" smtClean="0"/>
              <a:t>tunes </a:t>
            </a:r>
            <a:r>
              <a:rPr lang="en-US" dirty="0"/>
              <a:t>due to the nonlinear fields (from octupoles to create </a:t>
            </a:r>
            <a:r>
              <a:rPr lang="en-US" dirty="0" smtClean="0"/>
              <a:t>tune </a:t>
            </a:r>
            <a:r>
              <a:rPr lang="en-US" dirty="0"/>
              <a:t>spread</a:t>
            </a:r>
            <a:r>
              <a:rPr lang="en-US" dirty="0" smtClean="0"/>
              <a:t>)</a:t>
            </a:r>
            <a:endParaRPr lang="en-US" dirty="0"/>
          </a:p>
          <a:p>
            <a:pPr lvl="1"/>
            <a:r>
              <a:rPr lang="en-US" dirty="0"/>
              <a:t>In some cases (e.g. both planes symmetric) coupling can be detrimental, leading to instabilities due to a loss of Landau damping </a:t>
            </a:r>
            <a:r>
              <a:rPr lang="en-US" dirty="0" smtClean="0">
                <a:sym typeface="Wingdings"/>
              </a:rPr>
              <a:t>(observations </a:t>
            </a:r>
            <a:r>
              <a:rPr lang="en-US" dirty="0">
                <a:sym typeface="Wingdings"/>
              </a:rPr>
              <a:t>at HERA, </a:t>
            </a:r>
            <a:r>
              <a:rPr lang="en-US" dirty="0">
                <a:sym typeface="Wingdings"/>
                <a:hlinkClick r:id="rId2"/>
              </a:rPr>
              <a:t>E. </a:t>
            </a:r>
            <a:r>
              <a:rPr lang="en-US" dirty="0" smtClean="0">
                <a:sym typeface="Wingdings"/>
                <a:hlinkClick r:id="rId2"/>
              </a:rPr>
              <a:t>Métral et al</a:t>
            </a:r>
            <a:r>
              <a:rPr lang="en-US" dirty="0" smtClean="0">
                <a:sym typeface="Wingdings"/>
              </a:rPr>
              <a:t>)</a:t>
            </a:r>
            <a:endParaRPr lang="en-US" dirty="0"/>
          </a:p>
          <a:p>
            <a:pPr marL="0" indent="0">
              <a:buNone/>
            </a:pPr>
            <a:r>
              <a:rPr lang="en-US" dirty="0" smtClean="0"/>
              <a:t>    Example</a:t>
            </a:r>
            <a:r>
              <a:rPr lang="en-US" dirty="0" smtClean="0"/>
              <a:t>: LHC single bunch (</a:t>
            </a:r>
            <a:r>
              <a:rPr lang="nb-NO" dirty="0"/>
              <a:t>N</a:t>
            </a:r>
            <a:r>
              <a:rPr lang="nb-NO" baseline="-25000" dirty="0"/>
              <a:t>b</a:t>
            </a:r>
            <a:r>
              <a:rPr lang="nb-NO" dirty="0"/>
              <a:t> ≈ 1.2x10</a:t>
            </a:r>
            <a:r>
              <a:rPr lang="nb-NO" baseline="30000" dirty="0"/>
              <a:t>11</a:t>
            </a:r>
            <a:r>
              <a:rPr lang="nb-NO" dirty="0"/>
              <a:t>, </a:t>
            </a:r>
            <a:r>
              <a:rPr lang="nb-NO" dirty="0" err="1"/>
              <a:t>ε</a:t>
            </a:r>
            <a:r>
              <a:rPr lang="nb-NO" dirty="0"/>
              <a:t> = 1.5 </a:t>
            </a:r>
            <a:r>
              <a:rPr lang="nb-NO" dirty="0" err="1" smtClean="0"/>
              <a:t>um</a:t>
            </a:r>
            <a:r>
              <a:rPr lang="nb-NO" dirty="0"/>
              <a:t>, </a:t>
            </a:r>
            <a:r>
              <a:rPr lang="bg-BG" dirty="0"/>
              <a:t>Q′ = 9/</a:t>
            </a:r>
            <a:r>
              <a:rPr lang="bg-BG" dirty="0" smtClean="0"/>
              <a:t>8</a:t>
            </a:r>
            <a:r>
              <a:rPr lang="en-US" dirty="0" smtClean="0"/>
              <a:t>,</a:t>
            </a:r>
            <a:r>
              <a:rPr lang="bg-BG" dirty="0" smtClean="0"/>
              <a:t> </a:t>
            </a:r>
            <a:r>
              <a:rPr lang="nb-NO" dirty="0" smtClean="0"/>
              <a:t>6.5 TeV) </a:t>
            </a:r>
            <a:endParaRPr lang="nb-NO" dirty="0"/>
          </a:p>
          <a:p>
            <a:endParaRPr lang="en-US" dirty="0"/>
          </a:p>
        </p:txBody>
      </p:sp>
      <p:sp>
        <p:nvSpPr>
          <p:cNvPr id="2" name="Title 1"/>
          <p:cNvSpPr>
            <a:spLocks noGrp="1"/>
          </p:cNvSpPr>
          <p:nvPr>
            <p:ph type="title"/>
          </p:nvPr>
        </p:nvSpPr>
        <p:spPr/>
        <p:txBody>
          <a:bodyPr/>
          <a:lstStyle/>
          <a:p>
            <a:r>
              <a:rPr lang="en-US" dirty="0"/>
              <a:t>Linear coupling: </a:t>
            </a:r>
            <a:r>
              <a:rPr lang="en-US" dirty="0" smtClean="0"/>
              <a:t>detrimental effect</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15</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pSp>
        <p:nvGrpSpPr>
          <p:cNvPr id="13" name="Group 12"/>
          <p:cNvGrpSpPr/>
          <p:nvPr/>
        </p:nvGrpSpPr>
        <p:grpSpPr>
          <a:xfrm>
            <a:off x="143135" y="3127348"/>
            <a:ext cx="4190905" cy="1455973"/>
            <a:chOff x="457200" y="3168313"/>
            <a:chExt cx="4190905" cy="1455973"/>
          </a:xfrm>
        </p:grpSpPr>
        <p:pic>
          <p:nvPicPr>
            <p:cNvPr id="10" name="Picture 9" descr="Fig11.png"/>
            <p:cNvPicPr>
              <a:picLocks noChangeAspect="1"/>
            </p:cNvPicPr>
            <p:nvPr/>
          </p:nvPicPr>
          <p:blipFill rotWithShape="1">
            <a:blip r:embed="rId3">
              <a:extLst>
                <a:ext uri="{28A0092B-C50C-407E-A947-70E740481C1C}">
                  <a14:useLocalDpi xmlns:a14="http://schemas.microsoft.com/office/drawing/2010/main" val="0"/>
                </a:ext>
              </a:extLst>
            </a:blip>
            <a:srcRect b="49541"/>
            <a:stretch/>
          </p:blipFill>
          <p:spPr>
            <a:xfrm>
              <a:off x="457200" y="3168313"/>
              <a:ext cx="4190905" cy="1268799"/>
            </a:xfrm>
            <a:prstGeom prst="rect">
              <a:avLst/>
            </a:prstGeom>
          </p:spPr>
        </p:pic>
        <p:pic>
          <p:nvPicPr>
            <p:cNvPr id="11" name="Picture 10" descr="Fig11.png"/>
            <p:cNvPicPr>
              <a:picLocks noChangeAspect="1"/>
            </p:cNvPicPr>
            <p:nvPr/>
          </p:nvPicPr>
          <p:blipFill rotWithShape="1">
            <a:blip r:embed="rId3">
              <a:extLst>
                <a:ext uri="{28A0092B-C50C-407E-A947-70E740481C1C}">
                  <a14:useLocalDpi xmlns:a14="http://schemas.microsoft.com/office/drawing/2010/main" val="0"/>
                </a:ext>
              </a:extLst>
            </a:blip>
            <a:srcRect t="89635"/>
            <a:stretch/>
          </p:blipFill>
          <p:spPr>
            <a:xfrm>
              <a:off x="457200" y="4363656"/>
              <a:ext cx="4190905" cy="260630"/>
            </a:xfrm>
            <a:prstGeom prst="rect">
              <a:avLst/>
            </a:prstGeom>
          </p:spPr>
        </p:pic>
      </p:grpSp>
      <p:pic>
        <p:nvPicPr>
          <p:cNvPr id="12" name="Picture 11" descr="Fig11.png"/>
          <p:cNvPicPr>
            <a:picLocks noChangeAspect="1"/>
          </p:cNvPicPr>
          <p:nvPr/>
        </p:nvPicPr>
        <p:blipFill rotWithShape="1">
          <a:blip r:embed="rId3">
            <a:extLst>
              <a:ext uri="{28A0092B-C50C-407E-A947-70E740481C1C}">
                <a14:useLocalDpi xmlns:a14="http://schemas.microsoft.com/office/drawing/2010/main" val="0"/>
              </a:ext>
            </a:extLst>
          </a:blip>
          <a:srcRect t="49083" b="-1"/>
          <a:stretch/>
        </p:blipFill>
        <p:spPr>
          <a:xfrm>
            <a:off x="143135" y="4808261"/>
            <a:ext cx="4190905" cy="1280351"/>
          </a:xfrm>
          <a:prstGeom prst="rect">
            <a:avLst/>
          </a:prstGeom>
        </p:spPr>
      </p:pic>
      <p:sp>
        <p:nvSpPr>
          <p:cNvPr id="15" name="TextBox 14"/>
          <p:cNvSpPr txBox="1"/>
          <p:nvPr/>
        </p:nvSpPr>
        <p:spPr>
          <a:xfrm>
            <a:off x="3938660" y="3455931"/>
            <a:ext cx="2097037" cy="738664"/>
          </a:xfrm>
          <a:prstGeom prst="rect">
            <a:avLst/>
          </a:prstGeom>
          <a:noFill/>
        </p:spPr>
        <p:txBody>
          <a:bodyPr wrap="square" rtlCol="0">
            <a:spAutoFit/>
          </a:bodyPr>
          <a:lstStyle/>
          <a:p>
            <a:r>
              <a:rPr lang="en-US" sz="1400" u="sng" dirty="0" smtClean="0">
                <a:solidFill>
                  <a:srgbClr val="000000"/>
                </a:solidFill>
              </a:rPr>
              <a:t>with |C</a:t>
            </a:r>
            <a:r>
              <a:rPr lang="en-US" sz="1400" u="sng" baseline="30000" dirty="0" smtClean="0">
                <a:solidFill>
                  <a:srgbClr val="000000"/>
                </a:solidFill>
              </a:rPr>
              <a:t>-</a:t>
            </a:r>
            <a:r>
              <a:rPr lang="en-US" sz="1400" u="sng" dirty="0" smtClean="0">
                <a:solidFill>
                  <a:srgbClr val="000000"/>
                </a:solidFill>
              </a:rPr>
              <a:t>| ≈ 0.002: </a:t>
            </a:r>
            <a:br>
              <a:rPr lang="en-US" sz="1400" u="sng" dirty="0" smtClean="0">
                <a:solidFill>
                  <a:srgbClr val="000000"/>
                </a:solidFill>
              </a:rPr>
            </a:br>
            <a:r>
              <a:rPr lang="en-US" sz="1400" dirty="0" smtClean="0">
                <a:solidFill>
                  <a:srgbClr val="000000"/>
                </a:solidFill>
              </a:rPr>
              <a:t>measured threshold </a:t>
            </a:r>
            <a:br>
              <a:rPr lang="en-US" sz="1400" dirty="0" smtClean="0">
                <a:solidFill>
                  <a:srgbClr val="000000"/>
                </a:solidFill>
              </a:rPr>
            </a:br>
            <a:r>
              <a:rPr lang="en-US" sz="1400" b="1" dirty="0" smtClean="0">
                <a:solidFill>
                  <a:srgbClr val="FF0000"/>
                </a:solidFill>
              </a:rPr>
              <a:t>101 A in octupoles</a:t>
            </a:r>
            <a:endParaRPr lang="en-US" sz="1400" b="1" dirty="0">
              <a:solidFill>
                <a:srgbClr val="FF0000"/>
              </a:solidFill>
            </a:endParaRPr>
          </a:p>
        </p:txBody>
      </p:sp>
      <p:sp>
        <p:nvSpPr>
          <p:cNvPr id="17" name="TextBox 16"/>
          <p:cNvSpPr txBox="1"/>
          <p:nvPr/>
        </p:nvSpPr>
        <p:spPr>
          <a:xfrm>
            <a:off x="3938826" y="4960132"/>
            <a:ext cx="2097037" cy="738664"/>
          </a:xfrm>
          <a:prstGeom prst="rect">
            <a:avLst/>
          </a:prstGeom>
          <a:noFill/>
        </p:spPr>
        <p:txBody>
          <a:bodyPr wrap="square" rtlCol="0">
            <a:spAutoFit/>
          </a:bodyPr>
          <a:lstStyle/>
          <a:p>
            <a:r>
              <a:rPr lang="en-US" sz="1400" u="sng" dirty="0" smtClean="0">
                <a:solidFill>
                  <a:srgbClr val="000000"/>
                </a:solidFill>
              </a:rPr>
              <a:t>with </a:t>
            </a:r>
            <a:r>
              <a:rPr lang="en-US" sz="1400" u="sng" dirty="0">
                <a:solidFill>
                  <a:srgbClr val="000000"/>
                </a:solidFill>
              </a:rPr>
              <a:t>|C</a:t>
            </a:r>
            <a:r>
              <a:rPr lang="en-US" sz="1400" u="sng" baseline="30000" dirty="0">
                <a:solidFill>
                  <a:srgbClr val="000000"/>
                </a:solidFill>
              </a:rPr>
              <a:t>-</a:t>
            </a:r>
            <a:r>
              <a:rPr lang="en-US" sz="1400" u="sng" dirty="0">
                <a:solidFill>
                  <a:srgbClr val="000000"/>
                </a:solidFill>
              </a:rPr>
              <a:t>| ≈ </a:t>
            </a:r>
            <a:r>
              <a:rPr lang="en-US" sz="1400" u="sng" dirty="0" smtClean="0">
                <a:solidFill>
                  <a:srgbClr val="000000"/>
                </a:solidFill>
              </a:rPr>
              <a:t>0.0106: </a:t>
            </a:r>
            <a:br>
              <a:rPr lang="en-US" sz="1400" u="sng" dirty="0" smtClean="0">
                <a:solidFill>
                  <a:srgbClr val="000000"/>
                </a:solidFill>
              </a:rPr>
            </a:br>
            <a:r>
              <a:rPr lang="en-US" sz="1400" dirty="0">
                <a:solidFill>
                  <a:srgbClr val="000000"/>
                </a:solidFill>
              </a:rPr>
              <a:t>measured </a:t>
            </a:r>
            <a:r>
              <a:rPr lang="en-US" sz="1400" dirty="0" smtClean="0">
                <a:solidFill>
                  <a:srgbClr val="000000"/>
                </a:solidFill>
              </a:rPr>
              <a:t>threshold </a:t>
            </a:r>
            <a:br>
              <a:rPr lang="en-US" sz="1400" dirty="0" smtClean="0">
                <a:solidFill>
                  <a:srgbClr val="000000"/>
                </a:solidFill>
              </a:rPr>
            </a:br>
            <a:r>
              <a:rPr lang="en-US" sz="1400" b="1" dirty="0" smtClean="0">
                <a:solidFill>
                  <a:srgbClr val="FF0000"/>
                </a:solidFill>
              </a:rPr>
              <a:t>283 A in octupoles</a:t>
            </a:r>
            <a:endParaRPr lang="en-US" sz="1400" b="1" dirty="0">
              <a:solidFill>
                <a:srgbClr val="FF0000"/>
              </a:solidFill>
            </a:endParaRPr>
          </a:p>
        </p:txBody>
      </p:sp>
      <p:grpSp>
        <p:nvGrpSpPr>
          <p:cNvPr id="25" name="Group 24"/>
          <p:cNvGrpSpPr/>
          <p:nvPr/>
        </p:nvGrpSpPr>
        <p:grpSpPr>
          <a:xfrm>
            <a:off x="4276943" y="4276421"/>
            <a:ext cx="1189064" cy="610828"/>
            <a:chOff x="4276943" y="4276421"/>
            <a:chExt cx="1189064" cy="610828"/>
          </a:xfrm>
        </p:grpSpPr>
        <p:cxnSp>
          <p:nvCxnSpPr>
            <p:cNvPr id="18" name="Straight Arrow Connector 17"/>
            <p:cNvCxnSpPr/>
            <p:nvPr/>
          </p:nvCxnSpPr>
          <p:spPr>
            <a:xfrm flipV="1">
              <a:off x="4276943" y="4276421"/>
              <a:ext cx="0" cy="610828"/>
            </a:xfrm>
            <a:prstGeom prst="straightConnector1">
              <a:avLst/>
            </a:prstGeom>
            <a:ln w="28575">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20385" y="4438929"/>
              <a:ext cx="1145622" cy="323165"/>
            </a:xfrm>
            <a:prstGeom prst="rect">
              <a:avLst/>
            </a:prstGeom>
            <a:noFill/>
          </p:spPr>
          <p:txBody>
            <a:bodyPr wrap="none" rtlCol="0">
              <a:spAutoFit/>
            </a:bodyPr>
            <a:lstStyle/>
            <a:p>
              <a:r>
                <a:rPr lang="en-US" sz="1500" dirty="0" smtClean="0">
                  <a:solidFill>
                    <a:srgbClr val="FF0000"/>
                  </a:solidFill>
                </a:rPr>
                <a:t>factor ≈ 2.8</a:t>
              </a:r>
              <a:endParaRPr lang="en-US" sz="1500" dirty="0">
                <a:solidFill>
                  <a:srgbClr val="FF0000"/>
                </a:solidFill>
              </a:endParaRPr>
            </a:p>
          </p:txBody>
        </p:sp>
      </p:grpSp>
      <p:grpSp>
        <p:nvGrpSpPr>
          <p:cNvPr id="27" name="Group 26"/>
          <p:cNvGrpSpPr/>
          <p:nvPr/>
        </p:nvGrpSpPr>
        <p:grpSpPr>
          <a:xfrm>
            <a:off x="5749304" y="3060435"/>
            <a:ext cx="3239398" cy="3031584"/>
            <a:chOff x="5909720" y="2923885"/>
            <a:chExt cx="3239398" cy="3031584"/>
          </a:xfrm>
        </p:grpSpPr>
        <p:pic>
          <p:nvPicPr>
            <p:cNvPr id="9" name="Picture 8" descr="Fig12.png"/>
            <p:cNvPicPr>
              <a:picLocks noChangeAspect="1"/>
            </p:cNvPicPr>
            <p:nvPr/>
          </p:nvPicPr>
          <p:blipFill rotWithShape="1">
            <a:blip r:embed="rId4">
              <a:extLst>
                <a:ext uri="{28A0092B-C50C-407E-A947-70E740481C1C}">
                  <a14:useLocalDpi xmlns:a14="http://schemas.microsoft.com/office/drawing/2010/main" val="0"/>
                </a:ext>
              </a:extLst>
            </a:blip>
            <a:srcRect l="7038" r="3984"/>
            <a:stretch/>
          </p:blipFill>
          <p:spPr>
            <a:xfrm>
              <a:off x="5909720" y="3224942"/>
              <a:ext cx="3239398" cy="2730527"/>
            </a:xfrm>
            <a:prstGeom prst="rect">
              <a:avLst/>
            </a:prstGeom>
          </p:spPr>
        </p:pic>
        <p:sp>
          <p:nvSpPr>
            <p:cNvPr id="16" name="TextBox 15"/>
            <p:cNvSpPr txBox="1"/>
            <p:nvPr/>
          </p:nvSpPr>
          <p:spPr>
            <a:xfrm>
              <a:off x="6475521" y="2923885"/>
              <a:ext cx="1734350" cy="323165"/>
            </a:xfrm>
            <a:prstGeom prst="rect">
              <a:avLst/>
            </a:prstGeom>
            <a:noFill/>
          </p:spPr>
          <p:txBody>
            <a:bodyPr wrap="none" rtlCol="0">
              <a:spAutoFit/>
            </a:bodyPr>
            <a:lstStyle/>
            <a:p>
              <a:r>
                <a:rPr lang="en-US" sz="1500" b="1" dirty="0">
                  <a:solidFill>
                    <a:srgbClr val="000000"/>
                  </a:solidFill>
                </a:rPr>
                <a:t>m</a:t>
              </a:r>
              <a:r>
                <a:rPr lang="en-US" sz="1500" b="1" dirty="0" smtClean="0">
                  <a:solidFill>
                    <a:srgbClr val="000000"/>
                  </a:solidFill>
                </a:rPr>
                <a:t>odel prediction</a:t>
              </a:r>
              <a:endParaRPr lang="en-US" sz="1500" b="1" dirty="0">
                <a:solidFill>
                  <a:srgbClr val="000000"/>
                </a:solidFill>
              </a:endParaRPr>
            </a:p>
          </p:txBody>
        </p:sp>
        <p:sp>
          <p:nvSpPr>
            <p:cNvPr id="23" name="Oval 22"/>
            <p:cNvSpPr/>
            <p:nvPr/>
          </p:nvSpPr>
          <p:spPr>
            <a:xfrm>
              <a:off x="6117793" y="4167285"/>
              <a:ext cx="395832" cy="38872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567457" y="5449813"/>
              <a:ext cx="395832" cy="38872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3973720" y="2969992"/>
            <a:ext cx="1775584" cy="369332"/>
          </a:xfrm>
          <a:prstGeom prst="rect">
            <a:avLst/>
          </a:prstGeom>
          <a:noFill/>
        </p:spPr>
        <p:txBody>
          <a:bodyPr wrap="none" rtlCol="0">
            <a:spAutoFit/>
          </a:bodyPr>
          <a:lstStyle/>
          <a:p>
            <a:r>
              <a:rPr lang="en-US" b="1" u="sng" dirty="0" smtClean="0">
                <a:solidFill>
                  <a:srgbClr val="0000FF"/>
                </a:solidFill>
              </a:rPr>
              <a:t>L. Carver et al.</a:t>
            </a:r>
            <a:endParaRPr lang="en-US" b="1" u="sng" dirty="0">
              <a:solidFill>
                <a:srgbClr val="0000FF"/>
              </a:solidFill>
            </a:endParaRPr>
          </a:p>
        </p:txBody>
      </p:sp>
      <p:sp>
        <p:nvSpPr>
          <p:cNvPr id="22" name="Rectangle 21"/>
          <p:cNvSpPr/>
          <p:nvPr/>
        </p:nvSpPr>
        <p:spPr>
          <a:xfrm>
            <a:off x="143136" y="2593474"/>
            <a:ext cx="8845566" cy="352926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554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8"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a:t>
            </a:r>
            <a:r>
              <a:rPr lang="en-US" dirty="0"/>
              <a:t>thus depends on momentum 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pPr lvl="1"/>
            <a:endParaRPr lang="en-US" dirty="0"/>
          </a:p>
          <a:p>
            <a:pPr lvl="1"/>
            <a:endParaRPr lang="en-US" dirty="0" smtClean="0"/>
          </a:p>
          <a:p>
            <a:pPr lvl="1"/>
            <a:r>
              <a:rPr lang="en-US" dirty="0"/>
              <a:t>Threshold is increasing when getting further away from transition </a:t>
            </a:r>
            <a:r>
              <a:rPr lang="en-US" dirty="0" smtClean="0"/>
              <a:t>energy</a:t>
            </a:r>
          </a:p>
          <a:p>
            <a:pPr marL="0" indent="0">
              <a:buNone/>
            </a:pPr>
            <a:r>
              <a:rPr lang="en-US" dirty="0"/>
              <a:t> </a:t>
            </a:r>
            <a:r>
              <a:rPr lang="en-US" dirty="0" smtClean="0"/>
              <a:t>   </a:t>
            </a:r>
            <a:r>
              <a:rPr lang="en-US" dirty="0" smtClean="0"/>
              <a:t>Example</a:t>
            </a:r>
            <a:r>
              <a:rPr lang="en-US" dirty="0"/>
              <a:t>: low </a:t>
            </a:r>
            <a:r>
              <a:rPr lang="en-US" dirty="0" err="1">
                <a:latin typeface="Symbol" charset="2"/>
                <a:cs typeface="Symbol" charset="2"/>
              </a:rPr>
              <a:t>g</a:t>
            </a:r>
            <a:r>
              <a:rPr lang="en-US" baseline="-25000" dirty="0" err="1"/>
              <a:t>t</a:t>
            </a:r>
            <a:r>
              <a:rPr lang="en-US" dirty="0"/>
              <a:t> optics for SPS proton beam to increase TMCI threshold</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16</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20" name="Picture 19" descr="Q26_StabilityPlot.eps"/>
          <p:cNvPicPr>
            <a:picLocks noChangeAspect="1"/>
          </p:cNvPicPr>
          <p:nvPr/>
        </p:nvPicPr>
        <p:blipFill>
          <a:blip r:embed="rId2"/>
          <a:stretch>
            <a:fillRect/>
          </a:stretch>
        </p:blipFill>
        <p:spPr>
          <a:xfrm>
            <a:off x="671088" y="3318657"/>
            <a:ext cx="3716447" cy="2787335"/>
          </a:xfrm>
          <a:prstGeom prst="rect">
            <a:avLst/>
          </a:prstGeom>
        </p:spPr>
      </p:pic>
      <p:cxnSp>
        <p:nvCxnSpPr>
          <p:cNvPr id="31" name="Straight Connector 30"/>
          <p:cNvCxnSpPr/>
          <p:nvPr/>
        </p:nvCxnSpPr>
        <p:spPr>
          <a:xfrm flipV="1">
            <a:off x="1161707" y="3523560"/>
            <a:ext cx="1191128" cy="219210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4451518" y="3213763"/>
            <a:ext cx="4131002" cy="2878860"/>
            <a:chOff x="4237630" y="3100799"/>
            <a:chExt cx="4131002" cy="2878860"/>
          </a:xfrm>
        </p:grpSpPr>
        <p:pic>
          <p:nvPicPr>
            <p:cNvPr id="33" name="Picture 32" descr="sps_26GeVMK_xiH5V1_800RF0p14MV_200RF1p4MV_SwitchMatchedInjection1_ntwake1_epsx2_epsy2_qsec_qtrip_losses2_TotalWake2012_Growthrate2D_2.eps"/>
            <p:cNvPicPr>
              <a:picLocks noChangeAspect="1"/>
            </p:cNvPicPr>
            <p:nvPr/>
          </p:nvPicPr>
          <p:blipFill>
            <a:blip r:embed="rId3"/>
            <a:stretch>
              <a:fillRect/>
            </a:stretch>
          </p:blipFill>
          <p:spPr>
            <a:xfrm>
              <a:off x="4237630" y="3289300"/>
              <a:ext cx="4131002" cy="2690359"/>
            </a:xfrm>
            <a:prstGeom prst="rect">
              <a:avLst/>
            </a:prstGeom>
          </p:spPr>
        </p:pic>
        <p:sp>
          <p:nvSpPr>
            <p:cNvPr id="34" name="TextBox 33"/>
            <p:cNvSpPr txBox="1"/>
            <p:nvPr/>
          </p:nvSpPr>
          <p:spPr>
            <a:xfrm>
              <a:off x="5143852" y="3100799"/>
              <a:ext cx="2119541" cy="323165"/>
            </a:xfrm>
            <a:prstGeom prst="rect">
              <a:avLst/>
            </a:prstGeom>
            <a:noFill/>
          </p:spPr>
          <p:txBody>
            <a:bodyPr wrap="none" rtlCol="0">
              <a:spAutoFit/>
            </a:bodyPr>
            <a:lstStyle/>
            <a:p>
              <a:r>
                <a:rPr lang="en-US" sz="1500" dirty="0" smtClean="0">
                  <a:solidFill>
                    <a:srgbClr val="000000"/>
                  </a:solidFill>
                </a:rPr>
                <a:t>HEADTAIL simulations</a:t>
              </a:r>
              <a:endParaRPr lang="en-US" sz="1500" dirty="0">
                <a:solidFill>
                  <a:srgbClr val="000000"/>
                </a:solidFill>
              </a:endParaRPr>
            </a:p>
          </p:txBody>
        </p:sp>
      </p:grpSp>
      <p:sp>
        <p:nvSpPr>
          <p:cNvPr id="35" name="TextBox 34"/>
          <p:cNvSpPr txBox="1"/>
          <p:nvPr/>
        </p:nvSpPr>
        <p:spPr>
          <a:xfrm>
            <a:off x="1148339" y="3220629"/>
            <a:ext cx="2889639" cy="323165"/>
          </a:xfrm>
          <a:prstGeom prst="rect">
            <a:avLst/>
          </a:prstGeom>
          <a:noFill/>
        </p:spPr>
        <p:txBody>
          <a:bodyPr wrap="none" rtlCol="0">
            <a:spAutoFit/>
          </a:bodyPr>
          <a:lstStyle/>
          <a:p>
            <a:r>
              <a:rPr lang="en-US" sz="1500" dirty="0" smtClean="0">
                <a:solidFill>
                  <a:srgbClr val="000000"/>
                </a:solidFill>
              </a:rPr>
              <a:t>measurements </a:t>
            </a:r>
            <a:r>
              <a:rPr lang="en-US" sz="1500" dirty="0">
                <a:solidFill>
                  <a:srgbClr val="000000"/>
                </a:solidFill>
              </a:rPr>
              <a:t>in </a:t>
            </a:r>
            <a:r>
              <a:rPr lang="en-US" sz="1500" dirty="0" smtClean="0">
                <a:solidFill>
                  <a:srgbClr val="000000"/>
                </a:solidFill>
              </a:rPr>
              <a:t>original optics</a:t>
            </a:r>
            <a:endParaRPr lang="en-US" sz="1500" dirty="0">
              <a:solidFill>
                <a:srgbClr val="000000"/>
              </a:solidFill>
            </a:endParaRPr>
          </a:p>
        </p:txBody>
      </p:sp>
      <p:pic>
        <p:nvPicPr>
          <p:cNvPr id="39" name="Picture 38" descr="formulas.pdf"/>
          <p:cNvPicPr>
            <a:picLocks noChangeAspect="1"/>
          </p:cNvPicPr>
          <p:nvPr/>
        </p:nvPicPr>
        <p:blipFill rotWithShape="1">
          <a:blip r:embed="rId4">
            <a:extLst>
              <a:ext uri="{28A0092B-C50C-407E-A947-70E740481C1C}">
                <a14:useLocalDpi xmlns:a14="http://schemas.microsoft.com/office/drawing/2010/main" val="0"/>
              </a:ext>
            </a:extLst>
          </a:blip>
          <a:srcRect l="22956" t="30880" r="67207" b="65114"/>
          <a:stretch/>
        </p:blipFill>
        <p:spPr>
          <a:xfrm>
            <a:off x="4635151" y="1459811"/>
            <a:ext cx="1413250" cy="744915"/>
          </a:xfrm>
          <a:prstGeom prst="rect">
            <a:avLst/>
          </a:prstGeom>
        </p:spPr>
      </p:pic>
      <p:sp>
        <p:nvSpPr>
          <p:cNvPr id="40" name="TextBox 39"/>
          <p:cNvSpPr txBox="1"/>
          <p:nvPr/>
        </p:nvSpPr>
        <p:spPr>
          <a:xfrm>
            <a:off x="4483941" y="1494354"/>
            <a:ext cx="1774795" cy="646331"/>
          </a:xfrm>
          <a:prstGeom prst="rect">
            <a:avLst/>
          </a:prstGeom>
          <a:noFill/>
        </p:spPr>
        <p:txBody>
          <a:bodyPr wrap="none" rtlCol="0">
            <a:spAutoFit/>
          </a:bodyPr>
          <a:lstStyle/>
          <a:p>
            <a:r>
              <a:rPr lang="en-US" sz="3600" dirty="0" smtClean="0">
                <a:solidFill>
                  <a:srgbClr val="000000"/>
                </a:solidFill>
              </a:rPr>
              <a:t>(          )</a:t>
            </a:r>
            <a:endParaRPr lang="en-US" sz="3600" dirty="0">
              <a:solidFill>
                <a:srgbClr val="000000"/>
              </a:solidFill>
            </a:endParaRPr>
          </a:p>
        </p:txBody>
      </p:sp>
      <p:pic>
        <p:nvPicPr>
          <p:cNvPr id="41" name="Picture 40" descr="formulas.pdf"/>
          <p:cNvPicPr>
            <a:picLocks noChangeAspect="1"/>
          </p:cNvPicPr>
          <p:nvPr/>
        </p:nvPicPr>
        <p:blipFill rotWithShape="1">
          <a:blip r:embed="rId5">
            <a:extLst>
              <a:ext uri="{28A0092B-C50C-407E-A947-70E740481C1C}">
                <a14:useLocalDpi xmlns:a14="http://schemas.microsoft.com/office/drawing/2010/main" val="0"/>
              </a:ext>
            </a:extLst>
          </a:blip>
          <a:srcRect l="23235" t="35091" r="66267" b="60165"/>
          <a:stretch/>
        </p:blipFill>
        <p:spPr>
          <a:xfrm>
            <a:off x="1654182" y="1454506"/>
            <a:ext cx="1590929" cy="930275"/>
          </a:xfrm>
          <a:prstGeom prst="rect">
            <a:avLst/>
          </a:prstGeom>
        </p:spPr>
      </p:pic>
      <p:sp>
        <p:nvSpPr>
          <p:cNvPr id="16" name="Rectangle 15"/>
          <p:cNvSpPr/>
          <p:nvPr/>
        </p:nvSpPr>
        <p:spPr>
          <a:xfrm>
            <a:off x="213893" y="2673686"/>
            <a:ext cx="8752011" cy="344905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9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a:t>
            </a:r>
            <a:r>
              <a:rPr lang="en-US" dirty="0"/>
              <a:t>thus depends on momentum 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pPr lvl="1"/>
            <a:endParaRPr lang="en-US" dirty="0"/>
          </a:p>
          <a:p>
            <a:pPr lvl="1"/>
            <a:endParaRPr lang="en-US" dirty="0" smtClean="0"/>
          </a:p>
          <a:p>
            <a:pPr lvl="1"/>
            <a:r>
              <a:rPr lang="en-US" dirty="0"/>
              <a:t>Threshold is increasing when getting further away from transition </a:t>
            </a:r>
            <a:r>
              <a:rPr lang="en-US" dirty="0" smtClean="0"/>
              <a:t>energy</a:t>
            </a:r>
          </a:p>
          <a:p>
            <a:pPr marL="0" indent="0">
              <a:buNone/>
            </a:pPr>
            <a:r>
              <a:rPr lang="en-US" dirty="0"/>
              <a:t> </a:t>
            </a:r>
            <a:r>
              <a:rPr lang="en-US" dirty="0" smtClean="0"/>
              <a:t>   </a:t>
            </a:r>
            <a:r>
              <a:rPr lang="en-US" dirty="0" smtClean="0"/>
              <a:t>Example</a:t>
            </a:r>
            <a:r>
              <a:rPr lang="en-US" dirty="0"/>
              <a:t>: low </a:t>
            </a:r>
            <a:r>
              <a:rPr lang="en-US" dirty="0" err="1">
                <a:latin typeface="Symbol" charset="2"/>
                <a:cs typeface="Symbol" charset="2"/>
              </a:rPr>
              <a:t>g</a:t>
            </a:r>
            <a:r>
              <a:rPr lang="en-US" baseline="-25000" dirty="0" err="1"/>
              <a:t>t</a:t>
            </a:r>
            <a:r>
              <a:rPr lang="en-US" dirty="0"/>
              <a:t> optics for SPS proton beam to increase TMCI threshold</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17</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pSp>
        <p:nvGrpSpPr>
          <p:cNvPr id="26" name="Group 25"/>
          <p:cNvGrpSpPr/>
          <p:nvPr/>
        </p:nvGrpSpPr>
        <p:grpSpPr>
          <a:xfrm>
            <a:off x="758578" y="3241585"/>
            <a:ext cx="3599872" cy="2874662"/>
            <a:chOff x="758578" y="3281689"/>
            <a:chExt cx="3599872" cy="2874662"/>
          </a:xfrm>
        </p:grpSpPr>
        <p:pic>
          <p:nvPicPr>
            <p:cNvPr id="12" name="Picture 11" descr="RelativeSlipFactor.eps"/>
            <p:cNvPicPr>
              <a:picLocks noChangeAspect="1"/>
            </p:cNvPicPr>
            <p:nvPr/>
          </p:nvPicPr>
          <p:blipFill>
            <a:blip r:embed="rId2"/>
            <a:srcRect r="5517"/>
            <a:stretch>
              <a:fillRect/>
            </a:stretch>
          </p:blipFill>
          <p:spPr>
            <a:xfrm>
              <a:off x="758578" y="3385880"/>
              <a:ext cx="3479800" cy="2770471"/>
            </a:xfrm>
            <a:prstGeom prst="rect">
              <a:avLst/>
            </a:prstGeom>
          </p:spPr>
        </p:pic>
        <p:sp>
          <p:nvSpPr>
            <p:cNvPr id="17" name="TextBox 16"/>
            <p:cNvSpPr txBox="1"/>
            <p:nvPr/>
          </p:nvSpPr>
          <p:spPr>
            <a:xfrm>
              <a:off x="940994" y="3281689"/>
              <a:ext cx="3417456" cy="323165"/>
            </a:xfrm>
            <a:prstGeom prst="rect">
              <a:avLst/>
            </a:prstGeom>
            <a:noFill/>
          </p:spPr>
          <p:txBody>
            <a:bodyPr wrap="square" rtlCol="0">
              <a:spAutoFit/>
            </a:bodyPr>
            <a:lstStyle/>
            <a:p>
              <a:pPr algn="ctr"/>
              <a:r>
                <a:rPr lang="el-GR" sz="1500" dirty="0" smtClean="0">
                  <a:solidFill>
                    <a:srgbClr val="000000"/>
                  </a:solidFill>
                  <a:latin typeface="Tahoma" pitchFamily="34" charset="0"/>
                  <a:ea typeface="Tahoma" pitchFamily="34" charset="0"/>
                  <a:cs typeface="Tahoma" pitchFamily="34" charset="0"/>
                </a:rPr>
                <a:t>η</a:t>
              </a:r>
              <a:r>
                <a:rPr lang="en-US" sz="1500" dirty="0" smtClean="0">
                  <a:solidFill>
                    <a:srgbClr val="000000"/>
                  </a:solidFill>
                </a:rPr>
                <a:t> relative to original SPS optics</a:t>
              </a:r>
              <a:endParaRPr lang="en-US" sz="1500" dirty="0">
                <a:solidFill>
                  <a:srgbClr val="000000"/>
                </a:solidFill>
              </a:endParaRPr>
            </a:p>
          </p:txBody>
        </p:sp>
      </p:grpSp>
      <p:grpSp>
        <p:nvGrpSpPr>
          <p:cNvPr id="23" name="Group 22"/>
          <p:cNvGrpSpPr/>
          <p:nvPr/>
        </p:nvGrpSpPr>
        <p:grpSpPr>
          <a:xfrm>
            <a:off x="2757322" y="3564752"/>
            <a:ext cx="323165" cy="2203619"/>
            <a:chOff x="2757322" y="3604856"/>
            <a:chExt cx="323165" cy="2203619"/>
          </a:xfrm>
        </p:grpSpPr>
        <p:cxnSp>
          <p:nvCxnSpPr>
            <p:cNvPr id="16" name="Straight Connector 15"/>
            <p:cNvCxnSpPr/>
            <p:nvPr/>
          </p:nvCxnSpPr>
          <p:spPr>
            <a:xfrm flipH="1">
              <a:off x="3062473" y="3604856"/>
              <a:ext cx="3175" cy="22036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6200000">
              <a:off x="2217180" y="4150596"/>
              <a:ext cx="1403449" cy="323165"/>
            </a:xfrm>
            <a:prstGeom prst="rect">
              <a:avLst/>
            </a:prstGeom>
            <a:noFill/>
          </p:spPr>
          <p:txBody>
            <a:bodyPr wrap="none" rtlCol="0">
              <a:spAutoFit/>
            </a:bodyPr>
            <a:lstStyle/>
            <a:p>
              <a:r>
                <a:rPr lang="en-US" sz="1500" dirty="0"/>
                <a:t>original optics</a:t>
              </a:r>
            </a:p>
          </p:txBody>
        </p:sp>
      </p:grpSp>
      <p:grpSp>
        <p:nvGrpSpPr>
          <p:cNvPr id="27" name="Group 26"/>
          <p:cNvGrpSpPr/>
          <p:nvPr/>
        </p:nvGrpSpPr>
        <p:grpSpPr>
          <a:xfrm>
            <a:off x="5053263" y="3241585"/>
            <a:ext cx="3250531" cy="2593626"/>
            <a:chOff x="5053263" y="3281689"/>
            <a:chExt cx="3250531" cy="2593626"/>
          </a:xfrm>
        </p:grpSpPr>
        <p:pic>
          <p:nvPicPr>
            <p:cNvPr id="22" name="Picture 21" descr="Q26.eps"/>
            <p:cNvPicPr>
              <a:picLocks noChangeAspect="1"/>
            </p:cNvPicPr>
            <p:nvPr/>
          </p:nvPicPr>
          <p:blipFill>
            <a:blip r:embed="rId3"/>
            <a:stretch>
              <a:fillRect/>
            </a:stretch>
          </p:blipFill>
          <p:spPr>
            <a:xfrm>
              <a:off x="5053263" y="3606488"/>
              <a:ext cx="3250531" cy="2268827"/>
            </a:xfrm>
            <a:prstGeom prst="rect">
              <a:avLst/>
            </a:prstGeom>
            <a:ln w="25400" cap="flat" cmpd="sng" algn="ctr">
              <a:solidFill>
                <a:schemeClr val="tx1"/>
              </a:solidFill>
              <a:prstDash val="solid"/>
              <a:round/>
              <a:headEnd type="none" w="med" len="med"/>
              <a:tailEnd type="none" w="med" len="med"/>
            </a:ln>
          </p:spPr>
        </p:pic>
        <p:sp>
          <p:nvSpPr>
            <p:cNvPr id="25" name="TextBox 24"/>
            <p:cNvSpPr txBox="1"/>
            <p:nvPr/>
          </p:nvSpPr>
          <p:spPr>
            <a:xfrm>
              <a:off x="5779140" y="3281689"/>
              <a:ext cx="1841802" cy="323165"/>
            </a:xfrm>
            <a:prstGeom prst="rect">
              <a:avLst/>
            </a:prstGeom>
            <a:noFill/>
          </p:spPr>
          <p:txBody>
            <a:bodyPr wrap="none" rtlCol="0">
              <a:spAutoFit/>
            </a:bodyPr>
            <a:lstStyle/>
            <a:p>
              <a:r>
                <a:rPr lang="en-US" sz="1500" dirty="0" smtClean="0">
                  <a:solidFill>
                    <a:srgbClr val="000000"/>
                  </a:solidFill>
                </a:rPr>
                <a:t>original SPS optics</a:t>
              </a:r>
              <a:endParaRPr lang="en-US" sz="1500" dirty="0">
                <a:solidFill>
                  <a:srgbClr val="000000"/>
                </a:solidFill>
              </a:endParaRPr>
            </a:p>
          </p:txBody>
        </p:sp>
      </p:grpSp>
      <p:pic>
        <p:nvPicPr>
          <p:cNvPr id="29" name="Picture 28" descr="formulas.pdf"/>
          <p:cNvPicPr>
            <a:picLocks noChangeAspect="1"/>
          </p:cNvPicPr>
          <p:nvPr/>
        </p:nvPicPr>
        <p:blipFill rotWithShape="1">
          <a:blip r:embed="rId4">
            <a:extLst>
              <a:ext uri="{28A0092B-C50C-407E-A947-70E740481C1C}">
                <a14:useLocalDpi xmlns:a14="http://schemas.microsoft.com/office/drawing/2010/main" val="0"/>
              </a:ext>
            </a:extLst>
          </a:blip>
          <a:srcRect l="22956" t="30880" r="67207" b="65114"/>
          <a:stretch/>
        </p:blipFill>
        <p:spPr>
          <a:xfrm>
            <a:off x="4635151" y="1459811"/>
            <a:ext cx="1413250" cy="744915"/>
          </a:xfrm>
          <a:prstGeom prst="rect">
            <a:avLst/>
          </a:prstGeom>
        </p:spPr>
      </p:pic>
      <p:sp>
        <p:nvSpPr>
          <p:cNvPr id="30" name="TextBox 29"/>
          <p:cNvSpPr txBox="1"/>
          <p:nvPr/>
        </p:nvSpPr>
        <p:spPr>
          <a:xfrm>
            <a:off x="4483941" y="1494354"/>
            <a:ext cx="1774795" cy="646331"/>
          </a:xfrm>
          <a:prstGeom prst="rect">
            <a:avLst/>
          </a:prstGeom>
          <a:noFill/>
        </p:spPr>
        <p:txBody>
          <a:bodyPr wrap="none" rtlCol="0">
            <a:spAutoFit/>
          </a:bodyPr>
          <a:lstStyle/>
          <a:p>
            <a:r>
              <a:rPr lang="en-US" sz="3600" dirty="0" smtClean="0">
                <a:solidFill>
                  <a:srgbClr val="000000"/>
                </a:solidFill>
              </a:rPr>
              <a:t>(          )</a:t>
            </a:r>
            <a:endParaRPr lang="en-US" sz="3600" dirty="0">
              <a:solidFill>
                <a:srgbClr val="000000"/>
              </a:solidFill>
            </a:endParaRPr>
          </a:p>
        </p:txBody>
      </p:sp>
      <p:pic>
        <p:nvPicPr>
          <p:cNvPr id="31" name="Picture 30" descr="formulas.pdf"/>
          <p:cNvPicPr>
            <a:picLocks noChangeAspect="1"/>
          </p:cNvPicPr>
          <p:nvPr/>
        </p:nvPicPr>
        <p:blipFill rotWithShape="1">
          <a:blip r:embed="rId5">
            <a:extLst>
              <a:ext uri="{28A0092B-C50C-407E-A947-70E740481C1C}">
                <a14:useLocalDpi xmlns:a14="http://schemas.microsoft.com/office/drawing/2010/main" val="0"/>
              </a:ext>
            </a:extLst>
          </a:blip>
          <a:srcRect l="23235" t="35091" r="66267" b="60165"/>
          <a:stretch/>
        </p:blipFill>
        <p:spPr>
          <a:xfrm>
            <a:off x="1654182" y="1454506"/>
            <a:ext cx="1590929" cy="930275"/>
          </a:xfrm>
          <a:prstGeom prst="rect">
            <a:avLst/>
          </a:prstGeom>
        </p:spPr>
      </p:pic>
      <p:sp>
        <p:nvSpPr>
          <p:cNvPr id="20" name="Rectangle 19"/>
          <p:cNvSpPr/>
          <p:nvPr/>
        </p:nvSpPr>
        <p:spPr>
          <a:xfrm>
            <a:off x="213893" y="2673686"/>
            <a:ext cx="8752011" cy="344905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494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a:t>
            </a:r>
            <a:r>
              <a:rPr lang="en-US" dirty="0"/>
              <a:t>thus depends on momentum </a:t>
            </a:r>
            <a:r>
              <a:rPr lang="en-US" dirty="0" smtClean="0"/>
              <a:t>compaction factor (1/</a:t>
            </a:r>
            <a:r>
              <a:rPr lang="en-US" dirty="0" smtClean="0">
                <a:latin typeface="Symbol" charset="2"/>
                <a:cs typeface="Symbol" charset="2"/>
              </a:rPr>
              <a:t>g</a:t>
            </a:r>
            <a:r>
              <a:rPr lang="en-US" baseline="-25000" dirty="0" smtClean="0"/>
              <a:t>t</a:t>
            </a:r>
            <a:r>
              <a:rPr lang="en-US" baseline="30000" dirty="0" smtClean="0"/>
              <a:t>2</a:t>
            </a:r>
            <a:r>
              <a:rPr lang="en-US" dirty="0" smtClean="0"/>
              <a:t>)</a:t>
            </a:r>
          </a:p>
          <a:p>
            <a:pPr lvl="1"/>
            <a:endParaRPr lang="en-US" dirty="0"/>
          </a:p>
          <a:p>
            <a:pPr lvl="1"/>
            <a:endParaRPr lang="en-US" dirty="0" smtClean="0"/>
          </a:p>
          <a:p>
            <a:pPr lvl="1"/>
            <a:r>
              <a:rPr lang="en-US" dirty="0" smtClean="0"/>
              <a:t>Threshold is increasing when getting further away from transition energy</a:t>
            </a:r>
          </a:p>
          <a:p>
            <a:pPr marL="0" indent="0">
              <a:buNone/>
            </a:pPr>
            <a:r>
              <a:rPr lang="en-US" dirty="0" smtClean="0"/>
              <a:t>    Example</a:t>
            </a:r>
            <a:r>
              <a:rPr lang="en-US" dirty="0"/>
              <a:t>: low </a:t>
            </a:r>
            <a:r>
              <a:rPr lang="en-US" dirty="0" err="1">
                <a:latin typeface="Symbol" charset="2"/>
                <a:cs typeface="Symbol" charset="2"/>
              </a:rPr>
              <a:t>g</a:t>
            </a:r>
            <a:r>
              <a:rPr lang="en-US" baseline="-25000" dirty="0" err="1"/>
              <a:t>t</a:t>
            </a:r>
            <a:r>
              <a:rPr lang="en-US" dirty="0"/>
              <a:t> optics for SPS proton beam to increase TMCI threshold</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18</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12" name="Picture 11" descr="RelativeSlipFactor.eps"/>
          <p:cNvPicPr>
            <a:picLocks noChangeAspect="1"/>
          </p:cNvPicPr>
          <p:nvPr/>
        </p:nvPicPr>
        <p:blipFill>
          <a:blip r:embed="rId2"/>
          <a:srcRect r="5517"/>
          <a:stretch>
            <a:fillRect/>
          </a:stretch>
        </p:blipFill>
        <p:spPr>
          <a:xfrm>
            <a:off x="758578" y="3345776"/>
            <a:ext cx="3479800" cy="2770471"/>
          </a:xfrm>
          <a:prstGeom prst="rect">
            <a:avLst/>
          </a:prstGeom>
        </p:spPr>
      </p:pic>
      <p:sp>
        <p:nvSpPr>
          <p:cNvPr id="17" name="TextBox 16"/>
          <p:cNvSpPr txBox="1"/>
          <p:nvPr/>
        </p:nvSpPr>
        <p:spPr>
          <a:xfrm>
            <a:off x="940994" y="3241585"/>
            <a:ext cx="3417456" cy="323165"/>
          </a:xfrm>
          <a:prstGeom prst="rect">
            <a:avLst/>
          </a:prstGeom>
          <a:noFill/>
        </p:spPr>
        <p:txBody>
          <a:bodyPr wrap="square" rtlCol="0">
            <a:spAutoFit/>
          </a:bodyPr>
          <a:lstStyle/>
          <a:p>
            <a:pPr algn="ctr"/>
            <a:r>
              <a:rPr lang="el-GR" sz="1500" dirty="0" smtClean="0">
                <a:solidFill>
                  <a:srgbClr val="000000"/>
                </a:solidFill>
                <a:latin typeface="Tahoma" pitchFamily="34" charset="0"/>
                <a:ea typeface="Tahoma" pitchFamily="34" charset="0"/>
                <a:cs typeface="Tahoma" pitchFamily="34" charset="0"/>
              </a:rPr>
              <a:t>η</a:t>
            </a:r>
            <a:r>
              <a:rPr lang="en-US" sz="1500" dirty="0" smtClean="0">
                <a:solidFill>
                  <a:srgbClr val="000000"/>
                </a:solidFill>
              </a:rPr>
              <a:t> relative to original SPS optics</a:t>
            </a:r>
            <a:endParaRPr lang="en-US" sz="1500" dirty="0">
              <a:solidFill>
                <a:srgbClr val="000000"/>
              </a:solidFill>
            </a:endParaRPr>
          </a:p>
        </p:txBody>
      </p:sp>
      <p:cxnSp>
        <p:nvCxnSpPr>
          <p:cNvPr id="16" name="Straight Connector 15"/>
          <p:cNvCxnSpPr/>
          <p:nvPr/>
        </p:nvCxnSpPr>
        <p:spPr>
          <a:xfrm flipH="1">
            <a:off x="3062473" y="3564752"/>
            <a:ext cx="3175" cy="22036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009446" y="3564750"/>
            <a:ext cx="323165" cy="2205883"/>
            <a:chOff x="2009446" y="3604854"/>
            <a:chExt cx="323165" cy="2205883"/>
          </a:xfrm>
        </p:grpSpPr>
        <p:cxnSp>
          <p:nvCxnSpPr>
            <p:cNvPr id="31" name="Straight Connector 30"/>
            <p:cNvCxnSpPr/>
            <p:nvPr/>
          </p:nvCxnSpPr>
          <p:spPr>
            <a:xfrm flipH="1">
              <a:off x="2038452" y="3607118"/>
              <a:ext cx="3175" cy="2203619"/>
            </a:xfrm>
            <a:prstGeom prst="line">
              <a:avLst/>
            </a:prstGeom>
            <a:ln>
              <a:solidFill>
                <a:srgbClr val="E452D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1558377" y="4055923"/>
              <a:ext cx="1225303" cy="323165"/>
            </a:xfrm>
            <a:prstGeom prst="rect">
              <a:avLst/>
            </a:prstGeom>
            <a:noFill/>
          </p:spPr>
          <p:txBody>
            <a:bodyPr wrap="none" rtlCol="0">
              <a:spAutoFit/>
            </a:bodyPr>
            <a:lstStyle/>
            <a:p>
              <a:r>
                <a:rPr lang="en-US" sz="1500" dirty="0" smtClean="0">
                  <a:solidFill>
                    <a:srgbClr val="E452DF"/>
                  </a:solidFill>
                </a:rPr>
                <a:t>low </a:t>
              </a:r>
              <a:r>
                <a:rPr lang="en-US" sz="1500" dirty="0" err="1" smtClean="0">
                  <a:solidFill>
                    <a:srgbClr val="E452DF"/>
                  </a:solidFill>
                  <a:latin typeface="Symbol" charset="2"/>
                  <a:cs typeface="Symbol" charset="2"/>
                </a:rPr>
                <a:t>g</a:t>
              </a:r>
              <a:r>
                <a:rPr lang="en-US" sz="1500" baseline="-25000" dirty="0" err="1" smtClean="0">
                  <a:solidFill>
                    <a:srgbClr val="E452DF"/>
                  </a:solidFill>
                </a:rPr>
                <a:t>t</a:t>
              </a:r>
              <a:r>
                <a:rPr lang="en-US" sz="1500" dirty="0" smtClean="0">
                  <a:solidFill>
                    <a:srgbClr val="E452DF"/>
                  </a:solidFill>
                </a:rPr>
                <a:t> optics</a:t>
              </a:r>
              <a:endParaRPr lang="en-US" sz="1500" dirty="0">
                <a:solidFill>
                  <a:srgbClr val="E452DF"/>
                </a:solidFill>
              </a:endParaRPr>
            </a:p>
          </p:txBody>
        </p:sp>
      </p:grpSp>
      <p:grpSp>
        <p:nvGrpSpPr>
          <p:cNvPr id="8" name="Group 7"/>
          <p:cNvGrpSpPr/>
          <p:nvPr/>
        </p:nvGrpSpPr>
        <p:grpSpPr>
          <a:xfrm>
            <a:off x="5053041" y="3241585"/>
            <a:ext cx="3250753" cy="2592148"/>
            <a:chOff x="5053041" y="3281689"/>
            <a:chExt cx="3250753" cy="2592148"/>
          </a:xfrm>
        </p:grpSpPr>
        <p:pic>
          <p:nvPicPr>
            <p:cNvPr id="33" name="Picture 32" descr="Q20.eps"/>
            <p:cNvPicPr>
              <a:picLocks noChangeAspect="1"/>
            </p:cNvPicPr>
            <p:nvPr/>
          </p:nvPicPr>
          <p:blipFill>
            <a:blip r:embed="rId3"/>
            <a:stretch>
              <a:fillRect/>
            </a:stretch>
          </p:blipFill>
          <p:spPr>
            <a:xfrm>
              <a:off x="5053041" y="3604854"/>
              <a:ext cx="3250753" cy="2268983"/>
            </a:xfrm>
            <a:prstGeom prst="rect">
              <a:avLst/>
            </a:prstGeom>
            <a:ln w="25400">
              <a:solidFill>
                <a:srgbClr val="E23FDD"/>
              </a:solidFill>
            </a:ln>
          </p:spPr>
        </p:pic>
        <p:sp>
          <p:nvSpPr>
            <p:cNvPr id="34" name="TextBox 33"/>
            <p:cNvSpPr txBox="1"/>
            <p:nvPr/>
          </p:nvSpPr>
          <p:spPr>
            <a:xfrm>
              <a:off x="5939556" y="3281689"/>
              <a:ext cx="1681470" cy="323165"/>
            </a:xfrm>
            <a:prstGeom prst="rect">
              <a:avLst/>
            </a:prstGeom>
            <a:noFill/>
          </p:spPr>
          <p:txBody>
            <a:bodyPr wrap="none" rtlCol="0">
              <a:spAutoFit/>
            </a:bodyPr>
            <a:lstStyle/>
            <a:p>
              <a:r>
                <a:rPr lang="en-US" sz="1500" dirty="0" smtClean="0">
                  <a:solidFill>
                    <a:srgbClr val="000000"/>
                  </a:solidFill>
                </a:rPr>
                <a:t>low </a:t>
              </a:r>
              <a:r>
                <a:rPr lang="en-US" sz="1500" dirty="0" err="1" smtClean="0">
                  <a:solidFill>
                    <a:srgbClr val="000000"/>
                  </a:solidFill>
                  <a:latin typeface="Symbol" charset="2"/>
                  <a:cs typeface="Symbol" charset="2"/>
                </a:rPr>
                <a:t>g</a:t>
              </a:r>
              <a:r>
                <a:rPr lang="en-US" sz="1500" baseline="-25000" dirty="0" err="1" smtClean="0">
                  <a:solidFill>
                    <a:srgbClr val="000000"/>
                  </a:solidFill>
                </a:rPr>
                <a:t>t</a:t>
              </a:r>
              <a:r>
                <a:rPr lang="en-US" sz="1500" dirty="0" smtClean="0">
                  <a:solidFill>
                    <a:srgbClr val="000000"/>
                  </a:solidFill>
                </a:rPr>
                <a:t> SPS optics</a:t>
              </a:r>
              <a:endParaRPr lang="en-US" sz="1500" dirty="0">
                <a:solidFill>
                  <a:srgbClr val="000000"/>
                </a:solidFill>
              </a:endParaRPr>
            </a:p>
          </p:txBody>
        </p:sp>
      </p:grpSp>
      <p:sp>
        <p:nvSpPr>
          <p:cNvPr id="39" name="TextBox 38"/>
          <p:cNvSpPr txBox="1"/>
          <p:nvPr/>
        </p:nvSpPr>
        <p:spPr>
          <a:xfrm rot="16200000">
            <a:off x="2217180" y="4110492"/>
            <a:ext cx="1403449" cy="323165"/>
          </a:xfrm>
          <a:prstGeom prst="rect">
            <a:avLst/>
          </a:prstGeom>
          <a:noFill/>
        </p:spPr>
        <p:txBody>
          <a:bodyPr wrap="none" rtlCol="0">
            <a:spAutoFit/>
          </a:bodyPr>
          <a:lstStyle/>
          <a:p>
            <a:r>
              <a:rPr lang="en-US" sz="1500" dirty="0"/>
              <a:t>original optics</a:t>
            </a:r>
          </a:p>
        </p:txBody>
      </p:sp>
      <p:pic>
        <p:nvPicPr>
          <p:cNvPr id="40" name="Picture 39" descr="formulas.pdf"/>
          <p:cNvPicPr>
            <a:picLocks noChangeAspect="1"/>
          </p:cNvPicPr>
          <p:nvPr/>
        </p:nvPicPr>
        <p:blipFill rotWithShape="1">
          <a:blip r:embed="rId4">
            <a:extLst>
              <a:ext uri="{28A0092B-C50C-407E-A947-70E740481C1C}">
                <a14:useLocalDpi xmlns:a14="http://schemas.microsoft.com/office/drawing/2010/main" val="0"/>
              </a:ext>
            </a:extLst>
          </a:blip>
          <a:srcRect l="22956" t="30880" r="67207" b="65114"/>
          <a:stretch/>
        </p:blipFill>
        <p:spPr>
          <a:xfrm>
            <a:off x="4635151" y="1459811"/>
            <a:ext cx="1413250" cy="744915"/>
          </a:xfrm>
          <a:prstGeom prst="rect">
            <a:avLst/>
          </a:prstGeom>
        </p:spPr>
      </p:pic>
      <p:sp>
        <p:nvSpPr>
          <p:cNvPr id="41" name="TextBox 40"/>
          <p:cNvSpPr txBox="1"/>
          <p:nvPr/>
        </p:nvSpPr>
        <p:spPr>
          <a:xfrm>
            <a:off x="4483941" y="1494354"/>
            <a:ext cx="1774795" cy="646331"/>
          </a:xfrm>
          <a:prstGeom prst="rect">
            <a:avLst/>
          </a:prstGeom>
          <a:noFill/>
        </p:spPr>
        <p:txBody>
          <a:bodyPr wrap="none" rtlCol="0">
            <a:spAutoFit/>
          </a:bodyPr>
          <a:lstStyle/>
          <a:p>
            <a:r>
              <a:rPr lang="en-US" sz="3600" dirty="0" smtClean="0">
                <a:solidFill>
                  <a:srgbClr val="000000"/>
                </a:solidFill>
              </a:rPr>
              <a:t>(          )</a:t>
            </a:r>
            <a:endParaRPr lang="en-US" sz="3600" dirty="0">
              <a:solidFill>
                <a:srgbClr val="000000"/>
              </a:solidFill>
            </a:endParaRPr>
          </a:p>
        </p:txBody>
      </p:sp>
      <p:pic>
        <p:nvPicPr>
          <p:cNvPr id="42" name="Picture 41" descr="formulas.pdf"/>
          <p:cNvPicPr>
            <a:picLocks noChangeAspect="1"/>
          </p:cNvPicPr>
          <p:nvPr/>
        </p:nvPicPr>
        <p:blipFill rotWithShape="1">
          <a:blip r:embed="rId5">
            <a:extLst>
              <a:ext uri="{28A0092B-C50C-407E-A947-70E740481C1C}">
                <a14:useLocalDpi xmlns:a14="http://schemas.microsoft.com/office/drawing/2010/main" val="0"/>
              </a:ext>
            </a:extLst>
          </a:blip>
          <a:srcRect l="23235" t="35091" r="66267" b="60165"/>
          <a:stretch/>
        </p:blipFill>
        <p:spPr>
          <a:xfrm>
            <a:off x="1654182" y="1454506"/>
            <a:ext cx="1590929" cy="930275"/>
          </a:xfrm>
          <a:prstGeom prst="rect">
            <a:avLst/>
          </a:prstGeom>
        </p:spPr>
      </p:pic>
      <p:sp>
        <p:nvSpPr>
          <p:cNvPr id="20" name="Rectangle 19"/>
          <p:cNvSpPr/>
          <p:nvPr/>
        </p:nvSpPr>
        <p:spPr>
          <a:xfrm>
            <a:off x="213893" y="2673686"/>
            <a:ext cx="8752011" cy="344905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4705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a:t>
            </a:r>
            <a:r>
              <a:rPr lang="en-US" dirty="0"/>
              <a:t>thus depends on momentum </a:t>
            </a:r>
            <a:r>
              <a:rPr lang="en-US" dirty="0" smtClean="0"/>
              <a:t>compaction factor (1/</a:t>
            </a:r>
            <a:r>
              <a:rPr lang="en-US" dirty="0" smtClean="0">
                <a:latin typeface="Symbol" charset="2"/>
                <a:cs typeface="Symbol" charset="2"/>
              </a:rPr>
              <a:t>g</a:t>
            </a:r>
            <a:r>
              <a:rPr lang="en-US" baseline="-25000" dirty="0" smtClean="0"/>
              <a:t>t</a:t>
            </a:r>
            <a:r>
              <a:rPr lang="en-US" baseline="30000" dirty="0" smtClean="0"/>
              <a:t>2</a:t>
            </a:r>
            <a:r>
              <a:rPr lang="en-US" dirty="0" smtClean="0"/>
              <a:t>)</a:t>
            </a:r>
          </a:p>
          <a:p>
            <a:pPr lvl="1"/>
            <a:endParaRPr lang="en-US" dirty="0"/>
          </a:p>
          <a:p>
            <a:pPr lvl="1"/>
            <a:endParaRPr lang="en-US" dirty="0" smtClean="0"/>
          </a:p>
          <a:p>
            <a:pPr lvl="1"/>
            <a:r>
              <a:rPr lang="en-US" dirty="0" smtClean="0"/>
              <a:t>Threshold is increasing when getting further away from transition energy</a:t>
            </a:r>
          </a:p>
          <a:p>
            <a:pPr marL="0" indent="0">
              <a:buNone/>
            </a:pPr>
            <a:r>
              <a:rPr lang="en-US" dirty="0" smtClean="0"/>
              <a:t>    Example</a:t>
            </a:r>
            <a:r>
              <a:rPr lang="en-US" dirty="0"/>
              <a:t>: low </a:t>
            </a:r>
            <a:r>
              <a:rPr lang="en-US" dirty="0" err="1">
                <a:latin typeface="Symbol" charset="2"/>
                <a:cs typeface="Symbol" charset="2"/>
              </a:rPr>
              <a:t>g</a:t>
            </a:r>
            <a:r>
              <a:rPr lang="en-US" baseline="-25000" dirty="0" err="1"/>
              <a:t>t</a:t>
            </a:r>
            <a:r>
              <a:rPr lang="en-US" dirty="0"/>
              <a:t> optics for SPS proton beam to increase TMCI threshold</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19</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12" name="Picture 11" descr="RelativeSlipFactor.eps"/>
          <p:cNvPicPr>
            <a:picLocks noChangeAspect="1"/>
          </p:cNvPicPr>
          <p:nvPr/>
        </p:nvPicPr>
        <p:blipFill>
          <a:blip r:embed="rId2"/>
          <a:srcRect r="5517"/>
          <a:stretch>
            <a:fillRect/>
          </a:stretch>
        </p:blipFill>
        <p:spPr>
          <a:xfrm>
            <a:off x="758578" y="3345776"/>
            <a:ext cx="3479800" cy="2770471"/>
          </a:xfrm>
          <a:prstGeom prst="rect">
            <a:avLst/>
          </a:prstGeom>
        </p:spPr>
      </p:pic>
      <p:sp>
        <p:nvSpPr>
          <p:cNvPr id="17" name="TextBox 16"/>
          <p:cNvSpPr txBox="1"/>
          <p:nvPr/>
        </p:nvSpPr>
        <p:spPr>
          <a:xfrm>
            <a:off x="940994" y="3241585"/>
            <a:ext cx="3417456" cy="323165"/>
          </a:xfrm>
          <a:prstGeom prst="rect">
            <a:avLst/>
          </a:prstGeom>
          <a:noFill/>
        </p:spPr>
        <p:txBody>
          <a:bodyPr wrap="square" rtlCol="0">
            <a:spAutoFit/>
          </a:bodyPr>
          <a:lstStyle/>
          <a:p>
            <a:pPr algn="ctr"/>
            <a:r>
              <a:rPr lang="el-GR" sz="1500" dirty="0" smtClean="0">
                <a:solidFill>
                  <a:srgbClr val="000000"/>
                </a:solidFill>
                <a:latin typeface="Tahoma" pitchFamily="34" charset="0"/>
                <a:ea typeface="Tahoma" pitchFamily="34" charset="0"/>
                <a:cs typeface="Tahoma" pitchFamily="34" charset="0"/>
              </a:rPr>
              <a:t>η</a:t>
            </a:r>
            <a:r>
              <a:rPr lang="en-US" sz="1500" dirty="0" smtClean="0">
                <a:solidFill>
                  <a:srgbClr val="000000"/>
                </a:solidFill>
              </a:rPr>
              <a:t> relative to original SPS optics</a:t>
            </a:r>
            <a:endParaRPr lang="en-US" sz="1500" dirty="0">
              <a:solidFill>
                <a:srgbClr val="000000"/>
              </a:solidFill>
            </a:endParaRPr>
          </a:p>
        </p:txBody>
      </p:sp>
      <p:cxnSp>
        <p:nvCxnSpPr>
          <p:cNvPr id="16" name="Straight Connector 15"/>
          <p:cNvCxnSpPr/>
          <p:nvPr/>
        </p:nvCxnSpPr>
        <p:spPr>
          <a:xfrm flipH="1">
            <a:off x="3062473" y="3564752"/>
            <a:ext cx="3175" cy="22036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009446" y="3564750"/>
            <a:ext cx="323165" cy="2205883"/>
            <a:chOff x="2009446" y="3604854"/>
            <a:chExt cx="323165" cy="2205883"/>
          </a:xfrm>
        </p:grpSpPr>
        <p:cxnSp>
          <p:nvCxnSpPr>
            <p:cNvPr id="31" name="Straight Connector 30"/>
            <p:cNvCxnSpPr/>
            <p:nvPr/>
          </p:nvCxnSpPr>
          <p:spPr>
            <a:xfrm flipH="1">
              <a:off x="2038452" y="3607118"/>
              <a:ext cx="3175" cy="2203619"/>
            </a:xfrm>
            <a:prstGeom prst="line">
              <a:avLst/>
            </a:prstGeom>
            <a:ln>
              <a:solidFill>
                <a:srgbClr val="E452DF"/>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1558377" y="4055923"/>
              <a:ext cx="1225303" cy="323165"/>
            </a:xfrm>
            <a:prstGeom prst="rect">
              <a:avLst/>
            </a:prstGeom>
            <a:noFill/>
          </p:spPr>
          <p:txBody>
            <a:bodyPr wrap="none" rtlCol="0">
              <a:spAutoFit/>
            </a:bodyPr>
            <a:lstStyle/>
            <a:p>
              <a:r>
                <a:rPr lang="en-US" sz="1500" dirty="0" smtClean="0">
                  <a:solidFill>
                    <a:srgbClr val="E452DF"/>
                  </a:solidFill>
                </a:rPr>
                <a:t>low </a:t>
              </a:r>
              <a:r>
                <a:rPr lang="en-US" sz="1500" dirty="0" err="1" smtClean="0">
                  <a:solidFill>
                    <a:srgbClr val="E452DF"/>
                  </a:solidFill>
                  <a:latin typeface="Symbol" charset="2"/>
                  <a:cs typeface="Symbol" charset="2"/>
                </a:rPr>
                <a:t>g</a:t>
              </a:r>
              <a:r>
                <a:rPr lang="en-US" sz="1500" baseline="-25000" dirty="0" err="1" smtClean="0">
                  <a:solidFill>
                    <a:srgbClr val="E452DF"/>
                  </a:solidFill>
                </a:rPr>
                <a:t>t</a:t>
              </a:r>
              <a:r>
                <a:rPr lang="en-US" sz="1500" dirty="0" smtClean="0">
                  <a:solidFill>
                    <a:srgbClr val="E452DF"/>
                  </a:solidFill>
                </a:rPr>
                <a:t> optics</a:t>
              </a:r>
              <a:endParaRPr lang="en-US" sz="1500" dirty="0">
                <a:solidFill>
                  <a:srgbClr val="E452DF"/>
                </a:solidFill>
              </a:endParaRPr>
            </a:p>
          </p:txBody>
        </p:sp>
      </p:grpSp>
      <p:sp>
        <p:nvSpPr>
          <p:cNvPr id="8" name="TextBox 7"/>
          <p:cNvSpPr txBox="1"/>
          <p:nvPr/>
        </p:nvSpPr>
        <p:spPr>
          <a:xfrm>
            <a:off x="4444389" y="3703554"/>
            <a:ext cx="4432675" cy="1877437"/>
          </a:xfrm>
          <a:prstGeom prst="rect">
            <a:avLst/>
          </a:prstGeom>
          <a:noFill/>
        </p:spPr>
        <p:txBody>
          <a:bodyPr wrap="square" rtlCol="0">
            <a:spAutoFit/>
          </a:bodyPr>
          <a:lstStyle/>
          <a:p>
            <a:pPr marL="285750" indent="-285750">
              <a:spcBef>
                <a:spcPts val="1200"/>
              </a:spcBef>
              <a:buFont typeface="Arial"/>
              <a:buChar char="•"/>
            </a:pPr>
            <a:r>
              <a:rPr lang="en-US" sz="1600" dirty="0" smtClean="0"/>
              <a:t>Minor change of beta functions</a:t>
            </a:r>
          </a:p>
          <a:p>
            <a:pPr marL="285750" indent="-285750">
              <a:spcBef>
                <a:spcPts val="1200"/>
              </a:spcBef>
              <a:buFont typeface="Arial"/>
              <a:buChar char="•"/>
            </a:pPr>
            <a:r>
              <a:rPr lang="en-US" sz="1600" dirty="0" smtClean="0"/>
              <a:t>Significant increase of dispersion function in arcs leads to reduction of </a:t>
            </a:r>
            <a:r>
              <a:rPr lang="en-US" sz="1600" dirty="0" err="1" smtClean="0">
                <a:latin typeface="Symbol" charset="2"/>
                <a:cs typeface="Symbol" charset="2"/>
              </a:rPr>
              <a:t>g</a:t>
            </a:r>
            <a:r>
              <a:rPr lang="en-US" sz="1600" baseline="-25000" dirty="0" err="1" smtClean="0"/>
              <a:t>t</a:t>
            </a:r>
            <a:endParaRPr lang="en-US" sz="1600" baseline="-25000" dirty="0" smtClean="0"/>
          </a:p>
          <a:p>
            <a:pPr marL="285750" indent="-285750">
              <a:spcBef>
                <a:spcPts val="1200"/>
              </a:spcBef>
              <a:buFont typeface="Arial"/>
              <a:buChar char="•"/>
            </a:pPr>
            <a:r>
              <a:rPr lang="en-US" sz="1600" dirty="0" smtClean="0"/>
              <a:t>At 26 GeV/c </a:t>
            </a:r>
            <a:r>
              <a:rPr lang="en-US" sz="1600" b="1" dirty="0" smtClean="0">
                <a:solidFill>
                  <a:srgbClr val="FF0000"/>
                </a:solidFill>
              </a:rPr>
              <a:t>expect about 2.5 times higher threshold </a:t>
            </a:r>
            <a:r>
              <a:rPr lang="en-US" sz="1600" dirty="0" smtClean="0"/>
              <a:t>(taking change of beta functions into account)</a:t>
            </a:r>
            <a:endParaRPr lang="en-US" sz="1600" dirty="0"/>
          </a:p>
        </p:txBody>
      </p:sp>
      <p:sp>
        <p:nvSpPr>
          <p:cNvPr id="29" name="TextBox 28"/>
          <p:cNvSpPr txBox="1"/>
          <p:nvPr/>
        </p:nvSpPr>
        <p:spPr>
          <a:xfrm rot="16200000">
            <a:off x="2217180" y="4110492"/>
            <a:ext cx="1403449" cy="323165"/>
          </a:xfrm>
          <a:prstGeom prst="rect">
            <a:avLst/>
          </a:prstGeom>
          <a:noFill/>
        </p:spPr>
        <p:txBody>
          <a:bodyPr wrap="none" rtlCol="0">
            <a:spAutoFit/>
          </a:bodyPr>
          <a:lstStyle/>
          <a:p>
            <a:r>
              <a:rPr lang="en-US" sz="1500" dirty="0"/>
              <a:t>original optics</a:t>
            </a:r>
          </a:p>
        </p:txBody>
      </p:sp>
      <p:pic>
        <p:nvPicPr>
          <p:cNvPr id="30" name="Picture 29" descr="formulas.pdf"/>
          <p:cNvPicPr>
            <a:picLocks noChangeAspect="1"/>
          </p:cNvPicPr>
          <p:nvPr/>
        </p:nvPicPr>
        <p:blipFill rotWithShape="1">
          <a:blip r:embed="rId3">
            <a:extLst>
              <a:ext uri="{28A0092B-C50C-407E-A947-70E740481C1C}">
                <a14:useLocalDpi xmlns:a14="http://schemas.microsoft.com/office/drawing/2010/main" val="0"/>
              </a:ext>
            </a:extLst>
          </a:blip>
          <a:srcRect l="22956" t="30880" r="67207" b="65114"/>
          <a:stretch/>
        </p:blipFill>
        <p:spPr>
          <a:xfrm>
            <a:off x="4635151" y="1459811"/>
            <a:ext cx="1413250" cy="744915"/>
          </a:xfrm>
          <a:prstGeom prst="rect">
            <a:avLst/>
          </a:prstGeom>
        </p:spPr>
      </p:pic>
      <p:sp>
        <p:nvSpPr>
          <p:cNvPr id="35" name="TextBox 34"/>
          <p:cNvSpPr txBox="1"/>
          <p:nvPr/>
        </p:nvSpPr>
        <p:spPr>
          <a:xfrm>
            <a:off x="4483941" y="1494354"/>
            <a:ext cx="1774795" cy="646331"/>
          </a:xfrm>
          <a:prstGeom prst="rect">
            <a:avLst/>
          </a:prstGeom>
          <a:noFill/>
        </p:spPr>
        <p:txBody>
          <a:bodyPr wrap="none" rtlCol="0">
            <a:spAutoFit/>
          </a:bodyPr>
          <a:lstStyle/>
          <a:p>
            <a:r>
              <a:rPr lang="en-US" sz="3600" dirty="0" smtClean="0">
                <a:solidFill>
                  <a:srgbClr val="000000"/>
                </a:solidFill>
              </a:rPr>
              <a:t>(          )</a:t>
            </a:r>
            <a:endParaRPr lang="en-US" sz="3600" dirty="0">
              <a:solidFill>
                <a:srgbClr val="000000"/>
              </a:solidFill>
            </a:endParaRPr>
          </a:p>
        </p:txBody>
      </p:sp>
      <p:pic>
        <p:nvPicPr>
          <p:cNvPr id="36" name="Picture 35" descr="formulas.pdf"/>
          <p:cNvPicPr>
            <a:picLocks noChangeAspect="1"/>
          </p:cNvPicPr>
          <p:nvPr/>
        </p:nvPicPr>
        <p:blipFill rotWithShape="1">
          <a:blip r:embed="rId4">
            <a:extLst>
              <a:ext uri="{28A0092B-C50C-407E-A947-70E740481C1C}">
                <a14:useLocalDpi xmlns:a14="http://schemas.microsoft.com/office/drawing/2010/main" val="0"/>
              </a:ext>
            </a:extLst>
          </a:blip>
          <a:srcRect l="23235" t="35091" r="66267" b="60165"/>
          <a:stretch/>
        </p:blipFill>
        <p:spPr>
          <a:xfrm>
            <a:off x="1654182" y="1454506"/>
            <a:ext cx="1590929" cy="930275"/>
          </a:xfrm>
          <a:prstGeom prst="rect">
            <a:avLst/>
          </a:prstGeom>
        </p:spPr>
      </p:pic>
      <p:sp>
        <p:nvSpPr>
          <p:cNvPr id="18" name="Rectangle 17"/>
          <p:cNvSpPr/>
          <p:nvPr/>
        </p:nvSpPr>
        <p:spPr>
          <a:xfrm>
            <a:off x="213893" y="2673686"/>
            <a:ext cx="8752011" cy="344905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3585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endParaRPr lang="en-US" dirty="0" smtClean="0"/>
          </a:p>
          <a:p>
            <a:r>
              <a:rPr lang="en-US" dirty="0" smtClean="0"/>
              <a:t>Beta functions</a:t>
            </a:r>
          </a:p>
          <a:p>
            <a:r>
              <a:rPr lang="en-US" dirty="0" smtClean="0"/>
              <a:t>Standard optics knobs to control beam stability</a:t>
            </a:r>
          </a:p>
          <a:p>
            <a:r>
              <a:rPr lang="en-US" dirty="0" smtClean="0"/>
              <a:t>Linear coupling</a:t>
            </a:r>
          </a:p>
          <a:p>
            <a:r>
              <a:rPr lang="en-US" dirty="0" smtClean="0"/>
              <a:t>Momentum compaction (slip factor)</a:t>
            </a:r>
          </a:p>
          <a:p>
            <a:r>
              <a:rPr lang="en-US" dirty="0" smtClean="0"/>
              <a:t>Summary and conclusions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27554429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a:t>
            </a:r>
            <a:r>
              <a:rPr lang="en-US" dirty="0"/>
              <a:t>thus depends on momentum </a:t>
            </a:r>
            <a:r>
              <a:rPr lang="en-US" dirty="0" smtClean="0"/>
              <a:t>compaction factor (1/</a:t>
            </a:r>
            <a:r>
              <a:rPr lang="en-US" dirty="0" smtClean="0">
                <a:latin typeface="Symbol" charset="2"/>
                <a:cs typeface="Symbol" charset="2"/>
              </a:rPr>
              <a:t>g</a:t>
            </a:r>
            <a:r>
              <a:rPr lang="en-US" baseline="-25000" dirty="0" smtClean="0"/>
              <a:t>t</a:t>
            </a:r>
            <a:r>
              <a:rPr lang="en-US" baseline="30000" dirty="0" smtClean="0"/>
              <a:t>2</a:t>
            </a:r>
            <a:r>
              <a:rPr lang="en-US" dirty="0" smtClean="0"/>
              <a:t>)</a:t>
            </a:r>
          </a:p>
          <a:p>
            <a:pPr lvl="1"/>
            <a:endParaRPr lang="en-US" dirty="0"/>
          </a:p>
          <a:p>
            <a:pPr lvl="1"/>
            <a:endParaRPr lang="en-US" dirty="0" smtClean="0"/>
          </a:p>
          <a:p>
            <a:pPr lvl="1"/>
            <a:r>
              <a:rPr lang="en-US" dirty="0" smtClean="0"/>
              <a:t>Threshold is increasing when getting further away from transition energy</a:t>
            </a:r>
          </a:p>
          <a:p>
            <a:pPr marL="0" indent="0">
              <a:buNone/>
            </a:pPr>
            <a:r>
              <a:rPr lang="en-US" dirty="0" smtClean="0"/>
              <a:t>    Example</a:t>
            </a:r>
            <a:r>
              <a:rPr lang="en-US" dirty="0" smtClean="0"/>
              <a:t>: low </a:t>
            </a:r>
            <a:r>
              <a:rPr lang="en-US" dirty="0" err="1" smtClean="0">
                <a:latin typeface="Symbol" charset="2"/>
                <a:cs typeface="Symbol" charset="2"/>
              </a:rPr>
              <a:t>g</a:t>
            </a:r>
            <a:r>
              <a:rPr lang="en-US" baseline="-25000" dirty="0" err="1" smtClean="0"/>
              <a:t>t</a:t>
            </a:r>
            <a:r>
              <a:rPr lang="en-US" dirty="0" smtClean="0"/>
              <a:t> optics for SPS proton beam to increase TMCI threshold</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20</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pSp>
        <p:nvGrpSpPr>
          <p:cNvPr id="39" name="Group 38"/>
          <p:cNvGrpSpPr/>
          <p:nvPr/>
        </p:nvGrpSpPr>
        <p:grpSpPr>
          <a:xfrm>
            <a:off x="507811" y="3241585"/>
            <a:ext cx="3661804" cy="2824970"/>
            <a:chOff x="507811" y="3295057"/>
            <a:chExt cx="3661804" cy="2824970"/>
          </a:xfrm>
        </p:grpSpPr>
        <p:pic>
          <p:nvPicPr>
            <p:cNvPr id="22" name="Picture 21" descr="TMCI_Q26_0.35eVs.eps"/>
            <p:cNvPicPr>
              <a:picLocks noChangeAspect="1"/>
            </p:cNvPicPr>
            <p:nvPr/>
          </p:nvPicPr>
          <p:blipFill>
            <a:blip r:embed="rId2"/>
            <a:stretch>
              <a:fillRect/>
            </a:stretch>
          </p:blipFill>
          <p:spPr>
            <a:xfrm>
              <a:off x="507811" y="3365500"/>
              <a:ext cx="3661804" cy="2754527"/>
            </a:xfrm>
            <a:prstGeom prst="rect">
              <a:avLst/>
            </a:prstGeom>
          </p:spPr>
        </p:pic>
        <p:sp>
          <p:nvSpPr>
            <p:cNvPr id="24" name="TextBox 23"/>
            <p:cNvSpPr txBox="1"/>
            <p:nvPr/>
          </p:nvSpPr>
          <p:spPr>
            <a:xfrm>
              <a:off x="1434408" y="3295057"/>
              <a:ext cx="1799159" cy="323165"/>
            </a:xfrm>
            <a:prstGeom prst="rect">
              <a:avLst/>
            </a:prstGeom>
            <a:noFill/>
          </p:spPr>
          <p:txBody>
            <a:bodyPr wrap="none" rtlCol="0">
              <a:spAutoFit/>
            </a:bodyPr>
            <a:lstStyle/>
            <a:p>
              <a:r>
                <a:rPr lang="en-US" sz="1500" dirty="0" smtClean="0"/>
                <a:t>original SPS optics</a:t>
              </a:r>
              <a:endParaRPr lang="en-US" sz="1500" dirty="0"/>
            </a:p>
          </p:txBody>
        </p:sp>
      </p:grpSp>
      <p:grpSp>
        <p:nvGrpSpPr>
          <p:cNvPr id="40" name="Group 39"/>
          <p:cNvGrpSpPr/>
          <p:nvPr/>
        </p:nvGrpSpPr>
        <p:grpSpPr>
          <a:xfrm>
            <a:off x="5237261" y="3228217"/>
            <a:ext cx="3661803" cy="2838337"/>
            <a:chOff x="5237261" y="3281689"/>
            <a:chExt cx="3661803" cy="2838337"/>
          </a:xfrm>
        </p:grpSpPr>
        <p:pic>
          <p:nvPicPr>
            <p:cNvPr id="20" name="Picture 19" descr="Q20_IntensityAlongCycle_epsz0p35eVs.eps"/>
            <p:cNvPicPr>
              <a:picLocks noChangeAspect="1"/>
            </p:cNvPicPr>
            <p:nvPr/>
          </p:nvPicPr>
          <p:blipFill>
            <a:blip r:embed="rId3"/>
            <a:stretch>
              <a:fillRect/>
            </a:stretch>
          </p:blipFill>
          <p:spPr>
            <a:xfrm>
              <a:off x="5237261" y="3365499"/>
              <a:ext cx="3661803" cy="2754527"/>
            </a:xfrm>
            <a:prstGeom prst="rect">
              <a:avLst/>
            </a:prstGeom>
          </p:spPr>
        </p:pic>
        <p:sp>
          <p:nvSpPr>
            <p:cNvPr id="25" name="TextBox 24"/>
            <p:cNvSpPr txBox="1"/>
            <p:nvPr/>
          </p:nvSpPr>
          <p:spPr>
            <a:xfrm>
              <a:off x="6327228" y="3281689"/>
              <a:ext cx="1681470" cy="323165"/>
            </a:xfrm>
            <a:prstGeom prst="rect">
              <a:avLst/>
            </a:prstGeom>
            <a:noFill/>
          </p:spPr>
          <p:txBody>
            <a:bodyPr wrap="none" rtlCol="0">
              <a:spAutoFit/>
            </a:bodyPr>
            <a:lstStyle/>
            <a:p>
              <a:r>
                <a:rPr lang="en-US" sz="1500" dirty="0" smtClean="0">
                  <a:solidFill>
                    <a:srgbClr val="E452DF"/>
                  </a:solidFill>
                </a:rPr>
                <a:t>low </a:t>
              </a:r>
              <a:r>
                <a:rPr lang="en-US" sz="1500" dirty="0" err="1" smtClean="0">
                  <a:solidFill>
                    <a:srgbClr val="E452DF"/>
                  </a:solidFill>
                  <a:latin typeface="Symbol" charset="2"/>
                  <a:cs typeface="Symbol" charset="2"/>
                </a:rPr>
                <a:t>g</a:t>
              </a:r>
              <a:r>
                <a:rPr lang="en-US" sz="1500" baseline="-25000" dirty="0" err="1" smtClean="0">
                  <a:solidFill>
                    <a:srgbClr val="E452DF"/>
                  </a:solidFill>
                </a:rPr>
                <a:t>t</a:t>
              </a:r>
              <a:r>
                <a:rPr lang="en-US" sz="1500" dirty="0" smtClean="0">
                  <a:solidFill>
                    <a:srgbClr val="E452DF"/>
                  </a:solidFill>
                </a:rPr>
                <a:t> SPS optics</a:t>
              </a:r>
              <a:endParaRPr lang="en-US" sz="1500" dirty="0">
                <a:solidFill>
                  <a:srgbClr val="E452DF"/>
                </a:solidFill>
              </a:endParaRPr>
            </a:p>
          </p:txBody>
        </p:sp>
      </p:grpSp>
      <p:grpSp>
        <p:nvGrpSpPr>
          <p:cNvPr id="36" name="Group 35"/>
          <p:cNvGrpSpPr/>
          <p:nvPr/>
        </p:nvGrpSpPr>
        <p:grpSpPr>
          <a:xfrm>
            <a:off x="3746492" y="4670348"/>
            <a:ext cx="1973644" cy="323165"/>
            <a:chOff x="3746492" y="4723820"/>
            <a:chExt cx="1973644" cy="323165"/>
          </a:xfrm>
        </p:grpSpPr>
        <p:cxnSp>
          <p:nvCxnSpPr>
            <p:cNvPr id="11" name="Straight Connector 10"/>
            <p:cNvCxnSpPr/>
            <p:nvPr/>
          </p:nvCxnSpPr>
          <p:spPr>
            <a:xfrm>
              <a:off x="3835690" y="5011222"/>
              <a:ext cx="1884446" cy="0"/>
            </a:xfrm>
            <a:prstGeom prst="line">
              <a:avLst/>
            </a:prstGeom>
            <a:ln w="28575">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746492" y="4723820"/>
              <a:ext cx="758741" cy="323165"/>
            </a:xfrm>
            <a:prstGeom prst="rect">
              <a:avLst/>
            </a:prstGeom>
            <a:noFill/>
          </p:spPr>
          <p:txBody>
            <a:bodyPr wrap="none" rtlCol="0">
              <a:spAutoFit/>
            </a:bodyPr>
            <a:lstStyle/>
            <a:p>
              <a:r>
                <a:rPr lang="en-US" sz="1500" dirty="0" smtClean="0"/>
                <a:t>1.6e11</a:t>
              </a:r>
              <a:endParaRPr lang="en-US" sz="1500" dirty="0"/>
            </a:p>
          </p:txBody>
        </p:sp>
      </p:grpSp>
      <p:grpSp>
        <p:nvGrpSpPr>
          <p:cNvPr id="37" name="Group 36"/>
          <p:cNvGrpSpPr/>
          <p:nvPr/>
        </p:nvGrpSpPr>
        <p:grpSpPr>
          <a:xfrm>
            <a:off x="3773802" y="3450118"/>
            <a:ext cx="1946334" cy="323165"/>
            <a:chOff x="3773802" y="3503590"/>
            <a:chExt cx="1946334" cy="323165"/>
          </a:xfrm>
        </p:grpSpPr>
        <p:cxnSp>
          <p:nvCxnSpPr>
            <p:cNvPr id="29" name="Straight Connector 28"/>
            <p:cNvCxnSpPr/>
            <p:nvPr/>
          </p:nvCxnSpPr>
          <p:spPr>
            <a:xfrm>
              <a:off x="3835690" y="3784512"/>
              <a:ext cx="1884446" cy="0"/>
            </a:xfrm>
            <a:prstGeom prst="line">
              <a:avLst/>
            </a:prstGeom>
            <a:ln w="28575">
              <a:solidFill>
                <a:srgbClr val="E452DF"/>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773802" y="3503590"/>
              <a:ext cx="758741" cy="323165"/>
            </a:xfrm>
            <a:prstGeom prst="rect">
              <a:avLst/>
            </a:prstGeom>
            <a:noFill/>
          </p:spPr>
          <p:txBody>
            <a:bodyPr wrap="none" rtlCol="0">
              <a:spAutoFit/>
            </a:bodyPr>
            <a:lstStyle/>
            <a:p>
              <a:r>
                <a:rPr lang="en-US" sz="1500" dirty="0" smtClean="0">
                  <a:solidFill>
                    <a:srgbClr val="E452DF"/>
                  </a:solidFill>
                </a:rPr>
                <a:t>4.0e11</a:t>
              </a:r>
              <a:endParaRPr lang="en-US" sz="1500" dirty="0">
                <a:solidFill>
                  <a:srgbClr val="E452DF"/>
                </a:solidFill>
              </a:endParaRPr>
            </a:p>
          </p:txBody>
        </p:sp>
      </p:grpSp>
      <p:grpSp>
        <p:nvGrpSpPr>
          <p:cNvPr id="38" name="Group 37"/>
          <p:cNvGrpSpPr/>
          <p:nvPr/>
        </p:nvGrpSpPr>
        <p:grpSpPr>
          <a:xfrm>
            <a:off x="3773802" y="3731040"/>
            <a:ext cx="1838569" cy="2056068"/>
            <a:chOff x="3773802" y="3784512"/>
            <a:chExt cx="1838569" cy="2056068"/>
          </a:xfrm>
        </p:grpSpPr>
        <p:cxnSp>
          <p:nvCxnSpPr>
            <p:cNvPr id="28" name="Straight Arrow Connector 27"/>
            <p:cNvCxnSpPr/>
            <p:nvPr/>
          </p:nvCxnSpPr>
          <p:spPr>
            <a:xfrm flipV="1">
              <a:off x="4702725" y="3784512"/>
              <a:ext cx="0" cy="1226710"/>
            </a:xfrm>
            <a:prstGeom prst="straightConnector1">
              <a:avLst/>
            </a:prstGeom>
            <a:ln w="28575">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106593" y="4164638"/>
              <a:ext cx="620971" cy="369332"/>
            </a:xfrm>
            <a:prstGeom prst="rect">
              <a:avLst/>
            </a:prstGeom>
            <a:noFill/>
          </p:spPr>
          <p:txBody>
            <a:bodyPr wrap="none" rtlCol="0">
              <a:spAutoFit/>
            </a:bodyPr>
            <a:lstStyle/>
            <a:p>
              <a:r>
                <a:rPr lang="en-US" dirty="0" smtClean="0">
                  <a:solidFill>
                    <a:srgbClr val="FF0000"/>
                  </a:solidFill>
                </a:rPr>
                <a:t>x2.5</a:t>
              </a:r>
              <a:endParaRPr lang="en-US" dirty="0">
                <a:solidFill>
                  <a:srgbClr val="FF0000"/>
                </a:solidFill>
              </a:endParaRPr>
            </a:p>
          </p:txBody>
        </p:sp>
        <p:sp>
          <p:nvSpPr>
            <p:cNvPr id="35" name="TextBox 34"/>
            <p:cNvSpPr txBox="1"/>
            <p:nvPr/>
          </p:nvSpPr>
          <p:spPr>
            <a:xfrm>
              <a:off x="3773802" y="5055750"/>
              <a:ext cx="1838569" cy="784830"/>
            </a:xfrm>
            <a:prstGeom prst="rect">
              <a:avLst/>
            </a:prstGeom>
            <a:noFill/>
          </p:spPr>
          <p:txBody>
            <a:bodyPr wrap="square" rtlCol="0">
              <a:spAutoFit/>
            </a:bodyPr>
            <a:lstStyle/>
            <a:p>
              <a:pPr algn="ctr"/>
              <a:r>
                <a:rPr lang="en-US" sz="1500" b="1" dirty="0" smtClean="0">
                  <a:solidFill>
                    <a:srgbClr val="FF0000"/>
                  </a:solidFill>
                </a:rPr>
                <a:t>measurements confirm 2.5 times higher threshold!</a:t>
              </a:r>
              <a:endParaRPr lang="en-US" sz="1500" b="1" dirty="0">
                <a:solidFill>
                  <a:srgbClr val="FF0000"/>
                </a:solidFill>
              </a:endParaRPr>
            </a:p>
          </p:txBody>
        </p:sp>
      </p:grpSp>
      <p:pic>
        <p:nvPicPr>
          <p:cNvPr id="44" name="Picture 43" descr="formulas.pdf"/>
          <p:cNvPicPr>
            <a:picLocks noChangeAspect="1"/>
          </p:cNvPicPr>
          <p:nvPr/>
        </p:nvPicPr>
        <p:blipFill rotWithShape="1">
          <a:blip r:embed="rId4">
            <a:extLst>
              <a:ext uri="{28A0092B-C50C-407E-A947-70E740481C1C}">
                <a14:useLocalDpi xmlns:a14="http://schemas.microsoft.com/office/drawing/2010/main" val="0"/>
              </a:ext>
            </a:extLst>
          </a:blip>
          <a:srcRect l="22956" t="30880" r="67207" b="65114"/>
          <a:stretch/>
        </p:blipFill>
        <p:spPr>
          <a:xfrm>
            <a:off x="4635151" y="1459811"/>
            <a:ext cx="1413250" cy="744915"/>
          </a:xfrm>
          <a:prstGeom prst="rect">
            <a:avLst/>
          </a:prstGeom>
        </p:spPr>
      </p:pic>
      <p:sp>
        <p:nvSpPr>
          <p:cNvPr id="45" name="TextBox 44"/>
          <p:cNvSpPr txBox="1"/>
          <p:nvPr/>
        </p:nvSpPr>
        <p:spPr>
          <a:xfrm>
            <a:off x="4483941" y="1494354"/>
            <a:ext cx="1774795" cy="646331"/>
          </a:xfrm>
          <a:prstGeom prst="rect">
            <a:avLst/>
          </a:prstGeom>
          <a:noFill/>
        </p:spPr>
        <p:txBody>
          <a:bodyPr wrap="none" rtlCol="0">
            <a:spAutoFit/>
          </a:bodyPr>
          <a:lstStyle/>
          <a:p>
            <a:r>
              <a:rPr lang="en-US" sz="3600" dirty="0" smtClean="0">
                <a:solidFill>
                  <a:srgbClr val="000000"/>
                </a:solidFill>
              </a:rPr>
              <a:t>(          )</a:t>
            </a:r>
            <a:endParaRPr lang="en-US" sz="3600" dirty="0">
              <a:solidFill>
                <a:srgbClr val="000000"/>
              </a:solidFill>
            </a:endParaRPr>
          </a:p>
        </p:txBody>
      </p:sp>
      <p:pic>
        <p:nvPicPr>
          <p:cNvPr id="46" name="Picture 45" descr="formulas.pdf"/>
          <p:cNvPicPr>
            <a:picLocks noChangeAspect="1"/>
          </p:cNvPicPr>
          <p:nvPr/>
        </p:nvPicPr>
        <p:blipFill rotWithShape="1">
          <a:blip r:embed="rId5">
            <a:extLst>
              <a:ext uri="{28A0092B-C50C-407E-A947-70E740481C1C}">
                <a14:useLocalDpi xmlns:a14="http://schemas.microsoft.com/office/drawing/2010/main" val="0"/>
              </a:ext>
            </a:extLst>
          </a:blip>
          <a:srcRect l="23235" t="35091" r="66267" b="60165"/>
          <a:stretch/>
        </p:blipFill>
        <p:spPr>
          <a:xfrm>
            <a:off x="1654182" y="1454506"/>
            <a:ext cx="1590929" cy="930275"/>
          </a:xfrm>
          <a:prstGeom prst="rect">
            <a:avLst/>
          </a:prstGeom>
        </p:spPr>
      </p:pic>
      <p:sp>
        <p:nvSpPr>
          <p:cNvPr id="7" name="Rectangle 6"/>
          <p:cNvSpPr/>
          <p:nvPr/>
        </p:nvSpPr>
        <p:spPr>
          <a:xfrm>
            <a:off x="213893" y="2673686"/>
            <a:ext cx="8752011" cy="344905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089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normAutofit/>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thus depends on momentum </a:t>
            </a:r>
            <a:r>
              <a:rPr lang="en-US" dirty="0"/>
              <a:t>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r>
              <a:rPr lang="en-US" dirty="0" smtClean="0"/>
              <a:t>Single bunch </a:t>
            </a:r>
            <a:r>
              <a:rPr lang="en-US" dirty="0" smtClean="0">
                <a:solidFill>
                  <a:srgbClr val="FF0000"/>
                </a:solidFill>
              </a:rPr>
              <a:t>e-cloud instability</a:t>
            </a:r>
            <a:r>
              <a:rPr lang="en-US" dirty="0" smtClean="0"/>
              <a:t> scales with synchrotron tune and thus also with slip-factor</a:t>
            </a:r>
            <a:endParaRPr lang="en-US" dirty="0"/>
          </a:p>
          <a:p>
            <a:pPr lvl="1"/>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21</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20" name="Picture 19" descr="Threshold-vs-Qs_dipoles.eps"/>
          <p:cNvPicPr>
            <a:picLocks noChangeAspect="1"/>
          </p:cNvPicPr>
          <p:nvPr/>
        </p:nvPicPr>
        <p:blipFill>
          <a:blip r:embed="rId2"/>
          <a:stretch>
            <a:fillRect/>
          </a:stretch>
        </p:blipFill>
        <p:spPr>
          <a:xfrm>
            <a:off x="5019750" y="2677481"/>
            <a:ext cx="3886947" cy="2923887"/>
          </a:xfrm>
          <a:prstGeom prst="rect">
            <a:avLst/>
          </a:prstGeom>
        </p:spPr>
      </p:pic>
      <p:pic>
        <p:nvPicPr>
          <p:cNvPr id="7" name="Picture 6" descr="formulas.pdf"/>
          <p:cNvPicPr>
            <a:picLocks noChangeAspect="1"/>
          </p:cNvPicPr>
          <p:nvPr/>
        </p:nvPicPr>
        <p:blipFill rotWithShape="1">
          <a:blip r:embed="rId3">
            <a:extLst>
              <a:ext uri="{28A0092B-C50C-407E-A947-70E740481C1C}">
                <a14:useLocalDpi xmlns:a14="http://schemas.microsoft.com/office/drawing/2010/main" val="0"/>
              </a:ext>
            </a:extLst>
          </a:blip>
          <a:srcRect l="21574" t="35227" r="65537" b="61376"/>
          <a:stretch/>
        </p:blipFill>
        <p:spPr>
          <a:xfrm>
            <a:off x="1619672" y="2910184"/>
            <a:ext cx="2053636" cy="700421"/>
          </a:xfrm>
          <a:prstGeom prst="rect">
            <a:avLst/>
          </a:prstGeom>
        </p:spPr>
      </p:pic>
      <p:sp>
        <p:nvSpPr>
          <p:cNvPr id="8" name="TextBox 7"/>
          <p:cNvSpPr txBox="1"/>
          <p:nvPr/>
        </p:nvSpPr>
        <p:spPr>
          <a:xfrm>
            <a:off x="916378" y="3583930"/>
            <a:ext cx="3916156" cy="323165"/>
          </a:xfrm>
          <a:prstGeom prst="rect">
            <a:avLst/>
          </a:prstGeom>
          <a:noFill/>
        </p:spPr>
        <p:txBody>
          <a:bodyPr wrap="none" rtlCol="0">
            <a:spAutoFit/>
          </a:bodyPr>
          <a:lstStyle/>
          <a:p>
            <a:r>
              <a:rPr lang="en-US" sz="1500" dirty="0"/>
              <a:t>(for matched longitudinal beam parameters</a:t>
            </a:r>
            <a:r>
              <a:rPr lang="en-US" sz="1500" dirty="0" smtClean="0"/>
              <a:t>)</a:t>
            </a:r>
            <a:endParaRPr lang="en-US" sz="1500" dirty="0"/>
          </a:p>
        </p:txBody>
      </p:sp>
      <p:sp>
        <p:nvSpPr>
          <p:cNvPr id="9" name="TextBox 8"/>
          <p:cNvSpPr txBox="1"/>
          <p:nvPr/>
        </p:nvSpPr>
        <p:spPr>
          <a:xfrm>
            <a:off x="6017263" y="2515898"/>
            <a:ext cx="2154669" cy="323165"/>
          </a:xfrm>
          <a:prstGeom prst="rect">
            <a:avLst/>
          </a:prstGeom>
          <a:noFill/>
        </p:spPr>
        <p:txBody>
          <a:bodyPr wrap="none" rtlCol="0">
            <a:spAutoFit/>
          </a:bodyPr>
          <a:lstStyle/>
          <a:p>
            <a:r>
              <a:rPr lang="en-US" sz="1500" b="1" dirty="0" smtClean="0">
                <a:solidFill>
                  <a:srgbClr val="000000"/>
                </a:solidFill>
              </a:rPr>
              <a:t>HEADTAIL simulation</a:t>
            </a:r>
            <a:endParaRPr lang="en-US" sz="1500" b="1" dirty="0">
              <a:solidFill>
                <a:srgbClr val="000000"/>
              </a:solidFill>
            </a:endParaRPr>
          </a:p>
        </p:txBody>
      </p:sp>
    </p:spTree>
    <p:extLst>
      <p:ext uri="{BB962C8B-B14F-4D97-AF65-F5344CB8AC3E}">
        <p14:creationId xmlns:p14="http://schemas.microsoft.com/office/powerpoint/2010/main" val="3619485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normAutofit/>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thus depends on momentum </a:t>
            </a:r>
            <a:r>
              <a:rPr lang="en-US" dirty="0"/>
              <a:t>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r>
              <a:rPr lang="en-US" dirty="0" smtClean="0"/>
              <a:t>Single bunch </a:t>
            </a:r>
            <a:r>
              <a:rPr lang="en-US" dirty="0" smtClean="0">
                <a:solidFill>
                  <a:srgbClr val="FF0000"/>
                </a:solidFill>
              </a:rPr>
              <a:t>e-cloud instability</a:t>
            </a:r>
            <a:r>
              <a:rPr lang="en-US" dirty="0" smtClean="0"/>
              <a:t> scales with synchrotron tune and thus also with slip-factor</a:t>
            </a:r>
            <a:endParaRPr lang="en-US" dirty="0"/>
          </a:p>
          <a:p>
            <a:r>
              <a:rPr lang="en-US" dirty="0" smtClean="0"/>
              <a:t>Longitudinal instability thresholds also scale with slip-factor</a:t>
            </a:r>
          </a:p>
          <a:p>
            <a:pPr lvl="1">
              <a:buClrTx/>
            </a:pPr>
            <a:r>
              <a:rPr lang="en-US" b="1" dirty="0">
                <a:solidFill>
                  <a:srgbClr val="FF0000"/>
                </a:solidFill>
              </a:rPr>
              <a:t>Microwave instability</a:t>
            </a:r>
          </a:p>
          <a:p>
            <a:pPr lvl="1">
              <a:buClrTx/>
            </a:pPr>
            <a:r>
              <a:rPr lang="en-US" b="1" dirty="0" smtClean="0">
                <a:solidFill>
                  <a:srgbClr val="FF0000"/>
                </a:solidFill>
              </a:rPr>
              <a:t>Loss of Landau damping</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22</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
        <p:nvSpPr>
          <p:cNvPr id="12" name="TextBox 11"/>
          <p:cNvSpPr txBox="1"/>
          <p:nvPr/>
        </p:nvSpPr>
        <p:spPr>
          <a:xfrm>
            <a:off x="4071325" y="2915510"/>
            <a:ext cx="3916156" cy="323165"/>
          </a:xfrm>
          <a:prstGeom prst="rect">
            <a:avLst/>
          </a:prstGeom>
          <a:noFill/>
        </p:spPr>
        <p:txBody>
          <a:bodyPr wrap="none" rtlCol="0">
            <a:spAutoFit/>
          </a:bodyPr>
          <a:lstStyle/>
          <a:p>
            <a:r>
              <a:rPr lang="en-US" sz="1500" dirty="0"/>
              <a:t>(for matched longitudinal beam parameters</a:t>
            </a:r>
            <a:r>
              <a:rPr lang="en-US" sz="1500" dirty="0" smtClean="0"/>
              <a:t>)</a:t>
            </a:r>
            <a:endParaRPr lang="en-US" sz="1500" dirty="0"/>
          </a:p>
        </p:txBody>
      </p:sp>
    </p:spTree>
    <p:extLst>
      <p:ext uri="{BB962C8B-B14F-4D97-AF65-F5344CB8AC3E}">
        <p14:creationId xmlns:p14="http://schemas.microsoft.com/office/powerpoint/2010/main" val="2297278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normAutofit/>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thus depends on momentum </a:t>
            </a:r>
            <a:r>
              <a:rPr lang="en-US" dirty="0"/>
              <a:t>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r>
              <a:rPr lang="en-US" dirty="0" smtClean="0"/>
              <a:t>Single bunch </a:t>
            </a:r>
            <a:r>
              <a:rPr lang="en-US" dirty="0" smtClean="0">
                <a:solidFill>
                  <a:srgbClr val="FF0000"/>
                </a:solidFill>
              </a:rPr>
              <a:t>e-cloud instability</a:t>
            </a:r>
            <a:r>
              <a:rPr lang="en-US" dirty="0" smtClean="0"/>
              <a:t> scales with synchrotron tune and thus also with slip-factor</a:t>
            </a:r>
            <a:endParaRPr lang="en-US" dirty="0"/>
          </a:p>
          <a:p>
            <a:r>
              <a:rPr lang="en-US" dirty="0" smtClean="0"/>
              <a:t>Longitudinal instability thresholds also scale with slip-factor</a:t>
            </a:r>
          </a:p>
          <a:p>
            <a:pPr lvl="1">
              <a:buClrTx/>
            </a:pPr>
            <a:r>
              <a:rPr lang="en-US" b="1" dirty="0">
                <a:solidFill>
                  <a:srgbClr val="FF0000"/>
                </a:solidFill>
              </a:rPr>
              <a:t>Microwave instability</a:t>
            </a:r>
          </a:p>
          <a:p>
            <a:pPr lvl="1">
              <a:buClrTx/>
            </a:pPr>
            <a:r>
              <a:rPr lang="en-US" b="1" dirty="0" smtClean="0">
                <a:solidFill>
                  <a:srgbClr val="FF0000"/>
                </a:solidFill>
              </a:rPr>
              <a:t>Loss of Landau damping</a:t>
            </a: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23</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
        <p:nvSpPr>
          <p:cNvPr id="12" name="TextBox 11"/>
          <p:cNvSpPr txBox="1"/>
          <p:nvPr/>
        </p:nvSpPr>
        <p:spPr>
          <a:xfrm>
            <a:off x="4017853" y="2982350"/>
            <a:ext cx="3916156" cy="323165"/>
          </a:xfrm>
          <a:prstGeom prst="rect">
            <a:avLst/>
          </a:prstGeom>
          <a:noFill/>
        </p:spPr>
        <p:txBody>
          <a:bodyPr wrap="none" rtlCol="0">
            <a:spAutoFit/>
          </a:bodyPr>
          <a:lstStyle/>
          <a:p>
            <a:r>
              <a:rPr lang="en-US" sz="1500" dirty="0"/>
              <a:t>(for matched longitudinal beam parameters</a:t>
            </a:r>
            <a:r>
              <a:rPr lang="en-US" sz="1500" dirty="0" smtClean="0"/>
              <a:t>)</a:t>
            </a:r>
            <a:endParaRPr lang="en-US" sz="1500" dirty="0"/>
          </a:p>
        </p:txBody>
      </p:sp>
      <p:sp>
        <p:nvSpPr>
          <p:cNvPr id="16" name="Rectangle 15"/>
          <p:cNvSpPr/>
          <p:nvPr/>
        </p:nvSpPr>
        <p:spPr>
          <a:xfrm>
            <a:off x="414417" y="2942246"/>
            <a:ext cx="8234947" cy="3151050"/>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nvGrpSpPr>
          <p:cNvPr id="17" name="Group 16"/>
          <p:cNvGrpSpPr/>
          <p:nvPr/>
        </p:nvGrpSpPr>
        <p:grpSpPr>
          <a:xfrm>
            <a:off x="706894" y="3335161"/>
            <a:ext cx="3446235" cy="2710040"/>
            <a:chOff x="653422" y="3442105"/>
            <a:chExt cx="3446235" cy="2710040"/>
          </a:xfrm>
        </p:grpSpPr>
        <p:pic>
          <p:nvPicPr>
            <p:cNvPr id="18" name="Picture 17" descr="C:\MatlabFiles\MD_2011_11_07_analysis\analysis_25ns\MD277_bunchLengthAlongCycle.png"/>
            <p:cNvPicPr>
              <a:picLocks noChangeAspect="1" noChangeArrowheads="1"/>
            </p:cNvPicPr>
            <p:nvPr/>
          </p:nvPicPr>
          <p:blipFill>
            <a:blip r:embed="rId2" cstate="print"/>
            <a:srcRect/>
            <a:stretch>
              <a:fillRect/>
            </a:stretch>
          </p:blipFill>
          <p:spPr bwMode="auto">
            <a:xfrm>
              <a:off x="653422" y="3577848"/>
              <a:ext cx="3446235" cy="2574297"/>
            </a:xfrm>
            <a:prstGeom prst="rect">
              <a:avLst/>
            </a:prstGeom>
            <a:noFill/>
            <a:ln w="9525">
              <a:noFill/>
              <a:miter lim="800000"/>
              <a:headEnd/>
              <a:tailEnd/>
            </a:ln>
          </p:spPr>
        </p:pic>
        <p:sp>
          <p:nvSpPr>
            <p:cNvPr id="19" name="TextBox 18"/>
            <p:cNvSpPr txBox="1"/>
            <p:nvPr/>
          </p:nvSpPr>
          <p:spPr>
            <a:xfrm>
              <a:off x="817924" y="3442105"/>
              <a:ext cx="3252945" cy="323165"/>
            </a:xfrm>
            <a:prstGeom prst="rect">
              <a:avLst/>
            </a:prstGeom>
            <a:solidFill>
              <a:srgbClr val="FFFFFF"/>
            </a:solidFill>
          </p:spPr>
          <p:txBody>
            <a:bodyPr wrap="none" rtlCol="0">
              <a:spAutoFit/>
            </a:bodyPr>
            <a:lstStyle/>
            <a:p>
              <a:r>
                <a:rPr lang="en-US" sz="1500" dirty="0" smtClean="0">
                  <a:solidFill>
                    <a:srgbClr val="000000"/>
                  </a:solidFill>
                </a:rPr>
                <a:t>original SPS </a:t>
              </a:r>
              <a:r>
                <a:rPr lang="en-US" sz="1500" dirty="0" smtClean="0">
                  <a:solidFill>
                    <a:srgbClr val="000000"/>
                  </a:solidFill>
                </a:rPr>
                <a:t>optics (measurements)</a:t>
              </a:r>
              <a:endParaRPr lang="en-US" sz="1500" dirty="0">
                <a:solidFill>
                  <a:srgbClr val="000000"/>
                </a:solidFill>
              </a:endParaRPr>
            </a:p>
          </p:txBody>
        </p:sp>
      </p:grpSp>
      <p:grpSp>
        <p:nvGrpSpPr>
          <p:cNvPr id="20" name="Group 19"/>
          <p:cNvGrpSpPr/>
          <p:nvPr/>
        </p:nvGrpSpPr>
        <p:grpSpPr>
          <a:xfrm>
            <a:off x="4791856" y="3295057"/>
            <a:ext cx="3506366" cy="2750145"/>
            <a:chOff x="4925536" y="3402001"/>
            <a:chExt cx="3506366" cy="2750145"/>
          </a:xfrm>
        </p:grpSpPr>
        <p:pic>
          <p:nvPicPr>
            <p:cNvPr id="21" name="Picture 2" descr="C:\MatlabFiles\MD_2011_11_07_analysis\analysis_25ns\MD265_bunchLengthAlongCycle.png"/>
            <p:cNvPicPr>
              <a:picLocks noChangeAspect="1" noChangeArrowheads="1"/>
            </p:cNvPicPr>
            <p:nvPr/>
          </p:nvPicPr>
          <p:blipFill>
            <a:blip r:embed="rId3" cstate="print"/>
            <a:srcRect/>
            <a:stretch>
              <a:fillRect/>
            </a:stretch>
          </p:blipFill>
          <p:spPr bwMode="auto">
            <a:xfrm>
              <a:off x="4925536" y="3527588"/>
              <a:ext cx="3506366" cy="2624558"/>
            </a:xfrm>
            <a:prstGeom prst="rect">
              <a:avLst/>
            </a:prstGeom>
            <a:noFill/>
            <a:ln w="9525">
              <a:noFill/>
              <a:miter lim="800000"/>
              <a:headEnd/>
              <a:tailEnd/>
            </a:ln>
          </p:spPr>
        </p:pic>
        <p:sp>
          <p:nvSpPr>
            <p:cNvPr id="22" name="TextBox 21"/>
            <p:cNvSpPr txBox="1"/>
            <p:nvPr/>
          </p:nvSpPr>
          <p:spPr>
            <a:xfrm>
              <a:off x="5229496" y="3402001"/>
              <a:ext cx="3089545" cy="323165"/>
            </a:xfrm>
            <a:prstGeom prst="rect">
              <a:avLst/>
            </a:prstGeom>
            <a:solidFill>
              <a:srgbClr val="FFFFFF"/>
            </a:solidFill>
          </p:spPr>
          <p:txBody>
            <a:bodyPr wrap="none" rtlCol="0">
              <a:spAutoFit/>
            </a:bodyPr>
            <a:lstStyle/>
            <a:p>
              <a:r>
                <a:rPr lang="en-US" sz="1500" dirty="0" smtClean="0">
                  <a:solidFill>
                    <a:srgbClr val="000000"/>
                  </a:solidFill>
                </a:rPr>
                <a:t>low </a:t>
              </a:r>
              <a:r>
                <a:rPr lang="en-US" sz="1500" dirty="0" err="1" smtClean="0">
                  <a:solidFill>
                    <a:srgbClr val="000000"/>
                  </a:solidFill>
                  <a:latin typeface="Symbol" charset="2"/>
                  <a:cs typeface="Symbol" charset="2"/>
                </a:rPr>
                <a:t>g</a:t>
              </a:r>
              <a:r>
                <a:rPr lang="en-US" sz="1500" baseline="-25000" dirty="0" err="1" smtClean="0">
                  <a:solidFill>
                    <a:srgbClr val="000000"/>
                  </a:solidFill>
                </a:rPr>
                <a:t>t</a:t>
              </a:r>
              <a:r>
                <a:rPr lang="en-US" sz="1500" dirty="0" smtClean="0">
                  <a:solidFill>
                    <a:srgbClr val="000000"/>
                  </a:solidFill>
                </a:rPr>
                <a:t> SPS </a:t>
              </a:r>
              <a:r>
                <a:rPr lang="en-US" sz="1500" dirty="0" smtClean="0">
                  <a:solidFill>
                    <a:srgbClr val="000000"/>
                  </a:solidFill>
                </a:rPr>
                <a:t>optics (measurements)</a:t>
              </a:r>
              <a:endParaRPr lang="en-US" sz="1500" dirty="0">
                <a:solidFill>
                  <a:srgbClr val="000000"/>
                </a:solidFill>
              </a:endParaRPr>
            </a:p>
          </p:txBody>
        </p:sp>
      </p:grpSp>
      <p:sp>
        <p:nvSpPr>
          <p:cNvPr id="23" name="TextBox 22"/>
          <p:cNvSpPr txBox="1"/>
          <p:nvPr/>
        </p:nvSpPr>
        <p:spPr>
          <a:xfrm>
            <a:off x="693526" y="2947594"/>
            <a:ext cx="6814686" cy="369332"/>
          </a:xfrm>
          <a:prstGeom prst="rect">
            <a:avLst/>
          </a:prstGeom>
          <a:noFill/>
        </p:spPr>
        <p:txBody>
          <a:bodyPr wrap="none" rtlCol="0">
            <a:spAutoFit/>
          </a:bodyPr>
          <a:lstStyle/>
          <a:p>
            <a:r>
              <a:rPr lang="en-US" b="1" dirty="0" smtClean="0"/>
              <a:t>Example: Loss of Landau damping in SPS </a:t>
            </a:r>
            <a:r>
              <a:rPr lang="en-US" b="1" dirty="0"/>
              <a:t>(</a:t>
            </a:r>
            <a:r>
              <a:rPr lang="en-US" b="1" dirty="0" smtClean="0"/>
              <a:t>scaling like </a:t>
            </a:r>
            <a:r>
              <a:rPr lang="en-US" b="1" dirty="0" smtClean="0"/>
              <a:t>|</a:t>
            </a:r>
            <a:r>
              <a:rPr lang="en-US" b="1" dirty="0" smtClean="0">
                <a:latin typeface="Symbol" charset="2"/>
                <a:cs typeface="Symbol" charset="2"/>
              </a:rPr>
              <a:t>h</a:t>
            </a:r>
            <a:r>
              <a:rPr lang="en-US" b="1" dirty="0" smtClean="0"/>
              <a:t>|/</a:t>
            </a:r>
            <a:r>
              <a:rPr lang="en-US" b="1" dirty="0" smtClean="0">
                <a:latin typeface="Symbol" charset="2"/>
                <a:cs typeface="Symbol" charset="2"/>
              </a:rPr>
              <a:t>E</a:t>
            </a:r>
            <a:r>
              <a:rPr lang="en-US" b="1" dirty="0" smtClean="0"/>
              <a:t>) </a:t>
            </a:r>
            <a:endParaRPr lang="en-US" b="1" dirty="0"/>
          </a:p>
        </p:txBody>
      </p:sp>
    </p:spTree>
    <p:extLst>
      <p:ext uri="{BB962C8B-B14F-4D97-AF65-F5344CB8AC3E}">
        <p14:creationId xmlns:p14="http://schemas.microsoft.com/office/powerpoint/2010/main" val="23088004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compaction (slip factor)</a:t>
            </a:r>
          </a:p>
        </p:txBody>
      </p:sp>
      <p:sp>
        <p:nvSpPr>
          <p:cNvPr id="3" name="Content Placeholder 2"/>
          <p:cNvSpPr>
            <a:spLocks noGrp="1"/>
          </p:cNvSpPr>
          <p:nvPr>
            <p:ph idx="1"/>
          </p:nvPr>
        </p:nvSpPr>
        <p:spPr/>
        <p:txBody>
          <a:bodyPr>
            <a:normAutofit/>
          </a:bodyPr>
          <a:lstStyle/>
          <a:p>
            <a:r>
              <a:rPr lang="en-US" dirty="0" smtClean="0"/>
              <a:t>Intensity threshold of </a:t>
            </a:r>
            <a:r>
              <a:rPr lang="en-US" dirty="0" smtClean="0">
                <a:solidFill>
                  <a:srgbClr val="FF0000"/>
                </a:solidFill>
              </a:rPr>
              <a:t>Transverse Mode Coupling Instability </a:t>
            </a:r>
            <a:r>
              <a:rPr lang="en-US" dirty="0" smtClean="0"/>
              <a:t>scales with </a:t>
            </a:r>
            <a:br>
              <a:rPr lang="en-US" dirty="0" smtClean="0"/>
            </a:br>
            <a:r>
              <a:rPr lang="en-US" dirty="0" smtClean="0"/>
              <a:t>slip-factor </a:t>
            </a:r>
            <a:r>
              <a:rPr lang="en-US" i="1" dirty="0" smtClean="0">
                <a:latin typeface="Symbol" charset="2"/>
                <a:cs typeface="Symbol" charset="2"/>
              </a:rPr>
              <a:t>h</a:t>
            </a:r>
            <a:r>
              <a:rPr lang="en-US" dirty="0" smtClean="0"/>
              <a:t> and thus depends on momentum </a:t>
            </a:r>
            <a:r>
              <a:rPr lang="en-US" dirty="0"/>
              <a:t>compaction factor (1/</a:t>
            </a:r>
            <a:r>
              <a:rPr lang="en-US" dirty="0">
                <a:latin typeface="Symbol" charset="2"/>
                <a:cs typeface="Symbol" charset="2"/>
              </a:rPr>
              <a:t>g</a:t>
            </a:r>
            <a:r>
              <a:rPr lang="en-US" baseline="-25000" dirty="0"/>
              <a:t>t</a:t>
            </a:r>
            <a:r>
              <a:rPr lang="en-US" baseline="30000" dirty="0"/>
              <a:t>2</a:t>
            </a:r>
            <a:r>
              <a:rPr lang="en-US" dirty="0"/>
              <a:t>)</a:t>
            </a:r>
            <a:endParaRPr lang="en-US" dirty="0" smtClean="0"/>
          </a:p>
          <a:p>
            <a:r>
              <a:rPr lang="en-US" dirty="0" smtClean="0"/>
              <a:t>Single bunch </a:t>
            </a:r>
            <a:r>
              <a:rPr lang="en-US" dirty="0" smtClean="0">
                <a:solidFill>
                  <a:srgbClr val="FF0000"/>
                </a:solidFill>
              </a:rPr>
              <a:t>e-cloud instability</a:t>
            </a:r>
            <a:r>
              <a:rPr lang="en-US" dirty="0" smtClean="0"/>
              <a:t> scales with synchrotron tune and thus also with slip-factor</a:t>
            </a:r>
            <a:endParaRPr lang="en-US" dirty="0"/>
          </a:p>
          <a:p>
            <a:r>
              <a:rPr lang="en-US" dirty="0" smtClean="0"/>
              <a:t>Longitudinal instability thresholds also scale with slip-factor</a:t>
            </a:r>
          </a:p>
          <a:p>
            <a:pPr lvl="1">
              <a:buClrTx/>
            </a:pPr>
            <a:r>
              <a:rPr lang="en-US" b="1" dirty="0">
                <a:solidFill>
                  <a:srgbClr val="FF0000"/>
                </a:solidFill>
              </a:rPr>
              <a:t>Microwave instability</a:t>
            </a:r>
          </a:p>
          <a:p>
            <a:pPr lvl="1">
              <a:buClrTx/>
            </a:pPr>
            <a:r>
              <a:rPr lang="en-US" b="1" dirty="0" smtClean="0">
                <a:solidFill>
                  <a:srgbClr val="FF0000"/>
                </a:solidFill>
              </a:rPr>
              <a:t>Loss of Landau damping</a:t>
            </a:r>
          </a:p>
          <a:p>
            <a:r>
              <a:rPr lang="en-US" dirty="0" smtClean="0">
                <a:solidFill>
                  <a:srgbClr val="FF0000"/>
                </a:solidFill>
              </a:rPr>
              <a:t>Optimizing the momentum compaction factor has the potential to significantly increase various instability thresholds</a:t>
            </a:r>
          </a:p>
          <a:p>
            <a:pPr lvl="1"/>
            <a:r>
              <a:rPr lang="en-US" dirty="0" smtClean="0"/>
              <a:t>In some cases even without hardware changes (like in SPS)</a:t>
            </a:r>
          </a:p>
          <a:p>
            <a:pPr lvl="1"/>
            <a:r>
              <a:rPr lang="en-US" dirty="0" smtClean="0"/>
              <a:t>Higher |</a:t>
            </a:r>
            <a:r>
              <a:rPr lang="en-US" dirty="0" smtClean="0">
                <a:latin typeface="Symbol" charset="2"/>
                <a:cs typeface="Symbol" charset="2"/>
              </a:rPr>
              <a:t>h</a:t>
            </a:r>
            <a:r>
              <a:rPr lang="en-US" dirty="0" smtClean="0"/>
              <a:t>| requires more RF voltage for same bunch characteristics – compromise might need to be found (e.g. SPS optics with intermediate </a:t>
            </a:r>
            <a:r>
              <a:rPr lang="en-US" dirty="0" err="1" smtClean="0">
                <a:latin typeface="Symbol" charset="2"/>
                <a:cs typeface="Symbol" charset="2"/>
              </a:rPr>
              <a:t>g</a:t>
            </a:r>
            <a:r>
              <a:rPr lang="en-US" baseline="-25000" dirty="0" err="1" smtClean="0"/>
              <a:t>t</a:t>
            </a:r>
            <a:r>
              <a:rPr lang="en-US" dirty="0" smtClean="0"/>
              <a:t> is presently studied)</a:t>
            </a:r>
          </a:p>
          <a:p>
            <a:pPr lvl="1"/>
            <a:r>
              <a:rPr lang="en-US" dirty="0" smtClean="0"/>
              <a:t>Ideally already taken into account at design stage</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24</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
        <p:nvSpPr>
          <p:cNvPr id="16" name="TextBox 15"/>
          <p:cNvSpPr txBox="1"/>
          <p:nvPr/>
        </p:nvSpPr>
        <p:spPr>
          <a:xfrm>
            <a:off x="4071325" y="2915510"/>
            <a:ext cx="3916156" cy="323165"/>
          </a:xfrm>
          <a:prstGeom prst="rect">
            <a:avLst/>
          </a:prstGeom>
          <a:noFill/>
        </p:spPr>
        <p:txBody>
          <a:bodyPr wrap="none" rtlCol="0">
            <a:spAutoFit/>
          </a:bodyPr>
          <a:lstStyle/>
          <a:p>
            <a:r>
              <a:rPr lang="en-US" sz="1500" dirty="0"/>
              <a:t>(for matched longitudinal beam parameters</a:t>
            </a:r>
            <a:r>
              <a:rPr lang="en-US" sz="1500" dirty="0" smtClean="0"/>
              <a:t>)</a:t>
            </a:r>
            <a:endParaRPr lang="en-US" sz="1500" dirty="0"/>
          </a:p>
        </p:txBody>
      </p:sp>
    </p:spTree>
    <p:extLst>
      <p:ext uri="{BB962C8B-B14F-4D97-AF65-F5344CB8AC3E}">
        <p14:creationId xmlns:p14="http://schemas.microsoft.com/office/powerpoint/2010/main" val="2567605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conclusions</a:t>
            </a:r>
            <a:endParaRPr lang="en-US" dirty="0"/>
          </a:p>
        </p:txBody>
      </p:sp>
      <p:sp>
        <p:nvSpPr>
          <p:cNvPr id="3" name="Content Placeholder 2"/>
          <p:cNvSpPr>
            <a:spLocks noGrp="1"/>
          </p:cNvSpPr>
          <p:nvPr>
            <p:ph idx="1"/>
          </p:nvPr>
        </p:nvSpPr>
        <p:spPr/>
        <p:txBody>
          <a:bodyPr/>
          <a:lstStyle/>
          <a:p>
            <a:r>
              <a:rPr lang="en-US" dirty="0" smtClean="0"/>
              <a:t>Optics play a key role for coherent instabilities</a:t>
            </a:r>
          </a:p>
          <a:p>
            <a:pPr lvl="1"/>
            <a:r>
              <a:rPr lang="en-US" dirty="0" smtClean="0"/>
              <a:t>Sensitivity to localized impedance sources (beta functions)</a:t>
            </a:r>
          </a:p>
          <a:p>
            <a:pPr lvl="1"/>
            <a:r>
              <a:rPr lang="en-US" dirty="0" smtClean="0"/>
              <a:t>Control of instabilities with tunes, chromaticity, octupoles, linear coupling, </a:t>
            </a:r>
            <a:r>
              <a:rPr lang="is-IS" dirty="0" smtClean="0"/>
              <a:t>…</a:t>
            </a:r>
          </a:p>
          <a:p>
            <a:pPr lvl="1"/>
            <a:r>
              <a:rPr lang="en-US" dirty="0" smtClean="0"/>
              <a:t>S</a:t>
            </a:r>
            <a:r>
              <a:rPr lang="is-IS" dirty="0" smtClean="0"/>
              <a:t>trong impact of momentum compaction (slip factor) on various instabilities</a:t>
            </a:r>
          </a:p>
          <a:p>
            <a:r>
              <a:rPr lang="is-IS" dirty="0" smtClean="0"/>
              <a:t>Optimization of optics is a powerful tool to maximize performance</a:t>
            </a:r>
          </a:p>
          <a:p>
            <a:pPr lvl="1"/>
            <a:r>
              <a:rPr lang="en-US" dirty="0" smtClean="0"/>
              <a:t>R</a:t>
            </a:r>
            <a:r>
              <a:rPr lang="is-IS" dirty="0" smtClean="0"/>
              <a:t>equires good modelling and understanding of limiting instabilities (e.g. </a:t>
            </a:r>
            <a:r>
              <a:rPr lang="en-US" dirty="0" err="1" smtClean="0"/>
              <a:t>i</a:t>
            </a:r>
            <a:r>
              <a:rPr lang="is-IS" dirty="0" smtClean="0"/>
              <a:t>n some cases linear coupling has beneficial and in others detrimental effect)</a:t>
            </a:r>
          </a:p>
          <a:p>
            <a:pPr lvl="1"/>
            <a:r>
              <a:rPr lang="is-IS" dirty="0" smtClean="0"/>
              <a:t>Ideally the optimization of optics for collective effects is already done in the design phase (e.g. for the anticipated performance limitations</a:t>
            </a:r>
            <a:r>
              <a:rPr lang="en-US" dirty="0" smtClean="0"/>
              <a:t>)</a:t>
            </a:r>
          </a:p>
          <a:p>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25</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941008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018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diagram: Q26 </a:t>
            </a:r>
            <a:endParaRPr lang="en-US" dirty="0"/>
          </a:p>
        </p:txBody>
      </p:sp>
      <p:sp>
        <p:nvSpPr>
          <p:cNvPr id="3" name="Content Placeholder 2"/>
          <p:cNvSpPr>
            <a:spLocks noGrp="1"/>
          </p:cNvSpPr>
          <p:nvPr>
            <p:ph idx="1"/>
          </p:nvPr>
        </p:nvSpPr>
        <p:spPr/>
        <p:txBody>
          <a:bodyPr/>
          <a:lstStyle/>
          <a:p>
            <a:r>
              <a:rPr lang="en-US" dirty="0" smtClean="0"/>
              <a:t>Measured onset of instability linear in </a:t>
            </a:r>
            <a:r>
              <a:rPr lang="en-US" dirty="0" err="1" smtClean="0"/>
              <a:t>ε</a:t>
            </a:r>
            <a:r>
              <a:rPr lang="en-US" baseline="-25000" dirty="0" err="1" smtClean="0"/>
              <a:t>l</a:t>
            </a:r>
            <a:r>
              <a:rPr lang="en-US" dirty="0" smtClean="0"/>
              <a:t> </a:t>
            </a:r>
          </a:p>
          <a:p>
            <a:pPr lvl="1"/>
            <a:r>
              <a:rPr lang="en-US" dirty="0" smtClean="0"/>
              <a:t>As expected, slower losses (lower growth rate) slightly above threshold</a:t>
            </a:r>
          </a:p>
          <a:p>
            <a:r>
              <a:rPr lang="en-US" dirty="0" smtClean="0"/>
              <a:t>Linear dependence reproduced in HEADTAIL</a:t>
            </a:r>
          </a:p>
          <a:p>
            <a:pPr lvl="1"/>
            <a:r>
              <a:rPr lang="en-US" dirty="0" smtClean="0"/>
              <a:t>Only slightly higher threshold compared to measurements </a:t>
            </a:r>
            <a:r>
              <a:rPr lang="en-US" dirty="0" err="1" smtClean="0">
                <a:sym typeface="Wingdings"/>
              </a:rPr>
              <a:t></a:t>
            </a:r>
            <a:r>
              <a:rPr lang="en-US" dirty="0" smtClean="0">
                <a:sym typeface="Wingdings"/>
              </a:rPr>
              <a:t> still missing a </a:t>
            </a:r>
            <a:r>
              <a:rPr lang="en-US" i="1" dirty="0" smtClean="0">
                <a:sym typeface="Wingdings"/>
              </a:rPr>
              <a:t>small </a:t>
            </a:r>
            <a:r>
              <a:rPr lang="en-US" dirty="0" smtClean="0">
                <a:sym typeface="Wingdings"/>
              </a:rPr>
              <a:t>part of impedance </a:t>
            </a:r>
            <a:endParaRPr lang="en-US" dirty="0" smtClean="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27</a:t>
            </a:fld>
            <a:endParaRPr lang="en-US" dirty="0"/>
          </a:p>
        </p:txBody>
      </p:sp>
      <p:pic>
        <p:nvPicPr>
          <p:cNvPr id="6" name="Picture 5" descr="Q26_StabilityPlot.eps"/>
          <p:cNvPicPr>
            <a:picLocks noChangeAspect="1"/>
          </p:cNvPicPr>
          <p:nvPr/>
        </p:nvPicPr>
        <p:blipFill>
          <a:blip r:embed="rId2"/>
          <a:stretch>
            <a:fillRect/>
          </a:stretch>
        </p:blipFill>
        <p:spPr>
          <a:xfrm>
            <a:off x="256745" y="3001061"/>
            <a:ext cx="4175556" cy="3131667"/>
          </a:xfrm>
          <a:prstGeom prst="rect">
            <a:avLst/>
          </a:prstGeom>
        </p:spPr>
      </p:pic>
      <p:cxnSp>
        <p:nvCxnSpPr>
          <p:cNvPr id="9" name="Straight Connector 8"/>
          <p:cNvCxnSpPr/>
          <p:nvPr/>
        </p:nvCxnSpPr>
        <p:spPr>
          <a:xfrm rot="5400000" flipH="1" flipV="1">
            <a:off x="279400" y="3848100"/>
            <a:ext cx="2362200" cy="1346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Oval Callout 14"/>
          <p:cNvSpPr/>
          <p:nvPr/>
        </p:nvSpPr>
        <p:spPr>
          <a:xfrm>
            <a:off x="76200" y="4938101"/>
            <a:ext cx="1371600" cy="586399"/>
          </a:xfrm>
          <a:prstGeom prst="wedgeEllipseCallout">
            <a:avLst>
              <a:gd name="adj1" fmla="val -22668"/>
              <a:gd name="adj2" fmla="val -75249"/>
            </a:avLst>
          </a:prstGeom>
          <a:solidFill>
            <a:schemeClr val="bg1"/>
          </a:solidFill>
          <a:ln>
            <a:solidFill>
              <a:srgbClr val="104282"/>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err="1" smtClean="0">
                <a:solidFill>
                  <a:srgbClr val="104282"/>
                </a:solidFill>
              </a:rPr>
              <a:t>ε</a:t>
            </a:r>
            <a:r>
              <a:rPr lang="en-US" sz="1400" baseline="-25000" dirty="0" err="1" smtClean="0">
                <a:solidFill>
                  <a:srgbClr val="104282"/>
                </a:solidFill>
              </a:rPr>
              <a:t>l</a:t>
            </a:r>
            <a:r>
              <a:rPr lang="en-US" sz="1400" dirty="0" smtClean="0">
                <a:solidFill>
                  <a:srgbClr val="104282"/>
                </a:solidFill>
              </a:rPr>
              <a:t> measured in the PS …</a:t>
            </a:r>
            <a:endParaRPr lang="en-US" sz="1400" dirty="0">
              <a:solidFill>
                <a:srgbClr val="104282"/>
              </a:solidFill>
            </a:endParaRPr>
          </a:p>
        </p:txBody>
      </p:sp>
      <p:sp>
        <p:nvSpPr>
          <p:cNvPr id="16" name="TextBox 15"/>
          <p:cNvSpPr txBox="1"/>
          <p:nvPr/>
        </p:nvSpPr>
        <p:spPr>
          <a:xfrm>
            <a:off x="1625600" y="2933035"/>
            <a:ext cx="1456893" cy="323165"/>
          </a:xfrm>
          <a:prstGeom prst="rect">
            <a:avLst/>
          </a:prstGeom>
          <a:noFill/>
        </p:spPr>
        <p:txBody>
          <a:bodyPr wrap="none" rtlCol="0">
            <a:spAutoFit/>
          </a:bodyPr>
          <a:lstStyle/>
          <a:p>
            <a:r>
              <a:rPr lang="en-US" sz="1500" dirty="0" smtClean="0"/>
              <a:t>measurements</a:t>
            </a:r>
            <a:endParaRPr lang="en-US" sz="1500" dirty="0"/>
          </a:p>
        </p:txBody>
      </p:sp>
      <p:grpSp>
        <p:nvGrpSpPr>
          <p:cNvPr id="43" name="Group 42"/>
          <p:cNvGrpSpPr/>
          <p:nvPr/>
        </p:nvGrpSpPr>
        <p:grpSpPr>
          <a:xfrm>
            <a:off x="4429134" y="2933035"/>
            <a:ext cx="4625966" cy="3199692"/>
            <a:chOff x="4429134" y="2793335"/>
            <a:chExt cx="4625966" cy="3199692"/>
          </a:xfrm>
        </p:grpSpPr>
        <p:pic>
          <p:nvPicPr>
            <p:cNvPr id="7" name="Picture 6" descr="sps_26GeVMK_xiH5V1_800RF0p14MV_200RF1p4MV_SwitchMatchedInjection1_ntwake1_epsx2_epsy2_qsec_qtrip_losses2_TotalWake2012_Growthrate2D_2.eps"/>
            <p:cNvPicPr>
              <a:picLocks noChangeAspect="1"/>
            </p:cNvPicPr>
            <p:nvPr/>
          </p:nvPicPr>
          <p:blipFill>
            <a:blip r:embed="rId3"/>
            <a:stretch>
              <a:fillRect/>
            </a:stretch>
          </p:blipFill>
          <p:spPr>
            <a:xfrm>
              <a:off x="4429134" y="2980318"/>
              <a:ext cx="4625966" cy="3012709"/>
            </a:xfrm>
            <a:prstGeom prst="rect">
              <a:avLst/>
            </a:prstGeom>
          </p:spPr>
        </p:pic>
        <p:sp>
          <p:nvSpPr>
            <p:cNvPr id="17" name="TextBox 16"/>
            <p:cNvSpPr txBox="1"/>
            <p:nvPr/>
          </p:nvSpPr>
          <p:spPr>
            <a:xfrm>
              <a:off x="5544892" y="2793335"/>
              <a:ext cx="2119541" cy="323165"/>
            </a:xfrm>
            <a:prstGeom prst="rect">
              <a:avLst/>
            </a:prstGeom>
            <a:noFill/>
          </p:spPr>
          <p:txBody>
            <a:bodyPr wrap="none" rtlCol="0">
              <a:spAutoFit/>
            </a:bodyPr>
            <a:lstStyle/>
            <a:p>
              <a:r>
                <a:rPr lang="en-US" sz="1500" dirty="0" smtClean="0"/>
                <a:t>HEADTAIL simulations</a:t>
              </a:r>
              <a:endParaRPr lang="en-US" sz="1500" dirty="0"/>
            </a:p>
          </p:txBody>
        </p:sp>
      </p:grpSp>
      <p:grpSp>
        <p:nvGrpSpPr>
          <p:cNvPr id="42" name="Group 41"/>
          <p:cNvGrpSpPr/>
          <p:nvPr/>
        </p:nvGrpSpPr>
        <p:grpSpPr>
          <a:xfrm>
            <a:off x="-38100" y="3246189"/>
            <a:ext cx="4051301" cy="1938388"/>
            <a:chOff x="-38100" y="3106489"/>
            <a:chExt cx="4051301" cy="1938388"/>
          </a:xfrm>
        </p:grpSpPr>
        <p:sp>
          <p:nvSpPr>
            <p:cNvPr id="19" name="TextBox 18"/>
            <p:cNvSpPr txBox="1"/>
            <p:nvPr/>
          </p:nvSpPr>
          <p:spPr>
            <a:xfrm>
              <a:off x="1744017" y="4420258"/>
              <a:ext cx="1368855" cy="523220"/>
            </a:xfrm>
            <a:prstGeom prst="rect">
              <a:avLst/>
            </a:prstGeom>
            <a:noFill/>
          </p:spPr>
          <p:txBody>
            <a:bodyPr wrap="square" rtlCol="0">
              <a:spAutoFit/>
            </a:bodyPr>
            <a:lstStyle/>
            <a:p>
              <a:r>
                <a:rPr lang="en-US" sz="1400" b="1" dirty="0" smtClean="0">
                  <a:solidFill>
                    <a:srgbClr val="000000"/>
                  </a:solidFill>
                </a:rPr>
                <a:t>1.6x10</a:t>
              </a:r>
              <a:r>
                <a:rPr lang="en-US" sz="1400" b="1" baseline="30000" dirty="0" smtClean="0">
                  <a:solidFill>
                    <a:srgbClr val="000000"/>
                  </a:solidFill>
                </a:rPr>
                <a:t>11</a:t>
              </a:r>
              <a:r>
                <a:rPr lang="en-US" sz="1400" b="1" dirty="0" smtClean="0">
                  <a:solidFill>
                    <a:srgbClr val="000000"/>
                  </a:solidFill>
                </a:rPr>
                <a:t> </a:t>
              </a:r>
              <a:r>
                <a:rPr lang="en-US" sz="1400" b="1" dirty="0" err="1" smtClean="0">
                  <a:solidFill>
                    <a:srgbClr val="000000"/>
                  </a:solidFill>
                </a:rPr>
                <a:t>p/b</a:t>
              </a:r>
              <a:r>
                <a:rPr lang="en-US" sz="1400" b="1" dirty="0" smtClean="0">
                  <a:solidFill>
                    <a:srgbClr val="000000"/>
                  </a:solidFill>
                </a:rPr>
                <a:t> </a:t>
              </a:r>
            </a:p>
            <a:p>
              <a:r>
                <a:rPr lang="en-US" sz="1400" b="1" dirty="0" smtClean="0">
                  <a:solidFill>
                    <a:srgbClr val="000000"/>
                  </a:solidFill>
                </a:rPr>
                <a:t>@ 0.35 </a:t>
              </a:r>
              <a:r>
                <a:rPr lang="en-US" sz="1400" b="1" dirty="0" err="1" smtClean="0">
                  <a:solidFill>
                    <a:srgbClr val="000000"/>
                  </a:solidFill>
                </a:rPr>
                <a:t>eVs</a:t>
              </a:r>
              <a:endParaRPr lang="en-US" sz="1400" b="1" dirty="0">
                <a:solidFill>
                  <a:srgbClr val="000000"/>
                </a:solidFill>
              </a:endParaRPr>
            </a:p>
          </p:txBody>
        </p:sp>
        <p:sp>
          <p:nvSpPr>
            <p:cNvPr id="28" name="TextBox 27"/>
            <p:cNvSpPr txBox="1"/>
            <p:nvPr/>
          </p:nvSpPr>
          <p:spPr>
            <a:xfrm>
              <a:off x="-38100" y="3568700"/>
              <a:ext cx="813394" cy="307777"/>
            </a:xfrm>
            <a:prstGeom prst="rect">
              <a:avLst/>
            </a:prstGeom>
            <a:noFill/>
          </p:spPr>
          <p:txBody>
            <a:bodyPr wrap="none" rtlCol="0">
              <a:spAutoFit/>
            </a:bodyPr>
            <a:lstStyle/>
            <a:p>
              <a:r>
                <a:rPr lang="en-US" sz="1400" dirty="0" smtClean="0">
                  <a:solidFill>
                    <a:srgbClr val="000000"/>
                  </a:solidFill>
                </a:rPr>
                <a:t>nominal</a:t>
              </a:r>
              <a:endParaRPr lang="en-US" sz="1400" dirty="0">
                <a:solidFill>
                  <a:srgbClr val="000000"/>
                </a:solidFill>
              </a:endParaRPr>
            </a:p>
          </p:txBody>
        </p:sp>
        <p:cxnSp>
          <p:nvCxnSpPr>
            <p:cNvPr id="29" name="Straight Arrow Connector 28"/>
            <p:cNvCxnSpPr/>
            <p:nvPr/>
          </p:nvCxnSpPr>
          <p:spPr>
            <a:xfrm>
              <a:off x="76200" y="3835400"/>
              <a:ext cx="7112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V="1">
              <a:off x="814211" y="4075286"/>
              <a:ext cx="1938388" cy="793"/>
            </a:xfrm>
            <a:prstGeom prst="line">
              <a:avLst/>
            </a:prstGeom>
            <a:ln w="2540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a:off x="787402" y="3835400"/>
              <a:ext cx="3225799" cy="1"/>
            </a:xfrm>
            <a:prstGeom prst="line">
              <a:avLst/>
            </a:prstGeom>
            <a:ln w="2540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8961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 coupling and rise time: Q26</a:t>
            </a:r>
            <a:endParaRPr lang="en-US" dirty="0"/>
          </a:p>
        </p:txBody>
      </p:sp>
      <p:sp>
        <p:nvSpPr>
          <p:cNvPr id="3" name="Content Placeholder 2"/>
          <p:cNvSpPr>
            <a:spLocks noGrp="1"/>
          </p:cNvSpPr>
          <p:nvPr>
            <p:ph idx="1"/>
          </p:nvPr>
        </p:nvSpPr>
        <p:spPr/>
        <p:txBody>
          <a:bodyPr/>
          <a:lstStyle/>
          <a:p>
            <a:r>
              <a:rPr lang="en-US" dirty="0" smtClean="0"/>
              <a:t>Transverse mode coupling between </a:t>
            </a:r>
            <a:r>
              <a:rPr lang="en-US" dirty="0" err="1" smtClean="0"/>
              <a:t>azimuthal</a:t>
            </a:r>
            <a:r>
              <a:rPr lang="en-US" dirty="0" smtClean="0"/>
              <a:t> modes -2 and -3?</a:t>
            </a:r>
          </a:p>
          <a:p>
            <a:r>
              <a:rPr lang="en-US" dirty="0" smtClean="0"/>
              <a:t>Slightly lower threshold in the measurements, but same slope of growth rate as function of intensity in simulation and measurements!</a:t>
            </a:r>
          </a:p>
          <a:p>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28</a:t>
            </a:fld>
            <a:endParaRPr lang="en-US" dirty="0"/>
          </a:p>
        </p:txBody>
      </p:sp>
      <p:pic>
        <p:nvPicPr>
          <p:cNvPr id="8" name="Picture 7" descr="Q26_GrowthRateComparison_0p28eVs_differentScale.eps"/>
          <p:cNvPicPr>
            <a:picLocks noChangeAspect="1"/>
          </p:cNvPicPr>
          <p:nvPr/>
        </p:nvPicPr>
        <p:blipFill>
          <a:blip r:embed="rId2"/>
          <a:stretch>
            <a:fillRect/>
          </a:stretch>
        </p:blipFill>
        <p:spPr>
          <a:xfrm>
            <a:off x="4460095" y="2451100"/>
            <a:ext cx="4779381" cy="3584536"/>
          </a:xfrm>
          <a:prstGeom prst="rect">
            <a:avLst/>
          </a:prstGeom>
        </p:spPr>
      </p:pic>
      <p:pic>
        <p:nvPicPr>
          <p:cNvPr id="9" name="Picture 8" descr="sps_26GeVMK_xiH5V1_800RF0p14MV_200RF1p4MV_SwitchMatchedInjection1_ntwake1_epsx2_epsy2_qsec_qtrip_losses2_TotalWake2012_detailedIntensityScan_epsz0p3eVs_ModeDiagram_y_largeScale.eps"/>
          <p:cNvPicPr>
            <a:picLocks noChangeAspect="1"/>
          </p:cNvPicPr>
          <p:nvPr/>
        </p:nvPicPr>
        <p:blipFill>
          <a:blip r:embed="rId3"/>
          <a:stretch>
            <a:fillRect/>
          </a:stretch>
        </p:blipFill>
        <p:spPr>
          <a:xfrm>
            <a:off x="171076" y="2602121"/>
            <a:ext cx="3982318" cy="3403607"/>
          </a:xfrm>
          <a:prstGeom prst="rect">
            <a:avLst/>
          </a:prstGeom>
        </p:spPr>
      </p:pic>
      <p:sp>
        <p:nvSpPr>
          <p:cNvPr id="11" name="TextBox 10"/>
          <p:cNvSpPr txBox="1"/>
          <p:nvPr/>
        </p:nvSpPr>
        <p:spPr>
          <a:xfrm>
            <a:off x="7471683" y="2329934"/>
            <a:ext cx="1376586" cy="369332"/>
          </a:xfrm>
          <a:prstGeom prst="rect">
            <a:avLst/>
          </a:prstGeom>
          <a:noFill/>
        </p:spPr>
        <p:txBody>
          <a:bodyPr wrap="none" rtlCol="0">
            <a:spAutoFit/>
          </a:bodyPr>
          <a:lstStyle/>
          <a:p>
            <a:r>
              <a:rPr lang="en-US" dirty="0" err="1" smtClean="0"/>
              <a:t>ε</a:t>
            </a:r>
            <a:r>
              <a:rPr lang="en-US" baseline="-25000" dirty="0" err="1" smtClean="0"/>
              <a:t>l</a:t>
            </a:r>
            <a:r>
              <a:rPr lang="en-US" dirty="0" smtClean="0"/>
              <a:t> ≈ 0.3 </a:t>
            </a:r>
            <a:r>
              <a:rPr lang="en-US" dirty="0" err="1" smtClean="0"/>
              <a:t>eVs</a:t>
            </a:r>
            <a:endParaRPr lang="en-US" dirty="0"/>
          </a:p>
        </p:txBody>
      </p:sp>
      <p:cxnSp>
        <p:nvCxnSpPr>
          <p:cNvPr id="13" name="Straight Arrow Connector 12"/>
          <p:cNvCxnSpPr/>
          <p:nvPr/>
        </p:nvCxnSpPr>
        <p:spPr>
          <a:xfrm rot="5400000">
            <a:off x="2025650" y="3638550"/>
            <a:ext cx="863600" cy="7493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97100" y="3242846"/>
            <a:ext cx="1598915" cy="338554"/>
          </a:xfrm>
          <a:prstGeom prst="rect">
            <a:avLst/>
          </a:prstGeom>
          <a:noFill/>
        </p:spPr>
        <p:txBody>
          <a:bodyPr wrap="none" rtlCol="0">
            <a:spAutoFit/>
          </a:bodyPr>
          <a:lstStyle/>
          <a:p>
            <a:r>
              <a:rPr lang="en-US" sz="1600" dirty="0" smtClean="0">
                <a:solidFill>
                  <a:srgbClr val="FF0000"/>
                </a:solidFill>
              </a:rPr>
              <a:t>Instability onset</a:t>
            </a:r>
            <a:endParaRPr lang="en-US" sz="1600" dirty="0">
              <a:solidFill>
                <a:srgbClr val="FF0000"/>
              </a:solidFill>
            </a:endParaRPr>
          </a:p>
        </p:txBody>
      </p:sp>
    </p:spTree>
    <p:extLst>
      <p:ext uri="{BB962C8B-B14F-4D97-AF65-F5344CB8AC3E}">
        <p14:creationId xmlns:p14="http://schemas.microsoft.com/office/powerpoint/2010/main" val="17092196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Intra-bunch motion: Q26</a:t>
            </a:r>
            <a:endParaRPr lang="en-US" dirty="0"/>
          </a:p>
        </p:txBody>
      </p:sp>
      <p:sp>
        <p:nvSpPr>
          <p:cNvPr id="3" name="Content Placeholder 2"/>
          <p:cNvSpPr>
            <a:spLocks noGrp="1"/>
          </p:cNvSpPr>
          <p:nvPr>
            <p:ph idx="1"/>
          </p:nvPr>
        </p:nvSpPr>
        <p:spPr/>
        <p:txBody>
          <a:bodyPr/>
          <a:lstStyle/>
          <a:p>
            <a:r>
              <a:rPr lang="en-US" dirty="0" smtClean="0"/>
              <a:t>Simulated intra-bunch pattern is very similar to measurement, but</a:t>
            </a:r>
          </a:p>
          <a:p>
            <a:pPr lvl="1"/>
            <a:r>
              <a:rPr lang="en-US" dirty="0" smtClean="0"/>
              <a:t>concentrated in the tail of the bunch in the measurement (only for Q26, to be understood …)</a:t>
            </a:r>
          </a:p>
          <a:p>
            <a:pPr lvl="1"/>
            <a:r>
              <a:rPr lang="en-US" dirty="0" smtClean="0"/>
              <a:t>longitudinally centered in the simulation</a:t>
            </a:r>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29</a:t>
            </a:fld>
            <a:endParaRPr lang="en-US" dirty="0"/>
          </a:p>
        </p:txBody>
      </p:sp>
      <p:pic>
        <p:nvPicPr>
          <p:cNvPr id="6" name="Picture 5" descr="HDTL-measurement_Q26_SC57173.eps"/>
          <p:cNvPicPr>
            <a:picLocks noChangeAspect="1"/>
          </p:cNvPicPr>
          <p:nvPr/>
        </p:nvPicPr>
        <p:blipFill>
          <a:blip r:embed="rId2"/>
          <a:stretch>
            <a:fillRect/>
          </a:stretch>
        </p:blipFill>
        <p:spPr>
          <a:xfrm>
            <a:off x="139700" y="2415619"/>
            <a:ext cx="4214629" cy="3513909"/>
          </a:xfrm>
          <a:prstGeom prst="rect">
            <a:avLst/>
          </a:prstGeom>
        </p:spPr>
      </p:pic>
      <p:pic>
        <p:nvPicPr>
          <p:cNvPr id="7" name="Picture 6" descr="26GeVMK_xiH5V1_800RF0p14MV_200RF1p4MV_SwitchMatchedInjection1_ntwake1_epsx2_epsy2_qsec_qtrip_losses2_TotalWake2012_detailedIntensityScan_0p35eVs_2p8e11_HDTLfile.eps"/>
          <p:cNvPicPr>
            <a:picLocks noChangeAspect="1"/>
          </p:cNvPicPr>
          <p:nvPr/>
        </p:nvPicPr>
        <p:blipFill>
          <a:blip r:embed="rId3"/>
          <a:stretch>
            <a:fillRect/>
          </a:stretch>
        </p:blipFill>
        <p:spPr>
          <a:xfrm>
            <a:off x="4710994" y="2590800"/>
            <a:ext cx="4214629" cy="3338728"/>
          </a:xfrm>
          <a:prstGeom prst="rect">
            <a:avLst/>
          </a:prstGeom>
        </p:spPr>
      </p:pic>
      <p:sp>
        <p:nvSpPr>
          <p:cNvPr id="10" name="TextBox 9"/>
          <p:cNvSpPr txBox="1"/>
          <p:nvPr/>
        </p:nvSpPr>
        <p:spPr>
          <a:xfrm>
            <a:off x="1625600" y="2374235"/>
            <a:ext cx="1456893" cy="323165"/>
          </a:xfrm>
          <a:prstGeom prst="rect">
            <a:avLst/>
          </a:prstGeom>
          <a:noFill/>
        </p:spPr>
        <p:txBody>
          <a:bodyPr wrap="none" rtlCol="0">
            <a:spAutoFit/>
          </a:bodyPr>
          <a:lstStyle/>
          <a:p>
            <a:r>
              <a:rPr lang="en-US" sz="1500" dirty="0" smtClean="0"/>
              <a:t>measurements</a:t>
            </a:r>
            <a:endParaRPr lang="en-US" sz="1500" dirty="0"/>
          </a:p>
        </p:txBody>
      </p:sp>
      <p:sp>
        <p:nvSpPr>
          <p:cNvPr id="11" name="TextBox 10"/>
          <p:cNvSpPr txBox="1"/>
          <p:nvPr/>
        </p:nvSpPr>
        <p:spPr>
          <a:xfrm>
            <a:off x="5936844" y="2374235"/>
            <a:ext cx="2119541" cy="323165"/>
          </a:xfrm>
          <a:prstGeom prst="rect">
            <a:avLst/>
          </a:prstGeom>
          <a:noFill/>
        </p:spPr>
        <p:txBody>
          <a:bodyPr wrap="none" rtlCol="0">
            <a:spAutoFit/>
          </a:bodyPr>
          <a:lstStyle/>
          <a:p>
            <a:r>
              <a:rPr lang="en-US" sz="1500" dirty="0" smtClean="0"/>
              <a:t>HEADTAIL simulations</a:t>
            </a:r>
            <a:endParaRPr lang="en-US" sz="1500" dirty="0"/>
          </a:p>
        </p:txBody>
      </p:sp>
    </p:spTree>
    <p:extLst>
      <p:ext uri="{BB962C8B-B14F-4D97-AF65-F5344CB8AC3E}">
        <p14:creationId xmlns:p14="http://schemas.microsoft.com/office/powerpoint/2010/main" val="24824699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functions</a:t>
            </a:r>
            <a:endParaRPr lang="en-US" dirty="0"/>
          </a:p>
        </p:txBody>
      </p:sp>
      <p:sp>
        <p:nvSpPr>
          <p:cNvPr id="3" name="Content Placeholder 2"/>
          <p:cNvSpPr>
            <a:spLocks noGrp="1"/>
          </p:cNvSpPr>
          <p:nvPr>
            <p:ph idx="1"/>
          </p:nvPr>
        </p:nvSpPr>
        <p:spPr/>
        <p:txBody>
          <a:bodyPr>
            <a:normAutofit/>
          </a:bodyPr>
          <a:lstStyle/>
          <a:p>
            <a:r>
              <a:rPr lang="en-US" dirty="0" smtClean="0"/>
              <a:t>When studying beam instabilities due to impedances it is convenient to consider that all impedance sources are concentrated at a single location </a:t>
            </a:r>
          </a:p>
          <a:p>
            <a:r>
              <a:rPr lang="en-US" dirty="0" smtClean="0"/>
              <a:t>The total impedance of a machine is obtained by </a:t>
            </a:r>
            <a:r>
              <a:rPr lang="en-US" dirty="0"/>
              <a:t>summing the contributions of all </a:t>
            </a:r>
            <a:r>
              <a:rPr lang="en-US" dirty="0" smtClean="0"/>
              <a:t>impedance sources</a:t>
            </a:r>
          </a:p>
          <a:p>
            <a:pPr lvl="1"/>
            <a:r>
              <a:rPr lang="en-US" dirty="0" smtClean="0"/>
              <a:t>When lumping the transverse impedances to a single location of the machine, each impedance contribution has to be weighted </a:t>
            </a:r>
            <a:r>
              <a:rPr lang="en-US" dirty="0"/>
              <a:t>by the respective beta </a:t>
            </a:r>
            <a:r>
              <a:rPr lang="en-US" dirty="0" smtClean="0"/>
              <a:t>function</a:t>
            </a:r>
            <a:endParaRPr lang="en-US" dirty="0"/>
          </a:p>
          <a:p>
            <a:pPr lvl="1"/>
            <a:endParaRPr lang="en-US" dirty="0" smtClean="0"/>
          </a:p>
          <a:p>
            <a:pPr lvl="1"/>
            <a:endParaRPr lang="en-US" dirty="0" smtClean="0"/>
          </a:p>
          <a:p>
            <a:endParaRPr lang="en-US" dirty="0" smtClean="0"/>
          </a:p>
          <a:p>
            <a:pPr lvl="1"/>
            <a:r>
              <a:rPr lang="en-US" dirty="0"/>
              <a:t>There is no impact of the phase advance between different impedance sources</a:t>
            </a:r>
          </a:p>
          <a:p>
            <a:r>
              <a:rPr lang="en-US" dirty="0" smtClean="0"/>
              <a:t>How </a:t>
            </a:r>
            <a:r>
              <a:rPr lang="en-US" dirty="0"/>
              <a:t>to minimize </a:t>
            </a:r>
            <a:r>
              <a:rPr lang="en-US" dirty="0" smtClean="0"/>
              <a:t>effect of transverse impedances on </a:t>
            </a:r>
            <a:r>
              <a:rPr lang="en-US" dirty="0"/>
              <a:t>the </a:t>
            </a:r>
            <a:r>
              <a:rPr lang="en-US" dirty="0" smtClean="0"/>
              <a:t>beam?</a:t>
            </a:r>
          </a:p>
          <a:p>
            <a:pPr lvl="1"/>
            <a:r>
              <a:rPr lang="en-US" dirty="0" smtClean="0"/>
              <a:t>Naively one would minimize the beta functions at locations with high impedance</a:t>
            </a:r>
          </a:p>
          <a:p>
            <a:pPr lvl="1"/>
            <a:r>
              <a:rPr lang="en-US" dirty="0" smtClean="0"/>
              <a:t>However the impedance can depend on the aperture (e.g. resistive wall) and therefore a more complicated optimization might be required </a:t>
            </a:r>
            <a:r>
              <a:rPr lang="is-IS" dirty="0" smtClean="0"/>
              <a:t>…</a:t>
            </a:r>
            <a:endParaRPr lang="en-US" dirty="0" smtClean="0"/>
          </a:p>
          <a:p>
            <a:pPr lvl="1"/>
            <a:endParaRPr lang="en-US" dirty="0"/>
          </a:p>
          <a:p>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3</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7" name="Picture 6" descr="Newsletter69biancacci.pdf"/>
          <p:cNvPicPr>
            <a:picLocks noChangeAspect="1"/>
          </p:cNvPicPr>
          <p:nvPr/>
        </p:nvPicPr>
        <p:blipFill rotWithShape="1">
          <a:blip r:embed="rId2">
            <a:extLst>
              <a:ext uri="{28A0092B-C50C-407E-A947-70E740481C1C}">
                <a14:useLocalDpi xmlns:a14="http://schemas.microsoft.com/office/drawing/2010/main" val="0"/>
              </a:ext>
            </a:extLst>
          </a:blip>
          <a:srcRect l="32533" t="30655" r="43068" b="62533"/>
          <a:stretch/>
        </p:blipFill>
        <p:spPr>
          <a:xfrm>
            <a:off x="1310127" y="2878549"/>
            <a:ext cx="3025326" cy="1195272"/>
          </a:xfrm>
          <a:prstGeom prst="rect">
            <a:avLst/>
          </a:prstGeom>
        </p:spPr>
      </p:pic>
      <p:sp>
        <p:nvSpPr>
          <p:cNvPr id="8" name="TextBox 7"/>
          <p:cNvSpPr txBox="1"/>
          <p:nvPr/>
        </p:nvSpPr>
        <p:spPr>
          <a:xfrm>
            <a:off x="4725217" y="3139892"/>
            <a:ext cx="3282644" cy="553998"/>
          </a:xfrm>
          <a:prstGeom prst="rect">
            <a:avLst/>
          </a:prstGeom>
          <a:noFill/>
        </p:spPr>
        <p:txBody>
          <a:bodyPr wrap="square" rtlCol="0">
            <a:spAutoFit/>
          </a:bodyPr>
          <a:lstStyle/>
          <a:p>
            <a:r>
              <a:rPr lang="en-US" sz="1500" dirty="0" smtClean="0">
                <a:solidFill>
                  <a:srgbClr val="000000"/>
                </a:solidFill>
              </a:rPr>
              <a:t>here the impedances are lumped at a location with average beta function</a:t>
            </a:r>
            <a:endParaRPr lang="en-US" sz="1500" dirty="0">
              <a:solidFill>
                <a:srgbClr val="000000"/>
              </a:solidFill>
            </a:endParaRPr>
          </a:p>
        </p:txBody>
      </p:sp>
    </p:spTree>
    <p:extLst>
      <p:ext uri="{BB962C8B-B14F-4D97-AF65-F5344CB8AC3E}">
        <p14:creationId xmlns:p14="http://schemas.microsoft.com/office/powerpoint/2010/main" val="33236955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 diagram: Q20</a:t>
            </a:r>
            <a:endParaRPr lang="en-US" dirty="0"/>
          </a:p>
        </p:txBody>
      </p:sp>
      <p:sp>
        <p:nvSpPr>
          <p:cNvPr id="3" name="Content Placeholder 2"/>
          <p:cNvSpPr>
            <a:spLocks noGrp="1"/>
          </p:cNvSpPr>
          <p:nvPr>
            <p:ph idx="1"/>
          </p:nvPr>
        </p:nvSpPr>
        <p:spPr/>
        <p:txBody>
          <a:bodyPr/>
          <a:lstStyle/>
          <a:p>
            <a:r>
              <a:rPr lang="en-US" dirty="0" smtClean="0"/>
              <a:t>Two regimes of instability in measurements</a:t>
            </a:r>
          </a:p>
          <a:p>
            <a:pPr lvl="1"/>
            <a:r>
              <a:rPr lang="en-US" dirty="0" smtClean="0">
                <a:solidFill>
                  <a:srgbClr val="FF0000"/>
                </a:solidFill>
              </a:rPr>
              <a:t>Fast instability </a:t>
            </a:r>
            <a:r>
              <a:rPr lang="en-US" dirty="0" smtClean="0"/>
              <a:t>threshold with linear dependence on </a:t>
            </a:r>
            <a:r>
              <a:rPr lang="en-US" dirty="0" err="1" smtClean="0"/>
              <a:t>ε</a:t>
            </a:r>
            <a:r>
              <a:rPr lang="en-US" baseline="-25000" dirty="0" err="1" smtClean="0"/>
              <a:t>l</a:t>
            </a:r>
            <a:endParaRPr lang="en-US" baseline="-25000" dirty="0" smtClean="0"/>
          </a:p>
          <a:p>
            <a:pPr lvl="1"/>
            <a:r>
              <a:rPr lang="en-US" dirty="0" smtClean="0">
                <a:solidFill>
                  <a:srgbClr val="0000FF"/>
                </a:solidFill>
              </a:rPr>
              <a:t>Slow instability </a:t>
            </a:r>
            <a:r>
              <a:rPr lang="en-US" dirty="0" smtClean="0"/>
              <a:t>for intermediate intensity and low </a:t>
            </a:r>
            <a:r>
              <a:rPr lang="en-US" dirty="0" err="1" smtClean="0"/>
              <a:t>ε</a:t>
            </a:r>
            <a:r>
              <a:rPr lang="en-US" baseline="-25000" dirty="0" err="1" smtClean="0"/>
              <a:t>l</a:t>
            </a:r>
            <a:endParaRPr lang="en-US" dirty="0" smtClean="0"/>
          </a:p>
          <a:p>
            <a:r>
              <a:rPr lang="en-US" dirty="0" smtClean="0"/>
              <a:t>Excellent qualitative agreement with HEADTAIL simulations </a:t>
            </a:r>
          </a:p>
          <a:p>
            <a:pPr lvl="1"/>
            <a:r>
              <a:rPr lang="en-US" dirty="0" smtClean="0"/>
              <a:t>Slightly lower threshold in simulation (amplitude detuning or space charge?)</a:t>
            </a:r>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30</a:t>
            </a:fld>
            <a:endParaRPr lang="en-US" dirty="0"/>
          </a:p>
        </p:txBody>
      </p:sp>
      <p:pic>
        <p:nvPicPr>
          <p:cNvPr id="6" name="Picture 5" descr="Q20_StabilityPlot.eps"/>
          <p:cNvPicPr>
            <a:picLocks noChangeAspect="1"/>
          </p:cNvPicPr>
          <p:nvPr/>
        </p:nvPicPr>
        <p:blipFill>
          <a:blip r:embed="rId2"/>
          <a:stretch>
            <a:fillRect/>
          </a:stretch>
        </p:blipFill>
        <p:spPr>
          <a:xfrm>
            <a:off x="256745" y="3001061"/>
            <a:ext cx="4175555" cy="3131667"/>
          </a:xfrm>
          <a:prstGeom prst="rect">
            <a:avLst/>
          </a:prstGeom>
        </p:spPr>
      </p:pic>
      <p:pic>
        <p:nvPicPr>
          <p:cNvPr id="8" name="Picture 7" descr="sps_26GeV_lowGTMK_xiH5V1_800RF0p4MV_200RF4MV_SwitchMatchedInjection1_ntwake1_epsx2_epsy2_qsec_qtrip_losses2_TotalWake2012_detailedIntensityScan_Growthrate2D_2.eps"/>
          <p:cNvPicPr>
            <a:picLocks noChangeAspect="1"/>
          </p:cNvPicPr>
          <p:nvPr/>
        </p:nvPicPr>
        <p:blipFill>
          <a:blip r:embed="rId3"/>
          <a:stretch>
            <a:fillRect/>
          </a:stretch>
        </p:blipFill>
        <p:spPr>
          <a:xfrm>
            <a:off x="4429134" y="3120018"/>
            <a:ext cx="4625966" cy="3012710"/>
          </a:xfrm>
          <a:prstGeom prst="rect">
            <a:avLst/>
          </a:prstGeom>
        </p:spPr>
      </p:pic>
      <p:sp>
        <p:nvSpPr>
          <p:cNvPr id="12" name="TextBox 11"/>
          <p:cNvSpPr txBox="1"/>
          <p:nvPr/>
        </p:nvSpPr>
        <p:spPr>
          <a:xfrm>
            <a:off x="1625600" y="2933035"/>
            <a:ext cx="1456893" cy="323165"/>
          </a:xfrm>
          <a:prstGeom prst="rect">
            <a:avLst/>
          </a:prstGeom>
          <a:noFill/>
        </p:spPr>
        <p:txBody>
          <a:bodyPr wrap="none" rtlCol="0">
            <a:spAutoFit/>
          </a:bodyPr>
          <a:lstStyle/>
          <a:p>
            <a:r>
              <a:rPr lang="en-US" sz="1500" dirty="0" smtClean="0"/>
              <a:t>measurements</a:t>
            </a:r>
            <a:endParaRPr lang="en-US" sz="1500" dirty="0"/>
          </a:p>
        </p:txBody>
      </p:sp>
      <p:sp>
        <p:nvSpPr>
          <p:cNvPr id="13" name="TextBox 12"/>
          <p:cNvSpPr txBox="1"/>
          <p:nvPr/>
        </p:nvSpPr>
        <p:spPr>
          <a:xfrm>
            <a:off x="5544892" y="2933035"/>
            <a:ext cx="2119541" cy="323165"/>
          </a:xfrm>
          <a:prstGeom prst="rect">
            <a:avLst/>
          </a:prstGeom>
          <a:noFill/>
        </p:spPr>
        <p:txBody>
          <a:bodyPr wrap="none" rtlCol="0">
            <a:spAutoFit/>
          </a:bodyPr>
          <a:lstStyle/>
          <a:p>
            <a:r>
              <a:rPr lang="en-US" sz="1500" dirty="0" smtClean="0"/>
              <a:t>HEADTAIL simulations</a:t>
            </a:r>
            <a:endParaRPr lang="en-US" sz="1500" dirty="0"/>
          </a:p>
        </p:txBody>
      </p:sp>
      <p:sp>
        <p:nvSpPr>
          <p:cNvPr id="23" name="TextBox 22"/>
          <p:cNvSpPr txBox="1"/>
          <p:nvPr/>
        </p:nvSpPr>
        <p:spPr>
          <a:xfrm>
            <a:off x="2340917" y="4585358"/>
            <a:ext cx="1368855" cy="523220"/>
          </a:xfrm>
          <a:prstGeom prst="rect">
            <a:avLst/>
          </a:prstGeom>
          <a:noFill/>
        </p:spPr>
        <p:txBody>
          <a:bodyPr wrap="square" rtlCol="0">
            <a:spAutoFit/>
          </a:bodyPr>
          <a:lstStyle/>
          <a:p>
            <a:pPr algn="r"/>
            <a:r>
              <a:rPr lang="en-US" sz="1400" b="1" dirty="0" smtClean="0">
                <a:solidFill>
                  <a:srgbClr val="000000"/>
                </a:solidFill>
              </a:rPr>
              <a:t>4.5x10</a:t>
            </a:r>
            <a:r>
              <a:rPr lang="en-US" sz="1400" b="1" baseline="30000" dirty="0" smtClean="0">
                <a:solidFill>
                  <a:srgbClr val="000000"/>
                </a:solidFill>
              </a:rPr>
              <a:t>11</a:t>
            </a:r>
            <a:r>
              <a:rPr lang="en-US" sz="1400" b="1" dirty="0" smtClean="0">
                <a:solidFill>
                  <a:srgbClr val="000000"/>
                </a:solidFill>
              </a:rPr>
              <a:t> </a:t>
            </a:r>
            <a:r>
              <a:rPr lang="en-US" sz="1400" b="1" dirty="0" err="1" smtClean="0">
                <a:solidFill>
                  <a:srgbClr val="000000"/>
                </a:solidFill>
              </a:rPr>
              <a:t>p/b</a:t>
            </a:r>
            <a:r>
              <a:rPr lang="en-US" sz="1400" b="1" dirty="0" smtClean="0">
                <a:solidFill>
                  <a:srgbClr val="000000"/>
                </a:solidFill>
              </a:rPr>
              <a:t> </a:t>
            </a:r>
          </a:p>
          <a:p>
            <a:pPr algn="r"/>
            <a:r>
              <a:rPr lang="en-US" sz="1400" b="1" dirty="0" smtClean="0">
                <a:solidFill>
                  <a:srgbClr val="000000"/>
                </a:solidFill>
              </a:rPr>
              <a:t>@ 0.35 </a:t>
            </a:r>
            <a:r>
              <a:rPr lang="en-US" sz="1400" b="1" dirty="0" err="1" smtClean="0">
                <a:solidFill>
                  <a:srgbClr val="000000"/>
                </a:solidFill>
              </a:rPr>
              <a:t>eVs</a:t>
            </a:r>
            <a:endParaRPr lang="en-US" sz="1400" b="1" dirty="0">
              <a:solidFill>
                <a:srgbClr val="000000"/>
              </a:solidFill>
            </a:endParaRPr>
          </a:p>
        </p:txBody>
      </p:sp>
      <p:sp>
        <p:nvSpPr>
          <p:cNvPr id="24" name="TextBox 23"/>
          <p:cNvSpPr txBox="1"/>
          <p:nvPr/>
        </p:nvSpPr>
        <p:spPr>
          <a:xfrm>
            <a:off x="-38100" y="3708400"/>
            <a:ext cx="813394" cy="307777"/>
          </a:xfrm>
          <a:prstGeom prst="rect">
            <a:avLst/>
          </a:prstGeom>
          <a:noFill/>
        </p:spPr>
        <p:txBody>
          <a:bodyPr wrap="none" rtlCol="0">
            <a:spAutoFit/>
          </a:bodyPr>
          <a:lstStyle/>
          <a:p>
            <a:r>
              <a:rPr lang="en-US" sz="1400" dirty="0" smtClean="0">
                <a:solidFill>
                  <a:srgbClr val="000000"/>
                </a:solidFill>
              </a:rPr>
              <a:t>nominal</a:t>
            </a:r>
            <a:endParaRPr lang="en-US" sz="1400" dirty="0">
              <a:solidFill>
                <a:srgbClr val="000000"/>
              </a:solidFill>
            </a:endParaRPr>
          </a:p>
        </p:txBody>
      </p:sp>
      <p:cxnSp>
        <p:nvCxnSpPr>
          <p:cNvPr id="25" name="Straight Arrow Connector 24"/>
          <p:cNvCxnSpPr/>
          <p:nvPr/>
        </p:nvCxnSpPr>
        <p:spPr>
          <a:xfrm>
            <a:off x="76200" y="3975100"/>
            <a:ext cx="7112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flipH="1" flipV="1">
            <a:off x="2485353" y="4474245"/>
            <a:ext cx="2456111" cy="1"/>
          </a:xfrm>
          <a:prstGeom prst="line">
            <a:avLst/>
          </a:prstGeom>
          <a:ln w="2540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a:off x="787402" y="3975100"/>
            <a:ext cx="3225799" cy="1"/>
          </a:xfrm>
          <a:prstGeom prst="line">
            <a:avLst/>
          </a:prstGeom>
          <a:ln w="2540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017656" y="3759200"/>
            <a:ext cx="1446644" cy="523220"/>
          </a:xfrm>
          <a:prstGeom prst="rect">
            <a:avLst/>
          </a:prstGeom>
          <a:noFill/>
        </p:spPr>
        <p:txBody>
          <a:bodyPr wrap="square" rtlCol="0">
            <a:spAutoFit/>
          </a:bodyPr>
          <a:lstStyle/>
          <a:p>
            <a:r>
              <a:rPr lang="en-US" sz="1400" dirty="0" smtClean="0">
                <a:solidFill>
                  <a:schemeClr val="bg1"/>
                </a:solidFill>
              </a:rPr>
              <a:t>Island of slow instability</a:t>
            </a:r>
            <a:endParaRPr lang="en-US" sz="1400" dirty="0">
              <a:solidFill>
                <a:schemeClr val="bg1"/>
              </a:solidFill>
            </a:endParaRPr>
          </a:p>
        </p:txBody>
      </p:sp>
      <p:cxnSp>
        <p:nvCxnSpPr>
          <p:cNvPr id="32" name="Straight Arrow Connector 31"/>
          <p:cNvCxnSpPr/>
          <p:nvPr/>
        </p:nvCxnSpPr>
        <p:spPr>
          <a:xfrm rot="16200000" flipH="1">
            <a:off x="5912079" y="4161998"/>
            <a:ext cx="266243" cy="1524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787400" y="5359400"/>
            <a:ext cx="596900" cy="3429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689100" y="3797300"/>
            <a:ext cx="2324101" cy="137929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0457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 coupling and rise time: Q20</a:t>
            </a:r>
            <a:endParaRPr lang="en-US" dirty="0"/>
          </a:p>
        </p:txBody>
      </p:sp>
      <p:sp>
        <p:nvSpPr>
          <p:cNvPr id="3" name="Content Placeholder 2"/>
          <p:cNvSpPr>
            <a:spLocks noGrp="1"/>
          </p:cNvSpPr>
          <p:nvPr>
            <p:ph idx="1"/>
          </p:nvPr>
        </p:nvSpPr>
        <p:spPr/>
        <p:txBody>
          <a:bodyPr/>
          <a:lstStyle/>
          <a:p>
            <a:r>
              <a:rPr lang="en-US" dirty="0" smtClean="0"/>
              <a:t>Slow instability due to overlap of </a:t>
            </a:r>
            <a:r>
              <a:rPr lang="en-US" dirty="0" err="1" smtClean="0"/>
              <a:t>azimuthal</a:t>
            </a:r>
            <a:r>
              <a:rPr lang="en-US" dirty="0" smtClean="0"/>
              <a:t> modes 0 and -1</a:t>
            </a:r>
          </a:p>
          <a:p>
            <a:r>
              <a:rPr lang="en-US" dirty="0" smtClean="0"/>
              <a:t>Fast instability due to coupling of modes -2 and -3? (-1 also involved?)</a:t>
            </a:r>
          </a:p>
          <a:p>
            <a:r>
              <a:rPr lang="en-US" dirty="0" smtClean="0"/>
              <a:t>Similar growth rates for slow instability in simulations and measurements</a:t>
            </a:r>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31</a:t>
            </a:fld>
            <a:endParaRPr lang="en-US" dirty="0"/>
          </a:p>
        </p:txBody>
      </p:sp>
      <p:pic>
        <p:nvPicPr>
          <p:cNvPr id="9" name="Picture 8" descr="Q20_GrowthRateComparison_0p28eVs_differentScale.eps"/>
          <p:cNvPicPr>
            <a:picLocks noChangeAspect="1"/>
          </p:cNvPicPr>
          <p:nvPr/>
        </p:nvPicPr>
        <p:blipFill>
          <a:blip r:embed="rId2"/>
          <a:stretch>
            <a:fillRect/>
          </a:stretch>
        </p:blipFill>
        <p:spPr>
          <a:xfrm>
            <a:off x="4460095" y="2451100"/>
            <a:ext cx="4779381" cy="3584536"/>
          </a:xfrm>
          <a:prstGeom prst="rect">
            <a:avLst/>
          </a:prstGeom>
        </p:spPr>
      </p:pic>
      <p:pic>
        <p:nvPicPr>
          <p:cNvPr id="12" name="Picture 11" descr="sps_26GeV_lowGTMK_xiH5V1_800RF0p4MV_200RF4MV_SwitchMatchedInjection1_ntwake1_epsx2_epsy2_qsec_qtrip_losses2_TotalWake2012_detailedIntensityScan_epsz0p3eVs_ModeDiagram_y.eps"/>
          <p:cNvPicPr>
            <a:picLocks noChangeAspect="1"/>
          </p:cNvPicPr>
          <p:nvPr/>
        </p:nvPicPr>
        <p:blipFill>
          <a:blip r:embed="rId3"/>
          <a:srcRect r="935"/>
          <a:stretch>
            <a:fillRect/>
          </a:stretch>
        </p:blipFill>
        <p:spPr>
          <a:xfrm>
            <a:off x="171076" y="2603500"/>
            <a:ext cx="3982318" cy="3402228"/>
          </a:xfrm>
          <a:prstGeom prst="rect">
            <a:avLst/>
          </a:prstGeom>
        </p:spPr>
      </p:pic>
      <p:sp>
        <p:nvSpPr>
          <p:cNvPr id="15" name="TextBox 14"/>
          <p:cNvSpPr txBox="1"/>
          <p:nvPr/>
        </p:nvSpPr>
        <p:spPr>
          <a:xfrm>
            <a:off x="7471683" y="2329934"/>
            <a:ext cx="1376586" cy="369332"/>
          </a:xfrm>
          <a:prstGeom prst="rect">
            <a:avLst/>
          </a:prstGeom>
          <a:noFill/>
        </p:spPr>
        <p:txBody>
          <a:bodyPr wrap="none" rtlCol="0">
            <a:spAutoFit/>
          </a:bodyPr>
          <a:lstStyle/>
          <a:p>
            <a:r>
              <a:rPr lang="en-US" dirty="0" err="1" smtClean="0"/>
              <a:t>ε</a:t>
            </a:r>
            <a:r>
              <a:rPr lang="en-US" baseline="-25000" dirty="0" err="1" smtClean="0"/>
              <a:t>l</a:t>
            </a:r>
            <a:r>
              <a:rPr lang="en-US" dirty="0" smtClean="0"/>
              <a:t> ≈ 0.3 </a:t>
            </a:r>
            <a:r>
              <a:rPr lang="en-US" dirty="0" err="1" smtClean="0"/>
              <a:t>eVs</a:t>
            </a:r>
            <a:endParaRPr lang="en-US" dirty="0"/>
          </a:p>
        </p:txBody>
      </p:sp>
      <p:sp>
        <p:nvSpPr>
          <p:cNvPr id="16" name="TextBox 15"/>
          <p:cNvSpPr txBox="1"/>
          <p:nvPr/>
        </p:nvSpPr>
        <p:spPr>
          <a:xfrm>
            <a:off x="5210468" y="3581400"/>
            <a:ext cx="2347188" cy="784830"/>
          </a:xfrm>
          <a:prstGeom prst="rect">
            <a:avLst/>
          </a:prstGeom>
          <a:noFill/>
        </p:spPr>
        <p:txBody>
          <a:bodyPr wrap="square" rtlCol="0">
            <a:spAutoFit/>
          </a:bodyPr>
          <a:lstStyle/>
          <a:p>
            <a:pPr algn="r"/>
            <a:r>
              <a:rPr lang="en-US" sz="1500" dirty="0" smtClean="0">
                <a:solidFill>
                  <a:srgbClr val="FF0000"/>
                </a:solidFill>
                <a:sym typeface="Wingdings"/>
              </a:rPr>
              <a:t>Not possible to determine growth rate (</a:t>
            </a:r>
            <a:r>
              <a:rPr lang="en-US" sz="1500" dirty="0" smtClean="0">
                <a:solidFill>
                  <a:srgbClr val="FF0000"/>
                </a:solidFill>
              </a:rPr>
              <a:t>issues with Q-meter due to intensity)</a:t>
            </a:r>
            <a:endParaRPr lang="en-US" sz="1500" dirty="0">
              <a:solidFill>
                <a:srgbClr val="FF0000"/>
              </a:solidFill>
            </a:endParaRPr>
          </a:p>
        </p:txBody>
      </p:sp>
      <p:cxnSp>
        <p:nvCxnSpPr>
          <p:cNvPr id="18" name="Straight Arrow Connector 17"/>
          <p:cNvCxnSpPr/>
          <p:nvPr/>
        </p:nvCxnSpPr>
        <p:spPr>
          <a:xfrm>
            <a:off x="7544956" y="3987800"/>
            <a:ext cx="532244"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ight Brace 18"/>
          <p:cNvSpPr/>
          <p:nvPr/>
        </p:nvSpPr>
        <p:spPr>
          <a:xfrm rot="5400000">
            <a:off x="2573035" y="4411965"/>
            <a:ext cx="189213" cy="763285"/>
          </a:xfrm>
          <a:prstGeom prst="rightBrace">
            <a:avLst>
              <a:gd name="adj1" fmla="val 19872"/>
              <a:gd name="adj2" fmla="val 50000"/>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2133600" y="4812014"/>
            <a:ext cx="1028547" cy="584776"/>
          </a:xfrm>
          <a:prstGeom prst="rect">
            <a:avLst/>
          </a:prstGeom>
          <a:noFill/>
        </p:spPr>
        <p:txBody>
          <a:bodyPr wrap="none" rtlCol="0">
            <a:spAutoFit/>
          </a:bodyPr>
          <a:lstStyle/>
          <a:p>
            <a:pPr algn="ctr"/>
            <a:r>
              <a:rPr lang="en-US" sz="1600" dirty="0" smtClean="0">
                <a:solidFill>
                  <a:srgbClr val="0000FF"/>
                </a:solidFill>
              </a:rPr>
              <a:t>slow </a:t>
            </a:r>
          </a:p>
          <a:p>
            <a:pPr algn="ctr"/>
            <a:r>
              <a:rPr lang="en-US" sz="1600" dirty="0" smtClean="0">
                <a:solidFill>
                  <a:srgbClr val="0000FF"/>
                </a:solidFill>
              </a:rPr>
              <a:t>instability</a:t>
            </a:r>
            <a:endParaRPr lang="en-US" sz="1600" dirty="0">
              <a:solidFill>
                <a:srgbClr val="0000FF"/>
              </a:solidFill>
            </a:endParaRPr>
          </a:p>
        </p:txBody>
      </p:sp>
      <p:cxnSp>
        <p:nvCxnSpPr>
          <p:cNvPr id="21" name="Straight Arrow Connector 20"/>
          <p:cNvCxnSpPr/>
          <p:nvPr/>
        </p:nvCxnSpPr>
        <p:spPr>
          <a:xfrm rot="5400000">
            <a:off x="3271196" y="4096926"/>
            <a:ext cx="538608"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53100" y="3242846"/>
            <a:ext cx="1427694" cy="584776"/>
          </a:xfrm>
          <a:prstGeom prst="rect">
            <a:avLst/>
          </a:prstGeom>
          <a:noFill/>
        </p:spPr>
        <p:txBody>
          <a:bodyPr wrap="none" rtlCol="0">
            <a:spAutoFit/>
          </a:bodyPr>
          <a:lstStyle/>
          <a:p>
            <a:pPr algn="ctr"/>
            <a:r>
              <a:rPr lang="en-US" sz="1600" dirty="0" smtClean="0">
                <a:solidFill>
                  <a:srgbClr val="FF0000"/>
                </a:solidFill>
              </a:rPr>
              <a:t>onset of </a:t>
            </a:r>
          </a:p>
          <a:p>
            <a:pPr algn="ctr"/>
            <a:r>
              <a:rPr lang="en-US" sz="1600" dirty="0" smtClean="0">
                <a:solidFill>
                  <a:srgbClr val="FF0000"/>
                </a:solidFill>
              </a:rPr>
              <a:t>fast Instability</a:t>
            </a:r>
            <a:endParaRPr lang="en-US" sz="1600" dirty="0">
              <a:solidFill>
                <a:srgbClr val="FF0000"/>
              </a:solidFill>
            </a:endParaRPr>
          </a:p>
        </p:txBody>
      </p:sp>
    </p:spTree>
    <p:extLst>
      <p:ext uri="{BB962C8B-B14F-4D97-AF65-F5344CB8AC3E}">
        <p14:creationId xmlns:p14="http://schemas.microsoft.com/office/powerpoint/2010/main" val="41883169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Intra-bunch motion: Q20 (I)</a:t>
            </a:r>
            <a:endParaRPr lang="en-US" dirty="0"/>
          </a:p>
        </p:txBody>
      </p:sp>
      <p:sp>
        <p:nvSpPr>
          <p:cNvPr id="3" name="Content Placeholder 2"/>
          <p:cNvSpPr>
            <a:spLocks noGrp="1"/>
          </p:cNvSpPr>
          <p:nvPr>
            <p:ph idx="1"/>
          </p:nvPr>
        </p:nvSpPr>
        <p:spPr/>
        <p:txBody>
          <a:bodyPr/>
          <a:lstStyle/>
          <a:p>
            <a:r>
              <a:rPr lang="en-US" dirty="0" smtClean="0"/>
              <a:t>Example for slow instability</a:t>
            </a:r>
          </a:p>
          <a:p>
            <a:pPr lvl="1"/>
            <a:r>
              <a:rPr lang="en-US" dirty="0" smtClean="0"/>
              <a:t>Clear indication for mode 1 in measurement</a:t>
            </a:r>
          </a:p>
          <a:p>
            <a:pPr lvl="1"/>
            <a:r>
              <a:rPr lang="en-US" dirty="0" smtClean="0"/>
              <a:t>Good agreement with HEADTAIL simulation</a:t>
            </a:r>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32</a:t>
            </a:fld>
            <a:endParaRPr lang="en-US" dirty="0"/>
          </a:p>
        </p:txBody>
      </p:sp>
      <p:pic>
        <p:nvPicPr>
          <p:cNvPr id="11" name="Picture 10" descr="26GeV_lowGTMK_xiH5V1_800RF0p4MV_200RF4MV_SwitchMatchedInjection1_ntwake1_epsx2_epsy2_qsec_qtrip_losses2_TotalWake2012_detailedIntensityScan_0p3eVs_2p2e11_HDTLfile.eps"/>
          <p:cNvPicPr>
            <a:picLocks noChangeAspect="1"/>
          </p:cNvPicPr>
          <p:nvPr/>
        </p:nvPicPr>
        <p:blipFill>
          <a:blip r:embed="rId2"/>
          <a:stretch>
            <a:fillRect/>
          </a:stretch>
        </p:blipFill>
        <p:spPr>
          <a:xfrm>
            <a:off x="4710994" y="2590800"/>
            <a:ext cx="4214629" cy="3338728"/>
          </a:xfrm>
          <a:prstGeom prst="rect">
            <a:avLst/>
          </a:prstGeom>
        </p:spPr>
      </p:pic>
      <p:pic>
        <p:nvPicPr>
          <p:cNvPr id="13" name="Picture 12" descr="HDTL-measurement_Q20_SC49989.eps"/>
          <p:cNvPicPr>
            <a:picLocks noChangeAspect="1"/>
          </p:cNvPicPr>
          <p:nvPr/>
        </p:nvPicPr>
        <p:blipFill>
          <a:blip r:embed="rId3"/>
          <a:stretch>
            <a:fillRect/>
          </a:stretch>
        </p:blipFill>
        <p:spPr>
          <a:xfrm>
            <a:off x="139700" y="2415618"/>
            <a:ext cx="4214630" cy="3513909"/>
          </a:xfrm>
          <a:prstGeom prst="rect">
            <a:avLst/>
          </a:prstGeom>
        </p:spPr>
      </p:pic>
      <p:sp>
        <p:nvSpPr>
          <p:cNvPr id="14" name="TextBox 13"/>
          <p:cNvSpPr txBox="1"/>
          <p:nvPr/>
        </p:nvSpPr>
        <p:spPr>
          <a:xfrm>
            <a:off x="1625600" y="2374235"/>
            <a:ext cx="1456893" cy="323165"/>
          </a:xfrm>
          <a:prstGeom prst="rect">
            <a:avLst/>
          </a:prstGeom>
          <a:noFill/>
        </p:spPr>
        <p:txBody>
          <a:bodyPr wrap="none" rtlCol="0">
            <a:spAutoFit/>
          </a:bodyPr>
          <a:lstStyle/>
          <a:p>
            <a:r>
              <a:rPr lang="en-US" sz="1500" dirty="0" smtClean="0"/>
              <a:t>measurements</a:t>
            </a:r>
            <a:endParaRPr lang="en-US" sz="1500" dirty="0"/>
          </a:p>
        </p:txBody>
      </p:sp>
      <p:sp>
        <p:nvSpPr>
          <p:cNvPr id="15" name="TextBox 14"/>
          <p:cNvSpPr txBox="1"/>
          <p:nvPr/>
        </p:nvSpPr>
        <p:spPr>
          <a:xfrm>
            <a:off x="5936844" y="2374235"/>
            <a:ext cx="2119541" cy="323165"/>
          </a:xfrm>
          <a:prstGeom prst="rect">
            <a:avLst/>
          </a:prstGeom>
          <a:noFill/>
        </p:spPr>
        <p:txBody>
          <a:bodyPr wrap="none" rtlCol="0">
            <a:spAutoFit/>
          </a:bodyPr>
          <a:lstStyle/>
          <a:p>
            <a:r>
              <a:rPr lang="en-US" sz="1500" dirty="0" smtClean="0"/>
              <a:t>HEADTAIL simulations</a:t>
            </a:r>
            <a:endParaRPr lang="en-US" sz="1500" dirty="0"/>
          </a:p>
        </p:txBody>
      </p:sp>
    </p:spTree>
    <p:extLst>
      <p:ext uri="{BB962C8B-B14F-4D97-AF65-F5344CB8AC3E}">
        <p14:creationId xmlns:p14="http://schemas.microsoft.com/office/powerpoint/2010/main" val="15210642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Intra-bunch motion: Q20 (II)</a:t>
            </a:r>
            <a:endParaRPr lang="en-US" dirty="0"/>
          </a:p>
        </p:txBody>
      </p:sp>
      <p:sp>
        <p:nvSpPr>
          <p:cNvPr id="3" name="Content Placeholder 2"/>
          <p:cNvSpPr>
            <a:spLocks noGrp="1"/>
          </p:cNvSpPr>
          <p:nvPr>
            <p:ph idx="1"/>
          </p:nvPr>
        </p:nvSpPr>
        <p:spPr/>
        <p:txBody>
          <a:bodyPr/>
          <a:lstStyle/>
          <a:p>
            <a:r>
              <a:rPr lang="en-US" dirty="0" smtClean="0"/>
              <a:t>Example for fast TMC instability</a:t>
            </a:r>
          </a:p>
          <a:p>
            <a:pPr lvl="1"/>
            <a:r>
              <a:rPr lang="en-US" dirty="0" smtClean="0"/>
              <a:t>Excellent agreement between measurements and simulation</a:t>
            </a:r>
          </a:p>
          <a:p>
            <a:pPr lvl="1"/>
            <a:r>
              <a:rPr lang="en-US" dirty="0" smtClean="0"/>
              <a:t>Travelling wave pattern clearly visible</a:t>
            </a:r>
            <a:endParaRPr lang="en-US" dirty="0"/>
          </a:p>
        </p:txBody>
      </p:sp>
      <p:sp>
        <p:nvSpPr>
          <p:cNvPr id="4" name="Footer Placeholder 3"/>
          <p:cNvSpPr>
            <a:spLocks noGrp="1"/>
          </p:cNvSpPr>
          <p:nvPr>
            <p:ph type="ftr" sz="quarter" idx="3"/>
          </p:nvPr>
        </p:nvSpPr>
        <p:spPr/>
        <p:txBody>
          <a:bodyPr/>
          <a:lstStyle/>
          <a:p>
            <a:r>
              <a:rPr lang="en-US" smtClean="0"/>
              <a:t>LIU SPS-BD, 12. December 2013</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33</a:t>
            </a:fld>
            <a:endParaRPr lang="en-US" dirty="0"/>
          </a:p>
        </p:txBody>
      </p:sp>
      <p:pic>
        <p:nvPicPr>
          <p:cNvPr id="9" name="Picture 8" descr="26GeV_lowGTMK_xiH5V1_800RF0p4MV_200RF4MV_SwitchMatchedInjection1_ntwake1_epsx2_epsy2_qsec_qtrip_losses2_TotalWake2012_detailedIntensityScan_0p3eVs_4e11_HDTLfile.eps"/>
          <p:cNvPicPr>
            <a:picLocks noChangeAspect="1"/>
          </p:cNvPicPr>
          <p:nvPr/>
        </p:nvPicPr>
        <p:blipFill>
          <a:blip r:embed="rId2"/>
          <a:stretch>
            <a:fillRect/>
          </a:stretch>
        </p:blipFill>
        <p:spPr>
          <a:xfrm>
            <a:off x="4710994" y="2590800"/>
            <a:ext cx="4214629" cy="3338728"/>
          </a:xfrm>
          <a:prstGeom prst="rect">
            <a:avLst/>
          </a:prstGeom>
        </p:spPr>
      </p:pic>
      <p:pic>
        <p:nvPicPr>
          <p:cNvPr id="11" name="Picture 10" descr="HDTL-measurement_Q20_SC42841.eps"/>
          <p:cNvPicPr>
            <a:picLocks noChangeAspect="1"/>
          </p:cNvPicPr>
          <p:nvPr/>
        </p:nvPicPr>
        <p:blipFill>
          <a:blip r:embed="rId3"/>
          <a:stretch>
            <a:fillRect/>
          </a:stretch>
        </p:blipFill>
        <p:spPr>
          <a:xfrm>
            <a:off x="139700" y="2415618"/>
            <a:ext cx="4214630" cy="3513909"/>
          </a:xfrm>
          <a:prstGeom prst="rect">
            <a:avLst/>
          </a:prstGeom>
        </p:spPr>
      </p:pic>
      <p:sp>
        <p:nvSpPr>
          <p:cNvPr id="12" name="TextBox 11"/>
          <p:cNvSpPr txBox="1"/>
          <p:nvPr/>
        </p:nvSpPr>
        <p:spPr>
          <a:xfrm>
            <a:off x="1625600" y="2374235"/>
            <a:ext cx="1456893" cy="323165"/>
          </a:xfrm>
          <a:prstGeom prst="rect">
            <a:avLst/>
          </a:prstGeom>
          <a:noFill/>
        </p:spPr>
        <p:txBody>
          <a:bodyPr wrap="none" rtlCol="0">
            <a:spAutoFit/>
          </a:bodyPr>
          <a:lstStyle/>
          <a:p>
            <a:r>
              <a:rPr lang="en-US" sz="1500" dirty="0" smtClean="0"/>
              <a:t>measurements</a:t>
            </a:r>
            <a:endParaRPr lang="en-US" sz="1500" dirty="0"/>
          </a:p>
        </p:txBody>
      </p:sp>
      <p:sp>
        <p:nvSpPr>
          <p:cNvPr id="13" name="TextBox 12"/>
          <p:cNvSpPr txBox="1"/>
          <p:nvPr/>
        </p:nvSpPr>
        <p:spPr>
          <a:xfrm>
            <a:off x="5936844" y="2374235"/>
            <a:ext cx="2119541" cy="323165"/>
          </a:xfrm>
          <a:prstGeom prst="rect">
            <a:avLst/>
          </a:prstGeom>
          <a:noFill/>
        </p:spPr>
        <p:txBody>
          <a:bodyPr wrap="none" rtlCol="0">
            <a:spAutoFit/>
          </a:bodyPr>
          <a:lstStyle/>
          <a:p>
            <a:r>
              <a:rPr lang="en-US" sz="1500" dirty="0" smtClean="0"/>
              <a:t>HEADTAIL simulations</a:t>
            </a:r>
            <a:endParaRPr lang="en-US" sz="1500" dirty="0"/>
          </a:p>
        </p:txBody>
      </p:sp>
    </p:spTree>
    <p:extLst>
      <p:ext uri="{BB962C8B-B14F-4D97-AF65-F5344CB8AC3E}">
        <p14:creationId xmlns:p14="http://schemas.microsoft.com/office/powerpoint/2010/main" val="3289716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functions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    Example</a:t>
            </a:r>
            <a:r>
              <a:rPr lang="en-US" dirty="0" smtClean="0"/>
              <a:t>: study of optimizing optics at LHC collimators </a:t>
            </a:r>
            <a:r>
              <a:rPr lang="en-US" dirty="0" smtClean="0">
                <a:solidFill>
                  <a:srgbClr val="0000FF"/>
                </a:solidFill>
              </a:rPr>
              <a:t>(N. </a:t>
            </a:r>
            <a:r>
              <a:rPr lang="en-US" dirty="0" err="1" smtClean="0">
                <a:solidFill>
                  <a:srgbClr val="0000FF"/>
                </a:solidFill>
              </a:rPr>
              <a:t>Mounet</a:t>
            </a:r>
            <a:r>
              <a:rPr lang="en-US" dirty="0" smtClean="0">
                <a:solidFill>
                  <a:srgbClr val="0000FF"/>
                </a:solidFill>
              </a:rPr>
              <a:t>)</a:t>
            </a:r>
            <a:r>
              <a:rPr lang="en-US" dirty="0" smtClean="0"/>
              <a:t> </a:t>
            </a:r>
          </a:p>
          <a:p>
            <a:pPr lvl="1"/>
            <a:r>
              <a:rPr lang="en-US" dirty="0" smtClean="0"/>
              <a:t>Transverse </a:t>
            </a:r>
            <a:r>
              <a:rPr lang="en-US" dirty="0"/>
              <a:t>impedance depends </a:t>
            </a:r>
            <a:r>
              <a:rPr lang="en-US" dirty="0" smtClean="0"/>
              <a:t>on </a:t>
            </a:r>
            <a:r>
              <a:rPr lang="en-US" dirty="0"/>
              <a:t>the collimator half-gaps, which themselves depend on the beta </a:t>
            </a:r>
            <a:r>
              <a:rPr lang="en-US" dirty="0" smtClean="0"/>
              <a:t>functions (for a given sigma-cut)</a:t>
            </a:r>
            <a:endParaRPr lang="en-US" dirty="0"/>
          </a:p>
          <a:p>
            <a:pPr lvl="1"/>
            <a:r>
              <a:rPr lang="en-US" dirty="0" smtClean="0"/>
              <a:t>At </a:t>
            </a:r>
            <a:r>
              <a:rPr lang="en-US" dirty="0"/>
              <a:t>high frequencies (in particular those that matter in single-bunch, i.e. from ~100 MHz to several GHz in the LHC), transverse impedance goes </a:t>
            </a:r>
            <a:r>
              <a:rPr lang="en-US" dirty="0" smtClean="0"/>
              <a:t>as (here: </a:t>
            </a:r>
            <a:r>
              <a:rPr lang="en-US" b="1" dirty="0"/>
              <a:t>example of horizontal collimator with half-gap </a:t>
            </a:r>
            <a:r>
              <a:rPr lang="en-US" b="1" i="1" dirty="0" smtClean="0"/>
              <a:t>b)</a:t>
            </a:r>
            <a:r>
              <a:rPr lang="en-US" b="1" dirty="0" smtClean="0"/>
              <a:t>:</a:t>
            </a:r>
            <a:endParaRPr lang="en-US" b="1"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Optics functions at the different collimators cannot be modified individually (plus phase advance constraints) – “global” optimization </a:t>
            </a:r>
            <a:r>
              <a:rPr lang="en-US" dirty="0" smtClean="0">
                <a:solidFill>
                  <a:srgbClr val="FF0000"/>
                </a:solidFill>
              </a:rPr>
              <a:t>requires</a:t>
            </a:r>
            <a:r>
              <a:rPr lang="en-US" dirty="0" smtClean="0"/>
              <a:t> </a:t>
            </a:r>
            <a:r>
              <a:rPr lang="fi-FI" dirty="0" smtClean="0">
                <a:solidFill>
                  <a:srgbClr val="FF0000"/>
                </a:solidFill>
              </a:rPr>
              <a:t>to </a:t>
            </a:r>
            <a:r>
              <a:rPr lang="fi-FI" dirty="0" err="1">
                <a:solidFill>
                  <a:srgbClr val="FF0000"/>
                </a:solidFill>
              </a:rPr>
              <a:t>compute</a:t>
            </a:r>
            <a:r>
              <a:rPr lang="fi-FI" dirty="0">
                <a:solidFill>
                  <a:srgbClr val="FF0000"/>
                </a:solidFill>
              </a:rPr>
              <a:t> a </a:t>
            </a:r>
            <a:r>
              <a:rPr lang="fi-FI" dirty="0" err="1">
                <a:solidFill>
                  <a:srgbClr val="FF0000"/>
                </a:solidFill>
              </a:rPr>
              <a:t>total</a:t>
            </a:r>
            <a:r>
              <a:rPr lang="fi-FI" dirty="0">
                <a:solidFill>
                  <a:srgbClr val="FF0000"/>
                </a:solidFill>
              </a:rPr>
              <a:t> ”</a:t>
            </a:r>
            <a:r>
              <a:rPr lang="fi-FI" dirty="0" err="1">
                <a:solidFill>
                  <a:srgbClr val="FF0000"/>
                </a:solidFill>
              </a:rPr>
              <a:t>impedance</a:t>
            </a:r>
            <a:r>
              <a:rPr lang="fi-FI" dirty="0">
                <a:solidFill>
                  <a:srgbClr val="FF0000"/>
                </a:solidFill>
              </a:rPr>
              <a:t> </a:t>
            </a:r>
            <a:r>
              <a:rPr lang="fi-FI" dirty="0" err="1">
                <a:solidFill>
                  <a:srgbClr val="FF0000"/>
                </a:solidFill>
              </a:rPr>
              <a:t>scaling</a:t>
            </a:r>
            <a:r>
              <a:rPr lang="fi-FI" dirty="0">
                <a:solidFill>
                  <a:srgbClr val="FF0000"/>
                </a:solidFill>
              </a:rPr>
              <a:t> </a:t>
            </a:r>
            <a:r>
              <a:rPr lang="fi-FI" dirty="0" err="1">
                <a:solidFill>
                  <a:srgbClr val="FF0000"/>
                </a:solidFill>
              </a:rPr>
              <a:t>factor</a:t>
            </a:r>
            <a:r>
              <a:rPr lang="fi-FI" dirty="0">
                <a:solidFill>
                  <a:srgbClr val="FF0000"/>
                </a:solidFill>
              </a:rPr>
              <a:t>” </a:t>
            </a:r>
            <a:r>
              <a:rPr lang="en-US" dirty="0" smtClean="0"/>
              <a:t>for collimation section (IP7), which is then </a:t>
            </a:r>
            <a:r>
              <a:rPr lang="en-US" dirty="0" smtClean="0">
                <a:solidFill>
                  <a:srgbClr val="FF0000"/>
                </a:solidFill>
              </a:rPr>
              <a:t>minimized</a:t>
            </a:r>
          </a:p>
          <a:p>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4</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
        <p:nvSpPr>
          <p:cNvPr id="9" name="Rectangle 8"/>
          <p:cNvSpPr/>
          <p:nvPr/>
        </p:nvSpPr>
        <p:spPr>
          <a:xfrm>
            <a:off x="4391310" y="4075535"/>
            <a:ext cx="4493896" cy="523220"/>
          </a:xfrm>
          <a:prstGeom prst="rect">
            <a:avLst/>
          </a:prstGeom>
        </p:spPr>
        <p:txBody>
          <a:bodyPr wrap="square">
            <a:spAutoFit/>
          </a:bodyPr>
          <a:lstStyle/>
          <a:p>
            <a:pPr algn="ctr"/>
            <a:r>
              <a:rPr lang="fi-FI" sz="1400" dirty="0" err="1" smtClean="0">
                <a:latin typeface="Arial" pitchFamily="18"/>
                <a:ea typeface="DejaVu Sans" pitchFamily="2"/>
                <a:cs typeface="DejaVu Sans" pitchFamily="2"/>
              </a:rPr>
              <a:t>despite</a:t>
            </a:r>
            <a:r>
              <a:rPr lang="fi-FI" sz="1400" dirty="0" smtClean="0">
                <a:latin typeface="Arial" pitchFamily="18"/>
                <a:ea typeface="DejaVu Sans" pitchFamily="2"/>
                <a:cs typeface="DejaVu Sans" pitchFamily="2"/>
              </a:rPr>
              <a:t> </a:t>
            </a:r>
            <a:r>
              <a:rPr lang="fi-FI" sz="1400" dirty="0">
                <a:latin typeface="Arial" pitchFamily="18"/>
                <a:ea typeface="DejaVu Sans" pitchFamily="2"/>
                <a:cs typeface="DejaVu Sans" pitchFamily="2"/>
              </a:rPr>
              <a:t>the </a:t>
            </a:r>
            <a:r>
              <a:rPr lang="fi-FI" sz="1400" dirty="0" err="1">
                <a:latin typeface="Arial" pitchFamily="18"/>
                <a:ea typeface="DejaVu Sans" pitchFamily="2"/>
                <a:cs typeface="DejaVu Sans" pitchFamily="2"/>
              </a:rPr>
              <a:t>factor</a:t>
            </a:r>
            <a:r>
              <a:rPr lang="fi-FI" sz="1400" dirty="0">
                <a:latin typeface="Arial" pitchFamily="18"/>
                <a:ea typeface="DejaVu Sans" pitchFamily="2"/>
                <a:cs typeface="DejaVu Sans" pitchFamily="2"/>
              </a:rPr>
              <a:t> 1/2, </a:t>
            </a:r>
            <a:r>
              <a:rPr lang="fi-FI" sz="1400" dirty="0" err="1">
                <a:latin typeface="Arial" pitchFamily="18"/>
                <a:ea typeface="DejaVu Sans" pitchFamily="2"/>
                <a:cs typeface="DejaVu Sans" pitchFamily="2"/>
              </a:rPr>
              <a:t>this</a:t>
            </a:r>
            <a:r>
              <a:rPr lang="fi-FI" sz="1400" dirty="0">
                <a:latin typeface="Arial" pitchFamily="18"/>
                <a:ea typeface="DejaVu Sans" pitchFamily="2"/>
                <a:cs typeface="DejaVu Sans" pitchFamily="2"/>
              </a:rPr>
              <a:t> component </a:t>
            </a:r>
            <a:r>
              <a:rPr lang="fi-FI" sz="1400" dirty="0" err="1">
                <a:latin typeface="Arial" pitchFamily="18"/>
                <a:ea typeface="DejaVu Sans" pitchFamily="2"/>
                <a:cs typeface="DejaVu Sans" pitchFamily="2"/>
              </a:rPr>
              <a:t>can</a:t>
            </a:r>
            <a:r>
              <a:rPr lang="fi-FI" sz="1400" dirty="0">
                <a:latin typeface="Arial" pitchFamily="18"/>
                <a:ea typeface="DejaVu Sans" pitchFamily="2"/>
                <a:cs typeface="DejaVu Sans" pitchFamily="2"/>
              </a:rPr>
              <a:t> </a:t>
            </a:r>
            <a:r>
              <a:rPr lang="fi-FI" sz="1400" dirty="0" err="1">
                <a:latin typeface="Arial" pitchFamily="18"/>
                <a:ea typeface="DejaVu Sans" pitchFamily="2"/>
                <a:cs typeface="DejaVu Sans" pitchFamily="2"/>
              </a:rPr>
              <a:t>be</a:t>
            </a:r>
            <a:r>
              <a:rPr lang="fi-FI" sz="1400" dirty="0">
                <a:latin typeface="Arial" pitchFamily="18"/>
                <a:ea typeface="DejaVu Sans" pitchFamily="2"/>
                <a:cs typeface="DejaVu Sans" pitchFamily="2"/>
              </a:rPr>
              <a:t> </a:t>
            </a:r>
            <a:r>
              <a:rPr lang="fi-FI" sz="1400" dirty="0" err="1" smtClean="0">
                <a:latin typeface="Arial" pitchFamily="18"/>
                <a:ea typeface="DejaVu Sans" pitchFamily="2"/>
                <a:cs typeface="DejaVu Sans" pitchFamily="2"/>
              </a:rPr>
              <a:t>large</a:t>
            </a:r>
            <a:r>
              <a:rPr lang="fi-FI" sz="1400" dirty="0" smtClean="0">
                <a:latin typeface="Arial" pitchFamily="18"/>
                <a:ea typeface="DejaVu Sans" pitchFamily="2"/>
                <a:cs typeface="DejaVu Sans" pitchFamily="2"/>
              </a:rPr>
              <a:t> (</a:t>
            </a:r>
            <a:r>
              <a:rPr lang="fi-FI" sz="1400" dirty="0" err="1" smtClean="0">
                <a:latin typeface="Arial" pitchFamily="18"/>
                <a:ea typeface="DejaVu Sans" pitchFamily="2"/>
                <a:cs typeface="DejaVu Sans" pitchFamily="2"/>
              </a:rPr>
              <a:t>e.g</a:t>
            </a:r>
            <a:r>
              <a:rPr lang="fi-FI" sz="1400" dirty="0" smtClean="0">
                <a:latin typeface="Arial" pitchFamily="18"/>
                <a:ea typeface="DejaVu Sans" pitchFamily="2"/>
                <a:cs typeface="DejaVu Sans" pitchFamily="2"/>
              </a:rPr>
              <a:t>. </a:t>
            </a:r>
            <a:r>
              <a:rPr lang="fi-FI" sz="1400" dirty="0" err="1" smtClean="0">
                <a:latin typeface="Arial" pitchFamily="18"/>
                <a:ea typeface="DejaVu Sans" pitchFamily="2"/>
                <a:cs typeface="DejaVu Sans" pitchFamily="2"/>
              </a:rPr>
              <a:t>horizontal</a:t>
            </a:r>
            <a:r>
              <a:rPr lang="fi-FI" sz="1400" dirty="0" smtClean="0">
                <a:latin typeface="Arial" pitchFamily="18"/>
                <a:ea typeface="DejaVu Sans" pitchFamily="2"/>
                <a:cs typeface="DejaVu Sans" pitchFamily="2"/>
              </a:rPr>
              <a:t> </a:t>
            </a:r>
            <a:r>
              <a:rPr lang="fi-FI" sz="1400" dirty="0" err="1" smtClean="0">
                <a:latin typeface="Arial" pitchFamily="18"/>
                <a:ea typeface="DejaVu Sans" pitchFamily="2"/>
                <a:cs typeface="DejaVu Sans" pitchFamily="2"/>
              </a:rPr>
              <a:t>collimator</a:t>
            </a:r>
            <a:r>
              <a:rPr lang="fi-FI" sz="1400" dirty="0" smtClean="0">
                <a:latin typeface="Arial" pitchFamily="18"/>
                <a:ea typeface="DejaVu Sans" pitchFamily="2"/>
                <a:cs typeface="DejaVu Sans" pitchFamily="2"/>
              </a:rPr>
              <a:t> </a:t>
            </a:r>
            <a:r>
              <a:rPr lang="fi-FI" sz="1400" dirty="0">
                <a:latin typeface="Arial" pitchFamily="18"/>
                <a:ea typeface="DejaVu Sans" pitchFamily="2"/>
                <a:cs typeface="DejaVu Sans" pitchFamily="2"/>
              </a:rPr>
              <a:t>with </a:t>
            </a:r>
            <a:r>
              <a:rPr lang="fi-FI" sz="1400" dirty="0" err="1">
                <a:solidFill>
                  <a:srgbClr val="FF0000"/>
                </a:solidFill>
                <a:latin typeface="Arial" pitchFamily="18"/>
                <a:ea typeface="DejaVu Sans" pitchFamily="2"/>
                <a:cs typeface="DejaVu Sans" pitchFamily="2"/>
              </a:rPr>
              <a:t>small</a:t>
            </a:r>
            <a:r>
              <a:rPr lang="fi-FI" sz="1400" dirty="0">
                <a:solidFill>
                  <a:srgbClr val="FF0000"/>
                </a:solidFill>
                <a:latin typeface="Arial" pitchFamily="18"/>
                <a:ea typeface="DejaVu Sans" pitchFamily="2"/>
                <a:cs typeface="DejaVu Sans" pitchFamily="2"/>
              </a:rPr>
              <a:t> </a:t>
            </a:r>
            <a:r>
              <a:rPr lang="fi-FI" sz="1400" i="1" dirty="0" err="1">
                <a:solidFill>
                  <a:srgbClr val="FF0000"/>
                </a:solidFill>
                <a:latin typeface="Symbol" pitchFamily="18"/>
                <a:ea typeface="DejaVu Sans" pitchFamily="2"/>
                <a:cs typeface="DejaVu Sans" pitchFamily="2"/>
              </a:rPr>
              <a:t>b</a:t>
            </a:r>
            <a:r>
              <a:rPr lang="fi-FI" sz="1400" i="1" baseline="-33000" dirty="0" err="1">
                <a:solidFill>
                  <a:srgbClr val="FF0000"/>
                </a:solidFill>
                <a:latin typeface="Arial" pitchFamily="34"/>
                <a:ea typeface="DejaVu Sans" pitchFamily="2"/>
                <a:cs typeface="DejaVu Sans" pitchFamily="2"/>
              </a:rPr>
              <a:t>x</a:t>
            </a:r>
            <a:r>
              <a:rPr lang="fi-FI" sz="1400" dirty="0">
                <a:solidFill>
                  <a:srgbClr val="FF0000"/>
                </a:solidFill>
                <a:latin typeface="Arial" pitchFamily="34"/>
                <a:ea typeface="DejaVu Sans" pitchFamily="2"/>
                <a:cs typeface="DejaVu Sans" pitchFamily="2"/>
              </a:rPr>
              <a:t> &amp; </a:t>
            </a:r>
            <a:r>
              <a:rPr lang="fi-FI" sz="1400" dirty="0" err="1">
                <a:solidFill>
                  <a:srgbClr val="FF0000"/>
                </a:solidFill>
                <a:latin typeface="Arial" pitchFamily="18"/>
                <a:ea typeface="DejaVu Sans" pitchFamily="2"/>
                <a:cs typeface="DejaVu Sans" pitchFamily="2"/>
              </a:rPr>
              <a:t>high</a:t>
            </a:r>
            <a:r>
              <a:rPr lang="fi-FI" sz="1400" dirty="0">
                <a:solidFill>
                  <a:srgbClr val="FF0000"/>
                </a:solidFill>
                <a:latin typeface="Arial" pitchFamily="18"/>
                <a:ea typeface="DejaVu Sans" pitchFamily="2"/>
                <a:cs typeface="DejaVu Sans" pitchFamily="2"/>
              </a:rPr>
              <a:t> </a:t>
            </a:r>
            <a:r>
              <a:rPr lang="fi-FI" sz="1400" i="1" dirty="0" err="1" smtClean="0">
                <a:solidFill>
                  <a:srgbClr val="FF0000"/>
                </a:solidFill>
                <a:latin typeface="Symbol" pitchFamily="18"/>
                <a:ea typeface="DejaVu Sans" pitchFamily="2"/>
                <a:cs typeface="DejaVu Sans" pitchFamily="2"/>
              </a:rPr>
              <a:t>b</a:t>
            </a:r>
            <a:r>
              <a:rPr lang="fi-FI" sz="1400" i="1" baseline="-33000" dirty="0" err="1" smtClean="0">
                <a:solidFill>
                  <a:srgbClr val="FF0000"/>
                </a:solidFill>
                <a:latin typeface="Arial" pitchFamily="34"/>
                <a:ea typeface="DejaVu Sans" pitchFamily="2"/>
                <a:cs typeface="DejaVu Sans" pitchFamily="2"/>
              </a:rPr>
              <a:t>y</a:t>
            </a:r>
            <a:r>
              <a:rPr lang="fi-FI" sz="1400" dirty="0" smtClean="0">
                <a:latin typeface="Arial" pitchFamily="34"/>
                <a:ea typeface="DejaVu Sans" pitchFamily="2"/>
                <a:cs typeface="DejaVu Sans" pitchFamily="2"/>
              </a:rPr>
              <a:t>) </a:t>
            </a:r>
            <a:endParaRPr lang="en-US" sz="1400" dirty="0"/>
          </a:p>
        </p:txBody>
      </p:sp>
      <p:pic>
        <p:nvPicPr>
          <p:cNvPr id="10" name="Picture 9" descr="formulas.pdf"/>
          <p:cNvPicPr>
            <a:picLocks noChangeAspect="1"/>
          </p:cNvPicPr>
          <p:nvPr/>
        </p:nvPicPr>
        <p:blipFill rotWithShape="1">
          <a:blip r:embed="rId2">
            <a:extLst>
              <a:ext uri="{28A0092B-C50C-407E-A947-70E740481C1C}">
                <a14:useLocalDpi xmlns:a14="http://schemas.microsoft.com/office/drawing/2010/main" val="0"/>
              </a:ext>
            </a:extLst>
          </a:blip>
          <a:srcRect l="17681" t="13645" r="61179" b="82045"/>
          <a:stretch/>
        </p:blipFill>
        <p:spPr>
          <a:xfrm>
            <a:off x="1457159" y="3099591"/>
            <a:ext cx="2961461" cy="781302"/>
          </a:xfrm>
          <a:prstGeom prst="rect">
            <a:avLst/>
          </a:prstGeom>
        </p:spPr>
      </p:pic>
      <p:pic>
        <p:nvPicPr>
          <p:cNvPr id="11" name="Picture 10" descr="formulas.pdf"/>
          <p:cNvPicPr>
            <a:picLocks noChangeAspect="1"/>
          </p:cNvPicPr>
          <p:nvPr/>
        </p:nvPicPr>
        <p:blipFill rotWithShape="1">
          <a:blip r:embed="rId2">
            <a:extLst>
              <a:ext uri="{28A0092B-C50C-407E-A947-70E740481C1C}">
                <a14:useLocalDpi xmlns:a14="http://schemas.microsoft.com/office/drawing/2010/main" val="0"/>
              </a:ext>
            </a:extLst>
          </a:blip>
          <a:srcRect l="19318" t="17452" r="59542" b="77767"/>
          <a:stretch/>
        </p:blipFill>
        <p:spPr>
          <a:xfrm>
            <a:off x="5343052" y="3072280"/>
            <a:ext cx="2961461" cy="866705"/>
          </a:xfrm>
          <a:prstGeom prst="rect">
            <a:avLst/>
          </a:prstGeom>
        </p:spPr>
      </p:pic>
      <p:sp>
        <p:nvSpPr>
          <p:cNvPr id="13" name="Rectangle 12"/>
          <p:cNvSpPr/>
          <p:nvPr/>
        </p:nvSpPr>
        <p:spPr>
          <a:xfrm>
            <a:off x="149966" y="874296"/>
            <a:ext cx="8753404" cy="520833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43879" y="2767679"/>
            <a:ext cx="2366096" cy="323165"/>
          </a:xfrm>
          <a:prstGeom prst="rect">
            <a:avLst/>
          </a:prstGeom>
          <a:noFill/>
        </p:spPr>
        <p:txBody>
          <a:bodyPr wrap="none" rtlCol="0">
            <a:spAutoFit/>
          </a:bodyPr>
          <a:lstStyle/>
          <a:p>
            <a:r>
              <a:rPr lang="en-US" sz="1500" dirty="0" smtClean="0">
                <a:solidFill>
                  <a:srgbClr val="000000"/>
                </a:solidFill>
              </a:rPr>
              <a:t>in the plane of collimation</a:t>
            </a:r>
            <a:endParaRPr lang="en-US" sz="1500" dirty="0">
              <a:solidFill>
                <a:srgbClr val="000000"/>
              </a:solidFill>
            </a:endParaRPr>
          </a:p>
        </p:txBody>
      </p:sp>
      <p:sp>
        <p:nvSpPr>
          <p:cNvPr id="14" name="TextBox 13"/>
          <p:cNvSpPr txBox="1"/>
          <p:nvPr/>
        </p:nvSpPr>
        <p:spPr>
          <a:xfrm>
            <a:off x="5696888" y="2774148"/>
            <a:ext cx="1671232" cy="323165"/>
          </a:xfrm>
          <a:prstGeom prst="rect">
            <a:avLst/>
          </a:prstGeom>
          <a:noFill/>
        </p:spPr>
        <p:txBody>
          <a:bodyPr wrap="none" rtlCol="0">
            <a:spAutoFit/>
          </a:bodyPr>
          <a:lstStyle/>
          <a:p>
            <a:r>
              <a:rPr lang="en-US" sz="1500" dirty="0" smtClean="0">
                <a:solidFill>
                  <a:srgbClr val="000000"/>
                </a:solidFill>
              </a:rPr>
              <a:t>in the other plane</a:t>
            </a:r>
            <a:endParaRPr lang="en-US" sz="1500" dirty="0">
              <a:solidFill>
                <a:srgbClr val="000000"/>
              </a:solidFill>
            </a:endParaRPr>
          </a:p>
        </p:txBody>
      </p:sp>
    </p:spTree>
    <p:extLst>
      <p:ext uri="{BB962C8B-B14F-4D97-AF65-F5344CB8AC3E}">
        <p14:creationId xmlns:p14="http://schemas.microsoft.com/office/powerpoint/2010/main" val="4407746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functions</a:t>
            </a:r>
            <a:endParaRPr lang="en-US" dirty="0"/>
          </a:p>
        </p:txBody>
      </p:sp>
      <p:sp>
        <p:nvSpPr>
          <p:cNvPr id="3" name="Content Placeholder 2"/>
          <p:cNvSpPr>
            <a:spLocks noGrp="1"/>
          </p:cNvSpPr>
          <p:nvPr>
            <p:ph idx="1"/>
          </p:nvPr>
        </p:nvSpPr>
        <p:spPr/>
        <p:txBody>
          <a:bodyPr/>
          <a:lstStyle/>
          <a:p>
            <a:pPr marL="0" indent="0">
              <a:buNone/>
            </a:pPr>
            <a:r>
              <a:rPr lang="en-US" dirty="0" smtClean="0"/>
              <a:t>    Example</a:t>
            </a:r>
            <a:r>
              <a:rPr lang="en-US" dirty="0" smtClean="0"/>
              <a:t>: study </a:t>
            </a:r>
            <a:r>
              <a:rPr lang="en-US" dirty="0"/>
              <a:t>of optimizing optics at LHC collimators </a:t>
            </a:r>
            <a:r>
              <a:rPr lang="en-US" dirty="0">
                <a:solidFill>
                  <a:srgbClr val="0000FF"/>
                </a:solidFill>
              </a:rPr>
              <a:t>(N. </a:t>
            </a:r>
            <a:r>
              <a:rPr lang="en-US" dirty="0" err="1" smtClean="0">
                <a:solidFill>
                  <a:srgbClr val="0000FF"/>
                </a:solidFill>
              </a:rPr>
              <a:t>Mounet</a:t>
            </a:r>
            <a:r>
              <a:rPr lang="en-US" dirty="0" smtClean="0">
                <a:solidFill>
                  <a:srgbClr val="0000FF"/>
                </a:solidFill>
              </a:rPr>
              <a:t>)</a:t>
            </a:r>
            <a:r>
              <a:rPr lang="en-US" dirty="0" smtClean="0"/>
              <a:t> </a:t>
            </a:r>
            <a:endParaRPr lang="en-US" dirty="0"/>
          </a:p>
          <a:p>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5</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8" name="Picture 7" descr="te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20" y="1372903"/>
            <a:ext cx="7831256" cy="4633493"/>
          </a:xfrm>
          <a:prstGeom prst="rect">
            <a:avLst/>
          </a:prstGeom>
        </p:spPr>
      </p:pic>
      <p:sp>
        <p:nvSpPr>
          <p:cNvPr id="11" name="TextBox 10"/>
          <p:cNvSpPr txBox="1"/>
          <p:nvPr/>
        </p:nvSpPr>
        <p:spPr>
          <a:xfrm>
            <a:off x="2438471" y="2991315"/>
            <a:ext cx="2054157" cy="490988"/>
          </a:xfrm>
          <a:prstGeom prst="rect">
            <a:avLst/>
          </a:prstGeom>
          <a:noFill/>
          <a:ln>
            <a:noFill/>
          </a:ln>
        </p:spPr>
        <p:txBody>
          <a:bodyPr vert="horz" wrap="square" lIns="90000" tIns="45000" rIns="0" bIns="45000" compatLnSpc="0">
            <a:spAutoFit/>
          </a:bodyPr>
          <a:lstStyle/>
          <a:p>
            <a:pPr marL="0" marR="0" lvl="0" indent="0" rtl="0" hangingPunct="0">
              <a:lnSpc>
                <a:spcPct val="100000"/>
              </a:lnSpc>
              <a:spcBef>
                <a:spcPts val="0"/>
              </a:spcBef>
              <a:spcAft>
                <a:spcPts val="0"/>
              </a:spcAft>
              <a:buNone/>
              <a:tabLst/>
            </a:pPr>
            <a:r>
              <a:rPr lang="fi-FI" sz="1300" b="1" i="0" u="none" strike="noStrike" dirty="0" err="1">
                <a:ln>
                  <a:noFill/>
                </a:ln>
                <a:solidFill>
                  <a:srgbClr val="008000"/>
                </a:solidFill>
                <a:latin typeface="Arial" pitchFamily="18"/>
                <a:ea typeface="DejaVu Sans" pitchFamily="2"/>
                <a:cs typeface="DejaVu Sans" pitchFamily="2"/>
              </a:rPr>
              <a:t>Phase</a:t>
            </a:r>
            <a:r>
              <a:rPr lang="fi-FI" sz="1300" b="1" i="0" u="none" strike="noStrike" dirty="0">
                <a:ln>
                  <a:noFill/>
                </a:ln>
                <a:solidFill>
                  <a:srgbClr val="008000"/>
                </a:solidFill>
                <a:latin typeface="Arial" pitchFamily="18"/>
                <a:ea typeface="DejaVu Sans" pitchFamily="2"/>
                <a:cs typeface="DejaVu Sans" pitchFamily="2"/>
              </a:rPr>
              <a:t> </a:t>
            </a:r>
            <a:r>
              <a:rPr lang="fi-FI" sz="1300" b="1" i="0" u="none" strike="noStrike" dirty="0" err="1">
                <a:ln>
                  <a:noFill/>
                </a:ln>
                <a:solidFill>
                  <a:srgbClr val="008000"/>
                </a:solidFill>
                <a:latin typeface="Arial" pitchFamily="18"/>
                <a:ea typeface="DejaVu Sans" pitchFamily="2"/>
                <a:cs typeface="DejaVu Sans" pitchFamily="2"/>
              </a:rPr>
              <a:t>advance</a:t>
            </a:r>
            <a:r>
              <a:rPr lang="fi-FI" sz="1300" b="1" i="0" u="none" strike="noStrike" dirty="0">
                <a:ln>
                  <a:noFill/>
                </a:ln>
                <a:solidFill>
                  <a:srgbClr val="008000"/>
                </a:solidFill>
                <a:latin typeface="Arial" pitchFamily="18"/>
                <a:ea typeface="DejaVu Sans" pitchFamily="2"/>
                <a:cs typeface="DejaVu Sans" pitchFamily="2"/>
              </a:rPr>
              <a:t> </a:t>
            </a:r>
            <a:r>
              <a:rPr lang="fi-FI" sz="1300" b="1" i="0" u="none" strike="noStrike" dirty="0" err="1">
                <a:ln>
                  <a:noFill/>
                </a:ln>
                <a:solidFill>
                  <a:srgbClr val="008000"/>
                </a:solidFill>
                <a:latin typeface="Arial" pitchFamily="18"/>
                <a:ea typeface="DejaVu Sans" pitchFamily="2"/>
                <a:cs typeface="DejaVu Sans" pitchFamily="2"/>
              </a:rPr>
              <a:t>between</a:t>
            </a:r>
            <a:r>
              <a:rPr lang="fi-FI" sz="1300" b="1" i="0" u="none" strike="noStrike" dirty="0">
                <a:ln>
                  <a:noFill/>
                </a:ln>
                <a:solidFill>
                  <a:srgbClr val="008000"/>
                </a:solidFill>
                <a:latin typeface="Arial" pitchFamily="18"/>
                <a:ea typeface="DejaVu Sans" pitchFamily="2"/>
                <a:cs typeface="DejaVu Sans" pitchFamily="2"/>
              </a:rPr>
              <a:t> </a:t>
            </a:r>
            <a:r>
              <a:rPr lang="fi-FI" sz="1300" b="1" i="0" u="none" strike="noStrike" dirty="0" err="1">
                <a:ln>
                  <a:noFill/>
                </a:ln>
                <a:solidFill>
                  <a:srgbClr val="008000"/>
                </a:solidFill>
                <a:latin typeface="Arial" pitchFamily="18"/>
                <a:ea typeface="DejaVu Sans" pitchFamily="2"/>
                <a:cs typeface="DejaVu Sans" pitchFamily="2"/>
              </a:rPr>
              <a:t>successive</a:t>
            </a:r>
            <a:r>
              <a:rPr lang="fi-FI" sz="1300" b="1" i="0" u="none" strike="noStrike" dirty="0">
                <a:ln>
                  <a:noFill/>
                </a:ln>
                <a:solidFill>
                  <a:srgbClr val="008000"/>
                </a:solidFill>
                <a:latin typeface="Arial" pitchFamily="18"/>
                <a:ea typeface="DejaVu Sans" pitchFamily="2"/>
                <a:cs typeface="DejaVu Sans" pitchFamily="2"/>
              </a:rPr>
              <a:t> </a:t>
            </a:r>
            <a:r>
              <a:rPr lang="fi-FI" sz="1300" b="1" i="0" u="none" strike="noStrike" dirty="0" err="1">
                <a:ln>
                  <a:noFill/>
                </a:ln>
                <a:solidFill>
                  <a:srgbClr val="008000"/>
                </a:solidFill>
                <a:latin typeface="Arial" pitchFamily="18"/>
                <a:ea typeface="DejaVu Sans" pitchFamily="2"/>
                <a:cs typeface="DejaVu Sans" pitchFamily="2"/>
              </a:rPr>
              <a:t>collimators</a:t>
            </a:r>
            <a:endParaRPr lang="fi-FI" sz="1300" b="1" i="0" u="none" strike="noStrike" dirty="0">
              <a:ln>
                <a:noFill/>
              </a:ln>
              <a:solidFill>
                <a:srgbClr val="008000"/>
              </a:solidFill>
              <a:latin typeface="Arial" pitchFamily="18"/>
              <a:ea typeface="DejaVu Sans" pitchFamily="2"/>
              <a:cs typeface="DejaVu Sans" pitchFamily="2"/>
            </a:endParaRPr>
          </a:p>
        </p:txBody>
      </p:sp>
      <p:sp>
        <p:nvSpPr>
          <p:cNvPr id="12" name="TextBox 11"/>
          <p:cNvSpPr txBox="1"/>
          <p:nvPr/>
        </p:nvSpPr>
        <p:spPr>
          <a:xfrm>
            <a:off x="1331297" y="4585586"/>
            <a:ext cx="2323587" cy="290934"/>
          </a:xfrm>
          <a:prstGeom prst="rect">
            <a:avLst/>
          </a:prstGeom>
          <a:noFill/>
          <a:ln>
            <a:noFill/>
          </a:ln>
        </p:spPr>
        <p:txBody>
          <a:bodyPr vert="horz" wrap="none" lIns="90000" tIns="45000" rIns="0" bIns="45000" compatLnSpc="0">
            <a:spAutoFit/>
          </a:bodyPr>
          <a:lstStyle/>
          <a:p>
            <a:pPr marL="0" marR="0" lvl="0" indent="0" rtl="0" hangingPunct="0">
              <a:lnSpc>
                <a:spcPct val="100000"/>
              </a:lnSpc>
              <a:spcBef>
                <a:spcPts val="0"/>
              </a:spcBef>
              <a:spcAft>
                <a:spcPts val="0"/>
              </a:spcAft>
              <a:buNone/>
              <a:tabLst/>
            </a:pPr>
            <a:r>
              <a:rPr lang="fi-FI" sz="1300" b="1" i="0" u="none" strike="noStrike" dirty="0" smtClean="0">
                <a:ln>
                  <a:noFill/>
                </a:ln>
                <a:solidFill>
                  <a:srgbClr val="008000"/>
                </a:solidFill>
                <a:latin typeface="Arial" pitchFamily="18"/>
                <a:ea typeface="DejaVu Sans" pitchFamily="2"/>
                <a:cs typeface="DejaVu Sans" pitchFamily="2"/>
              </a:rPr>
              <a:t>”</a:t>
            </a:r>
            <a:r>
              <a:rPr lang="fi-FI" sz="1300" b="1" i="0" u="none" strike="noStrike" dirty="0" err="1" smtClean="0">
                <a:ln>
                  <a:noFill/>
                </a:ln>
                <a:solidFill>
                  <a:srgbClr val="008000"/>
                </a:solidFill>
                <a:latin typeface="Arial" pitchFamily="18"/>
                <a:ea typeface="DejaVu Sans" pitchFamily="2"/>
                <a:cs typeface="DejaVu Sans" pitchFamily="2"/>
              </a:rPr>
              <a:t>Impedance</a:t>
            </a:r>
            <a:r>
              <a:rPr lang="fi-FI" sz="1300" b="1" i="0" u="none" strike="noStrike" dirty="0" smtClean="0">
                <a:ln>
                  <a:noFill/>
                </a:ln>
                <a:solidFill>
                  <a:srgbClr val="008000"/>
                </a:solidFill>
                <a:latin typeface="Arial" pitchFamily="18"/>
                <a:ea typeface="DejaVu Sans" pitchFamily="2"/>
                <a:cs typeface="DejaVu Sans" pitchFamily="2"/>
              </a:rPr>
              <a:t>” per </a:t>
            </a:r>
            <a:r>
              <a:rPr lang="fi-FI" sz="1300" b="1" i="0" u="none" strike="noStrike" dirty="0" err="1" smtClean="0">
                <a:ln>
                  <a:noFill/>
                </a:ln>
                <a:solidFill>
                  <a:srgbClr val="008000"/>
                </a:solidFill>
                <a:latin typeface="Arial" pitchFamily="18"/>
                <a:ea typeface="DejaVu Sans" pitchFamily="2"/>
                <a:cs typeface="DejaVu Sans" pitchFamily="2"/>
              </a:rPr>
              <a:t>collimator</a:t>
            </a:r>
            <a:endParaRPr lang="fi-FI" sz="1300" b="1" i="0" u="none" strike="noStrike" dirty="0">
              <a:ln>
                <a:noFill/>
              </a:ln>
              <a:solidFill>
                <a:srgbClr val="008000"/>
              </a:solidFill>
              <a:latin typeface="Arial" pitchFamily="18"/>
              <a:ea typeface="DejaVu Sans" pitchFamily="2"/>
              <a:cs typeface="DejaVu Sans" pitchFamily="2"/>
            </a:endParaRPr>
          </a:p>
        </p:txBody>
      </p:sp>
      <p:sp>
        <p:nvSpPr>
          <p:cNvPr id="14" name="Rectangle 13"/>
          <p:cNvSpPr/>
          <p:nvPr/>
        </p:nvSpPr>
        <p:spPr>
          <a:xfrm>
            <a:off x="149966" y="874296"/>
            <a:ext cx="8753404" cy="520833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9829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functions</a:t>
            </a:r>
            <a:endParaRPr lang="en-US" dirty="0"/>
          </a:p>
        </p:txBody>
      </p:sp>
      <p:sp>
        <p:nvSpPr>
          <p:cNvPr id="3" name="Content Placeholder 2"/>
          <p:cNvSpPr>
            <a:spLocks noGrp="1"/>
          </p:cNvSpPr>
          <p:nvPr>
            <p:ph idx="1"/>
          </p:nvPr>
        </p:nvSpPr>
        <p:spPr/>
        <p:txBody>
          <a:bodyPr/>
          <a:lstStyle/>
          <a:p>
            <a:r>
              <a:rPr lang="en-US" dirty="0" smtClean="0"/>
              <a:t>Example: study </a:t>
            </a:r>
            <a:r>
              <a:rPr lang="en-US" dirty="0"/>
              <a:t>of optimizing optics at LHC collimators </a:t>
            </a:r>
            <a:r>
              <a:rPr lang="en-US" dirty="0">
                <a:solidFill>
                  <a:srgbClr val="0000FF"/>
                </a:solidFill>
              </a:rPr>
              <a:t>(N. </a:t>
            </a:r>
            <a:r>
              <a:rPr lang="en-US" dirty="0" err="1" smtClean="0">
                <a:solidFill>
                  <a:srgbClr val="0000FF"/>
                </a:solidFill>
              </a:rPr>
              <a:t>Mounet</a:t>
            </a:r>
            <a:r>
              <a:rPr lang="en-US" dirty="0" smtClean="0">
                <a:solidFill>
                  <a:srgbClr val="0000FF"/>
                </a:solidFill>
              </a:rPr>
              <a:t>)</a:t>
            </a:r>
            <a:r>
              <a:rPr lang="en-US" dirty="0" smtClean="0"/>
              <a:t> </a:t>
            </a:r>
          </a:p>
          <a:p>
            <a:pPr lvl="1"/>
            <a:r>
              <a:rPr lang="en-US" dirty="0" smtClean="0"/>
              <a:t>Gain up </a:t>
            </a:r>
            <a:r>
              <a:rPr lang="en-US" dirty="0"/>
              <a:t>to ~15% on the total impedance budget (at high frequency</a:t>
            </a:r>
            <a:r>
              <a:rPr lang="en-US" dirty="0" smtClean="0"/>
              <a:t>)</a:t>
            </a:r>
            <a:endParaRPr lang="en-US" dirty="0"/>
          </a:p>
          <a:p>
            <a:pPr lvl="1"/>
            <a:r>
              <a:rPr lang="en-US" dirty="0" smtClean="0"/>
              <a:t>At </a:t>
            </a:r>
            <a:r>
              <a:rPr lang="en-US" dirty="0"/>
              <a:t>low frequency, </a:t>
            </a:r>
            <a:r>
              <a:rPr lang="en-US" dirty="0" smtClean="0"/>
              <a:t>due to the different scaling of the impedance with the collimator half gaps, the impedance is on the contrary increased but impact on beam stability is expected to be minimal (coupled-bunch, taken care of by damper)</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6</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grpSp>
        <p:nvGrpSpPr>
          <p:cNvPr id="14" name="Group 13"/>
          <p:cNvGrpSpPr/>
          <p:nvPr/>
        </p:nvGrpSpPr>
        <p:grpSpPr>
          <a:xfrm>
            <a:off x="190069" y="2430931"/>
            <a:ext cx="4439855" cy="3360457"/>
            <a:chOff x="190069" y="2187437"/>
            <a:chExt cx="4439855" cy="3360457"/>
          </a:xfrm>
        </p:grpSpPr>
        <p:pic>
          <p:nvPicPr>
            <p:cNvPr id="10" name="Picture 9" descr="test.png"/>
            <p:cNvPicPr>
              <a:picLocks noChangeAspect="1"/>
            </p:cNvPicPr>
            <p:nvPr/>
          </p:nvPicPr>
          <p:blipFill rotWithShape="1">
            <a:blip r:embed="rId2">
              <a:extLst>
                <a:ext uri="{28A0092B-C50C-407E-A947-70E740481C1C}">
                  <a14:useLocalDpi xmlns:a14="http://schemas.microsoft.com/office/drawing/2010/main" val="0"/>
                </a:ext>
              </a:extLst>
            </a:blip>
            <a:srcRect l="7200"/>
            <a:stretch/>
          </p:blipFill>
          <p:spPr>
            <a:xfrm>
              <a:off x="494626" y="2205789"/>
              <a:ext cx="4135298" cy="3342105"/>
            </a:xfrm>
            <a:prstGeom prst="rect">
              <a:avLst/>
            </a:prstGeom>
          </p:spPr>
        </p:pic>
        <p:sp>
          <p:nvSpPr>
            <p:cNvPr id="7" name="TextBox 6"/>
            <p:cNvSpPr txBox="1"/>
            <p:nvPr/>
          </p:nvSpPr>
          <p:spPr>
            <a:xfrm>
              <a:off x="1816621" y="2187437"/>
              <a:ext cx="1313130" cy="369332"/>
            </a:xfrm>
            <a:prstGeom prst="rect">
              <a:avLst/>
            </a:prstGeom>
            <a:noFill/>
          </p:spPr>
          <p:txBody>
            <a:bodyPr wrap="none" rtlCol="0">
              <a:spAutoFit/>
            </a:bodyPr>
            <a:lstStyle/>
            <a:p>
              <a:r>
                <a:rPr lang="en-US" b="1" dirty="0" smtClean="0"/>
                <a:t>Horizontal </a:t>
              </a:r>
              <a:endParaRPr lang="en-US" b="1" dirty="0"/>
            </a:p>
          </p:txBody>
        </p:sp>
        <p:sp>
          <p:nvSpPr>
            <p:cNvPr id="12" name="TextBox 11"/>
            <p:cNvSpPr txBox="1"/>
            <p:nvPr/>
          </p:nvSpPr>
          <p:spPr>
            <a:xfrm rot="16200000">
              <a:off x="-975634" y="3797116"/>
              <a:ext cx="2608406" cy="276999"/>
            </a:xfrm>
            <a:prstGeom prst="rect">
              <a:avLst/>
            </a:prstGeom>
            <a:solidFill>
              <a:schemeClr val="bg1"/>
            </a:solidFill>
          </p:spPr>
          <p:txBody>
            <a:bodyPr wrap="none" rtlCol="0">
              <a:spAutoFit/>
            </a:bodyPr>
            <a:lstStyle/>
            <a:p>
              <a:r>
                <a:rPr lang="en-US" sz="1200" dirty="0" smtClean="0">
                  <a:solidFill>
                    <a:srgbClr val="000000"/>
                  </a:solidFill>
                </a:rPr>
                <a:t>Impedance ratio </a:t>
              </a:r>
              <a:r>
                <a:rPr lang="en-US" sz="1200" dirty="0" err="1" smtClean="0">
                  <a:solidFill>
                    <a:srgbClr val="000000"/>
                  </a:solidFill>
                </a:rPr>
                <a:t>wrt</a:t>
              </a:r>
              <a:r>
                <a:rPr lang="en-US" sz="1200" dirty="0" smtClean="0">
                  <a:solidFill>
                    <a:srgbClr val="000000"/>
                  </a:solidFill>
                </a:rPr>
                <a:t>. </a:t>
              </a:r>
              <a:r>
                <a:rPr lang="en-US" sz="1200" dirty="0">
                  <a:solidFill>
                    <a:srgbClr val="000000"/>
                  </a:solidFill>
                </a:rPr>
                <a:t>n</a:t>
              </a:r>
              <a:r>
                <a:rPr lang="en-US" sz="1200" dirty="0" smtClean="0">
                  <a:solidFill>
                    <a:srgbClr val="000000"/>
                  </a:solidFill>
                </a:rPr>
                <a:t>ominal optics</a:t>
              </a:r>
              <a:endParaRPr lang="en-US" sz="1200" dirty="0">
                <a:solidFill>
                  <a:srgbClr val="000000"/>
                </a:solidFill>
              </a:endParaRPr>
            </a:p>
          </p:txBody>
        </p:sp>
      </p:grpSp>
      <p:grpSp>
        <p:nvGrpSpPr>
          <p:cNvPr id="15" name="Group 14"/>
          <p:cNvGrpSpPr/>
          <p:nvPr/>
        </p:nvGrpSpPr>
        <p:grpSpPr>
          <a:xfrm>
            <a:off x="4654881" y="2430931"/>
            <a:ext cx="4489118" cy="3360456"/>
            <a:chOff x="4654881" y="2187437"/>
            <a:chExt cx="4489118" cy="3360456"/>
          </a:xfrm>
        </p:grpSpPr>
        <p:pic>
          <p:nvPicPr>
            <p:cNvPr id="9" name="Picture 8" descr="test.png"/>
            <p:cNvPicPr>
              <a:picLocks noChangeAspect="1"/>
            </p:cNvPicPr>
            <p:nvPr/>
          </p:nvPicPr>
          <p:blipFill rotWithShape="1">
            <a:blip r:embed="rId3">
              <a:extLst>
                <a:ext uri="{28A0092B-C50C-407E-A947-70E740481C1C}">
                  <a14:useLocalDpi xmlns:a14="http://schemas.microsoft.com/office/drawing/2010/main" val="0"/>
                </a:ext>
              </a:extLst>
            </a:blip>
            <a:srcRect l="7000"/>
            <a:stretch/>
          </p:blipFill>
          <p:spPr>
            <a:xfrm>
              <a:off x="4999788" y="2205788"/>
              <a:ext cx="4144211" cy="3342105"/>
            </a:xfrm>
            <a:prstGeom prst="rect">
              <a:avLst/>
            </a:prstGeom>
          </p:spPr>
        </p:pic>
        <p:sp>
          <p:nvSpPr>
            <p:cNvPr id="11" name="TextBox 10"/>
            <p:cNvSpPr txBox="1"/>
            <p:nvPr/>
          </p:nvSpPr>
          <p:spPr>
            <a:xfrm>
              <a:off x="6460811" y="2187437"/>
              <a:ext cx="1018816" cy="369332"/>
            </a:xfrm>
            <a:prstGeom prst="rect">
              <a:avLst/>
            </a:prstGeom>
            <a:noFill/>
          </p:spPr>
          <p:txBody>
            <a:bodyPr wrap="none" rtlCol="0">
              <a:spAutoFit/>
            </a:bodyPr>
            <a:lstStyle/>
            <a:p>
              <a:r>
                <a:rPr lang="en-US" b="1" dirty="0" smtClean="0"/>
                <a:t>Vertical</a:t>
              </a:r>
              <a:endParaRPr lang="en-US" b="1" dirty="0"/>
            </a:p>
          </p:txBody>
        </p:sp>
        <p:sp>
          <p:nvSpPr>
            <p:cNvPr id="13" name="TextBox 12"/>
            <p:cNvSpPr txBox="1"/>
            <p:nvPr/>
          </p:nvSpPr>
          <p:spPr>
            <a:xfrm rot="16200000">
              <a:off x="3489178" y="3797116"/>
              <a:ext cx="2608406" cy="276999"/>
            </a:xfrm>
            <a:prstGeom prst="rect">
              <a:avLst/>
            </a:prstGeom>
            <a:solidFill>
              <a:schemeClr val="bg1"/>
            </a:solidFill>
          </p:spPr>
          <p:txBody>
            <a:bodyPr wrap="none" rtlCol="0">
              <a:spAutoFit/>
            </a:bodyPr>
            <a:lstStyle/>
            <a:p>
              <a:r>
                <a:rPr lang="en-US" sz="1200" dirty="0" smtClean="0">
                  <a:solidFill>
                    <a:srgbClr val="000000"/>
                  </a:solidFill>
                </a:rPr>
                <a:t>Impedance ratio </a:t>
              </a:r>
              <a:r>
                <a:rPr lang="en-US" sz="1200" dirty="0" err="1" smtClean="0">
                  <a:solidFill>
                    <a:srgbClr val="000000"/>
                  </a:solidFill>
                </a:rPr>
                <a:t>wrt</a:t>
              </a:r>
              <a:r>
                <a:rPr lang="en-US" sz="1200" dirty="0" smtClean="0">
                  <a:solidFill>
                    <a:srgbClr val="000000"/>
                  </a:solidFill>
                </a:rPr>
                <a:t>. </a:t>
              </a:r>
              <a:r>
                <a:rPr lang="en-US" sz="1200" dirty="0">
                  <a:solidFill>
                    <a:srgbClr val="000000"/>
                  </a:solidFill>
                </a:rPr>
                <a:t>n</a:t>
              </a:r>
              <a:r>
                <a:rPr lang="en-US" sz="1200" dirty="0" smtClean="0">
                  <a:solidFill>
                    <a:srgbClr val="000000"/>
                  </a:solidFill>
                </a:rPr>
                <a:t>ominal optics</a:t>
              </a:r>
              <a:endParaRPr lang="en-US" sz="1200" dirty="0">
                <a:solidFill>
                  <a:srgbClr val="000000"/>
                </a:solidFill>
              </a:endParaRPr>
            </a:p>
          </p:txBody>
        </p:sp>
      </p:grpSp>
      <p:sp>
        <p:nvSpPr>
          <p:cNvPr id="16" name="Rectangle 15"/>
          <p:cNvSpPr/>
          <p:nvPr/>
        </p:nvSpPr>
        <p:spPr>
          <a:xfrm>
            <a:off x="149966" y="874296"/>
            <a:ext cx="8753404" cy="520833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5202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Standard </a:t>
            </a:r>
            <a:r>
              <a:rPr lang="en-US" dirty="0" smtClean="0"/>
              <a:t>optics knobs </a:t>
            </a:r>
            <a:r>
              <a:rPr lang="en-US" dirty="0"/>
              <a:t>to control beam </a:t>
            </a:r>
            <a:r>
              <a:rPr lang="en-US" dirty="0" smtClean="0"/>
              <a:t>stability</a:t>
            </a:r>
            <a:endParaRPr lang="en-US" dirty="0"/>
          </a:p>
        </p:txBody>
      </p:sp>
      <p:sp>
        <p:nvSpPr>
          <p:cNvPr id="3" name="Content Placeholder 2"/>
          <p:cNvSpPr>
            <a:spLocks noGrp="1"/>
          </p:cNvSpPr>
          <p:nvPr>
            <p:ph idx="1"/>
          </p:nvPr>
        </p:nvSpPr>
        <p:spPr>
          <a:xfrm>
            <a:off x="457200" y="914400"/>
            <a:ext cx="8226854" cy="5248442"/>
          </a:xfrm>
        </p:spPr>
        <p:txBody>
          <a:bodyPr>
            <a:normAutofit lnSpcReduction="10000"/>
          </a:bodyPr>
          <a:lstStyle/>
          <a:p>
            <a:r>
              <a:rPr lang="en-US" dirty="0" smtClean="0"/>
              <a:t>Amplitude dependent tune spread</a:t>
            </a:r>
          </a:p>
          <a:p>
            <a:pPr lvl="1"/>
            <a:r>
              <a:rPr lang="en-US" dirty="0" smtClean="0"/>
              <a:t>Provides Landau damping </a:t>
            </a:r>
            <a:r>
              <a:rPr lang="en-US" dirty="0" smtClean="0">
                <a:solidFill>
                  <a:srgbClr val="008000"/>
                </a:solidFill>
              </a:rPr>
              <a:t>(presentations </a:t>
            </a:r>
            <a:r>
              <a:rPr lang="en-US" dirty="0">
                <a:solidFill>
                  <a:srgbClr val="008000"/>
                </a:solidFill>
              </a:rPr>
              <a:t>of </a:t>
            </a:r>
            <a:r>
              <a:rPr lang="en-US" dirty="0" smtClean="0">
                <a:solidFill>
                  <a:srgbClr val="008000"/>
                </a:solidFill>
              </a:rPr>
              <a:t>O. </a:t>
            </a:r>
            <a:r>
              <a:rPr lang="en-US" dirty="0" err="1" smtClean="0">
                <a:solidFill>
                  <a:srgbClr val="008000"/>
                </a:solidFill>
              </a:rPr>
              <a:t>Boine</a:t>
            </a:r>
            <a:r>
              <a:rPr lang="en-US" dirty="0" smtClean="0">
                <a:solidFill>
                  <a:srgbClr val="008000"/>
                </a:solidFill>
              </a:rPr>
              <a:t> </a:t>
            </a:r>
            <a:r>
              <a:rPr lang="en-US" dirty="0" err="1" smtClean="0">
                <a:solidFill>
                  <a:srgbClr val="008000"/>
                </a:solidFill>
              </a:rPr>
              <a:t>Frankenheim</a:t>
            </a:r>
            <a:r>
              <a:rPr lang="en-US" dirty="0" smtClean="0">
                <a:solidFill>
                  <a:srgbClr val="008000"/>
                </a:solidFill>
              </a:rPr>
              <a:t> and V. </a:t>
            </a:r>
            <a:r>
              <a:rPr lang="en-US" dirty="0" err="1" smtClean="0">
                <a:solidFill>
                  <a:srgbClr val="008000"/>
                </a:solidFill>
              </a:rPr>
              <a:t>Kornilov</a:t>
            </a:r>
            <a:r>
              <a:rPr lang="en-US" dirty="0" smtClean="0"/>
              <a:t>)</a:t>
            </a:r>
          </a:p>
          <a:p>
            <a:pPr lvl="1"/>
            <a:r>
              <a:rPr lang="en-US" dirty="0" smtClean="0"/>
              <a:t>Typically the tune spread is generated by octupoles (limited by dynamic aperture)</a:t>
            </a:r>
            <a:endParaRPr lang="en-US" dirty="0"/>
          </a:p>
          <a:p>
            <a:r>
              <a:rPr lang="en-US" dirty="0" smtClean="0"/>
              <a:t>Chromaticity Q’</a:t>
            </a:r>
          </a:p>
          <a:p>
            <a:pPr lvl="1"/>
            <a:r>
              <a:rPr lang="en-US" dirty="0" smtClean="0"/>
              <a:t>Couples </a:t>
            </a:r>
            <a:r>
              <a:rPr lang="en-US" dirty="0"/>
              <a:t>the betatron and synchrotron </a:t>
            </a:r>
            <a:r>
              <a:rPr lang="en-US" dirty="0" smtClean="0"/>
              <a:t>motions</a:t>
            </a:r>
          </a:p>
          <a:p>
            <a:pPr lvl="1"/>
            <a:r>
              <a:rPr lang="en-US" dirty="0" smtClean="0"/>
              <a:t>Betatron </a:t>
            </a:r>
            <a:r>
              <a:rPr lang="en-US" dirty="0"/>
              <a:t>phase shift between head and tail is </a:t>
            </a:r>
            <a:r>
              <a:rPr lang="en-US" dirty="0" smtClean="0"/>
              <a:t>physical </a:t>
            </a:r>
            <a:r>
              <a:rPr lang="en-US" dirty="0"/>
              <a:t>origin of </a:t>
            </a:r>
            <a:r>
              <a:rPr lang="en-US" dirty="0" smtClean="0"/>
              <a:t>head </a:t>
            </a:r>
            <a:r>
              <a:rPr lang="en-US" dirty="0"/>
              <a:t>tail </a:t>
            </a:r>
            <a:r>
              <a:rPr lang="en-US" dirty="0" smtClean="0"/>
              <a:t>instability</a:t>
            </a:r>
            <a:endParaRPr lang="en-US" dirty="0"/>
          </a:p>
          <a:p>
            <a:pPr lvl="1"/>
            <a:r>
              <a:rPr lang="en-US" b="1" dirty="0" smtClean="0">
                <a:solidFill>
                  <a:srgbClr val="FF0000"/>
                </a:solidFill>
              </a:rPr>
              <a:t>Chromatic frequency shift of bunch modes determines stability of head tail modes </a:t>
            </a:r>
            <a:r>
              <a:rPr lang="en-US" dirty="0" smtClean="0"/>
              <a:t>- </a:t>
            </a:r>
            <a:r>
              <a:rPr lang="en-US" dirty="0" smtClean="0"/>
              <a:t>above </a:t>
            </a:r>
            <a:r>
              <a:rPr lang="en-US" dirty="0" smtClean="0"/>
              <a:t>transition mode 0 becomes unstable for Q’&lt;0 while all other modes can be unstable for Q’&gt;0, opposite </a:t>
            </a:r>
            <a:r>
              <a:rPr lang="en-US" dirty="0" smtClean="0"/>
              <a:t>below transition</a:t>
            </a:r>
            <a:r>
              <a:rPr lang="en-US" dirty="0"/>
              <a:t> </a:t>
            </a:r>
            <a:r>
              <a:rPr lang="en-US" dirty="0">
                <a:solidFill>
                  <a:srgbClr val="008000"/>
                </a:solidFill>
              </a:rPr>
              <a:t>(presentation of </a:t>
            </a:r>
            <a:r>
              <a:rPr lang="en-US" dirty="0" smtClean="0">
                <a:solidFill>
                  <a:srgbClr val="008000"/>
                </a:solidFill>
              </a:rPr>
              <a:t>Y. </a:t>
            </a:r>
            <a:r>
              <a:rPr lang="en-US" dirty="0">
                <a:solidFill>
                  <a:srgbClr val="008000"/>
                </a:solidFill>
              </a:rPr>
              <a:t>H. Chin)</a:t>
            </a:r>
            <a:endParaRPr lang="en-US" dirty="0" smtClean="0"/>
          </a:p>
          <a:p>
            <a:pPr lvl="1"/>
            <a:r>
              <a:rPr lang="en-US" b="1" dirty="0" smtClean="0">
                <a:solidFill>
                  <a:srgbClr val="FF0000"/>
                </a:solidFill>
              </a:rPr>
              <a:t>Chromaticity can stabilize TMCI and e-cloud instabilities</a:t>
            </a:r>
            <a:r>
              <a:rPr lang="en-US" b="1" dirty="0" smtClean="0"/>
              <a:t> </a:t>
            </a:r>
            <a:endParaRPr lang="en-US" dirty="0" smtClean="0">
              <a:solidFill>
                <a:srgbClr val="008000"/>
              </a:solidFill>
            </a:endParaRPr>
          </a:p>
          <a:p>
            <a:r>
              <a:rPr lang="en-US" dirty="0"/>
              <a:t>Betatron tunes</a:t>
            </a:r>
          </a:p>
          <a:p>
            <a:pPr lvl="1"/>
            <a:r>
              <a:rPr lang="en-US" dirty="0"/>
              <a:t>In case of long range wake fields (i.e. multi-</a:t>
            </a:r>
            <a:r>
              <a:rPr lang="en-US" dirty="0" smtClean="0"/>
              <a:t>turn, coupled-bunch) </a:t>
            </a:r>
            <a:r>
              <a:rPr lang="en-US" dirty="0"/>
              <a:t>the </a:t>
            </a:r>
            <a:r>
              <a:rPr lang="en-US" dirty="0">
                <a:sym typeface="Wingdings"/>
              </a:rPr>
              <a:t>impedance is sampled at betatron sidebands of multiples of the revolution frequency </a:t>
            </a:r>
          </a:p>
          <a:p>
            <a:pPr lvl="1"/>
            <a:r>
              <a:rPr lang="en-US" dirty="0">
                <a:sym typeface="Wingdings"/>
              </a:rPr>
              <a:t>Stable and unstable modes exist </a:t>
            </a:r>
            <a:r>
              <a:rPr lang="en-US" dirty="0" smtClean="0">
                <a:sym typeface="Wingdings"/>
              </a:rPr>
              <a:t>– beam </a:t>
            </a:r>
            <a:r>
              <a:rPr lang="en-US" dirty="0">
                <a:sym typeface="Wingdings"/>
              </a:rPr>
              <a:t>stability depends on fractional </a:t>
            </a:r>
            <a:r>
              <a:rPr lang="en-US" dirty="0" smtClean="0">
                <a:sym typeface="Wingdings"/>
              </a:rPr>
              <a:t>tunes (e.g. </a:t>
            </a:r>
            <a:r>
              <a:rPr lang="en-US" dirty="0" smtClean="0"/>
              <a:t>rigid </a:t>
            </a:r>
            <a:r>
              <a:rPr lang="en-US" dirty="0"/>
              <a:t>beam </a:t>
            </a:r>
            <a:r>
              <a:rPr lang="en-US" dirty="0" smtClean="0"/>
              <a:t>instability </a:t>
            </a:r>
            <a:r>
              <a:rPr lang="en-US" dirty="0"/>
              <a:t>due to resistive wall </a:t>
            </a:r>
            <a:r>
              <a:rPr lang="en-US" dirty="0" smtClean="0"/>
              <a:t>impedance: stable for fractional tunes below half integer, unstable otherwise </a:t>
            </a:r>
            <a:r>
              <a:rPr lang="en-US" dirty="0" smtClean="0">
                <a:sym typeface="Wingdings"/>
              </a:rPr>
              <a:t> </a:t>
            </a:r>
            <a:r>
              <a:rPr lang="en-US" b="1" dirty="0" smtClean="0">
                <a:solidFill>
                  <a:srgbClr val="FF0000"/>
                </a:solidFill>
                <a:sym typeface="Wingdings"/>
              </a:rPr>
              <a:t>preferred to operate below half integer</a:t>
            </a:r>
            <a:r>
              <a:rPr lang="en-US" dirty="0" smtClean="0"/>
              <a:t>)</a:t>
            </a:r>
            <a:endParaRPr lang="en-US" dirty="0" smtClean="0">
              <a:sym typeface="Wingdings"/>
            </a:endParaRPr>
          </a:p>
          <a:p>
            <a:pPr marL="284400" lvl="1" indent="0">
              <a:buNone/>
            </a:pPr>
            <a:endParaRPr lang="en-US" dirty="0" smtClean="0">
              <a:sym typeface="Wingdings"/>
            </a:endParaRPr>
          </a:p>
          <a:p>
            <a:endParaRPr lang="en-US" dirty="0"/>
          </a:p>
          <a:p>
            <a:pPr lvl="2"/>
            <a:endParaRPr lang="en-US"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7</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spTree>
    <p:extLst>
      <p:ext uri="{BB962C8B-B14F-4D97-AF65-F5344CB8AC3E}">
        <p14:creationId xmlns:p14="http://schemas.microsoft.com/office/powerpoint/2010/main" val="2583494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coupling: beneficial effect</a:t>
            </a:r>
            <a:endParaRPr lang="en-US" dirty="0"/>
          </a:p>
        </p:txBody>
      </p:sp>
      <p:sp>
        <p:nvSpPr>
          <p:cNvPr id="3" name="Content Placeholder 2"/>
          <p:cNvSpPr>
            <a:spLocks noGrp="1"/>
          </p:cNvSpPr>
          <p:nvPr>
            <p:ph idx="1"/>
          </p:nvPr>
        </p:nvSpPr>
        <p:spPr/>
        <p:txBody>
          <a:bodyPr>
            <a:normAutofit/>
          </a:bodyPr>
          <a:lstStyle/>
          <a:p>
            <a:r>
              <a:rPr lang="en-US" dirty="0"/>
              <a:t>Linear coupling </a:t>
            </a:r>
            <a:r>
              <a:rPr lang="en-US" dirty="0" smtClean="0"/>
              <a:t>is </a:t>
            </a:r>
            <a:r>
              <a:rPr lang="en-US" dirty="0"/>
              <a:t>interesting in case there is an asymmetry between the 2 transverse planes (i.e. </a:t>
            </a:r>
            <a:r>
              <a:rPr lang="en-US" dirty="0" smtClean="0"/>
              <a:t>different </a:t>
            </a:r>
            <a:r>
              <a:rPr lang="en-US" dirty="0"/>
              <a:t>impedances and/or different chromaticities and/or different tune spreads) and one plane is unstable without </a:t>
            </a:r>
            <a:r>
              <a:rPr lang="en-US" dirty="0" smtClean="0"/>
              <a:t>coupling</a:t>
            </a:r>
          </a:p>
          <a:p>
            <a:r>
              <a:rPr lang="en-US" dirty="0" smtClean="0"/>
              <a:t>Transfer beam </a:t>
            </a:r>
            <a:r>
              <a:rPr lang="en-US" dirty="0"/>
              <a:t>stability from one plane to the other </a:t>
            </a:r>
            <a:r>
              <a:rPr lang="en-US" dirty="0" smtClean="0">
                <a:solidFill>
                  <a:srgbClr val="0000FF"/>
                </a:solidFill>
              </a:rPr>
              <a:t>(R</a:t>
            </a:r>
            <a:r>
              <a:rPr lang="en-US" dirty="0">
                <a:solidFill>
                  <a:srgbClr val="0000FF"/>
                </a:solidFill>
              </a:rPr>
              <a:t>. </a:t>
            </a:r>
            <a:r>
              <a:rPr lang="en-US" dirty="0" err="1" smtClean="0">
                <a:solidFill>
                  <a:srgbClr val="0000FF"/>
                </a:solidFill>
              </a:rPr>
              <a:t>Cappi</a:t>
            </a:r>
            <a:r>
              <a:rPr lang="en-US" dirty="0" smtClean="0">
                <a:solidFill>
                  <a:srgbClr val="0000FF"/>
                </a:solidFill>
              </a:rPr>
              <a:t> </a:t>
            </a:r>
            <a:r>
              <a:rPr lang="en-US" dirty="0">
                <a:solidFill>
                  <a:srgbClr val="0000FF"/>
                </a:solidFill>
              </a:rPr>
              <a:t>and D. </a:t>
            </a:r>
            <a:r>
              <a:rPr lang="en-US" dirty="0" err="1" smtClean="0">
                <a:solidFill>
                  <a:srgbClr val="0000FF"/>
                </a:solidFill>
              </a:rPr>
              <a:t>Mohl</a:t>
            </a:r>
            <a:r>
              <a:rPr lang="en-US" dirty="0" smtClean="0">
                <a:solidFill>
                  <a:srgbClr val="0000FF"/>
                </a:solidFill>
              </a:rPr>
              <a:t>)</a:t>
            </a:r>
          </a:p>
          <a:p>
            <a:pPr lvl="1"/>
            <a:r>
              <a:rPr lang="en-US" dirty="0" smtClean="0"/>
              <a:t>Share </a:t>
            </a:r>
            <a:r>
              <a:rPr lang="en-US" dirty="0"/>
              <a:t>the instability growth rates and/or the tune </a:t>
            </a:r>
            <a:r>
              <a:rPr lang="en-US" dirty="0" smtClean="0"/>
              <a:t>spreads between the two planes</a:t>
            </a:r>
          </a:p>
          <a:p>
            <a:pPr lvl="1"/>
            <a:r>
              <a:rPr lang="en-US" dirty="0"/>
              <a:t>T</a:t>
            </a:r>
            <a:r>
              <a:rPr lang="en-US" dirty="0" smtClean="0"/>
              <a:t>heory of coupled Landau damping (</a:t>
            </a:r>
            <a:r>
              <a:rPr lang="en-US" dirty="0" smtClean="0">
                <a:hlinkClick r:id="rId3"/>
              </a:rPr>
              <a:t>E. Métral</a:t>
            </a:r>
            <a:r>
              <a:rPr lang="en-US" dirty="0" smtClean="0"/>
              <a:t>)</a:t>
            </a:r>
            <a:endParaRPr lang="en-US" dirty="0"/>
          </a:p>
          <a:p>
            <a:pPr marL="0" indent="0">
              <a:buNone/>
            </a:pPr>
            <a:r>
              <a:rPr lang="en-US" dirty="0"/>
              <a:t> </a:t>
            </a:r>
            <a:r>
              <a:rPr lang="en-US" dirty="0" smtClean="0"/>
              <a:t>   </a:t>
            </a:r>
            <a:r>
              <a:rPr lang="en-US" dirty="0" smtClean="0"/>
              <a:t>Example</a:t>
            </a:r>
            <a:r>
              <a:rPr lang="en-US" dirty="0" smtClean="0"/>
              <a:t>: CERN PS </a:t>
            </a:r>
            <a:r>
              <a:rPr lang="en-US" dirty="0" smtClean="0">
                <a:solidFill>
                  <a:srgbClr val="0000FF"/>
                </a:solidFill>
              </a:rPr>
              <a:t>(E. </a:t>
            </a:r>
            <a:r>
              <a:rPr lang="en-US" dirty="0" err="1" smtClean="0">
                <a:solidFill>
                  <a:srgbClr val="0000FF"/>
                </a:solidFill>
              </a:rPr>
              <a:t>Métral</a:t>
            </a:r>
            <a:r>
              <a:rPr lang="en-US" dirty="0" smtClean="0">
                <a:solidFill>
                  <a:srgbClr val="0000FF"/>
                </a:solidFill>
              </a:rPr>
              <a:t> et al.)</a:t>
            </a:r>
          </a:p>
          <a:p>
            <a:pPr lvl="1"/>
            <a:r>
              <a:rPr lang="en-US" dirty="0" smtClean="0"/>
              <a:t>Horizontal m=6 </a:t>
            </a:r>
            <a:r>
              <a:rPr lang="en-US" dirty="0" err="1" smtClean="0"/>
              <a:t>headtail</a:t>
            </a:r>
            <a:r>
              <a:rPr lang="en-US" dirty="0" smtClean="0"/>
              <a:t> instability </a:t>
            </a:r>
            <a:br>
              <a:rPr lang="en-US" dirty="0" smtClean="0"/>
            </a:br>
            <a:r>
              <a:rPr lang="en-US" dirty="0" smtClean="0"/>
              <a:t>at injection with natural chromaticity </a:t>
            </a:r>
          </a:p>
          <a:p>
            <a:pPr lvl="1"/>
            <a:endParaRPr lang="en-US"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8</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476" y="4480566"/>
            <a:ext cx="3035997" cy="130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58201" y="4147092"/>
            <a:ext cx="3178650" cy="323165"/>
          </a:xfrm>
          <a:prstGeom prst="rect">
            <a:avLst/>
          </a:prstGeom>
          <a:noFill/>
        </p:spPr>
        <p:txBody>
          <a:bodyPr wrap="none" rtlCol="0">
            <a:spAutoFit/>
          </a:bodyPr>
          <a:lstStyle/>
          <a:p>
            <a:r>
              <a:rPr lang="en-US" sz="1500" dirty="0" smtClean="0">
                <a:solidFill>
                  <a:srgbClr val="000000"/>
                </a:solidFill>
              </a:rPr>
              <a:t>Measured horizontal beam position</a:t>
            </a:r>
            <a:endParaRPr lang="en-US" sz="1500" dirty="0">
              <a:solidFill>
                <a:srgbClr val="000000"/>
              </a:solidFill>
            </a:endParaRPr>
          </a:p>
        </p:txBody>
      </p:sp>
      <p:grpSp>
        <p:nvGrpSpPr>
          <p:cNvPr id="10" name="Group 9"/>
          <p:cNvGrpSpPr>
            <a:grpSpLocks noChangeAspect="1"/>
          </p:cNvGrpSpPr>
          <p:nvPr/>
        </p:nvGrpSpPr>
        <p:grpSpPr>
          <a:xfrm>
            <a:off x="4565276" y="3167506"/>
            <a:ext cx="5313986" cy="3300847"/>
            <a:chOff x="275596" y="2195136"/>
            <a:chExt cx="5791200" cy="3597275"/>
          </a:xfrm>
        </p:grpSpPr>
        <p:grpSp>
          <p:nvGrpSpPr>
            <p:cNvPr id="11" name="Group 10"/>
            <p:cNvGrpSpPr/>
            <p:nvPr/>
          </p:nvGrpSpPr>
          <p:grpSpPr>
            <a:xfrm>
              <a:off x="275596" y="2195136"/>
              <a:ext cx="5791200" cy="3597275"/>
              <a:chOff x="204376" y="1325411"/>
              <a:chExt cx="5791200" cy="3597275"/>
            </a:xfrm>
          </p:grpSpPr>
          <p:graphicFrame>
            <p:nvGraphicFramePr>
              <p:cNvPr id="16" name="Object 19"/>
              <p:cNvGraphicFramePr>
                <a:graphicFrameLocks noChangeAspect="1"/>
              </p:cNvGraphicFramePr>
              <p:nvPr>
                <p:extLst>
                  <p:ext uri="{D42A27DB-BD31-4B8C-83A1-F6EECF244321}">
                    <p14:modId xmlns:p14="http://schemas.microsoft.com/office/powerpoint/2010/main" val="2531578326"/>
                  </p:ext>
                </p:extLst>
              </p:nvPr>
            </p:nvGraphicFramePr>
            <p:xfrm>
              <a:off x="204376" y="1325411"/>
              <a:ext cx="5791200" cy="3597275"/>
            </p:xfrm>
            <a:graphic>
              <a:graphicData uri="http://schemas.openxmlformats.org/presentationml/2006/ole">
                <mc:AlternateContent xmlns:mc="http://schemas.openxmlformats.org/markup-compatibility/2006">
                  <mc:Choice xmlns:v="urn:schemas-microsoft-com:vml" Requires="v">
                    <p:oleObj spid="_x0000_s4706" name="Picture" r:id="rId5" imgW="5128200" imgH="3186360" progId="Word.Picture.8">
                      <p:embed/>
                    </p:oleObj>
                  </mc:Choice>
                  <mc:Fallback>
                    <p:oleObj name="Picture" r:id="rId5" imgW="5128200" imgH="318636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76" y="1325411"/>
                            <a:ext cx="5791200" cy="359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 name="TextBox 16"/>
              <p:cNvSpPr txBox="1"/>
              <p:nvPr/>
            </p:nvSpPr>
            <p:spPr>
              <a:xfrm>
                <a:off x="1647626" y="4199608"/>
                <a:ext cx="2312465" cy="323165"/>
              </a:xfrm>
              <a:prstGeom prst="rect">
                <a:avLst/>
              </a:prstGeom>
              <a:noFill/>
            </p:spPr>
            <p:txBody>
              <a:bodyPr wrap="none" rtlCol="0">
                <a:spAutoFit/>
              </a:bodyPr>
              <a:lstStyle/>
              <a:p>
                <a:r>
                  <a:rPr lang="en-US" sz="1500" dirty="0" err="1" smtClean="0">
                    <a:solidFill>
                      <a:srgbClr val="000000"/>
                    </a:solidFill>
                  </a:rPr>
                  <a:t>headtail</a:t>
                </a:r>
                <a:r>
                  <a:rPr lang="en-US" sz="1500" dirty="0" smtClean="0">
                    <a:solidFill>
                      <a:srgbClr val="000000"/>
                    </a:solidFill>
                  </a:rPr>
                  <a:t> mode number m</a:t>
                </a:r>
                <a:endParaRPr lang="en-US" sz="1500" dirty="0">
                  <a:solidFill>
                    <a:srgbClr val="000000"/>
                  </a:solidFill>
                </a:endParaRPr>
              </a:p>
            </p:txBody>
          </p:sp>
          <p:sp>
            <p:nvSpPr>
              <p:cNvPr id="18" name="TextBox 17"/>
              <p:cNvSpPr txBox="1"/>
              <p:nvPr/>
            </p:nvSpPr>
            <p:spPr>
              <a:xfrm rot="16200000">
                <a:off x="-631764" y="2789907"/>
                <a:ext cx="2419164" cy="323165"/>
              </a:xfrm>
              <a:prstGeom prst="rect">
                <a:avLst/>
              </a:prstGeom>
              <a:noFill/>
            </p:spPr>
            <p:txBody>
              <a:bodyPr wrap="none" rtlCol="0">
                <a:spAutoFit/>
              </a:bodyPr>
              <a:lstStyle/>
              <a:p>
                <a:r>
                  <a:rPr lang="en-US" sz="1500" dirty="0" smtClean="0">
                    <a:solidFill>
                      <a:srgbClr val="000000"/>
                    </a:solidFill>
                  </a:rPr>
                  <a:t>instability growth rate [1/s]</a:t>
                </a:r>
                <a:endParaRPr lang="en-US" sz="1500" dirty="0">
                  <a:solidFill>
                    <a:srgbClr val="000000"/>
                  </a:solidFill>
                </a:endParaRPr>
              </a:p>
            </p:txBody>
          </p:sp>
        </p:grpSp>
        <p:sp>
          <p:nvSpPr>
            <p:cNvPr id="12" name="Oval 31"/>
            <p:cNvSpPr>
              <a:spLocks noChangeArrowheads="1"/>
            </p:cNvSpPr>
            <p:nvPr/>
          </p:nvSpPr>
          <p:spPr bwMode="auto">
            <a:xfrm>
              <a:off x="3042155" y="4826596"/>
              <a:ext cx="304800" cy="304800"/>
            </a:xfrm>
            <a:prstGeom prst="ellipse">
              <a:avLst/>
            </a:prstGeom>
            <a:noFill/>
            <a:ln w="3810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3" name="Object 10"/>
            <p:cNvGraphicFramePr>
              <a:graphicFrameLocks noChangeAspect="1"/>
            </p:cNvGraphicFramePr>
            <p:nvPr>
              <p:extLst>
                <p:ext uri="{D42A27DB-BD31-4B8C-83A1-F6EECF244321}">
                  <p14:modId xmlns:p14="http://schemas.microsoft.com/office/powerpoint/2010/main" val="1592383942"/>
                </p:ext>
              </p:extLst>
            </p:nvPr>
          </p:nvGraphicFramePr>
          <p:xfrm>
            <a:off x="3576520" y="3756613"/>
            <a:ext cx="805370" cy="302014"/>
          </p:xfrm>
          <a:graphic>
            <a:graphicData uri="http://schemas.openxmlformats.org/presentationml/2006/ole">
              <mc:AlternateContent xmlns:mc="http://schemas.openxmlformats.org/markup-compatibility/2006">
                <mc:Choice xmlns:v="urn:schemas-microsoft-com:vml" Requires="v">
                  <p:oleObj spid="_x0000_s4707" name="Equation" r:id="rId7" imgW="609480" imgH="228600" progId="Equation.3">
                    <p:embed/>
                  </p:oleObj>
                </mc:Choice>
                <mc:Fallback>
                  <p:oleObj name="Equation" r:id="rId7" imgW="6094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6520" y="3756613"/>
                          <a:ext cx="805370" cy="302014"/>
                        </a:xfrm>
                        <a:prstGeom prst="rect">
                          <a:avLst/>
                        </a:prstGeom>
                        <a:solidFill>
                          <a:srgbClr val="FFFFFF"/>
                        </a:solidFill>
                        <a:ln w="38100">
                          <a:solidFill>
                            <a:srgbClr val="FF9933"/>
                          </a:solidFill>
                          <a:miter lim="800000"/>
                          <a:headEnd type="none" w="sm" len="sm"/>
                          <a:tailEnd type="none" w="sm" len="sm"/>
                        </a:ln>
                        <a:effectLst/>
                      </p:spPr>
                    </p:pic>
                  </p:oleObj>
                </mc:Fallback>
              </mc:AlternateContent>
            </a:graphicData>
          </a:graphic>
        </p:graphicFrame>
        <p:graphicFrame>
          <p:nvGraphicFramePr>
            <p:cNvPr id="14" name="Object 11"/>
            <p:cNvGraphicFramePr>
              <a:graphicFrameLocks noChangeAspect="1"/>
            </p:cNvGraphicFramePr>
            <p:nvPr>
              <p:extLst>
                <p:ext uri="{D42A27DB-BD31-4B8C-83A1-F6EECF244321}">
                  <p14:modId xmlns:p14="http://schemas.microsoft.com/office/powerpoint/2010/main" val="2887558667"/>
                </p:ext>
              </p:extLst>
            </p:nvPr>
          </p:nvGraphicFramePr>
          <p:xfrm>
            <a:off x="3576520" y="4229607"/>
            <a:ext cx="805370" cy="317805"/>
          </p:xfrm>
          <a:graphic>
            <a:graphicData uri="http://schemas.openxmlformats.org/presentationml/2006/ole">
              <mc:AlternateContent xmlns:mc="http://schemas.openxmlformats.org/markup-compatibility/2006">
                <mc:Choice xmlns:v="urn:schemas-microsoft-com:vml" Requires="v">
                  <p:oleObj spid="_x0000_s4708" name="Equation" r:id="rId9" imgW="609480" imgH="241200" progId="Equation.3">
                    <p:embed/>
                  </p:oleObj>
                </mc:Choice>
                <mc:Fallback>
                  <p:oleObj name="Equation" r:id="rId9" imgW="60948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6520" y="4229607"/>
                          <a:ext cx="805370" cy="317805"/>
                        </a:xfrm>
                        <a:prstGeom prst="rect">
                          <a:avLst/>
                        </a:prstGeom>
                        <a:noFill/>
                        <a:ln w="38100">
                          <a:solidFill>
                            <a:srgbClr val="FF9933"/>
                          </a:solidFill>
                          <a:miter lim="800000"/>
                          <a:headEnd type="none" w="sm" len="sm"/>
                          <a:tailEnd type="none" w="sm" len="sm"/>
                        </a:ln>
                        <a:effectLst/>
                      </p:spPr>
                    </p:pic>
                  </p:oleObj>
                </mc:Fallback>
              </mc:AlternateContent>
            </a:graphicData>
          </a:graphic>
        </p:graphicFrame>
        <p:sp>
          <p:nvSpPr>
            <p:cNvPr id="15" name="TextBox 14"/>
            <p:cNvSpPr txBox="1"/>
            <p:nvPr/>
          </p:nvSpPr>
          <p:spPr>
            <a:xfrm>
              <a:off x="1828506" y="2310296"/>
              <a:ext cx="1802634" cy="323165"/>
            </a:xfrm>
            <a:prstGeom prst="rect">
              <a:avLst/>
            </a:prstGeom>
            <a:noFill/>
          </p:spPr>
          <p:txBody>
            <a:bodyPr wrap="none" rtlCol="0">
              <a:spAutoFit/>
            </a:bodyPr>
            <a:lstStyle/>
            <a:p>
              <a:r>
                <a:rPr lang="en-US" sz="1500" dirty="0" err="1" smtClean="0">
                  <a:solidFill>
                    <a:srgbClr val="000000"/>
                  </a:solidFill>
                </a:rPr>
                <a:t>Sacherer’s</a:t>
              </a:r>
              <a:r>
                <a:rPr lang="en-US" sz="1500" dirty="0" smtClean="0">
                  <a:solidFill>
                    <a:srgbClr val="000000"/>
                  </a:solidFill>
                </a:rPr>
                <a:t> formula</a:t>
              </a:r>
              <a:endParaRPr lang="en-US" sz="1500" dirty="0">
                <a:solidFill>
                  <a:srgbClr val="000000"/>
                </a:solidFill>
              </a:endParaRPr>
            </a:p>
          </p:txBody>
        </p:sp>
      </p:grpSp>
      <p:sp>
        <p:nvSpPr>
          <p:cNvPr id="19" name="Rectangle 18"/>
          <p:cNvSpPr/>
          <p:nvPr/>
        </p:nvSpPr>
        <p:spPr>
          <a:xfrm>
            <a:off x="457200" y="3034632"/>
            <a:ext cx="8311793" cy="308810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83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coupling: beneficial effect</a:t>
            </a:r>
            <a:endParaRPr lang="en-US" dirty="0"/>
          </a:p>
        </p:txBody>
      </p:sp>
      <p:sp>
        <p:nvSpPr>
          <p:cNvPr id="3" name="Content Placeholder 2"/>
          <p:cNvSpPr>
            <a:spLocks noGrp="1"/>
          </p:cNvSpPr>
          <p:nvPr>
            <p:ph idx="1"/>
          </p:nvPr>
        </p:nvSpPr>
        <p:spPr/>
        <p:txBody>
          <a:bodyPr>
            <a:normAutofit/>
          </a:bodyPr>
          <a:lstStyle/>
          <a:p>
            <a:r>
              <a:rPr lang="en-US" dirty="0"/>
              <a:t>Linear coupling </a:t>
            </a:r>
            <a:r>
              <a:rPr lang="en-US" dirty="0" smtClean="0"/>
              <a:t>is </a:t>
            </a:r>
            <a:r>
              <a:rPr lang="en-US" dirty="0"/>
              <a:t>interesting in case there is an asymmetry between the 2 transverse planes (i.e. </a:t>
            </a:r>
            <a:r>
              <a:rPr lang="en-US" dirty="0" smtClean="0"/>
              <a:t>different </a:t>
            </a:r>
            <a:r>
              <a:rPr lang="en-US" dirty="0"/>
              <a:t>impedances and/or different chromaticities and/or different tune spreads) and one plane is unstable without </a:t>
            </a:r>
            <a:r>
              <a:rPr lang="en-US" dirty="0" smtClean="0"/>
              <a:t>coupling</a:t>
            </a:r>
          </a:p>
          <a:p>
            <a:r>
              <a:rPr lang="en-US" dirty="0" smtClean="0"/>
              <a:t>Transfer beam </a:t>
            </a:r>
            <a:r>
              <a:rPr lang="en-US" dirty="0"/>
              <a:t>stability from one plane to the other </a:t>
            </a:r>
            <a:r>
              <a:rPr lang="en-US" dirty="0" smtClean="0">
                <a:solidFill>
                  <a:srgbClr val="0000FF"/>
                </a:solidFill>
              </a:rPr>
              <a:t>(R</a:t>
            </a:r>
            <a:r>
              <a:rPr lang="en-US" dirty="0">
                <a:solidFill>
                  <a:srgbClr val="0000FF"/>
                </a:solidFill>
              </a:rPr>
              <a:t>. </a:t>
            </a:r>
            <a:r>
              <a:rPr lang="en-US" dirty="0" err="1" smtClean="0">
                <a:solidFill>
                  <a:srgbClr val="0000FF"/>
                </a:solidFill>
              </a:rPr>
              <a:t>Cappi</a:t>
            </a:r>
            <a:r>
              <a:rPr lang="en-US" dirty="0" smtClean="0">
                <a:solidFill>
                  <a:srgbClr val="0000FF"/>
                </a:solidFill>
              </a:rPr>
              <a:t> </a:t>
            </a:r>
            <a:r>
              <a:rPr lang="en-US" dirty="0">
                <a:solidFill>
                  <a:srgbClr val="0000FF"/>
                </a:solidFill>
              </a:rPr>
              <a:t>and D. </a:t>
            </a:r>
            <a:r>
              <a:rPr lang="en-US" dirty="0" err="1" smtClean="0">
                <a:solidFill>
                  <a:srgbClr val="0000FF"/>
                </a:solidFill>
              </a:rPr>
              <a:t>Mohl</a:t>
            </a:r>
            <a:r>
              <a:rPr lang="en-US" dirty="0" smtClean="0">
                <a:solidFill>
                  <a:srgbClr val="0000FF"/>
                </a:solidFill>
              </a:rPr>
              <a:t>)</a:t>
            </a:r>
          </a:p>
          <a:p>
            <a:pPr lvl="1"/>
            <a:r>
              <a:rPr lang="en-US" dirty="0" smtClean="0"/>
              <a:t>Share </a:t>
            </a:r>
            <a:r>
              <a:rPr lang="en-US" dirty="0"/>
              <a:t>the instability growth rates and/or the tune </a:t>
            </a:r>
            <a:r>
              <a:rPr lang="en-US" dirty="0" smtClean="0"/>
              <a:t>spreads between the two planes</a:t>
            </a:r>
          </a:p>
          <a:p>
            <a:pPr lvl="1"/>
            <a:r>
              <a:rPr lang="en-US" dirty="0"/>
              <a:t>T</a:t>
            </a:r>
            <a:r>
              <a:rPr lang="en-US" dirty="0" smtClean="0"/>
              <a:t>heory of coupled Landau damping (</a:t>
            </a:r>
            <a:r>
              <a:rPr lang="en-US" dirty="0" smtClean="0">
                <a:hlinkClick r:id="rId2"/>
              </a:rPr>
              <a:t>E. Métral</a:t>
            </a:r>
            <a:r>
              <a:rPr lang="en-US" dirty="0" smtClean="0"/>
              <a:t>)</a:t>
            </a:r>
            <a:endParaRPr lang="en-US" dirty="0"/>
          </a:p>
          <a:p>
            <a:pPr marL="0" indent="0">
              <a:buNone/>
            </a:pPr>
            <a:r>
              <a:rPr lang="en-US" dirty="0" smtClean="0"/>
              <a:t>    Example</a:t>
            </a:r>
            <a:r>
              <a:rPr lang="en-US" dirty="0" smtClean="0"/>
              <a:t>: CERN PS </a:t>
            </a:r>
            <a:r>
              <a:rPr lang="en-US" dirty="0" smtClean="0">
                <a:solidFill>
                  <a:srgbClr val="0000FF"/>
                </a:solidFill>
              </a:rPr>
              <a:t>(</a:t>
            </a:r>
            <a:r>
              <a:rPr lang="en-US" dirty="0">
                <a:solidFill>
                  <a:srgbClr val="0000FF"/>
                </a:solidFill>
              </a:rPr>
              <a:t>E. </a:t>
            </a:r>
            <a:r>
              <a:rPr lang="en-US" dirty="0" err="1" smtClean="0">
                <a:solidFill>
                  <a:srgbClr val="0000FF"/>
                </a:solidFill>
              </a:rPr>
              <a:t>Métral</a:t>
            </a:r>
            <a:r>
              <a:rPr lang="en-US" dirty="0" smtClean="0">
                <a:solidFill>
                  <a:srgbClr val="0000FF"/>
                </a:solidFill>
              </a:rPr>
              <a:t> </a:t>
            </a:r>
            <a:r>
              <a:rPr lang="en-US" dirty="0">
                <a:solidFill>
                  <a:srgbClr val="0000FF"/>
                </a:solidFill>
              </a:rPr>
              <a:t>et al.)</a:t>
            </a:r>
            <a:endParaRPr lang="en-US" dirty="0" smtClean="0"/>
          </a:p>
          <a:p>
            <a:pPr lvl="1"/>
            <a:r>
              <a:rPr lang="en-US" dirty="0" smtClean="0"/>
              <a:t>Horizontal m=6 </a:t>
            </a:r>
            <a:r>
              <a:rPr lang="en-US" dirty="0" err="1" smtClean="0"/>
              <a:t>headtail</a:t>
            </a:r>
            <a:r>
              <a:rPr lang="en-US" dirty="0" smtClean="0"/>
              <a:t> instability </a:t>
            </a:r>
            <a:br>
              <a:rPr lang="en-US" dirty="0" smtClean="0"/>
            </a:br>
            <a:r>
              <a:rPr lang="en-US" dirty="0" smtClean="0"/>
              <a:t>at injection with natural chromaticity </a:t>
            </a:r>
          </a:p>
          <a:p>
            <a:pPr lvl="1"/>
            <a:endParaRPr lang="en-US" dirty="0" smtClean="0"/>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latin typeface="Arial"/>
              </a:rPr>
              <a:pPr/>
              <a:t>9</a:t>
            </a:fld>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r>
              <a:rPr lang="en-US" b="1" smtClean="0"/>
              <a:t>ICFA Mini-Workshop on Impedances and Beam Instabilities in Particle Accelerators </a:t>
            </a:r>
            <a:endParaRPr lang="en-US" dirty="0">
              <a:solidFill>
                <a:srgbClr val="0055A0">
                  <a:tint val="75000"/>
                </a:srgbClr>
              </a:solidFill>
              <a:latin typeface="+mn-lt"/>
            </a:endParaRPr>
          </a:p>
        </p:txBody>
      </p:sp>
      <p:sp>
        <p:nvSpPr>
          <p:cNvPr id="6" name="Date Placeholder 5"/>
          <p:cNvSpPr>
            <a:spLocks noGrp="1"/>
          </p:cNvSpPr>
          <p:nvPr>
            <p:ph type="dt" sz="half" idx="10"/>
          </p:nvPr>
        </p:nvSpPr>
        <p:spPr/>
        <p:txBody>
          <a:bodyPr/>
          <a:lstStyle/>
          <a:p>
            <a:pPr defTabSz="914400"/>
            <a:r>
              <a:rPr lang="en-US" smtClean="0">
                <a:solidFill>
                  <a:srgbClr val="0055A0">
                    <a:tint val="75000"/>
                  </a:srgbClr>
                </a:solidFill>
                <a:latin typeface="Arial"/>
              </a:rPr>
              <a:t>21/09/2017</a:t>
            </a:r>
            <a:endParaRPr lang="en-US" dirty="0">
              <a:solidFill>
                <a:srgbClr val="0055A0">
                  <a:tint val="75000"/>
                </a:srgbClr>
              </a:solidFill>
              <a:latin typeface="Arial"/>
            </a:endParaRPr>
          </a:p>
        </p:txBody>
      </p:sp>
      <p:pic>
        <p:nvPicPr>
          <p:cNvPr id="10" name="Picture 9" descr="FRPMN074.pdf"/>
          <p:cNvPicPr>
            <a:picLocks noChangeAspect="1"/>
          </p:cNvPicPr>
          <p:nvPr/>
        </p:nvPicPr>
        <p:blipFill rotWithShape="1">
          <a:blip r:embed="rId3">
            <a:extLst>
              <a:ext uri="{28A0092B-C50C-407E-A947-70E740481C1C}">
                <a14:useLocalDpi xmlns:a14="http://schemas.microsoft.com/office/drawing/2010/main" val="0"/>
              </a:ext>
            </a:extLst>
          </a:blip>
          <a:srcRect l="70944" t="71930" r="6774" b="16764"/>
          <a:stretch/>
        </p:blipFill>
        <p:spPr>
          <a:xfrm>
            <a:off x="1125012" y="3939951"/>
            <a:ext cx="3468473" cy="2341644"/>
          </a:xfrm>
          <a:prstGeom prst="rect">
            <a:avLst/>
          </a:prstGeom>
        </p:spPr>
      </p:pic>
      <p:sp>
        <p:nvSpPr>
          <p:cNvPr id="7" name="Rectangle 6"/>
          <p:cNvSpPr/>
          <p:nvPr/>
        </p:nvSpPr>
        <p:spPr>
          <a:xfrm>
            <a:off x="5109298" y="3438279"/>
            <a:ext cx="3777217" cy="584776"/>
          </a:xfrm>
          <a:prstGeom prst="rect">
            <a:avLst/>
          </a:prstGeom>
        </p:spPr>
        <p:txBody>
          <a:bodyPr wrap="square">
            <a:spAutoFit/>
          </a:bodyPr>
          <a:lstStyle/>
          <a:p>
            <a:pPr lvl="1"/>
            <a:r>
              <a:rPr lang="is-IS" sz="1600" dirty="0" smtClean="0"/>
              <a:t>… </a:t>
            </a:r>
            <a:r>
              <a:rPr lang="en-US" sz="1600" dirty="0" err="1" smtClean="0"/>
              <a:t>stabilised</a:t>
            </a:r>
            <a:r>
              <a:rPr lang="en-US" sz="1600" dirty="0" smtClean="0"/>
              <a:t> </a:t>
            </a:r>
            <a:r>
              <a:rPr lang="en-US" sz="1600" dirty="0"/>
              <a:t>by linear coupling </a:t>
            </a:r>
            <a:r>
              <a:rPr lang="en-US" sz="1600" dirty="0" smtClean="0"/>
              <a:t>operationally from </a:t>
            </a:r>
            <a:r>
              <a:rPr lang="en-US" sz="1600" dirty="0"/>
              <a:t>~ 2000 till now</a:t>
            </a:r>
          </a:p>
        </p:txBody>
      </p:sp>
      <p:pic>
        <p:nvPicPr>
          <p:cNvPr id="11" name="Picture 10" descr="FRPMN074.pdf"/>
          <p:cNvPicPr>
            <a:picLocks noChangeAspect="1"/>
          </p:cNvPicPr>
          <p:nvPr/>
        </p:nvPicPr>
        <p:blipFill rotWithShape="1">
          <a:blip r:embed="rId3">
            <a:extLst>
              <a:ext uri="{28A0092B-C50C-407E-A947-70E740481C1C}">
                <a14:useLocalDpi xmlns:a14="http://schemas.microsoft.com/office/drawing/2010/main" val="0"/>
              </a:ext>
            </a:extLst>
          </a:blip>
          <a:srcRect l="50057" t="71930" r="28841" b="16764"/>
          <a:stretch/>
        </p:blipFill>
        <p:spPr>
          <a:xfrm>
            <a:off x="5484154" y="3961234"/>
            <a:ext cx="3284840" cy="2341644"/>
          </a:xfrm>
          <a:prstGeom prst="rect">
            <a:avLst/>
          </a:prstGeom>
        </p:spPr>
      </p:pic>
      <p:cxnSp>
        <p:nvCxnSpPr>
          <p:cNvPr id="13" name="Straight Arrow Connector 12"/>
          <p:cNvCxnSpPr/>
          <p:nvPr/>
        </p:nvCxnSpPr>
        <p:spPr>
          <a:xfrm>
            <a:off x="4451662" y="4929294"/>
            <a:ext cx="1032492" cy="0"/>
          </a:xfrm>
          <a:prstGeom prst="straightConnector1">
            <a:avLst/>
          </a:prstGeom>
          <a:ln w="285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424352" y="4462157"/>
            <a:ext cx="1044539" cy="849463"/>
          </a:xfrm>
          <a:prstGeom prst="rect">
            <a:avLst/>
          </a:prstGeom>
          <a:noFill/>
        </p:spPr>
        <p:txBody>
          <a:bodyPr wrap="none" rtlCol="0">
            <a:spAutoFit/>
          </a:bodyPr>
          <a:lstStyle/>
          <a:p>
            <a:pPr algn="ctr">
              <a:lnSpc>
                <a:spcPct val="140000"/>
              </a:lnSpc>
            </a:pPr>
            <a:r>
              <a:rPr lang="en-US" dirty="0" smtClean="0"/>
              <a:t>linear</a:t>
            </a:r>
          </a:p>
          <a:p>
            <a:pPr algn="ctr">
              <a:lnSpc>
                <a:spcPct val="140000"/>
              </a:lnSpc>
            </a:pPr>
            <a:r>
              <a:rPr lang="en-US" dirty="0" smtClean="0"/>
              <a:t>coupling</a:t>
            </a:r>
            <a:endParaRPr lang="en-US" dirty="0"/>
          </a:p>
        </p:txBody>
      </p:sp>
      <p:sp>
        <p:nvSpPr>
          <p:cNvPr id="8" name="Rectangle 7"/>
          <p:cNvSpPr/>
          <p:nvPr/>
        </p:nvSpPr>
        <p:spPr>
          <a:xfrm>
            <a:off x="457200" y="3034632"/>
            <a:ext cx="8311793" cy="308810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340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theme/theme1.xml><?xml version="1.0" encoding="utf-8"?>
<a:theme xmlns:a="http://schemas.openxmlformats.org/drawingml/2006/main" name="1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noFill/>
        <a:ln>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8575">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13346</TotalTime>
  <Words>2584</Words>
  <Application>Microsoft Macintosh PowerPoint</Application>
  <PresentationFormat>On-screen Show (4:3)</PresentationFormat>
  <Paragraphs>376</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1_CERNCorporate4-3</vt:lpstr>
      <vt:lpstr>Picture</vt:lpstr>
      <vt:lpstr>Equation</vt:lpstr>
      <vt:lpstr>Mitigation of collective effects by optics optimization </vt:lpstr>
      <vt:lpstr>Outline</vt:lpstr>
      <vt:lpstr>Beta functions</vt:lpstr>
      <vt:lpstr>Beta functions</vt:lpstr>
      <vt:lpstr>Beta functions</vt:lpstr>
      <vt:lpstr>Beta functions</vt:lpstr>
      <vt:lpstr>Standard optics knobs to control beam stability</vt:lpstr>
      <vt:lpstr>Linear coupling: beneficial effect</vt:lpstr>
      <vt:lpstr>Linear coupling: beneficial effect</vt:lpstr>
      <vt:lpstr>Linear coupling: beneficial effect</vt:lpstr>
      <vt:lpstr>Linear coupling: beneficial effect</vt:lpstr>
      <vt:lpstr>Linear coupling: beneficial effect</vt:lpstr>
      <vt:lpstr>Linear coupling: detrimental effect</vt:lpstr>
      <vt:lpstr>Linear coupling: detrimental effect</vt:lpstr>
      <vt:lpstr>Linear coupling: detrimental effect</vt:lpstr>
      <vt:lpstr>Momentum compaction (slip factor)</vt:lpstr>
      <vt:lpstr>Momentum compaction (slip factor)</vt:lpstr>
      <vt:lpstr>Momentum compaction (slip factor)</vt:lpstr>
      <vt:lpstr>Momentum compaction (slip factor)</vt:lpstr>
      <vt:lpstr>Momentum compaction (slip factor)</vt:lpstr>
      <vt:lpstr>Momentum compaction (slip factor)</vt:lpstr>
      <vt:lpstr>Momentum compaction (slip factor)</vt:lpstr>
      <vt:lpstr>Momentum compaction (slip factor)</vt:lpstr>
      <vt:lpstr>Momentum compaction (slip factor)</vt:lpstr>
      <vt:lpstr>Summary and conclusions</vt:lpstr>
      <vt:lpstr>PowerPoint Presentation</vt:lpstr>
      <vt:lpstr>Stability diagram: Q26 </vt:lpstr>
      <vt:lpstr>Mode coupling and rise time: Q26</vt:lpstr>
      <vt:lpstr>Intra-bunch motion: Q26</vt:lpstr>
      <vt:lpstr>Stability diagram: Q20</vt:lpstr>
      <vt:lpstr>Mode coupling and rise time: Q20</vt:lpstr>
      <vt:lpstr>Intra-bunch motion: Q20 (I)</vt:lpstr>
      <vt:lpstr>Intra-bunch motion: Q20 (II)</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Further planning of MDs</dc:title>
  <dc:creator>Giovanni Rumolo</dc:creator>
  <cp:lastModifiedBy>Hannes Bartosik</cp:lastModifiedBy>
  <cp:revision>302</cp:revision>
  <dcterms:created xsi:type="dcterms:W3CDTF">2016-10-06T19:22:29Z</dcterms:created>
  <dcterms:modified xsi:type="dcterms:W3CDTF">2017-09-21T10:09:40Z</dcterms:modified>
</cp:coreProperties>
</file>