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13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90"/>
    <p:restoredTop sz="94631"/>
  </p:normalViewPr>
  <p:slideViewPr>
    <p:cSldViewPr snapToGrid="0" snapToObjects="1">
      <p:cViewPr>
        <p:scale>
          <a:sx n="114" d="100"/>
          <a:sy n="114" d="100"/>
        </p:scale>
        <p:origin x="-1140" y="-3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1AFFF-2315-C84A-BB7D-57891FA523F6}" type="datetimeFigureOut">
              <a:rPr lang="it-IT" smtClean="0"/>
              <a:t>15/12/2016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D4C28-FFD7-F146-910F-52F941D6FA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03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4C28-FFD7-F146-910F-52F941D6FAD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536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696178" y="1169931"/>
            <a:ext cx="5216071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850" y="533401"/>
            <a:ext cx="6667606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850" y="3843868"/>
            <a:ext cx="5367104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0B08-C1C1-7E45-9183-08F0DF488E90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7850" y="533400"/>
            <a:ext cx="87503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25502" y="3843867"/>
            <a:ext cx="78881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D2D3-EB64-7B4D-8182-0B319B338137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33400"/>
            <a:ext cx="87503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114800"/>
            <a:ext cx="6915515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D8BD-30CE-E849-B41C-80C06ABC8E0D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40" y="533400"/>
            <a:ext cx="743143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55701" y="3429000"/>
            <a:ext cx="6936006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301070"/>
            <a:ext cx="6914224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38E6-31F2-9548-9A6D-011E8D85A26D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7651" y="710624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7551" y="2768601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3429000"/>
            <a:ext cx="6914224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5132981"/>
            <a:ext cx="6915515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AEC3-7DD8-7D4E-A9B1-CD73580D4AEB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41" y="533400"/>
            <a:ext cx="7431435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7851" y="3886200"/>
            <a:ext cx="6914224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953000"/>
            <a:ext cx="6914223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9A66-666E-074C-9F47-317AC1120D3E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7651" y="710624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7551" y="2768601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33400"/>
            <a:ext cx="8152796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7851" y="3928534"/>
            <a:ext cx="6914224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766736"/>
            <a:ext cx="6914223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1400-13B3-A44B-8859-1BFE3BD9B558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1" y="533401"/>
            <a:ext cx="7101106" cy="376767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4ACD-7BA6-A547-BE1A-9685012E6D32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3606" y="533400"/>
            <a:ext cx="221454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0" y="533400"/>
            <a:ext cx="6337513" cy="54864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11C87-2FDB-5D48-8C3D-E8CBC0A41A22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1" y="533400"/>
            <a:ext cx="7101106" cy="3767670"/>
          </a:xfrm>
        </p:spPr>
        <p:txBody>
          <a:bodyPr anchor="ctr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3235-A3F2-5E49-B13E-E9A79598DE48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1981200"/>
            <a:ext cx="6936007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487334"/>
            <a:ext cx="6936006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11CE-53E4-934F-BF03-DCFBAC466F78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77851" y="533401"/>
            <a:ext cx="4279131" cy="3767667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050892" y="533400"/>
            <a:ext cx="4277258" cy="37592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EB96-2FE6-0740-A8D0-2015A4288A84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1" y="533400"/>
            <a:ext cx="4026605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849" y="1143001"/>
            <a:ext cx="4274256" cy="3158067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9601" y="566738"/>
            <a:ext cx="407772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0893" y="1143000"/>
            <a:ext cx="4286430" cy="3149600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799C-B9C6-0845-9A42-42762126BBEA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AA43-4B19-F449-8CF0-EA9A003F9FC0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5736-D9EA-D84D-9999-59657889550D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223" y="533400"/>
            <a:ext cx="34671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0" y="533400"/>
            <a:ext cx="4808651" cy="54864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0223" y="2209803"/>
            <a:ext cx="34671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06EF-BE47-4F44-AF00-33BFDCD7C381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450" y="1447800"/>
            <a:ext cx="3860196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25500" y="914400"/>
            <a:ext cx="3554389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0696" y="2743200"/>
            <a:ext cx="3861242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3EEE-1520-F54E-98A7-1AB6E1B54EF9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7850" y="6172201"/>
            <a:ext cx="6296034" cy="365125"/>
          </a:xfrm>
        </p:spPr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226565" y="3894668"/>
            <a:ext cx="2676327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851" y="4495800"/>
            <a:ext cx="7101106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533401"/>
            <a:ext cx="7101106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9432" y="6172204"/>
            <a:ext cx="130050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41166C7-4AEC-EB41-9080-2B7A3A589777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7850" y="6172201"/>
            <a:ext cx="629603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2295" y="5578479"/>
            <a:ext cx="928316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6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ttiministeriali.miur.it/anno-2016/agosto/dd-03082016-(3).aspx" TargetMode="External"/><Relationship Id="rId2" Type="http://schemas.openxmlformats.org/officeDocument/2006/relationships/hyperlink" Target="http://www.lazioinnova.it/wp-content/uploads/2015/03/regione_lazio_smart_specialisation_strategy_luglio_2014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CLUSTER E DISTRETTI</a:t>
            </a:r>
            <a:br>
              <a:rPr lang="it-IT" dirty="0" smtClean="0"/>
            </a:br>
            <a:r>
              <a:rPr lang="it-IT" dirty="0" smtClean="0"/>
              <a:t>TECNOLOGICI della REGIONE LAZIO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Riunione  </a:t>
            </a:r>
            <a:r>
              <a:rPr lang="it-IT" i="1" dirty="0" smtClean="0"/>
              <a:t>FOLLOW UP </a:t>
            </a:r>
            <a:r>
              <a:rPr lang="mr-IN" dirty="0" smtClean="0"/>
              <a:t>–</a:t>
            </a:r>
            <a:r>
              <a:rPr lang="it-IT" dirty="0" smtClean="0"/>
              <a:t> Bandi regionali </a:t>
            </a: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15/12/2016</a:t>
            </a:r>
            <a:endParaRPr lang="en-US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Maria Rita FERRAZZA - LNF-INFN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err="1" smtClean="0"/>
              <a:t>Esterni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LNF	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124200" y="63627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754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DTC (fonte </a:t>
            </a:r>
            <a:r>
              <a:rPr lang="it-IT" dirty="0" err="1" smtClean="0"/>
              <a:t>lazioinnova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7850" y="533400"/>
            <a:ext cx="9328149" cy="4483100"/>
          </a:xfrm>
        </p:spPr>
        <p:txBody>
          <a:bodyPr>
            <a:normAutofit fontScale="70000" lnSpcReduction="20000"/>
          </a:bodyPr>
          <a:lstStyle/>
          <a:p>
            <a:r>
              <a:rPr lang="it-IT" dirty="0">
                <a:solidFill>
                  <a:schemeClr val="tx1"/>
                </a:solidFill>
              </a:rPr>
              <a:t>L’Area di Specializzazione “Patrimonio Culturale e tecnologie della cultura” – con l’inclusione delle tecnologie e delle applicazioni correlate – ha una consolidata tradizione accademica, scientifica e aziendale nel Lazio. È un settore di eccellenza della regione, riconosciuto in tutto il mondo. Oggi il Lazio può vantare:</a:t>
            </a:r>
          </a:p>
          <a:p>
            <a:r>
              <a:rPr lang="it-IT" dirty="0">
                <a:solidFill>
                  <a:schemeClr val="tx1"/>
                </a:solidFill>
              </a:rPr>
              <a:t>102 musei, monumenti e aree archeologiche statali;</a:t>
            </a:r>
          </a:p>
          <a:p>
            <a:r>
              <a:rPr lang="it-IT" dirty="0">
                <a:solidFill>
                  <a:schemeClr val="tx1"/>
                </a:solidFill>
              </a:rPr>
              <a:t>65 musei civici e provinciali;</a:t>
            </a:r>
          </a:p>
          <a:p>
            <a:r>
              <a:rPr lang="it-IT" dirty="0">
                <a:solidFill>
                  <a:schemeClr val="tx1"/>
                </a:solidFill>
              </a:rPr>
              <a:t>Oltre 1.800 imprese nella filiera dei Beni Culturali;</a:t>
            </a:r>
          </a:p>
          <a:p>
            <a:r>
              <a:rPr lang="it-IT" dirty="0">
                <a:solidFill>
                  <a:schemeClr val="tx1"/>
                </a:solidFill>
              </a:rPr>
              <a:t>Oltre 30.000 imprese legate al turismo culturale;</a:t>
            </a:r>
          </a:p>
          <a:p>
            <a:r>
              <a:rPr lang="it-IT" dirty="0">
                <a:solidFill>
                  <a:schemeClr val="tx1"/>
                </a:solidFill>
              </a:rPr>
              <a:t>Oltre 7.000 imprese con circa 250.000 addetti nei settori creativi solo a Roma;</a:t>
            </a:r>
          </a:p>
          <a:p>
            <a:r>
              <a:rPr lang="it-IT" dirty="0">
                <a:solidFill>
                  <a:schemeClr val="tx1"/>
                </a:solidFill>
              </a:rPr>
              <a:t>9 Università (5 pubbliche e 4 private);</a:t>
            </a:r>
          </a:p>
          <a:p>
            <a:r>
              <a:rPr lang="it-IT" dirty="0">
                <a:solidFill>
                  <a:schemeClr val="tx1"/>
                </a:solidFill>
              </a:rPr>
              <a:t>4 Istituti centrali del Ministero dei Beni e delle Attività Culturali e del Turismo (</a:t>
            </a:r>
            <a:r>
              <a:rPr lang="it-IT" dirty="0" err="1">
                <a:solidFill>
                  <a:schemeClr val="tx1"/>
                </a:solidFill>
              </a:rPr>
              <a:t>MiBACT</a:t>
            </a:r>
            <a:r>
              <a:rPr lang="it-IT" dirty="0">
                <a:solidFill>
                  <a:schemeClr val="tx1"/>
                </a:solidFill>
              </a:rPr>
              <a:t>);</a:t>
            </a:r>
          </a:p>
          <a:p>
            <a:r>
              <a:rPr lang="it-IT" dirty="0">
                <a:solidFill>
                  <a:schemeClr val="tx1"/>
                </a:solidFill>
              </a:rPr>
              <a:t>3 primari Organismi di ricerca (ENEA, CNR e </a:t>
            </a:r>
            <a:r>
              <a:rPr lang="it-IT" dirty="0">
                <a:solidFill>
                  <a:srgbClr val="FF0000"/>
                </a:solidFill>
              </a:rPr>
              <a:t>INFN</a:t>
            </a:r>
            <a:r>
              <a:rPr lang="it-IT" dirty="0">
                <a:solidFill>
                  <a:schemeClr val="tx1"/>
                </a:solidFill>
              </a:rPr>
              <a:t>);</a:t>
            </a:r>
          </a:p>
          <a:p>
            <a:r>
              <a:rPr lang="it-IT" dirty="0">
                <a:solidFill>
                  <a:schemeClr val="tx1"/>
                </a:solidFill>
              </a:rPr>
              <a:t>Oltre 1.400 ricercatori pubblici in discipline umanistiche e scientifiche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Le prime azioni attuative del DTC sono riunite nella piattaforma Lazio </a:t>
            </a:r>
            <a:r>
              <a:rPr lang="it-IT" dirty="0" err="1">
                <a:solidFill>
                  <a:schemeClr val="tx1"/>
                </a:solidFill>
              </a:rPr>
              <a:t>Futouring</a:t>
            </a:r>
            <a:r>
              <a:rPr lang="it-IT" dirty="0">
                <a:solidFill>
                  <a:schemeClr val="tx1"/>
                </a:solidFill>
              </a:rPr>
              <a:t>, sistema integrato di 10 progetti attivati attraverso 5 bandi regionali, per un valore complessivo di 13 milioni di euro, per la valorizzazione del patrimonio culturale del Lazio.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3235-A3F2-5E49-B13E-E9A79598DE48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b="1" dirty="0" smtClean="0">
              <a:solidFill>
                <a:schemeClr val="tx1"/>
              </a:solidFill>
            </a:endParaRPr>
          </a:p>
          <a:p>
            <a:endParaRPr lang="it-IT" b="1" dirty="0">
              <a:solidFill>
                <a:schemeClr val="tx1"/>
              </a:solidFill>
            </a:endParaRPr>
          </a:p>
          <a:p>
            <a:r>
              <a:rPr lang="it-IT" b="1" dirty="0">
                <a:solidFill>
                  <a:schemeClr val="tx1"/>
                </a:solidFill>
              </a:rPr>
              <a:t>Come contattare i DT? Chi nell'INFN ci </a:t>
            </a:r>
            <a:r>
              <a:rPr lang="it-IT" b="1" dirty="0" smtClean="0">
                <a:solidFill>
                  <a:schemeClr val="tx1"/>
                </a:solidFill>
              </a:rPr>
              <a:t>partecipa?</a:t>
            </a:r>
            <a:endParaRPr lang="it-IT" b="1" dirty="0">
              <a:solidFill>
                <a:schemeClr val="tx1"/>
              </a:solidFill>
            </a:endParaRPr>
          </a:p>
          <a:p>
            <a:r>
              <a:rPr lang="it-IT" b="1" dirty="0" smtClean="0">
                <a:solidFill>
                  <a:schemeClr val="tx1"/>
                </a:solidFill>
              </a:rPr>
              <a:t>Come avere una partecipazione attiva?</a:t>
            </a:r>
          </a:p>
          <a:p>
            <a:r>
              <a:rPr lang="it-IT" b="1" dirty="0">
                <a:solidFill>
                  <a:schemeClr val="tx1"/>
                </a:solidFill>
              </a:rPr>
              <a:t>Coordinamento tra le </a:t>
            </a:r>
            <a:r>
              <a:rPr lang="it-IT" b="1" dirty="0" smtClean="0">
                <a:solidFill>
                  <a:schemeClr val="tx1"/>
                </a:solidFill>
              </a:rPr>
              <a:t>strutture </a:t>
            </a:r>
            <a:r>
              <a:rPr lang="it-IT" b="1" dirty="0">
                <a:solidFill>
                  <a:schemeClr val="tx1"/>
                </a:solidFill>
              </a:rPr>
              <a:t>INFN (RM1, RM2 e RM3, LNF, AC </a:t>
            </a:r>
            <a:r>
              <a:rPr lang="it-IT" b="1" dirty="0" smtClean="0">
                <a:solidFill>
                  <a:schemeClr val="tx1"/>
                </a:solidFill>
              </a:rPr>
              <a:t>e</a:t>
            </a:r>
            <a:r>
              <a:rPr lang="mr-IN" b="1" dirty="0" smtClean="0">
                <a:solidFill>
                  <a:schemeClr val="tx1"/>
                </a:solidFill>
              </a:rPr>
              <a:t>…</a:t>
            </a:r>
            <a:r>
              <a:rPr lang="it-IT" b="1" dirty="0" smtClean="0">
                <a:solidFill>
                  <a:schemeClr val="tx1"/>
                </a:solidFill>
              </a:rPr>
              <a:t>) in questo;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Altro??</a:t>
            </a:r>
            <a:endParaRPr lang="it-IT" dirty="0"/>
          </a:p>
          <a:p>
            <a:r>
              <a:rPr lang="mr-IN" b="1" dirty="0" smtClean="0">
                <a:solidFill>
                  <a:schemeClr val="tx1"/>
                </a:solidFill>
              </a:rPr>
              <a:t>…</a:t>
            </a:r>
            <a:endParaRPr lang="it-IT" b="1" dirty="0" smtClean="0">
              <a:solidFill>
                <a:schemeClr val="tx1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3235-A3F2-5E49-B13E-E9A79598DE48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5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7851" y="533400"/>
            <a:ext cx="7101106" cy="5359400"/>
          </a:xfrm>
        </p:spPr>
        <p:txBody>
          <a:bodyPr>
            <a:normAutofit/>
          </a:bodyPr>
          <a:lstStyle/>
          <a:p>
            <a:r>
              <a:rPr lang="it-IT" sz="2400" dirty="0">
                <a:solidFill>
                  <a:schemeClr val="tx1"/>
                </a:solidFill>
              </a:rPr>
              <a:t>Il </a:t>
            </a:r>
            <a:r>
              <a:rPr lang="it-IT" sz="2400" b="1" dirty="0">
                <a:solidFill>
                  <a:schemeClr val="tx1"/>
                </a:solidFill>
              </a:rPr>
              <a:t>quarto obiettivo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>del Piano Nazionale della Ricerca PNR (2015-2020) è </a:t>
            </a:r>
            <a:r>
              <a:rPr lang="it-IT" sz="2400" dirty="0">
                <a:solidFill>
                  <a:schemeClr val="tx1"/>
                </a:solidFill>
              </a:rPr>
              <a:t>la collaborazione pubblico-privato, qui intesa come leva strutturale per la ricerca e l’innovazione: in tale </a:t>
            </a:r>
            <a:r>
              <a:rPr lang="it-IT" sz="2400" dirty="0" smtClean="0">
                <a:solidFill>
                  <a:schemeClr val="tx1"/>
                </a:solidFill>
              </a:rPr>
              <a:t>ambito</a:t>
            </a:r>
            <a:r>
              <a:rPr lang="it-IT" sz="2400" dirty="0">
                <a:solidFill>
                  <a:schemeClr val="tx1"/>
                </a:solidFill>
              </a:rPr>
              <a:t>, i </a:t>
            </a:r>
            <a:r>
              <a:rPr lang="it-IT" sz="2400" b="1" dirty="0">
                <a:solidFill>
                  <a:schemeClr val="tx1"/>
                </a:solidFill>
              </a:rPr>
              <a:t>Cluster Tecnologici Nazionali</a:t>
            </a:r>
            <a:r>
              <a:rPr lang="it-IT" sz="2400" dirty="0">
                <a:solidFill>
                  <a:schemeClr val="tx1"/>
                </a:solidFill>
              </a:rPr>
              <a:t>, costituiti coerentemente con le aree di specializzazione della ricerca applicata, sono riconosciuti come infrastrutture permanenti per il dialogo tra università, enti pubblici di ricerca e imprese e tra centro e territori. </a:t>
            </a:r>
            <a:endParaRPr lang="it-IT" sz="24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15/12/2016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7850" y="1662544"/>
            <a:ext cx="7101106" cy="3248125"/>
          </a:xfrm>
        </p:spPr>
        <p:txBody>
          <a:bodyPr>
            <a:noAutofit/>
          </a:bodyPr>
          <a:lstStyle/>
          <a:p>
            <a:r>
              <a:rPr lang="it-IT" sz="2400" dirty="0">
                <a:solidFill>
                  <a:schemeClr val="tx1"/>
                </a:solidFill>
              </a:rPr>
              <a:t>I </a:t>
            </a:r>
            <a:r>
              <a:rPr lang="it-IT" sz="2400" i="1" dirty="0">
                <a:solidFill>
                  <a:schemeClr val="tx1"/>
                </a:solidFill>
              </a:rPr>
              <a:t>Cluster Tecnologici Nazionali </a:t>
            </a:r>
            <a:r>
              <a:rPr lang="it-IT" sz="2400" dirty="0">
                <a:solidFill>
                  <a:schemeClr val="tx1"/>
                </a:solidFill>
              </a:rPr>
              <a:t>sono </a:t>
            </a:r>
            <a:r>
              <a:rPr lang="it-IT" sz="2400" b="1" dirty="0">
                <a:solidFill>
                  <a:schemeClr val="tx1"/>
                </a:solidFill>
              </a:rPr>
              <a:t>reti aperte e inclusive </a:t>
            </a:r>
            <a:r>
              <a:rPr lang="it-IT" sz="2400" dirty="0">
                <a:solidFill>
                  <a:schemeClr val="tx1"/>
                </a:solidFill>
              </a:rPr>
              <a:t>formate dai principali soggetti pubblici e privati che operano sul territorio nazionale nella ricerca industriale, nella formazione e nel trasferimento tecnologico: imprese, università, istituzioni pubbliche e private di ricerca, incubatori di start-up e altri soggetti attivi nel campo dell’innovazione. Ciascuna aggregazione è focalizzata su uno </a:t>
            </a:r>
            <a:r>
              <a:rPr lang="it-IT" sz="2400" b="1" dirty="0">
                <a:solidFill>
                  <a:schemeClr val="tx1"/>
                </a:solidFill>
              </a:rPr>
              <a:t>specifico ambito tecnologico e applicativo</a:t>
            </a:r>
            <a:r>
              <a:rPr lang="it-IT" sz="2400" dirty="0">
                <a:solidFill>
                  <a:schemeClr val="tx1"/>
                </a:solidFill>
              </a:rPr>
              <a:t> ritenuto strategico per il nostro Paese, di cui rappresenta l’</a:t>
            </a:r>
            <a:r>
              <a:rPr lang="it-IT" sz="2400" b="1" dirty="0">
                <a:solidFill>
                  <a:schemeClr val="tx1"/>
                </a:solidFill>
              </a:rPr>
              <a:t>interlocutore più autorevole</a:t>
            </a:r>
            <a:r>
              <a:rPr lang="it-IT" sz="2400" dirty="0">
                <a:solidFill>
                  <a:schemeClr val="tx1"/>
                </a:solidFill>
              </a:rPr>
              <a:t> per competenze, conoscenze, strutture, reti e potenzialità.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15/12/2016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21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8625" y="5151441"/>
            <a:ext cx="7101106" cy="1524000"/>
          </a:xfrm>
        </p:spPr>
        <p:txBody>
          <a:bodyPr/>
          <a:lstStyle/>
          <a:p>
            <a:r>
              <a:rPr lang="it-IT" dirty="0" smtClean="0"/>
              <a:t>Perché si sono formati?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5450" y="362239"/>
            <a:ext cx="9078767" cy="5521037"/>
          </a:xfrm>
        </p:spPr>
        <p:txBody>
          <a:bodyPr>
            <a:normAutofit fontScale="77500" lnSpcReduction="20000"/>
          </a:bodyPr>
          <a:lstStyle/>
          <a:p>
            <a:r>
              <a:rPr lang="it-IT" dirty="0">
                <a:solidFill>
                  <a:schemeClr val="tx1"/>
                </a:solidFill>
              </a:rPr>
              <a:t>Nel 2012 il </a:t>
            </a:r>
            <a:r>
              <a:rPr lang="it-IT" i="1" dirty="0">
                <a:solidFill>
                  <a:schemeClr val="tx1"/>
                </a:solidFill>
              </a:rPr>
              <a:t>Ministero dell’Istruzione, dell’Università e della Ricerca</a:t>
            </a:r>
            <a:r>
              <a:rPr lang="it-IT" dirty="0">
                <a:solidFill>
                  <a:schemeClr val="tx1"/>
                </a:solidFill>
              </a:rPr>
              <a:t> (MIUR), in linea con le priorità delineate nel Programma Quadro dell’Unione Europea per la ricerca e l’innovazione </a:t>
            </a:r>
            <a:r>
              <a:rPr lang="it-IT" i="1" dirty="0" err="1">
                <a:solidFill>
                  <a:schemeClr val="tx1"/>
                </a:solidFill>
              </a:rPr>
              <a:t>Horizon</a:t>
            </a:r>
            <a:r>
              <a:rPr lang="it-IT" i="1" dirty="0">
                <a:solidFill>
                  <a:schemeClr val="tx1"/>
                </a:solidFill>
              </a:rPr>
              <a:t> 2020</a:t>
            </a:r>
            <a:r>
              <a:rPr lang="it-IT" dirty="0">
                <a:solidFill>
                  <a:schemeClr val="tx1"/>
                </a:solidFill>
              </a:rPr>
              <a:t>, ha promosso la nascita e lo sviluppo dei </a:t>
            </a:r>
            <a:r>
              <a:rPr lang="it-IT" i="1" dirty="0">
                <a:solidFill>
                  <a:schemeClr val="tx1"/>
                </a:solidFill>
              </a:rPr>
              <a:t>Cluster Tecnologici Nazionali</a:t>
            </a:r>
            <a:r>
              <a:rPr lang="it-IT" dirty="0">
                <a:solidFill>
                  <a:schemeClr val="tx1"/>
                </a:solidFill>
              </a:rPr>
              <a:t>, con </a:t>
            </a:r>
            <a:r>
              <a:rPr lang="it-IT" b="1" dirty="0">
                <a:solidFill>
                  <a:schemeClr val="tx1"/>
                </a:solidFill>
              </a:rPr>
              <a:t>l’obiettivo</a:t>
            </a:r>
            <a:r>
              <a:rPr lang="it-IT" dirty="0">
                <a:solidFill>
                  <a:schemeClr val="tx1"/>
                </a:solidFill>
              </a:rPr>
              <a:t> di</a:t>
            </a:r>
          </a:p>
          <a:p>
            <a:r>
              <a:rPr lang="it-IT" b="1" dirty="0">
                <a:solidFill>
                  <a:schemeClr val="tx1"/>
                </a:solidFill>
              </a:rPr>
              <a:t>mobilitare simultaneamente </a:t>
            </a:r>
            <a:r>
              <a:rPr lang="it-IT" dirty="0">
                <a:solidFill>
                  <a:schemeClr val="tx1"/>
                </a:solidFill>
              </a:rPr>
              <a:t>le eccellenze del</a:t>
            </a:r>
            <a:r>
              <a:rPr lang="it-IT" b="1" dirty="0">
                <a:solidFill>
                  <a:schemeClr val="tx1"/>
                </a:solidFill>
              </a:rPr>
              <a:t> sistema industriale, </a:t>
            </a:r>
            <a:r>
              <a:rPr lang="it-IT" dirty="0">
                <a:solidFill>
                  <a:schemeClr val="tx1"/>
                </a:solidFill>
              </a:rPr>
              <a:t>del </a:t>
            </a:r>
            <a:r>
              <a:rPr lang="it-IT" b="1" dirty="0">
                <a:solidFill>
                  <a:schemeClr val="tx1"/>
                </a:solidFill>
              </a:rPr>
              <a:t>mondo della ricerca </a:t>
            </a:r>
            <a:r>
              <a:rPr lang="it-IT" dirty="0">
                <a:solidFill>
                  <a:schemeClr val="tx1"/>
                </a:solidFill>
              </a:rPr>
              <a:t>e la</a:t>
            </a:r>
            <a:r>
              <a:rPr lang="it-IT" b="1" dirty="0">
                <a:solidFill>
                  <a:schemeClr val="tx1"/>
                </a:solidFill>
              </a:rPr>
              <a:t> pubblica amministrazione</a:t>
            </a:r>
            <a:r>
              <a:rPr lang="it-IT" dirty="0">
                <a:solidFill>
                  <a:schemeClr val="tx1"/>
                </a:solidFill>
              </a:rPr>
              <a:t> regionale e nazionale su tematiche condivise, ritenute prioritarie e strategiche per il Paese nel medio e lungo periodo;</a:t>
            </a:r>
          </a:p>
          <a:p>
            <a:r>
              <a:rPr lang="it-IT" dirty="0">
                <a:solidFill>
                  <a:schemeClr val="tx1"/>
                </a:solidFill>
              </a:rPr>
              <a:t>promuovere la </a:t>
            </a:r>
            <a:r>
              <a:rPr lang="it-IT" b="1" dirty="0">
                <a:solidFill>
                  <a:schemeClr val="tx1"/>
                </a:solidFill>
              </a:rPr>
              <a:t>condivisione e</a:t>
            </a:r>
            <a:r>
              <a:rPr lang="it-IT" dirty="0">
                <a:solidFill>
                  <a:schemeClr val="tx1"/>
                </a:solidFill>
              </a:rPr>
              <a:t> il </a:t>
            </a:r>
            <a:r>
              <a:rPr lang="it-IT" b="1" dirty="0">
                <a:solidFill>
                  <a:schemeClr val="tx1"/>
                </a:solidFill>
              </a:rPr>
              <a:t>trasferimento</a:t>
            </a:r>
            <a:r>
              <a:rPr lang="it-IT" dirty="0">
                <a:solidFill>
                  <a:schemeClr val="tx1"/>
                </a:solidFill>
              </a:rPr>
              <a:t> delle</a:t>
            </a:r>
            <a:r>
              <a:rPr lang="it-IT" b="1" dirty="0">
                <a:solidFill>
                  <a:schemeClr val="tx1"/>
                </a:solidFill>
              </a:rPr>
              <a:t> conoscenze </a:t>
            </a:r>
            <a:r>
              <a:rPr lang="it-IT" dirty="0">
                <a:solidFill>
                  <a:schemeClr val="tx1"/>
                </a:solidFill>
              </a:rPr>
              <a:t>e delle</a:t>
            </a:r>
            <a:r>
              <a:rPr lang="it-IT" b="1" dirty="0">
                <a:solidFill>
                  <a:schemeClr val="tx1"/>
                </a:solidFill>
              </a:rPr>
              <a:t> competenze</a:t>
            </a:r>
            <a:r>
              <a:rPr lang="it-IT" dirty="0">
                <a:solidFill>
                  <a:schemeClr val="tx1"/>
                </a:solidFill>
              </a:rPr>
              <a:t> tra i diversi attori del sistema industriale e della ricerca;</a:t>
            </a:r>
          </a:p>
          <a:p>
            <a:r>
              <a:rPr lang="it-IT" b="1" dirty="0">
                <a:solidFill>
                  <a:schemeClr val="tx1"/>
                </a:solidFill>
              </a:rPr>
              <a:t>ottimizzare </a:t>
            </a:r>
            <a:r>
              <a:rPr lang="it-IT" dirty="0">
                <a:solidFill>
                  <a:schemeClr val="tx1"/>
                </a:solidFill>
              </a:rPr>
              <a:t>l’uso delle </a:t>
            </a:r>
            <a:r>
              <a:rPr lang="it-IT" b="1" dirty="0">
                <a:solidFill>
                  <a:schemeClr val="tx1"/>
                </a:solidFill>
              </a:rPr>
              <a:t>risorse economiche </a:t>
            </a:r>
            <a:r>
              <a:rPr lang="it-IT" dirty="0">
                <a:solidFill>
                  <a:schemeClr val="tx1"/>
                </a:solidFill>
              </a:rPr>
              <a:t>pubbliche disponibili;</a:t>
            </a:r>
          </a:p>
          <a:p>
            <a:r>
              <a:rPr lang="it-IT" dirty="0">
                <a:solidFill>
                  <a:schemeClr val="tx1"/>
                </a:solidFill>
              </a:rPr>
              <a:t>migliorare la capacità di </a:t>
            </a:r>
            <a:r>
              <a:rPr lang="it-IT" b="1" dirty="0">
                <a:solidFill>
                  <a:schemeClr val="tx1"/>
                </a:solidFill>
              </a:rPr>
              <a:t>attrarre investimenti e talenti</a:t>
            </a:r>
            <a:r>
              <a:rPr lang="it-IT" dirty="0">
                <a:solidFill>
                  <a:schemeClr val="tx1"/>
                </a:solidFill>
              </a:rPr>
              <a:t>, anche attraverso processi di internazionalizzazione;</a:t>
            </a:r>
          </a:p>
          <a:p>
            <a:r>
              <a:rPr lang="it-IT" dirty="0">
                <a:solidFill>
                  <a:schemeClr val="tx1"/>
                </a:solidFill>
              </a:rPr>
              <a:t>favorire la </a:t>
            </a:r>
            <a:r>
              <a:rPr lang="it-IT" b="1" dirty="0">
                <a:solidFill>
                  <a:schemeClr val="tx1"/>
                </a:solidFill>
              </a:rPr>
              <a:t>crescita economica</a:t>
            </a:r>
            <a:r>
              <a:rPr lang="it-IT" dirty="0">
                <a:solidFill>
                  <a:schemeClr val="tx1"/>
                </a:solidFill>
              </a:rPr>
              <a:t> sostenibile dei territori e dell’intero sistema economico nazionale;</a:t>
            </a:r>
          </a:p>
          <a:p>
            <a:r>
              <a:rPr lang="it-IT" dirty="0">
                <a:solidFill>
                  <a:schemeClr val="tx1"/>
                </a:solidFill>
              </a:rPr>
              <a:t>assumere un</a:t>
            </a:r>
            <a:r>
              <a:rPr lang="it-IT" b="1" dirty="0">
                <a:solidFill>
                  <a:schemeClr val="tx1"/>
                </a:solidFill>
              </a:rPr>
              <a:t> ruolo rilevante</a:t>
            </a:r>
            <a:r>
              <a:rPr lang="it-IT" dirty="0">
                <a:solidFill>
                  <a:schemeClr val="tx1"/>
                </a:solidFill>
              </a:rPr>
              <a:t> nel panorama europeo ed internazionale in tema di ricerca ed innovazione;</a:t>
            </a:r>
          </a:p>
          <a:p>
            <a:r>
              <a:rPr lang="it-IT" dirty="0">
                <a:solidFill>
                  <a:schemeClr val="tx1"/>
                </a:solidFill>
              </a:rPr>
              <a:t>valorizzare le eccellenze del </a:t>
            </a:r>
            <a:r>
              <a:rPr lang="it-IT" b="1" dirty="0">
                <a:solidFill>
                  <a:schemeClr val="tx1"/>
                </a:solidFill>
              </a:rPr>
              <a:t>Made in </a:t>
            </a:r>
            <a:r>
              <a:rPr lang="it-IT" b="1" dirty="0" err="1">
                <a:solidFill>
                  <a:schemeClr val="tx1"/>
                </a:solidFill>
              </a:rPr>
              <a:t>Italy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r>
              <a:rPr lang="it-IT" dirty="0">
                <a:solidFill>
                  <a:schemeClr val="tx1"/>
                </a:solidFill>
              </a:rPr>
              <a:t>Questo processo ha visto, inoltre, il coinvolgimento delle </a:t>
            </a:r>
            <a:r>
              <a:rPr lang="it-IT" b="1" dirty="0">
                <a:solidFill>
                  <a:schemeClr val="tx1"/>
                </a:solidFill>
              </a:rPr>
              <a:t>regioni</a:t>
            </a:r>
            <a:r>
              <a:rPr lang="it-IT" dirty="0">
                <a:solidFill>
                  <a:schemeClr val="tx1"/>
                </a:solidFill>
              </a:rPr>
              <a:t>, chiamate a sostenere anche finanziariamente le attività complementari e/o funzionali allo sviluppo e alla valorizzazione dei Cluster, nell’ambito di specifici Accordi di Programma con il MIUR.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15/12/2016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4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7850" y="464125"/>
            <a:ext cx="8772084" cy="6003926"/>
          </a:xfrm>
        </p:spPr>
        <p:txBody>
          <a:bodyPr>
            <a:normAutofit fontScale="70000" lnSpcReduction="20000"/>
          </a:bodyPr>
          <a:lstStyle/>
          <a:p>
            <a:r>
              <a:rPr lang="it-IT" dirty="0">
                <a:solidFill>
                  <a:schemeClr val="tx1"/>
                </a:solidFill>
              </a:rPr>
              <a:t>Ciascuno degli otto </a:t>
            </a:r>
            <a:r>
              <a:rPr lang="it-IT" i="1" dirty="0">
                <a:solidFill>
                  <a:schemeClr val="tx1"/>
                </a:solidFill>
              </a:rPr>
              <a:t>Cluster Tecnologici Nazionali</a:t>
            </a:r>
            <a:r>
              <a:rPr lang="it-IT" dirty="0">
                <a:solidFill>
                  <a:schemeClr val="tx1"/>
                </a:solidFill>
              </a:rPr>
              <a:t> fa riferimento ad una delle seguenti aree ritenute di interesse strategico per l’industria nazionale.</a:t>
            </a:r>
          </a:p>
          <a:p>
            <a:r>
              <a:rPr lang="it-IT" b="1" dirty="0">
                <a:solidFill>
                  <a:schemeClr val="tx1"/>
                </a:solidFill>
              </a:rPr>
              <a:t>Aerospazio</a:t>
            </a:r>
            <a:r>
              <a:rPr lang="it-IT" dirty="0">
                <a:solidFill>
                  <a:schemeClr val="tx1"/>
                </a:solidFill>
              </a:rPr>
              <a:t>: promozione e valorizzazione di tutti gli ambiti tecnologici di rilievo per il settore aeronautico e spaziale, con particolare riferimento all'uso duale delle tecnologie che ne specializzino l'uso ad applicazioni in campo civile e di elevato impatto sociale.</a:t>
            </a:r>
          </a:p>
          <a:p>
            <a:r>
              <a:rPr lang="it-IT" b="1" dirty="0" err="1">
                <a:solidFill>
                  <a:schemeClr val="tx1"/>
                </a:solidFill>
              </a:rPr>
              <a:t>Agrifood</a:t>
            </a:r>
            <a:r>
              <a:rPr lang="it-IT" dirty="0">
                <a:solidFill>
                  <a:schemeClr val="tx1"/>
                </a:solidFill>
              </a:rPr>
              <a:t>: sviluppo di conoscenze e tecnologie per la produzione di cibi, anche di origine marina, più sicuri e che abbiano più elevate caratteristiche di qualità e genuinità, anche attraverso una maggiore sostenibilità e un minor impatto ambientale nell'uso delle risorse.</a:t>
            </a:r>
          </a:p>
          <a:p>
            <a:r>
              <a:rPr lang="it-IT" b="1" dirty="0">
                <a:solidFill>
                  <a:schemeClr val="tx1"/>
                </a:solidFill>
              </a:rPr>
              <a:t>Chimica verde</a:t>
            </a:r>
            <a:r>
              <a:rPr lang="it-IT" dirty="0">
                <a:solidFill>
                  <a:schemeClr val="tx1"/>
                </a:solidFill>
              </a:rPr>
              <a:t>: sviluppo di tecnologie di trasformazione di biomasse di seconda e terza generazione (biomasse "sostenibili non </a:t>
            </a:r>
            <a:r>
              <a:rPr lang="it-IT" dirty="0" err="1">
                <a:solidFill>
                  <a:schemeClr val="tx1"/>
                </a:solidFill>
              </a:rPr>
              <a:t>food</a:t>
            </a:r>
            <a:r>
              <a:rPr lang="it-IT" dirty="0">
                <a:solidFill>
                  <a:schemeClr val="tx1"/>
                </a:solidFill>
              </a:rPr>
              <a:t>") in energia e chimica verde.</a:t>
            </a:r>
          </a:p>
          <a:p>
            <a:r>
              <a:rPr lang="it-IT" b="1" dirty="0">
                <a:solidFill>
                  <a:schemeClr val="tx1"/>
                </a:solidFill>
              </a:rPr>
              <a:t>Fabbrica intelligente</a:t>
            </a:r>
            <a:r>
              <a:rPr lang="it-IT" dirty="0">
                <a:solidFill>
                  <a:schemeClr val="tx1"/>
                </a:solidFill>
              </a:rPr>
              <a:t>: sviluppo e applicazione di tecnologie innovative per favorire l'innovazione e la specializzazione dei sistemi produttivi manifatturieri nazionali, sul piano della produzione, dell'organizzazione e della distribuzione.</a:t>
            </a:r>
          </a:p>
          <a:p>
            <a:r>
              <a:rPr lang="it-IT" b="1" dirty="0">
                <a:solidFill>
                  <a:schemeClr val="tx1"/>
                </a:solidFill>
              </a:rPr>
              <a:t>Mezzi e sistemi per la mobilità di superficie terrestre e marina</a:t>
            </a:r>
            <a:r>
              <a:rPr lang="it-IT" dirty="0">
                <a:solidFill>
                  <a:schemeClr val="tx1"/>
                </a:solidFill>
              </a:rPr>
              <a:t>: promozione dello sviluppo di innovativi mezzi e sistemi per la mobilità di superficie eco-sostenibili, ottimizzabili dal punto di vista intermodale, per accrescere la competitività delle imprese di produzione e di gestione nel pieno rispetto dell'ambiente e delle risorse naturali.</a:t>
            </a:r>
          </a:p>
          <a:p>
            <a:r>
              <a:rPr lang="it-IT" b="1" dirty="0">
                <a:solidFill>
                  <a:schemeClr val="tx1"/>
                </a:solidFill>
              </a:rPr>
              <a:t>Scienze della Vita</a:t>
            </a:r>
            <a:r>
              <a:rPr lang="it-IT" dirty="0">
                <a:solidFill>
                  <a:schemeClr val="tx1"/>
                </a:solidFill>
              </a:rPr>
              <a:t>: cura della salute umana attraverso la produzione di nuovi farmaci e terapie </a:t>
            </a:r>
            <a:r>
              <a:rPr lang="it-IT" dirty="0" err="1">
                <a:solidFill>
                  <a:schemeClr val="tx1"/>
                </a:solidFill>
              </a:rPr>
              <a:t>assistive</a:t>
            </a:r>
            <a:r>
              <a:rPr lang="it-IT" dirty="0">
                <a:solidFill>
                  <a:schemeClr val="tx1"/>
                </a:solidFill>
              </a:rPr>
              <a:t>, anche a costi contenuti; realizzazione di approcci diagnostici innovativi per malattie particolarmente critiche, comunque in un'ottica di miglioramento e allungamento della vita attiva delle persone.</a:t>
            </a:r>
          </a:p>
          <a:p>
            <a:r>
              <a:rPr lang="it-IT" b="1" dirty="0">
                <a:solidFill>
                  <a:schemeClr val="tx1"/>
                </a:solidFill>
              </a:rPr>
              <a:t>Tecnologie per gli ambienti di vita</a:t>
            </a:r>
            <a:r>
              <a:rPr lang="it-IT" dirty="0">
                <a:solidFill>
                  <a:schemeClr val="tx1"/>
                </a:solidFill>
              </a:rPr>
              <a:t>: sviluppo di conoscenze, soluzioni tecnologiche, impianti, costruzioni e prodotti altamente innovativi che, secondo uno schema di </a:t>
            </a:r>
            <a:r>
              <a:rPr lang="it-IT" i="1" dirty="0">
                <a:solidFill>
                  <a:schemeClr val="tx1"/>
                </a:solidFill>
              </a:rPr>
              <a:t>Ambient Intelligence</a:t>
            </a:r>
            <a:r>
              <a:rPr lang="it-IT" dirty="0">
                <a:solidFill>
                  <a:schemeClr val="tx1"/>
                </a:solidFill>
              </a:rPr>
              <a:t> ed </a:t>
            </a:r>
            <a:r>
              <a:rPr lang="it-IT" i="1" dirty="0">
                <a:solidFill>
                  <a:schemeClr val="tx1"/>
                </a:solidFill>
              </a:rPr>
              <a:t>Ambient </a:t>
            </a:r>
            <a:r>
              <a:rPr lang="it-IT" i="1" dirty="0" err="1">
                <a:solidFill>
                  <a:schemeClr val="tx1"/>
                </a:solidFill>
              </a:rPr>
              <a:t>Assisted</a:t>
            </a:r>
            <a:r>
              <a:rPr lang="it-IT" i="1" dirty="0">
                <a:solidFill>
                  <a:schemeClr val="tx1"/>
                </a:solidFill>
              </a:rPr>
              <a:t> Living</a:t>
            </a:r>
            <a:r>
              <a:rPr lang="it-IT" dirty="0">
                <a:solidFill>
                  <a:schemeClr val="tx1"/>
                </a:solidFill>
              </a:rPr>
              <a:t>, permettano di ridisegnare l'ambiente di vita domestico in modo da garantire l'inclusione, la sicurezza, l'</a:t>
            </a:r>
            <a:r>
              <a:rPr lang="it-IT" dirty="0" err="1">
                <a:solidFill>
                  <a:schemeClr val="tx1"/>
                </a:solidFill>
              </a:rPr>
              <a:t>ecosostenibilità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r>
              <a:rPr lang="it-IT" b="1" dirty="0">
                <a:solidFill>
                  <a:schemeClr val="tx1"/>
                </a:solidFill>
              </a:rPr>
              <a:t>Tecnologie per le Smart </a:t>
            </a:r>
            <a:r>
              <a:rPr lang="it-IT" b="1" dirty="0" err="1">
                <a:solidFill>
                  <a:schemeClr val="tx1"/>
                </a:solidFill>
              </a:rPr>
              <a:t>Communities</a:t>
            </a:r>
            <a:r>
              <a:rPr lang="it-IT" dirty="0">
                <a:solidFill>
                  <a:schemeClr val="tx1"/>
                </a:solidFill>
              </a:rPr>
              <a:t>: sviluppo delle più avanzate soluzioni tecnologiche applicative per consentire di realizzare modelli innovativi di risoluzione integrata per problemi sociali di scala urbana e metropolitana.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15/12/2016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46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it-IT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REGIONE LAZIO,</a:t>
            </a:r>
            <a:r>
              <a:rPr lang="it-IT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APQ con MISE e MIUR, ha costituito (con supporto </a:t>
            </a:r>
            <a:r>
              <a:rPr lang="it-IT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Filas</a:t>
            </a:r>
            <a:r>
              <a:rPr lang="it-IT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):</a:t>
            </a:r>
          </a:p>
          <a:p>
            <a:pPr marL="457200" lvl="0" indent="-33020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it-IT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il Distretto Tecnologico Aerospaziale del Lazio (DTA) stanziamento 60 M€, tra i principali promotori CTN Aerospaziale (CTNA)</a:t>
            </a:r>
          </a:p>
          <a:p>
            <a:pPr marL="457200" lvl="0" indent="-33020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it-IT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il Distretto Tecnologico delle Bioscienze del Lazio (DTB) stanziamento di 60 M€, tra i principali promotori del CTN Scienze della Vita, “ALISEI”</a:t>
            </a:r>
          </a:p>
          <a:p>
            <a:pPr marL="457200" lvl="0" indent="-33020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it-IT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il “Distretto tecnologico per i Beni e le Attività culturali del Lazio” (DTC) stanziamento iniziale di 40 M€. Tra i principali promotori del CTN per l’area applicativa Tecnologie per Smart </a:t>
            </a:r>
            <a:r>
              <a:rPr lang="it-IT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Communities</a:t>
            </a:r>
            <a:r>
              <a:rPr lang="it-IT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(TSC)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None/>
            </a:pPr>
            <a:endParaRPr lang="it-IT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None/>
            </a:pPr>
            <a:r>
              <a:rPr lang="it-IT" u="sng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http://www.lazioinnova.it/wp-content/uploads/2015/03/regione_lazio_smart_specialisation_strategy_luglio_2014.pdf</a:t>
            </a:r>
            <a:r>
              <a:rPr lang="it-IT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None/>
            </a:pPr>
            <a:r>
              <a:rPr lang="it-IT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S3 LAZIO lug14, pag. 29-30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None/>
            </a:pPr>
            <a:endParaRPr lang="it-IT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None/>
            </a:pPr>
            <a:r>
              <a:rPr lang="it-IT" u="sng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http://attiministeriali.miur.it/anno-2016/agosto/dd-03082016-(3).aspx</a:t>
            </a:r>
            <a:r>
              <a:rPr lang="it-IT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  DD 3.8.2016 n. 1610 SCAD. 13 ottobre 2016</a:t>
            </a:r>
          </a:p>
          <a:p>
            <a:pPr marL="0" lvl="0" indent="-69850">
              <a:spcBef>
                <a:spcPts val="0"/>
              </a:spcBef>
              <a:buClr>
                <a:schemeClr val="dk1"/>
              </a:buClr>
              <a:buNone/>
            </a:pPr>
            <a:r>
              <a:rPr lang="it-IT" b="1" dirty="0">
                <a:solidFill>
                  <a:schemeClr val="bg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sviluppo e potenziamento di 4 nuovi CTN:  </a:t>
            </a:r>
            <a:r>
              <a:rPr lang="it-IT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Tecnologie per </a:t>
            </a:r>
            <a:r>
              <a:rPr lang="it-IT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Patrimonio Culturale</a:t>
            </a:r>
            <a:r>
              <a:rPr lang="it-I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it-IT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Design, Creatività e Made in </a:t>
            </a:r>
            <a:r>
              <a:rPr lang="it-IT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Italy</a:t>
            </a:r>
            <a:r>
              <a:rPr lang="it-I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it-IT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Economia del Mare</a:t>
            </a:r>
            <a:r>
              <a:rPr lang="it-I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it-IT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Energia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15/12/2016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1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Distretti Regione LAZIO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7850" y="533400"/>
            <a:ext cx="9328150" cy="3767670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il Distretto Tecnologico Aerospaziale del Lazio (DTA)</a:t>
            </a:r>
          </a:p>
          <a:p>
            <a:r>
              <a:rPr lang="it-IT" dirty="0">
                <a:solidFill>
                  <a:schemeClr val="tx1"/>
                </a:solidFill>
              </a:rPr>
              <a:t>il Distretto Tecnologico delle Bioscienze del Lazio (DTB)</a:t>
            </a:r>
          </a:p>
          <a:p>
            <a:r>
              <a:rPr lang="it-IT" dirty="0">
                <a:solidFill>
                  <a:schemeClr val="tx1"/>
                </a:solidFill>
              </a:rPr>
              <a:t>il Distretto tecnologico per i Beni e le Attività culturali del Lazio (DTC</a:t>
            </a:r>
            <a:r>
              <a:rPr lang="it-IT" dirty="0" smtClean="0">
                <a:solidFill>
                  <a:schemeClr val="tx1"/>
                </a:solidFill>
              </a:rPr>
              <a:t>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3235-A3F2-5E49-B13E-E9A79598DE48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38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DTA (Fonte LAZIOINNOVA)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7850" y="533400"/>
            <a:ext cx="8772083" cy="43053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Il settore aerospaziale nel Lazio vanta una tradizione che risale all’inizio del Novecento e si avvale di un legame solido con il mondo dell’università. Fanno parte del distretto ben 10 organismi di ricerca, tra cui CNR, INAF, ENEA, </a:t>
            </a:r>
            <a:r>
              <a:rPr lang="it-IT" dirty="0">
                <a:solidFill>
                  <a:srgbClr val="FF0000"/>
                </a:solidFill>
              </a:rPr>
              <a:t>INFN</a:t>
            </a:r>
            <a:r>
              <a:rPr lang="it-IT" dirty="0">
                <a:solidFill>
                  <a:schemeClr val="tx1"/>
                </a:solidFill>
              </a:rPr>
              <a:t>, INGV, 5 università, 4 facoltà di ingegneria, 12 dipartimenti e oltre 3.000 tra professori, ricercatori ed esperti coinvolti in attività di studio, sperimentazione e progettazione aerospaziale. 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Dal 2005 a oggi, attraverso il DTA, la Regione Lazio ha investito circa 58 milioni di euro, sostenendo circa 110 progetti di ricerca e sviluppo in campo aerospaziale.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3235-A3F2-5E49-B13E-E9A79598DE48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0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DTB (fonte LAZIOINNOVA)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7850" y="533400"/>
            <a:ext cx="9175749" cy="4445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Nell’Area di specializzazione delle “Scienze della Vita”, è presente nel Lazio, accanto a un sistema industriale regionale molto competitivo – operante nei comparti produttivi Farmaceutico, Dispositivi biomedicali e diagnostici, Biotecnologie e Nanotecnologie, ICT per la biomedicina e per i servizi sanitari, Benessere – anche un Sistema della Ricerca di primissimo livello internazionale con oltre 10.000 specialisti in attività di ricerca di base e applicata, 8 Università (6 pubbliche e 2 private), 13 Organismi di ricerca pubblica, 10 importanti Centri di ricerca privati e 3 Istituti Europei di Ricerca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</a:p>
          <a:p>
            <a:r>
              <a:rPr lang="it-IT" dirty="0">
                <a:solidFill>
                  <a:schemeClr val="tx1"/>
                </a:solidFill>
              </a:rPr>
              <a:t>Dal 2009 a oggi, attraverso il DTB, la Regione Lazio ha investito circa 29 milioni di euro, sostenendo, con 3 bandi, 72 progetti di R&amp;D di 120 aziende laziali in collaborazione con gli organismi di Ricerca e 3 programmi triennali di Ricerca nelle neuroscienze.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3235-A3F2-5E49-B13E-E9A79598DE48}" type="datetime1">
              <a:rPr lang="it-IT" smtClean="0"/>
              <a:t>15/12/2016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Maria Rita FERRAZZA - LNF-INFN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145</TotalTime>
  <Words>1107</Words>
  <Application>Microsoft Office PowerPoint</Application>
  <PresentationFormat>A4 (21x29,7 cm)</PresentationFormat>
  <Paragraphs>97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Sezione</vt:lpstr>
      <vt:lpstr>CLUSTER E DISTRETTI TECNOLOGICI della REGIONE LAZIO</vt:lpstr>
      <vt:lpstr>Presentazione standard di PowerPoint</vt:lpstr>
      <vt:lpstr>Presentazione standard di PowerPoint</vt:lpstr>
      <vt:lpstr>Perché si sono formati?</vt:lpstr>
      <vt:lpstr>Presentazione standard di PowerPoint</vt:lpstr>
      <vt:lpstr>Presentazione standard di PowerPoint</vt:lpstr>
      <vt:lpstr>Distretti Regione LAZIO</vt:lpstr>
      <vt:lpstr>DTA (Fonte LAZIOINNOVA)</vt:lpstr>
      <vt:lpstr>DTB (fonte LAZIOINNOVA) </vt:lpstr>
      <vt:lpstr>DTC (fonte lazioinnova)</vt:lpstr>
      <vt:lpstr>CONCLUSIONI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DIstreTTI TECNOLOGICI</dc:title>
  <dc:creator>Utente di Microsoft Office</dc:creator>
  <cp:lastModifiedBy>Daniela</cp:lastModifiedBy>
  <cp:revision>23</cp:revision>
  <dcterms:created xsi:type="dcterms:W3CDTF">2016-12-12T08:06:37Z</dcterms:created>
  <dcterms:modified xsi:type="dcterms:W3CDTF">2016-12-15T15:13:57Z</dcterms:modified>
</cp:coreProperties>
</file>