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42876-EFB2-4A2B-8362-EF775CAAC2E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E763A9-16EB-4F13-8DE4-739B2FC651FB}">
      <dgm:prSet phldrT="[Testo]" custT="1"/>
      <dgm:spPr/>
      <dgm:t>
        <a:bodyPr/>
        <a:lstStyle/>
        <a:p>
          <a:r>
            <a:rPr lang="it-IT" sz="3200" dirty="0" err="1" smtClean="0"/>
            <a:t>Areospazio</a:t>
          </a:r>
          <a:endParaRPr lang="it-IT" sz="1300" dirty="0"/>
        </a:p>
      </dgm:t>
    </dgm:pt>
    <dgm:pt modelId="{E89894CE-3590-455E-A070-E49E4BE27245}" type="parTrans" cxnId="{2AEA9FC9-E150-41D0-96C8-56CD9DB7CDDD}">
      <dgm:prSet/>
      <dgm:spPr/>
      <dgm:t>
        <a:bodyPr/>
        <a:lstStyle/>
        <a:p>
          <a:endParaRPr lang="it-IT"/>
        </a:p>
      </dgm:t>
    </dgm:pt>
    <dgm:pt modelId="{D9E8F367-5D04-4F63-A5F3-A2649C9FD709}" type="sibTrans" cxnId="{2AEA9FC9-E150-41D0-96C8-56CD9DB7CDDD}">
      <dgm:prSet/>
      <dgm:spPr/>
      <dgm:t>
        <a:bodyPr/>
        <a:lstStyle/>
        <a:p>
          <a:endParaRPr lang="it-IT"/>
        </a:p>
      </dgm:t>
    </dgm:pt>
    <dgm:pt modelId="{696951B1-9D65-4D44-8D45-15E4DD64D313}">
      <dgm:prSet phldrT="[Testo]" custT="1"/>
      <dgm:spPr/>
      <dgm:t>
        <a:bodyPr/>
        <a:lstStyle/>
        <a:p>
          <a:r>
            <a:rPr lang="it-IT" sz="3200" dirty="0" smtClean="0"/>
            <a:t>Biotecnologie</a:t>
          </a:r>
          <a:endParaRPr lang="it-IT" sz="3200" dirty="0"/>
        </a:p>
      </dgm:t>
    </dgm:pt>
    <dgm:pt modelId="{400C59CA-54FE-4C50-922D-7072A51A76D4}" type="parTrans" cxnId="{4EF9CFB7-71E9-4FAB-86FD-580FFE33F92F}">
      <dgm:prSet/>
      <dgm:spPr/>
      <dgm:t>
        <a:bodyPr/>
        <a:lstStyle/>
        <a:p>
          <a:endParaRPr lang="it-IT"/>
        </a:p>
      </dgm:t>
    </dgm:pt>
    <dgm:pt modelId="{D59819BB-4E35-48BF-9723-65055F035D8A}" type="sibTrans" cxnId="{4EF9CFB7-71E9-4FAB-86FD-580FFE33F92F}">
      <dgm:prSet/>
      <dgm:spPr/>
      <dgm:t>
        <a:bodyPr/>
        <a:lstStyle/>
        <a:p>
          <a:endParaRPr lang="it-IT"/>
        </a:p>
      </dgm:t>
    </dgm:pt>
    <dgm:pt modelId="{95EB1281-3199-4C61-8CE9-763CA248F35E}">
      <dgm:prSet phldrT="[Testo]"/>
      <dgm:spPr/>
      <dgm:t>
        <a:bodyPr/>
        <a:lstStyle/>
        <a:p>
          <a:r>
            <a:rPr lang="it-IT" smtClean="0"/>
            <a:t>Beni culturali</a:t>
          </a:r>
          <a:endParaRPr lang="it-IT"/>
        </a:p>
      </dgm:t>
    </dgm:pt>
    <dgm:pt modelId="{1FF4C85D-D5DA-49EB-809D-5BEDD593E21C}" type="parTrans" cxnId="{7E70C705-DC4B-4681-A1AD-7B6CD72C48E1}">
      <dgm:prSet/>
      <dgm:spPr/>
      <dgm:t>
        <a:bodyPr/>
        <a:lstStyle/>
        <a:p>
          <a:endParaRPr lang="it-IT"/>
        </a:p>
      </dgm:t>
    </dgm:pt>
    <dgm:pt modelId="{03ECFACA-1A21-45DF-AFF1-4C42A28C7690}" type="sibTrans" cxnId="{7E70C705-DC4B-4681-A1AD-7B6CD72C48E1}">
      <dgm:prSet/>
      <dgm:spPr/>
      <dgm:t>
        <a:bodyPr/>
        <a:lstStyle/>
        <a:p>
          <a:endParaRPr lang="it-IT"/>
        </a:p>
      </dgm:t>
    </dgm:pt>
    <dgm:pt modelId="{60FD7C36-1A5D-425B-A31D-B23E173CD154}" type="pres">
      <dgm:prSet presAssocID="{AE642876-EFB2-4A2B-8362-EF775CAAC2E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4131C2-CD24-4B94-AA4F-36C930DF6F40}" type="pres">
      <dgm:prSet presAssocID="{AE642876-EFB2-4A2B-8362-EF775CAAC2E9}" presName="cycle" presStyleCnt="0"/>
      <dgm:spPr/>
    </dgm:pt>
    <dgm:pt modelId="{B63C8215-9289-4233-8640-44A86B4DE6F6}" type="pres">
      <dgm:prSet presAssocID="{AE642876-EFB2-4A2B-8362-EF775CAAC2E9}" presName="centerShape" presStyleCnt="0"/>
      <dgm:spPr/>
    </dgm:pt>
    <dgm:pt modelId="{6FF1DCC1-5C77-4695-AAB7-D0853D0330BC}" type="pres">
      <dgm:prSet presAssocID="{AE642876-EFB2-4A2B-8362-EF775CAAC2E9}" presName="connSite" presStyleLbl="node1" presStyleIdx="0" presStyleCnt="4"/>
      <dgm:spPr/>
    </dgm:pt>
    <dgm:pt modelId="{048FFBEC-723A-44A1-8E77-E452421E8056}" type="pres">
      <dgm:prSet presAssocID="{AE642876-EFB2-4A2B-8362-EF775CAAC2E9}" presName="visible" presStyleLbl="node1" presStyleIdx="0" presStyleCnt="4" custScaleX="205285" custScaleY="59442" custLinFactNeighborX="-25745" custLinFactNeighborY="-767"/>
      <dgm:spPr>
        <a:prstGeom prst="flowChart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BF70BD-1FEF-4C4D-9E38-EA36EB56F771}" type="pres">
      <dgm:prSet presAssocID="{E89894CE-3590-455E-A070-E49E4BE27245}" presName="Name25" presStyleLbl="parChTrans1D1" presStyleIdx="0" presStyleCnt="3"/>
      <dgm:spPr/>
      <dgm:t>
        <a:bodyPr/>
        <a:lstStyle/>
        <a:p>
          <a:endParaRPr lang="en-US"/>
        </a:p>
      </dgm:t>
    </dgm:pt>
    <dgm:pt modelId="{34E70CE1-F21D-4D56-831F-7895EA18FAA3}" type="pres">
      <dgm:prSet presAssocID="{11E763A9-16EB-4F13-8DE4-739B2FC651FB}" presName="node" presStyleCnt="0"/>
      <dgm:spPr/>
    </dgm:pt>
    <dgm:pt modelId="{BA1EF1C3-3AAB-4CB4-A7FB-B432863C41BA}" type="pres">
      <dgm:prSet presAssocID="{11E763A9-16EB-4F13-8DE4-739B2FC651FB}" presName="parentNode" presStyleLbl="node1" presStyleIdx="1" presStyleCnt="4" custScaleX="250324" custLinFactX="95586" custLinFactNeighborX="100000" custLinFactNeighborY="20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AB1C1-4C57-4A66-8F52-1DD6A759221E}" type="pres">
      <dgm:prSet presAssocID="{11E763A9-16EB-4F13-8DE4-739B2FC651F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2F4EA0-7701-411F-98DD-63CE106C4122}" type="pres">
      <dgm:prSet presAssocID="{400C59CA-54FE-4C50-922D-7072A51A76D4}" presName="Name25" presStyleLbl="parChTrans1D1" presStyleIdx="1" presStyleCnt="3"/>
      <dgm:spPr/>
      <dgm:t>
        <a:bodyPr/>
        <a:lstStyle/>
        <a:p>
          <a:endParaRPr lang="en-US"/>
        </a:p>
      </dgm:t>
    </dgm:pt>
    <dgm:pt modelId="{3B6C818A-091A-4BDF-A58E-80D97D7C0B37}" type="pres">
      <dgm:prSet presAssocID="{696951B1-9D65-4D44-8D45-15E4DD64D313}" presName="node" presStyleCnt="0"/>
      <dgm:spPr/>
    </dgm:pt>
    <dgm:pt modelId="{56ED8FF8-CD5E-4623-A94F-05610CD97C73}" type="pres">
      <dgm:prSet presAssocID="{696951B1-9D65-4D44-8D45-15E4DD64D313}" presName="parentNode" presStyleLbl="node1" presStyleIdx="2" presStyleCnt="4" custScaleX="306164" custLinFactX="72376" custLinFactNeighborX="100000" custLinFactNeighborY="-57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705EA-B141-4564-870B-FF711DBD2357}" type="pres">
      <dgm:prSet presAssocID="{696951B1-9D65-4D44-8D45-15E4DD64D31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F0F443-C510-4FE6-9758-6D0EAC6A1CAB}" type="pres">
      <dgm:prSet presAssocID="{1FF4C85D-D5DA-49EB-809D-5BEDD593E21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5A170DAD-4E6D-4957-B933-A526DE163692}" type="pres">
      <dgm:prSet presAssocID="{95EB1281-3199-4C61-8CE9-763CA248F35E}" presName="node" presStyleCnt="0"/>
      <dgm:spPr/>
    </dgm:pt>
    <dgm:pt modelId="{066F04D6-B3FA-4435-B919-0B331D5B6D84}" type="pres">
      <dgm:prSet presAssocID="{95EB1281-3199-4C61-8CE9-763CA248F35E}" presName="parentNode" presStyleLbl="node1" presStyleIdx="3" presStyleCnt="4" custScaleX="272059" custLinFactX="99304" custLinFactNeighborX="100000" custLinFactNeighborY="38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FCFA0-A83E-461D-9DF7-E02563677AE9}" type="pres">
      <dgm:prSet presAssocID="{95EB1281-3199-4C61-8CE9-763CA248F35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05DA477-684C-534A-915A-4F68EC323CCD}" type="presOf" srcId="{E89894CE-3590-455E-A070-E49E4BE27245}" destId="{49BF70BD-1FEF-4C4D-9E38-EA36EB56F771}" srcOrd="0" destOrd="0" presId="urn:microsoft.com/office/officeart/2005/8/layout/radial2"/>
    <dgm:cxn modelId="{8ED0C40E-57CF-FA46-B8A0-0C31EBD6820B}" type="presOf" srcId="{696951B1-9D65-4D44-8D45-15E4DD64D313}" destId="{56ED8FF8-CD5E-4623-A94F-05610CD97C73}" srcOrd="0" destOrd="0" presId="urn:microsoft.com/office/officeart/2005/8/layout/radial2"/>
    <dgm:cxn modelId="{EE294274-B508-C54B-844D-0F648C86A0DD}" type="presOf" srcId="{95EB1281-3199-4C61-8CE9-763CA248F35E}" destId="{066F04D6-B3FA-4435-B919-0B331D5B6D84}" srcOrd="0" destOrd="0" presId="urn:microsoft.com/office/officeart/2005/8/layout/radial2"/>
    <dgm:cxn modelId="{2AEA9FC9-E150-41D0-96C8-56CD9DB7CDDD}" srcId="{AE642876-EFB2-4A2B-8362-EF775CAAC2E9}" destId="{11E763A9-16EB-4F13-8DE4-739B2FC651FB}" srcOrd="0" destOrd="0" parTransId="{E89894CE-3590-455E-A070-E49E4BE27245}" sibTransId="{D9E8F367-5D04-4F63-A5F3-A2649C9FD709}"/>
    <dgm:cxn modelId="{4EF9CFB7-71E9-4FAB-86FD-580FFE33F92F}" srcId="{AE642876-EFB2-4A2B-8362-EF775CAAC2E9}" destId="{696951B1-9D65-4D44-8D45-15E4DD64D313}" srcOrd="1" destOrd="0" parTransId="{400C59CA-54FE-4C50-922D-7072A51A76D4}" sibTransId="{D59819BB-4E35-48BF-9723-65055F035D8A}"/>
    <dgm:cxn modelId="{72036FF1-8745-0541-AF5A-1A7932035210}" type="presOf" srcId="{11E763A9-16EB-4F13-8DE4-739B2FC651FB}" destId="{BA1EF1C3-3AAB-4CB4-A7FB-B432863C41BA}" srcOrd="0" destOrd="0" presId="urn:microsoft.com/office/officeart/2005/8/layout/radial2"/>
    <dgm:cxn modelId="{B322151C-72DF-7D4D-A3B8-EDD0E261138C}" type="presOf" srcId="{1FF4C85D-D5DA-49EB-809D-5BEDD593E21C}" destId="{2DF0F443-C510-4FE6-9758-6D0EAC6A1CAB}" srcOrd="0" destOrd="0" presId="urn:microsoft.com/office/officeart/2005/8/layout/radial2"/>
    <dgm:cxn modelId="{72C943B8-0A47-AD4F-A64A-29B5C998D7D8}" type="presOf" srcId="{400C59CA-54FE-4C50-922D-7072A51A76D4}" destId="{5F2F4EA0-7701-411F-98DD-63CE106C4122}" srcOrd="0" destOrd="0" presId="urn:microsoft.com/office/officeart/2005/8/layout/radial2"/>
    <dgm:cxn modelId="{DF2AD12F-53F5-F347-A21A-0B4883B6D62C}" type="presOf" srcId="{AE642876-EFB2-4A2B-8362-EF775CAAC2E9}" destId="{60FD7C36-1A5D-425B-A31D-B23E173CD154}" srcOrd="0" destOrd="0" presId="urn:microsoft.com/office/officeart/2005/8/layout/radial2"/>
    <dgm:cxn modelId="{7E70C705-DC4B-4681-A1AD-7B6CD72C48E1}" srcId="{AE642876-EFB2-4A2B-8362-EF775CAAC2E9}" destId="{95EB1281-3199-4C61-8CE9-763CA248F35E}" srcOrd="2" destOrd="0" parTransId="{1FF4C85D-D5DA-49EB-809D-5BEDD593E21C}" sibTransId="{03ECFACA-1A21-45DF-AFF1-4C42A28C7690}"/>
    <dgm:cxn modelId="{6D78F3DD-DBE4-484A-94AE-D867A381CC39}" type="presParOf" srcId="{60FD7C36-1A5D-425B-A31D-B23E173CD154}" destId="{DC4131C2-CD24-4B94-AA4F-36C930DF6F40}" srcOrd="0" destOrd="0" presId="urn:microsoft.com/office/officeart/2005/8/layout/radial2"/>
    <dgm:cxn modelId="{C29B5C4D-0F43-C845-B197-DA1645AC8711}" type="presParOf" srcId="{DC4131C2-CD24-4B94-AA4F-36C930DF6F40}" destId="{B63C8215-9289-4233-8640-44A86B4DE6F6}" srcOrd="0" destOrd="0" presId="urn:microsoft.com/office/officeart/2005/8/layout/radial2"/>
    <dgm:cxn modelId="{A106616F-4AC6-7D43-AB64-28D4AFCE389E}" type="presParOf" srcId="{B63C8215-9289-4233-8640-44A86B4DE6F6}" destId="{6FF1DCC1-5C77-4695-AAB7-D0853D0330BC}" srcOrd="0" destOrd="0" presId="urn:microsoft.com/office/officeart/2005/8/layout/radial2"/>
    <dgm:cxn modelId="{C16633D5-27EF-5940-98C1-C066B0C9F040}" type="presParOf" srcId="{B63C8215-9289-4233-8640-44A86B4DE6F6}" destId="{048FFBEC-723A-44A1-8E77-E452421E8056}" srcOrd="1" destOrd="0" presId="urn:microsoft.com/office/officeart/2005/8/layout/radial2"/>
    <dgm:cxn modelId="{E4CB421A-7C70-754C-893E-ED50C6C23951}" type="presParOf" srcId="{DC4131C2-CD24-4B94-AA4F-36C930DF6F40}" destId="{49BF70BD-1FEF-4C4D-9E38-EA36EB56F771}" srcOrd="1" destOrd="0" presId="urn:microsoft.com/office/officeart/2005/8/layout/radial2"/>
    <dgm:cxn modelId="{A9193578-587D-1A49-84D3-9AD9FE954C19}" type="presParOf" srcId="{DC4131C2-CD24-4B94-AA4F-36C930DF6F40}" destId="{34E70CE1-F21D-4D56-831F-7895EA18FAA3}" srcOrd="2" destOrd="0" presId="urn:microsoft.com/office/officeart/2005/8/layout/radial2"/>
    <dgm:cxn modelId="{AC20A5F9-2CAF-C442-B344-D5F5EB08DEF7}" type="presParOf" srcId="{34E70CE1-F21D-4D56-831F-7895EA18FAA3}" destId="{BA1EF1C3-3AAB-4CB4-A7FB-B432863C41BA}" srcOrd="0" destOrd="0" presId="urn:microsoft.com/office/officeart/2005/8/layout/radial2"/>
    <dgm:cxn modelId="{40C31A8C-642A-7446-BD5B-D5F04FB3F382}" type="presParOf" srcId="{34E70CE1-F21D-4D56-831F-7895EA18FAA3}" destId="{BA9AB1C1-4C57-4A66-8F52-1DD6A759221E}" srcOrd="1" destOrd="0" presId="urn:microsoft.com/office/officeart/2005/8/layout/radial2"/>
    <dgm:cxn modelId="{9FEEA678-5881-2343-AAEB-1365BF745531}" type="presParOf" srcId="{DC4131C2-CD24-4B94-AA4F-36C930DF6F40}" destId="{5F2F4EA0-7701-411F-98DD-63CE106C4122}" srcOrd="3" destOrd="0" presId="urn:microsoft.com/office/officeart/2005/8/layout/radial2"/>
    <dgm:cxn modelId="{9962F3D7-BB5D-914E-AA82-10D13A98BBE0}" type="presParOf" srcId="{DC4131C2-CD24-4B94-AA4F-36C930DF6F40}" destId="{3B6C818A-091A-4BDF-A58E-80D97D7C0B37}" srcOrd="4" destOrd="0" presId="urn:microsoft.com/office/officeart/2005/8/layout/radial2"/>
    <dgm:cxn modelId="{39E4E4AB-1429-B14F-B466-921DBE234AD6}" type="presParOf" srcId="{3B6C818A-091A-4BDF-A58E-80D97D7C0B37}" destId="{56ED8FF8-CD5E-4623-A94F-05610CD97C73}" srcOrd="0" destOrd="0" presId="urn:microsoft.com/office/officeart/2005/8/layout/radial2"/>
    <dgm:cxn modelId="{CDBC6A22-9686-D548-B160-D9F587365B69}" type="presParOf" srcId="{3B6C818A-091A-4BDF-A58E-80D97D7C0B37}" destId="{D58705EA-B141-4564-870B-FF711DBD2357}" srcOrd="1" destOrd="0" presId="urn:microsoft.com/office/officeart/2005/8/layout/radial2"/>
    <dgm:cxn modelId="{62FDA686-A46E-0C46-87A3-ED4B12A9B0CD}" type="presParOf" srcId="{DC4131C2-CD24-4B94-AA4F-36C930DF6F40}" destId="{2DF0F443-C510-4FE6-9758-6D0EAC6A1CAB}" srcOrd="5" destOrd="0" presId="urn:microsoft.com/office/officeart/2005/8/layout/radial2"/>
    <dgm:cxn modelId="{9EA09CAD-E498-6E47-B3F9-29CC2F168775}" type="presParOf" srcId="{DC4131C2-CD24-4B94-AA4F-36C930DF6F40}" destId="{5A170DAD-4E6D-4957-B933-A526DE163692}" srcOrd="6" destOrd="0" presId="urn:microsoft.com/office/officeart/2005/8/layout/radial2"/>
    <dgm:cxn modelId="{AE6BED63-AE50-C343-A856-61375F56F5C3}" type="presParOf" srcId="{5A170DAD-4E6D-4957-B933-A526DE163692}" destId="{066F04D6-B3FA-4435-B919-0B331D5B6D84}" srcOrd="0" destOrd="0" presId="urn:microsoft.com/office/officeart/2005/8/layout/radial2"/>
    <dgm:cxn modelId="{1396CC51-9921-AB46-8CD1-45F5F8E6A56D}" type="presParOf" srcId="{5A170DAD-4E6D-4957-B933-A526DE163692}" destId="{75EFCFA0-A83E-461D-9DF7-E02563677AE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0F443-C510-4FE6-9758-6D0EAC6A1CAB}">
      <dsp:nvSpPr>
        <dsp:cNvPr id="0" name=""/>
        <dsp:cNvSpPr/>
      </dsp:nvSpPr>
      <dsp:spPr>
        <a:xfrm rot="1297399">
          <a:off x="2896671" y="2534544"/>
          <a:ext cx="1931683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931683" y="200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EA0-7701-411F-98DD-63CE106C4122}">
      <dsp:nvSpPr>
        <dsp:cNvPr id="0" name=""/>
        <dsp:cNvSpPr/>
      </dsp:nvSpPr>
      <dsp:spPr>
        <a:xfrm rot="21537145">
          <a:off x="2964545" y="1897582"/>
          <a:ext cx="1141430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141430" y="200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F70BD-1FEF-4C4D-9E38-EA36EB56F771}">
      <dsp:nvSpPr>
        <dsp:cNvPr id="0" name=""/>
        <dsp:cNvSpPr/>
      </dsp:nvSpPr>
      <dsp:spPr>
        <a:xfrm rot="20319718">
          <a:off x="2897737" y="1309892"/>
          <a:ext cx="1951966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951966" y="200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FFBEC-723A-44A1-8E77-E452421E8056}">
      <dsp:nvSpPr>
        <dsp:cNvPr id="0" name=""/>
        <dsp:cNvSpPr/>
      </dsp:nvSpPr>
      <dsp:spPr>
        <a:xfrm>
          <a:off x="0" y="1371564"/>
          <a:ext cx="3827523" cy="1108291"/>
        </a:xfrm>
        <a:prstGeom prst="flowChart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EF1C3-3AAB-4CB4-A7FB-B432863C41BA}">
      <dsp:nvSpPr>
        <dsp:cNvPr id="0" name=""/>
        <dsp:cNvSpPr/>
      </dsp:nvSpPr>
      <dsp:spPr>
        <a:xfrm>
          <a:off x="4383702" y="24403"/>
          <a:ext cx="2800363" cy="1118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err="1" smtClean="0"/>
            <a:t>Areospazio</a:t>
          </a:r>
          <a:endParaRPr lang="it-IT" sz="1300" kern="1200" dirty="0"/>
        </a:p>
      </dsp:txBody>
      <dsp:txXfrm>
        <a:off x="4793806" y="188232"/>
        <a:ext cx="1980155" cy="791037"/>
      </dsp:txXfrm>
    </dsp:sp>
    <dsp:sp modelId="{56ED8FF8-CD5E-4623-A94F-05610CD97C73}">
      <dsp:nvSpPr>
        <dsp:cNvPr id="0" name=""/>
        <dsp:cNvSpPr/>
      </dsp:nvSpPr>
      <dsp:spPr>
        <a:xfrm>
          <a:off x="4103202" y="1316595"/>
          <a:ext cx="3425043" cy="1118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Biotecnologie</a:t>
          </a:r>
          <a:endParaRPr lang="it-IT" sz="3200" kern="1200" dirty="0"/>
        </a:p>
      </dsp:txBody>
      <dsp:txXfrm>
        <a:off x="4604788" y="1480424"/>
        <a:ext cx="2421871" cy="791037"/>
      </dsp:txXfrm>
    </dsp:sp>
    <dsp:sp modelId="{066F04D6-B3FA-4435-B919-0B331D5B6D84}">
      <dsp:nvSpPr>
        <dsp:cNvPr id="0" name=""/>
        <dsp:cNvSpPr/>
      </dsp:nvSpPr>
      <dsp:spPr>
        <a:xfrm>
          <a:off x="4273327" y="2761326"/>
          <a:ext cx="3043512" cy="1118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smtClean="0"/>
            <a:t>Beni culturali</a:t>
          </a:r>
          <a:endParaRPr lang="it-IT" sz="3100" kern="1200"/>
        </a:p>
      </dsp:txBody>
      <dsp:txXfrm>
        <a:off x="4719039" y="2925155"/>
        <a:ext cx="2152088" cy="79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FB211-F1D0-1445-B2D6-57F7194505E1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5F749-3130-0F47-B398-F3F7327DE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5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10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04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990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638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4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2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8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4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11F1-2633-4B4D-A363-10DEAB203EA8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5CFA-9493-1E44-B10C-51DFCA57A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azioinnova.it/tutti-i-bandi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genda.infn.it/conferenceDisplay.py?confId=1203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zioeuropa.it/files/150306/svi_co_porfesr_2014_20_12_02_2015.pdf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ione.lazio.it/rl_main/?vw=newsDettaglio&amp;id=366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Discussione</a:t>
            </a:r>
            <a:r>
              <a:rPr lang="en-US" smtClean="0"/>
              <a:t> </a:t>
            </a:r>
            <a:r>
              <a:rPr lang="en-US" err="1" smtClean="0"/>
              <a:t>su</a:t>
            </a:r>
            <a:r>
              <a:rPr lang="en-US" smtClean="0"/>
              <a:t> </a:t>
            </a:r>
            <a:r>
              <a:rPr lang="en-US" err="1" smtClean="0"/>
              <a:t>Regione</a:t>
            </a:r>
            <a:r>
              <a:rPr lang="en-US" smtClean="0"/>
              <a:t> Lazio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 </a:t>
            </a:r>
            <a:r>
              <a:rPr lang="en-US" err="1" smtClean="0"/>
              <a:t>Gatti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306" y="5517232"/>
            <a:ext cx="8753475" cy="1104900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775520" y="323365"/>
            <a:ext cx="5400600" cy="890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  <a:cs typeface="+mn-cs"/>
              </a:rPr>
              <a:t>16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rPr>
              <a:t>.</a:t>
            </a:r>
            <a:r>
              <a:rPr lang="it-IT" sz="2400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  <a:cs typeface="+mn-cs"/>
              </a:rPr>
              <a:t> 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rPr>
              <a:t>In conclusione …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09170"/>
            <a:ext cx="2664296" cy="1409003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775520" y="1052737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La Regione Lazio prevede tra il 2016 e il 2018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investimenti in ricerca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per:</a:t>
            </a:r>
            <a:endParaRPr lang="it-IT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39616" y="1716163"/>
            <a:ext cx="5688632" cy="5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7 milioni di euro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 Bando Ricerca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- (Novembre 2016) 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135560" y="1844824"/>
            <a:ext cx="288032" cy="288032"/>
          </a:xfrm>
          <a:prstGeom prst="rect">
            <a:avLst/>
          </a:prstGeom>
          <a:solidFill>
            <a:srgbClr val="C00000"/>
          </a:solidFill>
          <a:ln w="31877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350" b="1" dirty="0">
                <a:latin typeface="Gill Sans MT" panose="020B0502020104020203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639616" y="2364234"/>
            <a:ext cx="6840760" cy="5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17 milioni di euro dalla Programmazione dei Fondi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ordinari regionali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per la ricerca – (Ottobre-Novembre 2017 e Gennaio-Febbraio 2018)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2135560" y="2492895"/>
            <a:ext cx="288032" cy="288032"/>
          </a:xfrm>
          <a:prstGeom prst="rect">
            <a:avLst/>
          </a:prstGeom>
          <a:solidFill>
            <a:srgbClr val="C00000"/>
          </a:solidFill>
          <a:ln w="31877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350" b="1" dirty="0">
                <a:latin typeface="Gill Sans MT" panose="020B0502020104020203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639616" y="3012306"/>
            <a:ext cx="6840760" cy="5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6 milioni di euro dai Programmi scientifici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Enti nazionali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di ricerca – (Novembre-Dicembre 2016)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2135560" y="3140967"/>
            <a:ext cx="288032" cy="288032"/>
          </a:xfrm>
          <a:prstGeom prst="rect">
            <a:avLst/>
          </a:prstGeom>
          <a:solidFill>
            <a:srgbClr val="C00000"/>
          </a:solidFill>
          <a:ln w="31877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350" b="1" dirty="0">
                <a:latin typeface="Gill Sans MT" panose="020B0502020104020203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639616" y="3660378"/>
            <a:ext cx="7776864" cy="5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41,7 milioni di euro dalle Nuove azioni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Regione Lazio-MIUR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a favore del Distretto Tecnologico Culturale – (Febbraio 2017 - Febbraio 2018)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2135560" y="3789039"/>
            <a:ext cx="288032" cy="288032"/>
          </a:xfrm>
          <a:prstGeom prst="rect">
            <a:avLst/>
          </a:prstGeom>
          <a:solidFill>
            <a:srgbClr val="C00000"/>
          </a:solidFill>
          <a:ln w="31877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350" b="1" dirty="0">
                <a:latin typeface="Gill Sans MT" panose="020B0502020104020203" pitchFamily="34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639616" y="4308450"/>
            <a:ext cx="7776864" cy="5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60 milioni dalle nuove azioni a valere sul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POR FESR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per il periodo 2016-2018 – (Febbraio 2017 - Febbraio 2018)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2135560" y="4437111"/>
            <a:ext cx="288032" cy="288032"/>
          </a:xfrm>
          <a:prstGeom prst="rect">
            <a:avLst/>
          </a:prstGeom>
          <a:solidFill>
            <a:srgbClr val="C00000"/>
          </a:solidFill>
          <a:ln w="31877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350" b="1" dirty="0">
                <a:latin typeface="Gill Sans MT" panose="020B0502020104020203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869502" y="5003884"/>
            <a:ext cx="6818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Per un investimento complessivo di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131,7 milioni di euro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660" y="6069682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Slide </a:t>
            </a:r>
            <a:r>
              <a:rPr lang="en-US" dirty="0" err="1" smtClean="0"/>
              <a:t>Smeriglio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499" y="4103470"/>
            <a:ext cx="1094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illSansMT" charset="0"/>
              </a:rPr>
              <a:t>I </a:t>
            </a:r>
            <a:r>
              <a:rPr lang="en-US" dirty="0" err="1">
                <a:latin typeface="GillSansMT" charset="0"/>
              </a:rPr>
              <a:t>Progetti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devono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rientrare</a:t>
            </a:r>
            <a:r>
              <a:rPr lang="en-US" dirty="0">
                <a:latin typeface="GillSansMT" charset="0"/>
              </a:rPr>
              <a:t> in </a:t>
            </a:r>
            <a:r>
              <a:rPr lang="en-US" dirty="0" err="1">
                <a:latin typeface="GillSansMT" charset="0"/>
              </a:rPr>
              <a:t>almeno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una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sette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aree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specializzazione</a:t>
            </a:r>
            <a:r>
              <a:rPr lang="en-US" dirty="0">
                <a:latin typeface="GillSansMT" charset="0"/>
              </a:rPr>
              <a:t> - </a:t>
            </a:r>
            <a:r>
              <a:rPr lang="en-US" dirty="0" err="1">
                <a:latin typeface="GillSansMT" charset="0"/>
              </a:rPr>
              <a:t>AdS</a:t>
            </a:r>
            <a:r>
              <a:rPr lang="en-US" dirty="0">
                <a:latin typeface="GillSansMT" charset="0"/>
              </a:rPr>
              <a:t> - individuate </a:t>
            </a:r>
            <a:r>
              <a:rPr lang="en-US" dirty="0" err="1">
                <a:latin typeface="GillSansMT" charset="0"/>
              </a:rPr>
              <a:t>dalla</a:t>
            </a:r>
            <a:r>
              <a:rPr lang="en-US" dirty="0">
                <a:latin typeface="GillSansMT" charset="0"/>
              </a:rPr>
              <a:t> RIS3 </a:t>
            </a:r>
            <a:r>
              <a:rPr lang="en-US" dirty="0" err="1">
                <a:latin typeface="GillSansMT" charset="0"/>
              </a:rPr>
              <a:t>ovvero</a:t>
            </a:r>
            <a:r>
              <a:rPr lang="en-US" dirty="0">
                <a:latin typeface="GillSansMT" charset="0"/>
              </a:rPr>
              <a:t>: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Aerospazio</a:t>
            </a:r>
            <a:r>
              <a:rPr lang="en-US" dirty="0">
                <a:latin typeface="GillSansMT" charset="0"/>
              </a:rPr>
              <a:t>,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Scienze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vita,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Beni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culturali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tecnologie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cultura</a:t>
            </a:r>
            <a:r>
              <a:rPr lang="en-US" dirty="0">
                <a:latin typeface="GillSansMT" charset="0"/>
              </a:rPr>
              <a:t>,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Agrifood</a:t>
            </a:r>
            <a:r>
              <a:rPr lang="en-US" dirty="0">
                <a:latin typeface="GillSansMT" charset="0"/>
              </a:rPr>
              <a:t>,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Industrie</a:t>
            </a:r>
            <a:r>
              <a:rPr lang="en-US" dirty="0">
                <a:latin typeface="GillSansMT" charset="0"/>
              </a:rPr>
              <a:t> creative </a:t>
            </a:r>
            <a:r>
              <a:rPr lang="en-US" dirty="0" err="1">
                <a:latin typeface="GillSansMT" charset="0"/>
              </a:rPr>
              <a:t>digitali</a:t>
            </a:r>
            <a:r>
              <a:rPr lang="en-US" dirty="0">
                <a:latin typeface="GillSansMT" charset="0"/>
              </a:rPr>
              <a:t>,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- </a:t>
            </a:r>
            <a:r>
              <a:rPr lang="en-US" dirty="0">
                <a:latin typeface="Calibri" charset="0"/>
              </a:rPr>
              <a:t> </a:t>
            </a:r>
            <a:r>
              <a:rPr lang="en-US" dirty="0">
                <a:latin typeface="GillSansMT" charset="0"/>
              </a:rPr>
              <a:t>Green Economy,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charset="0"/>
              </a:rPr>
              <a:t>- </a:t>
            </a:r>
            <a:r>
              <a:rPr lang="en-US" dirty="0" err="1">
                <a:latin typeface="GillSansMT" charset="0"/>
              </a:rPr>
              <a:t>Sicurezza</a:t>
            </a:r>
            <a:r>
              <a:rPr lang="en-US" dirty="0">
                <a:latin typeface="GillSansMT" charset="0"/>
              </a:rPr>
              <a:t>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6831" y="2456865"/>
            <a:ext cx="3902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Progetti</a:t>
            </a:r>
            <a:r>
              <a:rPr lang="en-US" sz="2800" dirty="0" smtClean="0"/>
              <a:t> </a:t>
            </a:r>
            <a:r>
              <a:rPr lang="en-US" sz="2800" dirty="0" err="1" smtClean="0"/>
              <a:t>Gruppi</a:t>
            </a:r>
            <a:r>
              <a:rPr lang="en-US" sz="2800" dirty="0" smtClean="0"/>
              <a:t> di </a:t>
            </a:r>
            <a:r>
              <a:rPr lang="en-US" sz="2800" dirty="0" err="1" smtClean="0"/>
              <a:t>Ricerca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44499" y="3180140"/>
            <a:ext cx="97317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latin typeface="GillSansMT" charset="0"/>
              </a:rPr>
              <a:t>I </a:t>
            </a:r>
            <a:r>
              <a:rPr lang="en-US" dirty="0" err="1">
                <a:latin typeface="GillSansMT" charset="0"/>
              </a:rPr>
              <a:t>Beneficiari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sovvenzione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prevista</a:t>
            </a:r>
            <a:r>
              <a:rPr lang="en-US" dirty="0">
                <a:latin typeface="GillSansMT" charset="0"/>
              </a:rPr>
              <a:t> dal </a:t>
            </a:r>
            <a:r>
              <a:rPr lang="en-US" dirty="0" err="1">
                <a:latin typeface="GillSansMT" charset="0"/>
              </a:rPr>
              <a:t>presente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Avviso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sono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gli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Organismi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Diffusione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Conoscenza</a:t>
            </a:r>
            <a:r>
              <a:rPr lang="en-US" dirty="0">
                <a:latin typeface="GillSansMT" charset="0"/>
              </a:rPr>
              <a:t> («</a:t>
            </a:r>
            <a:r>
              <a:rPr lang="en-US" dirty="0" err="1">
                <a:latin typeface="GillSansMT" charset="0"/>
              </a:rPr>
              <a:t>OdR</a:t>
            </a:r>
            <a:r>
              <a:rPr lang="en-US" dirty="0">
                <a:latin typeface="GillSansMT" charset="0"/>
              </a:rPr>
              <a:t>») </a:t>
            </a:r>
            <a:r>
              <a:rPr lang="en-US" dirty="0" err="1">
                <a:latin typeface="GillSansMT" charset="0"/>
              </a:rPr>
              <a:t>aventi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Sede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Operativa</a:t>
            </a:r>
            <a:r>
              <a:rPr lang="en-US" dirty="0">
                <a:latin typeface="GillSansMT" charset="0"/>
              </a:rPr>
              <a:t> o un </a:t>
            </a:r>
            <a:r>
              <a:rPr lang="en-US" dirty="0" err="1">
                <a:latin typeface="GillSansMT" charset="0"/>
              </a:rPr>
              <a:t>Laboratorio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sul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territorio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regione</a:t>
            </a:r>
            <a:r>
              <a:rPr lang="en-US" dirty="0">
                <a:latin typeface="GillSansMT" charset="0"/>
              </a:rPr>
              <a:t> Lazio in cui </a:t>
            </a:r>
            <a:r>
              <a:rPr lang="en-US" dirty="0" err="1">
                <a:latin typeface="GillSansMT" charset="0"/>
              </a:rPr>
              <a:t>realizzare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il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Progetto</a:t>
            </a:r>
            <a:r>
              <a:rPr lang="en-US" dirty="0">
                <a:latin typeface="GillSansMT" charset="0"/>
              </a:rPr>
              <a:t> </a:t>
            </a:r>
            <a:endParaRPr lang="en-US" dirty="0">
              <a:effectLst/>
              <a:latin typeface="GillSansM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682" y="558800"/>
            <a:ext cx="59582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Bandi</a:t>
            </a:r>
            <a:r>
              <a:rPr lang="en-US" sz="2000" dirty="0" smtClean="0"/>
              <a:t> </a:t>
            </a:r>
            <a:r>
              <a:rPr lang="en-US" sz="2000" dirty="0" err="1" smtClean="0"/>
              <a:t>aperti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POR FESR 2014-2020 </a:t>
            </a:r>
            <a:r>
              <a:rPr lang="en-US" sz="2000" dirty="0" err="1" smtClean="0"/>
              <a:t>Aerospazio</a:t>
            </a:r>
            <a:r>
              <a:rPr lang="en-US" sz="2000" dirty="0" smtClean="0"/>
              <a:t> e </a:t>
            </a:r>
            <a:r>
              <a:rPr lang="en-US" sz="2000" dirty="0" err="1" smtClean="0"/>
              <a:t>sicurezza</a:t>
            </a:r>
            <a:r>
              <a:rPr lang="en-US" sz="2000" dirty="0" smtClean="0"/>
              <a:t> 8M€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POR FESR 2014-2020 KETs, </a:t>
            </a:r>
            <a:r>
              <a:rPr lang="en-US" sz="2000" dirty="0" err="1" smtClean="0"/>
              <a:t>tecnologie</a:t>
            </a:r>
            <a:r>
              <a:rPr lang="en-US" sz="2000" dirty="0" smtClean="0"/>
              <a:t> </a:t>
            </a:r>
            <a:r>
              <a:rPr lang="en-US" sz="2000" dirty="0" err="1" smtClean="0"/>
              <a:t>abilitanti</a:t>
            </a:r>
            <a:r>
              <a:rPr lang="en-US" sz="2000" dirty="0" smtClean="0"/>
              <a:t> 9 M€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/>
              <a:t>Progetti</a:t>
            </a:r>
            <a:r>
              <a:rPr lang="en-US" sz="2000" dirty="0" smtClean="0"/>
              <a:t> </a:t>
            </a:r>
            <a:r>
              <a:rPr lang="en-US" sz="2000" dirty="0" err="1" smtClean="0"/>
              <a:t>Gruppi</a:t>
            </a:r>
            <a:r>
              <a:rPr lang="en-US" sz="2000" dirty="0" smtClean="0"/>
              <a:t> di </a:t>
            </a:r>
            <a:r>
              <a:rPr lang="en-US" sz="2000" dirty="0" err="1" smtClean="0"/>
              <a:t>Ricerca</a:t>
            </a:r>
            <a:r>
              <a:rPr lang="en-US" sz="2000" dirty="0" smtClean="0"/>
              <a:t> 7M€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481918" y="1292235"/>
            <a:ext cx="390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www.lazioinnova.it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tutti-i-bandi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5375" y="727090"/>
            <a:ext cx="392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bandi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seguente</a:t>
            </a:r>
            <a:r>
              <a:rPr lang="en-US" dirty="0" smtClean="0"/>
              <a:t> 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2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00" y="474345"/>
            <a:ext cx="11391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2"/>
            </a:pPr>
            <a:r>
              <a:rPr lang="en-US" dirty="0" err="1" smtClean="0">
                <a:latin typeface="GillSansMT" charset="0"/>
              </a:rPr>
              <a:t>Saranno</a:t>
            </a:r>
            <a:r>
              <a:rPr lang="en-US" dirty="0" smtClean="0">
                <a:latin typeface="GillSansMT" charset="0"/>
              </a:rPr>
              <a:t> </a:t>
            </a:r>
            <a:r>
              <a:rPr lang="en-US" dirty="0" err="1" smtClean="0">
                <a:latin typeface="GillSansMT" charset="0"/>
              </a:rPr>
              <a:t>considerati</a:t>
            </a:r>
            <a:r>
              <a:rPr lang="en-US" dirty="0" smtClean="0">
                <a:latin typeface="GillSansMT" charset="0"/>
              </a:rPr>
              <a:t> </a:t>
            </a:r>
            <a:r>
              <a:rPr lang="en-US" dirty="0" err="1" smtClean="0">
                <a:latin typeface="GillSansMT" charset="0"/>
              </a:rPr>
              <a:t>sovvenzionabili</a:t>
            </a:r>
            <a:r>
              <a:rPr lang="en-US" dirty="0" smtClean="0">
                <a:latin typeface="GillSansMT" charset="0"/>
              </a:rPr>
              <a:t> I </a:t>
            </a:r>
            <a:r>
              <a:rPr lang="en-US" dirty="0" err="1" smtClean="0">
                <a:latin typeface="GillSansMT" charset="0"/>
              </a:rPr>
              <a:t>Progetti</a:t>
            </a:r>
            <a:r>
              <a:rPr lang="en-US" dirty="0" smtClean="0">
                <a:latin typeface="GillSansMT" charset="0"/>
              </a:rPr>
              <a:t> </a:t>
            </a:r>
            <a:r>
              <a:rPr lang="en-US" dirty="0" err="1" smtClean="0">
                <a:latin typeface="GillSansMT" charset="0"/>
              </a:rPr>
              <a:t>finalizzati</a:t>
            </a:r>
            <a:r>
              <a:rPr lang="en-US" dirty="0">
                <a:latin typeface="GillSansMT" charset="0"/>
              </a:rPr>
              <a:t>: </a:t>
            </a:r>
          </a:p>
          <a:p>
            <a:r>
              <a:rPr lang="en-US" b="1" dirty="0">
                <a:latin typeface="GillSansMT" charset="0"/>
              </a:rPr>
              <a:t>a.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realizzazione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strumenti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ed</a:t>
            </a:r>
            <a:r>
              <a:rPr lang="en-US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attivita</a:t>
            </a:r>
            <a:r>
              <a:rPr lang="en-US" b="1" dirty="0">
                <a:latin typeface="GillSansMT" charset="0"/>
              </a:rPr>
              <a:t>̀ di </a:t>
            </a:r>
            <a:r>
              <a:rPr lang="en-US" b="1" dirty="0" err="1">
                <a:latin typeface="GillSansMT" charset="0"/>
              </a:rPr>
              <a:t>supporto</a:t>
            </a:r>
            <a:r>
              <a:rPr lang="en-US" b="1" dirty="0">
                <a:latin typeface="GillSansMT" charset="0"/>
              </a:rPr>
              <a:t> per </a:t>
            </a:r>
            <a:r>
              <a:rPr lang="en-US" b="1" dirty="0" err="1">
                <a:latin typeface="GillSansMT" charset="0"/>
              </a:rPr>
              <a:t>programmi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dedicati</a:t>
            </a:r>
            <a:r>
              <a:rPr lang="en-US" b="1" dirty="0">
                <a:latin typeface="GillSansMT" charset="0"/>
              </a:rPr>
              <a:t> al </a:t>
            </a:r>
            <a:r>
              <a:rPr lang="en-US" b="1" dirty="0" err="1">
                <a:latin typeface="GillSansMT" charset="0"/>
              </a:rPr>
              <a:t>trasferimento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tecnologico</a:t>
            </a:r>
            <a:r>
              <a:rPr lang="en-US" b="1" dirty="0">
                <a:latin typeface="GillSansMT" charset="0"/>
              </a:rPr>
              <a:t> a </a:t>
            </a:r>
            <a:r>
              <a:rPr lang="en-US" b="1" dirty="0" err="1">
                <a:latin typeface="GillSansMT" charset="0"/>
              </a:rPr>
              <a:t>favore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delle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Imprese</a:t>
            </a:r>
            <a:r>
              <a:rPr lang="en-US" b="1" dirty="0">
                <a:latin typeface="GillSansMT" charset="0"/>
              </a:rPr>
              <a:t> del Lazio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ed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connessa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diffusione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conoscenze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nell’ambito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istituzioni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scientifiche</a:t>
            </a:r>
            <a:r>
              <a:rPr lang="en-US" dirty="0">
                <a:latin typeface="GillSansMT" charset="0"/>
              </a:rPr>
              <a:t>, con </a:t>
            </a:r>
            <a:r>
              <a:rPr lang="en-US" dirty="0" err="1">
                <a:latin typeface="GillSansMT" charset="0"/>
              </a:rPr>
              <a:t>particolare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riferimento</a:t>
            </a:r>
            <a:r>
              <a:rPr lang="en-US" dirty="0">
                <a:latin typeface="GillSansMT" charset="0"/>
              </a:rPr>
              <a:t> a: </a:t>
            </a:r>
            <a:endParaRPr lang="en-US" dirty="0"/>
          </a:p>
          <a:p>
            <a:r>
              <a:rPr lang="en-US" dirty="0">
                <a:latin typeface="Calibri" charset="0"/>
              </a:rPr>
              <a:t>- </a:t>
            </a:r>
            <a:r>
              <a:rPr lang="en-US" dirty="0" err="1">
                <a:latin typeface="GillSansMT" charset="0"/>
              </a:rPr>
              <a:t>creazione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gestione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poli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reti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laboratori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anche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virtuali</a:t>
            </a:r>
            <a:r>
              <a:rPr lang="en-US" dirty="0">
                <a:latin typeface="GillSansMT" charset="0"/>
              </a:rPr>
              <a:t>, con un </a:t>
            </a:r>
            <a:r>
              <a:rPr lang="en-US" dirty="0" err="1">
                <a:latin typeface="GillSansMT" charset="0"/>
              </a:rPr>
              <a:t>ruolo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aggregatori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conoscenze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strumenti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competenze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presenti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nel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territorio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regione</a:t>
            </a:r>
            <a:r>
              <a:rPr lang="en-US" dirty="0">
                <a:latin typeface="GillSansMT" charset="0"/>
              </a:rPr>
              <a:t> Lazio; </a:t>
            </a:r>
            <a:endParaRPr lang="en-US" dirty="0"/>
          </a:p>
          <a:p>
            <a:r>
              <a:rPr lang="en-US" b="1" dirty="0">
                <a:latin typeface="GillSansMT" charset="0"/>
              </a:rPr>
              <a:t>b.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alla</a:t>
            </a:r>
            <a:r>
              <a:rPr lang="en-US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promozione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delle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prestazioni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svolte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presso</a:t>
            </a:r>
            <a:r>
              <a:rPr lang="en-US" b="1" dirty="0">
                <a:latin typeface="GillSansMT" charset="0"/>
              </a:rPr>
              <a:t> le </a:t>
            </a:r>
            <a:r>
              <a:rPr lang="en-US" b="1" dirty="0" err="1">
                <a:latin typeface="GillSansMT" charset="0"/>
              </a:rPr>
              <a:t>Imprese</a:t>
            </a:r>
            <a:r>
              <a:rPr lang="en-US" b="1" dirty="0">
                <a:latin typeface="GillSansMT" charset="0"/>
              </a:rPr>
              <a:t> del Lazio </a:t>
            </a:r>
            <a:r>
              <a:rPr lang="en-US" dirty="0">
                <a:latin typeface="GillSansMT" charset="0"/>
              </a:rPr>
              <a:t>da </a:t>
            </a:r>
            <a:r>
              <a:rPr lang="en-US" dirty="0" err="1">
                <a:latin typeface="GillSansMT" charset="0"/>
              </a:rPr>
              <a:t>personale</a:t>
            </a:r>
            <a:r>
              <a:rPr lang="en-US" dirty="0">
                <a:latin typeface="GillSansMT" charset="0"/>
              </a:rPr>
              <a:t> con </a:t>
            </a:r>
            <a:r>
              <a:rPr lang="en-US" dirty="0" err="1">
                <a:latin typeface="GillSansMT" charset="0"/>
              </a:rPr>
              <a:t>competenze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scientifiche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tecniche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soggetti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beneficiari</a:t>
            </a:r>
            <a:r>
              <a:rPr lang="en-US" dirty="0">
                <a:latin typeface="GillSansMT" charset="0"/>
              </a:rPr>
              <a:t>, con </a:t>
            </a:r>
            <a:r>
              <a:rPr lang="en-US" dirty="0" err="1">
                <a:latin typeface="GillSansMT" charset="0"/>
              </a:rPr>
              <a:t>particolare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riferimento</a:t>
            </a:r>
            <a:r>
              <a:rPr lang="en-US" dirty="0">
                <a:latin typeface="GillSansMT" charset="0"/>
              </a:rPr>
              <a:t> a: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attivita</a:t>
            </a:r>
            <a:r>
              <a:rPr lang="en-US" dirty="0">
                <a:latin typeface="GillSansMT" charset="0"/>
              </a:rPr>
              <a:t>̀ di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miranti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definizione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nuovi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prodotti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servizi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processi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metodi</a:t>
            </a:r>
            <a:r>
              <a:rPr lang="en-US" dirty="0">
                <a:latin typeface="GillSansMT" charset="0"/>
              </a:rPr>
              <a:t> o </a:t>
            </a:r>
            <a:r>
              <a:rPr lang="en-US" dirty="0" err="1">
                <a:latin typeface="GillSansMT" charset="0"/>
              </a:rPr>
              <a:t>modelli</a:t>
            </a:r>
            <a:r>
              <a:rPr lang="en-US" dirty="0">
                <a:latin typeface="GillSansMT" charset="0"/>
              </a:rPr>
              <a:t>;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attivita</a:t>
            </a:r>
            <a:r>
              <a:rPr lang="en-US" dirty="0">
                <a:latin typeface="GillSansMT" charset="0"/>
              </a:rPr>
              <a:t>̀ di studio e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teorico</a:t>
            </a:r>
            <a:r>
              <a:rPr lang="en-US" dirty="0">
                <a:latin typeface="GillSansMT" charset="0"/>
              </a:rPr>
              <a:t> - </a:t>
            </a:r>
            <a:r>
              <a:rPr lang="en-US" dirty="0" err="1">
                <a:latin typeface="GillSansMT" charset="0"/>
              </a:rPr>
              <a:t>sperimentale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mirante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realizzazione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prototipi</a:t>
            </a:r>
            <a:r>
              <a:rPr lang="en-US" dirty="0">
                <a:latin typeface="GillSansMT" charset="0"/>
              </a:rPr>
              <a:t> e/o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>
                <a:latin typeface="GillSansMT" charset="0"/>
              </a:rPr>
              <a:t>impianti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pilota</a:t>
            </a:r>
            <a:r>
              <a:rPr lang="en-US" dirty="0">
                <a:latin typeface="GillSansMT" charset="0"/>
              </a:rPr>
              <a:t> o </a:t>
            </a:r>
            <a:r>
              <a:rPr lang="en-US" dirty="0" err="1">
                <a:latin typeface="GillSansMT" charset="0"/>
              </a:rPr>
              <a:t>dimostrativi</a:t>
            </a:r>
            <a:r>
              <a:rPr lang="en-US" dirty="0">
                <a:latin typeface="GillSansMT" charset="0"/>
              </a:rPr>
              <a:t>;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Calibri" charset="0"/>
              </a:rPr>
              <a:t>-  </a:t>
            </a:r>
            <a:r>
              <a:rPr lang="en-US" dirty="0" err="1">
                <a:latin typeface="GillSansMT" charset="0"/>
              </a:rPr>
              <a:t>attivita</a:t>
            </a:r>
            <a:r>
              <a:rPr lang="en-US" dirty="0">
                <a:latin typeface="GillSansMT" charset="0"/>
              </a:rPr>
              <a:t>̀ di studio e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che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mirino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all'ampliamento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conoscenze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scientifiche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tecniche</a:t>
            </a:r>
            <a:r>
              <a:rPr lang="en-US" dirty="0">
                <a:latin typeface="GillSansMT" charset="0"/>
              </a:rPr>
              <a:t>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latin typeface="GillSansMT" charset="0"/>
              </a:rPr>
              <a:t>per </a:t>
            </a:r>
            <a:r>
              <a:rPr lang="en-US" dirty="0" err="1">
                <a:latin typeface="GillSansMT" charset="0"/>
              </a:rPr>
              <a:t>accrescere</a:t>
            </a:r>
            <a:r>
              <a:rPr lang="en-US" dirty="0">
                <a:latin typeface="GillSansMT" charset="0"/>
              </a:rPr>
              <a:t> la </a:t>
            </a:r>
            <a:r>
              <a:rPr lang="en-US" dirty="0" err="1">
                <a:latin typeface="GillSansMT" charset="0"/>
              </a:rPr>
              <a:t>competitivita</a:t>
            </a:r>
            <a:r>
              <a:rPr lang="en-US" dirty="0">
                <a:latin typeface="GillSansMT" charset="0"/>
              </a:rPr>
              <a:t>̀ </a:t>
            </a:r>
            <a:r>
              <a:rPr lang="en-US" dirty="0" err="1">
                <a:latin typeface="GillSansMT" charset="0"/>
              </a:rPr>
              <a:t>tecnologica</a:t>
            </a:r>
            <a:r>
              <a:rPr lang="en-US" dirty="0">
                <a:latin typeface="GillSansMT" charset="0"/>
              </a:rPr>
              <a:t> del </a:t>
            </a:r>
            <a:r>
              <a:rPr lang="en-US" dirty="0" err="1">
                <a:latin typeface="GillSansMT" charset="0"/>
              </a:rPr>
              <a:t>tessuto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imprenditoriale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laziale</a:t>
            </a:r>
            <a:r>
              <a:rPr lang="en-US" dirty="0">
                <a:latin typeface="GillSansMT" charset="0"/>
              </a:rPr>
              <a:t>. </a:t>
            </a:r>
            <a:endParaRPr lang="en-US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00" y="4167664"/>
            <a:ext cx="1139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4"/>
            </a:pPr>
            <a:r>
              <a:rPr lang="en-US" b="1" dirty="0">
                <a:latin typeface="GillSansMT" charset="0"/>
              </a:rPr>
              <a:t>I </a:t>
            </a:r>
            <a:r>
              <a:rPr lang="en-US" b="1" dirty="0" err="1">
                <a:latin typeface="GillSansMT" charset="0"/>
              </a:rPr>
              <a:t>Progetti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devono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essere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realizzati</a:t>
            </a:r>
            <a:r>
              <a:rPr lang="en-US" b="1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dai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Gruppi</a:t>
            </a:r>
            <a:r>
              <a:rPr lang="en-US" dirty="0">
                <a:latin typeface="GillSansMT" charset="0"/>
              </a:rPr>
              <a:t> di </a:t>
            </a:r>
            <a:r>
              <a:rPr lang="en-US" dirty="0" err="1">
                <a:latin typeface="GillSansMT" charset="0"/>
              </a:rPr>
              <a:t>Ricerca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Destinatari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presso</a:t>
            </a:r>
            <a:r>
              <a:rPr lang="en-US" dirty="0">
                <a:latin typeface="GillSansMT" charset="0"/>
              </a:rPr>
              <a:t> le </a:t>
            </a:r>
            <a:r>
              <a:rPr lang="en-US" dirty="0" err="1">
                <a:latin typeface="GillSansMT" charset="0"/>
              </a:rPr>
              <a:t>Sedi</a:t>
            </a:r>
            <a:r>
              <a:rPr lang="en-US" dirty="0">
                <a:latin typeface="GillSansMT" charset="0"/>
              </a:rPr>
              <a:t> Operative o </a:t>
            </a:r>
            <a:r>
              <a:rPr lang="en-US" dirty="0" err="1">
                <a:latin typeface="GillSansMT" charset="0"/>
              </a:rPr>
              <a:t>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Laboratori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localizzati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nel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territorio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della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regione</a:t>
            </a:r>
            <a:r>
              <a:rPr lang="en-US" dirty="0">
                <a:latin typeface="GillSansMT" charset="0"/>
              </a:rPr>
              <a:t> Lazio, salvo </a:t>
            </a:r>
            <a:r>
              <a:rPr lang="en-US" dirty="0" err="1">
                <a:latin typeface="GillSansMT" charset="0"/>
              </a:rPr>
              <a:t>eventuali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specifiche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attivita</a:t>
            </a:r>
            <a:r>
              <a:rPr lang="en-US" dirty="0">
                <a:latin typeface="GillSansMT" charset="0"/>
              </a:rPr>
              <a:t>̀ da </a:t>
            </a:r>
            <a:r>
              <a:rPr lang="en-US" dirty="0" err="1">
                <a:latin typeface="GillSansMT" charset="0"/>
              </a:rPr>
              <a:t>svolgere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altrove</a:t>
            </a:r>
            <a:r>
              <a:rPr lang="en-US" dirty="0">
                <a:latin typeface="GillSansMT" charset="0"/>
              </a:rPr>
              <a:t> per motivate </a:t>
            </a:r>
            <a:r>
              <a:rPr lang="en-US" dirty="0" err="1">
                <a:latin typeface="GillSansMT" charset="0"/>
              </a:rPr>
              <a:t>necessita</a:t>
            </a:r>
            <a:r>
              <a:rPr lang="en-US" dirty="0">
                <a:latin typeface="GillSansMT" charset="0"/>
              </a:rPr>
              <a:t>̀ </a:t>
            </a:r>
            <a:r>
              <a:rPr lang="en-US" dirty="0" err="1">
                <a:latin typeface="GillSansMT" charset="0"/>
              </a:rPr>
              <a:t>tecniche</a:t>
            </a:r>
            <a:r>
              <a:rPr lang="en-US" dirty="0">
                <a:latin typeface="GillSansMT" charset="0"/>
              </a:rPr>
              <a:t> o </a:t>
            </a:r>
            <a:r>
              <a:rPr lang="en-US" dirty="0" err="1">
                <a:latin typeface="GillSansMT" charset="0"/>
              </a:rPr>
              <a:t>economiche</a:t>
            </a:r>
            <a:r>
              <a:rPr lang="en-US" dirty="0">
                <a:latin typeface="GillSansMT" charset="0"/>
              </a:rPr>
              <a:t>, </a:t>
            </a:r>
            <a:r>
              <a:rPr lang="en-US" b="1" dirty="0" err="1">
                <a:latin typeface="GillSansMT" charset="0"/>
              </a:rPr>
              <a:t>entro</a:t>
            </a:r>
            <a:r>
              <a:rPr lang="en-US" b="1" dirty="0">
                <a:latin typeface="GillSansMT" charset="0"/>
              </a:rPr>
              <a:t> 26 </a:t>
            </a:r>
            <a:r>
              <a:rPr lang="en-US" b="1" dirty="0" err="1">
                <a:latin typeface="GillSansMT" charset="0"/>
              </a:rPr>
              <a:t>mesi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dalla</a:t>
            </a:r>
            <a:r>
              <a:rPr lang="en-US" b="1" dirty="0">
                <a:latin typeface="GillSansMT" charset="0"/>
              </a:rPr>
              <a:t> Data di </a:t>
            </a:r>
            <a:r>
              <a:rPr lang="en-US" b="1" dirty="0" err="1">
                <a:latin typeface="GillSansMT" charset="0"/>
              </a:rPr>
              <a:t>Concessione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della</a:t>
            </a:r>
            <a:r>
              <a:rPr lang="en-US" b="1" dirty="0">
                <a:latin typeface="GillSansMT" charset="0"/>
              </a:rPr>
              <a:t> </a:t>
            </a:r>
            <a:r>
              <a:rPr lang="en-US" b="1" dirty="0" err="1">
                <a:latin typeface="GillSansMT" charset="0"/>
              </a:rPr>
              <a:t>Sovvenzione</a:t>
            </a:r>
            <a:r>
              <a:rPr lang="en-US" b="1" dirty="0">
                <a:latin typeface="GillSansMT" charset="0"/>
              </a:rPr>
              <a:t> </a:t>
            </a:r>
            <a:r>
              <a:rPr lang="en-US" dirty="0">
                <a:latin typeface="GillSansMT" charset="0"/>
              </a:rPr>
              <a:t>(Data di </a:t>
            </a:r>
            <a:r>
              <a:rPr lang="en-US" dirty="0" err="1">
                <a:latin typeface="GillSansMT" charset="0"/>
              </a:rPr>
              <a:t>Conclusione</a:t>
            </a:r>
            <a:r>
              <a:rPr lang="en-US" dirty="0">
                <a:latin typeface="GillSansMT" charset="0"/>
              </a:rPr>
              <a:t> del </a:t>
            </a:r>
            <a:r>
              <a:rPr lang="en-US" dirty="0" err="1">
                <a:latin typeface="GillSansMT" charset="0"/>
              </a:rPr>
              <a:t>Progetto</a:t>
            </a:r>
            <a:r>
              <a:rPr lang="en-US" dirty="0">
                <a:latin typeface="GillSansMT" charset="0"/>
              </a:rPr>
              <a:t>). I </a:t>
            </a:r>
            <a:r>
              <a:rPr lang="en-US" dirty="0" err="1">
                <a:latin typeface="GillSansMT" charset="0"/>
              </a:rPr>
              <a:t>relativi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pagamenti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possono</a:t>
            </a:r>
            <a:r>
              <a:rPr lang="en-US" dirty="0">
                <a:latin typeface="GillSansMT" charset="0"/>
              </a:rPr>
              <a:t> aver </a:t>
            </a:r>
            <a:r>
              <a:rPr lang="en-US" dirty="0" err="1">
                <a:latin typeface="GillSansMT" charset="0"/>
              </a:rPr>
              <a:t>luogo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entro</a:t>
            </a:r>
            <a:r>
              <a:rPr lang="en-US" dirty="0">
                <a:latin typeface="GillSansMT" charset="0"/>
              </a:rPr>
              <a:t> 6 </a:t>
            </a:r>
            <a:r>
              <a:rPr lang="en-US" dirty="0" err="1">
                <a:latin typeface="GillSansMT" charset="0"/>
              </a:rPr>
              <a:t>mesi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dalla</a:t>
            </a:r>
            <a:r>
              <a:rPr lang="en-US" dirty="0">
                <a:latin typeface="GillSansMT" charset="0"/>
              </a:rPr>
              <a:t> Data di </a:t>
            </a:r>
            <a:r>
              <a:rPr lang="en-US" dirty="0" err="1">
                <a:latin typeface="GillSansMT" charset="0"/>
              </a:rPr>
              <a:t>Conclusione</a:t>
            </a:r>
            <a:r>
              <a:rPr lang="en-US" dirty="0">
                <a:latin typeface="GillSansMT" charset="0"/>
              </a:rPr>
              <a:t> del </a:t>
            </a:r>
            <a:r>
              <a:rPr lang="en-US" dirty="0" err="1">
                <a:latin typeface="GillSansMT" charset="0"/>
              </a:rPr>
              <a:t>Progetto</a:t>
            </a:r>
            <a:r>
              <a:rPr lang="en-US" dirty="0">
                <a:latin typeface="GillSansMT" charset="0"/>
              </a:rPr>
              <a:t> e la </a:t>
            </a:r>
            <a:r>
              <a:rPr lang="en-US" dirty="0" err="1">
                <a:latin typeface="GillSansMT" charset="0"/>
              </a:rPr>
              <a:t>rendicontazione</a:t>
            </a:r>
            <a:r>
              <a:rPr lang="en-US" dirty="0">
                <a:latin typeface="GillSansMT" charset="0"/>
              </a:rPr>
              <a:t> del </a:t>
            </a:r>
            <a:r>
              <a:rPr lang="en-US" dirty="0" err="1">
                <a:latin typeface="GillSansMT" charset="0"/>
              </a:rPr>
              <a:t>Progetto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deve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essere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presentata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entro</a:t>
            </a:r>
            <a:r>
              <a:rPr lang="en-US" dirty="0">
                <a:latin typeface="GillSansMT" charset="0"/>
              </a:rPr>
              <a:t> la </a:t>
            </a:r>
            <a:r>
              <a:rPr lang="en-US" dirty="0" err="1">
                <a:latin typeface="GillSansMT" charset="0"/>
              </a:rPr>
              <a:t>stessa</a:t>
            </a:r>
            <a:r>
              <a:rPr lang="en-US" dirty="0">
                <a:latin typeface="GillSansMT" charset="0"/>
              </a:rPr>
              <a:t> data. </a:t>
            </a:r>
            <a:endParaRPr lang="en-US" dirty="0">
              <a:effectLst/>
              <a:latin typeface="GillSansMT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100" y="5748635"/>
            <a:ext cx="1116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4"/>
            </a:pPr>
            <a:r>
              <a:rPr lang="en-US" dirty="0" smtClean="0">
                <a:latin typeface="GillSansMT" charset="0"/>
              </a:rPr>
              <a:t> I </a:t>
            </a:r>
            <a:r>
              <a:rPr lang="en-US" dirty="0" err="1">
                <a:latin typeface="GillSansMT" charset="0"/>
              </a:rPr>
              <a:t>Progetti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devono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presentare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Spese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Ammissibili</a:t>
            </a:r>
            <a:r>
              <a:rPr lang="en-US" dirty="0">
                <a:latin typeface="GillSansMT" charset="0"/>
              </a:rPr>
              <a:t>, </a:t>
            </a:r>
            <a:r>
              <a:rPr lang="en-US" dirty="0" err="1">
                <a:latin typeface="GillSansMT" charset="0"/>
              </a:rPr>
              <a:t>pertinenti</a:t>
            </a:r>
            <a:r>
              <a:rPr lang="en-US" dirty="0">
                <a:latin typeface="GillSansMT" charset="0"/>
              </a:rPr>
              <a:t> e </a:t>
            </a:r>
            <a:r>
              <a:rPr lang="en-US" dirty="0" err="1">
                <a:latin typeface="GillSansMT" charset="0"/>
              </a:rPr>
              <a:t>congrue</a:t>
            </a:r>
            <a:r>
              <a:rPr lang="en-US" dirty="0">
                <a:latin typeface="GillSansMT" charset="0"/>
              </a:rPr>
              <a:t> </a:t>
            </a:r>
            <a:r>
              <a:rPr lang="en-US" dirty="0" err="1">
                <a:latin typeface="GillSansMT" charset="0"/>
              </a:rPr>
              <a:t>rispetto</a:t>
            </a:r>
            <a:r>
              <a:rPr lang="en-US" dirty="0">
                <a:latin typeface="GillSansMT" charset="0"/>
              </a:rPr>
              <a:t> al </a:t>
            </a:r>
            <a:r>
              <a:rPr lang="en-US" dirty="0" err="1">
                <a:latin typeface="GillSansMT" charset="0"/>
              </a:rPr>
              <a:t>Progetto</a:t>
            </a:r>
            <a:r>
              <a:rPr lang="en-US" dirty="0">
                <a:latin typeface="GillSansMT" charset="0"/>
              </a:rPr>
              <a:t> non </a:t>
            </a:r>
            <a:r>
              <a:rPr lang="en-US" dirty="0" err="1">
                <a:latin typeface="GillSansMT" charset="0"/>
              </a:rPr>
              <a:t>inferiori</a:t>
            </a:r>
            <a:r>
              <a:rPr lang="en-US" dirty="0">
                <a:latin typeface="GillSansMT" charset="0"/>
              </a:rPr>
              <a:t> a 50.000 Euro e </a:t>
            </a:r>
            <a:r>
              <a:rPr lang="en-US" b="1" dirty="0">
                <a:latin typeface="GillSansMT" charset="0"/>
              </a:rPr>
              <a:t>non </a:t>
            </a:r>
            <a:r>
              <a:rPr lang="en-US" b="1" dirty="0" err="1">
                <a:latin typeface="GillSansMT" charset="0"/>
              </a:rPr>
              <a:t>superiori</a:t>
            </a:r>
            <a:r>
              <a:rPr lang="en-US" b="1" dirty="0">
                <a:latin typeface="GillSansMT" charset="0"/>
              </a:rPr>
              <a:t> a 150.000 </a:t>
            </a:r>
            <a:r>
              <a:rPr lang="en-US" b="1" dirty="0" smtClean="0">
                <a:latin typeface="GillSansMT" charset="0"/>
              </a:rPr>
              <a:t>Euro</a:t>
            </a:r>
            <a:r>
              <a:rPr lang="en-US" dirty="0" smtClean="0">
                <a:latin typeface="GillSansMT" charset="0"/>
              </a:rPr>
              <a:t>. </a:t>
            </a:r>
            <a:endParaRPr lang="en-US" dirty="0">
              <a:effectLst/>
              <a:latin typeface="GillSans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3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</a:t>
            </a:r>
            <a:r>
              <a:rPr lang="en-US" dirty="0" err="1" smtClean="0"/>
              <a:t>ncontro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Regione</a:t>
            </a:r>
            <a:r>
              <a:rPr lang="en-US" dirty="0" smtClean="0"/>
              <a:t> Lazio a LNF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06700" y="1680170"/>
            <a:ext cx="5864041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hlinkClick r:id="rId2"/>
              </a:rPr>
              <a:t>https://</a:t>
            </a:r>
            <a:r>
              <a:rPr lang="en-US" err="1" smtClean="0">
                <a:hlinkClick r:id="rId2"/>
              </a:rPr>
              <a:t>agenda.infn.it</a:t>
            </a:r>
            <a:r>
              <a:rPr lang="en-US" smtClean="0">
                <a:hlinkClick r:id="rId2"/>
              </a:rPr>
              <a:t>/</a:t>
            </a:r>
            <a:r>
              <a:rPr lang="en-US" err="1" smtClean="0">
                <a:hlinkClick r:id="rId2"/>
              </a:rPr>
              <a:t>conferenceDisplay.py?confId</a:t>
            </a:r>
            <a:r>
              <a:rPr lang="en-US" smtClean="0">
                <a:hlinkClick r:id="rId2"/>
              </a:rPr>
              <a:t>=12037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48593" y="2183595"/>
            <a:ext cx="7104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err="1" smtClean="0"/>
              <a:t>Fondi</a:t>
            </a:r>
            <a:r>
              <a:rPr lang="en-US" sz="2000" dirty="0" smtClean="0"/>
              <a:t> </a:t>
            </a:r>
            <a:r>
              <a:rPr lang="en-US" sz="2000" dirty="0" err="1" smtClean="0"/>
              <a:t>strutturali</a:t>
            </a:r>
            <a:r>
              <a:rPr lang="en-US" sz="2000" dirty="0" smtClean="0"/>
              <a:t> e di </a:t>
            </a:r>
            <a:r>
              <a:rPr lang="en-US" sz="2000" dirty="0" err="1" smtClean="0"/>
              <a:t>investimento</a:t>
            </a:r>
            <a:r>
              <a:rPr lang="en-US" sz="2000" dirty="0" smtClean="0"/>
              <a:t> </a:t>
            </a:r>
            <a:r>
              <a:rPr lang="en-US" sz="2000" dirty="0" err="1" smtClean="0"/>
              <a:t>europei</a:t>
            </a:r>
            <a:r>
              <a:rPr lang="en-US" sz="2000" dirty="0" smtClean="0"/>
              <a:t> (SIE)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er la </a:t>
            </a:r>
            <a:r>
              <a:rPr lang="en-US" sz="2000" dirty="0" err="1" smtClean="0"/>
              <a:t>Ricerca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fondo</a:t>
            </a:r>
            <a:r>
              <a:rPr lang="en-US" sz="2000" dirty="0" smtClean="0"/>
              <a:t> </a:t>
            </a:r>
            <a:r>
              <a:rPr lang="en-US" sz="2000" dirty="0" err="1" smtClean="0"/>
              <a:t>Fondo</a:t>
            </a:r>
            <a:r>
              <a:rPr lang="en-US" sz="2000" dirty="0" smtClean="0"/>
              <a:t> </a:t>
            </a:r>
            <a:r>
              <a:rPr lang="en-US" sz="2000" dirty="0" err="1" smtClean="0"/>
              <a:t>Europeo</a:t>
            </a:r>
            <a:r>
              <a:rPr lang="en-US" sz="2000" dirty="0" smtClean="0"/>
              <a:t> </a:t>
            </a:r>
            <a:r>
              <a:rPr lang="en-US" sz="2000" dirty="0" err="1" smtClean="0"/>
              <a:t>Sviluppo</a:t>
            </a:r>
            <a:r>
              <a:rPr lang="en-US" sz="2000" dirty="0" smtClean="0"/>
              <a:t> </a:t>
            </a:r>
            <a:r>
              <a:rPr lang="en-US" sz="2000" dirty="0" err="1" smtClean="0"/>
              <a:t>Regionale</a:t>
            </a:r>
            <a:r>
              <a:rPr lang="en-US" sz="2000" dirty="0" smtClean="0"/>
              <a:t> (FESR)</a:t>
            </a:r>
            <a:endParaRPr lang="en-US" sz="2000" dirty="0"/>
          </a:p>
        </p:txBody>
      </p:sp>
      <p:graphicFrame>
        <p:nvGraphicFramePr>
          <p:cNvPr id="7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38862"/>
              </p:ext>
            </p:extLst>
          </p:nvPr>
        </p:nvGraphicFramePr>
        <p:xfrm>
          <a:off x="2052055" y="2903838"/>
          <a:ext cx="8364690" cy="388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48593" y="3484605"/>
            <a:ext cx="270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AREE DI SPECIALIZZAZIONE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2274825" y="156775"/>
            <a:ext cx="7920600" cy="108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it-IT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LAZIO S3 - Strategia di Specializzazione Intelligente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it-IT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priorità regionali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2042025" y="1243975"/>
            <a:ext cx="8229600" cy="27795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Aerospazio: 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Fotonica, ICT, Materiali avanzati, Nanotecnologie, Micro/Nanoelettronica e Sistemi manifatturieri avanzati;</a:t>
            </a:r>
          </a:p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Scienze della vita: 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Biotecnologie industriali, ICT, Materiali avanzati, Nanotecnologie e Micro/Nanoelettronica;</a:t>
            </a:r>
          </a:p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/>
              <a:t>Beni culturali e tecnologie della cultura: ICT e Micro/Nanoelettronica;</a:t>
            </a:r>
          </a:p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Agrifood: ICT; </a:t>
            </a:r>
            <a:r>
              <a:rPr lang="it-IT" sz="1800"/>
              <a:t>Sicurezza (homeland security)</a:t>
            </a:r>
          </a:p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Industrie creative e digitali: ICT, Materiali avanzati e Micro/Nanoelettronica;</a:t>
            </a:r>
          </a:p>
          <a:p>
            <a:pPr marL="342900" indent="-31496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0000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Energia, Ambiente e Mobilità: ICT, Materiali avanzati e Micro/Nanoelettronica.</a:t>
            </a:r>
          </a:p>
          <a:p>
            <a:pPr marL="0" indent="0">
              <a:lnSpc>
                <a:spcPct val="80000"/>
              </a:lnSpc>
              <a:spcBef>
                <a:spcPts val="448"/>
              </a:spcBef>
              <a:buNone/>
            </a:pPr>
            <a:endParaRPr sz="1800"/>
          </a:p>
          <a:p>
            <a:pPr marL="0" indent="0">
              <a:lnSpc>
                <a:spcPct val="80000"/>
              </a:lnSpc>
              <a:spcBef>
                <a:spcPts val="448"/>
              </a:spcBef>
              <a:buNone/>
            </a:pPr>
            <a:endParaRPr sz="2000" b="1">
              <a:solidFill>
                <a:srgbClr val="0000FF"/>
              </a:solidFill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1862700" y="4222050"/>
            <a:ext cx="8466600" cy="210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it-IT" b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3 macro obiettivi prioritari per il percorso S3 LAZIO</a:t>
            </a:r>
          </a:p>
          <a:p>
            <a:pPr algn="ctr">
              <a:lnSpc>
                <a:spcPct val="80000"/>
              </a:lnSpc>
              <a:buClr>
                <a:schemeClr val="dk1"/>
              </a:buClr>
            </a:pPr>
            <a:endParaRPr sz="1200" b="1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30200">
              <a:lnSpc>
                <a:spcPct val="80000"/>
              </a:lnSpc>
              <a:buClr>
                <a:schemeClr val="dk1"/>
              </a:buClr>
              <a:buSzPct val="100000"/>
              <a:buAutoNum type="arabicPeriod"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favorire processo di riposizionamento delle realtà produttive regionali verso mercati a maggior valore aggiunto, attraverso processi di adattamento di knowhow e tecnologie di eccellenza; </a:t>
            </a:r>
          </a:p>
          <a:p>
            <a:pPr marL="457200" indent="-330200">
              <a:lnSpc>
                <a:spcPct val="80000"/>
              </a:lnSpc>
              <a:buClr>
                <a:schemeClr val="dk1"/>
              </a:buClr>
              <a:buSzPct val="100000"/>
              <a:buAutoNum type="arabicPeriod"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rendere il Lazio una “grande regione europea dell’innovazione” a dimensione internazionale; </a:t>
            </a:r>
          </a:p>
          <a:p>
            <a:pPr marL="457200" indent="-330200">
              <a:lnSpc>
                <a:spcPct val="80000"/>
              </a:lnSpc>
              <a:buClr>
                <a:schemeClr val="dk1"/>
              </a:buClr>
              <a:buSzPct val="100000"/>
              <a:buAutoNum type="arabicPeriod"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orientare la capacità competitiva delle imprese ai mercati di interesse strategico (paesi MENA e BRICS in primis …)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it-IT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3</a:t>
            </a:fld>
            <a:endParaRPr lang="it-IT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93" y="6386041"/>
            <a:ext cx="165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r>
              <a:rPr lang="en-US" dirty="0" err="1" smtClean="0"/>
              <a:t>F.Masciulli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Shape 221" descr="risorse lazio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951" y="403625"/>
            <a:ext cx="8440399" cy="57829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it-IT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4</a:t>
            </a:fld>
            <a:endParaRPr lang="it-IT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93" y="6386041"/>
            <a:ext cx="165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r>
              <a:rPr lang="en-US" dirty="0" err="1" smtClean="0"/>
              <a:t>F.Masciulli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906775" y="3543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it-IT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FESR LAZIO </a:t>
            </a:r>
            <a:r>
              <a:rPr lang="it-IT" sz="3000" b="1"/>
              <a:t>obiettivi tematici 2014-2020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771499" y="1927236"/>
            <a:ext cx="8755500" cy="45261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r>
              <a:rPr lang="it-IT" sz="1800" dirty="0"/>
              <a:t>DOTAZIONE FINANZIARIA: 913.065.194 euro</a:t>
            </a:r>
          </a:p>
          <a:p>
            <a:pPr marL="342900" indent="-3708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2200" b="1" dirty="0">
                <a:solidFill>
                  <a:schemeClr val="dk1"/>
                </a:solidFill>
              </a:rPr>
              <a:t>Asse 1 - Ricerca e innovazione </a:t>
            </a:r>
            <a:r>
              <a:rPr lang="it-IT" sz="2200" dirty="0">
                <a:solidFill>
                  <a:schemeClr val="dk1"/>
                </a:solidFill>
              </a:rPr>
              <a:t>(180.000.000 euro) </a:t>
            </a:r>
            <a:r>
              <a:rPr lang="it-IT" sz="2200" b="1" dirty="0">
                <a:solidFill>
                  <a:srgbClr val="FF0000"/>
                </a:solidFill>
              </a:rPr>
              <a:t>NB: operatività in S3</a:t>
            </a:r>
          </a:p>
          <a:p>
            <a:pPr marL="342900" indent="-3454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dirty="0">
                <a:solidFill>
                  <a:schemeClr val="dk1"/>
                </a:solidFill>
              </a:rPr>
              <a:t>Asse 2 - Lazio Digitale </a:t>
            </a:r>
            <a:r>
              <a:rPr lang="it-IT" sz="1800" dirty="0">
                <a:solidFill>
                  <a:schemeClr val="dk1"/>
                </a:solidFill>
              </a:rPr>
              <a:t>(154.270.000 euro)</a:t>
            </a:r>
          </a:p>
          <a:p>
            <a:pPr marL="342900" indent="-3454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dirty="0">
                <a:solidFill>
                  <a:schemeClr val="dk1"/>
                </a:solidFill>
              </a:rPr>
              <a:t>Asse 3 - Competitività </a:t>
            </a:r>
            <a:r>
              <a:rPr lang="it-IT" sz="1800" dirty="0">
                <a:solidFill>
                  <a:schemeClr val="dk1"/>
                </a:solidFill>
              </a:rPr>
              <a:t>276.400.000 (euro)</a:t>
            </a:r>
          </a:p>
          <a:p>
            <a:pPr marL="342900" indent="-3454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dirty="0">
                <a:solidFill>
                  <a:schemeClr val="dk1"/>
                </a:solidFill>
              </a:rPr>
              <a:t>Asse 4 - Sostenibilità energetica e mobilità </a:t>
            </a:r>
            <a:r>
              <a:rPr lang="it-IT" sz="1800" dirty="0">
                <a:solidFill>
                  <a:schemeClr val="dk1"/>
                </a:solidFill>
              </a:rPr>
              <a:t>(176.000.000 euro)</a:t>
            </a:r>
          </a:p>
          <a:p>
            <a:pPr marL="342900" indent="-3454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dirty="0">
                <a:solidFill>
                  <a:schemeClr val="dk1"/>
                </a:solidFill>
              </a:rPr>
              <a:t>Asse 5 - Prevenzione del rischio idrogeologico</a:t>
            </a:r>
            <a:r>
              <a:rPr lang="it-IT" sz="1800" dirty="0">
                <a:solidFill>
                  <a:schemeClr val="dk1"/>
                </a:solidFill>
              </a:rPr>
              <a:t> (90.000.000 euro)</a:t>
            </a:r>
          </a:p>
          <a:p>
            <a:pPr marL="342900" indent="-34544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dirty="0">
                <a:solidFill>
                  <a:schemeClr val="dk1"/>
                </a:solidFill>
              </a:rPr>
              <a:t>Assistenza Tecnica</a:t>
            </a:r>
            <a:r>
              <a:rPr lang="it-IT" sz="1800" dirty="0">
                <a:solidFill>
                  <a:schemeClr val="dk1"/>
                </a:solidFill>
              </a:rPr>
              <a:t> (36.395.194 euro)</a:t>
            </a:r>
          </a:p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endParaRPr sz="1800" dirty="0"/>
          </a:p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r>
              <a:rPr lang="it-IT" sz="1800" b="1" u="sng" dirty="0">
                <a:solidFill>
                  <a:schemeClr val="hlink"/>
                </a:solidFill>
                <a:hlinkClick r:id="rId3"/>
              </a:rPr>
              <a:t>Programma Operativo</a:t>
            </a:r>
          </a:p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endParaRPr sz="1800" dirty="0"/>
          </a:p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r>
              <a:rPr lang="it-IT" sz="1800" b="1" dirty="0"/>
              <a:t>FINANZIA: </a:t>
            </a:r>
            <a:r>
              <a:rPr lang="it-IT" sz="1800" dirty="0"/>
              <a:t>      investimenti produttivi; investimenti in infrastrutture; </a:t>
            </a:r>
          </a:p>
          <a:p>
            <a:pPr marL="914400" indent="457200">
              <a:lnSpc>
                <a:spcPct val="80000"/>
              </a:lnSpc>
              <a:spcBef>
                <a:spcPts val="352"/>
              </a:spcBef>
              <a:buNone/>
            </a:pPr>
            <a:r>
              <a:rPr lang="it-IT" sz="1800" dirty="0"/>
              <a:t>sostegno e  servizi alle imprese</a:t>
            </a:r>
          </a:p>
          <a:p>
            <a:pPr mar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352"/>
              </a:spcBef>
              <a:buNone/>
            </a:pPr>
            <a:endParaRPr sz="1760" dirty="0"/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1251" y="4151551"/>
            <a:ext cx="1145100" cy="171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it-IT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5</a:t>
            </a:fld>
            <a:endParaRPr lang="it-IT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93" y="6386041"/>
            <a:ext cx="165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r>
              <a:rPr lang="en-US" dirty="0" err="1" smtClean="0"/>
              <a:t>F.Masciulli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Shape 240"/>
          <p:cNvGrpSpPr/>
          <p:nvPr/>
        </p:nvGrpSpPr>
        <p:grpSpPr>
          <a:xfrm>
            <a:off x="1762063" y="233238"/>
            <a:ext cx="8802300" cy="5506200"/>
            <a:chOff x="238063" y="233238"/>
            <a:chExt cx="8802300" cy="5506200"/>
          </a:xfrm>
        </p:grpSpPr>
        <p:pic>
          <p:nvPicPr>
            <p:cNvPr id="241" name="Shape 24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38063" y="233238"/>
              <a:ext cx="8802300" cy="5506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Shape 242"/>
            <p:cNvSpPr/>
            <p:nvPr/>
          </p:nvSpPr>
          <p:spPr>
            <a:xfrm>
              <a:off x="3311925" y="278075"/>
              <a:ext cx="5672400" cy="7245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/>
              <a:r>
                <a:rPr lang="it-IT" sz="2000" b="1">
                  <a:solidFill>
                    <a:srgbClr val="003399"/>
                  </a:solidFill>
                  <a:latin typeface="Calibri"/>
                  <a:ea typeface="Calibri"/>
                  <a:cs typeface="Calibri"/>
                  <a:sym typeface="Calibri"/>
                </a:rPr>
                <a:t>NB: organismi di ricerca come target e/o beneficiari</a:t>
              </a: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it-IT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6</a:t>
            </a:fld>
            <a:endParaRPr lang="it-IT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93" y="6386041"/>
            <a:ext cx="165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r>
              <a:rPr lang="en-US" dirty="0" err="1" smtClean="0"/>
              <a:t>F.Masciulli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2016-2018 </a:t>
            </a:r>
            <a:r>
              <a:rPr lang="en-US" sz="1600" dirty="0" smtClean="0"/>
              <a:t>(</a:t>
            </a:r>
            <a:r>
              <a:rPr lang="en-US" sz="1600" dirty="0" err="1" smtClean="0"/>
              <a:t>Smeriglio</a:t>
            </a:r>
            <a:r>
              <a:rPr lang="en-US" sz="1600" dirty="0" smtClean="0"/>
              <a:t> 4 </a:t>
            </a:r>
            <a:r>
              <a:rPr lang="en-US" sz="1600" dirty="0" err="1" smtClean="0"/>
              <a:t>novembre</a:t>
            </a:r>
            <a:r>
              <a:rPr lang="en-US" sz="1600" dirty="0" smtClean="0"/>
              <a:t> 2016)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44113" y="1988622"/>
            <a:ext cx="6503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www.regione.lazio.it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rl_main</a:t>
            </a:r>
            <a:r>
              <a:rPr lang="en-US" dirty="0" smtClean="0">
                <a:hlinkClick r:id="rId2"/>
              </a:rPr>
              <a:t>/?</a:t>
            </a:r>
            <a:r>
              <a:rPr lang="en-US" dirty="0" err="1" smtClean="0">
                <a:hlinkClick r:id="rId2"/>
              </a:rPr>
              <a:t>vw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newsDettaglio&amp;id</a:t>
            </a:r>
            <a:r>
              <a:rPr lang="en-US" dirty="0" smtClean="0">
                <a:hlinkClick r:id="rId2"/>
              </a:rPr>
              <a:t>=3665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8670" y="2930889"/>
            <a:ext cx="866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Alcune</a:t>
            </a:r>
            <a:r>
              <a:rPr lang="en-US" dirty="0" smtClean="0"/>
              <a:t> slides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conferenza</a:t>
            </a:r>
            <a:r>
              <a:rPr lang="en-US" dirty="0" smtClean="0"/>
              <a:t> </a:t>
            </a:r>
            <a:r>
              <a:rPr lang="en-US" dirty="0" err="1" smtClean="0"/>
              <a:t>stampa</a:t>
            </a:r>
            <a:r>
              <a:rPr lang="en-US" dirty="0" smtClean="0"/>
              <a:t> del 4 </a:t>
            </a:r>
            <a:r>
              <a:rPr lang="en-US" dirty="0" err="1" smtClean="0"/>
              <a:t>Novembre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lancio</a:t>
            </a:r>
            <a:r>
              <a:rPr lang="en-US" dirty="0" smtClean="0"/>
              <a:t> del Bando </a:t>
            </a:r>
            <a:r>
              <a:rPr lang="en-US" dirty="0" err="1" smtClean="0"/>
              <a:t>Ricerca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306" y="5517232"/>
            <a:ext cx="8753475" cy="1104900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775520" y="323365"/>
            <a:ext cx="5400600" cy="890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  <a:cs typeface="+mn-cs"/>
              </a:rPr>
              <a:t>8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rPr>
              <a:t>.</a:t>
            </a:r>
            <a:r>
              <a:rPr lang="it-IT" sz="2400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  <a:cs typeface="+mn-cs"/>
              </a:rPr>
              <a:t> 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rPr>
              <a:t>Che cosa lanciamo oggi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721307"/>
            <a:ext cx="3024336" cy="1599409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847528" y="1124745"/>
            <a:ext cx="6984776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Bando Ricerca 2016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lvl="0"/>
            <a:endParaRPr lang="it-IT" dirty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lvl="0"/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Il nuovo bando è rivolto a tutti i ricercatori del </a:t>
            </a:r>
          </a:p>
          <a:p>
            <a:pPr lvl="0"/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Lazio e prevede un investimento complessivo </a:t>
            </a:r>
          </a:p>
          <a:p>
            <a:pPr lvl="0"/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di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7 milioni di euro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. </a:t>
            </a:r>
          </a:p>
          <a:p>
            <a:pPr lvl="0"/>
            <a:endParaRPr lang="it-IT" dirty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>
              <a:lnSpc>
                <a:spcPct val="120000"/>
              </a:lnSpc>
              <a:buFont typeface="Symbol" panose="05050102010706020507" pitchFamily="18" charset="2"/>
              <a:buChar char="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Ogni progetto sarà finanziato al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100%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 e ogni singolo gruppo di ricerca potrà richiedere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un’agevolazione fino a 150.000 euro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Symbol" panose="05050102010706020507" pitchFamily="18" charset="2"/>
              <a:buChar char="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I progetti avranno la durata di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2 anni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Symbol" panose="05050102010706020507" pitchFamily="18" charset="2"/>
              <a:buChar char="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La Regione Lazio si aspetta di finanziare oltre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50 nuovi progetti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868203" y="4385326"/>
            <a:ext cx="76841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Gill Sans MT" panose="020B0502020104020203" pitchFamily="34" charset="0"/>
              </a:rPr>
              <a:t>Inoltre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Regione Lazio e CNR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l’11 ottobre scorso hanno stipulato un nuovo protocollo di intesa su un programma di ricerca sul </a:t>
            </a:r>
            <a:r>
              <a:rPr lang="it-IT" dirty="0">
                <a:solidFill>
                  <a:srgbClr val="C00000"/>
                </a:solidFill>
                <a:latin typeface="Gill Sans MT" panose="020B0502020104020203" pitchFamily="34" charset="0"/>
              </a:rPr>
              <a:t>virus ZIKA e altri virus collegati emergenti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 per il quale saranno previsti importanti investimenti.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660" y="6069682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Slide </a:t>
            </a:r>
            <a:r>
              <a:rPr lang="en-US" dirty="0" err="1" smtClean="0"/>
              <a:t>Smeriglio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054" y="630195"/>
            <a:ext cx="109627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Ulteriori</a:t>
            </a:r>
            <a:r>
              <a:rPr lang="en-US" sz="2000" dirty="0" smtClean="0"/>
              <a:t> </a:t>
            </a:r>
            <a:r>
              <a:rPr lang="en-US" sz="2000" dirty="0" err="1" smtClean="0"/>
              <a:t>appuntamenti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/>
              <a:t>Distretto</a:t>
            </a:r>
            <a:r>
              <a:rPr lang="en-US" sz="2000" dirty="0" smtClean="0"/>
              <a:t> </a:t>
            </a:r>
            <a:r>
              <a:rPr lang="en-US" sz="2000" dirty="0" err="1" smtClean="0"/>
              <a:t>Tecnologico</a:t>
            </a:r>
            <a:r>
              <a:rPr lang="en-US" sz="2000" dirty="0" smtClean="0"/>
              <a:t> </a:t>
            </a:r>
            <a:r>
              <a:rPr lang="en-US" sz="2000" dirty="0" err="1" smtClean="0"/>
              <a:t>Culturale</a:t>
            </a:r>
            <a:r>
              <a:rPr lang="en-US" sz="2000" dirty="0" smtClean="0"/>
              <a:t> (40 M€).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Bando </a:t>
            </a:r>
            <a:r>
              <a:rPr lang="en-US" sz="2000" dirty="0" err="1"/>
              <a:t>R</a:t>
            </a:r>
            <a:r>
              <a:rPr lang="en-US" sz="2000" dirty="0" err="1" smtClean="0"/>
              <a:t>icerca</a:t>
            </a:r>
            <a:r>
              <a:rPr lang="en-US" sz="2000" dirty="0" smtClean="0"/>
              <a:t> 2017 7 M€ (</a:t>
            </a:r>
            <a:r>
              <a:rPr lang="en-US" sz="2000" dirty="0" err="1" smtClean="0"/>
              <a:t>ottobre-novembre</a:t>
            </a:r>
            <a:r>
              <a:rPr lang="en-US" sz="2000" dirty="0" smtClean="0"/>
              <a:t> 2017)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Bando </a:t>
            </a:r>
            <a:r>
              <a:rPr lang="en-US" sz="2000" dirty="0" err="1" smtClean="0"/>
              <a:t>Ricerca</a:t>
            </a:r>
            <a:r>
              <a:rPr lang="en-US" sz="2000" dirty="0" smtClean="0"/>
              <a:t> 2018 10 M€ (</a:t>
            </a:r>
            <a:r>
              <a:rPr lang="en-US" sz="2000" dirty="0" err="1" smtClean="0"/>
              <a:t>gennaio-febbraio</a:t>
            </a:r>
            <a:r>
              <a:rPr lang="en-US" sz="2000" dirty="0" smtClean="0"/>
              <a:t> 2018)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POR 2014-2020 60 M€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Polo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Biotecnologie</a:t>
            </a:r>
            <a:r>
              <a:rPr lang="en-US" sz="2000" dirty="0" smtClean="0"/>
              <a:t> e Polo Green economy 12 M€ (</a:t>
            </a:r>
            <a:r>
              <a:rPr lang="en-US" sz="2000" dirty="0" err="1" smtClean="0"/>
              <a:t>febbraio-marzo</a:t>
            </a:r>
            <a:r>
              <a:rPr lang="en-US" sz="2000" dirty="0" smtClean="0"/>
              <a:t> 2017)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/>
              <a:t>Sostegno</a:t>
            </a:r>
            <a:r>
              <a:rPr lang="en-US" sz="2000" dirty="0" smtClean="0"/>
              <a:t> </a:t>
            </a:r>
            <a:r>
              <a:rPr lang="en-US" sz="2000" dirty="0" err="1" smtClean="0"/>
              <a:t>alle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infrastrutture</a:t>
            </a:r>
            <a:r>
              <a:rPr lang="en-US" sz="2000" dirty="0" smtClean="0"/>
              <a:t> 14,8 M€ (</a:t>
            </a:r>
            <a:r>
              <a:rPr lang="en-US" sz="2000" dirty="0" err="1" smtClean="0"/>
              <a:t>ottobre-novembre</a:t>
            </a:r>
            <a:r>
              <a:rPr lang="en-US" sz="2000" dirty="0" smtClean="0"/>
              <a:t> 2017) e 20 M€ (</a:t>
            </a:r>
            <a:r>
              <a:rPr lang="en-US" sz="2000" dirty="0" err="1" smtClean="0"/>
              <a:t>gennaio-febbraio</a:t>
            </a:r>
            <a:r>
              <a:rPr lang="en-US" sz="2000" dirty="0" smtClean="0"/>
              <a:t> 2018)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err="1" smtClean="0"/>
              <a:t>Altro</a:t>
            </a:r>
            <a:r>
              <a:rPr lang="en-US" sz="2000" dirty="0" smtClean="0"/>
              <a:t> (13 M€)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07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897</Words>
  <Application>Microsoft Macintosh PowerPoint</Application>
  <PresentationFormat>Widescreen</PresentationFormat>
  <Paragraphs>110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Calibri</vt:lpstr>
      <vt:lpstr>Calibri Light</vt:lpstr>
      <vt:lpstr>Gill Sans MT</vt:lpstr>
      <vt:lpstr>GillSansMT</vt:lpstr>
      <vt:lpstr>Symbol</vt:lpstr>
      <vt:lpstr>Times New Roman</vt:lpstr>
      <vt:lpstr>Arial</vt:lpstr>
      <vt:lpstr>Office Theme</vt:lpstr>
      <vt:lpstr>Discussione su Regione Lazio</vt:lpstr>
      <vt:lpstr>Incontro su Regione Lazio a LNF</vt:lpstr>
      <vt:lpstr>LAZIO S3 - Strategia di Specializzazione Intelligente  e priorità regionali </vt:lpstr>
      <vt:lpstr>PowerPoint Presentation</vt:lpstr>
      <vt:lpstr>POR FESR LAZIO obiettivi tematici 2014-2020</vt:lpstr>
      <vt:lpstr>PowerPoint Presentation</vt:lpstr>
      <vt:lpstr>Programmazione 2016-2018 (Smeriglio 4 novembre 2016)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Discussione su Regione Lazio</dc:title>
  <dc:creator>Microsoft Office User</dc:creator>
  <cp:lastModifiedBy>Microsoft Office User</cp:lastModifiedBy>
  <cp:revision>18</cp:revision>
  <dcterms:created xsi:type="dcterms:W3CDTF">2016-12-13T13:28:54Z</dcterms:created>
  <dcterms:modified xsi:type="dcterms:W3CDTF">2016-12-13T15:28:17Z</dcterms:modified>
</cp:coreProperties>
</file>