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4"/>
  </p:notesMasterIdLst>
  <p:sldIdLst>
    <p:sldId id="258" r:id="rId2"/>
    <p:sldId id="273" r:id="rId3"/>
    <p:sldId id="277" r:id="rId4"/>
    <p:sldId id="279" r:id="rId5"/>
    <p:sldId id="381" r:id="rId6"/>
    <p:sldId id="275" r:id="rId7"/>
    <p:sldId id="280" r:id="rId8"/>
    <p:sldId id="319" r:id="rId9"/>
    <p:sldId id="284" r:id="rId10"/>
    <p:sldId id="295" r:id="rId11"/>
    <p:sldId id="288" r:id="rId12"/>
    <p:sldId id="300" r:id="rId13"/>
    <p:sldId id="289" r:id="rId14"/>
    <p:sldId id="282" r:id="rId15"/>
    <p:sldId id="283" r:id="rId16"/>
    <p:sldId id="287" r:id="rId17"/>
    <p:sldId id="286" r:id="rId18"/>
    <p:sldId id="320" r:id="rId19"/>
    <p:sldId id="297" r:id="rId20"/>
    <p:sldId id="309" r:id="rId21"/>
    <p:sldId id="374" r:id="rId22"/>
    <p:sldId id="306" r:id="rId23"/>
    <p:sldId id="373" r:id="rId24"/>
    <p:sldId id="375" r:id="rId25"/>
    <p:sldId id="307" r:id="rId26"/>
    <p:sldId id="310" r:id="rId27"/>
    <p:sldId id="377" r:id="rId28"/>
    <p:sldId id="316" r:id="rId29"/>
    <p:sldId id="294" r:id="rId30"/>
    <p:sldId id="318" r:id="rId31"/>
    <p:sldId id="321" r:id="rId32"/>
    <p:sldId id="315" r:id="rId33"/>
    <p:sldId id="323" r:id="rId34"/>
    <p:sldId id="334" r:id="rId35"/>
    <p:sldId id="325" r:id="rId36"/>
    <p:sldId id="327" r:id="rId37"/>
    <p:sldId id="328" r:id="rId38"/>
    <p:sldId id="329" r:id="rId39"/>
    <p:sldId id="333" r:id="rId40"/>
    <p:sldId id="330" r:id="rId41"/>
    <p:sldId id="357" r:id="rId42"/>
    <p:sldId id="331" r:id="rId43"/>
    <p:sldId id="322" r:id="rId44"/>
    <p:sldId id="344" r:id="rId45"/>
    <p:sldId id="346" r:id="rId46"/>
    <p:sldId id="340" r:id="rId47"/>
    <p:sldId id="347" r:id="rId48"/>
    <p:sldId id="349" r:id="rId49"/>
    <p:sldId id="343" r:id="rId50"/>
    <p:sldId id="348" r:id="rId51"/>
    <p:sldId id="350" r:id="rId52"/>
    <p:sldId id="351" r:id="rId53"/>
    <p:sldId id="352" r:id="rId54"/>
    <p:sldId id="353" r:id="rId55"/>
    <p:sldId id="354" r:id="rId56"/>
    <p:sldId id="355" r:id="rId57"/>
    <p:sldId id="356" r:id="rId58"/>
    <p:sldId id="358" r:id="rId59"/>
    <p:sldId id="360" r:id="rId60"/>
    <p:sldId id="359" r:id="rId61"/>
    <p:sldId id="361" r:id="rId62"/>
    <p:sldId id="362" r:id="rId63"/>
    <p:sldId id="364" r:id="rId64"/>
    <p:sldId id="365" r:id="rId65"/>
    <p:sldId id="366" r:id="rId66"/>
    <p:sldId id="367" r:id="rId67"/>
    <p:sldId id="368" r:id="rId68"/>
    <p:sldId id="371" r:id="rId69"/>
    <p:sldId id="369" r:id="rId70"/>
    <p:sldId id="384" r:id="rId71"/>
    <p:sldId id="382" r:id="rId72"/>
    <p:sldId id="383" r:id="rId73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7F2D7"/>
    <a:srgbClr val="E7E993"/>
    <a:srgbClr val="00FFFF"/>
    <a:srgbClr val="72AF2F"/>
    <a:srgbClr val="FF9999"/>
    <a:srgbClr val="6EA92D"/>
    <a:srgbClr val="A852A4"/>
    <a:srgbClr val="873AC0"/>
    <a:srgbClr val="00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47" d="100"/>
          <a:sy n="47" d="100"/>
        </p:scale>
        <p:origin x="546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8.wmf"/><Relationship Id="rId1" Type="http://schemas.openxmlformats.org/officeDocument/2006/relationships/image" Target="../media/image7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8.wmf"/><Relationship Id="rId1" Type="http://schemas.openxmlformats.org/officeDocument/2006/relationships/image" Target="../media/image7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35B394-D55F-44EC-8400-617972464C3F}" type="datetimeFigureOut">
              <a:rPr lang="it-IT" smtClean="0"/>
              <a:t>04/09/2017</a:t>
            </a:fld>
            <a:endParaRPr lang="it-I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F524AF-05AD-4A6A-991A-A95C184B6F5D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892328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F524AF-05AD-4A6A-991A-A95C184B6F5D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129778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F524AF-05AD-4A6A-991A-A95C184B6F5D}" type="slidenum">
              <a:rPr lang="it-IT" smtClean="0"/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905744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F524AF-05AD-4A6A-991A-A95C184B6F5D}" type="slidenum">
              <a:rPr lang="it-IT" smtClean="0"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628276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F524AF-05AD-4A6A-991A-A95C184B6F5D}" type="slidenum">
              <a:rPr lang="it-IT" smtClean="0"/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8549780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F524AF-05AD-4A6A-991A-A95C184B6F5D}" type="slidenum">
              <a:rPr lang="it-IT" smtClean="0"/>
              <a:t>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3235679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F524AF-05AD-4A6A-991A-A95C184B6F5D}" type="slidenum">
              <a:rPr lang="it-IT" smtClean="0"/>
              <a:t>15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7111386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F524AF-05AD-4A6A-991A-A95C184B6F5D}" type="slidenum">
              <a:rPr lang="it-IT" smtClean="0"/>
              <a:t>16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3709687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F524AF-05AD-4A6A-991A-A95C184B6F5D}" type="slidenum">
              <a:rPr lang="it-IT" smtClean="0"/>
              <a:t>17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7329127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F524AF-05AD-4A6A-991A-A95C184B6F5D}" type="slidenum">
              <a:rPr lang="it-IT" smtClean="0"/>
              <a:t>18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7248407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F524AF-05AD-4A6A-991A-A95C184B6F5D}" type="slidenum">
              <a:rPr lang="it-IT" smtClean="0"/>
              <a:t>19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2817468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F524AF-05AD-4A6A-991A-A95C184B6F5D}" type="slidenum">
              <a:rPr lang="it-IT" smtClean="0"/>
              <a:t>20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201956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F524AF-05AD-4A6A-991A-A95C184B6F5D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0877677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F524AF-05AD-4A6A-991A-A95C184B6F5D}" type="slidenum">
              <a:rPr lang="it-IT" smtClean="0"/>
              <a:t>21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2505810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F524AF-05AD-4A6A-991A-A95C184B6F5D}" type="slidenum">
              <a:rPr lang="it-IT" smtClean="0"/>
              <a:t>22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8902437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F524AF-05AD-4A6A-991A-A95C184B6F5D}" type="slidenum">
              <a:rPr lang="it-IT" smtClean="0"/>
              <a:t>23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6302527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F524AF-05AD-4A6A-991A-A95C184B6F5D}" type="slidenum">
              <a:rPr lang="it-IT" smtClean="0"/>
              <a:t>24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4173975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F524AF-05AD-4A6A-991A-A95C184B6F5D}" type="slidenum">
              <a:rPr lang="it-IT" smtClean="0"/>
              <a:t>25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309797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F524AF-05AD-4A6A-991A-A95C184B6F5D}" type="slidenum">
              <a:rPr lang="it-IT" smtClean="0"/>
              <a:t>26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6538012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F524AF-05AD-4A6A-991A-A95C184B6F5D}" type="slidenum">
              <a:rPr lang="it-IT" smtClean="0"/>
              <a:t>27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9772649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F524AF-05AD-4A6A-991A-A95C184B6F5D}" type="slidenum">
              <a:rPr lang="it-IT" smtClean="0"/>
              <a:t>28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3118209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F524AF-05AD-4A6A-991A-A95C184B6F5D}" type="slidenum">
              <a:rPr lang="it-IT" smtClean="0"/>
              <a:t>29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590227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F524AF-05AD-4A6A-991A-A95C184B6F5D}" type="slidenum">
              <a:rPr lang="it-IT" smtClean="0"/>
              <a:t>30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448729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F524AF-05AD-4A6A-991A-A95C184B6F5D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3706813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F524AF-05AD-4A6A-991A-A95C184B6F5D}" type="slidenum">
              <a:rPr lang="it-IT" smtClean="0"/>
              <a:t>31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5290205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F524AF-05AD-4A6A-991A-A95C184B6F5D}" type="slidenum">
              <a:rPr lang="it-IT" smtClean="0"/>
              <a:t>32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5306166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F524AF-05AD-4A6A-991A-A95C184B6F5D}" type="slidenum">
              <a:rPr lang="it-IT" smtClean="0"/>
              <a:t>33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907061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F524AF-05AD-4A6A-991A-A95C184B6F5D}" type="slidenum">
              <a:rPr lang="it-IT" smtClean="0"/>
              <a:t>34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398389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F524AF-05AD-4A6A-991A-A95C184B6F5D}" type="slidenum">
              <a:rPr lang="it-IT" smtClean="0"/>
              <a:t>35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9118582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F524AF-05AD-4A6A-991A-A95C184B6F5D}" type="slidenum">
              <a:rPr lang="it-IT" smtClean="0"/>
              <a:t>36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626108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F524AF-05AD-4A6A-991A-A95C184B6F5D}" type="slidenum">
              <a:rPr lang="it-IT" smtClean="0"/>
              <a:t>37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3677047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F524AF-05AD-4A6A-991A-A95C184B6F5D}" type="slidenum">
              <a:rPr lang="it-IT" smtClean="0"/>
              <a:t>38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0888085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F524AF-05AD-4A6A-991A-A95C184B6F5D}" type="slidenum">
              <a:rPr lang="it-IT" smtClean="0"/>
              <a:t>39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1381672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F524AF-05AD-4A6A-991A-A95C184B6F5D}" type="slidenum">
              <a:rPr lang="it-IT" smtClean="0"/>
              <a:t>40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025347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F524AF-05AD-4A6A-991A-A95C184B6F5D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2508874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F524AF-05AD-4A6A-991A-A95C184B6F5D}" type="slidenum">
              <a:rPr lang="it-IT" smtClean="0"/>
              <a:t>41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8520068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F524AF-05AD-4A6A-991A-A95C184B6F5D}" type="slidenum">
              <a:rPr lang="it-IT" smtClean="0"/>
              <a:t>42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3777152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F524AF-05AD-4A6A-991A-A95C184B6F5D}" type="slidenum">
              <a:rPr lang="it-IT" smtClean="0"/>
              <a:t>43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9584367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F524AF-05AD-4A6A-991A-A95C184B6F5D}" type="slidenum">
              <a:rPr lang="it-IT" smtClean="0"/>
              <a:t>44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1178507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F524AF-05AD-4A6A-991A-A95C184B6F5D}" type="slidenum">
              <a:rPr lang="it-IT" smtClean="0"/>
              <a:t>45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9039181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F524AF-05AD-4A6A-991A-A95C184B6F5D}" type="slidenum">
              <a:rPr lang="it-IT" smtClean="0"/>
              <a:t>46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360630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F524AF-05AD-4A6A-991A-A95C184B6F5D}" type="slidenum">
              <a:rPr lang="it-IT" smtClean="0"/>
              <a:t>47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13665089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F524AF-05AD-4A6A-991A-A95C184B6F5D}" type="slidenum">
              <a:rPr lang="it-IT" smtClean="0"/>
              <a:t>48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95482686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F524AF-05AD-4A6A-991A-A95C184B6F5D}" type="slidenum">
              <a:rPr lang="it-IT" smtClean="0"/>
              <a:t>49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18446300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F524AF-05AD-4A6A-991A-A95C184B6F5D}" type="slidenum">
              <a:rPr lang="it-IT" smtClean="0"/>
              <a:t>50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461005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F524AF-05AD-4A6A-991A-A95C184B6F5D}" type="slidenum">
              <a:rPr lang="it-IT" smtClean="0"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81696922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F524AF-05AD-4A6A-991A-A95C184B6F5D}" type="slidenum">
              <a:rPr lang="it-IT" smtClean="0"/>
              <a:t>51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10849767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F524AF-05AD-4A6A-991A-A95C184B6F5D}" type="slidenum">
              <a:rPr lang="it-IT" smtClean="0"/>
              <a:t>52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22590205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F524AF-05AD-4A6A-991A-A95C184B6F5D}" type="slidenum">
              <a:rPr lang="it-IT" smtClean="0"/>
              <a:t>53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27256096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F524AF-05AD-4A6A-991A-A95C184B6F5D}" type="slidenum">
              <a:rPr lang="it-IT" smtClean="0"/>
              <a:t>54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7537454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F524AF-05AD-4A6A-991A-A95C184B6F5D}" type="slidenum">
              <a:rPr lang="it-IT" smtClean="0"/>
              <a:t>55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17430372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F524AF-05AD-4A6A-991A-A95C184B6F5D}" type="slidenum">
              <a:rPr lang="it-IT" smtClean="0"/>
              <a:t>56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73154672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F524AF-05AD-4A6A-991A-A95C184B6F5D}" type="slidenum">
              <a:rPr lang="it-IT" smtClean="0"/>
              <a:t>57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57135665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F524AF-05AD-4A6A-991A-A95C184B6F5D}" type="slidenum">
              <a:rPr lang="it-IT" smtClean="0"/>
              <a:t>58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28627967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F524AF-05AD-4A6A-991A-A95C184B6F5D}" type="slidenum">
              <a:rPr lang="it-IT" smtClean="0"/>
              <a:t>59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24409111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F524AF-05AD-4A6A-991A-A95C184B6F5D}" type="slidenum">
              <a:rPr lang="it-IT" smtClean="0"/>
              <a:t>60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913417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F524AF-05AD-4A6A-991A-A95C184B6F5D}" type="slidenum">
              <a:rPr lang="it-IT" smtClean="0"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42393180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F524AF-05AD-4A6A-991A-A95C184B6F5D}" type="slidenum">
              <a:rPr lang="it-IT" smtClean="0"/>
              <a:t>61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73977411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F524AF-05AD-4A6A-991A-A95C184B6F5D}" type="slidenum">
              <a:rPr lang="it-IT" smtClean="0"/>
              <a:t>62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80422997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F524AF-05AD-4A6A-991A-A95C184B6F5D}" type="slidenum">
              <a:rPr lang="it-IT" smtClean="0"/>
              <a:t>63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81423167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F524AF-05AD-4A6A-991A-A95C184B6F5D}" type="slidenum">
              <a:rPr lang="it-IT" smtClean="0"/>
              <a:t>64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77355918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F524AF-05AD-4A6A-991A-A95C184B6F5D}" type="slidenum">
              <a:rPr lang="it-IT" smtClean="0"/>
              <a:t>65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00151021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F524AF-05AD-4A6A-991A-A95C184B6F5D}" type="slidenum">
              <a:rPr lang="it-IT" smtClean="0"/>
              <a:t>66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47339934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F524AF-05AD-4A6A-991A-A95C184B6F5D}" type="slidenum">
              <a:rPr lang="it-IT" smtClean="0"/>
              <a:t>67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10960863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F524AF-05AD-4A6A-991A-A95C184B6F5D}" type="slidenum">
              <a:rPr lang="it-IT" smtClean="0"/>
              <a:t>68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93245115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F524AF-05AD-4A6A-991A-A95C184B6F5D}" type="slidenum">
              <a:rPr lang="it-IT" smtClean="0"/>
              <a:t>69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52117606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F524AF-05AD-4A6A-991A-A95C184B6F5D}" type="slidenum">
              <a:rPr lang="it-IT" smtClean="0"/>
              <a:t>70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454727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F524AF-05AD-4A6A-991A-A95C184B6F5D}" type="slidenum">
              <a:rPr lang="it-IT" smtClean="0"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3362442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F524AF-05AD-4A6A-991A-A95C184B6F5D}" type="slidenum">
              <a:rPr lang="it-IT" smtClean="0"/>
              <a:t>71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34573897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F524AF-05AD-4A6A-991A-A95C184B6F5D}" type="slidenum">
              <a:rPr lang="it-IT" smtClean="0"/>
              <a:t>72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103323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F524AF-05AD-4A6A-991A-A95C184B6F5D}" type="slidenum">
              <a:rPr lang="it-IT" smtClean="0"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539501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F524AF-05AD-4A6A-991A-A95C184B6F5D}" type="slidenum">
              <a:rPr lang="it-IT" smtClean="0"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282200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BBDD7A-2761-4E49-9129-DA01E96771B5}" type="datetimeFigureOut">
              <a:rPr lang="it-IT" smtClean="0"/>
              <a:t>04/09/2017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76765-8DF6-4B05-B378-A59FF78752F0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808982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BBDD7A-2761-4E49-9129-DA01E96771B5}" type="datetimeFigureOut">
              <a:rPr lang="it-IT" smtClean="0"/>
              <a:t>04/09/2017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76765-8DF6-4B05-B378-A59FF78752F0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242604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BBDD7A-2761-4E49-9129-DA01E96771B5}" type="datetimeFigureOut">
              <a:rPr lang="it-IT" smtClean="0"/>
              <a:t>04/09/2017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76765-8DF6-4B05-B378-A59FF78752F0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575206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BBDD7A-2761-4E49-9129-DA01E96771B5}" type="datetimeFigureOut">
              <a:rPr lang="it-IT" smtClean="0"/>
              <a:t>04/09/2017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76765-8DF6-4B05-B378-A59FF78752F0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738047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BBDD7A-2761-4E49-9129-DA01E96771B5}" type="datetimeFigureOut">
              <a:rPr lang="it-IT" smtClean="0"/>
              <a:t>04/09/2017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76765-8DF6-4B05-B378-A59FF78752F0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170716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BBDD7A-2761-4E49-9129-DA01E96771B5}" type="datetimeFigureOut">
              <a:rPr lang="it-IT" smtClean="0"/>
              <a:t>04/09/2017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76765-8DF6-4B05-B378-A59FF78752F0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546165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BBDD7A-2761-4E49-9129-DA01E96771B5}" type="datetimeFigureOut">
              <a:rPr lang="it-IT" smtClean="0"/>
              <a:t>04/09/2017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76765-8DF6-4B05-B378-A59FF78752F0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38521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BBDD7A-2761-4E49-9129-DA01E96771B5}" type="datetimeFigureOut">
              <a:rPr lang="it-IT" smtClean="0"/>
              <a:t>04/09/2017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76765-8DF6-4B05-B378-A59FF78752F0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482333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BBDD7A-2761-4E49-9129-DA01E96771B5}" type="datetimeFigureOut">
              <a:rPr lang="it-IT" smtClean="0"/>
              <a:t>04/09/2017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76765-8DF6-4B05-B378-A59FF78752F0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076380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BBDD7A-2761-4E49-9129-DA01E96771B5}" type="datetimeFigureOut">
              <a:rPr lang="it-IT" smtClean="0"/>
              <a:t>04/09/2017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76765-8DF6-4B05-B378-A59FF78752F0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027430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BBDD7A-2761-4E49-9129-DA01E96771B5}" type="datetimeFigureOut">
              <a:rPr lang="it-IT" smtClean="0"/>
              <a:t>04/09/2017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76765-8DF6-4B05-B378-A59FF78752F0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20190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BBDD7A-2761-4E49-9129-DA01E96771B5}" type="datetimeFigureOut">
              <a:rPr lang="it-IT" smtClean="0"/>
              <a:t>04/09/2017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 smtClean="0"/>
              <a:t>Barbara Caccianiga</a:t>
            </a: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 smtClean="0"/>
              <a:t>Recent developments of neutrino physics and Astrophyscs</a:t>
            </a:r>
            <a:fld id="{B0F76765-8DF6-4B05-B378-A59FF78752F0}" type="slidenum">
              <a:rPr lang="it-IT" smtClean="0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583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7" Type="http://schemas.openxmlformats.org/officeDocument/2006/relationships/image" Target="../media/image8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7.wmf"/><Relationship Id="rId4" Type="http://schemas.openxmlformats.org/officeDocument/2006/relationships/oleObject" Target="../embeddings/oleObject3.bin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wmf"/><Relationship Id="rId4" Type="http://schemas.openxmlformats.org/officeDocument/2006/relationships/image" Target="../media/image11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wmf"/><Relationship Id="rId5" Type="http://schemas.openxmlformats.org/officeDocument/2006/relationships/image" Target="../media/image12.emf"/><Relationship Id="rId4" Type="http://schemas.openxmlformats.org/officeDocument/2006/relationships/image" Target="../media/image11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7" Type="http://schemas.openxmlformats.org/officeDocument/2006/relationships/image" Target="../media/image6.w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emf"/><Relationship Id="rId5" Type="http://schemas.openxmlformats.org/officeDocument/2006/relationships/image" Target="../media/image12.emf"/><Relationship Id="rId4" Type="http://schemas.openxmlformats.org/officeDocument/2006/relationships/image" Target="../media/image11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7" Type="http://schemas.openxmlformats.org/officeDocument/2006/relationships/image" Target="../media/image6.w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emf"/><Relationship Id="rId5" Type="http://schemas.openxmlformats.org/officeDocument/2006/relationships/image" Target="../media/image12.emf"/><Relationship Id="rId4" Type="http://schemas.openxmlformats.org/officeDocument/2006/relationships/image" Target="../media/image11.emf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emf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6.wmf"/><Relationship Id="rId5" Type="http://schemas.openxmlformats.org/officeDocument/2006/relationships/oleObject" Target="../embeddings/oleObject5.bin"/><Relationship Id="rId4" Type="http://schemas.openxmlformats.org/officeDocument/2006/relationships/image" Target="../media/image17.w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wmf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wmf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wmf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emf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emf"/><Relationship Id="rId5" Type="http://schemas.openxmlformats.org/officeDocument/2006/relationships/image" Target="../media/image27.emf"/><Relationship Id="rId4" Type="http://schemas.openxmlformats.org/officeDocument/2006/relationships/image" Target="../media/image26.emf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emf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9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36.emf"/><Relationship Id="rId5" Type="http://schemas.openxmlformats.org/officeDocument/2006/relationships/image" Target="../media/image35.wmf"/><Relationship Id="rId4" Type="http://schemas.openxmlformats.org/officeDocument/2006/relationships/oleObject" Target="../embeddings/oleObject6.bin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emf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e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7" Type="http://schemas.openxmlformats.org/officeDocument/2006/relationships/image" Target="../media/image8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7.wmf"/><Relationship Id="rId4" Type="http://schemas.openxmlformats.org/officeDocument/2006/relationships/oleObject" Target="../embeddings/oleObject1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71911"/>
            <a:ext cx="12192000" cy="791462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11410" y="83457"/>
            <a:ext cx="12203661" cy="230832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none" spc="0" smtClean="0">
                <a:ln w="6600">
                  <a:solidFill>
                    <a:schemeClr val="accent4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Experimental  measurement of solar neutrinos </a:t>
            </a:r>
          </a:p>
          <a:p>
            <a:pPr algn="ctr"/>
            <a:r>
              <a:rPr lang="en-US" sz="4800" b="1" cap="none" spc="0" smtClean="0">
                <a:ln w="6600">
                  <a:solidFill>
                    <a:schemeClr val="accent4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with scintillator detectors:</a:t>
            </a:r>
          </a:p>
          <a:p>
            <a:pPr algn="ctr"/>
            <a:r>
              <a:rPr lang="en-US" sz="4800" b="1" smtClean="0">
                <a:ln w="6600">
                  <a:solidFill>
                    <a:schemeClr val="accent4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new results from Borexino</a:t>
            </a:r>
            <a:endParaRPr lang="en-US" sz="4800" b="1" cap="none" spc="0">
              <a:ln w="6600">
                <a:solidFill>
                  <a:schemeClr val="accent4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096000" y="6368533"/>
            <a:ext cx="5789277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b="1" cap="none" spc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Barbara Caccianiga on behalf of the Borexino collaboration</a:t>
            </a:r>
            <a:endParaRPr lang="it-IT" b="1" cap="none" spc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05068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15192"/>
            <a:ext cx="12191999" cy="732755"/>
          </a:xfrm>
          <a:prstGeom prst="rect">
            <a:avLst/>
          </a:prstGeom>
          <a:solidFill>
            <a:schemeClr val="accent4"/>
          </a:solidFill>
          <a:ln w="50800">
            <a:solidFill>
              <a:schemeClr val="accent4"/>
            </a:solidFill>
          </a:ln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4000" b="1" smtClean="0">
                <a:latin typeface="Arial" panose="020B0604020202020204" pitchFamily="34" charset="0"/>
                <a:cs typeface="Arial" panose="020B0604020202020204" pitchFamily="34" charset="0"/>
              </a:rPr>
              <a:t>Borexino: essential ingredients (1)</a:t>
            </a:r>
            <a:endParaRPr lang="it-IT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6471139"/>
            <a:ext cx="12192000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b="1" i="1" smtClean="0"/>
              <a:t>Barbara Caccianiga (BX collaboration</a:t>
            </a:r>
            <a:r>
              <a:rPr lang="it-IT" b="1" smtClean="0"/>
              <a:t>) ``New results from Borexino’’   </a:t>
            </a:r>
            <a:endParaRPr lang="it-IT"/>
          </a:p>
        </p:txBody>
      </p:sp>
      <p:sp>
        <p:nvSpPr>
          <p:cNvPr id="6" name="TextBox 5"/>
          <p:cNvSpPr txBox="1"/>
          <p:nvPr/>
        </p:nvSpPr>
        <p:spPr>
          <a:xfrm>
            <a:off x="656491" y="1679013"/>
            <a:ext cx="3727938" cy="1569660"/>
          </a:xfrm>
          <a:prstGeom prst="rect">
            <a:avLst/>
          </a:prstGeom>
          <a:solidFill>
            <a:schemeClr val="bg1"/>
          </a:solidFill>
          <a:ln w="63500"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320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it-IT" sz="3200" smtClean="0">
                <a:latin typeface="Arial" panose="020B0604020202020204" pitchFamily="34" charset="0"/>
                <a:cs typeface="Arial" panose="020B0604020202020204" pitchFamily="34" charset="0"/>
              </a:rPr>
              <a:t>umber of collected photons (~ 500 p.e./MeV)</a:t>
            </a:r>
            <a:endParaRPr lang="it-IT" sz="3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56492" y="931160"/>
            <a:ext cx="10785231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3200" b="1" smtClean="0">
                <a:latin typeface="Arial" panose="020B0604020202020204" pitchFamily="34" charset="0"/>
                <a:cs typeface="Arial" panose="020B0604020202020204" pitchFamily="34" charset="0"/>
              </a:rPr>
              <a:t>For each scintillation event, we record</a:t>
            </a:r>
            <a:endParaRPr lang="it-IT" sz="32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56491" y="3641523"/>
            <a:ext cx="3798277" cy="1569660"/>
          </a:xfrm>
          <a:prstGeom prst="rect">
            <a:avLst/>
          </a:prstGeom>
          <a:solidFill>
            <a:schemeClr val="bg1"/>
          </a:solidFill>
          <a:ln w="63500"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3200" smtClean="0">
                <a:latin typeface="Arial" panose="020B0604020202020204" pitchFamily="34" charset="0"/>
                <a:cs typeface="Arial" panose="020B0604020202020204" pitchFamily="34" charset="0"/>
              </a:rPr>
              <a:t>Time of arrival of collected photons @ each PMT  </a:t>
            </a:r>
            <a:endParaRPr lang="it-IT" sz="3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8968149" y="1686642"/>
            <a:ext cx="2672043" cy="1491694"/>
            <a:chOff x="8288215" y="1827318"/>
            <a:chExt cx="2672043" cy="1491694"/>
          </a:xfrm>
        </p:grpSpPr>
        <p:sp>
          <p:nvSpPr>
            <p:cNvPr id="16" name="Oval 15"/>
            <p:cNvSpPr/>
            <p:nvPr/>
          </p:nvSpPr>
          <p:spPr>
            <a:xfrm>
              <a:off x="8288215" y="1827318"/>
              <a:ext cx="2672043" cy="1491694"/>
            </a:xfrm>
            <a:prstGeom prst="ellipse">
              <a:avLst/>
            </a:prstGeom>
            <a:noFill/>
            <a:ln w="38100"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graphicFrame>
          <p:nvGraphicFramePr>
            <p:cNvPr id="4" name="Object 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719577628"/>
                </p:ext>
              </p:extLst>
            </p:nvPr>
          </p:nvGraphicFramePr>
          <p:xfrm>
            <a:off x="8678863" y="2012950"/>
            <a:ext cx="1882775" cy="11890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326" name="Equation" r:id="rId4" imgW="736560" imgH="419040" progId="Equation.3">
                    <p:embed/>
                  </p:oleObj>
                </mc:Choice>
                <mc:Fallback>
                  <p:oleObj name="Equation" r:id="rId4" imgW="736560" imgH="41904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8678863" y="2012950"/>
                          <a:ext cx="1882775" cy="1189038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22" name="Group 21"/>
          <p:cNvGrpSpPr/>
          <p:nvPr/>
        </p:nvGrpSpPr>
        <p:grpSpPr>
          <a:xfrm>
            <a:off x="8944704" y="3563276"/>
            <a:ext cx="2672043" cy="1491694"/>
            <a:chOff x="8288215" y="1827318"/>
            <a:chExt cx="2672043" cy="1491694"/>
          </a:xfrm>
        </p:grpSpPr>
        <p:sp>
          <p:nvSpPr>
            <p:cNvPr id="23" name="Oval 22"/>
            <p:cNvSpPr/>
            <p:nvPr/>
          </p:nvSpPr>
          <p:spPr>
            <a:xfrm>
              <a:off x="8288215" y="1827318"/>
              <a:ext cx="2672043" cy="1491694"/>
            </a:xfrm>
            <a:prstGeom prst="ellipse">
              <a:avLst/>
            </a:prstGeom>
            <a:noFill/>
            <a:ln w="38100"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graphicFrame>
          <p:nvGraphicFramePr>
            <p:cNvPr id="24" name="Object 2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626917180"/>
                </p:ext>
              </p:extLst>
            </p:nvPr>
          </p:nvGraphicFramePr>
          <p:xfrm>
            <a:off x="8550275" y="2012950"/>
            <a:ext cx="2141171" cy="11890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327" name="Equation" r:id="rId6" imgW="838080" imgH="419040" progId="Equation.3">
                    <p:embed/>
                  </p:oleObj>
                </mc:Choice>
                <mc:Fallback>
                  <p:oleObj name="Equation" r:id="rId6" imgW="838080" imgH="41904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8550275" y="2012950"/>
                          <a:ext cx="2141171" cy="1189038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3" name="TextBox 12"/>
          <p:cNvSpPr txBox="1"/>
          <p:nvPr/>
        </p:nvSpPr>
        <p:spPr>
          <a:xfrm>
            <a:off x="5005954" y="2590405"/>
            <a:ext cx="52374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3800" b="1" smtClean="0">
                <a:solidFill>
                  <a:srgbClr val="FF0000"/>
                </a:solidFill>
              </a:rPr>
              <a:t>!</a:t>
            </a:r>
            <a:endParaRPr lang="it-IT" sz="13800" b="1">
              <a:solidFill>
                <a:srgbClr val="FF00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108752" y="1650841"/>
            <a:ext cx="5671903" cy="4524315"/>
          </a:xfrm>
          <a:prstGeom prst="rect">
            <a:avLst/>
          </a:prstGeom>
          <a:solidFill>
            <a:schemeClr val="bg1"/>
          </a:solidFill>
          <a:ln w="825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it-IT" sz="2400" b="1" smtClean="0"/>
              <a:t>Actually much more complicated than this: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smtClean="0"/>
              <a:t>Energy</a:t>
            </a:r>
            <a:r>
              <a:rPr lang="it-IT" sz="2400" b="1" smtClean="0"/>
              <a:t> </a:t>
            </a:r>
            <a:r>
              <a:rPr lang="it-IT" sz="2400" smtClean="0"/>
              <a:t>reconstruction is affected by non-linearities (for example, quenching effect) ; also it depends on position and on particle type;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smtClean="0">
                <a:latin typeface="Symbol" panose="05050102010706020507" pitchFamily="18" charset="2"/>
              </a:rPr>
              <a:t>s</a:t>
            </a:r>
            <a:r>
              <a:rPr lang="it-IT" sz="2400" smtClean="0"/>
              <a:t>(E) has non-Poissonian dependencies from E and also depends on position;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smtClean="0"/>
              <a:t>Position reco and resolution are also energy and position dependent; </a:t>
            </a:r>
          </a:p>
          <a:p>
            <a:r>
              <a:rPr lang="it-IT" sz="2400" b="1" smtClean="0">
                <a:solidFill>
                  <a:srgbClr val="FF0000"/>
                </a:solidFill>
              </a:rPr>
              <a:t>It is crucial to be able of modeling correctly these effects (either analytically or with MonteCarlo simulations)</a:t>
            </a:r>
          </a:p>
        </p:txBody>
      </p:sp>
    </p:spTree>
    <p:extLst>
      <p:ext uri="{BB962C8B-B14F-4D97-AF65-F5344CB8AC3E}">
        <p14:creationId xmlns:p14="http://schemas.microsoft.com/office/powerpoint/2010/main" val="1749083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15192"/>
            <a:ext cx="12191999" cy="732755"/>
          </a:xfrm>
          <a:prstGeom prst="rect">
            <a:avLst/>
          </a:prstGeom>
          <a:solidFill>
            <a:schemeClr val="accent4"/>
          </a:solidFill>
          <a:ln w="50800">
            <a:solidFill>
              <a:schemeClr val="accent4"/>
            </a:solidFill>
          </a:ln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4000" b="1" smtClean="0">
                <a:latin typeface="Arial" panose="020B0604020202020204" pitchFamily="34" charset="0"/>
                <a:cs typeface="Arial" panose="020B0604020202020204" pitchFamily="34" charset="0"/>
              </a:rPr>
              <a:t>Borexino: essential ingredients (2)</a:t>
            </a:r>
            <a:endParaRPr lang="it-IT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6471139"/>
            <a:ext cx="12192000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b="1" i="1" smtClean="0"/>
              <a:t>Barbara Caccianiga (BX collaboration</a:t>
            </a:r>
            <a:r>
              <a:rPr lang="it-IT" b="1" smtClean="0"/>
              <a:t>) ``New results from Borexino’’   </a:t>
            </a:r>
            <a:endParaRPr lang="it-IT"/>
          </a:p>
        </p:txBody>
      </p:sp>
      <p:sp>
        <p:nvSpPr>
          <p:cNvPr id="7" name="TextBox 6"/>
          <p:cNvSpPr txBox="1"/>
          <p:nvPr/>
        </p:nvSpPr>
        <p:spPr>
          <a:xfrm>
            <a:off x="2391507" y="1078527"/>
            <a:ext cx="7455877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3600" b="1" smtClean="0"/>
              <a:t>Borexino detects neutrinos through scattering on electrons</a:t>
            </a:r>
          </a:p>
        </p:txBody>
      </p:sp>
      <p:sp>
        <p:nvSpPr>
          <p:cNvPr id="8" name="Down Arrow 7"/>
          <p:cNvSpPr/>
          <p:nvPr/>
        </p:nvSpPr>
        <p:spPr>
          <a:xfrm>
            <a:off x="5616819" y="2466427"/>
            <a:ext cx="1065336" cy="51581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TextBox 8"/>
          <p:cNvSpPr txBox="1"/>
          <p:nvPr/>
        </p:nvSpPr>
        <p:spPr>
          <a:xfrm>
            <a:off x="3679214" y="3286376"/>
            <a:ext cx="5034330" cy="646331"/>
          </a:xfrm>
          <a:prstGeom prst="rect">
            <a:avLst/>
          </a:prstGeom>
          <a:solidFill>
            <a:schemeClr val="bg1"/>
          </a:solidFill>
          <a:ln w="63500"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3600" b="1" smtClean="0">
                <a:latin typeface="Symbol" panose="05050102010706020507" pitchFamily="18" charset="2"/>
              </a:rPr>
              <a:t>n</a:t>
            </a:r>
            <a:r>
              <a:rPr lang="it-IT" sz="3600" b="1" baseline="-25000" smtClean="0"/>
              <a:t>x</a:t>
            </a:r>
            <a:r>
              <a:rPr lang="it-IT" sz="3600" b="1" smtClean="0"/>
              <a:t> + e</a:t>
            </a:r>
            <a:r>
              <a:rPr lang="it-IT" sz="3600" b="1" baseline="30000" smtClean="0"/>
              <a:t>-</a:t>
            </a:r>
            <a:r>
              <a:rPr lang="it-IT" sz="3600" b="1" smtClean="0"/>
              <a:t> </a:t>
            </a:r>
            <a:r>
              <a:rPr lang="it-IT" sz="3600" b="1" smtClean="0">
                <a:sym typeface="Wingdings" panose="05000000000000000000" pitchFamily="2" charset="2"/>
              </a:rPr>
              <a:t> </a:t>
            </a:r>
            <a:r>
              <a:rPr lang="it-IT" sz="3600" b="1">
                <a:latin typeface="Symbol" panose="05050102010706020507" pitchFamily="18" charset="2"/>
              </a:rPr>
              <a:t>n</a:t>
            </a:r>
            <a:r>
              <a:rPr lang="it-IT" sz="3600" b="1" baseline="-25000"/>
              <a:t>x</a:t>
            </a:r>
            <a:r>
              <a:rPr lang="it-IT" sz="3600" b="1"/>
              <a:t> + e</a:t>
            </a:r>
            <a:r>
              <a:rPr lang="it-IT" sz="3600" b="1" baseline="30000"/>
              <a:t>-</a:t>
            </a:r>
            <a:r>
              <a:rPr lang="it-IT" sz="3600" b="1" smtClean="0"/>
              <a:t> 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57909" y="4354077"/>
            <a:ext cx="7455877" cy="175432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sz="3600" b="1" smtClean="0"/>
              <a:t>So, what we see is only the energy carried away by the electron NOT the total neutrino energy</a:t>
            </a:r>
          </a:p>
        </p:txBody>
      </p:sp>
      <p:sp>
        <p:nvSpPr>
          <p:cNvPr id="12" name="Rectangle 11"/>
          <p:cNvSpPr/>
          <p:nvPr/>
        </p:nvSpPr>
        <p:spPr>
          <a:xfrm>
            <a:off x="8487507" y="4050613"/>
            <a:ext cx="3247297" cy="21515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8713544" y="6013835"/>
            <a:ext cx="280416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 flipV="1">
            <a:off x="10644554" y="4447861"/>
            <a:ext cx="11724" cy="1542529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Freeform 14"/>
          <p:cNvSpPr/>
          <p:nvPr/>
        </p:nvSpPr>
        <p:spPr>
          <a:xfrm>
            <a:off x="8768862" y="4803156"/>
            <a:ext cx="1453662" cy="1164567"/>
          </a:xfrm>
          <a:custGeom>
            <a:avLst/>
            <a:gdLst>
              <a:gd name="connsiteX0" fmla="*/ 0 w 1453662"/>
              <a:gd name="connsiteY0" fmla="*/ 86044 h 1164567"/>
              <a:gd name="connsiteX1" fmla="*/ 1055077 w 1453662"/>
              <a:gd name="connsiteY1" fmla="*/ 109491 h 1164567"/>
              <a:gd name="connsiteX2" fmla="*/ 1453662 w 1453662"/>
              <a:gd name="connsiteY2" fmla="*/ 1164567 h 1164567"/>
              <a:gd name="connsiteX3" fmla="*/ 1453662 w 1453662"/>
              <a:gd name="connsiteY3" fmla="*/ 1164567 h 11645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53662" h="1164567">
                <a:moveTo>
                  <a:pt x="0" y="86044"/>
                </a:moveTo>
                <a:cubicBezTo>
                  <a:pt x="406400" y="7890"/>
                  <a:pt x="812800" y="-70263"/>
                  <a:pt x="1055077" y="109491"/>
                </a:cubicBezTo>
                <a:cubicBezTo>
                  <a:pt x="1297354" y="289245"/>
                  <a:pt x="1453662" y="1164567"/>
                  <a:pt x="1453662" y="1164567"/>
                </a:cubicBezTo>
                <a:lnTo>
                  <a:pt x="1453662" y="1164567"/>
                </a:lnTo>
              </a:path>
            </a:pathLst>
          </a:cu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6" name="Straight Arrow Connector 15"/>
          <p:cNvCxnSpPr/>
          <p:nvPr/>
        </p:nvCxnSpPr>
        <p:spPr>
          <a:xfrm flipV="1">
            <a:off x="8743076" y="4642339"/>
            <a:ext cx="0" cy="134805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11470812" y="5944277"/>
            <a:ext cx="2171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endParaRPr lang="it-IT" sz="2000" b="1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135816" y="4355156"/>
            <a:ext cx="8145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dN/dE</a:t>
            </a:r>
            <a:endParaRPr lang="it-IT" sz="1600" b="1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124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5" grpId="0" animBg="1"/>
      <p:bldP spid="3" grpId="0"/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15192"/>
            <a:ext cx="12191999" cy="732755"/>
          </a:xfrm>
          <a:prstGeom prst="rect">
            <a:avLst/>
          </a:prstGeom>
          <a:solidFill>
            <a:schemeClr val="accent4"/>
          </a:solidFill>
          <a:ln w="50800">
            <a:solidFill>
              <a:schemeClr val="accent4"/>
            </a:solidFill>
          </a:ln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4000" b="1" smtClean="0">
                <a:latin typeface="Arial" panose="020B0604020202020204" pitchFamily="34" charset="0"/>
                <a:cs typeface="Arial" panose="020B0604020202020204" pitchFamily="34" charset="0"/>
              </a:rPr>
              <a:t>Borexino: essential ingredients (2)</a:t>
            </a:r>
            <a:endParaRPr lang="it-IT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6471139"/>
            <a:ext cx="12192000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b="1" i="1" smtClean="0"/>
              <a:t>Barbara Caccianiga (BX collaboration</a:t>
            </a:r>
            <a:r>
              <a:rPr lang="it-IT" b="1" smtClean="0"/>
              <a:t>) ``New results from Borexino’’   </a:t>
            </a:r>
            <a:endParaRPr lang="it-IT"/>
          </a:p>
        </p:txBody>
      </p:sp>
      <p:sp>
        <p:nvSpPr>
          <p:cNvPr id="10" name="TextBox 9"/>
          <p:cNvSpPr txBox="1"/>
          <p:nvPr/>
        </p:nvSpPr>
        <p:spPr>
          <a:xfrm>
            <a:off x="257909" y="4354077"/>
            <a:ext cx="7455877" cy="175432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sz="3600" b="1" smtClean="0"/>
              <a:t>So, what we see is only the energy carried away by the electron NOT the total neutrino energy</a:t>
            </a:r>
          </a:p>
        </p:txBody>
      </p:sp>
      <p:sp>
        <p:nvSpPr>
          <p:cNvPr id="12" name="Rectangle 11"/>
          <p:cNvSpPr/>
          <p:nvPr/>
        </p:nvSpPr>
        <p:spPr>
          <a:xfrm>
            <a:off x="8487507" y="4050613"/>
            <a:ext cx="3247297" cy="21515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8713544" y="6013835"/>
            <a:ext cx="280416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 flipV="1">
            <a:off x="10644554" y="4447861"/>
            <a:ext cx="11724" cy="1542529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Freeform 14"/>
          <p:cNvSpPr/>
          <p:nvPr/>
        </p:nvSpPr>
        <p:spPr>
          <a:xfrm>
            <a:off x="8768862" y="4803156"/>
            <a:ext cx="1453662" cy="1164567"/>
          </a:xfrm>
          <a:custGeom>
            <a:avLst/>
            <a:gdLst>
              <a:gd name="connsiteX0" fmla="*/ 0 w 1453662"/>
              <a:gd name="connsiteY0" fmla="*/ 86044 h 1164567"/>
              <a:gd name="connsiteX1" fmla="*/ 1055077 w 1453662"/>
              <a:gd name="connsiteY1" fmla="*/ 109491 h 1164567"/>
              <a:gd name="connsiteX2" fmla="*/ 1453662 w 1453662"/>
              <a:gd name="connsiteY2" fmla="*/ 1164567 h 1164567"/>
              <a:gd name="connsiteX3" fmla="*/ 1453662 w 1453662"/>
              <a:gd name="connsiteY3" fmla="*/ 1164567 h 11645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53662" h="1164567">
                <a:moveTo>
                  <a:pt x="0" y="86044"/>
                </a:moveTo>
                <a:cubicBezTo>
                  <a:pt x="406400" y="7890"/>
                  <a:pt x="812800" y="-70263"/>
                  <a:pt x="1055077" y="109491"/>
                </a:cubicBezTo>
                <a:cubicBezTo>
                  <a:pt x="1297354" y="289245"/>
                  <a:pt x="1453662" y="1164567"/>
                  <a:pt x="1453662" y="1164567"/>
                </a:cubicBezTo>
                <a:lnTo>
                  <a:pt x="1453662" y="1164567"/>
                </a:lnTo>
              </a:path>
            </a:pathLst>
          </a:cu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6" name="Straight Arrow Connector 15"/>
          <p:cNvCxnSpPr/>
          <p:nvPr/>
        </p:nvCxnSpPr>
        <p:spPr>
          <a:xfrm flipV="1">
            <a:off x="8743076" y="4642339"/>
            <a:ext cx="0" cy="134805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11470812" y="5944277"/>
            <a:ext cx="2171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endParaRPr lang="it-IT" sz="2000" b="1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135816" y="4355156"/>
            <a:ext cx="8145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dN/dE</a:t>
            </a:r>
            <a:endParaRPr lang="it-IT" sz="1600" b="1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909" y="874699"/>
            <a:ext cx="5853666" cy="349753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971694" y="1420711"/>
            <a:ext cx="12365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smtClean="0">
                <a:solidFill>
                  <a:srgbClr val="A852A4"/>
                </a:solidFill>
              </a:rPr>
              <a:t>pep </a:t>
            </a:r>
            <a:r>
              <a:rPr lang="it-IT" sz="3200" b="1" smtClean="0">
                <a:solidFill>
                  <a:srgbClr val="A852A4"/>
                </a:solidFill>
                <a:latin typeface="Symbol" panose="05050102010706020507" pitchFamily="18" charset="2"/>
              </a:rPr>
              <a:t>n</a:t>
            </a:r>
            <a:endParaRPr lang="it-IT" sz="3200" b="1">
              <a:solidFill>
                <a:srgbClr val="A852A4"/>
              </a:solidFill>
              <a:latin typeface="Symbol" panose="05050102010706020507" pitchFamily="18" charset="2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869225" y="2260375"/>
            <a:ext cx="12365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baseline="30000" smtClean="0">
                <a:solidFill>
                  <a:srgbClr val="00B050"/>
                </a:solidFill>
              </a:rPr>
              <a:t>7</a:t>
            </a:r>
            <a:r>
              <a:rPr lang="it-IT" sz="3200" b="1" smtClean="0">
                <a:solidFill>
                  <a:srgbClr val="00B050"/>
                </a:solidFill>
              </a:rPr>
              <a:t>Be </a:t>
            </a:r>
            <a:r>
              <a:rPr lang="it-IT" sz="3200" b="1" smtClean="0">
                <a:solidFill>
                  <a:srgbClr val="00B050"/>
                </a:solidFill>
                <a:latin typeface="Symbol" panose="05050102010706020507" pitchFamily="18" charset="2"/>
              </a:rPr>
              <a:t>n</a:t>
            </a:r>
            <a:endParaRPr lang="it-IT" sz="3200" b="1">
              <a:solidFill>
                <a:srgbClr val="00B050"/>
              </a:solidFill>
              <a:latin typeface="Symbol" panose="05050102010706020507" pitchFamily="18" charset="2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057053" y="2772359"/>
            <a:ext cx="12365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smtClean="0">
                <a:solidFill>
                  <a:srgbClr val="00B0F0"/>
                </a:solidFill>
              </a:rPr>
              <a:t>pp </a:t>
            </a:r>
            <a:r>
              <a:rPr lang="it-IT" sz="3200" b="1" smtClean="0">
                <a:solidFill>
                  <a:srgbClr val="00B0F0"/>
                </a:solidFill>
                <a:latin typeface="Symbol" panose="05050102010706020507" pitchFamily="18" charset="2"/>
              </a:rPr>
              <a:t>n</a:t>
            </a:r>
            <a:endParaRPr lang="it-IT" sz="3200" b="1">
              <a:solidFill>
                <a:srgbClr val="00B0F0"/>
              </a:solidFill>
              <a:latin typeface="Symbol" panose="05050102010706020507" pitchFamily="18" charset="2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971694" y="3506274"/>
            <a:ext cx="14362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smtClean="0">
                <a:solidFill>
                  <a:srgbClr val="0000FF"/>
                </a:solidFill>
              </a:rPr>
              <a:t>CNO </a:t>
            </a:r>
            <a:r>
              <a:rPr lang="it-IT" sz="3200" b="1" smtClean="0">
                <a:solidFill>
                  <a:srgbClr val="0000FF"/>
                </a:solidFill>
                <a:latin typeface="Symbol" panose="05050102010706020507" pitchFamily="18" charset="2"/>
              </a:rPr>
              <a:t>n</a:t>
            </a:r>
            <a:endParaRPr lang="it-IT" sz="3200" b="1">
              <a:solidFill>
                <a:srgbClr val="0000FF"/>
              </a:solidFill>
              <a:latin typeface="Symbol" panose="05050102010706020507" pitchFamily="18" charset="2"/>
            </a:endParaRPr>
          </a:p>
        </p:txBody>
      </p:sp>
      <p:cxnSp>
        <p:nvCxnSpPr>
          <p:cNvPr id="26" name="Straight Arrow Connector 25"/>
          <p:cNvCxnSpPr>
            <a:stCxn id="24" idx="1"/>
          </p:cNvCxnSpPr>
          <p:nvPr/>
        </p:nvCxnSpPr>
        <p:spPr>
          <a:xfrm flipH="1">
            <a:off x="4783016" y="3798662"/>
            <a:ext cx="3188678" cy="120515"/>
          </a:xfrm>
          <a:prstGeom prst="straightConnector1">
            <a:avLst/>
          </a:prstGeom>
          <a:ln w="34925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H="1">
            <a:off x="1500554" y="3242167"/>
            <a:ext cx="6471140" cy="162938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stCxn id="4" idx="1"/>
          </p:cNvCxnSpPr>
          <p:nvPr/>
        </p:nvCxnSpPr>
        <p:spPr>
          <a:xfrm flipH="1">
            <a:off x="3184742" y="1713099"/>
            <a:ext cx="4786952" cy="791270"/>
          </a:xfrm>
          <a:prstGeom prst="straightConnector1">
            <a:avLst/>
          </a:prstGeom>
          <a:ln w="38100">
            <a:solidFill>
              <a:srgbClr val="A852A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 flipH="1">
            <a:off x="2719754" y="2552762"/>
            <a:ext cx="4994032" cy="511984"/>
          </a:xfrm>
          <a:prstGeom prst="straightConnector1">
            <a:avLst/>
          </a:prstGeom>
          <a:ln w="38100">
            <a:solidFill>
              <a:srgbClr val="6EA92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1472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0" grpId="0"/>
      <p:bldP spid="23" grpId="0"/>
      <p:bldP spid="2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24-Point Star 9"/>
          <p:cNvSpPr/>
          <p:nvPr/>
        </p:nvSpPr>
        <p:spPr>
          <a:xfrm rot="1764740">
            <a:off x="265942" y="908468"/>
            <a:ext cx="1145334" cy="1473093"/>
          </a:xfrm>
          <a:prstGeom prst="star24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0" y="15192"/>
            <a:ext cx="12191999" cy="732755"/>
          </a:xfrm>
          <a:prstGeom prst="rect">
            <a:avLst/>
          </a:prstGeom>
          <a:solidFill>
            <a:schemeClr val="accent4"/>
          </a:solidFill>
          <a:ln w="50800">
            <a:solidFill>
              <a:schemeClr val="accent4"/>
            </a:solidFill>
          </a:ln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4000" b="1" smtClean="0">
                <a:latin typeface="Arial" panose="020B0604020202020204" pitchFamily="34" charset="0"/>
                <a:cs typeface="Arial" panose="020B0604020202020204" pitchFamily="34" charset="0"/>
              </a:rPr>
              <a:t>Borexino: essential ingredients (3)</a:t>
            </a:r>
            <a:endParaRPr lang="it-IT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6471139"/>
            <a:ext cx="12192000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b="1" i="1" smtClean="0"/>
              <a:t>Barbara Caccianiga (BX collaboration</a:t>
            </a:r>
            <a:r>
              <a:rPr lang="it-IT" b="1" smtClean="0"/>
              <a:t>) ``New results from Borexino’’   </a:t>
            </a:r>
            <a:endParaRPr lang="it-IT"/>
          </a:p>
        </p:txBody>
      </p:sp>
      <p:sp>
        <p:nvSpPr>
          <p:cNvPr id="23" name="TextBox 22"/>
          <p:cNvSpPr txBox="1"/>
          <p:nvPr/>
        </p:nvSpPr>
        <p:spPr>
          <a:xfrm>
            <a:off x="973015" y="1086353"/>
            <a:ext cx="102225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b="1" smtClean="0"/>
              <a:t>Relatively high light yield </a:t>
            </a:r>
          </a:p>
          <a:p>
            <a:pPr algn="ctr"/>
            <a:r>
              <a:rPr lang="it-IT" sz="3600" b="1" smtClean="0"/>
              <a:t> (with respect, for example, to Cerenkov detectors)</a:t>
            </a:r>
            <a:endParaRPr lang="it-IT" sz="3600" b="1"/>
          </a:p>
        </p:txBody>
      </p:sp>
      <p:sp>
        <p:nvSpPr>
          <p:cNvPr id="26" name="TextBox 25"/>
          <p:cNvSpPr txBox="1"/>
          <p:nvPr/>
        </p:nvSpPr>
        <p:spPr>
          <a:xfrm>
            <a:off x="187574" y="3250206"/>
            <a:ext cx="5416057" cy="3046988"/>
          </a:xfrm>
          <a:prstGeom prst="rect">
            <a:avLst/>
          </a:prstGeom>
          <a:solidFill>
            <a:schemeClr val="bg1"/>
          </a:solidFill>
          <a:ln w="63500"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it-IT" sz="3200" b="1" smtClean="0"/>
              <a:t>Number of photons larger than random instrumental noise </a:t>
            </a:r>
            <a:r>
              <a:rPr lang="it-IT" sz="3200" b="1" smtClean="0">
                <a:sym typeface="Wingdings" panose="05000000000000000000" pitchFamily="2" charset="2"/>
              </a:rPr>
              <a:t> </a:t>
            </a:r>
            <a:endParaRPr lang="it-IT" sz="320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sz="3200" smtClean="0"/>
              <a:t>Low energy threshold is possible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sz="3200" smtClean="0"/>
              <a:t>Hardware threshold~ 50 keV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389084" y="3250206"/>
            <a:ext cx="5416057" cy="3046988"/>
          </a:xfrm>
          <a:prstGeom prst="rect">
            <a:avLst/>
          </a:prstGeom>
          <a:solidFill>
            <a:schemeClr val="bg1"/>
          </a:solidFill>
          <a:ln w="63500"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it-IT" sz="3200" b="1" smtClean="0"/>
              <a:t>Relatively good energy resolution </a:t>
            </a:r>
            <a:r>
              <a:rPr lang="it-IT" sz="3200" b="1" smtClean="0">
                <a:sym typeface="Wingdings" panose="05000000000000000000" pitchFamily="2" charset="2"/>
              </a:rPr>
              <a:t> </a:t>
            </a:r>
            <a:endParaRPr lang="it-IT" sz="320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sz="3200" smtClean="0"/>
              <a:t>Possibility to distinguish contributions from different signal/background in the energy spectrum;</a:t>
            </a:r>
          </a:p>
        </p:txBody>
      </p:sp>
      <p:sp>
        <p:nvSpPr>
          <p:cNvPr id="3" name="Down Arrow 2"/>
          <p:cNvSpPr/>
          <p:nvPr/>
        </p:nvSpPr>
        <p:spPr>
          <a:xfrm rot="3197348">
            <a:off x="3569328" y="2089276"/>
            <a:ext cx="726831" cy="1259193"/>
          </a:xfrm>
          <a:prstGeom prst="downArrow">
            <a:avLst>
              <a:gd name="adj1" fmla="val 32103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Down Arrow 11"/>
          <p:cNvSpPr/>
          <p:nvPr/>
        </p:nvSpPr>
        <p:spPr>
          <a:xfrm rot="18568066">
            <a:off x="7793589" y="2102331"/>
            <a:ext cx="726831" cy="1259193"/>
          </a:xfrm>
          <a:prstGeom prst="downArrow">
            <a:avLst>
              <a:gd name="adj1" fmla="val 32103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TextBox 3"/>
          <p:cNvSpPr txBox="1"/>
          <p:nvPr/>
        </p:nvSpPr>
        <p:spPr>
          <a:xfrm rot="19529696">
            <a:off x="311072" y="1281573"/>
            <a:ext cx="10550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b="1" smtClean="0"/>
              <a:t>pros</a:t>
            </a:r>
            <a:endParaRPr lang="it-IT" sz="3600" b="1"/>
          </a:p>
        </p:txBody>
      </p:sp>
    </p:spTree>
    <p:extLst>
      <p:ext uri="{BB962C8B-B14F-4D97-AF65-F5344CB8AC3E}">
        <p14:creationId xmlns:p14="http://schemas.microsoft.com/office/powerpoint/2010/main" val="2883923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6" grpId="0" animBg="1"/>
      <p:bldP spid="9" grpId="0" animBg="1"/>
      <p:bldP spid="3" grpId="0" animBg="1"/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15192"/>
            <a:ext cx="12191999" cy="732755"/>
          </a:xfrm>
          <a:prstGeom prst="rect">
            <a:avLst/>
          </a:prstGeom>
          <a:solidFill>
            <a:schemeClr val="accent4"/>
          </a:solidFill>
          <a:ln w="50800">
            <a:solidFill>
              <a:schemeClr val="accent4"/>
            </a:solidFill>
          </a:ln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4000" b="1" smtClean="0">
                <a:latin typeface="Arial" panose="020B0604020202020204" pitchFamily="34" charset="0"/>
                <a:cs typeface="Arial" panose="020B0604020202020204" pitchFamily="34" charset="0"/>
              </a:rPr>
              <a:t>Borexino: essential ingredients (4)</a:t>
            </a:r>
            <a:endParaRPr lang="it-IT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6471139"/>
            <a:ext cx="12192000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b="1" i="1" smtClean="0"/>
              <a:t>Barbara Caccianiga (BX collaboration</a:t>
            </a:r>
            <a:r>
              <a:rPr lang="it-IT" b="1" smtClean="0"/>
              <a:t>) ``New results from Borexino’’   </a:t>
            </a:r>
            <a:endParaRPr lang="it-IT"/>
          </a:p>
        </p:txBody>
      </p:sp>
      <p:sp>
        <p:nvSpPr>
          <p:cNvPr id="25" name="Down Arrow 24"/>
          <p:cNvSpPr/>
          <p:nvPr/>
        </p:nvSpPr>
        <p:spPr>
          <a:xfrm>
            <a:off x="5744306" y="1860561"/>
            <a:ext cx="890955" cy="74411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TextBox 6"/>
          <p:cNvSpPr txBox="1"/>
          <p:nvPr/>
        </p:nvSpPr>
        <p:spPr>
          <a:xfrm>
            <a:off x="2391508" y="1126605"/>
            <a:ext cx="7455877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3600" b="1" smtClean="0"/>
              <a:t>Scintillator light is not directional</a:t>
            </a:r>
            <a:endParaRPr lang="it-IT" sz="3600" b="1"/>
          </a:p>
        </p:txBody>
      </p:sp>
      <p:sp>
        <p:nvSpPr>
          <p:cNvPr id="8" name="TextBox 7"/>
          <p:cNvSpPr txBox="1"/>
          <p:nvPr/>
        </p:nvSpPr>
        <p:spPr>
          <a:xfrm>
            <a:off x="2391508" y="2713245"/>
            <a:ext cx="7455877" cy="175432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it-IT" sz="3600" b="1" smtClean="0"/>
              <a:t>Signal cannot be separated from background using correlation with the Sun position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391507" y="5446150"/>
            <a:ext cx="7455877" cy="646331"/>
          </a:xfrm>
          <a:prstGeom prst="rect">
            <a:avLst/>
          </a:prstGeom>
          <a:solidFill>
            <a:schemeClr val="bg1"/>
          </a:solidFill>
          <a:ln w="63500"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it-IT" sz="3600" b="1" smtClean="0"/>
              <a:t>Extreem radiopurity needed!</a:t>
            </a:r>
          </a:p>
        </p:txBody>
      </p:sp>
      <p:sp>
        <p:nvSpPr>
          <p:cNvPr id="11" name="Down Arrow 10"/>
          <p:cNvSpPr/>
          <p:nvPr/>
        </p:nvSpPr>
        <p:spPr>
          <a:xfrm>
            <a:off x="5756030" y="4568590"/>
            <a:ext cx="890955" cy="74411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24-Point Star 11"/>
          <p:cNvSpPr/>
          <p:nvPr/>
        </p:nvSpPr>
        <p:spPr>
          <a:xfrm rot="1764740">
            <a:off x="265942" y="908468"/>
            <a:ext cx="1145334" cy="1473093"/>
          </a:xfrm>
          <a:prstGeom prst="star24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TextBox 12"/>
          <p:cNvSpPr txBox="1"/>
          <p:nvPr/>
        </p:nvSpPr>
        <p:spPr>
          <a:xfrm rot="19529696">
            <a:off x="311072" y="1281573"/>
            <a:ext cx="10550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b="1" smtClean="0"/>
              <a:t>cons</a:t>
            </a:r>
            <a:endParaRPr lang="it-IT" sz="3600" b="1"/>
          </a:p>
        </p:txBody>
      </p:sp>
    </p:spTree>
    <p:extLst>
      <p:ext uri="{BB962C8B-B14F-4D97-AF65-F5344CB8AC3E}">
        <p14:creationId xmlns:p14="http://schemas.microsoft.com/office/powerpoint/2010/main" val="2964428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7" grpId="0" animBg="1"/>
      <p:bldP spid="8" grpId="0" animBg="1"/>
      <p:bldP spid="9" grpId="0" animBg="1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15192"/>
            <a:ext cx="12191999" cy="732755"/>
          </a:xfrm>
          <a:prstGeom prst="rect">
            <a:avLst/>
          </a:prstGeom>
          <a:solidFill>
            <a:schemeClr val="accent4"/>
          </a:solidFill>
          <a:ln w="50800">
            <a:solidFill>
              <a:schemeClr val="accent4"/>
            </a:solidFill>
          </a:ln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4000" b="1" smtClean="0">
                <a:latin typeface="Arial" panose="020B0604020202020204" pitchFamily="34" charset="0"/>
                <a:cs typeface="Arial" panose="020B0604020202020204" pitchFamily="34" charset="0"/>
              </a:rPr>
              <a:t>Borexino: the quest for the radiopurity Grail</a:t>
            </a:r>
            <a:endParaRPr lang="it-IT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6471139"/>
            <a:ext cx="12192000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b="1" i="1" smtClean="0"/>
              <a:t>Barbara Caccianiga (BX collaboration</a:t>
            </a:r>
            <a:r>
              <a:rPr lang="it-IT" b="1" smtClean="0"/>
              <a:t>) ``New results from Borexino’’   </a:t>
            </a:r>
            <a:endParaRPr lang="it-IT"/>
          </a:p>
        </p:txBody>
      </p:sp>
      <p:sp>
        <p:nvSpPr>
          <p:cNvPr id="12" name="Rectangle 8"/>
          <p:cNvSpPr>
            <a:spLocks noChangeArrowheads="1"/>
          </p:cNvSpPr>
          <p:nvPr/>
        </p:nvSpPr>
        <p:spPr bwMode="auto">
          <a:xfrm>
            <a:off x="281355" y="1679918"/>
            <a:ext cx="11629292" cy="2892079"/>
          </a:xfrm>
          <a:prstGeom prst="rect">
            <a:avLst/>
          </a:prstGeom>
          <a:solidFill>
            <a:schemeClr val="bg1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The expected rate of solar </a:t>
            </a:r>
            <a:r>
              <a:rPr lang="en-US" sz="2400" b="1" smtClean="0">
                <a:latin typeface="Arial" pitchFamily="34" charset="0"/>
                <a:cs typeface="Arial" pitchFamily="34" charset="0"/>
              </a:rPr>
              <a:t>neutrinos in BX  is  at most ~ 50 counts/day/100t 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which corresponds to ~ 5 10</a:t>
            </a:r>
            <a:r>
              <a:rPr lang="en-US" sz="2400" b="1" baseline="30000" dirty="0" smtClean="0">
                <a:latin typeface="Arial" pitchFamily="34" charset="0"/>
                <a:cs typeface="Arial" pitchFamily="34" charset="0"/>
              </a:rPr>
              <a:t>-9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latin typeface="Arial" pitchFamily="34" charset="0"/>
                <a:cs typeface="Arial" pitchFamily="34" charset="0"/>
              </a:rPr>
              <a:t>Bq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/Kg;</a:t>
            </a:r>
            <a:endParaRPr lang="en-GB" sz="2400" b="1" dirty="0" smtClean="0">
              <a:latin typeface="Arial" pitchFamily="34" charset="0"/>
              <a:cs typeface="Arial" pitchFamily="34" charset="0"/>
            </a:endParaRP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n-GB" sz="2400" dirty="0" smtClean="0">
                <a:latin typeface="Arial" pitchFamily="34" charset="0"/>
                <a:cs typeface="Arial" pitchFamily="34" charset="0"/>
              </a:rPr>
              <a:t>Just for comparison:</a:t>
            </a:r>
            <a:endParaRPr lang="en-US" sz="2400" dirty="0" smtClean="0">
              <a:latin typeface="Arial" pitchFamily="34" charset="0"/>
              <a:cs typeface="Arial" pitchFamily="34" charset="0"/>
            </a:endParaRPr>
          </a:p>
          <a:p>
            <a:pPr marL="800100" lvl="1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Natural 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water is ~ 10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Bq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/Kg in </a:t>
            </a:r>
            <a:r>
              <a:rPr lang="en-US" sz="2400" baseline="30000" dirty="0">
                <a:latin typeface="Arial" pitchFamily="34" charset="0"/>
                <a:cs typeface="Arial" pitchFamily="34" charset="0"/>
              </a:rPr>
              <a:t>238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U, </a:t>
            </a:r>
            <a:r>
              <a:rPr lang="en-US" sz="2400" baseline="30000" dirty="0">
                <a:latin typeface="Arial" pitchFamily="34" charset="0"/>
                <a:cs typeface="Arial" pitchFamily="34" charset="0"/>
              </a:rPr>
              <a:t>232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Th and </a:t>
            </a:r>
            <a:r>
              <a:rPr lang="en-US" sz="2400" baseline="30000" dirty="0">
                <a:latin typeface="Arial" pitchFamily="34" charset="0"/>
                <a:cs typeface="Arial" pitchFamily="34" charset="0"/>
              </a:rPr>
              <a:t>40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K</a:t>
            </a:r>
          </a:p>
          <a:p>
            <a:pPr marL="800100" lvl="1" indent="-342900">
              <a:spcBef>
                <a:spcPct val="20000"/>
              </a:spcBef>
              <a:buFontTx/>
              <a:buChar char="•"/>
            </a:pPr>
            <a:r>
              <a:rPr lang="en-US" sz="2400" dirty="0">
                <a:latin typeface="Arial" pitchFamily="34" charset="0"/>
                <a:cs typeface="Arial" pitchFamily="34" charset="0"/>
              </a:rPr>
              <a:t>Air                  is ~ 10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Bq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/m</a:t>
            </a:r>
            <a:r>
              <a:rPr lang="en-US" sz="2400" baseline="30000" dirty="0">
                <a:latin typeface="Arial" pitchFamily="34" charset="0"/>
                <a:cs typeface="Arial" pitchFamily="34" charset="0"/>
              </a:rPr>
              <a:t>3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in </a:t>
            </a:r>
            <a:r>
              <a:rPr lang="en-US" sz="2400" baseline="30000" dirty="0">
                <a:latin typeface="Arial" pitchFamily="34" charset="0"/>
                <a:cs typeface="Arial" pitchFamily="34" charset="0"/>
              </a:rPr>
              <a:t>39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Ar, </a:t>
            </a:r>
            <a:r>
              <a:rPr lang="en-US" sz="2400" baseline="30000" dirty="0">
                <a:latin typeface="Arial" pitchFamily="34" charset="0"/>
                <a:cs typeface="Arial" pitchFamily="34" charset="0"/>
              </a:rPr>
              <a:t>85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Kr and </a:t>
            </a:r>
            <a:r>
              <a:rPr lang="en-US" sz="2400" baseline="30000" dirty="0">
                <a:latin typeface="Arial" pitchFamily="34" charset="0"/>
                <a:cs typeface="Arial" pitchFamily="34" charset="0"/>
              </a:rPr>
              <a:t>222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Rn</a:t>
            </a:r>
          </a:p>
          <a:p>
            <a:pPr marL="800100" lvl="1" indent="-342900">
              <a:spcBef>
                <a:spcPct val="20000"/>
              </a:spcBef>
              <a:buFontTx/>
              <a:buChar char="•"/>
            </a:pPr>
            <a:r>
              <a:rPr lang="en-US" sz="2400" dirty="0">
                <a:latin typeface="Arial" pitchFamily="34" charset="0"/>
                <a:cs typeface="Arial" pitchFamily="34" charset="0"/>
              </a:rPr>
              <a:t>Typical rock   is ~ 100-1000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Bq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/m</a:t>
            </a:r>
            <a:r>
              <a:rPr lang="en-US" sz="2400" baseline="30000" dirty="0">
                <a:latin typeface="Arial" pitchFamily="34" charset="0"/>
                <a:cs typeface="Arial" pitchFamily="34" charset="0"/>
              </a:rPr>
              <a:t>3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in </a:t>
            </a:r>
            <a:r>
              <a:rPr lang="en-US" sz="2400" baseline="30000" dirty="0">
                <a:latin typeface="Arial" pitchFamily="34" charset="0"/>
                <a:cs typeface="Arial" pitchFamily="34" charset="0"/>
              </a:rPr>
              <a:t>238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U, </a:t>
            </a:r>
            <a:r>
              <a:rPr lang="en-US" sz="2400" baseline="30000" dirty="0">
                <a:latin typeface="Arial" pitchFamily="34" charset="0"/>
                <a:cs typeface="Arial" pitchFamily="34" charset="0"/>
              </a:rPr>
              <a:t>232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Th and </a:t>
            </a:r>
            <a:r>
              <a:rPr lang="en-US" sz="2400" baseline="30000" dirty="0">
                <a:latin typeface="Arial" pitchFamily="34" charset="0"/>
                <a:cs typeface="Arial" pitchFamily="34" charset="0"/>
              </a:rPr>
              <a:t>40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K</a:t>
            </a:r>
          </a:p>
        </p:txBody>
      </p:sp>
      <p:sp>
        <p:nvSpPr>
          <p:cNvPr id="13" name="Down Arrow 12"/>
          <p:cNvSpPr/>
          <p:nvPr/>
        </p:nvSpPr>
        <p:spPr>
          <a:xfrm>
            <a:off x="5975428" y="4675476"/>
            <a:ext cx="522496" cy="644349"/>
          </a:xfrm>
          <a:prstGeom prst="downArrow">
            <a:avLst/>
          </a:prstGeom>
          <a:solidFill>
            <a:srgbClr val="FF000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22"/>
          <p:cNvSpPr>
            <a:spLocks noChangeArrowheads="1"/>
          </p:cNvSpPr>
          <p:nvPr/>
        </p:nvSpPr>
        <p:spPr bwMode="auto">
          <a:xfrm>
            <a:off x="1565537" y="5319825"/>
            <a:ext cx="8819783" cy="866537"/>
          </a:xfrm>
          <a:prstGeom prst="rect">
            <a:avLst/>
          </a:prstGeom>
          <a:solidFill>
            <a:schemeClr val="bg1"/>
          </a:solidFill>
          <a:ln w="76200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spcBef>
                <a:spcPct val="20000"/>
              </a:spcBef>
            </a:pPr>
            <a:r>
              <a:rPr lang="en-US" sz="2400" dirty="0">
                <a:latin typeface="Arial" pitchFamily="34" charset="0"/>
                <a:cs typeface="Arial" pitchFamily="34" charset="0"/>
              </a:rPr>
              <a:t>BX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scintillator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must be 9/10 order of magnitude less radioactive than anything </a:t>
            </a:r>
            <a:r>
              <a:rPr lang="en-US" sz="2400">
                <a:latin typeface="Arial" pitchFamily="34" charset="0"/>
                <a:cs typeface="Arial" pitchFamily="34" charset="0"/>
              </a:rPr>
              <a:t>on </a:t>
            </a:r>
            <a:r>
              <a:rPr lang="en-US" sz="2400" smtClean="0">
                <a:latin typeface="Arial" pitchFamily="34" charset="0"/>
                <a:cs typeface="Arial" pitchFamily="34" charset="0"/>
              </a:rPr>
              <a:t>Earth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!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81355" y="890954"/>
            <a:ext cx="48767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smtClean="0">
                <a:latin typeface="Arial" panose="020B0604020202020204" pitchFamily="34" charset="0"/>
                <a:cs typeface="Arial" panose="020B0604020202020204" pitchFamily="34" charset="0"/>
              </a:rPr>
              <a:t>Requirements</a:t>
            </a:r>
            <a:endParaRPr lang="it-IT" sz="32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8900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15192"/>
            <a:ext cx="12191999" cy="732755"/>
          </a:xfrm>
          <a:prstGeom prst="rect">
            <a:avLst/>
          </a:prstGeom>
          <a:solidFill>
            <a:schemeClr val="accent4"/>
          </a:solidFill>
          <a:ln w="50800">
            <a:solidFill>
              <a:schemeClr val="accent4"/>
            </a:solidFill>
          </a:ln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4000" b="1" smtClean="0">
                <a:latin typeface="Arial" panose="020B0604020202020204" pitchFamily="34" charset="0"/>
                <a:cs typeface="Arial" panose="020B0604020202020204" pitchFamily="34" charset="0"/>
              </a:rPr>
              <a:t>Borexino: the quest for the radiopurity Grail</a:t>
            </a:r>
            <a:endParaRPr lang="it-IT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6471139"/>
            <a:ext cx="12192000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b="1" i="1" smtClean="0"/>
              <a:t>Barbara Caccianiga (BX collaboration</a:t>
            </a:r>
            <a:r>
              <a:rPr lang="it-IT" b="1" smtClean="0"/>
              <a:t>) ``New results from Borexino’’   </a:t>
            </a:r>
            <a:endParaRPr lang="it-IT"/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609599" y="1655679"/>
            <a:ext cx="11207261" cy="4487212"/>
          </a:xfrm>
          <a:prstGeom prst="rect">
            <a:avLst/>
          </a:prstGeom>
          <a:solidFill>
            <a:schemeClr val="bg1"/>
          </a:solidFill>
          <a:ln w="38100">
            <a:solidFill>
              <a:srgbClr val="0070C0"/>
            </a:solidFill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spcAft>
                <a:spcPts val="600"/>
              </a:spcAft>
              <a:buFontTx/>
              <a:buChar char="•"/>
            </a:pPr>
            <a:r>
              <a:rPr lang="en-US" sz="2400" b="1" dirty="0">
                <a:latin typeface="Arial" pitchFamily="34" charset="0"/>
                <a:cs typeface="Arial" pitchFamily="34" charset="0"/>
              </a:rPr>
              <a:t>Internal background: contamination of the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scintillator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itself 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</a:pPr>
            <a:r>
              <a:rPr lang="en-GB" sz="2400" b="1" baseline="30000" dirty="0">
                <a:latin typeface="Arial" pitchFamily="34" charset="0"/>
                <a:cs typeface="Arial" pitchFamily="34" charset="0"/>
              </a:rPr>
              <a:t>       </a:t>
            </a:r>
            <a:r>
              <a:rPr lang="en-GB" sz="2400" b="1" dirty="0">
                <a:latin typeface="Arial" pitchFamily="34" charset="0"/>
                <a:cs typeface="Arial" pitchFamily="34" charset="0"/>
              </a:rPr>
              <a:t>(</a:t>
            </a:r>
            <a:r>
              <a:rPr lang="en-GB" sz="2400" b="1" baseline="30000" dirty="0">
                <a:latin typeface="Arial" pitchFamily="34" charset="0"/>
                <a:cs typeface="Arial" pitchFamily="34" charset="0"/>
              </a:rPr>
              <a:t>238</a:t>
            </a:r>
            <a:r>
              <a:rPr lang="en-GB" sz="2400" b="1" dirty="0">
                <a:latin typeface="Arial" pitchFamily="34" charset="0"/>
                <a:cs typeface="Arial" pitchFamily="34" charset="0"/>
              </a:rPr>
              <a:t>U, </a:t>
            </a:r>
            <a:r>
              <a:rPr lang="en-GB" sz="2400" b="1" baseline="30000" dirty="0">
                <a:latin typeface="Arial" pitchFamily="34" charset="0"/>
                <a:cs typeface="Arial" pitchFamily="34" charset="0"/>
              </a:rPr>
              <a:t>232</a:t>
            </a:r>
            <a:r>
              <a:rPr lang="en-GB" sz="2400" b="1" dirty="0">
                <a:latin typeface="Arial" pitchFamily="34" charset="0"/>
                <a:cs typeface="Arial" pitchFamily="34" charset="0"/>
              </a:rPr>
              <a:t>Th, </a:t>
            </a:r>
            <a:r>
              <a:rPr lang="en-GB" sz="2400" b="1" baseline="30000" dirty="0">
                <a:latin typeface="Arial" pitchFamily="34" charset="0"/>
                <a:cs typeface="Arial" pitchFamily="34" charset="0"/>
              </a:rPr>
              <a:t>40</a:t>
            </a:r>
            <a:r>
              <a:rPr lang="en-GB" sz="2400" b="1" dirty="0">
                <a:latin typeface="Arial" pitchFamily="34" charset="0"/>
                <a:cs typeface="Arial" pitchFamily="34" charset="0"/>
              </a:rPr>
              <a:t>K, </a:t>
            </a:r>
            <a:r>
              <a:rPr lang="en-GB" sz="2400" b="1" baseline="30000" dirty="0">
                <a:latin typeface="Arial" pitchFamily="34" charset="0"/>
                <a:cs typeface="Arial" pitchFamily="34" charset="0"/>
              </a:rPr>
              <a:t>39</a:t>
            </a:r>
            <a:r>
              <a:rPr lang="en-GB" sz="2400" b="1" dirty="0">
                <a:latin typeface="Arial" pitchFamily="34" charset="0"/>
                <a:cs typeface="Arial" pitchFamily="34" charset="0"/>
              </a:rPr>
              <a:t>Ar, </a:t>
            </a:r>
            <a:r>
              <a:rPr lang="en-GB" sz="2400" b="1" baseline="30000" dirty="0">
                <a:latin typeface="Arial" pitchFamily="34" charset="0"/>
                <a:cs typeface="Arial" pitchFamily="34" charset="0"/>
              </a:rPr>
              <a:t>85</a:t>
            </a:r>
            <a:r>
              <a:rPr lang="en-GB" sz="2400" b="1" dirty="0">
                <a:latin typeface="Arial" pitchFamily="34" charset="0"/>
                <a:cs typeface="Arial" pitchFamily="34" charset="0"/>
              </a:rPr>
              <a:t>Kr, </a:t>
            </a:r>
            <a:r>
              <a:rPr lang="en-GB" sz="2400" b="1" baseline="30000" dirty="0">
                <a:latin typeface="Arial" pitchFamily="34" charset="0"/>
                <a:cs typeface="Arial" pitchFamily="34" charset="0"/>
              </a:rPr>
              <a:t>222</a:t>
            </a:r>
            <a:r>
              <a:rPr lang="en-GB" sz="2400" b="1" dirty="0">
                <a:latin typeface="Arial" pitchFamily="34" charset="0"/>
                <a:cs typeface="Arial" pitchFamily="34" charset="0"/>
              </a:rPr>
              <a:t>Rn)</a:t>
            </a:r>
          </a:p>
          <a:p>
            <a:pPr marL="742950" lvl="1" indent="-285750">
              <a:lnSpc>
                <a:spcPct val="95000"/>
              </a:lnSpc>
              <a:spcBef>
                <a:spcPct val="20000"/>
              </a:spcBef>
              <a:spcAft>
                <a:spcPts val="600"/>
              </a:spcAft>
              <a:buFontTx/>
              <a:buChar char="–"/>
            </a:pPr>
            <a:r>
              <a:rPr lang="en-GB" sz="2000" dirty="0">
                <a:latin typeface="Arial" pitchFamily="34" charset="0"/>
                <a:cs typeface="Arial" pitchFamily="34" charset="0"/>
              </a:rPr>
              <a:t>Solvent purification (</a:t>
            </a:r>
            <a:r>
              <a:rPr lang="en-GB" sz="2000" dirty="0" err="1">
                <a:latin typeface="Arial" pitchFamily="34" charset="0"/>
                <a:cs typeface="Arial" pitchFamily="34" charset="0"/>
              </a:rPr>
              <a:t>pseudocumene</a:t>
            </a:r>
            <a:r>
              <a:rPr lang="en-GB" sz="2000" dirty="0">
                <a:latin typeface="Arial" pitchFamily="34" charset="0"/>
                <a:cs typeface="Arial" pitchFamily="34" charset="0"/>
              </a:rPr>
              <a:t>)</a:t>
            </a:r>
            <a:r>
              <a:rPr lang="en-GB" sz="2000" b="0" dirty="0">
                <a:latin typeface="Arial" pitchFamily="34" charset="0"/>
                <a:cs typeface="Arial" pitchFamily="34" charset="0"/>
              </a:rPr>
              <a:t>: </a:t>
            </a:r>
            <a:r>
              <a:rPr lang="en-GB" sz="2000" b="0" dirty="0" smtClean="0">
                <a:latin typeface="Arial" pitchFamily="34" charset="0"/>
                <a:cs typeface="Arial" pitchFamily="34" charset="0"/>
              </a:rPr>
              <a:t>distillation, vacuum stripping with low Argon/</a:t>
            </a:r>
            <a:r>
              <a:rPr lang="en-GB" sz="2000" b="0" dirty="0" err="1" smtClean="0">
                <a:latin typeface="Arial" pitchFamily="34" charset="0"/>
                <a:cs typeface="Arial" pitchFamily="34" charset="0"/>
              </a:rPr>
              <a:t>Kripton</a:t>
            </a:r>
            <a:r>
              <a:rPr lang="en-GB" sz="2000" b="0" dirty="0" smtClean="0">
                <a:latin typeface="Arial" pitchFamily="34" charset="0"/>
                <a:cs typeface="Arial" pitchFamily="34" charset="0"/>
              </a:rPr>
              <a:t> N2 (LAKN);</a:t>
            </a:r>
            <a:endParaRPr lang="en-GB" sz="2000" b="0" dirty="0">
              <a:latin typeface="Arial" pitchFamily="34" charset="0"/>
              <a:cs typeface="Arial" pitchFamily="34" charset="0"/>
            </a:endParaRPr>
          </a:p>
          <a:p>
            <a:pPr marL="742950" lvl="1" indent="-285750">
              <a:lnSpc>
                <a:spcPct val="95000"/>
              </a:lnSpc>
              <a:spcBef>
                <a:spcPct val="20000"/>
              </a:spcBef>
              <a:spcAft>
                <a:spcPts val="600"/>
              </a:spcAft>
              <a:buFontTx/>
              <a:buChar char="–"/>
            </a:pPr>
            <a:r>
              <a:rPr lang="en-GB" sz="2000" dirty="0" smtClean="0">
                <a:latin typeface="Arial" pitchFamily="34" charset="0"/>
                <a:cs typeface="Arial" pitchFamily="34" charset="0"/>
              </a:rPr>
              <a:t>Fluor </a:t>
            </a:r>
            <a:r>
              <a:rPr lang="en-GB" sz="2000" dirty="0">
                <a:latin typeface="Arial" pitchFamily="34" charset="0"/>
                <a:cs typeface="Arial" pitchFamily="34" charset="0"/>
              </a:rPr>
              <a:t>purification (PPO)</a:t>
            </a:r>
            <a:r>
              <a:rPr lang="en-GB" sz="2000" b="0" dirty="0">
                <a:latin typeface="Arial" pitchFamily="34" charset="0"/>
                <a:cs typeface="Arial" pitchFamily="34" charset="0"/>
              </a:rPr>
              <a:t>: </a:t>
            </a:r>
            <a:r>
              <a:rPr lang="en-GB" sz="2000" b="0" dirty="0" smtClean="0">
                <a:latin typeface="Arial" pitchFamily="34" charset="0"/>
                <a:cs typeface="Arial" pitchFamily="34" charset="0"/>
              </a:rPr>
              <a:t>water extraction, filtration, distillation</a:t>
            </a:r>
            <a:r>
              <a:rPr lang="en-GB" sz="2000" dirty="0">
                <a:latin typeface="Arial" pitchFamily="34" charset="0"/>
                <a:cs typeface="Arial" pitchFamily="34" charset="0"/>
              </a:rPr>
              <a:t>,</a:t>
            </a:r>
            <a:r>
              <a:rPr lang="en-GB" sz="2000" b="0" dirty="0" smtClean="0">
                <a:latin typeface="Arial" pitchFamily="34" charset="0"/>
                <a:cs typeface="Arial" pitchFamily="34" charset="0"/>
              </a:rPr>
              <a:t>N</a:t>
            </a:r>
            <a:r>
              <a:rPr lang="en-GB" sz="2000" b="0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en-GB" sz="2000" b="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GB" sz="2000" b="0" dirty="0">
                <a:latin typeface="Arial" pitchFamily="34" charset="0"/>
                <a:cs typeface="Arial" pitchFamily="34" charset="0"/>
              </a:rPr>
              <a:t>stripping with LAKN;</a:t>
            </a:r>
          </a:p>
          <a:p>
            <a:pPr marL="742950" lvl="1" indent="-285750">
              <a:lnSpc>
                <a:spcPct val="95000"/>
              </a:lnSpc>
              <a:spcBef>
                <a:spcPct val="20000"/>
              </a:spcBef>
              <a:spcAft>
                <a:spcPts val="600"/>
              </a:spcAft>
              <a:buFontTx/>
              <a:buChar char="–"/>
            </a:pPr>
            <a:r>
              <a:rPr lang="en-GB" sz="2000" dirty="0">
                <a:latin typeface="Arial" pitchFamily="34" charset="0"/>
                <a:cs typeface="Arial" pitchFamily="34" charset="0"/>
              </a:rPr>
              <a:t>Leak requirements</a:t>
            </a:r>
            <a:r>
              <a:rPr lang="en-GB" sz="2000" b="0" dirty="0">
                <a:latin typeface="Arial" pitchFamily="34" charset="0"/>
                <a:cs typeface="Arial" pitchFamily="34" charset="0"/>
              </a:rPr>
              <a:t> for all systems and plants &lt; 10</a:t>
            </a:r>
            <a:r>
              <a:rPr lang="en-GB" sz="2000" b="0" baseline="30000" dirty="0">
                <a:latin typeface="Arial" pitchFamily="34" charset="0"/>
                <a:cs typeface="Arial" pitchFamily="34" charset="0"/>
              </a:rPr>
              <a:t>-8</a:t>
            </a:r>
            <a:r>
              <a:rPr lang="en-GB" sz="2000" b="0" dirty="0">
                <a:latin typeface="Arial" pitchFamily="34" charset="0"/>
                <a:cs typeface="Arial" pitchFamily="34" charset="0"/>
              </a:rPr>
              <a:t> mbar</a:t>
            </a:r>
            <a:r>
              <a:rPr lang="en-US" sz="2000" b="0" dirty="0">
                <a:latin typeface="Arial" pitchFamily="34" charset="0"/>
                <a:cs typeface="Arial" pitchFamily="34" charset="0"/>
              </a:rPr>
              <a:t>·</a:t>
            </a:r>
            <a:r>
              <a:rPr lang="en-GB" sz="2000" b="0" dirty="0">
                <a:latin typeface="Arial" pitchFamily="34" charset="0"/>
                <a:cs typeface="Arial" pitchFamily="34" charset="0"/>
              </a:rPr>
              <a:t> </a:t>
            </a:r>
            <a:r>
              <a:rPr lang="en-GB" sz="2000" b="0" dirty="0" err="1">
                <a:latin typeface="Arial" pitchFamily="34" charset="0"/>
                <a:cs typeface="Arial" pitchFamily="34" charset="0"/>
              </a:rPr>
              <a:t>liter</a:t>
            </a:r>
            <a:r>
              <a:rPr lang="en-GB" sz="2000" b="0" dirty="0">
                <a:latin typeface="Arial" pitchFamily="34" charset="0"/>
                <a:cs typeface="Arial" pitchFamily="34" charset="0"/>
              </a:rPr>
              <a:t>/sec</a:t>
            </a:r>
            <a:r>
              <a:rPr lang="en-GB" sz="2000" b="0" dirty="0" smtClean="0">
                <a:latin typeface="Arial" pitchFamily="34" charset="0"/>
                <a:cs typeface="Arial" pitchFamily="34" charset="0"/>
              </a:rPr>
              <a:t>;</a:t>
            </a: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en-GB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GB" sz="2400" b="1" dirty="0" smtClean="0">
                <a:latin typeface="Arial" pitchFamily="34" charset="0"/>
                <a:cs typeface="Arial" pitchFamily="34" charset="0"/>
              </a:rPr>
              <a:t>External background: </a:t>
            </a:r>
            <a:r>
              <a:rPr lang="en-GB" sz="2400" b="1" dirty="0" smtClean="0">
                <a:latin typeface="Symbol" pitchFamily="18" charset="2"/>
                <a:cs typeface="Arial" pitchFamily="34" charset="0"/>
              </a:rPr>
              <a:t>g</a:t>
            </a:r>
            <a:r>
              <a:rPr lang="en-GB" sz="2400" b="1" dirty="0" smtClean="0">
                <a:latin typeface="Arial" pitchFamily="34" charset="0"/>
                <a:cs typeface="Arial" pitchFamily="34" charset="0"/>
              </a:rPr>
              <a:t>  and neutrons  from surrounding materials </a:t>
            </a:r>
          </a:p>
          <a:p>
            <a:pPr marL="742950" lvl="1" indent="-285750">
              <a:lnSpc>
                <a:spcPct val="95000"/>
              </a:lnSpc>
              <a:spcBef>
                <a:spcPct val="20000"/>
              </a:spcBef>
              <a:spcAft>
                <a:spcPts val="600"/>
              </a:spcAft>
              <a:buFontTx/>
              <a:buChar char="–"/>
            </a:pPr>
            <a:r>
              <a:rPr lang="en-GB" sz="2000" dirty="0" smtClean="0">
                <a:latin typeface="Arial" pitchFamily="34" charset="0"/>
                <a:cs typeface="Arial" pitchFamily="34" charset="0"/>
              </a:rPr>
              <a:t>Detector design: concentric shells to shield the inner </a:t>
            </a:r>
            <a:r>
              <a:rPr lang="en-GB" sz="2000" dirty="0" err="1" smtClean="0">
                <a:latin typeface="Arial" pitchFamily="34" charset="0"/>
                <a:cs typeface="Arial" pitchFamily="34" charset="0"/>
              </a:rPr>
              <a:t>scintillator</a:t>
            </a:r>
            <a:r>
              <a:rPr lang="en-GB" sz="2000" dirty="0" smtClean="0">
                <a:latin typeface="Arial" pitchFamily="34" charset="0"/>
                <a:cs typeface="Arial" pitchFamily="34" charset="0"/>
              </a:rPr>
              <a:t>;</a:t>
            </a:r>
          </a:p>
          <a:p>
            <a:pPr marL="742950" lvl="1" indent="-285750">
              <a:lnSpc>
                <a:spcPct val="95000"/>
              </a:lnSpc>
              <a:spcBef>
                <a:spcPct val="20000"/>
              </a:spcBef>
              <a:spcAft>
                <a:spcPts val="600"/>
              </a:spcAft>
              <a:buFontTx/>
              <a:buChar char="–"/>
            </a:pPr>
            <a:r>
              <a:rPr lang="en-GB" sz="2000" dirty="0" smtClean="0">
                <a:latin typeface="Arial" pitchFamily="34" charset="0"/>
                <a:cs typeface="Arial" pitchFamily="34" charset="0"/>
              </a:rPr>
              <a:t>Material selection and surface </a:t>
            </a:r>
            <a:r>
              <a:rPr lang="en-GB" sz="2000" dirty="0" err="1" smtClean="0">
                <a:latin typeface="Arial" pitchFamily="34" charset="0"/>
                <a:cs typeface="Arial" pitchFamily="34" charset="0"/>
              </a:rPr>
              <a:t>treatement</a:t>
            </a:r>
            <a:r>
              <a:rPr lang="en-GB" sz="2000" dirty="0" smtClean="0">
                <a:latin typeface="Arial" pitchFamily="34" charset="0"/>
                <a:cs typeface="Arial" pitchFamily="34" charset="0"/>
              </a:rPr>
              <a:t>;</a:t>
            </a:r>
          </a:p>
          <a:p>
            <a:pPr marL="742950" lvl="1" indent="-285750">
              <a:lnSpc>
                <a:spcPct val="95000"/>
              </a:lnSpc>
              <a:spcBef>
                <a:spcPct val="20000"/>
              </a:spcBef>
              <a:spcAft>
                <a:spcPts val="600"/>
              </a:spcAft>
              <a:buFontTx/>
              <a:buChar char="–"/>
            </a:pPr>
            <a:r>
              <a:rPr lang="en-GB" sz="2000" dirty="0" smtClean="0">
                <a:latin typeface="Arial" pitchFamily="34" charset="0"/>
                <a:cs typeface="Arial" pitchFamily="34" charset="0"/>
              </a:rPr>
              <a:t>Clean construction and handling;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81355" y="890954"/>
            <a:ext cx="48767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smtClean="0">
                <a:latin typeface="Arial" panose="020B0604020202020204" pitchFamily="34" charset="0"/>
                <a:cs typeface="Arial" panose="020B0604020202020204" pitchFamily="34" charset="0"/>
              </a:rPr>
              <a:t>15 years of work</a:t>
            </a:r>
            <a:endParaRPr lang="it-IT" sz="32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7580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15192"/>
            <a:ext cx="12191999" cy="732755"/>
          </a:xfrm>
          <a:prstGeom prst="rect">
            <a:avLst/>
          </a:prstGeom>
          <a:solidFill>
            <a:schemeClr val="accent4"/>
          </a:solidFill>
          <a:ln w="50800">
            <a:solidFill>
              <a:schemeClr val="accent4"/>
            </a:solidFill>
          </a:ln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4000" b="1" smtClean="0">
                <a:latin typeface="Arial" panose="020B0604020202020204" pitchFamily="34" charset="0"/>
                <a:cs typeface="Arial" panose="020B0604020202020204" pitchFamily="34" charset="0"/>
              </a:rPr>
              <a:t>Borexino: the quest for the radiopurity Grail</a:t>
            </a:r>
            <a:endParaRPr lang="it-IT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6471139"/>
            <a:ext cx="12192000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b="1" i="1" smtClean="0"/>
              <a:t>Barbara Caccianiga (BX collaboration</a:t>
            </a:r>
            <a:r>
              <a:rPr lang="it-IT" b="1" smtClean="0"/>
              <a:t>) ``New results from Borexino’’   </a:t>
            </a:r>
            <a:endParaRPr lang="it-IT"/>
          </a:p>
        </p:txBody>
      </p:sp>
      <p:sp>
        <p:nvSpPr>
          <p:cNvPr id="6" name="Text Box 89"/>
          <p:cNvSpPr txBox="1">
            <a:spLocks noChangeArrowheads="1"/>
          </p:cNvSpPr>
          <p:nvPr/>
        </p:nvSpPr>
        <p:spPr bwMode="auto">
          <a:xfrm>
            <a:off x="372592" y="1517124"/>
            <a:ext cx="11633109" cy="4992136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spcAft>
                <a:spcPts val="600"/>
              </a:spcAft>
            </a:pPr>
            <a:r>
              <a:rPr lang="en-US" sz="2400" b="1">
                <a:latin typeface="Arial" pitchFamily="34" charset="0"/>
                <a:cs typeface="Arial" pitchFamily="34" charset="0"/>
              </a:rPr>
              <a:t>Internal background: contamination of the scintillator itself </a:t>
            </a:r>
            <a:endParaRPr lang="en-GB" sz="2400" smtClean="0">
              <a:latin typeface="Arial" pitchFamily="34" charset="0"/>
              <a:cs typeface="Arial" pitchFamily="34" charset="0"/>
            </a:endParaRPr>
          </a:p>
          <a:p>
            <a:pPr marL="800100" lvl="1" indent="-342900">
              <a:spcBef>
                <a:spcPct val="200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smtClean="0">
                <a:latin typeface="Arial" pitchFamily="34" charset="0"/>
                <a:cs typeface="Arial" pitchFamily="34" charset="0"/>
              </a:rPr>
              <a:t>Contamination from </a:t>
            </a:r>
            <a:r>
              <a:rPr lang="en-GB" sz="2400" baseline="30000" smtClean="0">
                <a:latin typeface="Arial" pitchFamily="34" charset="0"/>
                <a:cs typeface="Arial" pitchFamily="34" charset="0"/>
              </a:rPr>
              <a:t>14</a:t>
            </a:r>
            <a:r>
              <a:rPr lang="en-GB" sz="2400" smtClean="0">
                <a:latin typeface="Arial" pitchFamily="34" charset="0"/>
                <a:cs typeface="Arial" pitchFamily="34" charset="0"/>
              </a:rPr>
              <a:t>C ~ 2x10</a:t>
            </a:r>
            <a:r>
              <a:rPr lang="en-GB" sz="2400" baseline="30000" smtClean="0">
                <a:latin typeface="Arial" pitchFamily="34" charset="0"/>
                <a:cs typeface="Arial" pitchFamily="34" charset="0"/>
              </a:rPr>
              <a:t>-18</a:t>
            </a:r>
            <a:r>
              <a:rPr lang="en-GB" sz="2400" smtClean="0">
                <a:latin typeface="Arial" pitchFamily="34" charset="0"/>
                <a:cs typeface="Arial" pitchFamily="34" charset="0"/>
              </a:rPr>
              <a:t> </a:t>
            </a:r>
            <a:r>
              <a:rPr lang="en-GB" sz="2400" baseline="30000" smtClean="0">
                <a:latin typeface="Arial" pitchFamily="34" charset="0"/>
                <a:cs typeface="Arial" pitchFamily="34" charset="0"/>
              </a:rPr>
              <a:t>14</a:t>
            </a:r>
            <a:r>
              <a:rPr lang="en-GB" sz="2400" smtClean="0">
                <a:latin typeface="Arial" pitchFamily="34" charset="0"/>
                <a:cs typeface="Arial" pitchFamily="34" charset="0"/>
              </a:rPr>
              <a:t>C/</a:t>
            </a:r>
            <a:r>
              <a:rPr lang="en-GB" sz="2400" baseline="30000" smtClean="0">
                <a:latin typeface="Arial" pitchFamily="34" charset="0"/>
                <a:cs typeface="Arial" pitchFamily="34" charset="0"/>
              </a:rPr>
              <a:t>12</a:t>
            </a:r>
            <a:r>
              <a:rPr lang="en-GB" sz="2400" smtClean="0">
                <a:latin typeface="Arial" pitchFamily="34" charset="0"/>
                <a:cs typeface="Arial" pitchFamily="34" charset="0"/>
              </a:rPr>
              <a:t>C	 </a:t>
            </a:r>
          </a:p>
          <a:p>
            <a:pPr marL="800100" lvl="1" indent="-342900">
              <a:spcBef>
                <a:spcPct val="200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smtClean="0">
                <a:latin typeface="Arial" pitchFamily="34" charset="0"/>
                <a:cs typeface="Arial" pitchFamily="34" charset="0"/>
              </a:rPr>
              <a:t>Contamination from  </a:t>
            </a:r>
            <a:r>
              <a:rPr lang="en-GB" sz="2400" baseline="30000" smtClean="0">
                <a:latin typeface="Arial" pitchFamily="34" charset="0"/>
                <a:cs typeface="Arial" pitchFamily="34" charset="0"/>
              </a:rPr>
              <a:t>238</a:t>
            </a:r>
            <a:r>
              <a:rPr lang="en-GB" sz="2400" smtClean="0">
                <a:latin typeface="Arial" pitchFamily="34" charset="0"/>
                <a:cs typeface="Arial" pitchFamily="34" charset="0"/>
              </a:rPr>
              <a:t>U chain  </a:t>
            </a:r>
            <a:r>
              <a:rPr lang="en-GB" sz="2400">
                <a:latin typeface="Arial" pitchFamily="34" charset="0"/>
                <a:cs typeface="Arial" pitchFamily="34" charset="0"/>
              </a:rPr>
              <a:t>~10</a:t>
            </a:r>
            <a:r>
              <a:rPr lang="en-GB" sz="2400" baseline="30000">
                <a:latin typeface="Arial" pitchFamily="34" charset="0"/>
                <a:cs typeface="Arial" pitchFamily="34" charset="0"/>
              </a:rPr>
              <a:t>-17</a:t>
            </a:r>
            <a:r>
              <a:rPr lang="en-GB" sz="2400">
                <a:latin typeface="Arial" pitchFamily="34" charset="0"/>
                <a:cs typeface="Arial" pitchFamily="34" charset="0"/>
              </a:rPr>
              <a:t> g/g and </a:t>
            </a:r>
            <a:r>
              <a:rPr lang="en-GB" sz="2400" baseline="30000" smtClean="0">
                <a:latin typeface="Arial" pitchFamily="34" charset="0"/>
                <a:cs typeface="Arial" pitchFamily="34" charset="0"/>
              </a:rPr>
              <a:t>232</a:t>
            </a:r>
            <a:r>
              <a:rPr lang="en-GB" sz="2400" smtClean="0">
                <a:latin typeface="Arial" pitchFamily="34" charset="0"/>
                <a:cs typeface="Arial" pitchFamily="34" charset="0"/>
              </a:rPr>
              <a:t>Th chain ~5x×10</a:t>
            </a:r>
            <a:r>
              <a:rPr lang="en-GB" sz="2400" baseline="30000" smtClean="0">
                <a:latin typeface="Arial" pitchFamily="34" charset="0"/>
                <a:cs typeface="Arial" pitchFamily="34" charset="0"/>
              </a:rPr>
              <a:t>-18</a:t>
            </a:r>
            <a:r>
              <a:rPr lang="en-GB" sz="2400" smtClean="0">
                <a:latin typeface="Arial" pitchFamily="34" charset="0"/>
                <a:cs typeface="Arial" pitchFamily="34" charset="0"/>
              </a:rPr>
              <a:t> g/g</a:t>
            </a:r>
            <a:r>
              <a:rPr lang="en-GB" sz="2400" b="1" smtClean="0">
                <a:latin typeface="Arial" pitchFamily="34" charset="0"/>
                <a:cs typeface="Arial" pitchFamily="34" charset="0"/>
              </a:rPr>
              <a:t>; </a:t>
            </a:r>
            <a:r>
              <a:rPr lang="en-GB" sz="2400" smtClean="0">
                <a:latin typeface="Arial" pitchFamily="34" charset="0"/>
                <a:cs typeface="Arial" pitchFamily="34" charset="0"/>
              </a:rPr>
              <a:t>More </a:t>
            </a:r>
            <a:r>
              <a:rPr lang="en-GB" sz="2400" dirty="0" smtClean="0">
                <a:latin typeface="Arial" pitchFamily="34" charset="0"/>
                <a:cs typeface="Arial" pitchFamily="34" charset="0"/>
              </a:rPr>
              <a:t>than one order of magnitude better </a:t>
            </a:r>
            <a:r>
              <a:rPr lang="en-GB" sz="2400" smtClean="0">
                <a:latin typeface="Arial" pitchFamily="34" charset="0"/>
                <a:cs typeface="Arial" pitchFamily="34" charset="0"/>
              </a:rPr>
              <a:t>than specifications!</a:t>
            </a:r>
          </a:p>
          <a:p>
            <a:pPr marL="800100" lvl="1" indent="-342900">
              <a:spcBef>
                <a:spcPct val="200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smtClean="0">
                <a:latin typeface="Arial" pitchFamily="34" charset="0"/>
                <a:cs typeface="Arial" pitchFamily="34" charset="0"/>
              </a:rPr>
              <a:t>Contamination from </a:t>
            </a:r>
            <a:r>
              <a:rPr lang="en-GB" sz="2400" baseline="30000" smtClean="0">
                <a:latin typeface="Arial" pitchFamily="34" charset="0"/>
                <a:cs typeface="Arial" pitchFamily="34" charset="0"/>
              </a:rPr>
              <a:t>40</a:t>
            </a:r>
            <a:r>
              <a:rPr lang="en-GB" sz="2400" smtClean="0">
                <a:latin typeface="Arial" pitchFamily="34" charset="0"/>
                <a:cs typeface="Arial" pitchFamily="34" charset="0"/>
              </a:rPr>
              <a:t>K not observed;</a:t>
            </a:r>
          </a:p>
          <a:p>
            <a:pPr marL="800100" lvl="1" indent="-342900">
              <a:spcBef>
                <a:spcPct val="200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smtClean="0">
                <a:latin typeface="Arial" pitchFamily="34" charset="0"/>
                <a:cs typeface="Arial" pitchFamily="34" charset="0"/>
              </a:rPr>
              <a:t>Contamination from </a:t>
            </a:r>
            <a:r>
              <a:rPr lang="en-GB" sz="2400" baseline="30000" smtClean="0">
                <a:latin typeface="Arial" pitchFamily="34" charset="0"/>
                <a:cs typeface="Arial" pitchFamily="34" charset="0"/>
              </a:rPr>
              <a:t>7</a:t>
            </a:r>
            <a:r>
              <a:rPr lang="en-GB" sz="2400" smtClean="0">
                <a:latin typeface="Arial" pitchFamily="34" charset="0"/>
                <a:cs typeface="Arial" pitchFamily="34" charset="0"/>
              </a:rPr>
              <a:t>Be (cosmogenic) not observed;</a:t>
            </a:r>
          </a:p>
          <a:p>
            <a:pPr marL="800100" lvl="1" indent="-342900">
              <a:spcBef>
                <a:spcPct val="200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smtClean="0">
                <a:latin typeface="Arial" pitchFamily="34" charset="0"/>
                <a:cs typeface="Arial" pitchFamily="34" charset="0"/>
              </a:rPr>
              <a:t>Contamination from </a:t>
            </a:r>
            <a:r>
              <a:rPr lang="en-GB" sz="2400" baseline="30000" smtClean="0">
                <a:latin typeface="Arial" pitchFamily="34" charset="0"/>
                <a:cs typeface="Arial" pitchFamily="34" charset="0"/>
              </a:rPr>
              <a:t>39</a:t>
            </a:r>
            <a:r>
              <a:rPr lang="en-GB" sz="2400" smtClean="0">
                <a:latin typeface="Arial" pitchFamily="34" charset="0"/>
                <a:cs typeface="Arial" pitchFamily="34" charset="0"/>
              </a:rPr>
              <a:t>Ar &lt;&lt;1 cpd/100t</a:t>
            </a:r>
          </a:p>
          <a:p>
            <a:pPr marL="800100" lvl="1" indent="-342900">
              <a:spcBef>
                <a:spcPct val="200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smtClean="0">
                <a:latin typeface="Arial" pitchFamily="34" charset="0"/>
                <a:cs typeface="Arial" pitchFamily="34" charset="0"/>
              </a:rPr>
              <a:t>Some backgrounds out of specifications:</a:t>
            </a:r>
            <a:r>
              <a:rPr lang="en-US" sz="2400" baseline="30000" smtClean="0">
                <a:latin typeface="Arial" pitchFamily="34" charset="0"/>
                <a:cs typeface="Arial" pitchFamily="34" charset="0"/>
              </a:rPr>
              <a:t>210</a:t>
            </a:r>
            <a:r>
              <a:rPr lang="en-US" sz="2400" smtClean="0">
                <a:latin typeface="Arial" pitchFamily="34" charset="0"/>
                <a:cs typeface="Arial" pitchFamily="34" charset="0"/>
              </a:rPr>
              <a:t>Po, </a:t>
            </a:r>
            <a:r>
              <a:rPr lang="en-US" sz="2400" baseline="30000" smtClean="0">
                <a:latin typeface="Arial" pitchFamily="34" charset="0"/>
                <a:cs typeface="Arial" pitchFamily="34" charset="0"/>
              </a:rPr>
              <a:t>85</a:t>
            </a:r>
            <a:r>
              <a:rPr lang="en-US" sz="2400" smtClean="0">
                <a:latin typeface="Arial" pitchFamily="34" charset="0"/>
                <a:cs typeface="Arial" pitchFamily="34" charset="0"/>
              </a:rPr>
              <a:t>Kr, </a:t>
            </a:r>
            <a:r>
              <a:rPr lang="en-US" sz="2400" baseline="30000" smtClean="0">
                <a:latin typeface="Arial" pitchFamily="34" charset="0"/>
                <a:cs typeface="Arial" pitchFamily="34" charset="0"/>
              </a:rPr>
              <a:t>210</a:t>
            </a:r>
            <a:r>
              <a:rPr lang="en-US" sz="2400" smtClean="0">
                <a:latin typeface="Arial" pitchFamily="34" charset="0"/>
                <a:cs typeface="Arial" pitchFamily="34" charset="0"/>
              </a:rPr>
              <a:t>Bi, </a:t>
            </a:r>
            <a:r>
              <a:rPr lang="en-US" sz="2400" baseline="30000" smtClean="0">
                <a:latin typeface="Arial" pitchFamily="34" charset="0"/>
                <a:cs typeface="Arial" pitchFamily="34" charset="0"/>
              </a:rPr>
              <a:t>11</a:t>
            </a:r>
            <a:r>
              <a:rPr lang="en-US" sz="2400" smtClean="0">
                <a:latin typeface="Arial" pitchFamily="34" charset="0"/>
                <a:cs typeface="Arial" pitchFamily="34" charset="0"/>
              </a:rPr>
              <a:t>C) </a:t>
            </a:r>
          </a:p>
          <a:p>
            <a:pPr>
              <a:spcBef>
                <a:spcPct val="20000"/>
              </a:spcBef>
              <a:spcAft>
                <a:spcPts val="600"/>
              </a:spcAft>
            </a:pPr>
            <a:r>
              <a:rPr lang="en-US" sz="2400" b="1" smtClean="0">
                <a:latin typeface="Arial" pitchFamily="34" charset="0"/>
                <a:cs typeface="Arial" pitchFamily="34" charset="0"/>
              </a:rPr>
              <a:t>External </a:t>
            </a:r>
            <a:r>
              <a:rPr lang="en-US" sz="2400" b="1">
                <a:latin typeface="Arial" pitchFamily="34" charset="0"/>
                <a:cs typeface="Arial" pitchFamily="34" charset="0"/>
              </a:rPr>
              <a:t>background: </a:t>
            </a:r>
            <a:r>
              <a:rPr lang="en-GB" sz="2400" b="1">
                <a:latin typeface="Symbol" pitchFamily="18" charset="2"/>
                <a:cs typeface="Arial" pitchFamily="34" charset="0"/>
              </a:rPr>
              <a:t>g</a:t>
            </a:r>
            <a:r>
              <a:rPr lang="en-GB" sz="2400" b="1">
                <a:latin typeface="Arial" pitchFamily="34" charset="0"/>
                <a:cs typeface="Arial" pitchFamily="34" charset="0"/>
              </a:rPr>
              <a:t>  and neutrons  from surrounding </a:t>
            </a:r>
            <a:r>
              <a:rPr lang="en-GB" sz="2400" b="1" smtClean="0">
                <a:latin typeface="Arial" pitchFamily="34" charset="0"/>
                <a:cs typeface="Arial" pitchFamily="34" charset="0"/>
              </a:rPr>
              <a:t>materials</a:t>
            </a:r>
          </a:p>
          <a:p>
            <a:pPr marL="800100" lvl="1" indent="-342900">
              <a:spcBef>
                <a:spcPct val="200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400" smtClean="0">
                <a:latin typeface="Arial" pitchFamily="34" charset="0"/>
                <a:cs typeface="Arial" pitchFamily="34" charset="0"/>
              </a:rPr>
              <a:t>Contribution in the relevant energy window ~3 counts/day/100t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81355" y="890954"/>
            <a:ext cx="48767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smtClean="0">
                <a:latin typeface="Arial" panose="020B0604020202020204" pitchFamily="34" charset="0"/>
                <a:cs typeface="Arial" panose="020B0604020202020204" pitchFamily="34" charset="0"/>
              </a:rPr>
              <a:t>Achievements</a:t>
            </a:r>
            <a:endParaRPr lang="it-IT" sz="32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231979" y="2590442"/>
            <a:ext cx="7737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>
                <a:solidFill>
                  <a:srgbClr val="FF0000"/>
                </a:solidFill>
              </a:rPr>
              <a:t>OK!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209692" y="2025681"/>
            <a:ext cx="7737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>
                <a:solidFill>
                  <a:srgbClr val="FF0000"/>
                </a:solidFill>
              </a:rPr>
              <a:t>OK!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209691" y="3414957"/>
            <a:ext cx="7737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>
                <a:solidFill>
                  <a:srgbClr val="FF0000"/>
                </a:solidFill>
              </a:rPr>
              <a:t>OK!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604737" y="3993646"/>
            <a:ext cx="7737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>
                <a:solidFill>
                  <a:srgbClr val="FF0000"/>
                </a:solidFill>
              </a:rPr>
              <a:t>OK!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209691" y="4456070"/>
            <a:ext cx="7737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>
                <a:solidFill>
                  <a:srgbClr val="FF0000"/>
                </a:solidFill>
              </a:rPr>
              <a:t>OK!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329301" y="4966771"/>
            <a:ext cx="13703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smtClean="0">
                <a:solidFill>
                  <a:srgbClr val="FF0000"/>
                </a:solidFill>
              </a:rPr>
              <a:t>See later</a:t>
            </a:r>
            <a:endParaRPr lang="it-IT" sz="2400" b="1">
              <a:solidFill>
                <a:srgbClr val="FF0000"/>
              </a:solidFill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9706708" y="5205046"/>
            <a:ext cx="562707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6374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" grpId="0"/>
      <p:bldP spid="8" grpId="0"/>
      <p:bldP spid="9" grpId="0"/>
      <p:bldP spid="10" grpId="0"/>
      <p:bldP spid="11" grpId="0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15192"/>
            <a:ext cx="12191999" cy="732755"/>
          </a:xfrm>
          <a:prstGeom prst="rect">
            <a:avLst/>
          </a:prstGeom>
          <a:solidFill>
            <a:schemeClr val="accent4"/>
          </a:solidFill>
          <a:ln w="50800">
            <a:solidFill>
              <a:schemeClr val="accent4"/>
            </a:solidFill>
          </a:ln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4000" b="1" smtClean="0">
                <a:latin typeface="Arial" panose="020B0604020202020204" pitchFamily="34" charset="0"/>
                <a:cs typeface="Arial" panose="020B0604020202020204" pitchFamily="34" charset="0"/>
              </a:rPr>
              <a:t>Borexino: the </a:t>
            </a:r>
            <a:r>
              <a:rPr lang="it-IT" sz="4000" b="1">
                <a:latin typeface="Arial" panose="020B0604020202020204" pitchFamily="34" charset="0"/>
                <a:cs typeface="Arial" panose="020B0604020202020204" pitchFamily="34" charset="0"/>
              </a:rPr>
              <a:t>quest for the radiopurity </a:t>
            </a:r>
            <a:r>
              <a:rPr lang="it-IT" sz="4000" b="1" smtClean="0">
                <a:latin typeface="Arial" panose="020B0604020202020204" pitchFamily="34" charset="0"/>
                <a:cs typeface="Arial" panose="020B0604020202020204" pitchFamily="34" charset="0"/>
              </a:rPr>
              <a:t>Grail</a:t>
            </a:r>
            <a:endParaRPr lang="it-IT" sz="40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6471139"/>
            <a:ext cx="12192000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b="1" i="1" smtClean="0"/>
              <a:t>Barbara Caccianiga (BX collaboration</a:t>
            </a:r>
            <a:r>
              <a:rPr lang="it-IT" b="1" smtClean="0"/>
              <a:t>) ``New results from Borexino’’   </a:t>
            </a:r>
            <a:endParaRPr lang="it-IT"/>
          </a:p>
        </p:txBody>
      </p:sp>
      <p:sp>
        <p:nvSpPr>
          <p:cNvPr id="7" name="TextBox 6"/>
          <p:cNvSpPr txBox="1"/>
          <p:nvPr/>
        </p:nvSpPr>
        <p:spPr>
          <a:xfrm>
            <a:off x="281355" y="1008184"/>
            <a:ext cx="116527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smtClean="0">
                <a:latin typeface="Arial" panose="020B0604020202020204" pitchFamily="34" charset="0"/>
                <a:cs typeface="Arial" panose="020B0604020202020204" pitchFamily="34" charset="0"/>
              </a:rPr>
              <a:t>The fight against background is not over... </a:t>
            </a:r>
            <a:endParaRPr lang="it-IT" sz="32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48861" y="2178382"/>
            <a:ext cx="98942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smtClean="0">
                <a:latin typeface="Arial" panose="020B0604020202020204" pitchFamily="34" charset="0"/>
                <a:cs typeface="Arial" panose="020B0604020202020204" pitchFamily="34" charset="0"/>
              </a:rPr>
              <a:t>Even in these high radiopurity conditions, we still have background events contaminating our solar neutrino signal; </a:t>
            </a:r>
            <a:endParaRPr lang="it-IT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Down Arrow 2"/>
          <p:cNvSpPr/>
          <p:nvPr/>
        </p:nvSpPr>
        <p:spPr>
          <a:xfrm>
            <a:off x="5603631" y="3249719"/>
            <a:ext cx="1101969" cy="92369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TextBox 8"/>
          <p:cNvSpPr txBox="1"/>
          <p:nvPr/>
        </p:nvSpPr>
        <p:spPr>
          <a:xfrm>
            <a:off x="1207477" y="4419917"/>
            <a:ext cx="9894275" cy="954107"/>
          </a:xfrm>
          <a:prstGeom prst="rect">
            <a:avLst/>
          </a:prstGeom>
          <a:noFill/>
          <a:ln w="63500"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it-IT" sz="2800" smtClean="0">
                <a:latin typeface="Arial" panose="020B0604020202020204" pitchFamily="34" charset="0"/>
                <a:cs typeface="Arial" panose="020B0604020202020204" pitchFamily="34" charset="0"/>
              </a:rPr>
              <a:t>We need to apply software cuts to data, in order to remove as much background as possible; </a:t>
            </a:r>
            <a:endParaRPr lang="it-IT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0286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3" grpId="0" animBg="1"/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15192"/>
            <a:ext cx="12191999" cy="732755"/>
          </a:xfrm>
          <a:prstGeom prst="rect">
            <a:avLst/>
          </a:prstGeom>
          <a:solidFill>
            <a:schemeClr val="accent4"/>
          </a:solidFill>
          <a:ln w="50800">
            <a:solidFill>
              <a:schemeClr val="accent4"/>
            </a:solidFill>
          </a:ln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4000" b="1" smtClean="0">
                <a:latin typeface="Arial" panose="020B0604020202020204" pitchFamily="34" charset="0"/>
                <a:cs typeface="Arial" panose="020B0604020202020204" pitchFamily="34" charset="0"/>
              </a:rPr>
              <a:t>Borexino: data selection</a:t>
            </a:r>
            <a:endParaRPr lang="it-IT" sz="40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6471139"/>
            <a:ext cx="12192000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b="1" i="1" smtClean="0"/>
              <a:t>Barbara Caccianiga (BX collaboration</a:t>
            </a:r>
            <a:r>
              <a:rPr lang="it-IT" b="1" smtClean="0"/>
              <a:t>) ``New results from Borexino’’   </a:t>
            </a:r>
            <a:endParaRPr lang="it-IT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8356" y="1364900"/>
            <a:ext cx="6595285" cy="4489285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81354" y="2461846"/>
            <a:ext cx="2250830" cy="1323439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4000" b="1" smtClean="0">
                <a:latin typeface="Arial" panose="020B0604020202020204" pitchFamily="34" charset="0"/>
                <a:cs typeface="Arial" panose="020B0604020202020204" pitchFamily="34" charset="0"/>
              </a:rPr>
              <a:t>All data no cuts</a:t>
            </a:r>
            <a:endParaRPr lang="it-IT" sz="40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744308" y="5931829"/>
            <a:ext cx="1031631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it-IT" sz="2400" b="1" smtClean="0"/>
              <a:t>1 MeV</a:t>
            </a:r>
            <a:endParaRPr lang="it-IT" sz="2400" b="1"/>
          </a:p>
        </p:txBody>
      </p:sp>
      <p:cxnSp>
        <p:nvCxnSpPr>
          <p:cNvPr id="20" name="Straight Arrow Connector 19"/>
          <p:cNvCxnSpPr/>
          <p:nvPr/>
        </p:nvCxnSpPr>
        <p:spPr>
          <a:xfrm flipV="1">
            <a:off x="6260123" y="5603631"/>
            <a:ext cx="0" cy="32819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4235490" y="1877070"/>
            <a:ext cx="1031631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it-IT" sz="3200" b="1" baseline="30000" smtClean="0"/>
              <a:t>14</a:t>
            </a:r>
            <a:r>
              <a:rPr lang="it-IT" sz="3200" b="1" smtClean="0"/>
              <a:t>C</a:t>
            </a:r>
            <a:endParaRPr lang="it-IT" sz="3200" b="1"/>
          </a:p>
        </p:txBody>
      </p:sp>
      <p:cxnSp>
        <p:nvCxnSpPr>
          <p:cNvPr id="33" name="Straight Arrow Connector 32"/>
          <p:cNvCxnSpPr/>
          <p:nvPr/>
        </p:nvCxnSpPr>
        <p:spPr>
          <a:xfrm flipH="1">
            <a:off x="3798277" y="2169458"/>
            <a:ext cx="468923" cy="8137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10658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3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15192"/>
            <a:ext cx="12191999" cy="732755"/>
          </a:xfrm>
          <a:prstGeom prst="rect">
            <a:avLst/>
          </a:prstGeom>
          <a:solidFill>
            <a:schemeClr val="accent4"/>
          </a:solidFill>
          <a:ln w="50800">
            <a:solidFill>
              <a:schemeClr val="accent4"/>
            </a:solidFill>
          </a:ln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4000" b="1" smtClean="0">
                <a:latin typeface="Arial" panose="020B0604020202020204" pitchFamily="34" charset="0"/>
                <a:cs typeface="Arial" panose="020B0604020202020204" pitchFamily="34" charset="0"/>
              </a:rPr>
              <a:t>Studying Solar Neutrinos</a:t>
            </a:r>
            <a:endParaRPr lang="it-IT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9244" y="1191995"/>
            <a:ext cx="5240214" cy="830997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 b="1" err="1" smtClean="0">
                <a:latin typeface="Arial" pitchFamily="34" charset="0"/>
                <a:cs typeface="Arial" pitchFamily="34" charset="0"/>
              </a:rPr>
              <a:t>pp</a:t>
            </a:r>
            <a:r>
              <a:rPr lang="en-GB" sz="2400" b="1" smtClean="0">
                <a:latin typeface="Arial" pitchFamily="34" charset="0"/>
                <a:cs typeface="Arial" pitchFamily="34" charset="0"/>
              </a:rPr>
              <a:t> CHAIN:</a:t>
            </a:r>
            <a:endParaRPr lang="en-GB" sz="2400" b="1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GB" sz="2400" b="1" dirty="0" smtClean="0">
                <a:latin typeface="Arial" pitchFamily="34" charset="0"/>
                <a:cs typeface="Arial" pitchFamily="34" charset="0"/>
              </a:rPr>
              <a:t>~99% of </a:t>
            </a:r>
            <a:r>
              <a:rPr lang="en-GB" sz="2400" b="1" smtClean="0">
                <a:latin typeface="Arial" pitchFamily="34" charset="0"/>
                <a:cs typeface="Arial" pitchFamily="34" charset="0"/>
              </a:rPr>
              <a:t>the Sun </a:t>
            </a:r>
            <a:r>
              <a:rPr lang="en-GB" sz="2400" b="1" dirty="0" smtClean="0">
                <a:latin typeface="Arial" pitchFamily="34" charset="0"/>
                <a:cs typeface="Arial" pitchFamily="34" charset="0"/>
              </a:rPr>
              <a:t>energy</a:t>
            </a:r>
            <a:endParaRPr lang="en-US" sz="24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291" y="2263680"/>
            <a:ext cx="5827741" cy="3904456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100" descr="spectrum200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22783" y="2273315"/>
            <a:ext cx="5865326" cy="3894822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1" name="Picture 3" descr="unp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822" y="2681754"/>
            <a:ext cx="560324" cy="57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 descr="unp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9147" y="2673669"/>
            <a:ext cx="560324" cy="57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" descr="unp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8019" y="4576049"/>
            <a:ext cx="560324" cy="57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" descr="unp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8711" y="4983345"/>
            <a:ext cx="560324" cy="57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Oval 14"/>
          <p:cNvSpPr/>
          <p:nvPr/>
        </p:nvSpPr>
        <p:spPr>
          <a:xfrm>
            <a:off x="6236190" y="2281621"/>
            <a:ext cx="2015069" cy="369485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Oval 15"/>
          <p:cNvSpPr/>
          <p:nvPr/>
        </p:nvSpPr>
        <p:spPr>
          <a:xfrm rot="16200000">
            <a:off x="4244499" y="3883432"/>
            <a:ext cx="950046" cy="1797994"/>
          </a:xfrm>
          <a:prstGeom prst="ellipse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Rectangle 16"/>
          <p:cNvSpPr/>
          <p:nvPr/>
        </p:nvSpPr>
        <p:spPr>
          <a:xfrm>
            <a:off x="7191048" y="1127461"/>
            <a:ext cx="3821961" cy="101566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GB" sz="3200" b="1">
                <a:latin typeface="Arial" pitchFamily="34" charset="0"/>
                <a:cs typeface="Arial" pitchFamily="34" charset="0"/>
              </a:rPr>
              <a:t>4 p </a:t>
            </a:r>
            <a:r>
              <a:rPr lang="en-GB" sz="3200" b="1"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 </a:t>
            </a:r>
            <a:r>
              <a:rPr lang="en-GB" sz="3200" b="1">
                <a:latin typeface="Symbol" panose="05050102010706020507" pitchFamily="18" charset="2"/>
                <a:cs typeface="Arial" pitchFamily="34" charset="0"/>
                <a:sym typeface="Wingdings" panose="05000000000000000000" pitchFamily="2" charset="2"/>
              </a:rPr>
              <a:t>a</a:t>
            </a:r>
            <a:r>
              <a:rPr lang="en-GB" sz="3200" b="1"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 +2 e</a:t>
            </a:r>
            <a:r>
              <a:rPr lang="en-GB" sz="3200" b="1" baseline="30000"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+</a:t>
            </a:r>
            <a:r>
              <a:rPr lang="en-GB" sz="3200" b="1"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 +2</a:t>
            </a:r>
            <a:r>
              <a:rPr lang="en-GB" sz="3200" b="1">
                <a:latin typeface="Symbol" panose="05050102010706020507" pitchFamily="18" charset="2"/>
                <a:cs typeface="Arial" pitchFamily="34" charset="0"/>
                <a:sym typeface="Wingdings" panose="05000000000000000000" pitchFamily="2" charset="2"/>
              </a:rPr>
              <a:t>n </a:t>
            </a:r>
            <a:r>
              <a:rPr lang="en-GB" sz="2800" b="1">
                <a:cs typeface="Arial" pitchFamily="34" charset="0"/>
                <a:sym typeface="Wingdings" panose="05000000000000000000" pitchFamily="2" charset="2"/>
              </a:rPr>
              <a:t>(E released ~ 26 MeV)</a:t>
            </a:r>
            <a:endParaRPr lang="en-GB" sz="2800" b="1">
              <a:cs typeface="Arial" pitchFamily="34" charset="0"/>
            </a:endParaRPr>
          </a:p>
        </p:txBody>
      </p:sp>
      <p:sp>
        <p:nvSpPr>
          <p:cNvPr id="18" name="Oval 17"/>
          <p:cNvSpPr/>
          <p:nvPr/>
        </p:nvSpPr>
        <p:spPr>
          <a:xfrm rot="16200000">
            <a:off x="660797" y="1875956"/>
            <a:ext cx="950046" cy="179799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9" name="Straight Connector 18"/>
          <p:cNvCxnSpPr/>
          <p:nvPr/>
        </p:nvCxnSpPr>
        <p:spPr>
          <a:xfrm flipH="1">
            <a:off x="8710412" y="3165237"/>
            <a:ext cx="1" cy="2627763"/>
          </a:xfrm>
          <a:prstGeom prst="line">
            <a:avLst/>
          </a:prstGeom>
          <a:ln w="635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>
            <a:off x="11013009" y="3779110"/>
            <a:ext cx="340765" cy="554002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val 20"/>
          <p:cNvSpPr/>
          <p:nvPr/>
        </p:nvSpPr>
        <p:spPr>
          <a:xfrm rot="16200000">
            <a:off x="2569302" y="4267519"/>
            <a:ext cx="950046" cy="1797994"/>
          </a:xfrm>
          <a:prstGeom prst="ellipse">
            <a:avLst/>
          </a:prstGeom>
          <a:noFill/>
          <a:ln w="57150">
            <a:solidFill>
              <a:srgbClr val="0066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22" name="Straight Connector 21"/>
          <p:cNvCxnSpPr/>
          <p:nvPr/>
        </p:nvCxnSpPr>
        <p:spPr>
          <a:xfrm>
            <a:off x="9167446" y="3774834"/>
            <a:ext cx="32156" cy="1969294"/>
          </a:xfrm>
          <a:prstGeom prst="line">
            <a:avLst/>
          </a:prstGeom>
          <a:ln w="635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val 22"/>
          <p:cNvSpPr/>
          <p:nvPr/>
        </p:nvSpPr>
        <p:spPr>
          <a:xfrm rot="16200000">
            <a:off x="4065438" y="1891842"/>
            <a:ext cx="950046" cy="1797994"/>
          </a:xfrm>
          <a:prstGeom prst="ellipse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24" name="Straight Connector 23"/>
          <p:cNvCxnSpPr/>
          <p:nvPr/>
        </p:nvCxnSpPr>
        <p:spPr>
          <a:xfrm flipH="1">
            <a:off x="7996515" y="3527731"/>
            <a:ext cx="18697" cy="2233739"/>
          </a:xfrm>
          <a:prstGeom prst="line">
            <a:avLst/>
          </a:prstGeom>
          <a:ln w="635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0" y="6471139"/>
            <a:ext cx="12192000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b="1" i="1" smtClean="0"/>
              <a:t>Barbara Caccianiga (BX collaboration</a:t>
            </a:r>
            <a:r>
              <a:rPr lang="it-IT" b="1" smtClean="0"/>
              <a:t>) ``New results from Borexino’’   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59479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21" grpId="0" animBg="1"/>
      <p:bldP spid="2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15192"/>
            <a:ext cx="12191999" cy="732755"/>
          </a:xfrm>
          <a:prstGeom prst="rect">
            <a:avLst/>
          </a:prstGeom>
          <a:solidFill>
            <a:schemeClr val="accent4"/>
          </a:solidFill>
          <a:ln w="50800">
            <a:solidFill>
              <a:schemeClr val="accent4"/>
            </a:solidFill>
          </a:ln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4000" b="1" smtClean="0">
                <a:latin typeface="Arial" panose="020B0604020202020204" pitchFamily="34" charset="0"/>
                <a:cs typeface="Arial" panose="020B0604020202020204" pitchFamily="34" charset="0"/>
              </a:rPr>
              <a:t>Borexino: data selection</a:t>
            </a:r>
            <a:endParaRPr lang="it-IT" sz="40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6471139"/>
            <a:ext cx="12192000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b="1" i="1" smtClean="0"/>
              <a:t>Barbara Caccianiga (BX collaboration</a:t>
            </a:r>
            <a:r>
              <a:rPr lang="it-IT" b="1" smtClean="0"/>
              <a:t>) ``New results from Borexino’’   </a:t>
            </a:r>
            <a:endParaRPr lang="it-IT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8356" y="1364900"/>
            <a:ext cx="6595285" cy="4489285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81354" y="2461846"/>
            <a:ext cx="2250830" cy="1323439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4000" b="1" smtClean="0">
                <a:latin typeface="Arial" panose="020B0604020202020204" pitchFamily="34" charset="0"/>
                <a:cs typeface="Arial" panose="020B0604020202020204" pitchFamily="34" charset="0"/>
              </a:rPr>
              <a:t>All data no cuts</a:t>
            </a:r>
            <a:endParaRPr lang="it-IT" sz="40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744308" y="5931829"/>
            <a:ext cx="1031631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it-IT" sz="2400" b="1" smtClean="0"/>
              <a:t>1 MeV</a:t>
            </a:r>
            <a:endParaRPr lang="it-IT" sz="2400" b="1"/>
          </a:p>
        </p:txBody>
      </p:sp>
      <p:cxnSp>
        <p:nvCxnSpPr>
          <p:cNvPr id="20" name="Straight Arrow Connector 19"/>
          <p:cNvCxnSpPr/>
          <p:nvPr/>
        </p:nvCxnSpPr>
        <p:spPr>
          <a:xfrm flipV="1">
            <a:off x="6260123" y="5603631"/>
            <a:ext cx="0" cy="32819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4235490" y="1877070"/>
            <a:ext cx="1031631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it-IT" sz="3200" b="1" baseline="30000" smtClean="0"/>
              <a:t>14</a:t>
            </a:r>
            <a:r>
              <a:rPr lang="it-IT" sz="3200" b="1" smtClean="0"/>
              <a:t>C</a:t>
            </a:r>
            <a:endParaRPr lang="it-IT" sz="3200" b="1"/>
          </a:p>
        </p:txBody>
      </p:sp>
      <p:cxnSp>
        <p:nvCxnSpPr>
          <p:cNvPr id="33" name="Straight Arrow Connector 32"/>
          <p:cNvCxnSpPr/>
          <p:nvPr/>
        </p:nvCxnSpPr>
        <p:spPr>
          <a:xfrm flipH="1">
            <a:off x="3798277" y="2169458"/>
            <a:ext cx="468923" cy="8137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78479" y="1534591"/>
            <a:ext cx="3103803" cy="185450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095998" y="3284719"/>
            <a:ext cx="26510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are neutrinos?</a:t>
            </a:r>
            <a:endParaRPr lang="it-IT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1070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15192"/>
            <a:ext cx="12191999" cy="732755"/>
          </a:xfrm>
          <a:prstGeom prst="rect">
            <a:avLst/>
          </a:prstGeom>
          <a:solidFill>
            <a:schemeClr val="accent4"/>
          </a:solidFill>
          <a:ln w="50800">
            <a:solidFill>
              <a:schemeClr val="accent4"/>
            </a:solidFill>
          </a:ln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4000" b="1" smtClean="0">
                <a:latin typeface="Arial" panose="020B0604020202020204" pitchFamily="34" charset="0"/>
                <a:cs typeface="Arial" panose="020B0604020202020204" pitchFamily="34" charset="0"/>
              </a:rPr>
              <a:t>Borexino: data selection</a:t>
            </a:r>
            <a:endParaRPr lang="it-IT" sz="40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6471139"/>
            <a:ext cx="12192000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b="1" i="1" smtClean="0"/>
              <a:t>Barbara Caccianiga (BX collaboration</a:t>
            </a:r>
            <a:r>
              <a:rPr lang="it-IT" b="1" smtClean="0"/>
              <a:t>) ``New results from Borexino’’   </a:t>
            </a:r>
            <a:endParaRPr lang="it-IT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8356" y="1364900"/>
            <a:ext cx="6595285" cy="4489285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81354" y="2461846"/>
            <a:ext cx="2250830" cy="1323439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4000" b="1" smtClean="0">
                <a:latin typeface="Arial" panose="020B0604020202020204" pitchFamily="34" charset="0"/>
                <a:cs typeface="Arial" panose="020B0604020202020204" pitchFamily="34" charset="0"/>
              </a:rPr>
              <a:t>All data no cuts</a:t>
            </a:r>
            <a:endParaRPr lang="it-IT" sz="40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744308" y="5931829"/>
            <a:ext cx="1031631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it-IT" sz="2400" b="1" smtClean="0"/>
              <a:t>1 MeV</a:t>
            </a:r>
            <a:endParaRPr lang="it-IT" sz="2400" b="1"/>
          </a:p>
        </p:txBody>
      </p:sp>
      <p:cxnSp>
        <p:nvCxnSpPr>
          <p:cNvPr id="20" name="Straight Arrow Connector 19"/>
          <p:cNvCxnSpPr/>
          <p:nvPr/>
        </p:nvCxnSpPr>
        <p:spPr>
          <a:xfrm flipV="1">
            <a:off x="6260123" y="5603631"/>
            <a:ext cx="0" cy="32819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4235490" y="1877070"/>
            <a:ext cx="1031631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it-IT" sz="3200" b="1" baseline="30000" smtClean="0"/>
              <a:t>14</a:t>
            </a:r>
            <a:r>
              <a:rPr lang="it-IT" sz="3200" b="1" smtClean="0"/>
              <a:t>C</a:t>
            </a:r>
            <a:endParaRPr lang="it-IT" sz="3200" b="1"/>
          </a:p>
        </p:txBody>
      </p:sp>
      <p:cxnSp>
        <p:nvCxnSpPr>
          <p:cNvPr id="33" name="Straight Arrow Connector 32"/>
          <p:cNvCxnSpPr/>
          <p:nvPr/>
        </p:nvCxnSpPr>
        <p:spPr>
          <a:xfrm flipH="1">
            <a:off x="3798277" y="2169458"/>
            <a:ext cx="468923" cy="8137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7021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8356" y="1364900"/>
            <a:ext cx="6595285" cy="4489285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15192"/>
            <a:ext cx="12191999" cy="732755"/>
          </a:xfrm>
          <a:prstGeom prst="rect">
            <a:avLst/>
          </a:prstGeom>
          <a:solidFill>
            <a:schemeClr val="accent4"/>
          </a:solidFill>
          <a:ln w="50800">
            <a:solidFill>
              <a:schemeClr val="accent4"/>
            </a:solidFill>
          </a:ln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4000" b="1" smtClean="0">
                <a:latin typeface="Arial" panose="020B0604020202020204" pitchFamily="34" charset="0"/>
                <a:cs typeface="Arial" panose="020B0604020202020204" pitchFamily="34" charset="0"/>
              </a:rPr>
              <a:t>Borexino: data selection</a:t>
            </a:r>
            <a:endParaRPr lang="it-IT" sz="40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6471139"/>
            <a:ext cx="12192000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b="1" i="1" smtClean="0"/>
              <a:t>Barbara Caccianiga (BX collaboration</a:t>
            </a:r>
            <a:r>
              <a:rPr lang="it-IT" b="1" smtClean="0"/>
              <a:t>) ``New results from Borexino’’   </a:t>
            </a:r>
            <a:endParaRPr lang="it-IT"/>
          </a:p>
        </p:txBody>
      </p:sp>
      <p:sp>
        <p:nvSpPr>
          <p:cNvPr id="7" name="TextBox 6"/>
          <p:cNvSpPr txBox="1"/>
          <p:nvPr/>
        </p:nvSpPr>
        <p:spPr>
          <a:xfrm>
            <a:off x="281354" y="2461846"/>
            <a:ext cx="2250830" cy="1569660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3200" b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CUT 1</a:t>
            </a:r>
          </a:p>
          <a:p>
            <a:pPr algn="ctr"/>
            <a:r>
              <a:rPr lang="it-IT" sz="3200" b="1" smtClean="0">
                <a:solidFill>
                  <a:srgbClr val="0000FF"/>
                </a:solidFill>
                <a:latin typeface="Symbol" panose="05050102010706020507" pitchFamily="18" charset="2"/>
                <a:cs typeface="Arial" panose="020B0604020202020204" pitchFamily="34" charset="0"/>
              </a:rPr>
              <a:t>m </a:t>
            </a:r>
            <a:r>
              <a:rPr lang="it-IT" sz="3200" b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it-IT" sz="3200" b="1" smtClean="0">
                <a:solidFill>
                  <a:srgbClr val="0000FF"/>
                </a:solidFill>
                <a:latin typeface="Symbol" panose="05050102010706020507" pitchFamily="18" charset="2"/>
                <a:cs typeface="Arial" panose="020B0604020202020204" pitchFamily="34" charset="0"/>
              </a:rPr>
              <a:t>m</a:t>
            </a:r>
            <a:r>
              <a:rPr lang="it-IT" sz="3200" b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-daughter</a:t>
            </a:r>
            <a:endParaRPr lang="it-IT" sz="3200" b="1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235490" y="1877070"/>
            <a:ext cx="1031631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it-IT" sz="3200" b="1" baseline="30000" smtClean="0"/>
              <a:t>14</a:t>
            </a:r>
            <a:r>
              <a:rPr lang="it-IT" sz="3200" b="1" smtClean="0"/>
              <a:t>C</a:t>
            </a:r>
            <a:endParaRPr lang="it-IT" sz="3200" b="1"/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3798277" y="2169458"/>
            <a:ext cx="468923" cy="8137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5744308" y="5931829"/>
            <a:ext cx="1031631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it-IT" sz="2400" b="1" smtClean="0"/>
              <a:t>1 MeV</a:t>
            </a:r>
            <a:endParaRPr lang="it-IT" sz="2400" b="1"/>
          </a:p>
        </p:txBody>
      </p:sp>
      <p:cxnSp>
        <p:nvCxnSpPr>
          <p:cNvPr id="14" name="Straight Arrow Connector 13"/>
          <p:cNvCxnSpPr/>
          <p:nvPr/>
        </p:nvCxnSpPr>
        <p:spPr>
          <a:xfrm flipV="1">
            <a:off x="6260123" y="5603631"/>
            <a:ext cx="0" cy="32819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9705359" y="1280724"/>
            <a:ext cx="2250830" cy="4585871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3200" b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CUT 1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smtClean="0">
                <a:solidFill>
                  <a:srgbClr val="0000FF"/>
                </a:solidFill>
                <a:latin typeface="Symbol" panose="05050102010706020507" pitchFamily="18" charset="2"/>
                <a:cs typeface="Arial" panose="020B0604020202020204" pitchFamily="34" charset="0"/>
              </a:rPr>
              <a:t>m </a:t>
            </a:r>
            <a:r>
              <a:rPr lang="it-IT" sz="200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rejected with the external water cerenkov veto and exploiting the fact  that muon pulse are not point-like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smtClean="0">
                <a:solidFill>
                  <a:srgbClr val="0000FF"/>
                </a:solidFill>
                <a:latin typeface="Symbol" panose="05050102010706020507" pitchFamily="18" charset="2"/>
                <a:cs typeface="Arial" panose="020B0604020202020204" pitchFamily="34" charset="0"/>
              </a:rPr>
              <a:t>m </a:t>
            </a:r>
            <a:r>
              <a:rPr lang="it-IT" sz="200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daughter rejected by vetoing 300 ms after each muon</a:t>
            </a:r>
            <a:endParaRPr lang="it-IT" sz="200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1149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15192"/>
            <a:ext cx="12191999" cy="732755"/>
          </a:xfrm>
          <a:prstGeom prst="rect">
            <a:avLst/>
          </a:prstGeom>
          <a:solidFill>
            <a:schemeClr val="accent4"/>
          </a:solidFill>
          <a:ln w="50800">
            <a:solidFill>
              <a:schemeClr val="accent4"/>
            </a:solidFill>
          </a:ln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4000" b="1" smtClean="0">
                <a:latin typeface="Arial" panose="020B0604020202020204" pitchFamily="34" charset="0"/>
                <a:cs typeface="Arial" panose="020B0604020202020204" pitchFamily="34" charset="0"/>
              </a:rPr>
              <a:t>Borexino: data selection</a:t>
            </a:r>
            <a:endParaRPr lang="it-IT" sz="40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6471139"/>
            <a:ext cx="12192000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b="1" i="1" smtClean="0"/>
              <a:t>Barbara Caccianiga (BX collaboration</a:t>
            </a:r>
            <a:r>
              <a:rPr lang="it-IT" b="1" smtClean="0"/>
              <a:t>) ``New results from Borexino’’   </a:t>
            </a:r>
            <a:endParaRPr lang="it-IT"/>
          </a:p>
        </p:txBody>
      </p:sp>
      <p:grpSp>
        <p:nvGrpSpPr>
          <p:cNvPr id="4" name="Group 3"/>
          <p:cNvGrpSpPr/>
          <p:nvPr/>
        </p:nvGrpSpPr>
        <p:grpSpPr>
          <a:xfrm>
            <a:off x="2798355" y="1364899"/>
            <a:ext cx="6595286" cy="4489286"/>
            <a:chOff x="2798355" y="1364899"/>
            <a:chExt cx="6595286" cy="4489286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798356" y="1364900"/>
              <a:ext cx="6595285" cy="4489285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98355" y="1364899"/>
              <a:ext cx="6595285" cy="4489285"/>
            </a:xfrm>
            <a:prstGeom prst="rect">
              <a:avLst/>
            </a:prstGeom>
          </p:spPr>
        </p:pic>
      </p:grpSp>
      <p:sp>
        <p:nvSpPr>
          <p:cNvPr id="7" name="TextBox 6"/>
          <p:cNvSpPr txBox="1"/>
          <p:nvPr/>
        </p:nvSpPr>
        <p:spPr>
          <a:xfrm>
            <a:off x="281354" y="2461846"/>
            <a:ext cx="2250830" cy="1569660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3200" b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CUT 1</a:t>
            </a:r>
          </a:p>
          <a:p>
            <a:pPr algn="ctr"/>
            <a:r>
              <a:rPr lang="it-IT" sz="3200" b="1" smtClean="0">
                <a:solidFill>
                  <a:srgbClr val="0000FF"/>
                </a:solidFill>
                <a:latin typeface="Symbol" panose="05050102010706020507" pitchFamily="18" charset="2"/>
                <a:cs typeface="Arial" panose="020B0604020202020204" pitchFamily="34" charset="0"/>
              </a:rPr>
              <a:t>m </a:t>
            </a:r>
            <a:r>
              <a:rPr lang="it-IT" sz="3200" b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it-IT" sz="3200" b="1" smtClean="0">
                <a:solidFill>
                  <a:srgbClr val="0000FF"/>
                </a:solidFill>
                <a:latin typeface="Symbol" panose="05050102010706020507" pitchFamily="18" charset="2"/>
                <a:cs typeface="Arial" panose="020B0604020202020204" pitchFamily="34" charset="0"/>
              </a:rPr>
              <a:t>m</a:t>
            </a:r>
            <a:r>
              <a:rPr lang="it-IT" sz="3200" b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-daughter</a:t>
            </a:r>
            <a:endParaRPr lang="it-IT" sz="3200" b="1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235490" y="1877070"/>
            <a:ext cx="1031631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it-IT" sz="3200" b="1" baseline="30000" smtClean="0"/>
              <a:t>14</a:t>
            </a:r>
            <a:r>
              <a:rPr lang="it-IT" sz="3200" b="1" smtClean="0"/>
              <a:t>C</a:t>
            </a:r>
            <a:endParaRPr lang="it-IT" sz="3200" b="1"/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3798277" y="2169458"/>
            <a:ext cx="468923" cy="8137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5744308" y="5931829"/>
            <a:ext cx="1031631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it-IT" sz="2400" b="1" smtClean="0"/>
              <a:t>1 MeV</a:t>
            </a:r>
            <a:endParaRPr lang="it-IT" sz="2400" b="1"/>
          </a:p>
        </p:txBody>
      </p:sp>
      <p:cxnSp>
        <p:nvCxnSpPr>
          <p:cNvPr id="14" name="Straight Arrow Connector 13"/>
          <p:cNvCxnSpPr/>
          <p:nvPr/>
        </p:nvCxnSpPr>
        <p:spPr>
          <a:xfrm flipV="1">
            <a:off x="6260123" y="5603631"/>
            <a:ext cx="0" cy="32819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9705359" y="1280724"/>
            <a:ext cx="2250830" cy="4585871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3200" b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CUT 1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smtClean="0">
                <a:solidFill>
                  <a:srgbClr val="0000FF"/>
                </a:solidFill>
                <a:latin typeface="Symbol" panose="05050102010706020507" pitchFamily="18" charset="2"/>
                <a:cs typeface="Arial" panose="020B0604020202020204" pitchFamily="34" charset="0"/>
              </a:rPr>
              <a:t>m </a:t>
            </a:r>
            <a:r>
              <a:rPr lang="it-IT" sz="200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rejected with the external water cerenkov veto and exploiting the fact  that muon pulse are not point-like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smtClean="0">
                <a:solidFill>
                  <a:srgbClr val="0000FF"/>
                </a:solidFill>
                <a:latin typeface="Symbol" panose="05050102010706020507" pitchFamily="18" charset="2"/>
                <a:cs typeface="Arial" panose="020B0604020202020204" pitchFamily="34" charset="0"/>
              </a:rPr>
              <a:t>m </a:t>
            </a:r>
            <a:r>
              <a:rPr lang="it-IT" sz="200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daughter rejected by vetoing 300 ms after each muon</a:t>
            </a:r>
            <a:endParaRPr lang="it-IT" sz="200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3146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15192"/>
            <a:ext cx="12191999" cy="732755"/>
          </a:xfrm>
          <a:prstGeom prst="rect">
            <a:avLst/>
          </a:prstGeom>
          <a:solidFill>
            <a:schemeClr val="accent4"/>
          </a:solidFill>
          <a:ln w="50800">
            <a:solidFill>
              <a:schemeClr val="accent4"/>
            </a:solidFill>
          </a:ln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4000" b="1" smtClean="0">
                <a:latin typeface="Arial" panose="020B0604020202020204" pitchFamily="34" charset="0"/>
                <a:cs typeface="Arial" panose="020B0604020202020204" pitchFamily="34" charset="0"/>
              </a:rPr>
              <a:t>Borexino: data selection</a:t>
            </a:r>
            <a:endParaRPr lang="it-IT" sz="40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6471139"/>
            <a:ext cx="12192000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b="1" i="1" smtClean="0"/>
              <a:t>Barbara Caccianiga (BX collaboration</a:t>
            </a:r>
            <a:r>
              <a:rPr lang="it-IT" b="1" smtClean="0"/>
              <a:t>) ``New results from Borexino’’   </a:t>
            </a:r>
            <a:endParaRPr lang="it-IT"/>
          </a:p>
        </p:txBody>
      </p:sp>
      <p:grpSp>
        <p:nvGrpSpPr>
          <p:cNvPr id="4" name="Group 3"/>
          <p:cNvGrpSpPr/>
          <p:nvPr/>
        </p:nvGrpSpPr>
        <p:grpSpPr>
          <a:xfrm>
            <a:off x="2798355" y="1364899"/>
            <a:ext cx="6595286" cy="4489286"/>
            <a:chOff x="2798355" y="1364899"/>
            <a:chExt cx="6595286" cy="4489286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798356" y="1364900"/>
              <a:ext cx="6595285" cy="4489285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98355" y="1364899"/>
              <a:ext cx="6595285" cy="4489285"/>
            </a:xfrm>
            <a:prstGeom prst="rect">
              <a:avLst/>
            </a:prstGeom>
          </p:spPr>
        </p:pic>
      </p:grpSp>
      <p:sp>
        <p:nvSpPr>
          <p:cNvPr id="9" name="TextBox 8"/>
          <p:cNvSpPr txBox="1"/>
          <p:nvPr/>
        </p:nvSpPr>
        <p:spPr>
          <a:xfrm>
            <a:off x="4235490" y="1877070"/>
            <a:ext cx="1031631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it-IT" sz="3200" b="1" baseline="30000" smtClean="0"/>
              <a:t>14</a:t>
            </a:r>
            <a:r>
              <a:rPr lang="it-IT" sz="3200" b="1" smtClean="0"/>
              <a:t>C</a:t>
            </a:r>
            <a:endParaRPr lang="it-IT" sz="3200" b="1"/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3798277" y="2169458"/>
            <a:ext cx="468923" cy="8137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5744308" y="5931829"/>
            <a:ext cx="1031631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it-IT" sz="2400" b="1" smtClean="0"/>
              <a:t>1 MeV</a:t>
            </a:r>
            <a:endParaRPr lang="it-IT" sz="2400" b="1"/>
          </a:p>
        </p:txBody>
      </p:sp>
      <p:cxnSp>
        <p:nvCxnSpPr>
          <p:cNvPr id="14" name="Straight Arrow Connector 13"/>
          <p:cNvCxnSpPr/>
          <p:nvPr/>
        </p:nvCxnSpPr>
        <p:spPr>
          <a:xfrm flipV="1">
            <a:off x="6260123" y="5603631"/>
            <a:ext cx="0" cy="32819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281354" y="2461846"/>
            <a:ext cx="2250830" cy="107721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32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CUT 2</a:t>
            </a:r>
          </a:p>
          <a:p>
            <a:pPr algn="ctr"/>
            <a:r>
              <a:rPr lang="it-IT" sz="32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FV cut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588799" y="1800105"/>
            <a:ext cx="2250830" cy="335476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32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CUT 2</a:t>
            </a:r>
          </a:p>
          <a:p>
            <a:pPr algn="ctr"/>
            <a:r>
              <a:rPr lang="it-IT" sz="20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innermost region of the scintillator is selected to reject external background</a:t>
            </a:r>
          </a:p>
          <a:p>
            <a:pPr algn="ctr"/>
            <a:endParaRPr lang="it-IT" sz="2000" b="1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it-IT" sz="20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R&lt;2.8 m</a:t>
            </a:r>
          </a:p>
          <a:p>
            <a:pPr algn="ctr"/>
            <a:r>
              <a:rPr lang="it-IT" sz="20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-1.8 m&lt;z&lt;2.2 m</a:t>
            </a:r>
          </a:p>
        </p:txBody>
      </p:sp>
      <p:pic>
        <p:nvPicPr>
          <p:cNvPr id="19" name="Picture 20" descr="BX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4656" y="3730155"/>
            <a:ext cx="2463700" cy="2549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Oval 19"/>
          <p:cNvSpPr/>
          <p:nvPr/>
        </p:nvSpPr>
        <p:spPr>
          <a:xfrm>
            <a:off x="1050691" y="4665131"/>
            <a:ext cx="844062" cy="821269"/>
          </a:xfrm>
          <a:prstGeom prst="ellipse">
            <a:avLst/>
          </a:prstGeom>
          <a:noFill/>
          <a:ln w="3492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53059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15192"/>
            <a:ext cx="12191999" cy="732755"/>
          </a:xfrm>
          <a:prstGeom prst="rect">
            <a:avLst/>
          </a:prstGeom>
          <a:solidFill>
            <a:schemeClr val="accent4"/>
          </a:solidFill>
          <a:ln w="50800">
            <a:solidFill>
              <a:schemeClr val="accent4"/>
            </a:solidFill>
          </a:ln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4000" b="1" smtClean="0">
                <a:latin typeface="Arial" panose="020B0604020202020204" pitchFamily="34" charset="0"/>
                <a:cs typeface="Arial" panose="020B0604020202020204" pitchFamily="34" charset="0"/>
              </a:rPr>
              <a:t>Borexino: data selection</a:t>
            </a:r>
            <a:endParaRPr lang="it-IT" sz="40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6471139"/>
            <a:ext cx="12192000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b="1" i="1" smtClean="0"/>
              <a:t>Barbara Caccianiga (BX collaboration</a:t>
            </a:r>
            <a:r>
              <a:rPr lang="it-IT" b="1" smtClean="0"/>
              <a:t>) ``New results from Borexino’’   </a:t>
            </a:r>
            <a:endParaRPr lang="it-IT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8356" y="1364900"/>
            <a:ext cx="6595285" cy="448928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8355" y="1364899"/>
            <a:ext cx="6595285" cy="448928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98354" y="1364898"/>
            <a:ext cx="6595285" cy="448928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81354" y="2461846"/>
            <a:ext cx="2250830" cy="107721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32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CUT 2</a:t>
            </a:r>
          </a:p>
          <a:p>
            <a:pPr algn="ctr"/>
            <a:r>
              <a:rPr lang="it-IT" sz="32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FV cut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235490" y="1877070"/>
            <a:ext cx="1031631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it-IT" sz="3200" b="1" baseline="30000" smtClean="0"/>
              <a:t>14</a:t>
            </a:r>
            <a:r>
              <a:rPr lang="it-IT" sz="3200" b="1" smtClean="0"/>
              <a:t>C</a:t>
            </a:r>
            <a:endParaRPr lang="it-IT" sz="3200" b="1"/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3798277" y="2169458"/>
            <a:ext cx="468923" cy="8137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5744308" y="5931829"/>
            <a:ext cx="1031631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it-IT" sz="2400" b="1" smtClean="0"/>
              <a:t>1 MeV</a:t>
            </a:r>
            <a:endParaRPr lang="it-IT" sz="2400" b="1"/>
          </a:p>
        </p:txBody>
      </p:sp>
      <p:cxnSp>
        <p:nvCxnSpPr>
          <p:cNvPr id="20" name="Straight Arrow Connector 19"/>
          <p:cNvCxnSpPr/>
          <p:nvPr/>
        </p:nvCxnSpPr>
        <p:spPr>
          <a:xfrm flipV="1">
            <a:off x="6260123" y="5603631"/>
            <a:ext cx="0" cy="32819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9588799" y="1800105"/>
            <a:ext cx="2250830" cy="335476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32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CUT 2</a:t>
            </a:r>
          </a:p>
          <a:p>
            <a:pPr algn="ctr"/>
            <a:r>
              <a:rPr lang="it-IT" sz="20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innermost region of the scintillator is selected to reject external background</a:t>
            </a:r>
          </a:p>
          <a:p>
            <a:pPr algn="ctr"/>
            <a:endParaRPr lang="it-IT" sz="2000" b="1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it-IT" sz="20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R&lt;2.8 m</a:t>
            </a:r>
          </a:p>
          <a:p>
            <a:pPr algn="ctr"/>
            <a:r>
              <a:rPr lang="it-IT" sz="20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-1.8 m&lt;z&lt;2.2 m</a:t>
            </a:r>
          </a:p>
        </p:txBody>
      </p:sp>
      <p:pic>
        <p:nvPicPr>
          <p:cNvPr id="17" name="Picture 20" descr="BX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4656" y="3730155"/>
            <a:ext cx="2463700" cy="2549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Oval 17"/>
          <p:cNvSpPr/>
          <p:nvPr/>
        </p:nvSpPr>
        <p:spPr>
          <a:xfrm>
            <a:off x="1050691" y="4665131"/>
            <a:ext cx="844062" cy="821269"/>
          </a:xfrm>
          <a:prstGeom prst="ellipse">
            <a:avLst/>
          </a:prstGeom>
          <a:noFill/>
          <a:ln w="3492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0325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15192"/>
            <a:ext cx="12191999" cy="732755"/>
          </a:xfrm>
          <a:prstGeom prst="rect">
            <a:avLst/>
          </a:prstGeom>
          <a:solidFill>
            <a:schemeClr val="accent4"/>
          </a:solidFill>
          <a:ln w="50800">
            <a:solidFill>
              <a:schemeClr val="accent4"/>
            </a:solidFill>
          </a:ln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4000" b="1" smtClean="0">
                <a:latin typeface="Arial" panose="020B0604020202020204" pitchFamily="34" charset="0"/>
                <a:cs typeface="Arial" panose="020B0604020202020204" pitchFamily="34" charset="0"/>
              </a:rPr>
              <a:t>Borexino: data selection</a:t>
            </a:r>
            <a:endParaRPr lang="it-IT" sz="40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6471139"/>
            <a:ext cx="12192000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b="1" i="1" smtClean="0"/>
              <a:t>Barbara Caccianiga (BX collaboration</a:t>
            </a:r>
            <a:r>
              <a:rPr lang="it-IT" b="1" smtClean="0"/>
              <a:t>) ``New results from Borexino’’   </a:t>
            </a:r>
            <a:endParaRPr lang="it-IT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8356" y="1364900"/>
            <a:ext cx="6595285" cy="448928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8355" y="1364899"/>
            <a:ext cx="6595285" cy="448928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98354" y="1364898"/>
            <a:ext cx="6595285" cy="448928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81354" y="2461846"/>
            <a:ext cx="2250830" cy="107721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32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CUT 2</a:t>
            </a:r>
          </a:p>
          <a:p>
            <a:pPr algn="ctr"/>
            <a:r>
              <a:rPr lang="it-IT" sz="32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FV cut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235490" y="1877070"/>
            <a:ext cx="1031631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it-IT" sz="3200" b="1" baseline="30000" smtClean="0"/>
              <a:t>14</a:t>
            </a:r>
            <a:r>
              <a:rPr lang="it-IT" sz="3200" b="1" smtClean="0"/>
              <a:t>C</a:t>
            </a:r>
            <a:endParaRPr lang="it-IT" sz="3200" b="1"/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3798277" y="2169458"/>
            <a:ext cx="468923" cy="8137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4781226" y="3654051"/>
            <a:ext cx="1336435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it-IT" sz="3200" b="1" baseline="30000" smtClean="0">
                <a:solidFill>
                  <a:srgbClr val="FF0000"/>
                </a:solidFill>
              </a:rPr>
              <a:t>7</a:t>
            </a:r>
            <a:r>
              <a:rPr lang="it-IT" sz="3200" b="1" smtClean="0">
                <a:solidFill>
                  <a:srgbClr val="FF0000"/>
                </a:solidFill>
              </a:rPr>
              <a:t>Be </a:t>
            </a:r>
            <a:r>
              <a:rPr lang="it-IT" sz="3200" b="1" smtClean="0">
                <a:solidFill>
                  <a:srgbClr val="FF0000"/>
                </a:solidFill>
                <a:latin typeface="Symbol" panose="05050102010706020507" pitchFamily="18" charset="2"/>
              </a:rPr>
              <a:t>n</a:t>
            </a:r>
            <a:r>
              <a:rPr lang="it-IT" sz="3200" b="1" smtClean="0">
                <a:solidFill>
                  <a:srgbClr val="FF0000"/>
                </a:solidFill>
              </a:rPr>
              <a:t>’s</a:t>
            </a:r>
            <a:endParaRPr lang="it-IT" sz="3200" b="1">
              <a:solidFill>
                <a:srgbClr val="FF0000"/>
              </a:solidFill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 flipH="1">
            <a:off x="5087815" y="4267200"/>
            <a:ext cx="179306" cy="39862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5744308" y="5931829"/>
            <a:ext cx="1031631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it-IT" sz="2400" b="1" smtClean="0"/>
              <a:t>1 MeV</a:t>
            </a:r>
            <a:endParaRPr lang="it-IT" sz="2400" b="1"/>
          </a:p>
        </p:txBody>
      </p:sp>
      <p:cxnSp>
        <p:nvCxnSpPr>
          <p:cNvPr id="20" name="Straight Arrow Connector 19"/>
          <p:cNvCxnSpPr/>
          <p:nvPr/>
        </p:nvCxnSpPr>
        <p:spPr>
          <a:xfrm flipV="1">
            <a:off x="6260123" y="5603631"/>
            <a:ext cx="0" cy="32819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9588799" y="1800105"/>
            <a:ext cx="2250830" cy="335476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32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CUT 2</a:t>
            </a:r>
          </a:p>
          <a:p>
            <a:pPr algn="ctr"/>
            <a:r>
              <a:rPr lang="it-IT" sz="20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innermost region of the scintillator is selected to reject external background</a:t>
            </a:r>
          </a:p>
          <a:p>
            <a:pPr algn="ctr"/>
            <a:endParaRPr lang="it-IT" sz="2000" b="1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it-IT" sz="20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R&lt;2.8 m</a:t>
            </a:r>
          </a:p>
          <a:p>
            <a:pPr algn="ctr"/>
            <a:r>
              <a:rPr lang="it-IT" sz="20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-1.8 m&lt;z&lt;2.2 m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78479" y="1534591"/>
            <a:ext cx="3103803" cy="1854507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6095998" y="3284719"/>
            <a:ext cx="26510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are neutrinos?</a:t>
            </a:r>
            <a:endParaRPr lang="it-IT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20" descr="BX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34656" y="3730155"/>
            <a:ext cx="2463700" cy="2549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Oval 25"/>
          <p:cNvSpPr/>
          <p:nvPr/>
        </p:nvSpPr>
        <p:spPr>
          <a:xfrm>
            <a:off x="1050691" y="4665131"/>
            <a:ext cx="844062" cy="821269"/>
          </a:xfrm>
          <a:prstGeom prst="ellipse">
            <a:avLst/>
          </a:prstGeom>
          <a:noFill/>
          <a:ln w="3492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19977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15192"/>
            <a:ext cx="12191999" cy="732755"/>
          </a:xfrm>
          <a:prstGeom prst="rect">
            <a:avLst/>
          </a:prstGeom>
          <a:solidFill>
            <a:schemeClr val="accent4"/>
          </a:solidFill>
          <a:ln w="50800">
            <a:solidFill>
              <a:schemeClr val="accent4"/>
            </a:solidFill>
          </a:ln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4000" b="1" smtClean="0">
                <a:latin typeface="Arial" panose="020B0604020202020204" pitchFamily="34" charset="0"/>
                <a:cs typeface="Arial" panose="020B0604020202020204" pitchFamily="34" charset="0"/>
              </a:rPr>
              <a:t>Borexino: data selection</a:t>
            </a:r>
            <a:endParaRPr lang="it-IT" sz="40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6471139"/>
            <a:ext cx="12192000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b="1" i="1" smtClean="0"/>
              <a:t>Barbara Caccianiga (BX collaboration</a:t>
            </a:r>
            <a:r>
              <a:rPr lang="it-IT" b="1" smtClean="0"/>
              <a:t>) ``New results from Borexino’’   </a:t>
            </a:r>
            <a:endParaRPr lang="it-IT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8356" y="1364900"/>
            <a:ext cx="6595285" cy="448928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8355" y="1364899"/>
            <a:ext cx="6595285" cy="448928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98354" y="1364898"/>
            <a:ext cx="6595285" cy="448928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81354" y="2461846"/>
            <a:ext cx="2250830" cy="107721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32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CUT 2</a:t>
            </a:r>
          </a:p>
          <a:p>
            <a:pPr algn="ctr"/>
            <a:r>
              <a:rPr lang="it-IT" sz="32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FV cut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235490" y="1877070"/>
            <a:ext cx="1031631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it-IT" sz="3200" b="1" baseline="30000" smtClean="0"/>
              <a:t>14</a:t>
            </a:r>
            <a:r>
              <a:rPr lang="it-IT" sz="3200" b="1" smtClean="0"/>
              <a:t>C</a:t>
            </a:r>
            <a:endParaRPr lang="it-IT" sz="3200" b="1"/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3798277" y="2169458"/>
            <a:ext cx="468923" cy="8137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860351" y="3246676"/>
            <a:ext cx="1031631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it-IT" sz="3200" b="1" baseline="30000" smtClean="0"/>
              <a:t>210</a:t>
            </a:r>
            <a:r>
              <a:rPr lang="it-IT" sz="3200" b="1" smtClean="0"/>
              <a:t>Po</a:t>
            </a:r>
            <a:endParaRPr lang="it-IT" sz="3200" b="1"/>
          </a:p>
        </p:txBody>
      </p:sp>
      <p:sp>
        <p:nvSpPr>
          <p:cNvPr id="15" name="TextBox 14"/>
          <p:cNvSpPr txBox="1"/>
          <p:nvPr/>
        </p:nvSpPr>
        <p:spPr>
          <a:xfrm>
            <a:off x="6095996" y="4081047"/>
            <a:ext cx="1031631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it-IT" sz="3200" b="1" baseline="30000" smtClean="0"/>
              <a:t>11</a:t>
            </a:r>
            <a:r>
              <a:rPr lang="it-IT" sz="3200" b="1"/>
              <a:t>C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781226" y="3654051"/>
            <a:ext cx="1336435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it-IT" sz="3200" b="1" baseline="30000" smtClean="0">
                <a:solidFill>
                  <a:srgbClr val="FF0000"/>
                </a:solidFill>
              </a:rPr>
              <a:t>7</a:t>
            </a:r>
            <a:r>
              <a:rPr lang="it-IT" sz="3200" b="1" smtClean="0">
                <a:solidFill>
                  <a:srgbClr val="FF0000"/>
                </a:solidFill>
              </a:rPr>
              <a:t>Be </a:t>
            </a:r>
            <a:r>
              <a:rPr lang="it-IT" sz="3200" b="1" smtClean="0">
                <a:solidFill>
                  <a:srgbClr val="FF0000"/>
                </a:solidFill>
                <a:latin typeface="Symbol" panose="05050102010706020507" pitchFamily="18" charset="2"/>
              </a:rPr>
              <a:t>n</a:t>
            </a:r>
            <a:r>
              <a:rPr lang="it-IT" sz="3200" b="1" smtClean="0">
                <a:solidFill>
                  <a:srgbClr val="FF0000"/>
                </a:solidFill>
              </a:rPr>
              <a:t>’s</a:t>
            </a:r>
            <a:endParaRPr lang="it-IT" sz="3200" b="1">
              <a:solidFill>
                <a:srgbClr val="FF0000"/>
              </a:solidFill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 flipH="1">
            <a:off x="5087815" y="4267200"/>
            <a:ext cx="179306" cy="39862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5744308" y="5931829"/>
            <a:ext cx="1031631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it-IT" sz="2400" b="1" smtClean="0"/>
              <a:t>1 MeV</a:t>
            </a:r>
            <a:endParaRPr lang="it-IT" sz="2400" b="1"/>
          </a:p>
        </p:txBody>
      </p:sp>
      <p:cxnSp>
        <p:nvCxnSpPr>
          <p:cNvPr id="20" name="Straight Arrow Connector 19"/>
          <p:cNvCxnSpPr/>
          <p:nvPr/>
        </p:nvCxnSpPr>
        <p:spPr>
          <a:xfrm flipV="1">
            <a:off x="6260123" y="5603631"/>
            <a:ext cx="0" cy="32819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9588799" y="1800105"/>
            <a:ext cx="2250830" cy="335476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32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CUT 2</a:t>
            </a:r>
          </a:p>
          <a:p>
            <a:pPr algn="ctr"/>
            <a:r>
              <a:rPr lang="it-IT" sz="20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innermost region of the scintillator is selected to reject external background</a:t>
            </a:r>
          </a:p>
          <a:p>
            <a:pPr algn="ctr"/>
            <a:endParaRPr lang="it-IT" sz="2000" b="1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it-IT" sz="20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R&lt;2.8 m</a:t>
            </a:r>
          </a:p>
          <a:p>
            <a:pPr algn="ctr"/>
            <a:r>
              <a:rPr lang="it-IT" sz="20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-1.8 m&lt;z&lt;2.2 m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442790" y="4466511"/>
            <a:ext cx="1031631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it-IT" sz="3200" b="1" baseline="30000" smtClean="0"/>
              <a:t>85</a:t>
            </a:r>
            <a:r>
              <a:rPr lang="it-IT" sz="3200" b="1" smtClean="0"/>
              <a:t>Kr</a:t>
            </a:r>
            <a:endParaRPr lang="it-IT" sz="3200" b="1"/>
          </a:p>
        </p:txBody>
      </p:sp>
      <p:sp>
        <p:nvSpPr>
          <p:cNvPr id="25" name="TextBox 24"/>
          <p:cNvSpPr txBox="1"/>
          <p:nvPr/>
        </p:nvSpPr>
        <p:spPr>
          <a:xfrm>
            <a:off x="4143940" y="4712714"/>
            <a:ext cx="1031631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it-IT" sz="3200" b="1" baseline="30000" smtClean="0"/>
              <a:t>210</a:t>
            </a:r>
            <a:r>
              <a:rPr lang="it-IT" sz="3200" b="1" smtClean="0"/>
              <a:t>Bi</a:t>
            </a:r>
            <a:endParaRPr lang="it-IT" sz="3200" b="1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53977" y="1710580"/>
            <a:ext cx="3097735" cy="1618324"/>
          </a:xfrm>
          <a:prstGeom prst="rect">
            <a:avLst/>
          </a:prstGeom>
        </p:spPr>
      </p:pic>
      <p:pic>
        <p:nvPicPr>
          <p:cNvPr id="26" name="Picture 20" descr="BX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34656" y="3730155"/>
            <a:ext cx="2463700" cy="2549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Oval 26"/>
          <p:cNvSpPr/>
          <p:nvPr/>
        </p:nvSpPr>
        <p:spPr>
          <a:xfrm>
            <a:off x="1050691" y="4665131"/>
            <a:ext cx="844062" cy="821269"/>
          </a:xfrm>
          <a:prstGeom prst="ellipse">
            <a:avLst/>
          </a:prstGeom>
          <a:noFill/>
          <a:ln w="3492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42558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24" grpId="0"/>
      <p:bldP spid="2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15192"/>
            <a:ext cx="12191999" cy="732755"/>
          </a:xfrm>
          <a:prstGeom prst="rect">
            <a:avLst/>
          </a:prstGeom>
          <a:solidFill>
            <a:schemeClr val="accent4"/>
          </a:solidFill>
          <a:ln w="50800">
            <a:solidFill>
              <a:schemeClr val="accent4"/>
            </a:solidFill>
          </a:ln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4000" b="1" smtClean="0">
                <a:latin typeface="Arial" panose="020B0604020202020204" pitchFamily="34" charset="0"/>
                <a:cs typeface="Arial" panose="020B0604020202020204" pitchFamily="34" charset="0"/>
              </a:rPr>
              <a:t>Borexino: data selection</a:t>
            </a:r>
            <a:endParaRPr lang="it-IT" sz="40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6471139"/>
            <a:ext cx="12192000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b="1" i="1" smtClean="0"/>
              <a:t>Barbara Caccianiga (BX collaboration</a:t>
            </a:r>
            <a:r>
              <a:rPr lang="it-IT" b="1" smtClean="0"/>
              <a:t>) ``New results from Borexino’’   </a:t>
            </a:r>
            <a:endParaRPr lang="it-IT"/>
          </a:p>
        </p:txBody>
      </p:sp>
      <p:sp>
        <p:nvSpPr>
          <p:cNvPr id="22" name="TextBox 21"/>
          <p:cNvSpPr txBox="1"/>
          <p:nvPr/>
        </p:nvSpPr>
        <p:spPr>
          <a:xfrm>
            <a:off x="281355" y="890954"/>
            <a:ext cx="116527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smtClean="0">
                <a:latin typeface="Arial" panose="020B0604020202020204" pitchFamily="34" charset="0"/>
                <a:cs typeface="Arial" panose="020B0604020202020204" pitchFamily="34" charset="0"/>
              </a:rPr>
              <a:t>Residual backgrounds </a:t>
            </a:r>
            <a:endParaRPr lang="it-IT" sz="32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81355" y="1595290"/>
            <a:ext cx="11652737" cy="4555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it-IT" sz="2400" b="1" baseline="30000" smtClean="0"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  <a:r>
              <a:rPr lang="it-IT" sz="2400" b="1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it-IT" sz="2400" smtClean="0">
                <a:latin typeface="Arial" panose="020B0604020202020204" pitchFamily="34" charset="0"/>
                <a:cs typeface="Arial" panose="020B0604020202020204" pitchFamily="34" charset="0"/>
              </a:rPr>
              <a:t>: irreducible background in an organic scintillator. </a:t>
            </a:r>
            <a:r>
              <a:rPr lang="it-IT" sz="2400">
                <a:latin typeface="Arial" panose="020B0604020202020204" pitchFamily="34" charset="0"/>
                <a:cs typeface="Arial" panose="020B0604020202020204" pitchFamily="34" charset="0"/>
              </a:rPr>
              <a:t>It decays </a:t>
            </a:r>
            <a:r>
              <a:rPr lang="it-IT" sz="2400">
                <a:latin typeface="Symbol" panose="05050102010706020507" pitchFamily="18" charset="2"/>
                <a:cs typeface="Arial" panose="020B0604020202020204" pitchFamily="34" charset="0"/>
              </a:rPr>
              <a:t>b</a:t>
            </a:r>
            <a:r>
              <a:rPr lang="it-IT" sz="2400" baseline="30000">
                <a:latin typeface="Symbol" panose="05050102010706020507" pitchFamily="18" charset="2"/>
                <a:cs typeface="Arial" panose="020B0604020202020204" pitchFamily="34" charset="0"/>
              </a:rPr>
              <a:t>-</a:t>
            </a:r>
            <a:r>
              <a:rPr lang="it-IT" sz="2400">
                <a:latin typeface="Arial" panose="020B0604020202020204" pitchFamily="34" charset="0"/>
                <a:cs typeface="Arial" panose="020B0604020202020204" pitchFamily="34" charset="0"/>
              </a:rPr>
              <a:t> with an end-point of </a:t>
            </a:r>
            <a:r>
              <a:rPr lang="it-IT" sz="2400" smtClean="0">
                <a:latin typeface="Arial" panose="020B0604020202020204" pitchFamily="34" charset="0"/>
                <a:cs typeface="Arial" panose="020B0604020202020204" pitchFamily="34" charset="0"/>
              </a:rPr>
              <a:t>156 keV. </a:t>
            </a:r>
            <a:r>
              <a:rPr lang="it-IT" sz="2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</a:t>
            </a:r>
            <a:r>
              <a:rPr lang="it-IT" sz="240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affects the low energy region</a:t>
            </a:r>
            <a:r>
              <a:rPr lang="it-IT" sz="2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40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(pp neutrinos);</a:t>
            </a:r>
          </a:p>
          <a:p>
            <a:pPr marL="457200" indent="-45720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it-IT" sz="2400" b="1" smtClean="0">
                <a:latin typeface="Arial" panose="020B0604020202020204" pitchFamily="34" charset="0"/>
                <a:cs typeface="Arial" panose="020B0604020202020204" pitchFamily="34" charset="0"/>
              </a:rPr>
              <a:t>pile-up</a:t>
            </a:r>
            <a:r>
              <a:rPr lang="it-IT" sz="2400" smtClean="0">
                <a:latin typeface="Arial" panose="020B0604020202020204" pitchFamily="34" charset="0"/>
                <a:cs typeface="Arial" panose="020B0604020202020204" pitchFamily="34" charset="0"/>
              </a:rPr>
              <a:t> of events: it especially </a:t>
            </a:r>
            <a:r>
              <a:rPr lang="it-IT" sz="240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affects low-energies (pp neutrinos)</a:t>
            </a:r>
            <a:r>
              <a:rPr lang="it-IT" sz="2400" smtClean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457200" indent="-45720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it-IT" sz="240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400" b="1" baseline="30000" smtClean="0">
                <a:latin typeface="Arial" panose="020B0604020202020204" pitchFamily="34" charset="0"/>
                <a:cs typeface="Arial" panose="020B0604020202020204" pitchFamily="34" charset="0"/>
              </a:rPr>
              <a:t>85</a:t>
            </a:r>
            <a:r>
              <a:rPr lang="it-IT" sz="2400" b="1" smtClean="0">
                <a:latin typeface="Arial" panose="020B0604020202020204" pitchFamily="34" charset="0"/>
                <a:cs typeface="Arial" panose="020B0604020202020204" pitchFamily="34" charset="0"/>
              </a:rPr>
              <a:t>Kr</a:t>
            </a:r>
            <a:r>
              <a:rPr lang="it-IT" sz="2400" smtClean="0">
                <a:latin typeface="Arial" panose="020B0604020202020204" pitchFamily="34" charset="0"/>
                <a:cs typeface="Arial" panose="020B0604020202020204" pitchFamily="34" charset="0"/>
              </a:rPr>
              <a:t>: present in air. Decays </a:t>
            </a:r>
            <a:r>
              <a:rPr lang="it-IT" sz="2400" smtClean="0">
                <a:latin typeface="Symbol" panose="05050102010706020507" pitchFamily="18" charset="2"/>
                <a:cs typeface="Arial" panose="020B0604020202020204" pitchFamily="34" charset="0"/>
              </a:rPr>
              <a:t>b</a:t>
            </a:r>
            <a:r>
              <a:rPr lang="it-IT" sz="2400" baseline="30000" smtClean="0">
                <a:latin typeface="Symbol" panose="05050102010706020507" pitchFamily="18" charset="2"/>
                <a:cs typeface="Arial" panose="020B0604020202020204" pitchFamily="34" charset="0"/>
              </a:rPr>
              <a:t>-</a:t>
            </a:r>
            <a:r>
              <a:rPr lang="it-IT" sz="2400" smtClean="0">
                <a:latin typeface="Arial" panose="020B0604020202020204" pitchFamily="34" charset="0"/>
                <a:cs typeface="Arial" panose="020B0604020202020204" pitchFamily="34" charset="0"/>
              </a:rPr>
              <a:t> with an end-point of 687 keV </a:t>
            </a:r>
            <a:r>
              <a:rPr lang="it-IT" sz="240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(pp, </a:t>
            </a:r>
            <a:r>
              <a:rPr lang="it-IT" sz="2400" baseline="3000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it-IT" sz="240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 neutrinos);</a:t>
            </a:r>
          </a:p>
          <a:p>
            <a:pPr marL="457200" indent="-45720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it-IT" sz="240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400" b="1" baseline="30000" smtClean="0">
                <a:latin typeface="Arial" panose="020B0604020202020204" pitchFamily="34" charset="0"/>
                <a:cs typeface="Arial" panose="020B0604020202020204" pitchFamily="34" charset="0"/>
              </a:rPr>
              <a:t>210</a:t>
            </a:r>
            <a:r>
              <a:rPr lang="it-IT" sz="2400" b="1" smtClean="0">
                <a:latin typeface="Arial" panose="020B0604020202020204" pitchFamily="34" charset="0"/>
                <a:cs typeface="Arial" panose="020B0604020202020204" pitchFamily="34" charset="0"/>
              </a:rPr>
              <a:t>Bi</a:t>
            </a:r>
            <a:r>
              <a:rPr lang="it-IT" sz="2400" smtClean="0">
                <a:latin typeface="Arial" panose="020B0604020202020204" pitchFamily="34" charset="0"/>
                <a:cs typeface="Arial" panose="020B0604020202020204" pitchFamily="34" charset="0"/>
              </a:rPr>
              <a:t>: comes from </a:t>
            </a:r>
            <a:r>
              <a:rPr lang="it-IT" sz="24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210</a:t>
            </a:r>
            <a:r>
              <a:rPr lang="it-IT" sz="2400" smtClean="0">
                <a:latin typeface="Arial" panose="020B0604020202020204" pitchFamily="34" charset="0"/>
                <a:cs typeface="Arial" panose="020B0604020202020204" pitchFamily="34" charset="0"/>
              </a:rPr>
              <a:t>Pb not in equilibrium with </a:t>
            </a:r>
            <a:r>
              <a:rPr lang="it-IT" sz="24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238</a:t>
            </a:r>
            <a:r>
              <a:rPr lang="it-IT" sz="2400" smtClean="0">
                <a:latin typeface="Arial" panose="020B0604020202020204" pitchFamily="34" charset="0"/>
                <a:cs typeface="Arial" panose="020B0604020202020204" pitchFamily="34" charset="0"/>
              </a:rPr>
              <a:t>U chain. It decays </a:t>
            </a:r>
            <a:r>
              <a:rPr lang="it-IT" sz="2400">
                <a:latin typeface="Symbol" panose="05050102010706020507" pitchFamily="18" charset="2"/>
                <a:cs typeface="Arial" panose="020B0604020202020204" pitchFamily="34" charset="0"/>
              </a:rPr>
              <a:t>b</a:t>
            </a:r>
            <a:r>
              <a:rPr lang="it-IT" sz="2400" baseline="30000">
                <a:latin typeface="Symbol" panose="05050102010706020507" pitchFamily="18" charset="2"/>
                <a:cs typeface="Arial" panose="020B0604020202020204" pitchFamily="34" charset="0"/>
              </a:rPr>
              <a:t>-</a:t>
            </a:r>
            <a:r>
              <a:rPr lang="it-IT" sz="2400">
                <a:latin typeface="Arial" panose="020B0604020202020204" pitchFamily="34" charset="0"/>
                <a:cs typeface="Arial" panose="020B0604020202020204" pitchFamily="34" charset="0"/>
              </a:rPr>
              <a:t> with an end-point </a:t>
            </a:r>
            <a:r>
              <a:rPr lang="it-IT" sz="2400" smtClean="0">
                <a:latin typeface="Arial" panose="020B0604020202020204" pitchFamily="34" charset="0"/>
                <a:cs typeface="Arial" panose="020B0604020202020204" pitchFamily="34" charset="0"/>
              </a:rPr>
              <a:t>of 1160 keV</a:t>
            </a:r>
            <a:r>
              <a:rPr lang="it-IT" sz="2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40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(pp</a:t>
            </a:r>
            <a:r>
              <a:rPr lang="it-IT" sz="2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it-IT" sz="2400" baseline="3000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it-IT" sz="240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Be, pep </a:t>
            </a:r>
            <a:r>
              <a:rPr lang="it-IT" sz="2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neutrinos</a:t>
            </a:r>
            <a:r>
              <a:rPr lang="it-IT" sz="240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);</a:t>
            </a:r>
          </a:p>
          <a:p>
            <a:pPr marL="457200" indent="-45720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it-IT" sz="2400" b="1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400" b="1" baseline="30000" smtClean="0">
                <a:latin typeface="Arial" panose="020B0604020202020204" pitchFamily="34" charset="0"/>
                <a:cs typeface="Arial" panose="020B0604020202020204" pitchFamily="34" charset="0"/>
              </a:rPr>
              <a:t>210</a:t>
            </a:r>
            <a:r>
              <a:rPr lang="it-IT" sz="2400" b="1" smtClean="0">
                <a:latin typeface="Arial" panose="020B0604020202020204" pitchFamily="34" charset="0"/>
                <a:cs typeface="Arial" panose="020B0604020202020204" pitchFamily="34" charset="0"/>
              </a:rPr>
              <a:t>Po</a:t>
            </a:r>
            <a:r>
              <a:rPr lang="it-IT" sz="2400" smtClean="0">
                <a:latin typeface="Arial" panose="020B0604020202020204" pitchFamily="34" charset="0"/>
                <a:cs typeface="Arial" panose="020B0604020202020204" pitchFamily="34" charset="0"/>
              </a:rPr>
              <a:t>: belongs to the </a:t>
            </a:r>
            <a:r>
              <a:rPr lang="it-IT" sz="24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238</a:t>
            </a:r>
            <a:r>
              <a:rPr lang="it-IT" sz="2400" smtClean="0">
                <a:latin typeface="Arial" panose="020B0604020202020204" pitchFamily="34" charset="0"/>
                <a:cs typeface="Arial" panose="020B0604020202020204" pitchFamily="34" charset="0"/>
              </a:rPr>
              <a:t>U chain. Not in equilibrium with the </a:t>
            </a:r>
            <a:r>
              <a:rPr lang="it-IT" sz="2400" baseline="30000">
                <a:latin typeface="Arial" panose="020B0604020202020204" pitchFamily="34" charset="0"/>
                <a:cs typeface="Arial" panose="020B0604020202020204" pitchFamily="34" charset="0"/>
              </a:rPr>
              <a:t>238</a:t>
            </a:r>
            <a:r>
              <a:rPr lang="it-IT" sz="2400"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lang="it-IT" sz="2400" smtClean="0">
                <a:latin typeface="Arial" panose="020B0604020202020204" pitchFamily="34" charset="0"/>
                <a:cs typeface="Arial" panose="020B0604020202020204" pitchFamily="34" charset="0"/>
              </a:rPr>
              <a:t> chain nor with </a:t>
            </a:r>
            <a:r>
              <a:rPr lang="it-IT" sz="2400" baseline="30000">
                <a:latin typeface="Arial" panose="020B0604020202020204" pitchFamily="34" charset="0"/>
                <a:cs typeface="Arial" panose="020B0604020202020204" pitchFamily="34" charset="0"/>
              </a:rPr>
              <a:t>210</a:t>
            </a:r>
            <a:r>
              <a:rPr lang="it-IT" sz="2400">
                <a:latin typeface="Arial" panose="020B0604020202020204" pitchFamily="34" charset="0"/>
                <a:cs typeface="Arial" panose="020B0604020202020204" pitchFamily="34" charset="0"/>
              </a:rPr>
              <a:t>Pb</a:t>
            </a:r>
            <a:r>
              <a:rPr lang="it-IT" sz="2400" smtClean="0">
                <a:latin typeface="Arial" panose="020B0604020202020204" pitchFamily="34" charset="0"/>
                <a:cs typeface="Arial" panose="020B0604020202020204" pitchFamily="34" charset="0"/>
              </a:rPr>
              <a:t>; it decays with its livetime of ~ 200 days) </a:t>
            </a:r>
            <a:r>
              <a:rPr lang="it-IT" sz="2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(pp, </a:t>
            </a:r>
            <a:r>
              <a:rPr lang="it-IT" sz="2400" baseline="30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it-IT" sz="2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Be, pep neutrinos</a:t>
            </a:r>
            <a:r>
              <a:rPr lang="it-IT" sz="240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);</a:t>
            </a:r>
          </a:p>
          <a:p>
            <a:pPr marL="457200" indent="-45720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it-IT" sz="240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400" b="1" baseline="30000" smtClean="0"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  <a:r>
              <a:rPr lang="it-IT" sz="2400" b="1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it-IT" sz="2400" smtClean="0">
                <a:latin typeface="Arial" panose="020B0604020202020204" pitchFamily="34" charset="0"/>
                <a:cs typeface="Arial" panose="020B0604020202020204" pitchFamily="34" charset="0"/>
              </a:rPr>
              <a:t>: produced by </a:t>
            </a:r>
            <a:r>
              <a:rPr lang="it-IT" sz="2400" smtClean="0">
                <a:latin typeface="Symbol" panose="05050102010706020507" pitchFamily="18" charset="2"/>
                <a:cs typeface="Arial" panose="020B0604020202020204" pitchFamily="34" charset="0"/>
              </a:rPr>
              <a:t>m</a:t>
            </a:r>
            <a:r>
              <a:rPr lang="it-IT" sz="2400" smtClean="0">
                <a:latin typeface="Arial" panose="020B0604020202020204" pitchFamily="34" charset="0"/>
                <a:cs typeface="Arial" panose="020B0604020202020204" pitchFamily="34" charset="0"/>
              </a:rPr>
              <a:t>. It decays in 30 minutes </a:t>
            </a:r>
            <a:r>
              <a:rPr lang="it-IT" sz="240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cannot be eliminated with the </a:t>
            </a:r>
            <a:r>
              <a:rPr lang="it-IT" sz="2400" smtClean="0">
                <a:latin typeface="Symbol" panose="05050102010706020507" pitchFamily="18" charset="2"/>
                <a:cs typeface="Arial" panose="020B0604020202020204" pitchFamily="34" charset="0"/>
                <a:sym typeface="Wingdings" panose="05000000000000000000" pitchFamily="2" charset="2"/>
              </a:rPr>
              <a:t>m</a:t>
            </a:r>
            <a:r>
              <a:rPr lang="it-IT" sz="240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-daughter cut </a:t>
            </a:r>
            <a:r>
              <a:rPr lang="it-IT" sz="240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(pep neutrinos);</a:t>
            </a:r>
            <a:endParaRPr lang="it-IT" sz="24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625600" y="3045665"/>
            <a:ext cx="7294880" cy="369332"/>
          </a:xfrm>
          <a:prstGeom prst="rect">
            <a:avLst/>
          </a:prstGeom>
          <a:solidFill>
            <a:srgbClr val="FF9999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mtClean="0"/>
              <a:t>reduced in Phase-II  by purifications</a:t>
            </a:r>
            <a:endParaRPr lang="it-IT"/>
          </a:p>
        </p:txBody>
      </p:sp>
      <p:sp>
        <p:nvSpPr>
          <p:cNvPr id="12" name="TextBox 11"/>
          <p:cNvSpPr txBox="1"/>
          <p:nvPr/>
        </p:nvSpPr>
        <p:spPr>
          <a:xfrm>
            <a:off x="1625600" y="3551087"/>
            <a:ext cx="7294880" cy="369332"/>
          </a:xfrm>
          <a:prstGeom prst="rect">
            <a:avLst/>
          </a:prstGeom>
          <a:solidFill>
            <a:srgbClr val="FF9999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mtClean="0"/>
              <a:t>reduced in Phase-II  by purifications</a:t>
            </a:r>
            <a:endParaRPr lang="it-IT"/>
          </a:p>
        </p:txBody>
      </p:sp>
      <p:sp>
        <p:nvSpPr>
          <p:cNvPr id="13" name="TextBox 12"/>
          <p:cNvSpPr txBox="1"/>
          <p:nvPr/>
        </p:nvSpPr>
        <p:spPr>
          <a:xfrm>
            <a:off x="1696720" y="4495366"/>
            <a:ext cx="7294880" cy="369332"/>
          </a:xfrm>
          <a:prstGeom prst="rect">
            <a:avLst/>
          </a:prstGeom>
          <a:solidFill>
            <a:srgbClr val="FF9999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mtClean="0"/>
              <a:t>reduced in Phase-II  by natural decay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30965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15192"/>
            <a:ext cx="12191999" cy="732755"/>
          </a:xfrm>
          <a:prstGeom prst="rect">
            <a:avLst/>
          </a:prstGeom>
          <a:solidFill>
            <a:schemeClr val="accent4"/>
          </a:solidFill>
          <a:ln w="50800">
            <a:solidFill>
              <a:schemeClr val="accent4"/>
            </a:solidFill>
          </a:ln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4000" b="1" smtClean="0">
                <a:latin typeface="Arial" panose="020B0604020202020204" pitchFamily="34" charset="0"/>
                <a:cs typeface="Arial" panose="020B0604020202020204" pitchFamily="34" charset="0"/>
              </a:rPr>
              <a:t>Borexino: Phase-II</a:t>
            </a:r>
            <a:endParaRPr lang="it-IT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6471139"/>
            <a:ext cx="12192000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b="1" i="1" smtClean="0"/>
              <a:t>Barbara Caccianiga (BX collaboration</a:t>
            </a:r>
            <a:r>
              <a:rPr lang="it-IT" b="1" smtClean="0"/>
              <a:t>) ``New results from Borexino’’   </a:t>
            </a:r>
            <a:endParaRPr lang="it-IT"/>
          </a:p>
        </p:txBody>
      </p:sp>
      <p:sp>
        <p:nvSpPr>
          <p:cNvPr id="28" name="TextBox 27"/>
          <p:cNvSpPr txBox="1"/>
          <p:nvPr/>
        </p:nvSpPr>
        <p:spPr>
          <a:xfrm>
            <a:off x="562708" y="1031631"/>
            <a:ext cx="93550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smtClean="0">
                <a:latin typeface="Arial" panose="020B0604020202020204" pitchFamily="34" charset="0"/>
                <a:cs typeface="Arial" panose="020B0604020202020204" pitchFamily="34" charset="0"/>
              </a:rPr>
              <a:t>Comparison between Phase-I and Phase-II data</a:t>
            </a:r>
            <a:endParaRPr lang="it-IT" sz="28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708" y="1882453"/>
            <a:ext cx="6595285" cy="4484204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4208584" y="2567354"/>
            <a:ext cx="1840524" cy="523220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it-IT" sz="2800" b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PHASE-I</a:t>
            </a:r>
            <a:endParaRPr lang="it-IT" sz="28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04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15192"/>
            <a:ext cx="12191999" cy="732755"/>
          </a:xfrm>
          <a:prstGeom prst="rect">
            <a:avLst/>
          </a:prstGeom>
          <a:solidFill>
            <a:schemeClr val="accent4"/>
          </a:solidFill>
          <a:ln w="50800">
            <a:solidFill>
              <a:schemeClr val="accent4"/>
            </a:solidFill>
          </a:ln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4000" b="1" smtClean="0">
                <a:latin typeface="Arial" panose="020B0604020202020204" pitchFamily="34" charset="0"/>
                <a:cs typeface="Arial" panose="020B0604020202020204" pitchFamily="34" charset="0"/>
              </a:rPr>
              <a:t>Studying Solar Neutrinos</a:t>
            </a:r>
            <a:endParaRPr lang="it-IT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6471139"/>
            <a:ext cx="12192000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b="1" i="1" smtClean="0"/>
              <a:t>Barbara Caccianiga (BX collaboration</a:t>
            </a:r>
            <a:r>
              <a:rPr lang="it-IT" b="1" smtClean="0"/>
              <a:t>) ``New results from Borexino’’   </a:t>
            </a:r>
            <a:endParaRPr lang="it-IT"/>
          </a:p>
        </p:txBody>
      </p:sp>
      <p:sp>
        <p:nvSpPr>
          <p:cNvPr id="25" name="TextBox 24"/>
          <p:cNvSpPr txBox="1"/>
          <p:nvPr/>
        </p:nvSpPr>
        <p:spPr>
          <a:xfrm>
            <a:off x="422031" y="937851"/>
            <a:ext cx="107852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b="1" smtClean="0"/>
              <a:t>The glorious past </a:t>
            </a:r>
            <a:endParaRPr lang="it-IT" sz="3600" b="1"/>
          </a:p>
        </p:txBody>
      </p:sp>
      <p:sp>
        <p:nvSpPr>
          <p:cNvPr id="26" name="TextBox 25"/>
          <p:cNvSpPr txBox="1"/>
          <p:nvPr/>
        </p:nvSpPr>
        <p:spPr>
          <a:xfrm>
            <a:off x="332257" y="1678681"/>
            <a:ext cx="5646511" cy="1154162"/>
          </a:xfrm>
          <a:prstGeom prst="rect">
            <a:avLst/>
          </a:prstGeom>
          <a:solidFill>
            <a:schemeClr val="bg1"/>
          </a:solidFill>
          <a:ln w="889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GB" sz="2400" b="1" smtClean="0">
                <a:latin typeface="Arial" panose="020B0604020202020204" pitchFamily="34" charset="0"/>
                <a:cs typeface="Arial" pitchFamily="34" charset="0"/>
              </a:rPr>
              <a:t>Astrophysics</a:t>
            </a:r>
          </a:p>
          <a:p>
            <a:pPr>
              <a:spcAft>
                <a:spcPts val="600"/>
              </a:spcAft>
            </a:pPr>
            <a:r>
              <a:rPr lang="en-GB" sz="2000" smtClean="0">
                <a:latin typeface="Arial" pitchFamily="34" charset="0"/>
                <a:cs typeface="Arial" pitchFamily="34" charset="0"/>
              </a:rPr>
              <a:t>Original motivation of the first experiments on solar </a:t>
            </a:r>
            <a:r>
              <a:rPr lang="en-GB" sz="2000" smtClean="0">
                <a:latin typeface="Symbol" panose="05050102010706020507" pitchFamily="18" charset="2"/>
                <a:cs typeface="Arial" pitchFamily="34" charset="0"/>
              </a:rPr>
              <a:t>n </a:t>
            </a:r>
            <a:r>
              <a:rPr lang="en-GB" sz="2000" smtClean="0">
                <a:latin typeface="Arial" pitchFamily="34" charset="0"/>
                <a:cs typeface="Arial" pitchFamily="34" charset="0"/>
              </a:rPr>
              <a:t>was to test Standard Solar Model (SSM); </a:t>
            </a:r>
          </a:p>
        </p:txBody>
      </p:sp>
      <p:sp>
        <p:nvSpPr>
          <p:cNvPr id="27" name="Down Arrow 26"/>
          <p:cNvSpPr/>
          <p:nvPr/>
        </p:nvSpPr>
        <p:spPr>
          <a:xfrm>
            <a:off x="8798169" y="3149508"/>
            <a:ext cx="1143000" cy="68580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8" name="TextBox 27"/>
          <p:cNvSpPr txBox="1"/>
          <p:nvPr/>
        </p:nvSpPr>
        <p:spPr>
          <a:xfrm>
            <a:off x="6906896" y="4177106"/>
            <a:ext cx="5130697" cy="1461939"/>
          </a:xfrm>
          <a:prstGeom prst="rect">
            <a:avLst/>
          </a:prstGeom>
          <a:solidFill>
            <a:schemeClr val="bg1"/>
          </a:solidFill>
          <a:ln w="889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GB" sz="2400" b="1" smtClean="0">
                <a:latin typeface="Arial" panose="020B0604020202020204" pitchFamily="34" charset="0"/>
                <a:cs typeface="Arial" pitchFamily="34" charset="0"/>
              </a:rPr>
              <a:t>Particle physics</a:t>
            </a:r>
          </a:p>
          <a:p>
            <a:pPr>
              <a:spcAft>
                <a:spcPts val="600"/>
              </a:spcAft>
            </a:pPr>
            <a:r>
              <a:rPr lang="en-GB" sz="2000" b="1" smtClean="0">
                <a:latin typeface="Arial" pitchFamily="34" charset="0"/>
                <a:cs typeface="Arial" pitchFamily="34" charset="0"/>
              </a:rPr>
              <a:t>Breakthrough!</a:t>
            </a:r>
            <a:r>
              <a:rPr lang="en-GB" sz="2000" smtClean="0">
                <a:latin typeface="Arial" pitchFamily="34" charset="0"/>
                <a:cs typeface="Arial" pitchFamily="34" charset="0"/>
              </a:rPr>
              <a:t> The solar neutrino problem provided one of the first hints towards  the discovery of neutrino oscillations;</a:t>
            </a:r>
          </a:p>
        </p:txBody>
      </p:sp>
      <p:sp>
        <p:nvSpPr>
          <p:cNvPr id="3" name="Right Arrow 2"/>
          <p:cNvSpPr/>
          <p:nvPr/>
        </p:nvSpPr>
        <p:spPr>
          <a:xfrm rot="10800000">
            <a:off x="5955322" y="4699405"/>
            <a:ext cx="890955" cy="42203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TextBox 8"/>
          <p:cNvSpPr txBox="1"/>
          <p:nvPr/>
        </p:nvSpPr>
        <p:spPr>
          <a:xfrm>
            <a:off x="7479322" y="2110155"/>
            <a:ext cx="3985847" cy="461665"/>
          </a:xfrm>
          <a:prstGeom prst="rect">
            <a:avLst/>
          </a:prstGeom>
          <a:solidFill>
            <a:schemeClr val="bg1"/>
          </a:solidFill>
          <a:ln w="63500">
            <a:solidFill>
              <a:srgbClr val="FF0000"/>
            </a:solidFill>
            <a:prstDash val="sysDot"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GB" sz="2400" b="1" smtClean="0">
                <a:latin typeface="Arial" panose="020B0604020202020204" pitchFamily="34" charset="0"/>
                <a:cs typeface="Arial" pitchFamily="34" charset="0"/>
              </a:rPr>
              <a:t>Solar neutrino problem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73724" y="4659771"/>
            <a:ext cx="4374712" cy="461665"/>
          </a:xfrm>
          <a:prstGeom prst="rect">
            <a:avLst/>
          </a:prstGeom>
          <a:solidFill>
            <a:schemeClr val="bg1"/>
          </a:solidFill>
          <a:ln w="63500">
            <a:solidFill>
              <a:srgbClr val="FF0000"/>
            </a:solidFill>
            <a:prstDash val="sysDot"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GB" sz="2400" b="1" smtClean="0">
                <a:latin typeface="Arial" panose="020B0604020202020204" pitchFamily="34" charset="0"/>
                <a:cs typeface="Arial" pitchFamily="34" charset="0"/>
              </a:rPr>
              <a:t>Study of  the details of </a:t>
            </a:r>
            <a:r>
              <a:rPr lang="en-GB" sz="2400" b="1" smtClean="0">
                <a:latin typeface="Symbol" panose="05050102010706020507" pitchFamily="18" charset="2"/>
                <a:cs typeface="Arial" pitchFamily="34" charset="0"/>
              </a:rPr>
              <a:t>n</a:t>
            </a:r>
            <a:r>
              <a:rPr lang="en-GB" sz="2400" b="1" smtClean="0">
                <a:latin typeface="Arial" panose="020B0604020202020204" pitchFamily="34" charset="0"/>
                <a:cs typeface="Arial" pitchFamily="34" charset="0"/>
              </a:rPr>
              <a:t> flux</a:t>
            </a:r>
          </a:p>
        </p:txBody>
      </p:sp>
      <p:sp>
        <p:nvSpPr>
          <p:cNvPr id="11" name="Down Arrow 10"/>
          <p:cNvSpPr/>
          <p:nvPr/>
        </p:nvSpPr>
        <p:spPr>
          <a:xfrm rot="10800000">
            <a:off x="2200079" y="3214127"/>
            <a:ext cx="1143000" cy="68580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Right Arrow 11"/>
          <p:cNvSpPr/>
          <p:nvPr/>
        </p:nvSpPr>
        <p:spPr>
          <a:xfrm>
            <a:off x="6189784" y="2160162"/>
            <a:ext cx="890955" cy="42203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85171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8" grpId="0" animBg="1"/>
      <p:bldP spid="3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15192"/>
            <a:ext cx="12191999" cy="732755"/>
          </a:xfrm>
          <a:prstGeom prst="rect">
            <a:avLst/>
          </a:prstGeom>
          <a:solidFill>
            <a:schemeClr val="accent4"/>
          </a:solidFill>
          <a:ln w="50800">
            <a:solidFill>
              <a:schemeClr val="accent4"/>
            </a:solidFill>
          </a:ln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4000" b="1" smtClean="0">
                <a:latin typeface="Arial" panose="020B0604020202020204" pitchFamily="34" charset="0"/>
                <a:cs typeface="Arial" panose="020B0604020202020204" pitchFamily="34" charset="0"/>
              </a:rPr>
              <a:t>Borexino: Phase-II</a:t>
            </a:r>
            <a:endParaRPr lang="it-IT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6471139"/>
            <a:ext cx="12192000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b="1" i="1" smtClean="0"/>
              <a:t>Barbara Caccianiga (BX collaboration</a:t>
            </a:r>
            <a:r>
              <a:rPr lang="it-IT" b="1" smtClean="0"/>
              <a:t>) ``New results from Borexino’’   </a:t>
            </a:r>
            <a:endParaRPr lang="it-IT"/>
          </a:p>
        </p:txBody>
      </p:sp>
      <p:sp>
        <p:nvSpPr>
          <p:cNvPr id="28" name="TextBox 27"/>
          <p:cNvSpPr txBox="1"/>
          <p:nvPr/>
        </p:nvSpPr>
        <p:spPr>
          <a:xfrm>
            <a:off x="562708" y="1031631"/>
            <a:ext cx="93550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smtClean="0">
                <a:latin typeface="Arial" panose="020B0604020202020204" pitchFamily="34" charset="0"/>
                <a:cs typeface="Arial" panose="020B0604020202020204" pitchFamily="34" charset="0"/>
              </a:rPr>
              <a:t>Comparison between Phase-I and Phase-II data</a:t>
            </a:r>
            <a:endParaRPr lang="it-IT" sz="28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157994" y="1944430"/>
            <a:ext cx="497539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smtClean="0">
                <a:latin typeface="Arial" panose="020B0604020202020204" pitchFamily="34" charset="0"/>
                <a:cs typeface="Arial" panose="020B0604020202020204" pitchFamily="34" charset="0"/>
              </a:rPr>
              <a:t>Significant reduction of three important backgrounds;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268307" y="3305278"/>
            <a:ext cx="48650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85</a:t>
            </a:r>
            <a:r>
              <a:rPr lang="it-IT" sz="2400" smtClean="0">
                <a:latin typeface="Arial" panose="020B0604020202020204" pitchFamily="34" charset="0"/>
                <a:cs typeface="Arial" panose="020B0604020202020204" pitchFamily="34" charset="0"/>
              </a:rPr>
              <a:t>Kr: reduced by a factor 4.6;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7268306" y="4070033"/>
            <a:ext cx="48650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210</a:t>
            </a:r>
            <a:r>
              <a:rPr lang="it-IT" sz="2400" smtClean="0">
                <a:latin typeface="Arial" panose="020B0604020202020204" pitchFamily="34" charset="0"/>
                <a:cs typeface="Arial" panose="020B0604020202020204" pitchFamily="34" charset="0"/>
              </a:rPr>
              <a:t>Bi: reduced by a factor 2.3;</a:t>
            </a: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708" y="1882453"/>
            <a:ext cx="6595285" cy="448420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7370" y="1895201"/>
            <a:ext cx="6595285" cy="4491826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 rot="19005322">
            <a:off x="-352967" y="2701093"/>
            <a:ext cx="5079386" cy="369332"/>
          </a:xfrm>
          <a:prstGeom prst="rect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GB" b="1" smtClean="0">
                <a:latin typeface="Arial" pitchFamily="34" charset="0"/>
                <a:cs typeface="Arial" pitchFamily="34" charset="0"/>
              </a:rPr>
              <a:t>The scintillator has never been so clean! </a:t>
            </a:r>
            <a:endParaRPr lang="en-GB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268306" y="4859401"/>
            <a:ext cx="4607169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sz="24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210</a:t>
            </a:r>
            <a:r>
              <a:rPr lang="it-IT" sz="2400" smtClean="0">
                <a:latin typeface="Arial" panose="020B0604020202020204" pitchFamily="34" charset="0"/>
                <a:cs typeface="Arial" panose="020B0604020202020204" pitchFamily="34" charset="0"/>
              </a:rPr>
              <a:t>Po: reduced by more than an order of magnitude  (by natural decay)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208584" y="2567354"/>
            <a:ext cx="1840524" cy="523220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it-IT" sz="2800" b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PHASE-I</a:t>
            </a:r>
            <a:endParaRPr lang="it-IT" sz="28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208584" y="3305278"/>
            <a:ext cx="1840524" cy="523220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it-IT" sz="2800" b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PHASE-II</a:t>
            </a:r>
            <a:endParaRPr lang="it-IT" sz="2800" b="1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0632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1" grpId="0"/>
      <p:bldP spid="27" grpId="0" animBg="1"/>
      <p:bldP spid="11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2711501"/>
            <a:ext cx="12191999" cy="732755"/>
          </a:xfrm>
          <a:prstGeom prst="rect">
            <a:avLst/>
          </a:prstGeom>
          <a:solidFill>
            <a:schemeClr val="accent4"/>
          </a:solidFill>
          <a:ln w="50800">
            <a:solidFill>
              <a:schemeClr val="accent4"/>
            </a:solidFill>
          </a:ln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4000" b="1" smtClean="0">
                <a:latin typeface="Arial" panose="020B0604020202020204" pitchFamily="34" charset="0"/>
                <a:cs typeface="Arial" panose="020B0604020202020204" pitchFamily="34" charset="0"/>
              </a:rPr>
              <a:t>New results of Borexino Phase-II</a:t>
            </a:r>
            <a:endParaRPr lang="it-IT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6471139"/>
            <a:ext cx="12192000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b="1" i="1" smtClean="0"/>
              <a:t>Barbara Caccianiga (BX collaboration</a:t>
            </a:r>
            <a:r>
              <a:rPr lang="it-IT" b="1" smtClean="0"/>
              <a:t>) ``New results from Borexino’’   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08661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15192"/>
            <a:ext cx="12191999" cy="732755"/>
          </a:xfrm>
          <a:prstGeom prst="rect">
            <a:avLst/>
          </a:prstGeom>
          <a:solidFill>
            <a:schemeClr val="accent4"/>
          </a:solidFill>
          <a:ln w="50800">
            <a:solidFill>
              <a:schemeClr val="accent4"/>
            </a:solidFill>
          </a:ln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4000" b="1" smtClean="0">
                <a:latin typeface="Arial" panose="020B0604020202020204" pitchFamily="34" charset="0"/>
                <a:cs typeface="Arial" panose="020B0604020202020204" pitchFamily="34" charset="0"/>
              </a:rPr>
              <a:t>New Phase-II results</a:t>
            </a:r>
            <a:endParaRPr lang="it-IT" sz="40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6471139"/>
            <a:ext cx="12192000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b="1" i="1" smtClean="0"/>
              <a:t>Barbara Caccianiga (BX collaboration</a:t>
            </a:r>
            <a:r>
              <a:rPr lang="it-IT" b="1" smtClean="0"/>
              <a:t>) ``New results from Borexino’’   </a:t>
            </a:r>
            <a:endParaRPr lang="it-IT"/>
          </a:p>
        </p:txBody>
      </p:sp>
      <p:sp>
        <p:nvSpPr>
          <p:cNvPr id="26" name="TextBox 25"/>
          <p:cNvSpPr txBox="1"/>
          <p:nvPr/>
        </p:nvSpPr>
        <p:spPr>
          <a:xfrm>
            <a:off x="527537" y="2397950"/>
            <a:ext cx="11136923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1200"/>
              </a:spcAft>
              <a:buFont typeface="+mj-lt"/>
              <a:buAutoNum type="arabicPeriod"/>
            </a:pPr>
            <a:r>
              <a:rPr lang="it-IT" sz="2800" b="1" smtClean="0">
                <a:latin typeface="Arial" panose="020B0604020202020204" pitchFamily="34" charset="0"/>
                <a:cs typeface="Arial" panose="020B0604020202020204" pitchFamily="34" charset="0"/>
              </a:rPr>
              <a:t>Improved radiopurity</a:t>
            </a:r>
            <a:r>
              <a:rPr lang="it-IT" sz="2800" smtClean="0">
                <a:latin typeface="Arial" panose="020B0604020202020204" pitchFamily="34" charset="0"/>
                <a:cs typeface="Arial" panose="020B0604020202020204" pitchFamily="34" charset="0"/>
              </a:rPr>
              <a:t>, because of the purification campaign;</a:t>
            </a:r>
          </a:p>
          <a:p>
            <a:pPr marL="457200" indent="-457200">
              <a:spcAft>
                <a:spcPts val="1200"/>
              </a:spcAft>
              <a:buFont typeface="+mj-lt"/>
              <a:buAutoNum type="arabicPeriod"/>
            </a:pPr>
            <a:r>
              <a:rPr lang="it-IT" sz="2800" b="1" smtClean="0">
                <a:latin typeface="Arial" panose="020B0604020202020204" pitchFamily="34" charset="0"/>
                <a:cs typeface="Arial" panose="020B0604020202020204" pitchFamily="34" charset="0"/>
              </a:rPr>
              <a:t>Increased statistics </a:t>
            </a:r>
            <a:r>
              <a:rPr lang="it-IT" sz="2800" smtClean="0">
                <a:latin typeface="Arial" panose="020B0604020202020204" pitchFamily="34" charset="0"/>
                <a:cs typeface="Arial" panose="020B0604020202020204" pitchFamily="34" charset="0"/>
              </a:rPr>
              <a:t>(x 1.6 exposure of published Phase-I data);</a:t>
            </a:r>
          </a:p>
          <a:p>
            <a:pPr marL="457200" indent="-457200">
              <a:spcAft>
                <a:spcPts val="1200"/>
              </a:spcAft>
              <a:buFont typeface="+mj-lt"/>
              <a:buAutoNum type="arabicPeriod"/>
            </a:pPr>
            <a:r>
              <a:rPr lang="it-IT" sz="2800" b="1" smtClean="0">
                <a:latin typeface="Arial" panose="020B0604020202020204" pitchFamily="34" charset="0"/>
                <a:cs typeface="Arial" panose="020B0604020202020204" pitchFamily="34" charset="0"/>
              </a:rPr>
              <a:t>Increased stability </a:t>
            </a:r>
            <a:r>
              <a:rPr lang="it-IT" sz="2800" smtClean="0">
                <a:latin typeface="Arial" panose="020B0604020202020204" pitchFamily="34" charset="0"/>
                <a:cs typeface="Arial" panose="020B0604020202020204" pitchFamily="34" charset="0"/>
              </a:rPr>
              <a:t>of the detector;</a:t>
            </a:r>
          </a:p>
          <a:p>
            <a:pPr marL="457200" indent="-457200">
              <a:spcAft>
                <a:spcPts val="1200"/>
              </a:spcAft>
              <a:buFont typeface="+mj-lt"/>
              <a:buAutoNum type="arabicPeriod"/>
            </a:pPr>
            <a:r>
              <a:rPr lang="it-IT" sz="2800" b="1" smtClean="0">
                <a:latin typeface="Arial" panose="020B0604020202020204" pitchFamily="34" charset="0"/>
                <a:cs typeface="Arial" panose="020B0604020202020204" pitchFamily="34" charset="0"/>
              </a:rPr>
              <a:t>Better comprehension of the details of the energy scale and detector response;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562708" y="1219199"/>
            <a:ext cx="106211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Summary of improvements with respect to Phase-I</a:t>
            </a:r>
            <a:endParaRPr lang="it-IT" sz="32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1178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15192"/>
            <a:ext cx="12191999" cy="732755"/>
          </a:xfrm>
          <a:prstGeom prst="rect">
            <a:avLst/>
          </a:prstGeom>
          <a:solidFill>
            <a:schemeClr val="accent4"/>
          </a:solidFill>
          <a:ln w="50800">
            <a:solidFill>
              <a:schemeClr val="accent4"/>
            </a:solidFill>
          </a:ln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4000" b="1" smtClean="0">
                <a:latin typeface="Arial" panose="020B0604020202020204" pitchFamily="34" charset="0"/>
                <a:cs typeface="Arial" panose="020B0604020202020204" pitchFamily="34" charset="0"/>
              </a:rPr>
              <a:t>New Phase-II results</a:t>
            </a:r>
            <a:endParaRPr lang="it-IT" sz="40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6471139"/>
            <a:ext cx="12192000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b="1" i="1" smtClean="0"/>
              <a:t>Barbara Caccianiga (BX collaboration</a:t>
            </a:r>
            <a:r>
              <a:rPr lang="it-IT" b="1" smtClean="0"/>
              <a:t>) ``New results from Borexino’’   </a:t>
            </a:r>
            <a:endParaRPr lang="it-IT"/>
          </a:p>
        </p:txBody>
      </p:sp>
      <p:sp>
        <p:nvSpPr>
          <p:cNvPr id="32" name="TextBox 31"/>
          <p:cNvSpPr txBox="1"/>
          <p:nvPr/>
        </p:nvSpPr>
        <p:spPr>
          <a:xfrm>
            <a:off x="562708" y="2149340"/>
            <a:ext cx="11136923" cy="38010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1800"/>
              </a:spcAft>
              <a:buFont typeface="Wingdings" panose="05000000000000000000" pitchFamily="2" charset="2"/>
              <a:buChar char="Ø"/>
            </a:pPr>
            <a:r>
              <a:rPr lang="it-IT" sz="2800" b="1" smtClean="0">
                <a:latin typeface="Arial" panose="020B0604020202020204" pitchFamily="34" charset="0"/>
                <a:cs typeface="Arial" panose="020B0604020202020204" pitchFamily="34" charset="0"/>
              </a:rPr>
              <a:t>First measurement of the pp rate (</a:t>
            </a:r>
            <a:r>
              <a:rPr lang="it-IT" sz="2800" i="1" smtClean="0">
                <a:latin typeface="Arial" panose="020B0604020202020204" pitchFamily="34" charset="0"/>
                <a:cs typeface="Arial" panose="020B0604020202020204" pitchFamily="34" charset="0"/>
              </a:rPr>
              <a:t>Nature, Vol. 512 2014</a:t>
            </a:r>
            <a:r>
              <a:rPr lang="it-IT" sz="2800" smtClean="0">
                <a:latin typeface="Arial" panose="020B0604020202020204" pitchFamily="34" charset="0"/>
                <a:cs typeface="Arial" panose="020B0604020202020204" pitchFamily="34" charset="0"/>
              </a:rPr>
              <a:t>) with a dedicated analysis of the low energy portion of the spectrum;</a:t>
            </a:r>
          </a:p>
          <a:p>
            <a:pPr marL="457200" indent="-457200">
              <a:spcAft>
                <a:spcPts val="1800"/>
              </a:spcAft>
              <a:buFont typeface="Wingdings" panose="05000000000000000000" pitchFamily="2" charset="2"/>
              <a:buChar char="Ø"/>
            </a:pPr>
            <a:r>
              <a:rPr lang="it-IT" sz="2800" b="1" smtClean="0">
                <a:latin typeface="Arial" panose="020B0604020202020204" pitchFamily="34" charset="0"/>
                <a:cs typeface="Arial" panose="020B0604020202020204" pitchFamily="34" charset="0"/>
              </a:rPr>
              <a:t>Seasonal modulations of the </a:t>
            </a:r>
            <a:r>
              <a:rPr lang="it-IT" sz="2800" b="1" baseline="30000" smtClean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it-IT" sz="2800" b="1" smtClean="0">
                <a:latin typeface="Arial" panose="020B0604020202020204" pitchFamily="34" charset="0"/>
                <a:cs typeface="Arial" panose="020B0604020202020204" pitchFamily="34" charset="0"/>
              </a:rPr>
              <a:t>Be solar neutrino signal </a:t>
            </a:r>
            <a:r>
              <a:rPr lang="it-IT" sz="2800" i="1" smtClean="0">
                <a:latin typeface="Arial" panose="020B0604020202020204" pitchFamily="34" charset="0"/>
                <a:cs typeface="Arial" panose="020B0604020202020204" pitchFamily="34" charset="0"/>
              </a:rPr>
              <a:t>(Astr.Phys. 92 (2017) 21);</a:t>
            </a:r>
          </a:p>
          <a:p>
            <a:pPr marL="457200" indent="-457200">
              <a:spcAft>
                <a:spcPts val="1800"/>
              </a:spcAft>
              <a:buFont typeface="Wingdings" panose="05000000000000000000" pitchFamily="2" charset="2"/>
              <a:buChar char="Ø"/>
            </a:pPr>
            <a:r>
              <a:rPr lang="it-IT" sz="2800" b="1" smtClean="0">
                <a:latin typeface="Arial" panose="020B0604020202020204" pitchFamily="34" charset="0"/>
                <a:cs typeface="Arial" panose="020B0604020202020204" pitchFamily="34" charset="0"/>
              </a:rPr>
              <a:t>First Simultaneuos Precision Spectroscopy of pp, </a:t>
            </a:r>
            <a:r>
              <a:rPr lang="it-IT" sz="2800" b="1" baseline="30000" smtClean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it-IT" sz="2800" b="1" smtClean="0">
                <a:latin typeface="Arial" panose="020B0604020202020204" pitchFamily="34" charset="0"/>
                <a:cs typeface="Arial" panose="020B0604020202020204" pitchFamily="34" charset="0"/>
              </a:rPr>
              <a:t>Be and pep Solar Neutrinos </a:t>
            </a:r>
            <a:r>
              <a:rPr lang="it-IT" sz="2800" i="1" smtClean="0">
                <a:latin typeface="Arial" panose="020B0604020202020204" pitchFamily="34" charset="0"/>
                <a:cs typeface="Arial" panose="020B0604020202020204" pitchFamily="34" charset="0"/>
              </a:rPr>
              <a:t>(arXiV:1707.09279);</a:t>
            </a:r>
          </a:p>
          <a:p>
            <a:pPr marL="457200" indent="-457200">
              <a:spcAft>
                <a:spcPts val="1800"/>
              </a:spcAft>
              <a:buFont typeface="Wingdings" panose="05000000000000000000" pitchFamily="2" charset="2"/>
              <a:buChar char="Ø"/>
            </a:pPr>
            <a:r>
              <a:rPr lang="it-IT" sz="2800" b="1" smtClean="0">
                <a:latin typeface="Arial" panose="020B0604020202020204" pitchFamily="34" charset="0"/>
                <a:cs typeface="Arial" panose="020B0604020202020204" pitchFamily="34" charset="0"/>
              </a:rPr>
              <a:t>Updated </a:t>
            </a:r>
            <a:r>
              <a:rPr lang="it-IT" sz="2800" b="1" baseline="30000" smtClean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it-IT" sz="2800" b="1" smtClean="0">
                <a:latin typeface="Arial" panose="020B0604020202020204" pitchFamily="34" charset="0"/>
                <a:cs typeface="Arial" panose="020B0604020202020204" pitchFamily="34" charset="0"/>
              </a:rPr>
              <a:t>B result</a:t>
            </a:r>
            <a:r>
              <a:rPr lang="it-IT" sz="2800" i="1" smtClean="0">
                <a:latin typeface="Arial" panose="020B0604020202020204" pitchFamily="34" charset="0"/>
                <a:cs typeface="Arial" panose="020B0604020202020204" pitchFamily="34" charset="0"/>
              </a:rPr>
              <a:t>s (see Davide Franco’s talk)</a:t>
            </a:r>
            <a:endParaRPr lang="it-IT" sz="280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62708" y="1219199"/>
            <a:ext cx="106211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it-IT" sz="32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main results on solar neutrinos from Phase-II data</a:t>
            </a:r>
            <a:endParaRPr lang="it-IT" sz="32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 rot="20402076">
            <a:off x="10386647" y="3205360"/>
            <a:ext cx="1008185" cy="46166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it-IT" sz="2400" b="1" smtClean="0"/>
              <a:t>NEW!</a:t>
            </a:r>
            <a:endParaRPr lang="it-IT" sz="2400" b="1"/>
          </a:p>
        </p:txBody>
      </p:sp>
      <p:sp>
        <p:nvSpPr>
          <p:cNvPr id="9" name="TextBox 8"/>
          <p:cNvSpPr txBox="1"/>
          <p:nvPr/>
        </p:nvSpPr>
        <p:spPr>
          <a:xfrm rot="20402076">
            <a:off x="10642924" y="4526692"/>
            <a:ext cx="1008185" cy="46166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it-IT" sz="2400" b="1" smtClean="0"/>
              <a:t>NEW!</a:t>
            </a:r>
            <a:endParaRPr lang="it-IT" sz="2400" b="1"/>
          </a:p>
        </p:txBody>
      </p:sp>
      <p:sp>
        <p:nvSpPr>
          <p:cNvPr id="8" name="TextBox 7"/>
          <p:cNvSpPr txBox="1"/>
          <p:nvPr/>
        </p:nvSpPr>
        <p:spPr>
          <a:xfrm rot="20402076">
            <a:off x="8778954" y="5331724"/>
            <a:ext cx="1008185" cy="46166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it-IT" sz="2400" b="1" smtClean="0"/>
              <a:t>NEW!</a:t>
            </a:r>
            <a:endParaRPr lang="it-IT" sz="2400" b="1"/>
          </a:p>
        </p:txBody>
      </p:sp>
    </p:spTree>
    <p:extLst>
      <p:ext uri="{BB962C8B-B14F-4D97-AF65-F5344CB8AC3E}">
        <p14:creationId xmlns:p14="http://schemas.microsoft.com/office/powerpoint/2010/main" val="3265227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  <p:bldP spid="8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2157045"/>
            <a:ext cx="12191999" cy="1828801"/>
          </a:xfrm>
          <a:prstGeom prst="rect">
            <a:avLst/>
          </a:prstGeom>
          <a:solidFill>
            <a:schemeClr val="accent4"/>
          </a:solidFill>
          <a:ln w="50800">
            <a:solidFill>
              <a:schemeClr val="accent4"/>
            </a:solidFill>
          </a:ln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it-IT" sz="4000" b="1" smtClean="0">
                <a:latin typeface="Arial" panose="020B0604020202020204" pitchFamily="34" charset="0"/>
                <a:cs typeface="Arial" panose="020B0604020202020204" pitchFamily="34" charset="0"/>
              </a:rPr>
              <a:t>‘’Seasonal modulation of the </a:t>
            </a:r>
            <a:r>
              <a:rPr lang="it-IT" sz="4000" b="1" baseline="30000" smtClean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it-IT" sz="4000" b="1" smtClean="0">
                <a:latin typeface="Arial" panose="020B0604020202020204" pitchFamily="34" charset="0"/>
                <a:cs typeface="Arial" panose="020B0604020202020204" pitchFamily="34" charset="0"/>
              </a:rPr>
              <a:t>Be solar neutrino rate in Borexino’’</a:t>
            </a:r>
          </a:p>
          <a:p>
            <a:pPr algn="ctr">
              <a:spcBef>
                <a:spcPts val="1200"/>
              </a:spcBef>
              <a:spcAft>
                <a:spcPts val="600"/>
              </a:spcAft>
            </a:pPr>
            <a:r>
              <a:rPr lang="it-IT" sz="2800" i="1" smtClean="0">
                <a:latin typeface="Arial" panose="020B0604020202020204" pitchFamily="34" charset="0"/>
                <a:cs typeface="Arial" panose="020B0604020202020204" pitchFamily="34" charset="0"/>
              </a:rPr>
              <a:t>Astr.Phys</a:t>
            </a:r>
            <a:r>
              <a:rPr lang="it-IT" sz="2800" i="1">
                <a:latin typeface="Arial" panose="020B0604020202020204" pitchFamily="34" charset="0"/>
                <a:cs typeface="Arial" panose="020B0604020202020204" pitchFamily="34" charset="0"/>
              </a:rPr>
              <a:t>. 92 (2017) </a:t>
            </a:r>
            <a:r>
              <a:rPr lang="it-IT" sz="2800" i="1" smtClean="0">
                <a:latin typeface="Arial" panose="020B0604020202020204" pitchFamily="34" charset="0"/>
                <a:cs typeface="Arial" panose="020B0604020202020204" pitchFamily="34" charset="0"/>
              </a:rPr>
              <a:t>21</a:t>
            </a:r>
            <a:endParaRPr lang="it-IT" sz="2800" b="1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6471139"/>
            <a:ext cx="12192000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b="1" i="1" smtClean="0"/>
              <a:t>Barbara Caccianiga (BX collaboration</a:t>
            </a:r>
            <a:r>
              <a:rPr lang="it-IT" b="1" smtClean="0"/>
              <a:t>) ``New results from Borexino’’   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7785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6471139"/>
            <a:ext cx="12192000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b="1" i="1" smtClean="0"/>
              <a:t>Barbara Caccianiga (BX collaboration</a:t>
            </a:r>
            <a:r>
              <a:rPr lang="it-IT" b="1" smtClean="0"/>
              <a:t>) ``New results from Borexino’’   </a:t>
            </a:r>
            <a:endParaRPr lang="it-IT"/>
          </a:p>
        </p:txBody>
      </p:sp>
      <p:sp>
        <p:nvSpPr>
          <p:cNvPr id="33" name="Title 1"/>
          <p:cNvSpPr txBox="1">
            <a:spLocks/>
          </p:cNvSpPr>
          <p:nvPr/>
        </p:nvSpPr>
        <p:spPr>
          <a:xfrm>
            <a:off x="0" y="15192"/>
            <a:ext cx="12191999" cy="732755"/>
          </a:xfrm>
          <a:prstGeom prst="rect">
            <a:avLst/>
          </a:prstGeom>
          <a:solidFill>
            <a:schemeClr val="accent4"/>
          </a:solidFill>
          <a:ln w="50800">
            <a:solidFill>
              <a:schemeClr val="accent4"/>
            </a:solidFill>
          </a:ln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4000" b="1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it-IT" sz="4000" b="1" smtClean="0">
                <a:latin typeface="Arial" panose="020B0604020202020204" pitchFamily="34" charset="0"/>
                <a:cs typeface="Arial" panose="020B0604020202020204" pitchFamily="34" charset="0"/>
              </a:rPr>
              <a:t>easonal modulations</a:t>
            </a:r>
            <a:endParaRPr lang="it-IT" sz="40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5297248" y="2052320"/>
            <a:ext cx="7138591" cy="4203609"/>
            <a:chOff x="4951809" y="993660"/>
            <a:chExt cx="6835334" cy="3914481"/>
          </a:xfrm>
        </p:grpSpPr>
        <p:grpSp>
          <p:nvGrpSpPr>
            <p:cNvPr id="3" name="Group 2"/>
            <p:cNvGrpSpPr/>
            <p:nvPr/>
          </p:nvGrpSpPr>
          <p:grpSpPr>
            <a:xfrm>
              <a:off x="5840068" y="1397556"/>
              <a:ext cx="5010150" cy="2959100"/>
              <a:chOff x="3295650" y="3041650"/>
              <a:chExt cx="5010150" cy="2959100"/>
            </a:xfrm>
          </p:grpSpPr>
          <p:sp>
            <p:nvSpPr>
              <p:cNvPr id="18" name="Oval 12"/>
              <p:cNvSpPr>
                <a:spLocks noChangeArrowheads="1"/>
              </p:cNvSpPr>
              <p:nvPr/>
            </p:nvSpPr>
            <p:spPr bwMode="auto">
              <a:xfrm>
                <a:off x="3563938" y="3284538"/>
                <a:ext cx="4500562" cy="2498725"/>
              </a:xfrm>
              <a:prstGeom prst="ellipse">
                <a:avLst/>
              </a:prstGeom>
              <a:noFill/>
              <a:ln w="28575">
                <a:solidFill>
                  <a:srgbClr val="FFCC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400" b="1">
                    <a:solidFill>
                      <a:schemeClr val="bg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0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0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it-IT" sz="1800">
                  <a:solidFill>
                    <a:schemeClr val="tx1"/>
                  </a:solidFill>
                </a:endParaRPr>
              </a:p>
            </p:txBody>
          </p:sp>
          <p:pic>
            <p:nvPicPr>
              <p:cNvPr id="19" name="Picture 13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4572000" y="4076700"/>
                <a:ext cx="923925" cy="881063"/>
              </a:xfrm>
              <a:prstGeom prst="rect">
                <a:avLst/>
              </a:prstGeom>
              <a:noFill/>
            </p:spPr>
          </p:pic>
          <p:sp>
            <p:nvSpPr>
              <p:cNvPr id="20" name="Oval 16"/>
              <p:cNvSpPr>
                <a:spLocks noChangeAspect="1" noChangeArrowheads="1"/>
              </p:cNvSpPr>
              <p:nvPr/>
            </p:nvSpPr>
            <p:spPr bwMode="auto">
              <a:xfrm>
                <a:off x="7821613" y="4221163"/>
                <a:ext cx="484187" cy="484187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400" b="1">
                    <a:solidFill>
                      <a:schemeClr val="bg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0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0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it-IT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21" name="Oval 17"/>
              <p:cNvSpPr>
                <a:spLocks noChangeAspect="1" noChangeArrowheads="1"/>
              </p:cNvSpPr>
              <p:nvPr/>
            </p:nvSpPr>
            <p:spPr bwMode="auto">
              <a:xfrm>
                <a:off x="3295650" y="4292600"/>
                <a:ext cx="484188" cy="4841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400" b="1">
                    <a:solidFill>
                      <a:schemeClr val="bg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0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0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it-IT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22" name="Oval 18"/>
              <p:cNvSpPr>
                <a:spLocks noChangeAspect="1" noChangeArrowheads="1"/>
              </p:cNvSpPr>
              <p:nvPr/>
            </p:nvSpPr>
            <p:spPr bwMode="auto">
              <a:xfrm>
                <a:off x="5508625" y="5516563"/>
                <a:ext cx="484188" cy="484187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400" b="1">
                    <a:solidFill>
                      <a:schemeClr val="bg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0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0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it-IT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23" name="Oval 19"/>
              <p:cNvSpPr>
                <a:spLocks noChangeAspect="1" noChangeArrowheads="1"/>
              </p:cNvSpPr>
              <p:nvPr/>
            </p:nvSpPr>
            <p:spPr bwMode="auto">
              <a:xfrm>
                <a:off x="5437188" y="3041650"/>
                <a:ext cx="484187" cy="4841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400" b="1">
                    <a:solidFill>
                      <a:schemeClr val="bg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0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0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it-IT" sz="180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4" name="TextBox 3"/>
            <p:cNvSpPr txBox="1"/>
            <p:nvPr/>
          </p:nvSpPr>
          <p:spPr>
            <a:xfrm>
              <a:off x="4951809" y="2332271"/>
              <a:ext cx="117901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b="1" smtClean="0"/>
                <a:t>December</a:t>
              </a:r>
              <a:endParaRPr lang="it-IT" b="1"/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10608124" y="2247940"/>
              <a:ext cx="117901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b="1" smtClean="0"/>
                <a:t>June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7634189" y="993660"/>
              <a:ext cx="127534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b="1" smtClean="0"/>
                <a:t>September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7899556" y="4538809"/>
              <a:ext cx="127534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b="1" smtClean="0"/>
                <a:t>March</a:t>
              </a:r>
            </a:p>
          </p:txBody>
        </p:sp>
      </p:grpSp>
      <p:graphicFrame>
        <p:nvGraphicFramePr>
          <p:cNvPr id="48" name="Object 3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34863531"/>
              </p:ext>
            </p:extLst>
          </p:nvPr>
        </p:nvGraphicFramePr>
        <p:xfrm>
          <a:off x="1079398" y="2778601"/>
          <a:ext cx="2857500" cy="747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1" name="Equation" r:id="rId5" imgW="1409700" imgH="368300" progId="Equation.3">
                  <p:embed/>
                </p:oleObj>
              </mc:Choice>
              <mc:Fallback>
                <p:oleObj name="Equation" r:id="rId5" imgW="1409700" imgH="368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9398" y="2778601"/>
                        <a:ext cx="2857500" cy="747713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 w="76200">
                        <a:solidFill>
                          <a:srgbClr val="FF99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9" name="Text Box 33"/>
          <p:cNvSpPr txBox="1">
            <a:spLocks noChangeArrowheads="1"/>
          </p:cNvSpPr>
          <p:nvPr/>
        </p:nvSpPr>
        <p:spPr bwMode="auto">
          <a:xfrm>
            <a:off x="1874873" y="4048443"/>
            <a:ext cx="1403350" cy="1200329"/>
          </a:xfrm>
          <a:prstGeom prst="rect">
            <a:avLst/>
          </a:prstGeom>
          <a:solidFill>
            <a:srgbClr val="FFFF00"/>
          </a:solidFill>
          <a:ln w="76200">
            <a:solidFill>
              <a:srgbClr val="FF66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it-IT" sz="1800">
                <a:solidFill>
                  <a:schemeClr val="tx1"/>
                </a:solidFill>
              </a:rPr>
              <a:t>L</a:t>
            </a:r>
            <a:r>
              <a:rPr lang="en-US" altLang="it-IT" sz="1800" baseline="-25000">
                <a:solidFill>
                  <a:schemeClr val="tx1"/>
                </a:solidFill>
              </a:rPr>
              <a:t>0</a:t>
            </a:r>
            <a:r>
              <a:rPr lang="en-US" altLang="it-IT" sz="1800">
                <a:solidFill>
                  <a:schemeClr val="tx1"/>
                </a:solidFill>
              </a:rPr>
              <a:t>= 1 a.u.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it-IT" sz="1800">
                <a:solidFill>
                  <a:schemeClr val="tx1"/>
                </a:solidFill>
              </a:rPr>
              <a:t>T=1 </a:t>
            </a:r>
            <a:r>
              <a:rPr lang="en-US" altLang="it-IT" sz="1800" smtClean="0">
                <a:solidFill>
                  <a:schemeClr val="tx1"/>
                </a:solidFill>
              </a:rPr>
              <a:t>year</a:t>
            </a:r>
            <a:endParaRPr lang="en-US" altLang="it-IT" sz="1800">
              <a:solidFill>
                <a:schemeClr val="tx1"/>
              </a:solidFill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it-IT" sz="1800" smtClean="0">
                <a:solidFill>
                  <a:schemeClr val="tx1"/>
                </a:solidFill>
                <a:latin typeface="Symbol" panose="05050102010706020507" pitchFamily="18" charset="2"/>
              </a:rPr>
              <a:t>e</a:t>
            </a:r>
            <a:r>
              <a:rPr lang="en-US" altLang="it-IT" sz="1800" smtClean="0">
                <a:solidFill>
                  <a:schemeClr val="tx1"/>
                </a:solidFill>
              </a:rPr>
              <a:t>=0.0167</a:t>
            </a:r>
            <a:endParaRPr lang="en-US" altLang="it-IT" sz="1800">
              <a:solidFill>
                <a:schemeClr val="tx1"/>
              </a:solidFill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562708" y="1056639"/>
            <a:ext cx="106211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smtClean="0">
                <a:latin typeface="Arial" panose="020B0604020202020204" pitchFamily="34" charset="0"/>
                <a:cs typeface="Arial" panose="020B0604020202020204" pitchFamily="34" charset="0"/>
              </a:rPr>
              <a:t>Search for the seasonal variations of the neutrino interaction rate due to the varying distance L(t) between Sun and Earth during the year;</a:t>
            </a:r>
            <a:endParaRPr lang="it-IT" sz="24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5058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  <p:bldP spid="50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6471139"/>
            <a:ext cx="12192000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b="1" i="1" smtClean="0"/>
              <a:t>Barbara Caccianiga (BX collaboration</a:t>
            </a:r>
            <a:r>
              <a:rPr lang="it-IT" b="1" smtClean="0"/>
              <a:t>) ``New results from Borexino’’   </a:t>
            </a:r>
            <a:endParaRPr lang="it-IT"/>
          </a:p>
        </p:txBody>
      </p:sp>
      <p:sp>
        <p:nvSpPr>
          <p:cNvPr id="33" name="Title 1"/>
          <p:cNvSpPr txBox="1">
            <a:spLocks/>
          </p:cNvSpPr>
          <p:nvPr/>
        </p:nvSpPr>
        <p:spPr>
          <a:xfrm>
            <a:off x="0" y="15192"/>
            <a:ext cx="12191999" cy="732755"/>
          </a:xfrm>
          <a:prstGeom prst="rect">
            <a:avLst/>
          </a:prstGeom>
          <a:solidFill>
            <a:schemeClr val="accent4"/>
          </a:solidFill>
          <a:ln w="50800">
            <a:solidFill>
              <a:schemeClr val="accent4"/>
            </a:solidFill>
          </a:ln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4000" b="1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it-IT" sz="4000" b="1" smtClean="0">
                <a:latin typeface="Arial" panose="020B0604020202020204" pitchFamily="34" charset="0"/>
                <a:cs typeface="Arial" panose="020B0604020202020204" pitchFamily="34" charset="0"/>
              </a:rPr>
              <a:t>easonal modulations</a:t>
            </a:r>
            <a:endParaRPr lang="it-IT" sz="40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5297248" y="2052320"/>
            <a:ext cx="7138591" cy="4203609"/>
            <a:chOff x="4951809" y="993660"/>
            <a:chExt cx="6835334" cy="3914481"/>
          </a:xfrm>
        </p:grpSpPr>
        <p:grpSp>
          <p:nvGrpSpPr>
            <p:cNvPr id="3" name="Group 2"/>
            <p:cNvGrpSpPr/>
            <p:nvPr/>
          </p:nvGrpSpPr>
          <p:grpSpPr>
            <a:xfrm>
              <a:off x="5840068" y="1397556"/>
              <a:ext cx="5010150" cy="2959100"/>
              <a:chOff x="3295650" y="3041650"/>
              <a:chExt cx="5010150" cy="2959100"/>
            </a:xfrm>
          </p:grpSpPr>
          <p:sp>
            <p:nvSpPr>
              <p:cNvPr id="18" name="Oval 12"/>
              <p:cNvSpPr>
                <a:spLocks noChangeArrowheads="1"/>
              </p:cNvSpPr>
              <p:nvPr/>
            </p:nvSpPr>
            <p:spPr bwMode="auto">
              <a:xfrm>
                <a:off x="3563938" y="3284538"/>
                <a:ext cx="4500562" cy="2498725"/>
              </a:xfrm>
              <a:prstGeom prst="ellipse">
                <a:avLst/>
              </a:prstGeom>
              <a:noFill/>
              <a:ln w="28575">
                <a:solidFill>
                  <a:srgbClr val="FFCC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400" b="1">
                    <a:solidFill>
                      <a:schemeClr val="bg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0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0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it-IT" sz="1800">
                  <a:solidFill>
                    <a:schemeClr val="tx1"/>
                  </a:solidFill>
                </a:endParaRPr>
              </a:p>
            </p:txBody>
          </p:sp>
          <p:pic>
            <p:nvPicPr>
              <p:cNvPr id="19" name="Picture 13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4572000" y="4076700"/>
                <a:ext cx="923925" cy="881063"/>
              </a:xfrm>
              <a:prstGeom prst="rect">
                <a:avLst/>
              </a:prstGeom>
              <a:noFill/>
            </p:spPr>
          </p:pic>
          <p:sp>
            <p:nvSpPr>
              <p:cNvPr id="20" name="Oval 16"/>
              <p:cNvSpPr>
                <a:spLocks noChangeAspect="1" noChangeArrowheads="1"/>
              </p:cNvSpPr>
              <p:nvPr/>
            </p:nvSpPr>
            <p:spPr bwMode="auto">
              <a:xfrm>
                <a:off x="7821613" y="4221163"/>
                <a:ext cx="484187" cy="484187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400" b="1">
                    <a:solidFill>
                      <a:schemeClr val="bg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0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0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it-IT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21" name="Oval 17"/>
              <p:cNvSpPr>
                <a:spLocks noChangeAspect="1" noChangeArrowheads="1"/>
              </p:cNvSpPr>
              <p:nvPr/>
            </p:nvSpPr>
            <p:spPr bwMode="auto">
              <a:xfrm>
                <a:off x="3295650" y="4292600"/>
                <a:ext cx="484188" cy="4841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400" b="1">
                    <a:solidFill>
                      <a:schemeClr val="bg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0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0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it-IT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22" name="Oval 18"/>
              <p:cNvSpPr>
                <a:spLocks noChangeAspect="1" noChangeArrowheads="1"/>
              </p:cNvSpPr>
              <p:nvPr/>
            </p:nvSpPr>
            <p:spPr bwMode="auto">
              <a:xfrm>
                <a:off x="5508625" y="5516563"/>
                <a:ext cx="484188" cy="484187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400" b="1">
                    <a:solidFill>
                      <a:schemeClr val="bg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0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0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it-IT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23" name="Oval 19"/>
              <p:cNvSpPr>
                <a:spLocks noChangeAspect="1" noChangeArrowheads="1"/>
              </p:cNvSpPr>
              <p:nvPr/>
            </p:nvSpPr>
            <p:spPr bwMode="auto">
              <a:xfrm>
                <a:off x="5437188" y="3041650"/>
                <a:ext cx="484187" cy="4841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400" b="1">
                    <a:solidFill>
                      <a:schemeClr val="bg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0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0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it-IT" sz="180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4" name="TextBox 3"/>
            <p:cNvSpPr txBox="1"/>
            <p:nvPr/>
          </p:nvSpPr>
          <p:spPr>
            <a:xfrm>
              <a:off x="4951809" y="2332271"/>
              <a:ext cx="117901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b="1" smtClean="0"/>
                <a:t>December</a:t>
              </a:r>
              <a:endParaRPr lang="it-IT" b="1"/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10608124" y="2247940"/>
              <a:ext cx="117901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b="1" smtClean="0"/>
                <a:t>June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7634189" y="993660"/>
              <a:ext cx="127534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b="1" smtClean="0"/>
                <a:t>September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7899556" y="4538809"/>
              <a:ext cx="127534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b="1" smtClean="0"/>
                <a:t>March</a:t>
              </a:r>
            </a:p>
          </p:txBody>
        </p:sp>
      </p:grpSp>
      <p:sp>
        <p:nvSpPr>
          <p:cNvPr id="50" name="TextBox 49"/>
          <p:cNvSpPr txBox="1"/>
          <p:nvPr/>
        </p:nvSpPr>
        <p:spPr>
          <a:xfrm>
            <a:off x="562708" y="1056639"/>
            <a:ext cx="106211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smtClean="0">
                <a:latin typeface="Arial" panose="020B0604020202020204" pitchFamily="34" charset="0"/>
                <a:cs typeface="Arial" panose="020B0604020202020204" pitchFamily="34" charset="0"/>
              </a:rPr>
              <a:t>Search for the seasonal variations of the neutrino interaction rate due to the varying distance L(t) between Sun and Earth during the year;</a:t>
            </a:r>
            <a:endParaRPr lang="it-IT" sz="24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" y="3698240"/>
            <a:ext cx="3886200" cy="2761104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183081" y="2118475"/>
            <a:ext cx="612001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smtClean="0"/>
              <a:t>Events between 215-715 keV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smtClean="0"/>
              <a:t>Muon and muon daughter cuts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smtClean="0"/>
              <a:t>FV cut: r&lt;3m + paraboloidal cuts at the vessel poles;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smtClean="0"/>
              <a:t>New alpha/beta cut (MLP) to reject </a:t>
            </a:r>
            <a:r>
              <a:rPr lang="it-IT" sz="2000" baseline="30000" smtClean="0"/>
              <a:t>210</a:t>
            </a:r>
            <a:r>
              <a:rPr lang="it-IT" sz="2000" smtClean="0"/>
              <a:t>Po alpha’s;</a:t>
            </a:r>
            <a:endParaRPr lang="it-IT" sz="2000"/>
          </a:p>
        </p:txBody>
      </p:sp>
    </p:spTree>
    <p:extLst>
      <p:ext uri="{BB962C8B-B14F-4D97-AF65-F5344CB8AC3E}">
        <p14:creationId xmlns:p14="http://schemas.microsoft.com/office/powerpoint/2010/main" val="3765334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6471139"/>
            <a:ext cx="12192000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b="1" i="1" smtClean="0"/>
              <a:t>Barbara Caccianiga (BX collaboration</a:t>
            </a:r>
            <a:r>
              <a:rPr lang="it-IT" b="1" smtClean="0"/>
              <a:t>) ``New results from Borexino’’   </a:t>
            </a:r>
            <a:endParaRPr lang="it-IT"/>
          </a:p>
        </p:txBody>
      </p:sp>
      <p:sp>
        <p:nvSpPr>
          <p:cNvPr id="33" name="Title 1"/>
          <p:cNvSpPr txBox="1">
            <a:spLocks/>
          </p:cNvSpPr>
          <p:nvPr/>
        </p:nvSpPr>
        <p:spPr>
          <a:xfrm>
            <a:off x="0" y="15192"/>
            <a:ext cx="12191999" cy="732755"/>
          </a:xfrm>
          <a:prstGeom prst="rect">
            <a:avLst/>
          </a:prstGeom>
          <a:solidFill>
            <a:schemeClr val="accent4"/>
          </a:solidFill>
          <a:ln w="50800">
            <a:solidFill>
              <a:schemeClr val="accent4"/>
            </a:solidFill>
          </a:ln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4000" b="1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it-IT" sz="4000" b="1" smtClean="0">
                <a:latin typeface="Arial" panose="020B0604020202020204" pitchFamily="34" charset="0"/>
                <a:cs typeface="Arial" panose="020B0604020202020204" pitchFamily="34" charset="0"/>
              </a:rPr>
              <a:t>easonal modulations</a:t>
            </a:r>
            <a:endParaRPr lang="it-IT" sz="40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5297248" y="2052320"/>
            <a:ext cx="7138591" cy="4203609"/>
            <a:chOff x="4951809" y="993660"/>
            <a:chExt cx="6835334" cy="3914481"/>
          </a:xfrm>
        </p:grpSpPr>
        <p:grpSp>
          <p:nvGrpSpPr>
            <p:cNvPr id="3" name="Group 2"/>
            <p:cNvGrpSpPr/>
            <p:nvPr/>
          </p:nvGrpSpPr>
          <p:grpSpPr>
            <a:xfrm>
              <a:off x="5840068" y="1397556"/>
              <a:ext cx="5010150" cy="2959100"/>
              <a:chOff x="3295650" y="3041650"/>
              <a:chExt cx="5010150" cy="2959100"/>
            </a:xfrm>
          </p:grpSpPr>
          <p:sp>
            <p:nvSpPr>
              <p:cNvPr id="18" name="Oval 12"/>
              <p:cNvSpPr>
                <a:spLocks noChangeArrowheads="1"/>
              </p:cNvSpPr>
              <p:nvPr/>
            </p:nvSpPr>
            <p:spPr bwMode="auto">
              <a:xfrm>
                <a:off x="3563938" y="3284538"/>
                <a:ext cx="4500562" cy="2498725"/>
              </a:xfrm>
              <a:prstGeom prst="ellipse">
                <a:avLst/>
              </a:prstGeom>
              <a:noFill/>
              <a:ln w="28575">
                <a:solidFill>
                  <a:srgbClr val="FFCC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400" b="1">
                    <a:solidFill>
                      <a:schemeClr val="bg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0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0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it-IT" sz="1800">
                  <a:solidFill>
                    <a:schemeClr val="tx1"/>
                  </a:solidFill>
                </a:endParaRPr>
              </a:p>
            </p:txBody>
          </p:sp>
          <p:pic>
            <p:nvPicPr>
              <p:cNvPr id="19" name="Picture 13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4572000" y="4076700"/>
                <a:ext cx="923925" cy="881063"/>
              </a:xfrm>
              <a:prstGeom prst="rect">
                <a:avLst/>
              </a:prstGeom>
              <a:noFill/>
            </p:spPr>
          </p:pic>
          <p:sp>
            <p:nvSpPr>
              <p:cNvPr id="20" name="Oval 16"/>
              <p:cNvSpPr>
                <a:spLocks noChangeAspect="1" noChangeArrowheads="1"/>
              </p:cNvSpPr>
              <p:nvPr/>
            </p:nvSpPr>
            <p:spPr bwMode="auto">
              <a:xfrm>
                <a:off x="7821613" y="4221163"/>
                <a:ext cx="484187" cy="484187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400" b="1">
                    <a:solidFill>
                      <a:schemeClr val="bg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0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0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it-IT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21" name="Oval 17"/>
              <p:cNvSpPr>
                <a:spLocks noChangeAspect="1" noChangeArrowheads="1"/>
              </p:cNvSpPr>
              <p:nvPr/>
            </p:nvSpPr>
            <p:spPr bwMode="auto">
              <a:xfrm>
                <a:off x="3295650" y="4292600"/>
                <a:ext cx="484188" cy="4841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400" b="1">
                    <a:solidFill>
                      <a:schemeClr val="bg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0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0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it-IT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22" name="Oval 18"/>
              <p:cNvSpPr>
                <a:spLocks noChangeAspect="1" noChangeArrowheads="1"/>
              </p:cNvSpPr>
              <p:nvPr/>
            </p:nvSpPr>
            <p:spPr bwMode="auto">
              <a:xfrm>
                <a:off x="5508625" y="5516563"/>
                <a:ext cx="484188" cy="484187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400" b="1">
                    <a:solidFill>
                      <a:schemeClr val="bg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0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0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it-IT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23" name="Oval 19"/>
              <p:cNvSpPr>
                <a:spLocks noChangeAspect="1" noChangeArrowheads="1"/>
              </p:cNvSpPr>
              <p:nvPr/>
            </p:nvSpPr>
            <p:spPr bwMode="auto">
              <a:xfrm>
                <a:off x="5437188" y="3041650"/>
                <a:ext cx="484187" cy="4841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400" b="1">
                    <a:solidFill>
                      <a:schemeClr val="bg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0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0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it-IT" sz="180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4" name="TextBox 3"/>
            <p:cNvSpPr txBox="1"/>
            <p:nvPr/>
          </p:nvSpPr>
          <p:spPr>
            <a:xfrm>
              <a:off x="4951809" y="2332271"/>
              <a:ext cx="117901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b="1" smtClean="0"/>
                <a:t>December</a:t>
              </a:r>
              <a:endParaRPr lang="it-IT" b="1"/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10608124" y="2247940"/>
              <a:ext cx="117901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b="1" smtClean="0"/>
                <a:t>June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7634189" y="993660"/>
              <a:ext cx="127534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b="1" smtClean="0"/>
                <a:t>September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7899556" y="4538809"/>
              <a:ext cx="127534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b="1" smtClean="0"/>
                <a:t>March</a:t>
              </a:r>
            </a:p>
          </p:txBody>
        </p:sp>
      </p:grpSp>
      <p:sp>
        <p:nvSpPr>
          <p:cNvPr id="50" name="TextBox 49"/>
          <p:cNvSpPr txBox="1"/>
          <p:nvPr/>
        </p:nvSpPr>
        <p:spPr>
          <a:xfrm>
            <a:off x="562708" y="1056639"/>
            <a:ext cx="106211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smtClean="0">
                <a:latin typeface="Arial" panose="020B0604020202020204" pitchFamily="34" charset="0"/>
                <a:cs typeface="Arial" panose="020B0604020202020204" pitchFamily="34" charset="0"/>
              </a:rPr>
              <a:t>Search for the seasonal variations of the neutrino interaction rate due to the varying distance L(t) between Sun and Earth during the year;</a:t>
            </a:r>
            <a:endParaRPr lang="it-IT" sz="24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2918" y="1921107"/>
            <a:ext cx="4054729" cy="3003019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3446583" y="4864878"/>
            <a:ext cx="2241021" cy="10156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it-IT" sz="2000" b="1" smtClean="0">
                <a:latin typeface="Symbol" panose="05050102010706020507" pitchFamily="18" charset="2"/>
              </a:rPr>
              <a:t>e </a:t>
            </a:r>
            <a:r>
              <a:rPr lang="it-IT" sz="2000" b="1" smtClean="0"/>
              <a:t>= (1.74 ± 0.45)%</a:t>
            </a:r>
          </a:p>
          <a:p>
            <a:r>
              <a:rPr lang="it-IT" sz="2000" b="1" smtClean="0"/>
              <a:t>T = (367 ± 10) days</a:t>
            </a:r>
          </a:p>
          <a:p>
            <a:r>
              <a:rPr lang="it-IT" sz="2000" b="1" smtClean="0">
                <a:latin typeface="Symbol" panose="05050102010706020507" pitchFamily="18" charset="2"/>
              </a:rPr>
              <a:t>F</a:t>
            </a:r>
            <a:r>
              <a:rPr lang="it-IT" sz="2000" b="1" smtClean="0"/>
              <a:t> = (-18</a:t>
            </a:r>
            <a:r>
              <a:rPr lang="it-IT" sz="2000" b="1"/>
              <a:t> </a:t>
            </a:r>
            <a:r>
              <a:rPr lang="it-IT" sz="2000" b="1" smtClean="0"/>
              <a:t>± 24) days</a:t>
            </a:r>
            <a:endParaRPr lang="it-IT" sz="2000" b="1"/>
          </a:p>
        </p:txBody>
      </p:sp>
      <p:cxnSp>
        <p:nvCxnSpPr>
          <p:cNvPr id="7" name="Straight Arrow Connector 6"/>
          <p:cNvCxnSpPr/>
          <p:nvPr/>
        </p:nvCxnSpPr>
        <p:spPr>
          <a:xfrm flipH="1" flipV="1">
            <a:off x="3230084" y="3243358"/>
            <a:ext cx="2067165" cy="340229"/>
          </a:xfrm>
          <a:prstGeom prst="straightConnector1">
            <a:avLst/>
          </a:prstGeom>
          <a:ln w="44450">
            <a:solidFill>
              <a:srgbClr val="FF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stCxn id="20" idx="2"/>
          </p:cNvCxnSpPr>
          <p:nvPr/>
        </p:nvCxnSpPr>
        <p:spPr>
          <a:xfrm flipH="1" flipV="1">
            <a:off x="2860431" y="3583586"/>
            <a:ext cx="8091247" cy="429070"/>
          </a:xfrm>
          <a:prstGeom prst="straightConnector1">
            <a:avLst/>
          </a:prstGeom>
          <a:ln w="44450">
            <a:solidFill>
              <a:srgbClr val="FF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465728" y="4868003"/>
            <a:ext cx="222639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smtClean="0"/>
              <a:t>Fit to the evolution of the rate in time (bin of 30 days)</a:t>
            </a:r>
          </a:p>
        </p:txBody>
      </p:sp>
      <p:sp>
        <p:nvSpPr>
          <p:cNvPr id="14" name="Right Arrow 13"/>
          <p:cNvSpPr/>
          <p:nvPr/>
        </p:nvSpPr>
        <p:spPr>
          <a:xfrm>
            <a:off x="2755756" y="5220862"/>
            <a:ext cx="550149" cy="334606"/>
          </a:xfrm>
          <a:prstGeom prst="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4" name="TextBox 23"/>
          <p:cNvSpPr txBox="1"/>
          <p:nvPr/>
        </p:nvSpPr>
        <p:spPr>
          <a:xfrm>
            <a:off x="562708" y="6069024"/>
            <a:ext cx="6939765" cy="400110"/>
          </a:xfrm>
          <a:prstGeom prst="rect">
            <a:avLst/>
          </a:prstGeom>
          <a:noFill/>
          <a:ln w="444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it-IT" sz="2000" smtClean="0"/>
              <a:t>Measurement of the astronomic year with solar neutrinos!</a:t>
            </a:r>
          </a:p>
        </p:txBody>
      </p:sp>
    </p:spTree>
    <p:extLst>
      <p:ext uri="{BB962C8B-B14F-4D97-AF65-F5344CB8AC3E}">
        <p14:creationId xmlns:p14="http://schemas.microsoft.com/office/powerpoint/2010/main" val="3762500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30" grpId="0"/>
      <p:bldP spid="14" grpId="0" animBg="1"/>
      <p:bldP spid="24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6471139"/>
            <a:ext cx="12192000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b="1" i="1" smtClean="0"/>
              <a:t>Barbara Caccianiga (BX collaboration</a:t>
            </a:r>
            <a:r>
              <a:rPr lang="it-IT" b="1" smtClean="0"/>
              <a:t>) ``New results from Borexino’’   </a:t>
            </a:r>
            <a:endParaRPr lang="it-IT"/>
          </a:p>
        </p:txBody>
      </p:sp>
      <p:sp>
        <p:nvSpPr>
          <p:cNvPr id="33" name="Title 1"/>
          <p:cNvSpPr txBox="1">
            <a:spLocks/>
          </p:cNvSpPr>
          <p:nvPr/>
        </p:nvSpPr>
        <p:spPr>
          <a:xfrm>
            <a:off x="0" y="15192"/>
            <a:ext cx="12191999" cy="732755"/>
          </a:xfrm>
          <a:prstGeom prst="rect">
            <a:avLst/>
          </a:prstGeom>
          <a:solidFill>
            <a:schemeClr val="accent4"/>
          </a:solidFill>
          <a:ln w="50800">
            <a:solidFill>
              <a:schemeClr val="accent4"/>
            </a:solidFill>
          </a:ln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4000" b="1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it-IT" sz="4000" b="1" smtClean="0">
                <a:latin typeface="Arial" panose="020B0604020202020204" pitchFamily="34" charset="0"/>
                <a:cs typeface="Arial" panose="020B0604020202020204" pitchFamily="34" charset="0"/>
              </a:rPr>
              <a:t>easonal modulations</a:t>
            </a:r>
            <a:endParaRPr lang="it-IT" sz="40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5297248" y="2052320"/>
            <a:ext cx="7138591" cy="4203609"/>
            <a:chOff x="4951809" y="993660"/>
            <a:chExt cx="6835334" cy="3914481"/>
          </a:xfrm>
        </p:grpSpPr>
        <p:grpSp>
          <p:nvGrpSpPr>
            <p:cNvPr id="3" name="Group 2"/>
            <p:cNvGrpSpPr/>
            <p:nvPr/>
          </p:nvGrpSpPr>
          <p:grpSpPr>
            <a:xfrm>
              <a:off x="5840068" y="1397556"/>
              <a:ext cx="5010150" cy="2959100"/>
              <a:chOff x="3295650" y="3041650"/>
              <a:chExt cx="5010150" cy="2959100"/>
            </a:xfrm>
          </p:grpSpPr>
          <p:sp>
            <p:nvSpPr>
              <p:cNvPr id="18" name="Oval 12"/>
              <p:cNvSpPr>
                <a:spLocks noChangeArrowheads="1"/>
              </p:cNvSpPr>
              <p:nvPr/>
            </p:nvSpPr>
            <p:spPr bwMode="auto">
              <a:xfrm>
                <a:off x="3563938" y="3284538"/>
                <a:ext cx="4500562" cy="2498725"/>
              </a:xfrm>
              <a:prstGeom prst="ellipse">
                <a:avLst/>
              </a:prstGeom>
              <a:noFill/>
              <a:ln w="28575">
                <a:solidFill>
                  <a:srgbClr val="FFCC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400" b="1">
                    <a:solidFill>
                      <a:schemeClr val="bg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0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0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it-IT" sz="1800">
                  <a:solidFill>
                    <a:schemeClr val="tx1"/>
                  </a:solidFill>
                </a:endParaRPr>
              </a:p>
            </p:txBody>
          </p:sp>
          <p:pic>
            <p:nvPicPr>
              <p:cNvPr id="19" name="Picture 13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4572000" y="4076700"/>
                <a:ext cx="923925" cy="881063"/>
              </a:xfrm>
              <a:prstGeom prst="rect">
                <a:avLst/>
              </a:prstGeom>
              <a:noFill/>
            </p:spPr>
          </p:pic>
          <p:sp>
            <p:nvSpPr>
              <p:cNvPr id="20" name="Oval 16"/>
              <p:cNvSpPr>
                <a:spLocks noChangeAspect="1" noChangeArrowheads="1"/>
              </p:cNvSpPr>
              <p:nvPr/>
            </p:nvSpPr>
            <p:spPr bwMode="auto">
              <a:xfrm>
                <a:off x="7821613" y="4221163"/>
                <a:ext cx="484187" cy="484187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400" b="1">
                    <a:solidFill>
                      <a:schemeClr val="bg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0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0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it-IT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21" name="Oval 17"/>
              <p:cNvSpPr>
                <a:spLocks noChangeAspect="1" noChangeArrowheads="1"/>
              </p:cNvSpPr>
              <p:nvPr/>
            </p:nvSpPr>
            <p:spPr bwMode="auto">
              <a:xfrm>
                <a:off x="3295650" y="4292600"/>
                <a:ext cx="484188" cy="4841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400" b="1">
                    <a:solidFill>
                      <a:schemeClr val="bg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0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0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it-IT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22" name="Oval 18"/>
              <p:cNvSpPr>
                <a:spLocks noChangeAspect="1" noChangeArrowheads="1"/>
              </p:cNvSpPr>
              <p:nvPr/>
            </p:nvSpPr>
            <p:spPr bwMode="auto">
              <a:xfrm>
                <a:off x="5508625" y="5516563"/>
                <a:ext cx="484188" cy="484187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400" b="1">
                    <a:solidFill>
                      <a:schemeClr val="bg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0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0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it-IT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23" name="Oval 19"/>
              <p:cNvSpPr>
                <a:spLocks noChangeAspect="1" noChangeArrowheads="1"/>
              </p:cNvSpPr>
              <p:nvPr/>
            </p:nvSpPr>
            <p:spPr bwMode="auto">
              <a:xfrm>
                <a:off x="5437188" y="3041650"/>
                <a:ext cx="484187" cy="4841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400" b="1">
                    <a:solidFill>
                      <a:schemeClr val="bg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0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0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it-IT" sz="180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4" name="TextBox 3"/>
            <p:cNvSpPr txBox="1"/>
            <p:nvPr/>
          </p:nvSpPr>
          <p:spPr>
            <a:xfrm>
              <a:off x="4951809" y="2332271"/>
              <a:ext cx="117901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b="1" smtClean="0"/>
                <a:t>December</a:t>
              </a:r>
              <a:endParaRPr lang="it-IT" b="1"/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10608124" y="2247940"/>
              <a:ext cx="117901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b="1" smtClean="0"/>
                <a:t>June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7634189" y="993660"/>
              <a:ext cx="127534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b="1" smtClean="0"/>
                <a:t>September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7899556" y="4538809"/>
              <a:ext cx="127534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b="1" smtClean="0"/>
                <a:t>March</a:t>
              </a:r>
            </a:p>
          </p:txBody>
        </p:sp>
      </p:grpSp>
      <p:sp>
        <p:nvSpPr>
          <p:cNvPr id="50" name="TextBox 49"/>
          <p:cNvSpPr txBox="1"/>
          <p:nvPr/>
        </p:nvSpPr>
        <p:spPr>
          <a:xfrm>
            <a:off x="562708" y="1056639"/>
            <a:ext cx="106211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smtClean="0">
                <a:latin typeface="Arial" panose="020B0604020202020204" pitchFamily="34" charset="0"/>
                <a:cs typeface="Arial" panose="020B0604020202020204" pitchFamily="34" charset="0"/>
              </a:rPr>
              <a:t>Search for the seasonal variations of the neutrino interaction rate due to the varying distance L(t) between Sun and Earth during the year;</a:t>
            </a:r>
            <a:endParaRPr lang="it-IT" sz="24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83082" y="2141921"/>
            <a:ext cx="5677346" cy="1015663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smtClean="0"/>
              <a:t>This analysis greatly benefits from the reduced background and from the improved stability in time of the detector with respect to Phase-I;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13862" y="3228257"/>
            <a:ext cx="478055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smtClean="0"/>
              <a:t>Consistent results are obtained using the Lomb-Scargle and the Empirical Mode Decomposition techniques;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2983" y="4397542"/>
            <a:ext cx="2989400" cy="2089363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3877442" y="4920208"/>
            <a:ext cx="1745600" cy="707886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it-IT" sz="2000" smtClean="0"/>
              <a:t>Lomb-Scargle periodogram</a:t>
            </a:r>
          </a:p>
        </p:txBody>
      </p:sp>
      <p:sp>
        <p:nvSpPr>
          <p:cNvPr id="8" name="Left Arrow 7"/>
          <p:cNvSpPr/>
          <p:nvPr/>
        </p:nvSpPr>
        <p:spPr>
          <a:xfrm>
            <a:off x="3542383" y="5143760"/>
            <a:ext cx="335059" cy="29846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05521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" y="2125347"/>
            <a:ext cx="12191999" cy="2001176"/>
          </a:xfrm>
          <a:prstGeom prst="rect">
            <a:avLst/>
          </a:prstGeom>
          <a:solidFill>
            <a:schemeClr val="accent4"/>
          </a:solidFill>
          <a:ln w="50800">
            <a:solidFill>
              <a:schemeClr val="accent4"/>
            </a:solidFill>
          </a:ln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it-IT" sz="3600" b="1" smtClean="0">
                <a:latin typeface="Arial" panose="020B0604020202020204" pitchFamily="34" charset="0"/>
                <a:cs typeface="Arial" panose="020B0604020202020204" pitchFamily="34" charset="0"/>
              </a:rPr>
              <a:t>‘’First simultaneous precision spectroscopy of pp, </a:t>
            </a:r>
            <a:r>
              <a:rPr lang="it-IT" sz="3600" b="1" baseline="30000" smtClean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it-IT" sz="3600" b="1" smtClean="0">
                <a:latin typeface="Arial" panose="020B0604020202020204" pitchFamily="34" charset="0"/>
                <a:cs typeface="Arial" panose="020B0604020202020204" pitchFamily="34" charset="0"/>
              </a:rPr>
              <a:t>Be and pep Solar Neutrinos with Borexino Phase-II’’</a:t>
            </a:r>
          </a:p>
          <a:p>
            <a:pPr algn="ctr">
              <a:spcBef>
                <a:spcPts val="1800"/>
              </a:spcBef>
              <a:spcAft>
                <a:spcPts val="600"/>
              </a:spcAft>
            </a:pPr>
            <a:r>
              <a:rPr lang="it-IT" sz="2800" i="1" smtClean="0">
                <a:latin typeface="Arial" panose="020B0604020202020204" pitchFamily="34" charset="0"/>
                <a:cs typeface="Arial" panose="020B0604020202020204" pitchFamily="34" charset="0"/>
              </a:rPr>
              <a:t>(arXiV:1707.09279)</a:t>
            </a:r>
            <a:endParaRPr lang="it-IT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6471139"/>
            <a:ext cx="12192000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b="1" i="1" smtClean="0"/>
              <a:t>Barbara Caccianiga (BX collaboration</a:t>
            </a:r>
            <a:r>
              <a:rPr lang="it-IT" b="1" smtClean="0"/>
              <a:t>) ``New results from Borexino’’   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94206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15192"/>
            <a:ext cx="12191999" cy="732755"/>
          </a:xfrm>
          <a:prstGeom prst="rect">
            <a:avLst/>
          </a:prstGeom>
          <a:solidFill>
            <a:schemeClr val="accent4"/>
          </a:solidFill>
          <a:ln w="50800">
            <a:solidFill>
              <a:schemeClr val="accent4"/>
            </a:solidFill>
          </a:ln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4000" b="1" smtClean="0">
                <a:latin typeface="Arial" panose="020B0604020202020204" pitchFamily="34" charset="0"/>
                <a:cs typeface="Arial" panose="020B0604020202020204" pitchFamily="34" charset="0"/>
              </a:rPr>
              <a:t>Studying Solar Neutrinos</a:t>
            </a:r>
            <a:endParaRPr lang="it-IT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6471139"/>
            <a:ext cx="12192000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b="1" i="1" smtClean="0"/>
              <a:t>Barbara Caccianiga (BX collaboration</a:t>
            </a:r>
            <a:r>
              <a:rPr lang="it-IT" b="1" smtClean="0"/>
              <a:t>) ``New results from Borexino’’   </a:t>
            </a:r>
            <a:endParaRPr lang="it-IT"/>
          </a:p>
        </p:txBody>
      </p:sp>
      <p:sp>
        <p:nvSpPr>
          <p:cNvPr id="25" name="TextBox 24"/>
          <p:cNvSpPr txBox="1"/>
          <p:nvPr/>
        </p:nvSpPr>
        <p:spPr>
          <a:xfrm>
            <a:off x="422031" y="937851"/>
            <a:ext cx="107852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b="1" smtClean="0"/>
              <a:t>The challenging present </a:t>
            </a:r>
            <a:endParaRPr lang="it-IT" sz="3600" b="1"/>
          </a:p>
        </p:txBody>
      </p:sp>
      <p:sp>
        <p:nvSpPr>
          <p:cNvPr id="26" name="TextBox 25"/>
          <p:cNvSpPr txBox="1"/>
          <p:nvPr/>
        </p:nvSpPr>
        <p:spPr>
          <a:xfrm>
            <a:off x="332257" y="1678681"/>
            <a:ext cx="5646511" cy="846386"/>
          </a:xfrm>
          <a:prstGeom prst="rect">
            <a:avLst/>
          </a:prstGeom>
          <a:solidFill>
            <a:schemeClr val="bg1"/>
          </a:solidFill>
          <a:ln w="889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GB" sz="2400" b="1" smtClean="0">
                <a:latin typeface="Arial" panose="020B0604020202020204" pitchFamily="34" charset="0"/>
                <a:cs typeface="Arial" pitchFamily="34" charset="0"/>
              </a:rPr>
              <a:t>Astrophysics</a:t>
            </a:r>
          </a:p>
          <a:p>
            <a:pPr>
              <a:spcAft>
                <a:spcPts val="600"/>
              </a:spcAft>
            </a:pPr>
            <a:r>
              <a:rPr lang="en-GB" sz="2000" smtClean="0">
                <a:latin typeface="Arial" pitchFamily="34" charset="0"/>
                <a:cs typeface="Arial" pitchFamily="34" charset="0"/>
              </a:rPr>
              <a:t>Still open issues on our Sun; 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7268307" y="3239259"/>
            <a:ext cx="4384430" cy="846386"/>
          </a:xfrm>
          <a:prstGeom prst="rect">
            <a:avLst/>
          </a:prstGeom>
          <a:solidFill>
            <a:schemeClr val="bg1"/>
          </a:solidFill>
          <a:ln w="889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GB" sz="2400" b="1" smtClean="0">
                <a:latin typeface="Arial" panose="020B0604020202020204" pitchFamily="34" charset="0"/>
                <a:cs typeface="Arial" pitchFamily="34" charset="0"/>
              </a:rPr>
              <a:t>Particle physics</a:t>
            </a:r>
          </a:p>
          <a:p>
            <a:pPr>
              <a:spcAft>
                <a:spcPts val="600"/>
              </a:spcAft>
            </a:pPr>
            <a:r>
              <a:rPr lang="en-GB" sz="2000" smtClean="0">
                <a:latin typeface="Arial" pitchFamily="34" charset="0"/>
                <a:cs typeface="Arial" pitchFamily="34" charset="0"/>
              </a:rPr>
              <a:t>open issues on neutrino oscillations;</a:t>
            </a:r>
          </a:p>
        </p:txBody>
      </p:sp>
      <p:sp>
        <p:nvSpPr>
          <p:cNvPr id="3" name="Right Arrow 2"/>
          <p:cNvSpPr/>
          <p:nvPr/>
        </p:nvSpPr>
        <p:spPr>
          <a:xfrm rot="10800000">
            <a:off x="6142890" y="3456766"/>
            <a:ext cx="890955" cy="42203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TextBox 8"/>
          <p:cNvSpPr txBox="1"/>
          <p:nvPr/>
        </p:nvSpPr>
        <p:spPr>
          <a:xfrm>
            <a:off x="7479322" y="1688127"/>
            <a:ext cx="3985847" cy="907941"/>
          </a:xfrm>
          <a:prstGeom prst="rect">
            <a:avLst/>
          </a:prstGeom>
          <a:solidFill>
            <a:schemeClr val="bg1"/>
          </a:solidFill>
          <a:ln w="63500">
            <a:solidFill>
              <a:srgbClr val="FF0000"/>
            </a:solidFill>
            <a:prstDash val="sysDot"/>
          </a:ln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b="1" smtClean="0">
                <a:latin typeface="Arial" panose="020B0604020202020204" pitchFamily="34" charset="0"/>
                <a:cs typeface="Arial" pitchFamily="34" charset="0"/>
              </a:rPr>
              <a:t>Metallicity problem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b="1" smtClean="0">
                <a:latin typeface="Arial" panose="020B0604020202020204" pitchFamily="34" charset="0"/>
                <a:cs typeface="Arial" pitchFamily="34" charset="0"/>
              </a:rPr>
              <a:t>CNO neutrinos?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22031" y="3258190"/>
            <a:ext cx="5472671" cy="830997"/>
          </a:xfrm>
          <a:prstGeom prst="rect">
            <a:avLst/>
          </a:prstGeom>
          <a:solidFill>
            <a:schemeClr val="bg1"/>
          </a:solidFill>
          <a:ln w="63500">
            <a:solidFill>
              <a:srgbClr val="FF0000"/>
            </a:solidFill>
            <a:prstDash val="sysDot"/>
          </a:ln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b="1" smtClean="0">
                <a:latin typeface="Arial" panose="020B0604020202020204" pitchFamily="34" charset="0"/>
                <a:cs typeface="Arial" pitchFamily="34" charset="0"/>
              </a:rPr>
              <a:t>Non Standard Interactions of neutrinos</a:t>
            </a:r>
          </a:p>
        </p:txBody>
      </p:sp>
      <p:sp>
        <p:nvSpPr>
          <p:cNvPr id="12" name="Right Arrow 11"/>
          <p:cNvSpPr/>
          <p:nvPr/>
        </p:nvSpPr>
        <p:spPr>
          <a:xfrm>
            <a:off x="6189784" y="2160162"/>
            <a:ext cx="890955" cy="42203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TextBox 13"/>
          <p:cNvSpPr txBox="1"/>
          <p:nvPr/>
        </p:nvSpPr>
        <p:spPr>
          <a:xfrm>
            <a:off x="506096" y="4738113"/>
            <a:ext cx="11474889" cy="1077218"/>
          </a:xfrm>
          <a:prstGeom prst="rect">
            <a:avLst/>
          </a:prstGeom>
          <a:solidFill>
            <a:schemeClr val="bg1"/>
          </a:solidFill>
          <a:ln w="63500"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GB" sz="3200" b="1" smtClean="0">
                <a:latin typeface="Arial" panose="020B0604020202020204" pitchFamily="34" charset="0"/>
                <a:cs typeface="Arial" pitchFamily="34" charset="0"/>
              </a:rPr>
              <a:t>Both astrophysical and particle physics can greatly profit from a detailed knowledge of the solar neutrino spectrum</a:t>
            </a:r>
          </a:p>
        </p:txBody>
      </p:sp>
    </p:spTree>
    <p:extLst>
      <p:ext uri="{BB962C8B-B14F-4D97-AF65-F5344CB8AC3E}">
        <p14:creationId xmlns:p14="http://schemas.microsoft.com/office/powerpoint/2010/main" val="4050118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8" grpId="0" animBg="1"/>
      <p:bldP spid="3" grpId="0" animBg="1"/>
      <p:bldP spid="9" grpId="0" animBg="1"/>
      <p:bldP spid="10" grpId="0" animBg="1"/>
      <p:bldP spid="12" grpId="0" animBg="1"/>
      <p:bldP spid="14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6471139"/>
            <a:ext cx="12192000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b="1" i="1" smtClean="0"/>
              <a:t>Barbara Caccianiga (BX collaboration</a:t>
            </a:r>
            <a:r>
              <a:rPr lang="it-IT" b="1" smtClean="0"/>
              <a:t>) ``New results from Borexino’’   </a:t>
            </a:r>
            <a:endParaRPr lang="it-IT"/>
          </a:p>
        </p:txBody>
      </p:sp>
      <p:sp>
        <p:nvSpPr>
          <p:cNvPr id="33" name="Title 1"/>
          <p:cNvSpPr txBox="1">
            <a:spLocks/>
          </p:cNvSpPr>
          <p:nvPr/>
        </p:nvSpPr>
        <p:spPr>
          <a:xfrm>
            <a:off x="0" y="15192"/>
            <a:ext cx="12191999" cy="732755"/>
          </a:xfrm>
          <a:prstGeom prst="rect">
            <a:avLst/>
          </a:prstGeom>
          <a:solidFill>
            <a:schemeClr val="accent4"/>
          </a:solidFill>
          <a:ln w="50800">
            <a:solidFill>
              <a:schemeClr val="accent4"/>
            </a:solidFill>
          </a:ln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3200" b="1" smtClean="0">
                <a:latin typeface="Arial" panose="020B0604020202020204" pitchFamily="34" charset="0"/>
                <a:cs typeface="Arial" panose="020B0604020202020204" pitchFamily="34" charset="0"/>
              </a:rPr>
              <a:t>First simultaneous precision spectroscopy of pp,</a:t>
            </a:r>
            <a:r>
              <a:rPr lang="it-IT" sz="3200" b="1" baseline="30000" smtClean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it-IT" sz="3200" b="1" smtClean="0">
                <a:latin typeface="Arial" panose="020B0604020202020204" pitchFamily="34" charset="0"/>
                <a:cs typeface="Arial" panose="020B0604020202020204" pitchFamily="34" charset="0"/>
              </a:rPr>
              <a:t>Be and pep </a:t>
            </a:r>
            <a:endParaRPr lang="it-IT" sz="32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931" y="1063345"/>
            <a:ext cx="7498301" cy="5092396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7932055" y="1063345"/>
            <a:ext cx="39624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smtClean="0">
                <a:latin typeface="Arial" panose="020B0604020202020204" pitchFamily="34" charset="0"/>
                <a:cs typeface="Arial" panose="020B0604020202020204" pitchFamily="34" charset="0"/>
              </a:rPr>
              <a:t>Previous analysis have been performed in limited energy range: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smtClean="0">
                <a:latin typeface="Arial" panose="020B0604020202020204" pitchFamily="34" charset="0"/>
                <a:cs typeface="Arial" panose="020B0604020202020204" pitchFamily="34" charset="0"/>
              </a:rPr>
              <a:t>Phase-I Be7 and pep analysis between ~250-1500 keV;</a:t>
            </a:r>
          </a:p>
        </p:txBody>
      </p:sp>
      <p:sp>
        <p:nvSpPr>
          <p:cNvPr id="30" name="Rectangle 29"/>
          <p:cNvSpPr/>
          <p:nvPr/>
        </p:nvSpPr>
        <p:spPr>
          <a:xfrm>
            <a:off x="1737251" y="1121961"/>
            <a:ext cx="3505200" cy="4552008"/>
          </a:xfrm>
          <a:prstGeom prst="rect">
            <a:avLst/>
          </a:prstGeom>
          <a:solidFill>
            <a:srgbClr val="FFC000">
              <a:alpha val="1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70870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6471139"/>
            <a:ext cx="12192000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b="1" i="1" smtClean="0"/>
              <a:t>Barbara Caccianiga (BX collaboration</a:t>
            </a:r>
            <a:r>
              <a:rPr lang="it-IT" b="1" smtClean="0"/>
              <a:t>) ``New results from Borexino’’   </a:t>
            </a:r>
            <a:endParaRPr lang="it-IT"/>
          </a:p>
        </p:txBody>
      </p:sp>
      <p:sp>
        <p:nvSpPr>
          <p:cNvPr id="33" name="Title 1"/>
          <p:cNvSpPr txBox="1">
            <a:spLocks/>
          </p:cNvSpPr>
          <p:nvPr/>
        </p:nvSpPr>
        <p:spPr>
          <a:xfrm>
            <a:off x="0" y="15192"/>
            <a:ext cx="12191999" cy="732755"/>
          </a:xfrm>
          <a:prstGeom prst="rect">
            <a:avLst/>
          </a:prstGeom>
          <a:solidFill>
            <a:schemeClr val="accent4"/>
          </a:solidFill>
          <a:ln w="50800">
            <a:solidFill>
              <a:schemeClr val="accent4"/>
            </a:solidFill>
          </a:ln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3200" b="1" smtClean="0">
                <a:latin typeface="Arial" panose="020B0604020202020204" pitchFamily="34" charset="0"/>
                <a:cs typeface="Arial" panose="020B0604020202020204" pitchFamily="34" charset="0"/>
              </a:rPr>
              <a:t>First simultaneous precision spectroscopy of pp,</a:t>
            </a:r>
            <a:r>
              <a:rPr lang="it-IT" sz="3200" b="1" baseline="30000" smtClean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it-IT" sz="3200" b="1" smtClean="0">
                <a:latin typeface="Arial" panose="020B0604020202020204" pitchFamily="34" charset="0"/>
                <a:cs typeface="Arial" panose="020B0604020202020204" pitchFamily="34" charset="0"/>
              </a:rPr>
              <a:t>Be and pep </a:t>
            </a:r>
            <a:endParaRPr lang="it-IT" sz="32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931" y="1063345"/>
            <a:ext cx="7498301" cy="5092396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7932055" y="1063345"/>
            <a:ext cx="39624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smtClean="0">
                <a:latin typeface="Arial" panose="020B0604020202020204" pitchFamily="34" charset="0"/>
                <a:cs typeface="Arial" panose="020B0604020202020204" pitchFamily="34" charset="0"/>
              </a:rPr>
              <a:t>Previous analysis have been performed in limited energy range: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smtClean="0">
                <a:latin typeface="Arial" panose="020B0604020202020204" pitchFamily="34" charset="0"/>
                <a:cs typeface="Arial" panose="020B0604020202020204" pitchFamily="34" charset="0"/>
              </a:rPr>
              <a:t>Phase-I Be7 and pep analysis between ~250-1500 keV;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>
                <a:latin typeface="Arial" panose="020B0604020202020204" pitchFamily="34" charset="0"/>
                <a:cs typeface="Arial" panose="020B0604020202020204" pitchFamily="34" charset="0"/>
              </a:rPr>
              <a:t>pp analysis between </a:t>
            </a:r>
            <a:r>
              <a:rPr lang="it-IT" sz="2400" smtClean="0">
                <a:latin typeface="Arial" panose="020B0604020202020204" pitchFamily="34" charset="0"/>
                <a:cs typeface="Arial" panose="020B0604020202020204" pitchFamily="34" charset="0"/>
              </a:rPr>
              <a:t>~170-600 </a:t>
            </a:r>
            <a:r>
              <a:rPr lang="it-IT" sz="2400">
                <a:latin typeface="Arial" panose="020B0604020202020204" pitchFamily="34" charset="0"/>
                <a:cs typeface="Arial" panose="020B0604020202020204" pitchFamily="34" charset="0"/>
              </a:rPr>
              <a:t>keV</a:t>
            </a:r>
            <a:r>
              <a:rPr lang="it-IT" sz="2400" smtClean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it-IT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430215" y="1121961"/>
            <a:ext cx="1191284" cy="4552008"/>
          </a:xfrm>
          <a:prstGeom prst="rect">
            <a:avLst/>
          </a:prstGeom>
          <a:solidFill>
            <a:schemeClr val="accent1">
              <a:alpha val="3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64692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6471139"/>
            <a:ext cx="12192000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b="1" i="1" smtClean="0"/>
              <a:t>Barbara Caccianiga (BX collaboration</a:t>
            </a:r>
            <a:r>
              <a:rPr lang="it-IT" b="1" smtClean="0"/>
              <a:t>) ``New results from Borexino’’   </a:t>
            </a:r>
            <a:endParaRPr lang="it-IT"/>
          </a:p>
        </p:txBody>
      </p:sp>
      <p:sp>
        <p:nvSpPr>
          <p:cNvPr id="33" name="Title 1"/>
          <p:cNvSpPr txBox="1">
            <a:spLocks/>
          </p:cNvSpPr>
          <p:nvPr/>
        </p:nvSpPr>
        <p:spPr>
          <a:xfrm>
            <a:off x="0" y="15192"/>
            <a:ext cx="12191999" cy="732755"/>
          </a:xfrm>
          <a:prstGeom prst="rect">
            <a:avLst/>
          </a:prstGeom>
          <a:solidFill>
            <a:schemeClr val="accent4"/>
          </a:solidFill>
          <a:ln w="50800">
            <a:solidFill>
              <a:schemeClr val="accent4"/>
            </a:solidFill>
          </a:ln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3200" b="1" smtClean="0">
                <a:latin typeface="Arial" panose="020B0604020202020204" pitchFamily="34" charset="0"/>
                <a:cs typeface="Arial" panose="020B0604020202020204" pitchFamily="34" charset="0"/>
              </a:rPr>
              <a:t>First simultaneous precision spectroscopy of pp,</a:t>
            </a:r>
            <a:r>
              <a:rPr lang="it-IT" sz="3200" b="1" baseline="30000" smtClean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it-IT" sz="3200" b="1" smtClean="0">
                <a:latin typeface="Arial" panose="020B0604020202020204" pitchFamily="34" charset="0"/>
                <a:cs typeface="Arial" panose="020B0604020202020204" pitchFamily="34" charset="0"/>
              </a:rPr>
              <a:t>Be and pep </a:t>
            </a:r>
            <a:endParaRPr lang="it-IT" sz="32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931" y="1063345"/>
            <a:ext cx="7498301" cy="5092396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 flipV="1">
            <a:off x="1406769" y="1063345"/>
            <a:ext cx="23446" cy="4610624"/>
          </a:xfrm>
          <a:prstGeom prst="line">
            <a:avLst/>
          </a:prstGeom>
          <a:ln w="381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V="1">
            <a:off x="6740771" y="1121961"/>
            <a:ext cx="23446" cy="4610624"/>
          </a:xfrm>
          <a:prstGeom prst="line">
            <a:avLst/>
          </a:prstGeom>
          <a:ln w="381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8044268" y="4304942"/>
            <a:ext cx="3962400" cy="1569660"/>
          </a:xfrm>
          <a:prstGeom prst="rect">
            <a:avLst/>
          </a:prstGeom>
          <a:noFill/>
          <a:ln w="63500"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it-IT" sz="2400" smtClean="0">
                <a:latin typeface="Arial" panose="020B0604020202020204" pitchFamily="34" charset="0"/>
                <a:cs typeface="Arial" panose="020B0604020202020204" pitchFamily="34" charset="0"/>
              </a:rPr>
              <a:t>We are now able of  performing the analysis on an extended energy range</a:t>
            </a:r>
          </a:p>
          <a:p>
            <a:r>
              <a:rPr lang="it-IT" sz="2400" smtClean="0">
                <a:latin typeface="Arial" panose="020B0604020202020204" pitchFamily="34" charset="0"/>
                <a:cs typeface="Arial" panose="020B0604020202020204" pitchFamily="34" charset="0"/>
              </a:rPr>
              <a:t>between 190-2930 keV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932055" y="1121961"/>
            <a:ext cx="39624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smtClean="0">
                <a:latin typeface="Arial" panose="020B0604020202020204" pitchFamily="34" charset="0"/>
                <a:cs typeface="Arial" panose="020B0604020202020204" pitchFamily="34" charset="0"/>
              </a:rPr>
              <a:t>We have now improved our knowledge of the detector energy scale and response over a wide energy range (including non linearities, non uniformities..)</a:t>
            </a:r>
            <a:endParaRPr lang="it-IT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Down Arrow 2"/>
          <p:cNvSpPr/>
          <p:nvPr/>
        </p:nvSpPr>
        <p:spPr>
          <a:xfrm>
            <a:off x="9542585" y="3609543"/>
            <a:ext cx="703384" cy="47008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5225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15192"/>
            <a:ext cx="12191999" cy="732755"/>
          </a:xfrm>
          <a:prstGeom prst="rect">
            <a:avLst/>
          </a:prstGeom>
          <a:solidFill>
            <a:schemeClr val="accent4"/>
          </a:solidFill>
          <a:ln w="50800">
            <a:solidFill>
              <a:schemeClr val="accent4"/>
            </a:solidFill>
          </a:ln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3200" b="1">
                <a:latin typeface="Arial" panose="020B0604020202020204" pitchFamily="34" charset="0"/>
                <a:cs typeface="Arial" panose="020B0604020202020204" pitchFamily="34" charset="0"/>
              </a:rPr>
              <a:t>First simultaneous precision spectroscopy of pp,</a:t>
            </a:r>
            <a:r>
              <a:rPr lang="it-IT" sz="3200" b="1" baseline="3000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it-IT" sz="3200" b="1">
                <a:latin typeface="Arial" panose="020B0604020202020204" pitchFamily="34" charset="0"/>
                <a:cs typeface="Arial" panose="020B0604020202020204" pitchFamily="34" charset="0"/>
              </a:rPr>
              <a:t>Be and pep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0" y="6471139"/>
            <a:ext cx="12192000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b="1" i="1" smtClean="0"/>
              <a:t>Barbara Caccianiga (BX collaboration</a:t>
            </a:r>
            <a:r>
              <a:rPr lang="it-IT" b="1" smtClean="0"/>
              <a:t>) ``New results from Borexino’’   </a:t>
            </a:r>
            <a:endParaRPr lang="it-IT"/>
          </a:p>
        </p:txBody>
      </p:sp>
      <p:sp>
        <p:nvSpPr>
          <p:cNvPr id="22" name="TextBox 21"/>
          <p:cNvSpPr txBox="1"/>
          <p:nvPr/>
        </p:nvSpPr>
        <p:spPr>
          <a:xfrm>
            <a:off x="281355" y="1055076"/>
            <a:ext cx="116527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smtClean="0">
                <a:latin typeface="Arial" panose="020B0604020202020204" pitchFamily="34" charset="0"/>
                <a:cs typeface="Arial" panose="020B0604020202020204" pitchFamily="34" charset="0"/>
              </a:rPr>
              <a:t>Extracting the neutrino signal from data</a:t>
            </a:r>
            <a:endParaRPr lang="it-IT" sz="28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81355" y="1786184"/>
            <a:ext cx="1120725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it-IT" sz="2800" smtClean="0">
                <a:latin typeface="Arial" panose="020B0604020202020204" pitchFamily="34" charset="0"/>
                <a:cs typeface="Arial" panose="020B0604020202020204" pitchFamily="34" charset="0"/>
              </a:rPr>
              <a:t>he presence of residual backgrounds (</a:t>
            </a:r>
            <a:r>
              <a:rPr lang="it-IT" sz="28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  <a:r>
              <a:rPr lang="it-IT" sz="2800" smtClean="0">
                <a:latin typeface="Arial" panose="020B0604020202020204" pitchFamily="34" charset="0"/>
                <a:cs typeface="Arial" panose="020B0604020202020204" pitchFamily="34" charset="0"/>
              </a:rPr>
              <a:t>C, pile-up,  </a:t>
            </a:r>
            <a:r>
              <a:rPr lang="it-IT" sz="28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85</a:t>
            </a:r>
            <a:r>
              <a:rPr lang="it-IT" sz="2800" smtClean="0">
                <a:latin typeface="Arial" panose="020B0604020202020204" pitchFamily="34" charset="0"/>
                <a:cs typeface="Arial" panose="020B0604020202020204" pitchFamily="34" charset="0"/>
              </a:rPr>
              <a:t>Kr, </a:t>
            </a:r>
            <a:r>
              <a:rPr lang="it-IT" sz="28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210</a:t>
            </a:r>
            <a:r>
              <a:rPr lang="it-IT" sz="2800" smtClean="0">
                <a:latin typeface="Arial" panose="020B0604020202020204" pitchFamily="34" charset="0"/>
                <a:cs typeface="Arial" panose="020B0604020202020204" pitchFamily="34" charset="0"/>
              </a:rPr>
              <a:t>Bi, </a:t>
            </a:r>
            <a:r>
              <a:rPr lang="it-IT" sz="28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210</a:t>
            </a:r>
            <a:r>
              <a:rPr lang="it-IT" sz="2800" smtClean="0">
                <a:latin typeface="Arial" panose="020B0604020202020204" pitchFamily="34" charset="0"/>
                <a:cs typeface="Arial" panose="020B0604020202020204" pitchFamily="34" charset="0"/>
              </a:rPr>
              <a:t>Po, </a:t>
            </a:r>
            <a:r>
              <a:rPr lang="it-IT" sz="28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  <a:r>
              <a:rPr lang="it-IT" sz="2800" smtClean="0">
                <a:latin typeface="Arial" panose="020B0604020202020204" pitchFamily="34" charset="0"/>
                <a:cs typeface="Arial" panose="020B0604020202020204" pitchFamily="34" charset="0"/>
              </a:rPr>
              <a:t>C) makes it complex to extract the neutrino signal from our data;</a:t>
            </a:r>
            <a:endParaRPr lang="it-IT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Down Arrow 26"/>
          <p:cNvSpPr/>
          <p:nvPr/>
        </p:nvSpPr>
        <p:spPr>
          <a:xfrm>
            <a:off x="3341078" y="2980984"/>
            <a:ext cx="1101969" cy="92369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8" name="TextBox 27"/>
          <p:cNvSpPr txBox="1"/>
          <p:nvPr/>
        </p:nvSpPr>
        <p:spPr>
          <a:xfrm>
            <a:off x="281355" y="4032233"/>
            <a:ext cx="9003321" cy="1815882"/>
          </a:xfrm>
          <a:prstGeom prst="rect">
            <a:avLst/>
          </a:prstGeom>
          <a:noFill/>
          <a:ln w="63500"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it-IT" sz="2800" smtClean="0">
                <a:latin typeface="Arial" panose="020B0604020202020204" pitchFamily="34" charset="0"/>
                <a:cs typeface="Arial" panose="020B0604020202020204" pitchFamily="34" charset="0"/>
              </a:rPr>
              <a:t>A multivariate fit is performed including</a:t>
            </a:r>
            <a:r>
              <a:rPr lang="it-IT" sz="28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800" smtClean="0">
                <a:latin typeface="Arial" panose="020B0604020202020204" pitchFamily="34" charset="0"/>
                <a:cs typeface="Arial" panose="020B0604020202020204" pitchFamily="34" charset="0"/>
              </a:rPr>
              <a:t>in the likelihood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sz="2800" smtClean="0">
                <a:latin typeface="Arial" panose="020B0604020202020204" pitchFamily="34" charset="0"/>
                <a:cs typeface="Arial" panose="020B0604020202020204" pitchFamily="34" charset="0"/>
              </a:rPr>
              <a:t>Energy spectrum (TFC-tagged and TFC-subtracted)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sz="2800" smtClean="0">
                <a:latin typeface="Arial" panose="020B0604020202020204" pitchFamily="34" charset="0"/>
                <a:cs typeface="Arial" panose="020B0604020202020204" pitchFamily="34" charset="0"/>
              </a:rPr>
              <a:t>Pulse-shape distribution </a:t>
            </a:r>
            <a:r>
              <a:rPr lang="it-IT" sz="2800">
                <a:latin typeface="Arial" panose="020B0604020202020204" pitchFamily="34" charset="0"/>
                <a:cs typeface="Arial" panose="020B0604020202020204" pitchFamily="34" charset="0"/>
              </a:rPr>
              <a:t>PS-</a:t>
            </a:r>
            <a:r>
              <a:rPr lang="it-IT" sz="2800" i="1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it-IT" sz="2800" baseline="-25000">
                <a:latin typeface="Arial" panose="020B0604020202020204" pitchFamily="34" charset="0"/>
                <a:cs typeface="Arial" panose="020B0604020202020204" pitchFamily="34" charset="0"/>
              </a:rPr>
              <a:t>PR</a:t>
            </a:r>
            <a:r>
              <a:rPr lang="it-IT" sz="2800" b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800" smtClean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sz="2800">
                <a:latin typeface="Arial" panose="020B0604020202020204" pitchFamily="34" charset="0"/>
                <a:cs typeface="Arial" panose="020B0604020202020204" pitchFamily="34" charset="0"/>
              </a:rPr>
              <a:t>Radial distribution</a:t>
            </a:r>
            <a:r>
              <a:rPr lang="it-IT" sz="2800" smtClean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it-IT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542583" y="4478795"/>
            <a:ext cx="2579079" cy="584775"/>
          </a:xfrm>
          <a:prstGeom prst="rect">
            <a:avLst/>
          </a:prstGeom>
          <a:solidFill>
            <a:srgbClr val="00B0F0">
              <a:alpha val="17000"/>
            </a:srgb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it-IT" sz="1600" smtClean="0"/>
              <a:t>to improve the fit capability to disentangle </a:t>
            </a:r>
            <a:r>
              <a:rPr lang="it-IT" sz="1600" baseline="30000" smtClean="0"/>
              <a:t>11</a:t>
            </a:r>
            <a:r>
              <a:rPr lang="it-IT" sz="1600" smtClean="0"/>
              <a:t>C</a:t>
            </a:r>
            <a:endParaRPr lang="it-IT" sz="1600"/>
          </a:p>
        </p:txBody>
      </p:sp>
      <p:sp>
        <p:nvSpPr>
          <p:cNvPr id="11" name="TextBox 10"/>
          <p:cNvSpPr txBox="1"/>
          <p:nvPr/>
        </p:nvSpPr>
        <p:spPr>
          <a:xfrm>
            <a:off x="9542583" y="5450899"/>
            <a:ext cx="2391509" cy="830997"/>
          </a:xfrm>
          <a:prstGeom prst="rect">
            <a:avLst/>
          </a:prstGeom>
          <a:solidFill>
            <a:srgbClr val="00B0F0">
              <a:alpha val="14000"/>
            </a:srgbClr>
          </a:solidFill>
        </p:spPr>
        <p:txBody>
          <a:bodyPr wrap="square" rtlCol="0">
            <a:spAutoFit/>
          </a:bodyPr>
          <a:lstStyle/>
          <a:p>
            <a:r>
              <a:rPr lang="it-IT" sz="1600"/>
              <a:t>t</a:t>
            </a:r>
            <a:r>
              <a:rPr lang="it-IT" sz="1600" smtClean="0"/>
              <a:t>o improve  the fit capability to disentangle external background</a:t>
            </a:r>
            <a:endParaRPr lang="it-IT" sz="1600"/>
          </a:p>
        </p:txBody>
      </p:sp>
      <p:cxnSp>
        <p:nvCxnSpPr>
          <p:cNvPr id="8" name="Straight Arrow Connector 7"/>
          <p:cNvCxnSpPr/>
          <p:nvPr/>
        </p:nvCxnSpPr>
        <p:spPr>
          <a:xfrm flipH="1" flipV="1">
            <a:off x="8909538" y="4723889"/>
            <a:ext cx="633045" cy="21628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>
            <a:off x="6107723" y="4982475"/>
            <a:ext cx="3417276" cy="12226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 flipV="1">
            <a:off x="5205046" y="5631830"/>
            <a:ext cx="4308229" cy="23540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7187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 animBg="1"/>
      <p:bldP spid="28" grpId="0" animBg="1"/>
      <p:bldP spid="6" grpId="0" animBg="1"/>
      <p:bldP spid="11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15192"/>
            <a:ext cx="12191999" cy="732755"/>
          </a:xfrm>
          <a:prstGeom prst="rect">
            <a:avLst/>
          </a:prstGeom>
          <a:solidFill>
            <a:schemeClr val="accent4"/>
          </a:solidFill>
          <a:ln w="50800">
            <a:solidFill>
              <a:schemeClr val="accent4"/>
            </a:solidFill>
          </a:ln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3200" b="1">
                <a:latin typeface="Arial" panose="020B0604020202020204" pitchFamily="34" charset="0"/>
                <a:cs typeface="Arial" panose="020B0604020202020204" pitchFamily="34" charset="0"/>
              </a:rPr>
              <a:t>First simultaneous precision spectroscopy of pp,</a:t>
            </a:r>
            <a:r>
              <a:rPr lang="it-IT" sz="3200" b="1" baseline="3000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it-IT" sz="3200" b="1">
                <a:latin typeface="Arial" panose="020B0604020202020204" pitchFamily="34" charset="0"/>
                <a:cs typeface="Arial" panose="020B0604020202020204" pitchFamily="34" charset="0"/>
              </a:rPr>
              <a:t>Be and pep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0" y="6471139"/>
            <a:ext cx="12192000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b="1" i="1" smtClean="0"/>
              <a:t>Barbara Caccianiga (BX collaboration</a:t>
            </a:r>
            <a:r>
              <a:rPr lang="it-IT" b="1" smtClean="0"/>
              <a:t>) ``New results from Borexino’’   </a:t>
            </a:r>
            <a:endParaRPr lang="it-IT"/>
          </a:p>
        </p:txBody>
      </p:sp>
      <p:sp>
        <p:nvSpPr>
          <p:cNvPr id="26" name="TextBox 25"/>
          <p:cNvSpPr txBox="1"/>
          <p:nvPr/>
        </p:nvSpPr>
        <p:spPr>
          <a:xfrm>
            <a:off x="281355" y="1668954"/>
            <a:ext cx="116527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it-IT" sz="2400" smtClean="0">
                <a:latin typeface="Arial" panose="020B0604020202020204" pitchFamily="34" charset="0"/>
                <a:cs typeface="Arial" panose="020B0604020202020204" pitchFamily="34" charset="0"/>
              </a:rPr>
              <a:t>wo methods to determine the reference spectral shapes of signal and background;</a:t>
            </a:r>
            <a:endParaRPr lang="it-IT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81355" y="2426630"/>
            <a:ext cx="5369166" cy="3231654"/>
          </a:xfrm>
          <a:prstGeom prst="rect">
            <a:avLst/>
          </a:prstGeom>
          <a:noFill/>
          <a:ln w="63500"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it-IT" sz="2400" b="1" smtClean="0">
                <a:latin typeface="Arial" panose="020B0604020202020204" pitchFamily="34" charset="0"/>
                <a:cs typeface="Arial" panose="020B0604020202020204" pitchFamily="34" charset="0"/>
              </a:rPr>
              <a:t>MonteCarlo </a:t>
            </a:r>
            <a:r>
              <a:rPr lang="it-IT" i="1" smtClean="0"/>
              <a:t>arXiV:1703.02291</a:t>
            </a:r>
            <a:endParaRPr lang="it-IT" b="1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smtClean="0">
                <a:latin typeface="Arial" panose="020B0604020202020204" pitchFamily="34" charset="0"/>
                <a:cs typeface="Arial" panose="020B0604020202020204" pitchFamily="34" charset="0"/>
              </a:rPr>
              <a:t>Full simulation of all processes: energy deposition, light production (scintillator and Cerenkov), propagation and collection;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smtClean="0">
                <a:latin typeface="Arial" panose="020B0604020202020204" pitchFamily="34" charset="0"/>
                <a:cs typeface="Arial" panose="020B0604020202020204" pitchFamily="34" charset="0"/>
              </a:rPr>
              <a:t>All known materal properties included;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smtClean="0">
                <a:latin typeface="Arial" panose="020B0604020202020204" pitchFamily="34" charset="0"/>
                <a:cs typeface="Arial" panose="020B0604020202020204" pitchFamily="34" charset="0"/>
              </a:rPr>
              <a:t>Known time variations of the detector included (for example, number of live PMTs and electronics channels);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smtClean="0">
                <a:latin typeface="Arial" panose="020B0604020202020204" pitchFamily="34" charset="0"/>
                <a:cs typeface="Arial" panose="020B0604020202020204" pitchFamily="34" charset="0"/>
              </a:rPr>
              <a:t>Tuned on calibration data of Phase-I;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Free parameters in the fit: only the rates of signal and background;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119446" y="2426630"/>
            <a:ext cx="5814646" cy="3231654"/>
          </a:xfrm>
          <a:prstGeom prst="rect">
            <a:avLst/>
          </a:prstGeom>
          <a:noFill/>
          <a:ln w="63500"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it-IT" sz="2400" b="1" smtClean="0">
                <a:latin typeface="Arial" panose="020B0604020202020204" pitchFamily="34" charset="0"/>
                <a:cs typeface="Arial" panose="020B0604020202020204" pitchFamily="34" charset="0"/>
              </a:rPr>
              <a:t>Analytical </a:t>
            </a:r>
            <a:r>
              <a:rPr lang="en-US" i="1" smtClean="0">
                <a:latin typeface="Arial" pitchFamily="34" charset="0"/>
                <a:cs typeface="Arial" pitchFamily="34" charset="0"/>
              </a:rPr>
              <a:t>Phys.Rev</a:t>
            </a:r>
            <a:r>
              <a:rPr lang="en-US" sz="2400" i="1" smtClean="0">
                <a:latin typeface="Arial" pitchFamily="34" charset="0"/>
                <a:cs typeface="Arial" pitchFamily="34" charset="0"/>
              </a:rPr>
              <a:t>.</a:t>
            </a:r>
            <a:r>
              <a:rPr lang="en-US" i="1" smtClean="0">
                <a:latin typeface="Arial" pitchFamily="34" charset="0"/>
                <a:cs typeface="Arial" pitchFamily="34" charset="0"/>
              </a:rPr>
              <a:t>D </a:t>
            </a:r>
            <a:r>
              <a:rPr lang="en-US" b="1" i="1">
                <a:latin typeface="Arial" pitchFamily="34" charset="0"/>
                <a:cs typeface="Arial" pitchFamily="34" charset="0"/>
              </a:rPr>
              <a:t>89</a:t>
            </a:r>
            <a:r>
              <a:rPr lang="en-US" i="1">
                <a:latin typeface="Arial" pitchFamily="34" charset="0"/>
                <a:cs typeface="Arial" pitchFamily="34" charset="0"/>
              </a:rPr>
              <a:t>, 112007 (2014</a:t>
            </a:r>
            <a:r>
              <a:rPr lang="en-US" i="1" smtClean="0">
                <a:latin typeface="Arial" pitchFamily="34" charset="0"/>
                <a:cs typeface="Arial" pitchFamily="34" charset="0"/>
              </a:rPr>
              <a:t>)</a:t>
            </a:r>
            <a:endParaRPr lang="it-IT" sz="2400" b="1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smtClean="0">
                <a:latin typeface="Arial" panose="020B0604020202020204" pitchFamily="34" charset="0"/>
                <a:cs typeface="Arial" panose="020B0604020202020204" pitchFamily="34" charset="0"/>
              </a:rPr>
              <a:t>energy scale and response described analytically (including cerenkov, quenching);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smtClean="0">
                <a:latin typeface="Arial" panose="020B0604020202020204" pitchFamily="34" charset="0"/>
                <a:cs typeface="Arial" panose="020B0604020202020204" pitchFamily="34" charset="0"/>
              </a:rPr>
              <a:t>Spatial dependence of reconstructed E and </a:t>
            </a:r>
            <a:r>
              <a:rPr lang="it-IT" smtClean="0">
                <a:latin typeface="Symbol" panose="05050102010706020507" pitchFamily="18" charset="2"/>
                <a:cs typeface="Arial" panose="020B0604020202020204" pitchFamily="34" charset="0"/>
              </a:rPr>
              <a:t>s</a:t>
            </a:r>
            <a:r>
              <a:rPr lang="it-IT" smtClean="0">
                <a:latin typeface="Arial" panose="020B0604020202020204" pitchFamily="34" charset="0"/>
                <a:cs typeface="Arial" panose="020B0604020202020204" pitchFamily="34" charset="0"/>
              </a:rPr>
              <a:t>(E);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smtClean="0">
                <a:latin typeface="Arial" panose="020B0604020202020204" pitchFamily="34" charset="0"/>
                <a:cs typeface="Arial" panose="020B0604020202020204" pitchFamily="34" charset="0"/>
              </a:rPr>
              <a:t>some parameters determined from calibrations and fixed in the fit (Birk’s quenching factor..);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Free parameters in the fit: the rates of signal and background + 6 parameters of the response function (L.Y., 2 resol. parameters, </a:t>
            </a:r>
            <a:r>
              <a:rPr lang="it-IT" b="1" baseline="3000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210</a:t>
            </a:r>
            <a:r>
              <a:rPr lang="it-IT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 peak position and width, starting point of </a:t>
            </a:r>
            <a:r>
              <a:rPr lang="it-IT" b="1" baseline="3000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  <a:r>
              <a:rPr lang="it-IT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 spectrum;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81355" y="1055076"/>
            <a:ext cx="116527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smtClean="0">
                <a:latin typeface="Arial" panose="020B0604020202020204" pitchFamily="34" charset="0"/>
                <a:cs typeface="Arial" panose="020B0604020202020204" pitchFamily="34" charset="0"/>
              </a:rPr>
              <a:t>Extracting the neutrino signal from data </a:t>
            </a:r>
            <a:endParaRPr lang="it-IT" sz="28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995137" y="1107560"/>
            <a:ext cx="1758463" cy="338554"/>
          </a:xfrm>
          <a:prstGeom prst="rect">
            <a:avLst/>
          </a:prstGeom>
          <a:solidFill>
            <a:srgbClr val="00B0F0">
              <a:alpha val="17000"/>
            </a:srgb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it-IT" sz="1600" smtClean="0"/>
              <a:t>Energy spectrum</a:t>
            </a:r>
            <a:endParaRPr lang="it-IT" sz="1600"/>
          </a:p>
        </p:txBody>
      </p:sp>
    </p:spTree>
    <p:extLst>
      <p:ext uri="{BB962C8B-B14F-4D97-AF65-F5344CB8AC3E}">
        <p14:creationId xmlns:p14="http://schemas.microsoft.com/office/powerpoint/2010/main" val="1866602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8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15192"/>
            <a:ext cx="12191999" cy="732755"/>
          </a:xfrm>
          <a:prstGeom prst="rect">
            <a:avLst/>
          </a:prstGeom>
          <a:solidFill>
            <a:schemeClr val="accent4"/>
          </a:solidFill>
          <a:ln w="50800">
            <a:solidFill>
              <a:schemeClr val="accent4"/>
            </a:solidFill>
          </a:ln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3200" b="1">
                <a:latin typeface="Arial" panose="020B0604020202020204" pitchFamily="34" charset="0"/>
                <a:cs typeface="Arial" panose="020B0604020202020204" pitchFamily="34" charset="0"/>
              </a:rPr>
              <a:t>First simultaneous precision spectroscopy of pp,</a:t>
            </a:r>
            <a:r>
              <a:rPr lang="it-IT" sz="3200" b="1" baseline="3000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it-IT" sz="3200" b="1">
                <a:latin typeface="Arial" panose="020B0604020202020204" pitchFamily="34" charset="0"/>
                <a:cs typeface="Arial" panose="020B0604020202020204" pitchFamily="34" charset="0"/>
              </a:rPr>
              <a:t>Be and pep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0" y="6471139"/>
            <a:ext cx="12192000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b="1" i="1" smtClean="0"/>
              <a:t>Barbara Caccianiga (BX collaboration</a:t>
            </a:r>
            <a:r>
              <a:rPr lang="it-IT" b="1" smtClean="0"/>
              <a:t>) ``New results from Borexino’’   </a:t>
            </a:r>
            <a:endParaRPr lang="it-IT"/>
          </a:p>
        </p:txBody>
      </p:sp>
      <p:sp>
        <p:nvSpPr>
          <p:cNvPr id="26" name="TextBox 25"/>
          <p:cNvSpPr txBox="1"/>
          <p:nvPr/>
        </p:nvSpPr>
        <p:spPr>
          <a:xfrm>
            <a:off x="281355" y="1668954"/>
            <a:ext cx="116527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it-IT" sz="2400" smtClean="0">
                <a:latin typeface="Arial" panose="020B0604020202020204" pitchFamily="34" charset="0"/>
                <a:cs typeface="Arial" panose="020B0604020202020204" pitchFamily="34" charset="0"/>
              </a:rPr>
              <a:t>wo methods to determine the reference spectral shapes of signal and background;</a:t>
            </a:r>
            <a:endParaRPr lang="it-IT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81355" y="2426630"/>
            <a:ext cx="5369166" cy="3139321"/>
          </a:xfrm>
          <a:prstGeom prst="rect">
            <a:avLst/>
          </a:prstGeom>
          <a:noFill/>
          <a:ln w="63500"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it-IT" sz="2400" b="1" smtClean="0">
                <a:latin typeface="Arial" panose="020B0604020202020204" pitchFamily="34" charset="0"/>
                <a:cs typeface="Arial" panose="020B0604020202020204" pitchFamily="34" charset="0"/>
              </a:rPr>
              <a:t>MonteCarlo </a:t>
            </a:r>
            <a:r>
              <a:rPr lang="it-IT" i="1" smtClean="0"/>
              <a:t>arXiV:1703.02291</a:t>
            </a:r>
          </a:p>
          <a:p>
            <a:r>
              <a:rPr lang="it-IT" sz="2400" b="1">
                <a:latin typeface="Arial" panose="020B0604020202020204" pitchFamily="34" charset="0"/>
                <a:cs typeface="Arial" panose="020B0604020202020204" pitchFamily="34" charset="0"/>
              </a:rPr>
              <a:t>pros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>
                <a:latin typeface="Arial" panose="020B0604020202020204" pitchFamily="34" charset="0"/>
                <a:cs typeface="Arial" panose="020B0604020202020204" pitchFamily="34" charset="0"/>
              </a:rPr>
              <a:t>Tuning of the MC parameters is done on calibration data which is completeley independent from the data to be analyzed;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smtClean="0">
                <a:latin typeface="Arial" panose="020B0604020202020204" pitchFamily="34" charset="0"/>
                <a:cs typeface="Arial" panose="020B0604020202020204" pitchFamily="34" charset="0"/>
              </a:rPr>
              <a:t>Agreement between MonteCarlo and calibration data is at </a:t>
            </a:r>
            <a:r>
              <a:rPr lang="it-IT">
                <a:latin typeface="Arial" panose="020B0604020202020204" pitchFamily="34" charset="0"/>
                <a:cs typeface="Arial" panose="020B0604020202020204" pitchFamily="34" charset="0"/>
              </a:rPr>
              <a:t>sub-percent level;</a:t>
            </a:r>
          </a:p>
          <a:p>
            <a:r>
              <a:rPr lang="it-IT" sz="2400" b="1">
                <a:latin typeface="Arial" panose="020B0604020202020204" pitchFamily="34" charset="0"/>
                <a:cs typeface="Arial" panose="020B0604020202020204" pitchFamily="34" charset="0"/>
              </a:rPr>
              <a:t>cons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>
                <a:latin typeface="Arial" panose="020B0604020202020204" pitchFamily="34" charset="0"/>
                <a:cs typeface="Arial" panose="020B0604020202020204" pitchFamily="34" charset="0"/>
              </a:rPr>
              <a:t>it cannot take into account </a:t>
            </a:r>
            <a:r>
              <a:rPr lang="it-IT" smtClean="0">
                <a:latin typeface="Arial" panose="020B0604020202020204" pitchFamily="34" charset="0"/>
                <a:cs typeface="Arial" panose="020B0604020202020204" pitchFamily="34" charset="0"/>
              </a:rPr>
              <a:t>unkown </a:t>
            </a:r>
            <a:r>
              <a:rPr lang="it-IT">
                <a:latin typeface="Arial" panose="020B0604020202020204" pitchFamily="34" charset="0"/>
                <a:cs typeface="Arial" panose="020B0604020202020204" pitchFamily="34" charset="0"/>
              </a:rPr>
              <a:t>variations of the detector </a:t>
            </a:r>
            <a:r>
              <a:rPr lang="it-IT" smtClean="0">
                <a:latin typeface="Arial" panose="020B0604020202020204" pitchFamily="34" charset="0"/>
                <a:cs typeface="Arial" panose="020B0604020202020204" pitchFamily="34" charset="0"/>
              </a:rPr>
              <a:t>properties</a:t>
            </a:r>
            <a:endParaRPr lang="it-IT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119446" y="2426630"/>
            <a:ext cx="5814646" cy="3139321"/>
          </a:xfrm>
          <a:prstGeom prst="rect">
            <a:avLst/>
          </a:prstGeom>
          <a:noFill/>
          <a:ln w="63500"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it-IT" sz="2400" b="1" smtClean="0">
                <a:latin typeface="Arial" panose="020B0604020202020204" pitchFamily="34" charset="0"/>
                <a:cs typeface="Arial" panose="020B0604020202020204" pitchFamily="34" charset="0"/>
              </a:rPr>
              <a:t>Analytical </a:t>
            </a:r>
            <a:r>
              <a:rPr lang="en-US" i="1" smtClean="0">
                <a:latin typeface="Arial" pitchFamily="34" charset="0"/>
                <a:cs typeface="Arial" pitchFamily="34" charset="0"/>
              </a:rPr>
              <a:t>Phys.Rev</a:t>
            </a:r>
            <a:r>
              <a:rPr lang="en-US" sz="2400" i="1" smtClean="0">
                <a:latin typeface="Arial" pitchFamily="34" charset="0"/>
                <a:cs typeface="Arial" pitchFamily="34" charset="0"/>
              </a:rPr>
              <a:t>.</a:t>
            </a:r>
            <a:r>
              <a:rPr lang="en-US" i="1" smtClean="0">
                <a:latin typeface="Arial" pitchFamily="34" charset="0"/>
                <a:cs typeface="Arial" pitchFamily="34" charset="0"/>
              </a:rPr>
              <a:t>D </a:t>
            </a:r>
            <a:r>
              <a:rPr lang="en-US" b="1" i="1">
                <a:latin typeface="Arial" pitchFamily="34" charset="0"/>
                <a:cs typeface="Arial" pitchFamily="34" charset="0"/>
              </a:rPr>
              <a:t>89</a:t>
            </a:r>
            <a:r>
              <a:rPr lang="en-US" i="1">
                <a:latin typeface="Arial" pitchFamily="34" charset="0"/>
                <a:cs typeface="Arial" pitchFamily="34" charset="0"/>
              </a:rPr>
              <a:t>, 112007 (2014</a:t>
            </a:r>
            <a:r>
              <a:rPr lang="en-US" i="1" smtClean="0">
                <a:latin typeface="Arial" pitchFamily="34" charset="0"/>
                <a:cs typeface="Arial" pitchFamily="34" charset="0"/>
              </a:rPr>
              <a:t>)</a:t>
            </a:r>
          </a:p>
          <a:p>
            <a:r>
              <a:rPr lang="it-IT" sz="2400" b="1">
                <a:latin typeface="Arial" panose="020B0604020202020204" pitchFamily="34" charset="0"/>
                <a:cs typeface="Arial" panose="020B0604020202020204" pitchFamily="34" charset="0"/>
              </a:rPr>
              <a:t>pros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>
                <a:latin typeface="Arial" panose="020B0604020202020204" pitchFamily="34" charset="0"/>
                <a:cs typeface="Arial" panose="020B0604020202020204" pitchFamily="34" charset="0"/>
              </a:rPr>
              <a:t>More flexibility in case of unknown variations of the detector;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>
                <a:latin typeface="Arial" panose="020B0604020202020204" pitchFamily="34" charset="0"/>
                <a:cs typeface="Arial" panose="020B0604020202020204" pitchFamily="34" charset="0"/>
              </a:rPr>
              <a:t>Less problems in modeling </a:t>
            </a:r>
            <a:r>
              <a:rPr lang="it-IT" baseline="30000"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  <a:r>
              <a:rPr lang="it-IT">
                <a:latin typeface="Arial" panose="020B0604020202020204" pitchFamily="34" charset="0"/>
                <a:cs typeface="Arial" panose="020B0604020202020204" pitchFamily="34" charset="0"/>
              </a:rPr>
              <a:t>C (MC has problems due to the very high </a:t>
            </a:r>
            <a:r>
              <a:rPr lang="it-IT" smtClean="0">
                <a:latin typeface="Arial" panose="020B0604020202020204" pitchFamily="34" charset="0"/>
                <a:cs typeface="Arial" panose="020B0604020202020204" pitchFamily="34" charset="0"/>
              </a:rPr>
              <a:t>statistics </a:t>
            </a:r>
            <a:r>
              <a:rPr lang="it-IT">
                <a:latin typeface="Arial" panose="020B0604020202020204" pitchFamily="34" charset="0"/>
                <a:cs typeface="Arial" panose="020B0604020202020204" pitchFamily="34" charset="0"/>
              </a:rPr>
              <a:t>to be simulated);</a:t>
            </a:r>
          </a:p>
          <a:p>
            <a:r>
              <a:rPr lang="it-IT" sz="2400" b="1">
                <a:latin typeface="Arial" panose="020B0604020202020204" pitchFamily="34" charset="0"/>
                <a:cs typeface="Arial" panose="020B0604020202020204" pitchFamily="34" charset="0"/>
              </a:rPr>
              <a:t>cons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>
                <a:latin typeface="Arial" panose="020B0604020202020204" pitchFamily="34" charset="0"/>
                <a:cs typeface="Arial" panose="020B0604020202020204" pitchFamily="34" charset="0"/>
              </a:rPr>
              <a:t>More free parameters </a:t>
            </a:r>
            <a:r>
              <a:rPr lang="it-IT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more prone to </a:t>
            </a:r>
            <a:r>
              <a:rPr lang="it-IT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correlations</a:t>
            </a:r>
            <a:endParaRPr lang="it-IT" sz="2400" b="1"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it-IT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81355" y="1055076"/>
            <a:ext cx="116527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smtClean="0">
                <a:latin typeface="Arial" panose="020B0604020202020204" pitchFamily="34" charset="0"/>
                <a:cs typeface="Arial" panose="020B0604020202020204" pitchFamily="34" charset="0"/>
              </a:rPr>
              <a:t>Extracting the neutrino signal from data </a:t>
            </a:r>
            <a:endParaRPr lang="it-IT" sz="28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3785" y="5833879"/>
            <a:ext cx="11934092" cy="4731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smtClean="0">
                <a:latin typeface="Arial" panose="020B0604020202020204" pitchFamily="34" charset="0"/>
                <a:cs typeface="Arial" panose="020B0604020202020204" pitchFamily="34" charset="0"/>
              </a:rPr>
              <a:t>The two methods are complementary and provide internal cross-check to the analysis</a:t>
            </a:r>
            <a:endParaRPr lang="it-IT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3924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8" grpId="0" animBg="1"/>
      <p:bldP spid="9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15192"/>
            <a:ext cx="12191999" cy="732755"/>
          </a:xfrm>
          <a:prstGeom prst="rect">
            <a:avLst/>
          </a:prstGeom>
          <a:solidFill>
            <a:schemeClr val="accent4"/>
          </a:solidFill>
          <a:ln w="50800">
            <a:solidFill>
              <a:schemeClr val="accent4"/>
            </a:solidFill>
          </a:ln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3200" b="1">
                <a:latin typeface="Arial" panose="020B0604020202020204" pitchFamily="34" charset="0"/>
                <a:cs typeface="Arial" panose="020B0604020202020204" pitchFamily="34" charset="0"/>
              </a:rPr>
              <a:t>First simultaneous precision spectroscopy of pp,</a:t>
            </a:r>
            <a:r>
              <a:rPr lang="it-IT" sz="3200" b="1" baseline="3000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it-IT" sz="3200" b="1">
                <a:latin typeface="Arial" panose="020B0604020202020204" pitchFamily="34" charset="0"/>
                <a:cs typeface="Arial" panose="020B0604020202020204" pitchFamily="34" charset="0"/>
              </a:rPr>
              <a:t>Be and pep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0" y="6471139"/>
            <a:ext cx="12192000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b="1" i="1" smtClean="0"/>
              <a:t>Barbara Caccianiga (BX collaboration</a:t>
            </a:r>
            <a:r>
              <a:rPr lang="it-IT" b="1" smtClean="0"/>
              <a:t>) ``New results from Borexino’’   </a:t>
            </a:r>
            <a:endParaRPr lang="it-IT"/>
          </a:p>
        </p:txBody>
      </p:sp>
      <p:sp>
        <p:nvSpPr>
          <p:cNvPr id="8" name="TextBox 7"/>
          <p:cNvSpPr txBox="1"/>
          <p:nvPr/>
        </p:nvSpPr>
        <p:spPr>
          <a:xfrm>
            <a:off x="135918" y="966202"/>
            <a:ext cx="116527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it-IT" sz="2800" b="1" smtClean="0">
                <a:latin typeface="Arial" panose="020B0604020202020204" pitchFamily="34" charset="0"/>
                <a:cs typeface="Arial" panose="020B0604020202020204" pitchFamily="34" charset="0"/>
              </a:rPr>
              <a:t>he Three-fold Coincidence technique (TFC) </a:t>
            </a:r>
            <a:endParaRPr lang="it-IT" sz="28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22"/>
          <p:cNvSpPr txBox="1">
            <a:spLocks noChangeArrowheads="1"/>
          </p:cNvSpPr>
          <p:nvPr/>
        </p:nvSpPr>
        <p:spPr bwMode="auto">
          <a:xfrm>
            <a:off x="4571027" y="2119370"/>
            <a:ext cx="2305050" cy="3365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600" dirty="0" smtClean="0">
                <a:latin typeface="Symbol" charset="2"/>
              </a:rPr>
              <a:t>m</a:t>
            </a:r>
            <a:r>
              <a:rPr lang="en-US" sz="1600" dirty="0" smtClean="0"/>
              <a:t> + </a:t>
            </a:r>
            <a:r>
              <a:rPr lang="en-US" sz="1600" baseline="30000" dirty="0" smtClean="0"/>
              <a:t>12</a:t>
            </a:r>
            <a:r>
              <a:rPr lang="en-US" sz="1600" dirty="0" smtClean="0"/>
              <a:t>C </a:t>
            </a:r>
            <a:r>
              <a:rPr lang="en-US" sz="1600" dirty="0" smtClean="0">
                <a:sym typeface="Wingdings" charset="2"/>
              </a:rPr>
              <a:t>  </a:t>
            </a:r>
            <a:r>
              <a:rPr lang="en-US" sz="1600" dirty="0" smtClean="0">
                <a:latin typeface="Symbol" charset="2"/>
                <a:sym typeface="Wingdings" charset="2"/>
              </a:rPr>
              <a:t>m</a:t>
            </a:r>
            <a:r>
              <a:rPr lang="en-US" sz="1600" dirty="0" smtClean="0">
                <a:sym typeface="Wingdings" charset="2"/>
              </a:rPr>
              <a:t> +</a:t>
            </a:r>
            <a:r>
              <a:rPr lang="en-US" sz="1600" baseline="30000" dirty="0" smtClean="0">
                <a:solidFill>
                  <a:srgbClr val="FF0000"/>
                </a:solidFill>
                <a:sym typeface="Wingdings" charset="2"/>
              </a:rPr>
              <a:t>11</a:t>
            </a:r>
            <a:r>
              <a:rPr lang="en-US" sz="1600" dirty="0" smtClean="0">
                <a:solidFill>
                  <a:srgbClr val="FF0000"/>
                </a:solidFill>
                <a:sym typeface="Wingdings" charset="2"/>
              </a:rPr>
              <a:t>C </a:t>
            </a:r>
            <a:r>
              <a:rPr lang="en-US" sz="1600" dirty="0" smtClean="0">
                <a:sym typeface="Wingdings" charset="2"/>
              </a:rPr>
              <a:t>+ </a:t>
            </a:r>
            <a:r>
              <a:rPr lang="en-US" sz="1600" dirty="0" smtClean="0">
                <a:solidFill>
                  <a:srgbClr val="0070C0"/>
                </a:solidFill>
                <a:sym typeface="Wingdings" charset="2"/>
              </a:rPr>
              <a:t>n</a:t>
            </a:r>
            <a:r>
              <a:rPr lang="en-US" sz="1600" dirty="0" smtClean="0">
                <a:sym typeface="Wingdings" charset="2"/>
              </a:rPr>
              <a:t> </a:t>
            </a:r>
            <a:endParaRPr lang="en-US" sz="1600" dirty="0"/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5826739" y="2955983"/>
            <a:ext cx="1500188" cy="5847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600" dirty="0">
                <a:solidFill>
                  <a:srgbClr val="0070C0"/>
                </a:solidFill>
              </a:rPr>
              <a:t>n + p </a:t>
            </a:r>
            <a:r>
              <a:rPr lang="en-US" sz="1600" dirty="0">
                <a:solidFill>
                  <a:srgbClr val="0070C0"/>
                </a:solidFill>
                <a:sym typeface="Wingdings" charset="2"/>
              </a:rPr>
              <a:t> d + </a:t>
            </a:r>
            <a:r>
              <a:rPr lang="en-US" sz="1600" dirty="0" smtClean="0">
                <a:solidFill>
                  <a:srgbClr val="0070C0"/>
                </a:solidFill>
                <a:latin typeface="Symbol" charset="2"/>
                <a:sym typeface="Wingdings" charset="2"/>
              </a:rPr>
              <a:t>g</a:t>
            </a:r>
          </a:p>
          <a:p>
            <a:pPr eaLnBrk="1" hangingPunct="1"/>
            <a:r>
              <a:rPr lang="en-US" sz="1600" dirty="0" smtClean="0">
                <a:solidFill>
                  <a:srgbClr val="0070C0"/>
                </a:solidFill>
                <a:latin typeface="Symbol" charset="2"/>
                <a:sym typeface="Wingdings" charset="2"/>
              </a:rPr>
              <a:t>t~260m</a:t>
            </a:r>
            <a:r>
              <a:rPr lang="en-US" sz="1600" dirty="0" smtClean="0">
                <a:solidFill>
                  <a:srgbClr val="0070C0"/>
                </a:solidFill>
                <a:latin typeface="+mj-lt"/>
                <a:sym typeface="Wingdings" charset="2"/>
              </a:rPr>
              <a:t>s</a:t>
            </a:r>
            <a:r>
              <a:rPr lang="en-US" sz="1600" dirty="0" smtClean="0">
                <a:solidFill>
                  <a:srgbClr val="0070C0"/>
                </a:solidFill>
                <a:latin typeface="Symbol" charset="2"/>
                <a:sym typeface="Wingdings" charset="2"/>
              </a:rPr>
              <a:t> </a:t>
            </a:r>
            <a:r>
              <a:rPr lang="en-US" sz="1600" dirty="0" smtClean="0">
                <a:solidFill>
                  <a:srgbClr val="0070C0"/>
                </a:solidFill>
                <a:sym typeface="Wingdings" charset="2"/>
              </a:rPr>
              <a:t> </a:t>
            </a:r>
            <a:endParaRPr lang="en-US" sz="1600" dirty="0">
              <a:solidFill>
                <a:srgbClr val="0070C0"/>
              </a:solidFill>
            </a:endParaRPr>
          </a:p>
        </p:txBody>
      </p:sp>
      <p:sp>
        <p:nvSpPr>
          <p:cNvPr id="14" name="TextBox 23"/>
          <p:cNvSpPr txBox="1">
            <a:spLocks noChangeArrowheads="1"/>
          </p:cNvSpPr>
          <p:nvPr/>
        </p:nvSpPr>
        <p:spPr bwMode="auto">
          <a:xfrm>
            <a:off x="3540739" y="2937945"/>
            <a:ext cx="2105025" cy="5847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600" baseline="30000" dirty="0">
                <a:solidFill>
                  <a:srgbClr val="FF0000"/>
                </a:solidFill>
              </a:rPr>
              <a:t>11</a:t>
            </a:r>
            <a:r>
              <a:rPr lang="en-US" sz="1600" dirty="0">
                <a:solidFill>
                  <a:srgbClr val="FF0000"/>
                </a:solidFill>
              </a:rPr>
              <a:t>C </a:t>
            </a:r>
            <a:r>
              <a:rPr lang="en-US" sz="1600" dirty="0">
                <a:solidFill>
                  <a:srgbClr val="FF0000"/>
                </a:solidFill>
                <a:sym typeface="Wingdings" charset="2"/>
              </a:rPr>
              <a:t>  </a:t>
            </a:r>
            <a:r>
              <a:rPr lang="en-US" sz="1600" baseline="30000" dirty="0">
                <a:solidFill>
                  <a:srgbClr val="FF0000"/>
                </a:solidFill>
                <a:sym typeface="Wingdings" charset="2"/>
              </a:rPr>
              <a:t>11</a:t>
            </a:r>
            <a:r>
              <a:rPr lang="en-US" sz="1600" dirty="0">
                <a:solidFill>
                  <a:srgbClr val="FF0000"/>
                </a:solidFill>
                <a:sym typeface="Wingdings" charset="2"/>
              </a:rPr>
              <a:t>B + e</a:t>
            </a:r>
            <a:r>
              <a:rPr lang="en-US" sz="1600" baseline="30000" dirty="0">
                <a:solidFill>
                  <a:srgbClr val="FF0000"/>
                </a:solidFill>
                <a:sym typeface="Wingdings" charset="2"/>
              </a:rPr>
              <a:t>+</a:t>
            </a:r>
            <a:r>
              <a:rPr lang="en-US" sz="1600" dirty="0">
                <a:solidFill>
                  <a:srgbClr val="FF0000"/>
                </a:solidFill>
                <a:sym typeface="Wingdings" charset="2"/>
              </a:rPr>
              <a:t> + </a:t>
            </a:r>
            <a:r>
              <a:rPr lang="en-US" sz="1600" dirty="0" smtClean="0">
                <a:solidFill>
                  <a:srgbClr val="FF0000"/>
                </a:solidFill>
                <a:latin typeface="Symbol" charset="2"/>
                <a:sym typeface="Wingdings" charset="2"/>
              </a:rPr>
              <a:t>n</a:t>
            </a:r>
            <a:r>
              <a:rPr lang="en-US" sz="1600" baseline="-25000" dirty="0" smtClean="0">
                <a:solidFill>
                  <a:srgbClr val="FF0000"/>
                </a:solidFill>
                <a:sym typeface="Wingdings" charset="2"/>
              </a:rPr>
              <a:t>e</a:t>
            </a:r>
          </a:p>
          <a:p>
            <a:pPr eaLnBrk="1" hangingPunct="1"/>
            <a:r>
              <a:rPr lang="en-US" sz="1600" dirty="0" smtClean="0">
                <a:solidFill>
                  <a:srgbClr val="FF0000"/>
                </a:solidFill>
                <a:sym typeface="Wingdings" charset="2"/>
              </a:rPr>
              <a:t>t</a:t>
            </a:r>
            <a:r>
              <a:rPr lang="en-US" sz="1600" dirty="0">
                <a:solidFill>
                  <a:srgbClr val="FF0000"/>
                </a:solidFill>
                <a:sym typeface="Wingdings" charset="2"/>
              </a:rPr>
              <a:t>~</a:t>
            </a:r>
            <a:r>
              <a:rPr lang="en-US" sz="1600" dirty="0" smtClean="0">
                <a:solidFill>
                  <a:srgbClr val="FF0000"/>
                </a:solidFill>
                <a:sym typeface="Wingdings" charset="2"/>
              </a:rPr>
              <a:t>30min</a:t>
            </a:r>
            <a:endParaRPr lang="en-US" sz="1600" dirty="0">
              <a:solidFill>
                <a:srgbClr val="FF0000"/>
              </a:solidFill>
            </a:endParaRPr>
          </a:p>
        </p:txBody>
      </p:sp>
      <p:cxnSp>
        <p:nvCxnSpPr>
          <p:cNvPr id="15" name="Straight Arrow Connector 30"/>
          <p:cNvCxnSpPr>
            <a:cxnSpLocks noChangeShapeType="1"/>
          </p:cNvCxnSpPr>
          <p:nvPr/>
        </p:nvCxnSpPr>
        <p:spPr bwMode="auto">
          <a:xfrm rot="10800000" flipV="1">
            <a:off x="4274164" y="2385784"/>
            <a:ext cx="1857375" cy="500063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arrow" w="med" len="med"/>
          </a:ln>
        </p:spPr>
      </p:cxnSp>
      <p:cxnSp>
        <p:nvCxnSpPr>
          <p:cNvPr id="16" name="Straight Arrow Connector 32"/>
          <p:cNvCxnSpPr>
            <a:cxnSpLocks noChangeShapeType="1"/>
          </p:cNvCxnSpPr>
          <p:nvPr/>
        </p:nvCxnSpPr>
        <p:spPr bwMode="auto">
          <a:xfrm flipH="1">
            <a:off x="6157920" y="2385784"/>
            <a:ext cx="414407" cy="623163"/>
          </a:xfrm>
          <a:prstGeom prst="straightConnector1">
            <a:avLst/>
          </a:prstGeom>
          <a:noFill/>
          <a:ln w="38100" algn="ctr">
            <a:solidFill>
              <a:srgbClr val="0070C0"/>
            </a:solidFill>
            <a:round/>
            <a:headEnd/>
            <a:tailEnd type="arrow" w="med" len="med"/>
          </a:ln>
        </p:spPr>
      </p:cxnSp>
      <p:sp>
        <p:nvSpPr>
          <p:cNvPr id="33" name="TextBox 32"/>
          <p:cNvSpPr txBox="1"/>
          <p:nvPr/>
        </p:nvSpPr>
        <p:spPr>
          <a:xfrm>
            <a:off x="280552" y="1499437"/>
            <a:ext cx="11278401" cy="400110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it-IT" sz="20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  <a:r>
              <a:rPr lang="it-IT" sz="2000" smtClean="0">
                <a:latin typeface="Arial" panose="020B0604020202020204" pitchFamily="34" charset="0"/>
                <a:cs typeface="Arial" panose="020B0604020202020204" pitchFamily="34" charset="0"/>
              </a:rPr>
              <a:t>C is produced by muons together with neutron(s);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480645" y="5646023"/>
            <a:ext cx="11078308" cy="707886"/>
          </a:xfrm>
          <a:prstGeom prst="rect">
            <a:avLst/>
          </a:prstGeom>
          <a:noFill/>
          <a:ln w="38100"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it-IT" sz="2000" b="1" smtClean="0">
                <a:latin typeface="Arial" panose="020B0604020202020204" pitchFamily="34" charset="0"/>
                <a:cs typeface="Arial" panose="020B0604020202020204" pitchFamily="34" charset="0"/>
              </a:rPr>
              <a:t>The data-set is divided in two samples: one depleted in </a:t>
            </a:r>
            <a:r>
              <a:rPr lang="it-IT" sz="2000" b="1" baseline="30000" smtClean="0"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  <a:r>
              <a:rPr lang="it-IT" sz="2000" b="1" smtClean="0">
                <a:latin typeface="Arial" panose="020B0604020202020204" pitchFamily="34" charset="0"/>
                <a:cs typeface="Arial" panose="020B0604020202020204" pitchFamily="34" charset="0"/>
              </a:rPr>
              <a:t>C  (TFC-subtracted) and one enriched in </a:t>
            </a:r>
            <a:r>
              <a:rPr lang="it-IT" sz="2000" b="1" baseline="30000" smtClean="0"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  <a:r>
              <a:rPr lang="it-IT" sz="2000" b="1" smtClean="0">
                <a:latin typeface="Arial" panose="020B0604020202020204" pitchFamily="34" charset="0"/>
                <a:cs typeface="Arial" panose="020B0604020202020204" pitchFamily="34" charset="0"/>
              </a:rPr>
              <a:t>C (TFC-tagged) which are simultaneously fit;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433753" y="3590571"/>
            <a:ext cx="6893174" cy="1938992"/>
          </a:xfrm>
          <a:prstGeom prst="rect">
            <a:avLst/>
          </a:prstGeom>
          <a:noFill/>
          <a:ln w="9525"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it-IT" sz="2000" smtClean="0">
                <a:latin typeface="Arial" panose="020B0604020202020204" pitchFamily="34" charset="0"/>
                <a:cs typeface="Arial" panose="020B0604020202020204" pitchFamily="34" charset="0"/>
              </a:rPr>
              <a:t>The likelihood that a certain event is </a:t>
            </a:r>
            <a:r>
              <a:rPr lang="it-IT" sz="20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  <a:r>
              <a:rPr lang="it-IT" sz="2000" smtClean="0">
                <a:latin typeface="Arial" panose="020B0604020202020204" pitchFamily="34" charset="0"/>
                <a:cs typeface="Arial" panose="020B0604020202020204" pitchFamily="34" charset="0"/>
              </a:rPr>
              <a:t>C is obtained using: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sz="2000" smtClean="0">
                <a:latin typeface="Arial" panose="020B0604020202020204" pitchFamily="34" charset="0"/>
                <a:cs typeface="Arial" panose="020B0604020202020204" pitchFamily="34" charset="0"/>
              </a:rPr>
              <a:t>Distance in space and time from the </a:t>
            </a:r>
            <a:r>
              <a:rPr lang="it-IT" sz="2000" smtClean="0">
                <a:latin typeface="Symbol" panose="05050102010706020507" pitchFamily="18" charset="2"/>
                <a:cs typeface="Arial" panose="020B0604020202020204" pitchFamily="34" charset="0"/>
              </a:rPr>
              <a:t>m</a:t>
            </a:r>
            <a:r>
              <a:rPr lang="it-IT" sz="2000" smtClean="0">
                <a:latin typeface="Arial" panose="020B0604020202020204" pitchFamily="34" charset="0"/>
                <a:cs typeface="Arial" panose="020B0604020202020204" pitchFamily="34" charset="0"/>
              </a:rPr>
              <a:t>-track;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sz="2000" smtClean="0">
                <a:latin typeface="Arial" panose="020B0604020202020204" pitchFamily="34" charset="0"/>
                <a:cs typeface="Arial" panose="020B0604020202020204" pitchFamily="34" charset="0"/>
              </a:rPr>
              <a:t>Distance from the neutron;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sz="2000" smtClean="0">
                <a:latin typeface="Arial" panose="020B0604020202020204" pitchFamily="34" charset="0"/>
                <a:cs typeface="Arial" panose="020B0604020202020204" pitchFamily="34" charset="0"/>
              </a:rPr>
              <a:t>neutron multiplicity;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sz="2000" smtClean="0">
                <a:latin typeface="Arial" panose="020B0604020202020204" pitchFamily="34" charset="0"/>
                <a:cs typeface="Arial" panose="020B0604020202020204" pitchFamily="34" charset="0"/>
              </a:rPr>
              <a:t>Muon dE/dx and number of muon clusters in an event;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8182707" y="934888"/>
            <a:ext cx="2579079" cy="584775"/>
          </a:xfrm>
          <a:prstGeom prst="rect">
            <a:avLst/>
          </a:prstGeom>
          <a:solidFill>
            <a:srgbClr val="00B0F0">
              <a:alpha val="17000"/>
            </a:srgb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it-IT" sz="1600" smtClean="0"/>
              <a:t>to improve the fit capability to disentangle </a:t>
            </a:r>
            <a:r>
              <a:rPr lang="it-IT" sz="1600" baseline="30000" smtClean="0"/>
              <a:t>11</a:t>
            </a:r>
            <a:r>
              <a:rPr lang="it-IT" sz="1600" smtClean="0"/>
              <a:t>C</a:t>
            </a:r>
            <a:endParaRPr lang="it-IT" sz="1600"/>
          </a:p>
        </p:txBody>
      </p:sp>
      <p:grpSp>
        <p:nvGrpSpPr>
          <p:cNvPr id="17" name="Group 16"/>
          <p:cNvGrpSpPr/>
          <p:nvPr/>
        </p:nvGrpSpPr>
        <p:grpSpPr>
          <a:xfrm>
            <a:off x="7862520" y="2016007"/>
            <a:ext cx="3895725" cy="3308350"/>
            <a:chOff x="295275" y="3429000"/>
            <a:chExt cx="3895725" cy="3308350"/>
          </a:xfrm>
        </p:grpSpPr>
        <p:sp>
          <p:nvSpPr>
            <p:cNvPr id="18" name="Oval 18"/>
            <p:cNvSpPr>
              <a:spLocks noChangeAspect="1" noChangeArrowheads="1"/>
            </p:cNvSpPr>
            <p:nvPr/>
          </p:nvSpPr>
          <p:spPr bwMode="auto">
            <a:xfrm>
              <a:off x="969344" y="4107977"/>
              <a:ext cx="2638454" cy="2629373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" name="Line 19"/>
            <p:cNvSpPr>
              <a:spLocks noChangeAspect="1" noChangeShapeType="1"/>
            </p:cNvSpPr>
            <p:nvPr/>
          </p:nvSpPr>
          <p:spPr bwMode="auto">
            <a:xfrm>
              <a:off x="781002" y="3655326"/>
              <a:ext cx="2960619" cy="289730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20" name="Text Box 31"/>
            <p:cNvSpPr txBox="1">
              <a:spLocks noChangeAspect="1" noChangeArrowheads="1"/>
            </p:cNvSpPr>
            <p:nvPr/>
          </p:nvSpPr>
          <p:spPr bwMode="auto">
            <a:xfrm>
              <a:off x="295275" y="3429000"/>
              <a:ext cx="822761" cy="266266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9900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it-IT" sz="1000">
                  <a:solidFill>
                    <a:srgbClr val="000066"/>
                  </a:solidFill>
                </a:rPr>
                <a:t>Muon </a:t>
              </a:r>
            </a:p>
          </p:txBody>
        </p:sp>
        <p:sp>
          <p:nvSpPr>
            <p:cNvPr id="21" name="Oval 25"/>
            <p:cNvSpPr>
              <a:spLocks noChangeAspect="1" noChangeArrowheads="1"/>
            </p:cNvSpPr>
            <p:nvPr/>
          </p:nvSpPr>
          <p:spPr bwMode="auto">
            <a:xfrm>
              <a:off x="1942450" y="4469553"/>
              <a:ext cx="1054975" cy="1057952"/>
            </a:xfrm>
            <a:prstGeom prst="ellipse">
              <a:avLst/>
            </a:prstGeom>
            <a:solidFill>
              <a:srgbClr val="FF3300">
                <a:alpha val="50195"/>
              </a:srgbClr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" name="Rectangle 26"/>
            <p:cNvSpPr>
              <a:spLocks noChangeAspect="1" noChangeArrowheads="1"/>
            </p:cNvSpPr>
            <p:nvPr/>
          </p:nvSpPr>
          <p:spPr bwMode="auto">
            <a:xfrm>
              <a:off x="2819400" y="3867090"/>
              <a:ext cx="915635" cy="40011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990000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it-IT" sz="1000" dirty="0">
                  <a:solidFill>
                    <a:srgbClr val="000066"/>
                  </a:solidFill>
                </a:rPr>
                <a:t>Spherical cut </a:t>
              </a:r>
            </a:p>
            <a:p>
              <a:r>
                <a:rPr lang="it-IT" sz="1000" dirty="0">
                  <a:solidFill>
                    <a:srgbClr val="000066"/>
                  </a:solidFill>
                </a:rPr>
                <a:t>around</a:t>
              </a:r>
              <a:r>
                <a:rPr lang="it-IT" sz="1000" dirty="0">
                  <a:solidFill>
                    <a:srgbClr val="000066"/>
                  </a:solidFill>
                  <a:latin typeface="MT Symbol" pitchFamily="82" charset="2"/>
                </a:rPr>
                <a:t> </a:t>
              </a:r>
              <a:r>
                <a:rPr lang="it-IT" sz="1000" dirty="0">
                  <a:solidFill>
                    <a:srgbClr val="000066"/>
                  </a:solidFill>
                </a:rPr>
                <a:t>2.2 </a:t>
              </a:r>
              <a:r>
                <a:rPr lang="it-IT" sz="1000" dirty="0" smtClean="0">
                  <a:solidFill>
                    <a:srgbClr val="000066"/>
                  </a:solidFill>
                  <a:latin typeface="Symbol" charset="2"/>
                </a:rPr>
                <a:t>g</a:t>
              </a:r>
              <a:endParaRPr lang="it-IT" sz="1000" dirty="0">
                <a:solidFill>
                  <a:srgbClr val="000066"/>
                </a:solidFill>
              </a:endParaRPr>
            </a:p>
          </p:txBody>
        </p:sp>
        <p:sp>
          <p:nvSpPr>
            <p:cNvPr id="23" name="Line 27"/>
            <p:cNvSpPr>
              <a:spLocks noChangeAspect="1" noChangeShapeType="1"/>
            </p:cNvSpPr>
            <p:nvPr/>
          </p:nvSpPr>
          <p:spPr bwMode="auto">
            <a:xfrm flipH="1">
              <a:off x="2845780" y="4233999"/>
              <a:ext cx="414408" cy="43162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24" name="Rectangle 21"/>
            <p:cNvSpPr>
              <a:spLocks noChangeAspect="1" noChangeArrowheads="1"/>
            </p:cNvSpPr>
            <p:nvPr/>
          </p:nvSpPr>
          <p:spPr bwMode="auto">
            <a:xfrm rot="18780000">
              <a:off x="1959750" y="3720551"/>
              <a:ext cx="730566" cy="2863374"/>
            </a:xfrm>
            <a:prstGeom prst="rect">
              <a:avLst/>
            </a:prstGeom>
            <a:solidFill>
              <a:srgbClr val="FFFF0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wrap="none" anchor="ctr"/>
            <a:lstStyle/>
            <a:p>
              <a:endParaRPr lang="en-US"/>
            </a:p>
          </p:txBody>
        </p:sp>
        <p:sp>
          <p:nvSpPr>
            <p:cNvPr id="25" name="Rectangle 22"/>
            <p:cNvSpPr>
              <a:spLocks noChangeAspect="1" noChangeArrowheads="1"/>
            </p:cNvSpPr>
            <p:nvPr/>
          </p:nvSpPr>
          <p:spPr bwMode="auto">
            <a:xfrm>
              <a:off x="3153697" y="4857690"/>
              <a:ext cx="1037303" cy="40011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9900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it-IT" sz="1000" dirty="0">
                  <a:solidFill>
                    <a:srgbClr val="000066"/>
                  </a:solidFill>
                </a:rPr>
                <a:t>Cylindrical cut </a:t>
              </a:r>
            </a:p>
            <a:p>
              <a:r>
                <a:rPr lang="it-IT" sz="1000" dirty="0">
                  <a:solidFill>
                    <a:srgbClr val="000066"/>
                  </a:solidFill>
                </a:rPr>
                <a:t>Around </a:t>
              </a:r>
              <a:r>
                <a:rPr lang="it-IT" sz="1000" dirty="0">
                  <a:solidFill>
                    <a:srgbClr val="000066"/>
                  </a:solidFill>
                  <a:latin typeface="Symbol" charset="2"/>
                </a:rPr>
                <a:t>m</a:t>
              </a:r>
              <a:r>
                <a:rPr lang="it-IT" sz="1000" dirty="0">
                  <a:solidFill>
                    <a:srgbClr val="000066"/>
                  </a:solidFill>
                </a:rPr>
                <a:t>-track</a:t>
              </a:r>
            </a:p>
          </p:txBody>
        </p:sp>
        <p:sp>
          <p:nvSpPr>
            <p:cNvPr id="26" name="Line 23"/>
            <p:cNvSpPr>
              <a:spLocks noChangeShapeType="1"/>
            </p:cNvSpPr>
            <p:nvPr/>
          </p:nvSpPr>
          <p:spPr bwMode="auto">
            <a:xfrm flipH="1">
              <a:off x="3153697" y="5244069"/>
              <a:ext cx="251150" cy="26120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27" name="Oval 65"/>
            <p:cNvSpPr>
              <a:spLocks noChangeArrowheads="1"/>
            </p:cNvSpPr>
            <p:nvPr/>
          </p:nvSpPr>
          <p:spPr bwMode="auto">
            <a:xfrm>
              <a:off x="2243138" y="4786955"/>
              <a:ext cx="375033" cy="376100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8" name="Text Box 66"/>
            <p:cNvSpPr txBox="1">
              <a:spLocks noChangeArrowheads="1"/>
            </p:cNvSpPr>
            <p:nvPr/>
          </p:nvSpPr>
          <p:spPr bwMode="auto">
            <a:xfrm>
              <a:off x="2219677" y="4800600"/>
              <a:ext cx="599723" cy="2879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0000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200" dirty="0"/>
                <a:t>  </a:t>
              </a:r>
              <a:r>
                <a:rPr lang="en-US" sz="1200" dirty="0">
                  <a:solidFill>
                    <a:schemeClr val="bg1"/>
                  </a:solidFill>
                </a:rPr>
                <a:t> n</a:t>
              </a:r>
            </a:p>
          </p:txBody>
        </p:sp>
        <p:sp>
          <p:nvSpPr>
            <p:cNvPr id="29" name="Oval 68"/>
            <p:cNvSpPr>
              <a:spLocks noChangeArrowheads="1"/>
            </p:cNvSpPr>
            <p:nvPr/>
          </p:nvSpPr>
          <p:spPr bwMode="auto">
            <a:xfrm>
              <a:off x="2016796" y="5089832"/>
              <a:ext cx="375033" cy="3761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30" name="Text Box 69"/>
            <p:cNvSpPr txBox="1">
              <a:spLocks noChangeArrowheads="1"/>
            </p:cNvSpPr>
            <p:nvPr/>
          </p:nvSpPr>
          <p:spPr bwMode="auto">
            <a:xfrm>
              <a:off x="1942450" y="5104809"/>
              <a:ext cx="599723" cy="2879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200" baseline="30000"/>
                <a:t>11</a:t>
              </a:r>
              <a:r>
                <a:rPr lang="en-US" sz="1200"/>
                <a:t>C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12163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33" grpId="0"/>
      <p:bldP spid="34" grpId="0" animBg="1"/>
      <p:bldP spid="35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15192"/>
            <a:ext cx="12191999" cy="732755"/>
          </a:xfrm>
          <a:prstGeom prst="rect">
            <a:avLst/>
          </a:prstGeom>
          <a:solidFill>
            <a:schemeClr val="accent4"/>
          </a:solidFill>
          <a:ln w="50800">
            <a:solidFill>
              <a:schemeClr val="accent4"/>
            </a:solidFill>
          </a:ln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3200" b="1">
                <a:latin typeface="Arial" panose="020B0604020202020204" pitchFamily="34" charset="0"/>
                <a:cs typeface="Arial" panose="020B0604020202020204" pitchFamily="34" charset="0"/>
              </a:rPr>
              <a:t>First simultaneous precision spectroscopy of pp,</a:t>
            </a:r>
            <a:r>
              <a:rPr lang="it-IT" sz="3200" b="1" baseline="3000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it-IT" sz="3200" b="1">
                <a:latin typeface="Arial" panose="020B0604020202020204" pitchFamily="34" charset="0"/>
                <a:cs typeface="Arial" panose="020B0604020202020204" pitchFamily="34" charset="0"/>
              </a:rPr>
              <a:t>Be and pep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0" y="6471139"/>
            <a:ext cx="12192000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b="1" i="1" smtClean="0"/>
              <a:t>Barbara Caccianiga (BX collaboration</a:t>
            </a:r>
            <a:r>
              <a:rPr lang="it-IT" b="1" smtClean="0"/>
              <a:t>) ``New results from Borexino’’   </a:t>
            </a:r>
            <a:endParaRPr lang="it-IT"/>
          </a:p>
        </p:txBody>
      </p:sp>
      <p:sp>
        <p:nvSpPr>
          <p:cNvPr id="19" name="TextBox 18"/>
          <p:cNvSpPr txBox="1"/>
          <p:nvPr/>
        </p:nvSpPr>
        <p:spPr>
          <a:xfrm>
            <a:off x="135919" y="966202"/>
            <a:ext cx="5702174" cy="528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smtClean="0">
                <a:latin typeface="Arial" panose="020B0604020202020204" pitchFamily="34" charset="0"/>
                <a:cs typeface="Arial" panose="020B0604020202020204" pitchFamily="34" charset="0"/>
              </a:rPr>
              <a:t>The pulse-shape variable PS-</a:t>
            </a:r>
            <a:r>
              <a:rPr lang="it-IT" sz="2800" b="1" i="1" smtClean="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it-IT" sz="2800" b="1" baseline="-25000" smtClean="0">
                <a:latin typeface="Arial" panose="020B0604020202020204" pitchFamily="34" charset="0"/>
                <a:cs typeface="Arial" panose="020B0604020202020204" pitchFamily="34" charset="0"/>
              </a:rPr>
              <a:t>PR</a:t>
            </a:r>
            <a:r>
              <a:rPr lang="it-IT" sz="2800" b="1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it-IT" sz="28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5538" y="1609908"/>
            <a:ext cx="3683129" cy="253279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80553" y="1522883"/>
            <a:ext cx="6565724" cy="2477601"/>
          </a:xfrm>
          <a:prstGeom prst="rect">
            <a:avLst/>
          </a:prstGeom>
          <a:noFill/>
          <a:ln w="9525"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it-IT" sz="20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  <a:r>
              <a:rPr lang="it-IT" sz="2000" smtClean="0">
                <a:latin typeface="Arial" panose="020B0604020202020204" pitchFamily="34" charset="0"/>
                <a:cs typeface="Arial" panose="020B0604020202020204" pitchFamily="34" charset="0"/>
              </a:rPr>
              <a:t>C decays </a:t>
            </a:r>
            <a:r>
              <a:rPr lang="it-IT" sz="2000" smtClean="0">
                <a:latin typeface="Symbol" panose="05050102010706020507" pitchFamily="18" charset="2"/>
                <a:cs typeface="Arial" panose="020B0604020202020204" pitchFamily="34" charset="0"/>
              </a:rPr>
              <a:t>b</a:t>
            </a:r>
            <a:r>
              <a:rPr lang="it-IT" sz="20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  <a:p>
            <a:pPr>
              <a:spcAft>
                <a:spcPts val="600"/>
              </a:spcAft>
            </a:pPr>
            <a:r>
              <a:rPr lang="it-IT" sz="2000" smtClean="0">
                <a:latin typeface="Arial" panose="020B0604020202020204" pitchFamily="34" charset="0"/>
                <a:cs typeface="Arial" panose="020B0604020202020204" pitchFamily="34" charset="0"/>
              </a:rPr>
              <a:t>The probability density function (PDF) of the scintillation time profile is different for e</a:t>
            </a:r>
            <a:r>
              <a:rPr lang="it-IT" sz="20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it-IT" sz="2000" smtClean="0">
                <a:latin typeface="Arial" panose="020B0604020202020204" pitchFamily="34" charset="0"/>
                <a:cs typeface="Arial" panose="020B0604020202020204" pitchFamily="34" charset="0"/>
              </a:rPr>
              <a:t> and e</a:t>
            </a:r>
            <a:r>
              <a:rPr lang="it-IT" sz="20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it-IT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000" smtClean="0">
                <a:latin typeface="Arial" panose="020B0604020202020204" pitchFamily="34" charset="0"/>
                <a:cs typeface="Arial" panose="020B0604020202020204" pitchFamily="34" charset="0"/>
              </a:rPr>
              <a:t>for two reasons: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sz="2000" smtClean="0">
                <a:latin typeface="Arial" panose="020B0604020202020204" pitchFamily="34" charset="0"/>
                <a:cs typeface="Arial" panose="020B0604020202020204" pitchFamily="34" charset="0"/>
              </a:rPr>
              <a:t>in 50% of the case e</a:t>
            </a:r>
            <a:r>
              <a:rPr lang="it-IT" sz="20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it-IT" sz="2000" smtClean="0">
                <a:latin typeface="Arial" panose="020B0604020202020204" pitchFamily="34" charset="0"/>
                <a:cs typeface="Arial" panose="020B0604020202020204" pitchFamily="34" charset="0"/>
              </a:rPr>
              <a:t> annihilation is delayed by ortho-positronium formation (</a:t>
            </a:r>
            <a:r>
              <a:rPr lang="it-IT" sz="2000" smtClean="0">
                <a:latin typeface="Symbol" panose="05050102010706020507" pitchFamily="18" charset="2"/>
                <a:cs typeface="Arial" panose="020B0604020202020204" pitchFamily="34" charset="0"/>
              </a:rPr>
              <a:t>t</a:t>
            </a:r>
            <a:r>
              <a:rPr lang="it-IT" sz="2000" smtClean="0">
                <a:latin typeface="Arial" panose="020B0604020202020204" pitchFamily="34" charset="0"/>
                <a:cs typeface="Arial" panose="020B0604020202020204" pitchFamily="34" charset="0"/>
              </a:rPr>
              <a:t>~3ns);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sz="2000" smtClean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it-IT" sz="20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it-IT" sz="2000" smtClean="0">
                <a:latin typeface="Arial" panose="020B0604020202020204" pitchFamily="34" charset="0"/>
                <a:cs typeface="Arial" panose="020B0604020202020204" pitchFamily="34" charset="0"/>
              </a:rPr>
              <a:t> energy deposit  is not point-like because  of the two annihilation gammas;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095999" y="909557"/>
            <a:ext cx="2579079" cy="584775"/>
          </a:xfrm>
          <a:prstGeom prst="rect">
            <a:avLst/>
          </a:prstGeom>
          <a:solidFill>
            <a:srgbClr val="00B0F0">
              <a:alpha val="17000"/>
            </a:srgb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it-IT" sz="1600" smtClean="0"/>
              <a:t>to improve the fit capability to disentangle </a:t>
            </a:r>
            <a:r>
              <a:rPr lang="it-IT" sz="1600" baseline="30000" smtClean="0"/>
              <a:t>11</a:t>
            </a:r>
            <a:r>
              <a:rPr lang="it-IT" sz="1600" smtClean="0"/>
              <a:t>C</a:t>
            </a:r>
            <a:endParaRPr lang="it-IT" sz="1600"/>
          </a:p>
        </p:txBody>
      </p:sp>
      <p:sp>
        <p:nvSpPr>
          <p:cNvPr id="12" name="TextBox 11"/>
          <p:cNvSpPr txBox="1"/>
          <p:nvPr/>
        </p:nvSpPr>
        <p:spPr>
          <a:xfrm>
            <a:off x="135918" y="4913341"/>
            <a:ext cx="4318851" cy="526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smtClean="0">
                <a:latin typeface="Arial" panose="020B0604020202020204" pitchFamily="34" charset="0"/>
                <a:cs typeface="Arial" panose="020B0604020202020204" pitchFamily="34" charset="0"/>
              </a:rPr>
              <a:t>The radial distribution </a:t>
            </a:r>
            <a:endParaRPr lang="it-IT" sz="28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80552" y="5538043"/>
            <a:ext cx="11723879" cy="707886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sz="2000" smtClean="0">
                <a:latin typeface="Arial" panose="020B0604020202020204" pitchFamily="34" charset="0"/>
                <a:cs typeface="Arial" panose="020B0604020202020204" pitchFamily="34" charset="0"/>
              </a:rPr>
              <a:t>The residual external background which is able of penetrating even inside the FV can be disentangled from events uniformly distributed in the volume by their radial distribution;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095999" y="4697593"/>
            <a:ext cx="2391509" cy="830997"/>
          </a:xfrm>
          <a:prstGeom prst="rect">
            <a:avLst/>
          </a:prstGeom>
          <a:solidFill>
            <a:srgbClr val="00B0F0">
              <a:alpha val="14000"/>
            </a:srgbClr>
          </a:solidFill>
        </p:spPr>
        <p:txBody>
          <a:bodyPr wrap="square" rtlCol="0">
            <a:spAutoFit/>
          </a:bodyPr>
          <a:lstStyle/>
          <a:p>
            <a:r>
              <a:rPr lang="it-IT" sz="1600"/>
              <a:t>t</a:t>
            </a:r>
            <a:r>
              <a:rPr lang="it-IT" sz="1600" smtClean="0"/>
              <a:t>o improve  the fit capability to disentangle external background</a:t>
            </a:r>
            <a:endParaRPr lang="it-IT" sz="1600"/>
          </a:p>
        </p:txBody>
      </p:sp>
      <p:sp>
        <p:nvSpPr>
          <p:cNvPr id="15" name="TextBox 14"/>
          <p:cNvSpPr txBox="1"/>
          <p:nvPr/>
        </p:nvSpPr>
        <p:spPr>
          <a:xfrm>
            <a:off x="280553" y="4063023"/>
            <a:ext cx="11161170" cy="400110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it-IT" sz="2000" b="1" smtClean="0">
                <a:latin typeface="Arial" panose="020B0604020202020204" pitchFamily="34" charset="0"/>
                <a:cs typeface="Arial" panose="020B0604020202020204" pitchFamily="34" charset="0"/>
              </a:rPr>
              <a:t>New discrimination parameter based on the output likelihood of the pos-reco alghoritm;</a:t>
            </a:r>
          </a:p>
        </p:txBody>
      </p:sp>
    </p:spTree>
    <p:extLst>
      <p:ext uri="{BB962C8B-B14F-4D97-AF65-F5344CB8AC3E}">
        <p14:creationId xmlns:p14="http://schemas.microsoft.com/office/powerpoint/2010/main" val="2653225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/>
      <p:bldP spid="13" grpId="0"/>
      <p:bldP spid="14" grpId="0" animBg="1"/>
      <p:bldP spid="15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15192"/>
            <a:ext cx="12191999" cy="732755"/>
          </a:xfrm>
          <a:prstGeom prst="rect">
            <a:avLst/>
          </a:prstGeom>
          <a:solidFill>
            <a:schemeClr val="accent4"/>
          </a:solidFill>
          <a:ln w="50800">
            <a:solidFill>
              <a:schemeClr val="accent4"/>
            </a:solidFill>
          </a:ln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3200" b="1">
                <a:latin typeface="Arial" panose="020B0604020202020204" pitchFamily="34" charset="0"/>
                <a:cs typeface="Arial" panose="020B0604020202020204" pitchFamily="34" charset="0"/>
              </a:rPr>
              <a:t>First simultaneous precision spectroscopy of pp,</a:t>
            </a:r>
            <a:r>
              <a:rPr lang="it-IT" sz="3200" b="1" baseline="3000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it-IT" sz="3200" b="1">
                <a:latin typeface="Arial" panose="020B0604020202020204" pitchFamily="34" charset="0"/>
                <a:cs typeface="Arial" panose="020B0604020202020204" pitchFamily="34" charset="0"/>
              </a:rPr>
              <a:t>Be and pep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0" y="6471139"/>
            <a:ext cx="12192000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b="1" i="1" smtClean="0"/>
              <a:t>Barbara Caccianiga (BX collaboration</a:t>
            </a:r>
            <a:r>
              <a:rPr lang="it-IT" b="1" smtClean="0"/>
              <a:t>) ``New results from Borexino’’   </a:t>
            </a:r>
            <a:endParaRPr lang="it-IT"/>
          </a:p>
        </p:txBody>
      </p:sp>
      <p:sp>
        <p:nvSpPr>
          <p:cNvPr id="22" name="TextBox 21"/>
          <p:cNvSpPr txBox="1"/>
          <p:nvPr/>
        </p:nvSpPr>
        <p:spPr>
          <a:xfrm>
            <a:off x="281355" y="1055076"/>
            <a:ext cx="116527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smtClean="0">
                <a:latin typeface="Arial" panose="020B0604020202020204" pitchFamily="34" charset="0"/>
                <a:cs typeface="Arial" panose="020B0604020202020204" pitchFamily="34" charset="0"/>
              </a:rPr>
              <a:t>Sensitivity studies and toy-MonteCarlo</a:t>
            </a:r>
            <a:endParaRPr lang="it-IT" sz="28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81355" y="1786184"/>
            <a:ext cx="1120725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sz="2800" smtClean="0">
                <a:latin typeface="Arial" panose="020B0604020202020204" pitchFamily="34" charset="0"/>
                <a:cs typeface="Arial" panose="020B0604020202020204" pitchFamily="34" charset="0"/>
              </a:rPr>
              <a:t>The analysis is very complex and we need a way to validate it;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sz="2800" smtClean="0">
                <a:latin typeface="Arial" panose="020B0604020202020204" pitchFamily="34" charset="0"/>
                <a:cs typeface="Arial" panose="020B0604020202020204" pitchFamily="34" charset="0"/>
              </a:rPr>
              <a:t>We have created a tool which can generate </a:t>
            </a:r>
            <a:r>
              <a:rPr lang="it-IT" sz="2800">
                <a:latin typeface="Arial" panose="020B0604020202020204" pitchFamily="34" charset="0"/>
                <a:cs typeface="Arial" panose="020B0604020202020204" pitchFamily="34" charset="0"/>
              </a:rPr>
              <a:t>many ‘’fake’’ data-sets (same statistics of Phase-II) starting from the MonteCarlo PDFs for each signal and neutrino species</a:t>
            </a:r>
            <a:r>
              <a:rPr lang="it-IT" sz="2800" smtClean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it-IT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Down Arrow 26"/>
          <p:cNvSpPr/>
          <p:nvPr/>
        </p:nvSpPr>
        <p:spPr>
          <a:xfrm>
            <a:off x="4964724" y="3630992"/>
            <a:ext cx="1101969" cy="92369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8" name="TextBox 27"/>
          <p:cNvSpPr txBox="1"/>
          <p:nvPr/>
        </p:nvSpPr>
        <p:spPr>
          <a:xfrm>
            <a:off x="386864" y="4771181"/>
            <a:ext cx="10890736" cy="954107"/>
          </a:xfrm>
          <a:prstGeom prst="rect">
            <a:avLst/>
          </a:prstGeom>
          <a:noFill/>
          <a:ln w="63500"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it-IT" sz="2800" smtClean="0">
                <a:latin typeface="Arial" panose="020B0604020202020204" pitchFamily="34" charset="0"/>
                <a:cs typeface="Arial" panose="020B0604020202020204" pitchFamily="34" charset="0"/>
              </a:rPr>
              <a:t>By performing the fit on all the simulated data-sets, we can study possible biases, correlations and sensitivity of the method;</a:t>
            </a:r>
          </a:p>
        </p:txBody>
      </p:sp>
    </p:spTree>
    <p:extLst>
      <p:ext uri="{BB962C8B-B14F-4D97-AF65-F5344CB8AC3E}">
        <p14:creationId xmlns:p14="http://schemas.microsoft.com/office/powerpoint/2010/main" val="4061872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 animBg="1"/>
      <p:bldP spid="28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15192"/>
            <a:ext cx="12191999" cy="732755"/>
          </a:xfrm>
          <a:prstGeom prst="rect">
            <a:avLst/>
          </a:prstGeom>
          <a:solidFill>
            <a:schemeClr val="accent4"/>
          </a:solidFill>
          <a:ln w="50800">
            <a:solidFill>
              <a:schemeClr val="accent4"/>
            </a:solidFill>
          </a:ln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3200" b="1">
                <a:latin typeface="Arial" panose="020B0604020202020204" pitchFamily="34" charset="0"/>
                <a:cs typeface="Arial" panose="020B0604020202020204" pitchFamily="34" charset="0"/>
              </a:rPr>
              <a:t>First simultaneous precision spectroscopy of pp,</a:t>
            </a:r>
            <a:r>
              <a:rPr lang="it-IT" sz="3200" b="1" baseline="3000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it-IT" sz="3200" b="1">
                <a:latin typeface="Arial" panose="020B0604020202020204" pitchFamily="34" charset="0"/>
                <a:cs typeface="Arial" panose="020B0604020202020204" pitchFamily="34" charset="0"/>
              </a:rPr>
              <a:t>Be and pep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0" y="6471139"/>
            <a:ext cx="12192000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b="1" i="1" smtClean="0"/>
              <a:t>Barbara Caccianiga (BX collaboration</a:t>
            </a:r>
            <a:r>
              <a:rPr lang="it-IT" b="1" smtClean="0"/>
              <a:t>) ``New results from Borexino’’   </a:t>
            </a:r>
            <a:endParaRPr lang="it-IT"/>
          </a:p>
        </p:txBody>
      </p:sp>
      <p:sp>
        <p:nvSpPr>
          <p:cNvPr id="19" name="TextBox 18"/>
          <p:cNvSpPr txBox="1"/>
          <p:nvPr/>
        </p:nvSpPr>
        <p:spPr>
          <a:xfrm>
            <a:off x="135918" y="1059986"/>
            <a:ext cx="1165273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smtClean="0">
                <a:latin typeface="Arial" panose="020B0604020202020204" pitchFamily="34" charset="0"/>
                <a:cs typeface="Arial" panose="020B0604020202020204" pitchFamily="34" charset="0"/>
              </a:rPr>
              <a:t>An important issue: the similarity between </a:t>
            </a:r>
            <a:r>
              <a:rPr lang="it-IT" sz="2800" b="1" baseline="30000" smtClean="0">
                <a:latin typeface="Arial" panose="020B0604020202020204" pitchFamily="34" charset="0"/>
                <a:cs typeface="Arial" panose="020B0604020202020204" pitchFamily="34" charset="0"/>
              </a:rPr>
              <a:t>210</a:t>
            </a:r>
            <a:r>
              <a:rPr lang="it-IT" sz="2800" b="1" smtClean="0">
                <a:latin typeface="Arial" panose="020B0604020202020204" pitchFamily="34" charset="0"/>
                <a:cs typeface="Arial" panose="020B0604020202020204" pitchFamily="34" charset="0"/>
              </a:rPr>
              <a:t>Bi, pep and CNO spectral shapes </a:t>
            </a:r>
            <a:endParaRPr lang="it-IT" sz="28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540375" y="2345333"/>
            <a:ext cx="4276717" cy="2308324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sz="2400" smtClean="0">
                <a:latin typeface="Arial" panose="020B0604020202020204" pitchFamily="34" charset="0"/>
                <a:cs typeface="Arial" panose="020B0604020202020204" pitchFamily="34" charset="0"/>
              </a:rPr>
              <a:t>It critically affects our capability to measure the pep neutrino rate and to set a limit on the CNO neutrino rate, because it induces strong correlations in the fit;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405" y="2688344"/>
            <a:ext cx="6839775" cy="349931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007382" y="2291839"/>
            <a:ext cx="6003016" cy="400110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it-IT" sz="2000" b="1" smtClean="0">
                <a:latin typeface="Arial" panose="020B0604020202020204" pitchFamily="34" charset="0"/>
                <a:cs typeface="Arial" panose="020B0604020202020204" pitchFamily="34" charset="0"/>
              </a:rPr>
              <a:t>Simulation of signal and background spectra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3301534" y="4196862"/>
            <a:ext cx="707356" cy="806970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>
            <a:off x="2813536" y="3913377"/>
            <a:ext cx="722461" cy="834065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>
            <a:off x="3535997" y="4747442"/>
            <a:ext cx="722590" cy="586863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2256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15192"/>
            <a:ext cx="12191999" cy="732755"/>
          </a:xfrm>
          <a:prstGeom prst="rect">
            <a:avLst/>
          </a:prstGeom>
          <a:solidFill>
            <a:schemeClr val="accent4"/>
          </a:solidFill>
          <a:ln w="50800">
            <a:solidFill>
              <a:schemeClr val="accent4"/>
            </a:solidFill>
          </a:ln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4000" b="1" smtClean="0">
                <a:latin typeface="Arial" panose="020B0604020202020204" pitchFamily="34" charset="0"/>
                <a:cs typeface="Arial" panose="020B0604020202020204" pitchFamily="34" charset="0"/>
              </a:rPr>
              <a:t>Studying Solar Neutrinos</a:t>
            </a:r>
            <a:endParaRPr lang="it-IT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6471139"/>
            <a:ext cx="12192000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b="1" i="1" smtClean="0"/>
              <a:t>Barbara Caccianiga (BX collaboration</a:t>
            </a:r>
            <a:r>
              <a:rPr lang="it-IT" b="1" smtClean="0"/>
              <a:t>) ``New results from Borexino’’   </a:t>
            </a:r>
            <a:endParaRPr lang="it-IT"/>
          </a:p>
        </p:txBody>
      </p:sp>
      <p:sp>
        <p:nvSpPr>
          <p:cNvPr id="26" name="TextBox 25"/>
          <p:cNvSpPr txBox="1"/>
          <p:nvPr/>
        </p:nvSpPr>
        <p:spPr>
          <a:xfrm>
            <a:off x="191581" y="1360644"/>
            <a:ext cx="5646511" cy="1461939"/>
          </a:xfrm>
          <a:prstGeom prst="rect">
            <a:avLst/>
          </a:prstGeom>
          <a:solidFill>
            <a:schemeClr val="bg1"/>
          </a:solidFill>
          <a:ln w="889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GB" sz="2400" b="1" smtClean="0">
                <a:latin typeface="Arial" panose="020B0604020202020204" pitchFamily="34" charset="0"/>
                <a:cs typeface="Arial" pitchFamily="34" charset="0"/>
              </a:rPr>
              <a:t>Astrophysics: metallicity puzzle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smtClean="0">
                <a:latin typeface="Arial" pitchFamily="34" charset="0"/>
                <a:cs typeface="Arial" pitchFamily="34" charset="0"/>
              </a:rPr>
              <a:t>Measuring with high precision the flux of </a:t>
            </a:r>
            <a:r>
              <a:rPr lang="en-GB" sz="2000" baseline="30000" smtClean="0">
                <a:latin typeface="Arial" pitchFamily="34" charset="0"/>
                <a:cs typeface="Arial" pitchFamily="34" charset="0"/>
              </a:rPr>
              <a:t>7</a:t>
            </a:r>
            <a:r>
              <a:rPr lang="en-GB" sz="2000" smtClean="0">
                <a:latin typeface="Arial" pitchFamily="34" charset="0"/>
                <a:cs typeface="Arial" pitchFamily="34" charset="0"/>
              </a:rPr>
              <a:t>Be, </a:t>
            </a:r>
            <a:r>
              <a:rPr lang="en-GB" sz="2000" baseline="30000" smtClean="0">
                <a:latin typeface="Arial" pitchFamily="34" charset="0"/>
                <a:cs typeface="Arial" pitchFamily="34" charset="0"/>
              </a:rPr>
              <a:t>8</a:t>
            </a:r>
            <a:r>
              <a:rPr lang="en-GB" sz="2000" smtClean="0">
                <a:latin typeface="Arial" pitchFamily="34" charset="0"/>
                <a:cs typeface="Arial" pitchFamily="34" charset="0"/>
              </a:rPr>
              <a:t>B or CNO neutrinos could provide an experimental answer to the puzzle;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095999" y="4396503"/>
            <a:ext cx="5646511" cy="1538883"/>
          </a:xfrm>
          <a:prstGeom prst="rect">
            <a:avLst/>
          </a:prstGeom>
          <a:solidFill>
            <a:schemeClr val="bg1"/>
          </a:solidFill>
          <a:ln w="889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GB" sz="2400" b="1" smtClean="0">
                <a:latin typeface="Arial" panose="020B0604020202020204" pitchFamily="34" charset="0"/>
                <a:cs typeface="Arial" pitchFamily="34" charset="0"/>
              </a:rPr>
              <a:t>Particle physics: NSI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smtClean="0">
                <a:latin typeface="Arial" pitchFamily="34" charset="0"/>
                <a:cs typeface="Arial" pitchFamily="34" charset="0"/>
              </a:rPr>
              <a:t>Study of the Pee at different energies;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smtClean="0">
                <a:latin typeface="Arial" pitchFamily="34" charset="0"/>
                <a:cs typeface="Arial" pitchFamily="34" charset="0"/>
              </a:rPr>
              <a:t>Study of the shape of recoil e</a:t>
            </a:r>
            <a:r>
              <a:rPr lang="en-GB" sz="2000" baseline="30000" smtClean="0">
                <a:latin typeface="Arial" pitchFamily="34" charset="0"/>
                <a:cs typeface="Arial" pitchFamily="34" charset="0"/>
              </a:rPr>
              <a:t>-</a:t>
            </a:r>
            <a:r>
              <a:rPr lang="en-GB" sz="2000" smtClean="0">
                <a:latin typeface="Arial" pitchFamily="34" charset="0"/>
                <a:cs typeface="Arial" pitchFamily="34" charset="0"/>
              </a:rPr>
              <a:t> after interaction with neutrinos;</a:t>
            </a:r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530735"/>
              </p:ext>
            </p:extLst>
          </p:nvPr>
        </p:nvGraphicFramePr>
        <p:xfrm>
          <a:off x="6377352" y="895558"/>
          <a:ext cx="5650524" cy="283698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53663"/>
                <a:gridCol w="1359876"/>
                <a:gridCol w="1570893"/>
                <a:gridCol w="1266092"/>
              </a:tblGrid>
              <a:tr h="526779">
                <a:tc>
                  <a:txBody>
                    <a:bodyPr/>
                    <a:lstStyle/>
                    <a:p>
                      <a:pPr algn="ctr"/>
                      <a:r>
                        <a:rPr lang="it-IT" sz="140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FLUX</a:t>
                      </a:r>
                      <a:endParaRPr lang="it-IT" sz="1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B16-GS98</a:t>
                      </a:r>
                      <a:endParaRPr lang="it-IT" sz="1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B16-AGSs09met</a:t>
                      </a:r>
                      <a:endParaRPr lang="it-IT" sz="1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DIFF.</a:t>
                      </a:r>
                    </a:p>
                    <a:p>
                      <a:pPr algn="ctr"/>
                      <a:r>
                        <a:rPr lang="it-IT" sz="140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(HZ-LZ)/HZ</a:t>
                      </a:r>
                      <a:endParaRPr lang="it-IT" sz="1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0030">
                <a:tc>
                  <a:txBody>
                    <a:bodyPr/>
                    <a:lstStyle/>
                    <a:p>
                      <a:pPr algn="ctr"/>
                      <a:r>
                        <a:rPr lang="it-IT" sz="1200" b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pp</a:t>
                      </a:r>
                      <a:r>
                        <a:rPr lang="it-IT" sz="1200" b="1" baseline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(10</a:t>
                      </a:r>
                      <a:r>
                        <a:rPr lang="it-IT" sz="1200" b="1" baseline="3000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r>
                        <a:rPr lang="it-IT" sz="1200" b="1" baseline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cm</a:t>
                      </a:r>
                      <a:r>
                        <a:rPr lang="it-IT" sz="1200" b="1" baseline="3000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-2</a:t>
                      </a:r>
                      <a:r>
                        <a:rPr lang="it-IT" sz="1200" b="1" baseline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s</a:t>
                      </a:r>
                      <a:r>
                        <a:rPr lang="it-IT" sz="1200" b="1" baseline="3000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</a:t>
                      </a:r>
                      <a:r>
                        <a:rPr lang="it-IT" sz="1200" b="1" baseline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it-IT" sz="1200" b="1" baseline="300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5.98(1±0.006)</a:t>
                      </a:r>
                      <a:endParaRPr lang="it-IT" sz="12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6.03(1±0.005)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-0.8%</a:t>
                      </a:r>
                      <a:endParaRPr lang="it-IT" sz="12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3003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b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pep</a:t>
                      </a:r>
                      <a:r>
                        <a:rPr lang="it-IT" sz="1200" b="1" baseline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(10</a:t>
                      </a:r>
                      <a:r>
                        <a:rPr lang="it-IT" sz="1200" b="1" baseline="3000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r>
                        <a:rPr lang="it-IT" sz="1200" b="1" baseline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cm</a:t>
                      </a:r>
                      <a:r>
                        <a:rPr lang="it-IT" sz="1200" b="1" baseline="3000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-2</a:t>
                      </a:r>
                      <a:r>
                        <a:rPr lang="it-IT" sz="1200" b="1" baseline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s</a:t>
                      </a:r>
                      <a:r>
                        <a:rPr lang="it-IT" sz="1200" b="1" baseline="3000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</a:t>
                      </a:r>
                      <a:r>
                        <a:rPr lang="it-IT" sz="1200" b="1" baseline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it-IT" sz="1200" b="1" baseline="3000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1.44(1±0.01)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1.46(1±0.009)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-1.4%</a:t>
                      </a:r>
                      <a:endParaRPr lang="it-IT" sz="12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3003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b="1" baseline="3000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r>
                        <a:rPr lang="it-IT" sz="1200" b="1" baseline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 (10</a:t>
                      </a:r>
                      <a:r>
                        <a:rPr lang="it-IT" sz="1200" b="1" baseline="3000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  <a:r>
                        <a:rPr lang="it-IT" sz="1200" b="1" baseline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cm</a:t>
                      </a:r>
                      <a:r>
                        <a:rPr lang="it-IT" sz="1200" b="1" baseline="3000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-2</a:t>
                      </a:r>
                      <a:r>
                        <a:rPr lang="it-IT" sz="1200" b="1" baseline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s</a:t>
                      </a:r>
                      <a:r>
                        <a:rPr lang="it-IT" sz="1200" b="1" baseline="3000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</a:t>
                      </a:r>
                      <a:r>
                        <a:rPr lang="it-IT" sz="1200" b="1" baseline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it-IT" sz="1200" b="1" baseline="3000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4.94(1±0.06)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4.50(1±0.06)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8.9%</a:t>
                      </a:r>
                      <a:endParaRPr lang="it-IT" sz="12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3003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b="1" baseline="3000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r>
                        <a:rPr lang="it-IT" sz="1200" b="1" baseline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 (10</a:t>
                      </a:r>
                      <a:r>
                        <a:rPr lang="it-IT" sz="1200" b="1" baseline="3000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r>
                        <a:rPr lang="it-IT" sz="1200" b="1" baseline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cm</a:t>
                      </a:r>
                      <a:r>
                        <a:rPr lang="it-IT" sz="1200" b="1" baseline="3000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-2</a:t>
                      </a:r>
                      <a:r>
                        <a:rPr lang="it-IT" sz="1200" b="1" baseline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s</a:t>
                      </a:r>
                      <a:r>
                        <a:rPr lang="it-IT" sz="1200" b="1" baseline="3000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</a:t>
                      </a:r>
                      <a:r>
                        <a:rPr lang="it-IT" sz="1200" b="1" baseline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it-IT" sz="1200" b="1" baseline="3000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5.46(1±0.12)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4.50(1±0.12)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17.6%</a:t>
                      </a:r>
                      <a:endParaRPr lang="it-IT" sz="12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3003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b="1" baseline="3000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</a:t>
                      </a:r>
                      <a:r>
                        <a:rPr lang="it-IT" sz="1200" b="1" baseline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 (10</a:t>
                      </a:r>
                      <a:r>
                        <a:rPr lang="it-IT" sz="1200" b="1" baseline="3000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r>
                        <a:rPr lang="it-IT" sz="1200" b="1" baseline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cm</a:t>
                      </a:r>
                      <a:r>
                        <a:rPr lang="it-IT" sz="1200" b="1" baseline="3000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-2</a:t>
                      </a:r>
                      <a:r>
                        <a:rPr lang="it-IT" sz="1200" b="1" baseline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s</a:t>
                      </a:r>
                      <a:r>
                        <a:rPr lang="it-IT" sz="1200" b="1" baseline="3000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</a:t>
                      </a:r>
                      <a:r>
                        <a:rPr lang="it-IT" sz="1200" b="1" baseline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it-IT" sz="1200" b="1" baseline="3000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2.78(1±0.15)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2.04(1±0.14)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26.6%</a:t>
                      </a:r>
                      <a:endParaRPr lang="it-IT" sz="12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3003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b="1" baseline="3000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</a:t>
                      </a:r>
                      <a:r>
                        <a:rPr lang="it-IT" sz="1200" b="1" baseline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 (10</a:t>
                      </a:r>
                      <a:r>
                        <a:rPr lang="it-IT" sz="1200" b="1" baseline="3000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r>
                        <a:rPr lang="it-IT" sz="1200" b="1" baseline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cm</a:t>
                      </a:r>
                      <a:r>
                        <a:rPr lang="it-IT" sz="1200" b="1" baseline="3000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-2</a:t>
                      </a:r>
                      <a:r>
                        <a:rPr lang="it-IT" sz="1200" b="1" baseline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s</a:t>
                      </a:r>
                      <a:r>
                        <a:rPr lang="it-IT" sz="1200" b="1" baseline="3000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</a:t>
                      </a:r>
                      <a:r>
                        <a:rPr lang="it-IT" sz="1200" b="1" baseline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it-IT" sz="1200" b="1" baseline="3000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2.05(1±0.17)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1.44(1±0.16)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29.7%</a:t>
                      </a:r>
                      <a:endParaRPr lang="it-IT" sz="12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3003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b="1" baseline="3000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</a:t>
                      </a:r>
                      <a:r>
                        <a:rPr lang="it-IT" sz="1200" b="1" baseline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F(10</a:t>
                      </a:r>
                      <a:r>
                        <a:rPr lang="it-IT" sz="1200" b="1" baseline="3000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r>
                        <a:rPr lang="it-IT" sz="1200" b="1" baseline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cm</a:t>
                      </a:r>
                      <a:r>
                        <a:rPr lang="it-IT" sz="1200" b="1" baseline="3000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-2</a:t>
                      </a:r>
                      <a:r>
                        <a:rPr lang="it-IT" sz="1200" b="1" baseline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s</a:t>
                      </a:r>
                      <a:r>
                        <a:rPr lang="it-IT" sz="1200" b="1" baseline="3000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</a:t>
                      </a:r>
                      <a:r>
                        <a:rPr lang="it-IT" sz="1200" b="1" baseline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it-IT" sz="1200" b="1" baseline="3000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5.29(1±0.20)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3.261±0.18)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38.3%</a:t>
                      </a:r>
                      <a:endParaRPr lang="it-IT" sz="12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16" name="Picture 15" descr="NSI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257" y="3320233"/>
            <a:ext cx="4699000" cy="3104014"/>
          </a:xfrm>
          <a:prstGeom prst="rect">
            <a:avLst/>
          </a:prstGeom>
        </p:spPr>
      </p:pic>
      <p:sp>
        <p:nvSpPr>
          <p:cNvPr id="17" name="Right Arrow 16"/>
          <p:cNvSpPr/>
          <p:nvPr/>
        </p:nvSpPr>
        <p:spPr>
          <a:xfrm>
            <a:off x="5955321" y="1759391"/>
            <a:ext cx="351693" cy="632117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" name="Right Arrow 18"/>
          <p:cNvSpPr/>
          <p:nvPr/>
        </p:nvSpPr>
        <p:spPr>
          <a:xfrm rot="10800000">
            <a:off x="5638794" y="4919085"/>
            <a:ext cx="363419" cy="493717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Oval 3"/>
          <p:cNvSpPr/>
          <p:nvPr/>
        </p:nvSpPr>
        <p:spPr>
          <a:xfrm>
            <a:off x="10972800" y="2110153"/>
            <a:ext cx="816602" cy="23446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0" name="Oval 19"/>
          <p:cNvSpPr/>
          <p:nvPr/>
        </p:nvSpPr>
        <p:spPr>
          <a:xfrm>
            <a:off x="10972800" y="2448369"/>
            <a:ext cx="816602" cy="23446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1" name="Oval 20"/>
          <p:cNvSpPr/>
          <p:nvPr/>
        </p:nvSpPr>
        <p:spPr>
          <a:xfrm>
            <a:off x="10896600" y="2737808"/>
            <a:ext cx="969002" cy="104661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TextBox 5"/>
          <p:cNvSpPr txBox="1"/>
          <p:nvPr/>
        </p:nvSpPr>
        <p:spPr>
          <a:xfrm>
            <a:off x="5382947" y="6100435"/>
            <a:ext cx="69966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smtClean="0"/>
              <a:t>For more details, see poster from A.Formozov ‘’The study of NSI with Borexino’’</a:t>
            </a:r>
            <a:endParaRPr lang="it-IT" sz="1600"/>
          </a:p>
        </p:txBody>
      </p:sp>
    </p:spTree>
    <p:extLst>
      <p:ext uri="{BB962C8B-B14F-4D97-AF65-F5344CB8AC3E}">
        <p14:creationId xmlns:p14="http://schemas.microsoft.com/office/powerpoint/2010/main" val="620138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8" grpId="0" animBg="1"/>
      <p:bldP spid="17" grpId="0" animBg="1"/>
      <p:bldP spid="19" grpId="0" animBg="1"/>
      <p:bldP spid="4" grpId="0" animBg="1"/>
      <p:bldP spid="20" grpId="0" animBg="1"/>
      <p:bldP spid="21" grpId="0" animBg="1"/>
      <p:bldP spid="6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15192"/>
            <a:ext cx="12191999" cy="732755"/>
          </a:xfrm>
          <a:prstGeom prst="rect">
            <a:avLst/>
          </a:prstGeom>
          <a:solidFill>
            <a:schemeClr val="accent4"/>
          </a:solidFill>
          <a:ln w="50800">
            <a:solidFill>
              <a:schemeClr val="accent4"/>
            </a:solidFill>
          </a:ln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3200" b="1">
                <a:latin typeface="Arial" panose="020B0604020202020204" pitchFamily="34" charset="0"/>
                <a:cs typeface="Arial" panose="020B0604020202020204" pitchFamily="34" charset="0"/>
              </a:rPr>
              <a:t>First simultaneous precision spectroscopy of pp,</a:t>
            </a:r>
            <a:r>
              <a:rPr lang="it-IT" sz="3200" b="1" baseline="3000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it-IT" sz="3200" b="1">
                <a:latin typeface="Arial" panose="020B0604020202020204" pitchFamily="34" charset="0"/>
                <a:cs typeface="Arial" panose="020B0604020202020204" pitchFamily="34" charset="0"/>
              </a:rPr>
              <a:t>Be and pep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0" y="6471139"/>
            <a:ext cx="12192000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b="1" i="1" smtClean="0"/>
              <a:t>Barbara Caccianiga (BX collaboration</a:t>
            </a:r>
            <a:r>
              <a:rPr lang="it-IT" b="1" smtClean="0"/>
              <a:t>) ``New results from Borexino’’   </a:t>
            </a:r>
            <a:endParaRPr lang="it-IT"/>
          </a:p>
        </p:txBody>
      </p:sp>
      <p:sp>
        <p:nvSpPr>
          <p:cNvPr id="19" name="TextBox 18"/>
          <p:cNvSpPr txBox="1"/>
          <p:nvPr/>
        </p:nvSpPr>
        <p:spPr>
          <a:xfrm>
            <a:off x="164355" y="1001809"/>
            <a:ext cx="1165273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smtClean="0">
                <a:latin typeface="Arial" panose="020B0604020202020204" pitchFamily="34" charset="0"/>
                <a:cs typeface="Arial" panose="020B0604020202020204" pitchFamily="34" charset="0"/>
              </a:rPr>
              <a:t>An important issue: the similarity between pep, CNO and </a:t>
            </a:r>
            <a:r>
              <a:rPr lang="it-IT" sz="2800" b="1" baseline="30000" smtClean="0">
                <a:latin typeface="Arial" panose="020B0604020202020204" pitchFamily="34" charset="0"/>
                <a:cs typeface="Arial" panose="020B0604020202020204" pitchFamily="34" charset="0"/>
              </a:rPr>
              <a:t>210</a:t>
            </a:r>
            <a:r>
              <a:rPr lang="it-IT" sz="2800" b="1" smtClean="0">
                <a:latin typeface="Arial" panose="020B0604020202020204" pitchFamily="34" charset="0"/>
                <a:cs typeface="Arial" panose="020B0604020202020204" pitchFamily="34" charset="0"/>
              </a:rPr>
              <a:t>Bi spectral shapes </a:t>
            </a:r>
            <a:endParaRPr lang="it-IT" sz="28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415908" y="2236306"/>
            <a:ext cx="6313138" cy="4080650"/>
            <a:chOff x="462800" y="2277303"/>
            <a:chExt cx="6313138" cy="4080650"/>
          </a:xfrm>
          <a:solidFill>
            <a:schemeClr val="bg1"/>
          </a:solidFill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62800" y="2277303"/>
              <a:ext cx="6313138" cy="4080650"/>
            </a:xfrm>
            <a:prstGeom prst="rect">
              <a:avLst/>
            </a:prstGeom>
            <a:grpFill/>
          </p:spPr>
        </p:pic>
        <p:sp>
          <p:nvSpPr>
            <p:cNvPr id="7" name="Rectangle 6"/>
            <p:cNvSpPr/>
            <p:nvPr/>
          </p:nvSpPr>
          <p:spPr>
            <a:xfrm>
              <a:off x="2250831" y="2326132"/>
              <a:ext cx="4525107" cy="67497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cxnSp>
        <p:nvCxnSpPr>
          <p:cNvPr id="15" name="Straight Arrow Connector 14"/>
          <p:cNvCxnSpPr/>
          <p:nvPr/>
        </p:nvCxnSpPr>
        <p:spPr>
          <a:xfrm flipV="1">
            <a:off x="3409494" y="3240501"/>
            <a:ext cx="1263683" cy="147489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4673177" y="2648383"/>
            <a:ext cx="2055869" cy="5847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it-IT" sz="1600" smtClean="0"/>
              <a:t>correlation between </a:t>
            </a:r>
            <a:r>
              <a:rPr lang="it-IT" sz="1600" baseline="30000" smtClean="0"/>
              <a:t>210</a:t>
            </a:r>
            <a:r>
              <a:rPr lang="it-IT" sz="1600" smtClean="0"/>
              <a:t>Bi and pep</a:t>
            </a:r>
            <a:endParaRPr lang="it-IT" sz="1600"/>
          </a:p>
        </p:txBody>
      </p:sp>
      <p:cxnSp>
        <p:nvCxnSpPr>
          <p:cNvPr id="20" name="Straight Arrow Connector 19"/>
          <p:cNvCxnSpPr/>
          <p:nvPr/>
        </p:nvCxnSpPr>
        <p:spPr>
          <a:xfrm flipV="1">
            <a:off x="3470031" y="3678891"/>
            <a:ext cx="1263683" cy="147489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4794251" y="3341951"/>
            <a:ext cx="2055869" cy="5847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it-IT" sz="1600" smtClean="0"/>
              <a:t>correlation between </a:t>
            </a:r>
            <a:r>
              <a:rPr lang="it-IT" sz="1600" baseline="30000" smtClean="0"/>
              <a:t>210</a:t>
            </a:r>
            <a:r>
              <a:rPr lang="it-IT" sz="1600" smtClean="0"/>
              <a:t>Bi and CNO</a:t>
            </a:r>
            <a:endParaRPr lang="it-IT" sz="1600"/>
          </a:p>
        </p:txBody>
      </p:sp>
      <p:cxnSp>
        <p:nvCxnSpPr>
          <p:cNvPr id="22" name="Straight Arrow Connector 21"/>
          <p:cNvCxnSpPr/>
          <p:nvPr/>
        </p:nvCxnSpPr>
        <p:spPr>
          <a:xfrm flipV="1">
            <a:off x="4645465" y="4575304"/>
            <a:ext cx="453384" cy="49777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5086547" y="3984243"/>
            <a:ext cx="2055869" cy="5847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it-IT" sz="1600" smtClean="0"/>
              <a:t>correlation between pep and CNO</a:t>
            </a:r>
            <a:endParaRPr lang="it-IT" sz="1600"/>
          </a:p>
        </p:txBody>
      </p:sp>
      <p:sp>
        <p:nvSpPr>
          <p:cNvPr id="25" name="TextBox 24"/>
          <p:cNvSpPr txBox="1"/>
          <p:nvPr/>
        </p:nvSpPr>
        <p:spPr>
          <a:xfrm>
            <a:off x="7540375" y="2345333"/>
            <a:ext cx="4276717" cy="3862596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sz="2400" smtClean="0">
                <a:latin typeface="Arial" panose="020B0604020202020204" pitchFamily="34" charset="0"/>
                <a:cs typeface="Arial" panose="020B0604020202020204" pitchFamily="34" charset="0"/>
              </a:rPr>
              <a:t>It critically affects our capability to measure the pep neutrino rate and to set a limit on the CNO neutrino rate, because it induces strong correlations in the fit;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sz="2400" smtClean="0">
                <a:latin typeface="Arial" panose="020B0604020202020204" pitchFamily="34" charset="0"/>
                <a:cs typeface="Arial" panose="020B0604020202020204" pitchFamily="34" charset="0"/>
              </a:rPr>
              <a:t>N.B.: </a:t>
            </a:r>
            <a:r>
              <a:rPr lang="it-IT" sz="24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it-IT" sz="2400" smtClean="0">
                <a:latin typeface="Arial" panose="020B0604020202020204" pitchFamily="34" charset="0"/>
                <a:cs typeface="Arial" panose="020B0604020202020204" pitchFamily="34" charset="0"/>
              </a:rPr>
              <a:t>Be and pp </a:t>
            </a:r>
            <a:r>
              <a:rPr lang="it-IT" sz="2400" smtClean="0">
                <a:latin typeface="Symbol" panose="05050102010706020507" pitchFamily="18" charset="2"/>
                <a:cs typeface="Arial" panose="020B0604020202020204" pitchFamily="34" charset="0"/>
              </a:rPr>
              <a:t>n</a:t>
            </a:r>
            <a:r>
              <a:rPr lang="it-IT" sz="2400" smtClean="0">
                <a:latin typeface="Arial" panose="020B0604020202020204" pitchFamily="34" charset="0"/>
                <a:cs typeface="Arial" panose="020B0604020202020204" pitchFamily="34" charset="0"/>
              </a:rPr>
              <a:t> measurement are not (or weakly) affected by this correlation</a:t>
            </a:r>
          </a:p>
        </p:txBody>
      </p:sp>
    </p:spTree>
    <p:extLst>
      <p:ext uri="{BB962C8B-B14F-4D97-AF65-F5344CB8AC3E}">
        <p14:creationId xmlns:p14="http://schemas.microsoft.com/office/powerpoint/2010/main" val="4225398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1" grpId="0" animBg="1"/>
      <p:bldP spid="23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15192"/>
            <a:ext cx="12191999" cy="732755"/>
          </a:xfrm>
          <a:prstGeom prst="rect">
            <a:avLst/>
          </a:prstGeom>
          <a:solidFill>
            <a:schemeClr val="accent4"/>
          </a:solidFill>
          <a:ln w="50800">
            <a:solidFill>
              <a:schemeClr val="accent4"/>
            </a:solidFill>
          </a:ln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3200" b="1">
                <a:latin typeface="Arial" panose="020B0604020202020204" pitchFamily="34" charset="0"/>
                <a:cs typeface="Arial" panose="020B0604020202020204" pitchFamily="34" charset="0"/>
              </a:rPr>
              <a:t>First simultaneous precision spectroscopy of pp,</a:t>
            </a:r>
            <a:r>
              <a:rPr lang="it-IT" sz="3200" b="1" baseline="3000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it-IT" sz="3200" b="1">
                <a:latin typeface="Arial" panose="020B0604020202020204" pitchFamily="34" charset="0"/>
                <a:cs typeface="Arial" panose="020B0604020202020204" pitchFamily="34" charset="0"/>
              </a:rPr>
              <a:t>Be and pep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0" y="6471139"/>
            <a:ext cx="12192000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b="1" i="1" smtClean="0"/>
              <a:t>Barbara Caccianiga (BX collaboration</a:t>
            </a:r>
            <a:r>
              <a:rPr lang="it-IT" b="1" smtClean="0"/>
              <a:t>) ``New results from Borexino’’   </a:t>
            </a:r>
            <a:endParaRPr lang="it-IT"/>
          </a:p>
        </p:txBody>
      </p:sp>
      <p:sp>
        <p:nvSpPr>
          <p:cNvPr id="19" name="TextBox 18"/>
          <p:cNvSpPr txBox="1"/>
          <p:nvPr/>
        </p:nvSpPr>
        <p:spPr>
          <a:xfrm>
            <a:off x="164355" y="1001809"/>
            <a:ext cx="1165273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smtClean="0">
                <a:latin typeface="Arial" panose="020B0604020202020204" pitchFamily="34" charset="0"/>
                <a:cs typeface="Arial" panose="020B0604020202020204" pitchFamily="34" charset="0"/>
              </a:rPr>
              <a:t>An important issue: the similarity between pep, CNO and </a:t>
            </a:r>
            <a:r>
              <a:rPr lang="it-IT" sz="2800" b="1" baseline="30000" smtClean="0">
                <a:latin typeface="Arial" panose="020B0604020202020204" pitchFamily="34" charset="0"/>
                <a:cs typeface="Arial" panose="020B0604020202020204" pitchFamily="34" charset="0"/>
              </a:rPr>
              <a:t>210</a:t>
            </a:r>
            <a:r>
              <a:rPr lang="it-IT" sz="2800" b="1" smtClean="0">
                <a:latin typeface="Arial" panose="020B0604020202020204" pitchFamily="34" charset="0"/>
                <a:cs typeface="Arial" panose="020B0604020202020204" pitchFamily="34" charset="0"/>
              </a:rPr>
              <a:t>Bi spectral shapes </a:t>
            </a:r>
            <a:endParaRPr lang="it-IT" sz="28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415908" y="2236306"/>
            <a:ext cx="6313138" cy="4080650"/>
            <a:chOff x="462800" y="2277303"/>
            <a:chExt cx="6313138" cy="4080650"/>
          </a:xfrm>
          <a:solidFill>
            <a:schemeClr val="bg1"/>
          </a:solidFill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62800" y="2277303"/>
              <a:ext cx="6313138" cy="4080650"/>
            </a:xfrm>
            <a:prstGeom prst="rect">
              <a:avLst/>
            </a:prstGeom>
            <a:grpFill/>
          </p:spPr>
        </p:pic>
        <p:sp>
          <p:nvSpPr>
            <p:cNvPr id="7" name="Rectangle 6"/>
            <p:cNvSpPr/>
            <p:nvPr/>
          </p:nvSpPr>
          <p:spPr>
            <a:xfrm>
              <a:off x="2250831" y="2326132"/>
              <a:ext cx="4525107" cy="67497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cxnSp>
        <p:nvCxnSpPr>
          <p:cNvPr id="15" name="Straight Arrow Connector 14"/>
          <p:cNvCxnSpPr/>
          <p:nvPr/>
        </p:nvCxnSpPr>
        <p:spPr>
          <a:xfrm flipV="1">
            <a:off x="3409494" y="3240501"/>
            <a:ext cx="1263683" cy="147489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4673177" y="2648383"/>
            <a:ext cx="2055869" cy="5847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it-IT" sz="1600" smtClean="0"/>
              <a:t>correlation between </a:t>
            </a:r>
            <a:r>
              <a:rPr lang="it-IT" sz="1600" baseline="30000" smtClean="0"/>
              <a:t>210</a:t>
            </a:r>
            <a:r>
              <a:rPr lang="it-IT" sz="1600" smtClean="0"/>
              <a:t>Bi and pep</a:t>
            </a:r>
            <a:endParaRPr lang="it-IT" sz="1600"/>
          </a:p>
        </p:txBody>
      </p:sp>
      <p:cxnSp>
        <p:nvCxnSpPr>
          <p:cNvPr id="20" name="Straight Arrow Connector 19"/>
          <p:cNvCxnSpPr/>
          <p:nvPr/>
        </p:nvCxnSpPr>
        <p:spPr>
          <a:xfrm flipV="1">
            <a:off x="3470031" y="3678891"/>
            <a:ext cx="1263683" cy="147489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4794251" y="3341951"/>
            <a:ext cx="2055869" cy="5847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it-IT" sz="1600" smtClean="0"/>
              <a:t>correlation between </a:t>
            </a:r>
            <a:r>
              <a:rPr lang="it-IT" sz="1600" baseline="30000" smtClean="0"/>
              <a:t>210</a:t>
            </a:r>
            <a:r>
              <a:rPr lang="it-IT" sz="1600" smtClean="0"/>
              <a:t>Bi and CNO</a:t>
            </a:r>
            <a:endParaRPr lang="it-IT" sz="1600"/>
          </a:p>
        </p:txBody>
      </p:sp>
      <p:cxnSp>
        <p:nvCxnSpPr>
          <p:cNvPr id="22" name="Straight Arrow Connector 21"/>
          <p:cNvCxnSpPr/>
          <p:nvPr/>
        </p:nvCxnSpPr>
        <p:spPr>
          <a:xfrm flipV="1">
            <a:off x="4645465" y="4575304"/>
            <a:ext cx="453384" cy="49777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5086547" y="3984243"/>
            <a:ext cx="2055869" cy="5847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it-IT" sz="1600" smtClean="0"/>
              <a:t>correlation between pep and CNO</a:t>
            </a:r>
            <a:endParaRPr lang="it-IT" sz="1600"/>
          </a:p>
        </p:txBody>
      </p:sp>
      <p:sp>
        <p:nvSpPr>
          <p:cNvPr id="25" name="TextBox 24"/>
          <p:cNvSpPr txBox="1"/>
          <p:nvPr/>
        </p:nvSpPr>
        <p:spPr>
          <a:xfrm>
            <a:off x="7963809" y="2006511"/>
            <a:ext cx="3853283" cy="2015936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it-IT" sz="2400" b="1" smtClean="0">
                <a:latin typeface="Arial" panose="020B0604020202020204" pitchFamily="34" charset="0"/>
                <a:cs typeface="Arial" panose="020B0604020202020204" pitchFamily="34" charset="0"/>
              </a:rPr>
              <a:t>Analysis strategy </a:t>
            </a:r>
          </a:p>
          <a:p>
            <a:pPr>
              <a:spcAft>
                <a:spcPts val="600"/>
              </a:spcAft>
            </a:pPr>
            <a:r>
              <a:rPr lang="it-IT" sz="2400" smtClean="0">
                <a:latin typeface="Arial" panose="020B0604020202020204" pitchFamily="34" charset="0"/>
                <a:cs typeface="Arial" panose="020B0604020202020204" pitchFamily="34" charset="0"/>
              </a:rPr>
              <a:t>To reduce correlations</a:t>
            </a:r>
            <a:r>
              <a:rPr lang="it-IT" sz="2400" b="1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it-IT" sz="2400" smtClean="0">
                <a:latin typeface="Arial" panose="020B0604020202020204" pitchFamily="34" charset="0"/>
                <a:cs typeface="Arial" panose="020B0604020202020204" pitchFamily="34" charset="0"/>
              </a:rPr>
              <a:t>we put a constraint to the CNO rate following the theoretical predictions 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787837" y="4432173"/>
            <a:ext cx="3726575" cy="707886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000" smtClean="0">
                <a:latin typeface="Arial" panose="020B0604020202020204" pitchFamily="34" charset="0"/>
                <a:cs typeface="Arial" panose="020B0604020202020204" pitchFamily="34" charset="0"/>
              </a:rPr>
              <a:t>CNO-HZ: (4.92±0.56) cpd/100t</a:t>
            </a:r>
          </a:p>
          <a:p>
            <a:pPr algn="ctr"/>
            <a:r>
              <a:rPr lang="it-IT" sz="2000" smtClean="0">
                <a:latin typeface="Arial" panose="020B0604020202020204" pitchFamily="34" charset="0"/>
                <a:cs typeface="Arial" panose="020B0604020202020204" pitchFamily="34" charset="0"/>
              </a:rPr>
              <a:t>CNO-LZ: (3.52±0.37) cpd/100t</a:t>
            </a:r>
          </a:p>
        </p:txBody>
      </p:sp>
    </p:spTree>
    <p:extLst>
      <p:ext uri="{BB962C8B-B14F-4D97-AF65-F5344CB8AC3E}">
        <p14:creationId xmlns:p14="http://schemas.microsoft.com/office/powerpoint/2010/main" val="332539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15192"/>
            <a:ext cx="12191999" cy="732755"/>
          </a:xfrm>
          <a:prstGeom prst="rect">
            <a:avLst/>
          </a:prstGeom>
          <a:solidFill>
            <a:schemeClr val="accent4"/>
          </a:solidFill>
          <a:ln w="50800">
            <a:solidFill>
              <a:schemeClr val="accent4"/>
            </a:solidFill>
          </a:ln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3200" b="1">
                <a:latin typeface="Arial" panose="020B0604020202020204" pitchFamily="34" charset="0"/>
                <a:cs typeface="Arial" panose="020B0604020202020204" pitchFamily="34" charset="0"/>
              </a:rPr>
              <a:t>First simultaneous precision spectroscopy of pp,</a:t>
            </a:r>
            <a:r>
              <a:rPr lang="it-IT" sz="3200" b="1" baseline="3000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it-IT" sz="3200" b="1">
                <a:latin typeface="Arial" panose="020B0604020202020204" pitchFamily="34" charset="0"/>
                <a:cs typeface="Arial" panose="020B0604020202020204" pitchFamily="34" charset="0"/>
              </a:rPr>
              <a:t>Be and pep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0" y="6471139"/>
            <a:ext cx="12192000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b="1" i="1" smtClean="0"/>
              <a:t>Barbara Caccianiga (BX collaboration</a:t>
            </a:r>
            <a:r>
              <a:rPr lang="it-IT" b="1" smtClean="0"/>
              <a:t>) ``New results from Borexino’’   </a:t>
            </a:r>
            <a:endParaRPr lang="it-IT"/>
          </a:p>
        </p:txBody>
      </p:sp>
      <p:sp>
        <p:nvSpPr>
          <p:cNvPr id="29" name="TextBox 28"/>
          <p:cNvSpPr txBox="1"/>
          <p:nvPr/>
        </p:nvSpPr>
        <p:spPr>
          <a:xfrm>
            <a:off x="164355" y="954917"/>
            <a:ext cx="116527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smtClean="0">
                <a:latin typeface="Arial" panose="020B0604020202020204" pitchFamily="34" charset="0"/>
                <a:cs typeface="Arial" panose="020B0604020202020204" pitchFamily="34" charset="0"/>
              </a:rPr>
              <a:t>Results on data</a:t>
            </a:r>
            <a:endParaRPr lang="it-IT" sz="28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64355" y="1674397"/>
            <a:ext cx="6729044" cy="135421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sz="2400" b="1" smtClean="0">
                <a:latin typeface="Arial" panose="020B0604020202020204" pitchFamily="34" charset="0"/>
                <a:cs typeface="Arial" panose="020B0604020202020204" pitchFamily="34" charset="0"/>
              </a:rPr>
              <a:t>Data-set: </a:t>
            </a:r>
            <a:r>
              <a:rPr lang="it-IT" sz="2400" smtClean="0">
                <a:latin typeface="Arial" panose="020B0604020202020204" pitchFamily="34" charset="0"/>
                <a:cs typeface="Arial" panose="020B0604020202020204" pitchFamily="34" charset="0"/>
              </a:rPr>
              <a:t>Dec 14</a:t>
            </a:r>
            <a:r>
              <a:rPr lang="it-IT" sz="24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it-IT" sz="2400" smtClean="0">
                <a:latin typeface="Arial" panose="020B0604020202020204" pitchFamily="34" charset="0"/>
                <a:cs typeface="Arial" panose="020B0604020202020204" pitchFamily="34" charset="0"/>
              </a:rPr>
              <a:t> 2011- May 21</a:t>
            </a:r>
            <a:r>
              <a:rPr lang="it-IT" sz="24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st</a:t>
            </a:r>
            <a:r>
              <a:rPr lang="it-IT" sz="2400" smtClean="0">
                <a:latin typeface="Arial" panose="020B0604020202020204" pitchFamily="34" charset="0"/>
                <a:cs typeface="Arial" panose="020B0604020202020204" pitchFamily="34" charset="0"/>
              </a:rPr>
              <a:t> 2016;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sz="2400" b="1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it-IT" sz="2400" b="1" smtClean="0">
                <a:latin typeface="Arial" panose="020B0604020202020204" pitchFamily="34" charset="0"/>
                <a:cs typeface="Arial" panose="020B0604020202020204" pitchFamily="34" charset="0"/>
              </a:rPr>
              <a:t>otal exposure</a:t>
            </a:r>
            <a:r>
              <a:rPr lang="it-IT" sz="2400" smtClean="0">
                <a:latin typeface="Arial" panose="020B0604020202020204" pitchFamily="34" charset="0"/>
                <a:cs typeface="Arial" panose="020B0604020202020204" pitchFamily="34" charset="0"/>
              </a:rPr>
              <a:t>: 1291.51 days x 71.3 tons; 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sz="2400" b="1" smtClean="0">
                <a:latin typeface="Arial" panose="020B0604020202020204" pitchFamily="34" charset="0"/>
                <a:cs typeface="Arial" panose="020B0604020202020204" pitchFamily="34" charset="0"/>
              </a:rPr>
              <a:t>Fit range</a:t>
            </a:r>
            <a:r>
              <a:rPr lang="it-IT" sz="2400" smtClean="0">
                <a:latin typeface="Arial" panose="020B0604020202020204" pitchFamily="34" charset="0"/>
                <a:cs typeface="Arial" panose="020B0604020202020204" pitchFamily="34" charset="0"/>
              </a:rPr>
              <a:t>: (0.19-2.93) MeV;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40677" y="3271767"/>
            <a:ext cx="11441723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sz="2400" smtClean="0">
                <a:latin typeface="Arial" panose="020B0604020202020204" pitchFamily="34" charset="0"/>
                <a:cs typeface="Arial" panose="020B0604020202020204" pitchFamily="34" charset="0"/>
              </a:rPr>
              <a:t>CNO </a:t>
            </a:r>
            <a:r>
              <a:rPr lang="it-IT" sz="2400">
                <a:latin typeface="Arial" panose="020B0604020202020204" pitchFamily="34" charset="0"/>
                <a:cs typeface="Arial" panose="020B0604020202020204" pitchFamily="34" charset="0"/>
              </a:rPr>
              <a:t>rate constrained to HZ-value </a:t>
            </a:r>
            <a:r>
              <a:rPr lang="it-IT" sz="2400" smtClean="0">
                <a:latin typeface="Arial" panose="020B0604020202020204" pitchFamily="34" charset="0"/>
                <a:cs typeface="Arial" panose="020B0604020202020204" pitchFamily="34" charset="0"/>
              </a:rPr>
              <a:t>(and to LZ-value);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sz="2400" smtClean="0">
                <a:latin typeface="Arial" panose="020B0604020202020204" pitchFamily="34" charset="0"/>
                <a:cs typeface="Arial" panose="020B0604020202020204" pitchFamily="34" charset="0"/>
              </a:rPr>
              <a:t>Fit performed both with the MonteCarlo and the Analytical methods;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sz="2400" smtClean="0">
                <a:latin typeface="Arial" panose="020B0604020202020204" pitchFamily="34" charset="0"/>
                <a:cs typeface="Arial" panose="020B0604020202020204" pitchFamily="34" charset="0"/>
              </a:rPr>
              <a:t>Fit performed in different conditions (range, energy variable, binning, with or without Kr constraint..);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sz="2400" smtClean="0">
                <a:latin typeface="Arial" panose="020B0604020202020204" pitchFamily="34" charset="0"/>
                <a:cs typeface="Arial" panose="020B0604020202020204" pitchFamily="34" charset="0"/>
              </a:rPr>
              <a:t>The final numbers are the average values obtained in different conditions;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sz="240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it-IT" sz="2400" smtClean="0">
                <a:latin typeface="Arial" panose="020B0604020202020204" pitchFamily="34" charset="0"/>
                <a:cs typeface="Arial" panose="020B0604020202020204" pitchFamily="34" charset="0"/>
              </a:rPr>
              <a:t>ifferences are quoted as systematic error; </a:t>
            </a:r>
          </a:p>
        </p:txBody>
      </p:sp>
    </p:spTree>
    <p:extLst>
      <p:ext uri="{BB962C8B-B14F-4D97-AF65-F5344CB8AC3E}">
        <p14:creationId xmlns:p14="http://schemas.microsoft.com/office/powerpoint/2010/main" val="1179580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15192"/>
            <a:ext cx="12191999" cy="732755"/>
          </a:xfrm>
          <a:prstGeom prst="rect">
            <a:avLst/>
          </a:prstGeom>
          <a:solidFill>
            <a:schemeClr val="accent4"/>
          </a:solidFill>
          <a:ln w="50800">
            <a:solidFill>
              <a:schemeClr val="accent4"/>
            </a:solidFill>
          </a:ln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3200" b="1">
                <a:latin typeface="Arial" panose="020B0604020202020204" pitchFamily="34" charset="0"/>
                <a:cs typeface="Arial" panose="020B0604020202020204" pitchFamily="34" charset="0"/>
              </a:rPr>
              <a:t>First simultaneous precision spectroscopy of pp,</a:t>
            </a:r>
            <a:r>
              <a:rPr lang="it-IT" sz="3200" b="1" baseline="3000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it-IT" sz="3200" b="1">
                <a:latin typeface="Arial" panose="020B0604020202020204" pitchFamily="34" charset="0"/>
                <a:cs typeface="Arial" panose="020B0604020202020204" pitchFamily="34" charset="0"/>
              </a:rPr>
              <a:t>Be and pep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0" y="6471139"/>
            <a:ext cx="12192000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b="1" i="1" smtClean="0"/>
              <a:t>Barbara Caccianiga (BX collaboration</a:t>
            </a:r>
            <a:r>
              <a:rPr lang="it-IT" b="1" smtClean="0"/>
              <a:t>) ``New results from Borexino’’   </a:t>
            </a:r>
            <a:endParaRPr lang="it-IT"/>
          </a:p>
        </p:txBody>
      </p:sp>
      <p:sp>
        <p:nvSpPr>
          <p:cNvPr id="19" name="TextBox 18"/>
          <p:cNvSpPr txBox="1"/>
          <p:nvPr/>
        </p:nvSpPr>
        <p:spPr>
          <a:xfrm rot="20143630">
            <a:off x="101108" y="1413929"/>
            <a:ext cx="1817078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sz="2800" b="1" smtClean="0">
                <a:latin typeface="Arial" panose="020B0604020202020204" pitchFamily="34" charset="0"/>
                <a:cs typeface="Arial" panose="020B0604020202020204" pitchFamily="34" charset="0"/>
              </a:rPr>
              <a:t>Results on data</a:t>
            </a:r>
            <a:endParaRPr lang="it-IT" sz="28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6549855" y="4299912"/>
            <a:ext cx="4286935" cy="2124335"/>
            <a:chOff x="6463945" y="4302128"/>
            <a:chExt cx="4286935" cy="2124335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463945" y="4586796"/>
              <a:ext cx="4286935" cy="1839667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6951703" y="4302128"/>
              <a:ext cx="195783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b="1" smtClean="0"/>
                <a:t>Radial distribution</a:t>
              </a:r>
              <a:endParaRPr lang="it-IT" b="1"/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1661025" y="4318583"/>
            <a:ext cx="4286935" cy="2067005"/>
            <a:chOff x="1051427" y="4342029"/>
            <a:chExt cx="4286935" cy="2067005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51427" y="4594138"/>
              <a:ext cx="4286935" cy="1814896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>
              <a:off x="1541857" y="4342029"/>
              <a:ext cx="22329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b="1" smtClean="0"/>
                <a:t>PS_</a:t>
              </a:r>
              <a:r>
                <a:rPr lang="it-IT" b="1" i="1" smtClean="0"/>
                <a:t>L</a:t>
              </a:r>
              <a:r>
                <a:rPr lang="it-IT" b="1" baseline="-25000" smtClean="0"/>
                <a:t>Pr</a:t>
              </a:r>
              <a:r>
                <a:rPr lang="it-IT" b="1" smtClean="0"/>
                <a:t> distribution</a:t>
              </a:r>
              <a:endParaRPr lang="it-IT" b="1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1661024" y="1143622"/>
            <a:ext cx="4286935" cy="3034285"/>
            <a:chOff x="1051428" y="1213960"/>
            <a:chExt cx="4286935" cy="3034285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51428" y="1534984"/>
              <a:ext cx="4286935" cy="2713261"/>
            </a:xfrm>
            <a:prstGeom prst="rect">
              <a:avLst/>
            </a:prstGeom>
          </p:spPr>
        </p:pic>
        <p:sp>
          <p:nvSpPr>
            <p:cNvPr id="27" name="TextBox 26"/>
            <p:cNvSpPr txBox="1"/>
            <p:nvPr/>
          </p:nvSpPr>
          <p:spPr>
            <a:xfrm>
              <a:off x="1541857" y="1213960"/>
              <a:ext cx="361629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b="1" smtClean="0"/>
                <a:t>Energy spectrum (TFC subtracted)</a:t>
              </a:r>
              <a:endParaRPr lang="it-IT" b="1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6479517" y="1202238"/>
            <a:ext cx="4273725" cy="2943966"/>
            <a:chOff x="6291949" y="1296022"/>
            <a:chExt cx="4273725" cy="2943966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291949" y="1534984"/>
              <a:ext cx="4273725" cy="2705004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6805516" y="1296022"/>
              <a:ext cx="361629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b="1" smtClean="0"/>
                <a:t>Energy spectrum (TFC tagged)</a:t>
              </a:r>
              <a:endParaRPr lang="it-IT" b="1"/>
            </a:p>
          </p:txBody>
        </p:sp>
      </p:grpSp>
      <p:sp>
        <p:nvSpPr>
          <p:cNvPr id="21" name="TextBox 20"/>
          <p:cNvSpPr txBox="1"/>
          <p:nvPr/>
        </p:nvSpPr>
        <p:spPr>
          <a:xfrm rot="1574862">
            <a:off x="10137926" y="1071141"/>
            <a:ext cx="2015038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it-IT" smtClean="0"/>
              <a:t>Example using the </a:t>
            </a:r>
            <a:r>
              <a:rPr lang="it-IT" b="1" smtClean="0"/>
              <a:t>MC approach</a:t>
            </a:r>
            <a:endParaRPr lang="it-IT" b="1"/>
          </a:p>
        </p:txBody>
      </p:sp>
      <p:sp>
        <p:nvSpPr>
          <p:cNvPr id="22" name="TextBox 21"/>
          <p:cNvSpPr txBox="1"/>
          <p:nvPr/>
        </p:nvSpPr>
        <p:spPr>
          <a:xfrm>
            <a:off x="437972" y="3885519"/>
            <a:ext cx="1203258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600" smtClean="0">
                <a:latin typeface="Arial" panose="020B0604020202020204" pitchFamily="34" charset="0"/>
                <a:cs typeface="Arial" panose="020B0604020202020204" pitchFamily="34" charset="0"/>
              </a:rPr>
              <a:t>Energy estimator= N</a:t>
            </a:r>
            <a:r>
              <a:rPr lang="it-IT" sz="1600" baseline="-25000" smtClean="0">
                <a:latin typeface="Arial" panose="020B0604020202020204" pitchFamily="34" charset="0"/>
                <a:cs typeface="Arial" panose="020B0604020202020204" pitchFamily="34" charset="0"/>
              </a:rPr>
              <a:t>hits</a:t>
            </a:r>
            <a:r>
              <a:rPr lang="it-IT" sz="160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73913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15192"/>
            <a:ext cx="12191999" cy="732755"/>
          </a:xfrm>
          <a:prstGeom prst="rect">
            <a:avLst/>
          </a:prstGeom>
          <a:solidFill>
            <a:schemeClr val="accent4"/>
          </a:solidFill>
          <a:ln w="50800">
            <a:solidFill>
              <a:schemeClr val="accent4"/>
            </a:solidFill>
          </a:ln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3200" b="1">
                <a:latin typeface="Arial" panose="020B0604020202020204" pitchFamily="34" charset="0"/>
                <a:cs typeface="Arial" panose="020B0604020202020204" pitchFamily="34" charset="0"/>
              </a:rPr>
              <a:t>First simultaneous precision spectroscopy of pp,</a:t>
            </a:r>
            <a:r>
              <a:rPr lang="it-IT" sz="3200" b="1" baseline="3000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it-IT" sz="3200" b="1">
                <a:latin typeface="Arial" panose="020B0604020202020204" pitchFamily="34" charset="0"/>
                <a:cs typeface="Arial" panose="020B0604020202020204" pitchFamily="34" charset="0"/>
              </a:rPr>
              <a:t>Be and pep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0" y="6471139"/>
            <a:ext cx="12192000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b="1" i="1" smtClean="0"/>
              <a:t>Barbara Caccianiga (BX collaboration</a:t>
            </a:r>
            <a:r>
              <a:rPr lang="it-IT" b="1" smtClean="0"/>
              <a:t>) ``New results from Borexino’’   </a:t>
            </a:r>
            <a:endParaRPr lang="it-IT"/>
          </a:p>
        </p:txBody>
      </p:sp>
      <p:sp>
        <p:nvSpPr>
          <p:cNvPr id="19" name="TextBox 18"/>
          <p:cNvSpPr txBox="1"/>
          <p:nvPr/>
        </p:nvSpPr>
        <p:spPr>
          <a:xfrm rot="20143630">
            <a:off x="101108" y="1413929"/>
            <a:ext cx="1817078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sz="2800" b="1" smtClean="0">
                <a:latin typeface="Arial" panose="020B0604020202020204" pitchFamily="34" charset="0"/>
                <a:cs typeface="Arial" panose="020B0604020202020204" pitchFamily="34" charset="0"/>
              </a:rPr>
              <a:t>Results on data</a:t>
            </a:r>
            <a:endParaRPr lang="it-IT" sz="28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4277" y="1613471"/>
            <a:ext cx="7315199" cy="4643981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2843054" y="1158565"/>
            <a:ext cx="67757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smtClean="0">
                <a:latin typeface="Arial" panose="020B0604020202020204" pitchFamily="34" charset="0"/>
                <a:cs typeface="Arial" panose="020B0604020202020204" pitchFamily="34" charset="0"/>
              </a:rPr>
              <a:t>Zoom to the low energy region (200-830) keV</a:t>
            </a:r>
            <a:endParaRPr lang="it-IT" sz="24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 rot="1574862">
            <a:off x="9743937" y="1759659"/>
            <a:ext cx="2163317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it-IT" smtClean="0"/>
              <a:t>Example using the </a:t>
            </a:r>
            <a:r>
              <a:rPr lang="it-IT" b="1" smtClean="0"/>
              <a:t>analytical  approach</a:t>
            </a:r>
            <a:endParaRPr lang="it-IT" b="1"/>
          </a:p>
        </p:txBody>
      </p:sp>
      <p:sp>
        <p:nvSpPr>
          <p:cNvPr id="23" name="TextBox 22"/>
          <p:cNvSpPr txBox="1"/>
          <p:nvPr/>
        </p:nvSpPr>
        <p:spPr>
          <a:xfrm>
            <a:off x="437972" y="3885519"/>
            <a:ext cx="1203258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600" smtClean="0">
                <a:latin typeface="Arial" panose="020B0604020202020204" pitchFamily="34" charset="0"/>
                <a:cs typeface="Arial" panose="020B0604020202020204" pitchFamily="34" charset="0"/>
              </a:rPr>
              <a:t>Energy estimator= npmts_dt2 </a:t>
            </a:r>
          </a:p>
        </p:txBody>
      </p:sp>
    </p:spTree>
    <p:extLst>
      <p:ext uri="{BB962C8B-B14F-4D97-AF65-F5344CB8AC3E}">
        <p14:creationId xmlns:p14="http://schemas.microsoft.com/office/powerpoint/2010/main" val="1363256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15192"/>
            <a:ext cx="12191999" cy="732755"/>
          </a:xfrm>
          <a:prstGeom prst="rect">
            <a:avLst/>
          </a:prstGeom>
          <a:solidFill>
            <a:schemeClr val="accent4"/>
          </a:solidFill>
          <a:ln w="50800">
            <a:solidFill>
              <a:schemeClr val="accent4"/>
            </a:solidFill>
          </a:ln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3200" b="1">
                <a:latin typeface="Arial" panose="020B0604020202020204" pitchFamily="34" charset="0"/>
                <a:cs typeface="Arial" panose="020B0604020202020204" pitchFamily="34" charset="0"/>
              </a:rPr>
              <a:t>First simultaneous precision spectroscopy of pp,</a:t>
            </a:r>
            <a:r>
              <a:rPr lang="it-IT" sz="3200" b="1" baseline="3000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it-IT" sz="3200" b="1">
                <a:latin typeface="Arial" panose="020B0604020202020204" pitchFamily="34" charset="0"/>
                <a:cs typeface="Arial" panose="020B0604020202020204" pitchFamily="34" charset="0"/>
              </a:rPr>
              <a:t>Be and pep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0" y="6471139"/>
            <a:ext cx="12192000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b="1" i="1" smtClean="0"/>
              <a:t>Barbara Caccianiga (BX collaboration</a:t>
            </a:r>
            <a:r>
              <a:rPr lang="it-IT" b="1" smtClean="0"/>
              <a:t>) ``New results from Borexino’’   </a:t>
            </a:r>
            <a:endParaRPr lang="it-IT"/>
          </a:p>
        </p:txBody>
      </p:sp>
      <p:sp>
        <p:nvSpPr>
          <p:cNvPr id="20" name="TextBox 19"/>
          <p:cNvSpPr txBox="1"/>
          <p:nvPr/>
        </p:nvSpPr>
        <p:spPr>
          <a:xfrm>
            <a:off x="6570994" y="937435"/>
            <a:ext cx="3534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smtClean="0">
                <a:latin typeface="Arial" panose="020B0604020202020204" pitchFamily="34" charset="0"/>
                <a:cs typeface="Arial" panose="020B0604020202020204" pitchFamily="34" charset="0"/>
              </a:rPr>
              <a:t>Systematic errors</a:t>
            </a:r>
            <a:endParaRPr lang="it-IT" sz="28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4380" y="1511627"/>
            <a:ext cx="7520048" cy="477002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13895" y="2346952"/>
            <a:ext cx="2508738" cy="58477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it-IT" sz="1600" smtClean="0">
                <a:latin typeface="Arial" panose="020B0604020202020204" pitchFamily="34" charset="0"/>
                <a:cs typeface="Arial" panose="020B0604020202020204" pitchFamily="34" charset="0"/>
              </a:rPr>
              <a:t>Two methods to take into account pile-up:</a:t>
            </a:r>
          </a:p>
        </p:txBody>
      </p:sp>
      <p:cxnSp>
        <p:nvCxnSpPr>
          <p:cNvPr id="10" name="Straight Arrow Connector 9"/>
          <p:cNvCxnSpPr>
            <a:endCxn id="4" idx="3"/>
          </p:cNvCxnSpPr>
          <p:nvPr/>
        </p:nvCxnSpPr>
        <p:spPr>
          <a:xfrm flipH="1" flipV="1">
            <a:off x="2922633" y="2639340"/>
            <a:ext cx="1561747" cy="60234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216879" y="3312400"/>
            <a:ext cx="2977661" cy="132343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smtClean="0">
                <a:latin typeface="Arial" panose="020B0604020202020204" pitchFamily="34" charset="0"/>
                <a:cs typeface="Arial" panose="020B0604020202020204" pitchFamily="34" charset="0"/>
              </a:rPr>
              <a:t>Effects of non perfect modelling of the detector response;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smtClean="0">
                <a:latin typeface="Arial" panose="020B0604020202020204" pitchFamily="34" charset="0"/>
                <a:cs typeface="Arial" panose="020B0604020202020204" pitchFamily="34" charset="0"/>
              </a:rPr>
              <a:t>Uncertainty on theoretical input spectra (</a:t>
            </a:r>
            <a:r>
              <a:rPr lang="it-IT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210</a:t>
            </a:r>
            <a:r>
              <a:rPr lang="it-IT" sz="1600" smtClean="0">
                <a:latin typeface="Arial" panose="020B0604020202020204" pitchFamily="34" charset="0"/>
                <a:cs typeface="Arial" panose="020B0604020202020204" pitchFamily="34" charset="0"/>
              </a:rPr>
              <a:t>Bi); 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flipH="1">
            <a:off x="3247293" y="4044458"/>
            <a:ext cx="1131581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endCxn id="21" idx="3"/>
          </p:cNvCxnSpPr>
          <p:nvPr/>
        </p:nvCxnSpPr>
        <p:spPr>
          <a:xfrm flipH="1">
            <a:off x="2984836" y="4448578"/>
            <a:ext cx="1499544" cy="110616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344518" y="5016138"/>
            <a:ext cx="2640318" cy="107721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85</a:t>
            </a:r>
            <a:r>
              <a:rPr lang="it-IT" sz="1600" smtClean="0">
                <a:latin typeface="Arial" panose="020B0604020202020204" pitchFamily="34" charset="0"/>
                <a:cs typeface="Arial" panose="020B0604020202020204" pitchFamily="34" charset="0"/>
              </a:rPr>
              <a:t>Kr constrained to be &lt;7.5cpd/100t(95% C.L.) (from Kr-Rb  delayed coincidences)</a:t>
            </a:r>
          </a:p>
        </p:txBody>
      </p:sp>
    </p:spTree>
    <p:extLst>
      <p:ext uri="{BB962C8B-B14F-4D97-AF65-F5344CB8AC3E}">
        <p14:creationId xmlns:p14="http://schemas.microsoft.com/office/powerpoint/2010/main" val="2418342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5" grpId="0" animBg="1"/>
      <p:bldP spid="21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15192"/>
            <a:ext cx="12191999" cy="732755"/>
          </a:xfrm>
          <a:prstGeom prst="rect">
            <a:avLst/>
          </a:prstGeom>
          <a:solidFill>
            <a:schemeClr val="accent4"/>
          </a:solidFill>
          <a:ln w="50800">
            <a:solidFill>
              <a:schemeClr val="accent4"/>
            </a:solidFill>
          </a:ln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3200" b="1">
                <a:latin typeface="Arial" panose="020B0604020202020204" pitchFamily="34" charset="0"/>
                <a:cs typeface="Arial" panose="020B0604020202020204" pitchFamily="34" charset="0"/>
              </a:rPr>
              <a:t>First simultaneous precision spectroscopy of pp,</a:t>
            </a:r>
            <a:r>
              <a:rPr lang="it-IT" sz="3200" b="1" baseline="3000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it-IT" sz="3200" b="1">
                <a:latin typeface="Arial" panose="020B0604020202020204" pitchFamily="34" charset="0"/>
                <a:cs typeface="Arial" panose="020B0604020202020204" pitchFamily="34" charset="0"/>
              </a:rPr>
              <a:t>Be and pep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0" y="6471139"/>
            <a:ext cx="12192000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b="1" i="1" smtClean="0"/>
              <a:t>Barbara Caccianiga (BX collaboration</a:t>
            </a:r>
            <a:r>
              <a:rPr lang="it-IT" b="1" smtClean="0"/>
              <a:t>) ``New results from Borexino’’   </a:t>
            </a:r>
            <a:endParaRPr lang="it-IT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6638" y="1616514"/>
            <a:ext cx="10166292" cy="210935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6638" y="3890563"/>
            <a:ext cx="10121578" cy="206298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74329" y="897676"/>
            <a:ext cx="118144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smtClean="0">
                <a:latin typeface="Arial" panose="020B0604020202020204" pitchFamily="34" charset="0"/>
                <a:cs typeface="Arial" panose="020B0604020202020204" pitchFamily="34" charset="0"/>
              </a:rPr>
              <a:t>Borexino results and comparison with  the theoretical predictions</a:t>
            </a:r>
            <a:endParaRPr lang="it-IT" sz="28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50883" y="4445690"/>
            <a:ext cx="17110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smtClean="0"/>
              <a:t>Neutrino fluxes </a:t>
            </a:r>
            <a:r>
              <a:rPr lang="it-IT" sz="3200" b="1" smtClean="0">
                <a:latin typeface="Symbol" panose="05050102010706020507" pitchFamily="18" charset="2"/>
              </a:rPr>
              <a:t>F</a:t>
            </a:r>
            <a:endParaRPr lang="it-IT" sz="3200" b="1">
              <a:latin typeface="Symbol" panose="05050102010706020507" pitchFamily="18" charset="2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387973" y="1639960"/>
            <a:ext cx="2965941" cy="1998100"/>
          </a:xfrm>
          <a:prstGeom prst="rect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2" name="Rectangle 21"/>
          <p:cNvSpPr/>
          <p:nvPr/>
        </p:nvSpPr>
        <p:spPr>
          <a:xfrm>
            <a:off x="3387970" y="3986198"/>
            <a:ext cx="2848708" cy="1902418"/>
          </a:xfrm>
          <a:prstGeom prst="rect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3" name="TextBox 22"/>
          <p:cNvSpPr txBox="1"/>
          <p:nvPr/>
        </p:nvSpPr>
        <p:spPr>
          <a:xfrm>
            <a:off x="128557" y="2106858"/>
            <a:ext cx="17110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smtClean="0"/>
              <a:t>Neutrino rates</a:t>
            </a:r>
            <a:endParaRPr lang="it-IT" sz="3200" b="1">
              <a:latin typeface="Symbol" panose="05050102010706020507" pitchFamily="18" charset="2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0" y="5998670"/>
            <a:ext cx="120982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smtClean="0"/>
              <a:t>*oscillation parameters from: I.Esteban, </a:t>
            </a:r>
            <a:r>
              <a:rPr lang="it-IT" sz="1400" i="1" smtClean="0"/>
              <a:t>MC.Gonzalez-Concha, M.Maltoni, I.Martinez-Soler and T.Schwetz, Journal of High Energy Physics 01 (2017)</a:t>
            </a:r>
          </a:p>
          <a:p>
            <a:r>
              <a:rPr lang="it-IT" sz="1400" smtClean="0"/>
              <a:t>**neutrino fluxes from: </a:t>
            </a:r>
            <a:r>
              <a:rPr lang="it-IT" sz="1400" i="1" smtClean="0"/>
              <a:t>N.Vinyole,A.Serenelli, F.Villante, S.Basu, J.Bergstrom,M.C.Gonzalez-Garcia, M.Maltoni, C.Pena-Garay, N.Song, Astr.Jour. 835,202 (2017)</a:t>
            </a:r>
            <a:endParaRPr lang="it-IT" sz="1400" i="1"/>
          </a:p>
        </p:txBody>
      </p:sp>
    </p:spTree>
    <p:extLst>
      <p:ext uri="{BB962C8B-B14F-4D97-AF65-F5344CB8AC3E}">
        <p14:creationId xmlns:p14="http://schemas.microsoft.com/office/powerpoint/2010/main" val="2429156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2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15192"/>
            <a:ext cx="12191999" cy="732755"/>
          </a:xfrm>
          <a:prstGeom prst="rect">
            <a:avLst/>
          </a:prstGeom>
          <a:solidFill>
            <a:schemeClr val="accent4"/>
          </a:solidFill>
          <a:ln w="50800">
            <a:solidFill>
              <a:schemeClr val="accent4"/>
            </a:solidFill>
          </a:ln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3200" b="1">
                <a:latin typeface="Arial" panose="020B0604020202020204" pitchFamily="34" charset="0"/>
                <a:cs typeface="Arial" panose="020B0604020202020204" pitchFamily="34" charset="0"/>
              </a:rPr>
              <a:t>First simultaneous precision spectroscopy of pp,</a:t>
            </a:r>
            <a:r>
              <a:rPr lang="it-IT" sz="3200" b="1" baseline="3000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it-IT" sz="3200" b="1">
                <a:latin typeface="Arial" panose="020B0604020202020204" pitchFamily="34" charset="0"/>
                <a:cs typeface="Arial" panose="020B0604020202020204" pitchFamily="34" charset="0"/>
              </a:rPr>
              <a:t>Be and pep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0" y="6471139"/>
            <a:ext cx="12192000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b="1" i="1" smtClean="0"/>
              <a:t>Barbara Caccianiga (BX collaboration</a:t>
            </a:r>
            <a:r>
              <a:rPr lang="it-IT" b="1" smtClean="0"/>
              <a:t>) ``New results from Borexino’’   </a:t>
            </a:r>
            <a:endParaRPr lang="it-IT"/>
          </a:p>
        </p:txBody>
      </p:sp>
      <p:sp>
        <p:nvSpPr>
          <p:cNvPr id="13" name="TextBox 12"/>
          <p:cNvSpPr txBox="1"/>
          <p:nvPr/>
        </p:nvSpPr>
        <p:spPr>
          <a:xfrm>
            <a:off x="174329" y="897676"/>
            <a:ext cx="118144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smtClean="0">
                <a:latin typeface="Arial" panose="020B0604020202020204" pitchFamily="34" charset="0"/>
                <a:cs typeface="Arial" panose="020B0604020202020204" pitchFamily="34" charset="0"/>
              </a:rPr>
              <a:t>Comparison with previous results from Borexino</a:t>
            </a:r>
            <a:endParaRPr lang="it-IT" sz="28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74329" y="1572891"/>
            <a:ext cx="114417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sz="2400" smtClean="0">
                <a:latin typeface="Arial" panose="020B0604020202020204" pitchFamily="34" charset="0"/>
                <a:cs typeface="Arial" panose="020B0604020202020204" pitchFamily="34" charset="0"/>
              </a:rPr>
              <a:t>All rates are fully compatible with and improve the uncertainty of the previously published Borexino results;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794532"/>
              </p:ext>
            </p:extLst>
          </p:nvPr>
        </p:nvGraphicFramePr>
        <p:xfrm>
          <a:off x="190004" y="2766897"/>
          <a:ext cx="11814427" cy="318668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85039"/>
                <a:gridCol w="3558663"/>
                <a:gridCol w="3407464"/>
                <a:gridCol w="2063261"/>
              </a:tblGrid>
              <a:tr h="648463">
                <a:tc>
                  <a:txBody>
                    <a:bodyPr/>
                    <a:lstStyle/>
                    <a:p>
                      <a:endParaRPr lang="it-IT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40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Previous</a:t>
                      </a:r>
                      <a:r>
                        <a:rPr lang="it-IT" sz="2400" baseline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BX results</a:t>
                      </a:r>
                    </a:p>
                    <a:p>
                      <a:pPr algn="ctr"/>
                      <a:r>
                        <a:rPr lang="it-IT" sz="2400" baseline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(cpd/100t)</a:t>
                      </a:r>
                      <a:endParaRPr lang="it-IT"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40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This work</a:t>
                      </a:r>
                    </a:p>
                    <a:p>
                      <a:pPr algn="ctr"/>
                      <a:r>
                        <a:rPr lang="it-IT" sz="240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(cpd/100t)</a:t>
                      </a:r>
                      <a:endParaRPr lang="it-IT" sz="240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it-IT" sz="2400" baseline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Uncertainty reduction</a:t>
                      </a:r>
                      <a:endParaRPr lang="it-IT"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648463">
                <a:tc>
                  <a:txBody>
                    <a:bodyPr/>
                    <a:lstStyle/>
                    <a:p>
                      <a:r>
                        <a:rPr lang="it-IT" sz="2400" b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pp</a:t>
                      </a:r>
                      <a:endParaRPr lang="it-IT" sz="24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2D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400" b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144±13±10</a:t>
                      </a:r>
                      <a:endParaRPr lang="it-IT" sz="24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2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2400" b="1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134±10</a:t>
                      </a:r>
                      <a:r>
                        <a:rPr lang="it-IT" sz="2400" b="1" baseline="3000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+6</a:t>
                      </a:r>
                      <a:r>
                        <a:rPr lang="it-IT" sz="2400" b="1" baseline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it-IT" sz="2400" b="1" baseline="-2500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2D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400" b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0.78</a:t>
                      </a:r>
                      <a:endParaRPr lang="it-IT" sz="24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2D7"/>
                    </a:solidFill>
                  </a:tcPr>
                </a:tc>
              </a:tr>
              <a:tr h="648463">
                <a:tc>
                  <a:txBody>
                    <a:bodyPr/>
                    <a:lstStyle/>
                    <a:p>
                      <a:r>
                        <a:rPr lang="it-IT" sz="2400" b="1" baseline="3000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r>
                        <a:rPr lang="it-IT" sz="2400" b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Be(862 keV)</a:t>
                      </a:r>
                      <a:endParaRPr lang="it-IT" sz="24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2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2400" b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46.0±1.5</a:t>
                      </a:r>
                      <a:r>
                        <a:rPr lang="it-IT" sz="2400" b="1" baseline="3000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+1.6</a:t>
                      </a:r>
                      <a:r>
                        <a:rPr lang="it-IT" sz="2400" b="1" baseline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it-IT" sz="2400" b="1" baseline="-2500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-1.5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2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2400" b="1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46.3±1.1</a:t>
                      </a:r>
                      <a:r>
                        <a:rPr lang="it-IT" sz="2400" b="1" baseline="3000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+0.4</a:t>
                      </a:r>
                      <a:r>
                        <a:rPr lang="it-IT" sz="2400" b="1" baseline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it-IT" sz="2400" b="1" baseline="-2500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-0.7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2D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400" b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0.57</a:t>
                      </a:r>
                      <a:endParaRPr lang="it-IT" sz="24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2D7"/>
                    </a:solidFill>
                  </a:tcPr>
                </a:tc>
              </a:tr>
              <a:tr h="648463">
                <a:tc>
                  <a:txBody>
                    <a:bodyPr/>
                    <a:lstStyle/>
                    <a:p>
                      <a:r>
                        <a:rPr lang="it-IT" sz="2400" b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pep</a:t>
                      </a:r>
                      <a:endParaRPr lang="it-IT" sz="24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2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2400" b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3.1±0.6±0.3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2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2400" b="1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(HZ) 2.43±0.36</a:t>
                      </a:r>
                      <a:r>
                        <a:rPr lang="it-IT" sz="2400" b="1" baseline="3000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+0.15</a:t>
                      </a:r>
                      <a:r>
                        <a:rPr lang="it-IT" sz="2400" b="1" baseline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it-IT" sz="2400" b="1" baseline="-2500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-0.22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it-IT" sz="2400" b="1" baseline="-25000" smtClean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2400" b="1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(HZ) 2.65±0.36</a:t>
                      </a:r>
                      <a:r>
                        <a:rPr lang="it-IT" sz="2400" b="1" baseline="3000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+0.15</a:t>
                      </a:r>
                      <a:r>
                        <a:rPr lang="it-IT" sz="2400" b="1" baseline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it-IT" sz="2400" b="1" baseline="-2500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-0.24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2D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400" b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0.61</a:t>
                      </a:r>
                      <a:endParaRPr lang="it-IT" sz="24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2D7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44216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15192"/>
            <a:ext cx="12191999" cy="732755"/>
          </a:xfrm>
          <a:prstGeom prst="rect">
            <a:avLst/>
          </a:prstGeom>
          <a:solidFill>
            <a:schemeClr val="accent4"/>
          </a:solidFill>
          <a:ln w="50800">
            <a:solidFill>
              <a:schemeClr val="accent4"/>
            </a:solidFill>
          </a:ln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3200" b="1">
                <a:latin typeface="Arial" panose="020B0604020202020204" pitchFamily="34" charset="0"/>
                <a:cs typeface="Arial" panose="020B0604020202020204" pitchFamily="34" charset="0"/>
              </a:rPr>
              <a:t>First simultaneous precision spectroscopy of pp,</a:t>
            </a:r>
            <a:r>
              <a:rPr lang="it-IT" sz="3200" b="1" baseline="3000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it-IT" sz="3200" b="1">
                <a:latin typeface="Arial" panose="020B0604020202020204" pitchFamily="34" charset="0"/>
                <a:cs typeface="Arial" panose="020B0604020202020204" pitchFamily="34" charset="0"/>
              </a:rPr>
              <a:t>Be and pep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0" y="6471139"/>
            <a:ext cx="12192000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b="1" i="1" smtClean="0"/>
              <a:t>Barbara Caccianiga (BX collaboration</a:t>
            </a:r>
            <a:r>
              <a:rPr lang="it-IT" b="1" smtClean="0"/>
              <a:t>) ``New results from Borexino’’   </a:t>
            </a:r>
            <a:endParaRPr lang="it-IT"/>
          </a:p>
        </p:txBody>
      </p:sp>
      <p:sp>
        <p:nvSpPr>
          <p:cNvPr id="13" name="TextBox 12"/>
          <p:cNvSpPr txBox="1"/>
          <p:nvPr/>
        </p:nvSpPr>
        <p:spPr>
          <a:xfrm>
            <a:off x="174329" y="897676"/>
            <a:ext cx="118144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smtClean="0">
                <a:latin typeface="Arial" panose="020B0604020202020204" pitchFamily="34" charset="0"/>
                <a:cs typeface="Arial" panose="020B0604020202020204" pitchFamily="34" charset="0"/>
              </a:rPr>
              <a:t>Borexino results on background rates</a:t>
            </a:r>
            <a:endParaRPr lang="it-IT" sz="28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7378128"/>
              </p:ext>
            </p:extLst>
          </p:nvPr>
        </p:nvGraphicFramePr>
        <p:xfrm>
          <a:off x="906584" y="1630711"/>
          <a:ext cx="4321908" cy="4480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60954"/>
                <a:gridCol w="2160954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sz="2400" b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Background species</a:t>
                      </a:r>
                      <a:endParaRPr lang="it-IT" sz="2400" b="1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400" b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Rate (cpd/100t)</a:t>
                      </a:r>
                      <a:endParaRPr lang="it-IT" sz="2400" b="1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sz="2400" b="1" baseline="3000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</a:t>
                      </a:r>
                      <a:r>
                        <a:rPr lang="it-IT" sz="2400" b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 (Bq/100t)</a:t>
                      </a:r>
                      <a:endParaRPr lang="it-IT" sz="2400" b="1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2D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400" b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40.0±2.0</a:t>
                      </a:r>
                      <a:endParaRPr lang="it-IT" sz="2400" b="1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2D7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2400" b="1" baseline="3000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85</a:t>
                      </a:r>
                      <a:r>
                        <a:rPr lang="it-IT" sz="2400" b="1" baseline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Kr</a:t>
                      </a:r>
                      <a:endParaRPr lang="it-IT" sz="2400" b="1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2D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400" b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6.8±1.8</a:t>
                      </a:r>
                      <a:endParaRPr lang="it-IT" sz="2400" b="1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2D7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2400" b="1" baseline="3000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210</a:t>
                      </a:r>
                      <a:r>
                        <a:rPr lang="it-IT" sz="2400" b="1" baseline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</a:t>
                      </a:r>
                      <a:endParaRPr lang="it-IT" sz="2400" b="1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2D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400" b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17.5±1.9</a:t>
                      </a:r>
                      <a:endParaRPr lang="it-IT" sz="2400" b="1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2D7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2400" b="1" baseline="3000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  <a:r>
                        <a:rPr lang="it-IT" sz="2400" b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2D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400" b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26.8±0.2</a:t>
                      </a:r>
                      <a:endParaRPr lang="it-IT" sz="2400" b="1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2D7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2400" b="1" baseline="3000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210</a:t>
                      </a:r>
                      <a:r>
                        <a:rPr lang="it-IT" sz="2400" b="1" baseline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</a:t>
                      </a:r>
                      <a:endParaRPr lang="it-IT" sz="2400" b="1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2D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400" b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260.0±3.0</a:t>
                      </a:r>
                      <a:endParaRPr lang="it-IT" sz="2400" b="1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2D7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2400" b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Ext </a:t>
                      </a:r>
                      <a:r>
                        <a:rPr lang="it-IT" sz="2400" b="1" baseline="3000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</a:t>
                      </a:r>
                      <a:r>
                        <a:rPr lang="it-IT" sz="2400" b="1" baseline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</a:t>
                      </a:r>
                      <a:endParaRPr lang="it-IT" sz="2400" b="1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2D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400" b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1.0±0.6</a:t>
                      </a:r>
                      <a:endParaRPr lang="it-IT" sz="2400" b="1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2D7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2400" b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Ext </a:t>
                      </a:r>
                      <a:r>
                        <a:rPr lang="it-IT" sz="2400" b="1" baseline="3000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214</a:t>
                      </a:r>
                      <a:r>
                        <a:rPr lang="it-IT" sz="2400" b="1" baseline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</a:t>
                      </a:r>
                      <a:endParaRPr lang="it-IT" sz="2400" b="1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2D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400" b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1.9±0.3</a:t>
                      </a:r>
                      <a:endParaRPr lang="it-IT" sz="2400" b="1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2D7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2400" b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Ext </a:t>
                      </a:r>
                      <a:r>
                        <a:rPr lang="it-IT" sz="2400" b="1" baseline="3000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208</a:t>
                      </a:r>
                      <a:r>
                        <a:rPr lang="it-IT" sz="2400" b="1" baseline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Tl</a:t>
                      </a:r>
                      <a:endParaRPr lang="it-IT" sz="2400" b="1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2D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400" b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3.3±0.1</a:t>
                      </a:r>
                      <a:endParaRPr lang="it-IT" sz="2400" b="1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2D7"/>
                    </a:solidFill>
                  </a:tcPr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7385538" y="2579078"/>
            <a:ext cx="2625970" cy="707886"/>
          </a:xfrm>
          <a:prstGeom prst="rect">
            <a:avLst/>
          </a:prstGeom>
          <a:noFill/>
          <a:ln w="38100"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it-IT" sz="2000" smtClean="0"/>
              <a:t>Factor 4.6 reduction with respect to Phase-I</a:t>
            </a:r>
            <a:endParaRPr lang="it-IT" sz="2000"/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5228492" y="2977662"/>
            <a:ext cx="2157046" cy="23104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5228492" y="3637455"/>
            <a:ext cx="2157046" cy="32603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7385538" y="3573441"/>
            <a:ext cx="2625970" cy="707886"/>
          </a:xfrm>
          <a:prstGeom prst="rect">
            <a:avLst/>
          </a:prstGeom>
          <a:noFill/>
          <a:ln w="38100"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it-IT" sz="2000" smtClean="0"/>
              <a:t>Factor 2.3 reduction with respect to Phase-I</a:t>
            </a:r>
            <a:endParaRPr lang="it-IT" sz="2000"/>
          </a:p>
        </p:txBody>
      </p:sp>
      <p:sp>
        <p:nvSpPr>
          <p:cNvPr id="3" name="TextBox 2"/>
          <p:cNvSpPr txBox="1"/>
          <p:nvPr/>
        </p:nvSpPr>
        <p:spPr>
          <a:xfrm>
            <a:off x="679938" y="6121928"/>
            <a:ext cx="56270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smtClean="0"/>
              <a:t>Statistical and systematical errors added in quadrature</a:t>
            </a:r>
            <a:endParaRPr lang="it-IT" sz="1600"/>
          </a:p>
        </p:txBody>
      </p:sp>
    </p:spTree>
    <p:extLst>
      <p:ext uri="{BB962C8B-B14F-4D97-AF65-F5344CB8AC3E}">
        <p14:creationId xmlns:p14="http://schemas.microsoft.com/office/powerpoint/2010/main" val="368469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5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15192"/>
            <a:ext cx="12191999" cy="732755"/>
          </a:xfrm>
          <a:prstGeom prst="rect">
            <a:avLst/>
          </a:prstGeom>
          <a:solidFill>
            <a:schemeClr val="accent4"/>
          </a:solidFill>
          <a:ln w="50800">
            <a:solidFill>
              <a:schemeClr val="accent4"/>
            </a:solidFill>
          </a:ln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3200" b="1">
                <a:latin typeface="Arial" panose="020B0604020202020204" pitchFamily="34" charset="0"/>
                <a:cs typeface="Arial" panose="020B0604020202020204" pitchFamily="34" charset="0"/>
              </a:rPr>
              <a:t>First simultaneous precision spectroscopy of pp,</a:t>
            </a:r>
            <a:r>
              <a:rPr lang="it-IT" sz="3200" b="1" baseline="3000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it-IT" sz="3200" b="1">
                <a:latin typeface="Arial" panose="020B0604020202020204" pitchFamily="34" charset="0"/>
                <a:cs typeface="Arial" panose="020B0604020202020204" pitchFamily="34" charset="0"/>
              </a:rPr>
              <a:t>Be and pep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0" y="6471139"/>
            <a:ext cx="12192000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b="1" i="1" smtClean="0"/>
              <a:t>Barbara Caccianiga (BX collaboration</a:t>
            </a:r>
            <a:r>
              <a:rPr lang="it-IT" b="1" smtClean="0"/>
              <a:t>) ``New results from Borexino’’   </a:t>
            </a:r>
            <a:endParaRPr lang="it-IT"/>
          </a:p>
        </p:txBody>
      </p:sp>
      <p:sp>
        <p:nvSpPr>
          <p:cNvPr id="13" name="TextBox 12"/>
          <p:cNvSpPr txBox="1"/>
          <p:nvPr/>
        </p:nvSpPr>
        <p:spPr>
          <a:xfrm>
            <a:off x="174329" y="897676"/>
            <a:ext cx="118144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Implications of the new BX results: pep </a:t>
            </a:r>
            <a:r>
              <a:rPr lang="it-IT" sz="2800" b="1" smtClean="0">
                <a:solidFill>
                  <a:srgbClr val="FF0000"/>
                </a:solidFill>
                <a:latin typeface="Symbol" panose="05050102010706020507" pitchFamily="18" charset="2"/>
                <a:cs typeface="Arial" panose="020B0604020202020204" pitchFamily="34" charset="0"/>
              </a:rPr>
              <a:t>n</a:t>
            </a:r>
            <a:r>
              <a:rPr lang="it-IT" sz="28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measurement</a:t>
            </a:r>
            <a:endParaRPr lang="it-IT" sz="28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559306" y="1551045"/>
            <a:ext cx="5630801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it-IT" sz="240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it-IT" sz="2400" smtClean="0">
                <a:latin typeface="Arial" panose="020B0604020202020204" pitchFamily="34" charset="0"/>
                <a:cs typeface="Arial" panose="020B0604020202020204" pitchFamily="34" charset="0"/>
              </a:rPr>
              <a:t>pplying stringent cuts on FV and on the pulse-shape variable PS_</a:t>
            </a:r>
            <a:r>
              <a:rPr lang="it-IT" sz="2400" i="1" smtClean="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it-IT" sz="2400" baseline="-25000" smtClean="0">
                <a:latin typeface="Arial" panose="020B0604020202020204" pitchFamily="34" charset="0"/>
                <a:cs typeface="Arial" panose="020B0604020202020204" pitchFamily="34" charset="0"/>
              </a:rPr>
              <a:t>PR</a:t>
            </a:r>
            <a:r>
              <a:rPr lang="it-IT" sz="2400" smtClean="0">
                <a:latin typeface="Arial" panose="020B0604020202020204" pitchFamily="34" charset="0"/>
                <a:cs typeface="Arial" panose="020B0604020202020204" pitchFamily="34" charset="0"/>
              </a:rPr>
              <a:t>  we can actually see the pep </a:t>
            </a:r>
            <a:r>
              <a:rPr lang="it-IT" sz="2400" smtClean="0">
                <a:latin typeface="Symbol" panose="05050102010706020507" pitchFamily="18" charset="2"/>
                <a:cs typeface="Arial" panose="020B0604020202020204" pitchFamily="34" charset="0"/>
              </a:rPr>
              <a:t>n</a:t>
            </a:r>
            <a:r>
              <a:rPr lang="it-IT" sz="2400" smtClean="0">
                <a:latin typeface="Arial" panose="020B0604020202020204" pitchFamily="34" charset="0"/>
                <a:cs typeface="Arial" panose="020B0604020202020204" pitchFamily="34" charset="0"/>
              </a:rPr>
              <a:t> shoulder!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9765" y="2834632"/>
            <a:ext cx="5660481" cy="358961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6510" y="2414954"/>
            <a:ext cx="4116611" cy="405618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776847" y="1630123"/>
            <a:ext cx="5319151" cy="89255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it-IT" sz="2400" b="1" smtClean="0">
                <a:latin typeface="Arial" panose="020B0604020202020204" pitchFamily="34" charset="0"/>
                <a:cs typeface="Arial" panose="020B0604020202020204" pitchFamily="34" charset="0"/>
              </a:rPr>
              <a:t>&gt;5</a:t>
            </a:r>
            <a:r>
              <a:rPr lang="it-IT" sz="2400" b="1" smtClean="0">
                <a:latin typeface="Symbol" panose="05050102010706020507" pitchFamily="18" charset="2"/>
                <a:cs typeface="Arial" panose="020B0604020202020204" pitchFamily="34" charset="0"/>
              </a:rPr>
              <a:t>s</a:t>
            </a:r>
            <a:r>
              <a:rPr lang="it-IT" sz="2400" b="1" smtClean="0">
                <a:latin typeface="Arial" panose="020B0604020202020204" pitchFamily="34" charset="0"/>
                <a:cs typeface="Arial" panose="020B0604020202020204" pitchFamily="34" charset="0"/>
              </a:rPr>
              <a:t> evidence of pep signal (including systematic errors</a:t>
            </a:r>
            <a:r>
              <a:rPr lang="it-IT" sz="2800" b="1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782138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15192"/>
            <a:ext cx="12191999" cy="732755"/>
          </a:xfrm>
          <a:prstGeom prst="rect">
            <a:avLst/>
          </a:prstGeom>
          <a:solidFill>
            <a:schemeClr val="accent4"/>
          </a:solidFill>
          <a:ln w="50800">
            <a:solidFill>
              <a:schemeClr val="accent4"/>
            </a:solidFill>
          </a:ln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3600" b="1" smtClean="0">
                <a:latin typeface="Arial" panose="020B0604020202020204" pitchFamily="34" charset="0"/>
                <a:cs typeface="Arial" panose="020B0604020202020204" pitchFamily="34" charset="0"/>
              </a:rPr>
              <a:t>Performing a complete study of the solar </a:t>
            </a:r>
            <a:r>
              <a:rPr lang="it-IT" sz="3600" b="1" smtClean="0">
                <a:latin typeface="Symbol" panose="05050102010706020507" pitchFamily="18" charset="2"/>
                <a:cs typeface="Arial" panose="020B0604020202020204" pitchFamily="34" charset="0"/>
              </a:rPr>
              <a:t>n</a:t>
            </a:r>
            <a:r>
              <a:rPr lang="it-IT" sz="3600" b="1" smtClean="0">
                <a:latin typeface="Arial" panose="020B0604020202020204" pitchFamily="34" charset="0"/>
                <a:cs typeface="Arial" panose="020B0604020202020204" pitchFamily="34" charset="0"/>
              </a:rPr>
              <a:t> spectrum</a:t>
            </a:r>
            <a:endParaRPr lang="it-IT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6471139"/>
            <a:ext cx="12192000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b="1" i="1" smtClean="0"/>
              <a:t>Barbara Caccianiga (BX collaboration</a:t>
            </a:r>
            <a:r>
              <a:rPr lang="it-IT" b="1" smtClean="0"/>
              <a:t>) ``New results from Borexino’’   </a:t>
            </a:r>
            <a:endParaRPr lang="it-IT"/>
          </a:p>
        </p:txBody>
      </p:sp>
      <p:grpSp>
        <p:nvGrpSpPr>
          <p:cNvPr id="11" name="Group 10"/>
          <p:cNvGrpSpPr/>
          <p:nvPr/>
        </p:nvGrpSpPr>
        <p:grpSpPr>
          <a:xfrm>
            <a:off x="1878623" y="1026301"/>
            <a:ext cx="7992207" cy="5307160"/>
            <a:chOff x="1878623" y="955963"/>
            <a:chExt cx="7992207" cy="5307160"/>
          </a:xfrm>
        </p:grpSpPr>
        <p:pic>
          <p:nvPicPr>
            <p:cNvPr id="4" name="Picture 100" descr="spectrum200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878623" y="955963"/>
              <a:ext cx="7992207" cy="5307160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10" name="Rectangle 9"/>
            <p:cNvSpPr/>
            <p:nvPr/>
          </p:nvSpPr>
          <p:spPr>
            <a:xfrm>
              <a:off x="6307015" y="1383323"/>
              <a:ext cx="2907323" cy="97784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6963509" y="935515"/>
            <a:ext cx="2579076" cy="4771694"/>
            <a:chOff x="4217275" y="554551"/>
            <a:chExt cx="2577663" cy="6116332"/>
          </a:xfrm>
        </p:grpSpPr>
        <p:sp>
          <p:nvSpPr>
            <p:cNvPr id="7" name="TextBox 6"/>
            <p:cNvSpPr txBox="1"/>
            <p:nvPr/>
          </p:nvSpPr>
          <p:spPr>
            <a:xfrm>
              <a:off x="4217275" y="554551"/>
              <a:ext cx="2530037" cy="74956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it-IT" sz="3200" b="1" smtClean="0"/>
                <a:t>SuperK,SNO</a:t>
              </a:r>
              <a:endParaRPr lang="it-IT" sz="3200" b="1"/>
            </a:p>
          </p:txBody>
        </p:sp>
        <p:sp>
          <p:nvSpPr>
            <p:cNvPr id="8" name="Rectangle 7"/>
            <p:cNvSpPr/>
            <p:nvPr/>
          </p:nvSpPr>
          <p:spPr>
            <a:xfrm>
              <a:off x="4280338" y="1436110"/>
              <a:ext cx="2514600" cy="5234773"/>
            </a:xfrm>
            <a:prstGeom prst="rect">
              <a:avLst/>
            </a:prstGeom>
            <a:solidFill>
              <a:srgbClr val="75FFB3">
                <a:alpha val="37000"/>
              </a:srgbClr>
            </a:solidFill>
            <a:ln>
              <a:solidFill>
                <a:srgbClr val="75FFB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9" name="Straight Arrow Connector 8"/>
            <p:cNvCxnSpPr/>
            <p:nvPr/>
          </p:nvCxnSpPr>
          <p:spPr>
            <a:xfrm>
              <a:off x="4261288" y="1291594"/>
              <a:ext cx="1162050" cy="0"/>
            </a:xfrm>
            <a:prstGeom prst="straightConnector1">
              <a:avLst/>
            </a:prstGeom>
            <a:ln w="82550">
              <a:solidFill>
                <a:srgbClr val="75FFB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oup 11"/>
          <p:cNvGrpSpPr/>
          <p:nvPr/>
        </p:nvGrpSpPr>
        <p:grpSpPr>
          <a:xfrm>
            <a:off x="5134708" y="1644754"/>
            <a:ext cx="4360249" cy="4085896"/>
            <a:chOff x="3429000" y="2133600"/>
            <a:chExt cx="4648200" cy="4085896"/>
          </a:xfrm>
        </p:grpSpPr>
        <p:sp>
          <p:nvSpPr>
            <p:cNvPr id="13" name="Rectangle 12"/>
            <p:cNvSpPr/>
            <p:nvPr/>
          </p:nvSpPr>
          <p:spPr>
            <a:xfrm>
              <a:off x="3429000" y="2743200"/>
              <a:ext cx="4648200" cy="3476296"/>
            </a:xfrm>
            <a:prstGeom prst="rect">
              <a:avLst/>
            </a:prstGeom>
            <a:solidFill>
              <a:srgbClr val="0000FF">
                <a:alpha val="37000"/>
              </a:srgbClr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429000" y="2133600"/>
              <a:ext cx="2286000" cy="58477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it-IT" sz="3200" b="1" smtClean="0"/>
                <a:t>Homestake</a:t>
              </a:r>
              <a:endParaRPr lang="it-IT" sz="3200" b="1"/>
            </a:p>
          </p:txBody>
        </p:sp>
        <p:cxnSp>
          <p:nvCxnSpPr>
            <p:cNvPr id="15" name="Straight Arrow Connector 14"/>
            <p:cNvCxnSpPr/>
            <p:nvPr/>
          </p:nvCxnSpPr>
          <p:spPr>
            <a:xfrm>
              <a:off x="3429000" y="2667000"/>
              <a:ext cx="2324100" cy="0"/>
            </a:xfrm>
            <a:prstGeom prst="straightConnector1">
              <a:avLst/>
            </a:prstGeom>
            <a:ln w="8255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 15"/>
          <p:cNvGrpSpPr/>
          <p:nvPr/>
        </p:nvGrpSpPr>
        <p:grpSpPr>
          <a:xfrm>
            <a:off x="3493477" y="3166798"/>
            <a:ext cx="6377353" cy="2561896"/>
            <a:chOff x="1952625" y="3657600"/>
            <a:chExt cx="6505575" cy="2561896"/>
          </a:xfrm>
        </p:grpSpPr>
        <p:sp>
          <p:nvSpPr>
            <p:cNvPr id="17" name="TextBox 16"/>
            <p:cNvSpPr txBox="1"/>
            <p:nvPr/>
          </p:nvSpPr>
          <p:spPr>
            <a:xfrm>
              <a:off x="1952625" y="3657600"/>
              <a:ext cx="2667000" cy="58477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it-IT" sz="3200" b="1" smtClean="0"/>
                <a:t>Gallex/SAGE</a:t>
              </a:r>
              <a:endParaRPr lang="it-IT" sz="3200" b="1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2070538" y="4267200"/>
              <a:ext cx="6387662" cy="1952296"/>
            </a:xfrm>
            <a:prstGeom prst="rect">
              <a:avLst/>
            </a:prstGeom>
            <a:solidFill>
              <a:srgbClr val="FF0000">
                <a:alpha val="37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19" name="Straight Arrow Connector 18"/>
            <p:cNvCxnSpPr/>
            <p:nvPr/>
          </p:nvCxnSpPr>
          <p:spPr>
            <a:xfrm>
              <a:off x="2070538" y="4191000"/>
              <a:ext cx="2324100" cy="0"/>
            </a:xfrm>
            <a:prstGeom prst="straightConnector1">
              <a:avLst/>
            </a:prstGeom>
            <a:ln w="825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oup 19"/>
          <p:cNvGrpSpPr/>
          <p:nvPr/>
        </p:nvGrpSpPr>
        <p:grpSpPr>
          <a:xfrm>
            <a:off x="3493477" y="4254143"/>
            <a:ext cx="6376796" cy="658129"/>
            <a:chOff x="1665373" y="762000"/>
            <a:chExt cx="6640427" cy="658129"/>
          </a:xfrm>
        </p:grpSpPr>
        <p:cxnSp>
          <p:nvCxnSpPr>
            <p:cNvPr id="21" name="Straight Arrow Connector 20"/>
            <p:cNvCxnSpPr/>
            <p:nvPr/>
          </p:nvCxnSpPr>
          <p:spPr>
            <a:xfrm>
              <a:off x="1665373" y="1346775"/>
              <a:ext cx="6640427" cy="73354"/>
            </a:xfrm>
            <a:prstGeom prst="straightConnector1">
              <a:avLst/>
            </a:prstGeom>
            <a:ln w="69850">
              <a:solidFill>
                <a:srgbClr val="FFFF66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/>
            <p:cNvSpPr txBox="1"/>
            <p:nvPr/>
          </p:nvSpPr>
          <p:spPr>
            <a:xfrm>
              <a:off x="3162300" y="762000"/>
              <a:ext cx="2343150" cy="584775"/>
            </a:xfrm>
            <a:prstGeom prst="rect">
              <a:avLst/>
            </a:prstGeom>
            <a:solidFill>
              <a:schemeClr val="bg1"/>
            </a:solidFill>
            <a:ln w="69850">
              <a:solidFill>
                <a:srgbClr val="FFFF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3200" b="1" smtClean="0"/>
                <a:t>Borexino</a:t>
              </a:r>
              <a:endParaRPr lang="it-IT" sz="3200" b="1"/>
            </a:p>
          </p:txBody>
        </p:sp>
      </p:grpSp>
    </p:spTree>
    <p:extLst>
      <p:ext uri="{BB962C8B-B14F-4D97-AF65-F5344CB8AC3E}">
        <p14:creationId xmlns:p14="http://schemas.microsoft.com/office/powerpoint/2010/main" val="1908560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15192"/>
            <a:ext cx="12191999" cy="732755"/>
          </a:xfrm>
          <a:prstGeom prst="rect">
            <a:avLst/>
          </a:prstGeom>
          <a:solidFill>
            <a:schemeClr val="accent4"/>
          </a:solidFill>
          <a:ln w="50800">
            <a:solidFill>
              <a:schemeClr val="accent4"/>
            </a:solidFill>
          </a:ln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3200" b="1">
                <a:latin typeface="Arial" panose="020B0604020202020204" pitchFamily="34" charset="0"/>
                <a:cs typeface="Arial" panose="020B0604020202020204" pitchFamily="34" charset="0"/>
              </a:rPr>
              <a:t>First simultaneous precision spectroscopy of pp,</a:t>
            </a:r>
            <a:r>
              <a:rPr lang="it-IT" sz="3200" b="1" baseline="3000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it-IT" sz="3200" b="1">
                <a:latin typeface="Arial" panose="020B0604020202020204" pitchFamily="34" charset="0"/>
                <a:cs typeface="Arial" panose="020B0604020202020204" pitchFamily="34" charset="0"/>
              </a:rPr>
              <a:t>Be and pep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0" y="6471139"/>
            <a:ext cx="12192000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b="1" i="1" smtClean="0"/>
              <a:t>Barbara Caccianiga (BX collaboration</a:t>
            </a:r>
            <a:r>
              <a:rPr lang="it-IT" b="1" smtClean="0"/>
              <a:t>) ``New results from Borexino’’   </a:t>
            </a:r>
            <a:endParaRPr lang="it-IT"/>
          </a:p>
        </p:txBody>
      </p:sp>
      <p:sp>
        <p:nvSpPr>
          <p:cNvPr id="13" name="TextBox 12"/>
          <p:cNvSpPr txBox="1"/>
          <p:nvPr/>
        </p:nvSpPr>
        <p:spPr>
          <a:xfrm>
            <a:off x="174329" y="897676"/>
            <a:ext cx="118144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Implications of the new BX results: metallicity issue</a:t>
            </a:r>
            <a:endParaRPr lang="it-IT" sz="28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59972" y="1529875"/>
            <a:ext cx="11043139" cy="193899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smtClean="0">
                <a:latin typeface="Arial" panose="020B0604020202020204" pitchFamily="34" charset="0"/>
                <a:cs typeface="Arial" panose="020B0604020202020204" pitchFamily="34" charset="0"/>
              </a:rPr>
              <a:t>The new Borexino results on </a:t>
            </a:r>
            <a:r>
              <a:rPr lang="it-IT" sz="24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it-IT" sz="2400" smtClean="0">
                <a:latin typeface="Arial" panose="020B0604020202020204" pitchFamily="34" charset="0"/>
                <a:cs typeface="Arial" panose="020B0604020202020204" pitchFamily="34" charset="0"/>
              </a:rPr>
              <a:t>Be neutrino rate seem to give an hint towards the High Metallicity hypothesis</a:t>
            </a:r>
          </a:p>
          <a:p>
            <a:pPr lvl="1"/>
            <a:r>
              <a:rPr lang="it-IT" sz="2400" smtClean="0">
                <a:latin typeface="Arial" panose="020B0604020202020204" pitchFamily="34" charset="0"/>
                <a:cs typeface="Arial" panose="020B0604020202020204" pitchFamily="34" charset="0"/>
              </a:rPr>
              <a:t>p-value (HZ)= 0.87</a:t>
            </a:r>
          </a:p>
          <a:p>
            <a:pPr lvl="1"/>
            <a:r>
              <a:rPr lang="it-IT" sz="2400" smtClean="0">
                <a:latin typeface="Arial" panose="020B0604020202020204" pitchFamily="34" charset="0"/>
                <a:cs typeface="Arial" panose="020B0604020202020204" pitchFamily="34" charset="0"/>
              </a:rPr>
              <a:t>p-value (LZ)= 0.11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smtClean="0">
                <a:latin typeface="Arial" panose="020B0604020202020204" pitchFamily="34" charset="0"/>
                <a:cs typeface="Arial" panose="020B0604020202020204" pitchFamily="34" charset="0"/>
              </a:rPr>
              <a:t>We are now largely dominated by the theoretical error;</a:t>
            </a:r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84872396"/>
              </p:ext>
            </p:extLst>
          </p:nvPr>
        </p:nvGraphicFramePr>
        <p:xfrm>
          <a:off x="2514125" y="4850405"/>
          <a:ext cx="2594875" cy="13405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78" name="Equation" r:id="rId4" imgW="1726920" imgH="888840" progId="Equation.3">
                  <p:embed/>
                </p:oleObj>
              </mc:Choice>
              <mc:Fallback>
                <p:oleObj name="Equation" r:id="rId4" imgW="1726920" imgH="88884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514125" y="4850405"/>
                        <a:ext cx="2594875" cy="1340526"/>
                      </a:xfrm>
                      <a:prstGeom prst="rect">
                        <a:avLst/>
                      </a:prstGeom>
                      <a:ln w="63500">
                        <a:solidFill>
                          <a:srgbClr val="FF00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800295" y="3803735"/>
            <a:ext cx="5928752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smtClean="0">
                <a:latin typeface="Arial" panose="020B0604020202020204" pitchFamily="34" charset="0"/>
                <a:cs typeface="Arial" panose="020B0604020202020204" pitchFamily="34" charset="0"/>
              </a:rPr>
              <a:t>Global fit to all solar + Kamland data (including the new </a:t>
            </a:r>
            <a:r>
              <a:rPr lang="it-IT" sz="24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it-IT" sz="2400" smtClean="0">
                <a:latin typeface="Arial" panose="020B0604020202020204" pitchFamily="34" charset="0"/>
                <a:cs typeface="Arial" panose="020B0604020202020204" pitchFamily="34" charset="0"/>
              </a:rPr>
              <a:t>Be result from BX)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10057" y="3531923"/>
            <a:ext cx="3837881" cy="2876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452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15192"/>
            <a:ext cx="12191999" cy="732755"/>
          </a:xfrm>
          <a:prstGeom prst="rect">
            <a:avLst/>
          </a:prstGeom>
          <a:solidFill>
            <a:schemeClr val="accent4"/>
          </a:solidFill>
          <a:ln w="50800">
            <a:solidFill>
              <a:schemeClr val="accent4"/>
            </a:solidFill>
          </a:ln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3200" b="1">
                <a:latin typeface="Arial" panose="020B0604020202020204" pitchFamily="34" charset="0"/>
                <a:cs typeface="Arial" panose="020B0604020202020204" pitchFamily="34" charset="0"/>
              </a:rPr>
              <a:t>First simultaneous precision spectroscopy of pp,</a:t>
            </a:r>
            <a:r>
              <a:rPr lang="it-IT" sz="3200" b="1" baseline="3000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it-IT" sz="3200" b="1">
                <a:latin typeface="Arial" panose="020B0604020202020204" pitchFamily="34" charset="0"/>
                <a:cs typeface="Arial" panose="020B0604020202020204" pitchFamily="34" charset="0"/>
              </a:rPr>
              <a:t>Be and pep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0" y="6471139"/>
            <a:ext cx="12192000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b="1" i="1" smtClean="0"/>
              <a:t>Barbara Caccianiga (BX collaboration</a:t>
            </a:r>
            <a:r>
              <a:rPr lang="it-IT" b="1" smtClean="0"/>
              <a:t>) ``New results from Borexino’’   </a:t>
            </a:r>
            <a:endParaRPr lang="it-IT"/>
          </a:p>
        </p:txBody>
      </p:sp>
      <p:sp>
        <p:nvSpPr>
          <p:cNvPr id="13" name="TextBox 12"/>
          <p:cNvSpPr txBox="1"/>
          <p:nvPr/>
        </p:nvSpPr>
        <p:spPr>
          <a:xfrm>
            <a:off x="174329" y="897676"/>
            <a:ext cx="118144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Implications of the new BX results: probing solar fusion</a:t>
            </a:r>
            <a:endParaRPr lang="it-IT" sz="28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658083"/>
            <a:ext cx="5075432" cy="340042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Oval 11"/>
          <p:cNvSpPr/>
          <p:nvPr/>
        </p:nvSpPr>
        <p:spPr>
          <a:xfrm>
            <a:off x="228600" y="2639450"/>
            <a:ext cx="1828800" cy="990600"/>
          </a:xfrm>
          <a:prstGeom prst="ellipse">
            <a:avLst/>
          </a:prstGeom>
          <a:noFill/>
          <a:ln w="539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Oval 13"/>
          <p:cNvSpPr/>
          <p:nvPr/>
        </p:nvSpPr>
        <p:spPr>
          <a:xfrm>
            <a:off x="3200400" y="2639450"/>
            <a:ext cx="1828800" cy="990600"/>
          </a:xfrm>
          <a:prstGeom prst="ellipse">
            <a:avLst/>
          </a:prstGeom>
          <a:noFill/>
          <a:ln w="539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TextBox 14"/>
          <p:cNvSpPr txBox="1"/>
          <p:nvPr/>
        </p:nvSpPr>
        <p:spPr>
          <a:xfrm>
            <a:off x="246185" y="5302289"/>
            <a:ext cx="53365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smtClean="0">
                <a:latin typeface="Arial" panose="020B0604020202020204" pitchFamily="34" charset="0"/>
                <a:cs typeface="Arial" panose="020B0604020202020204" pitchFamily="34" charset="0"/>
              </a:rPr>
              <a:t>From the pp and </a:t>
            </a:r>
            <a:r>
              <a:rPr lang="it-IT" sz="20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it-IT" sz="2000" smtClean="0">
                <a:latin typeface="Arial" panose="020B0604020202020204" pitchFamily="34" charset="0"/>
                <a:cs typeface="Arial" panose="020B0604020202020204" pitchFamily="34" charset="0"/>
              </a:rPr>
              <a:t>Be flux new measurement </a:t>
            </a:r>
            <a:endParaRPr lang="it-IT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318516" y="5756910"/>
            <a:ext cx="2895600" cy="5847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it-IT" sz="3200" smtClean="0">
                <a:latin typeface="Algerian" panose="04020705040A02060702" pitchFamily="82" charset="0"/>
              </a:rPr>
              <a:t>R</a:t>
            </a:r>
            <a:r>
              <a:rPr lang="it-IT" sz="3200" smtClean="0"/>
              <a:t> = 0.18 ± 0.02</a:t>
            </a:r>
            <a:endParaRPr lang="it-IT" sz="3200"/>
          </a:p>
        </p:txBody>
      </p:sp>
      <p:sp>
        <p:nvSpPr>
          <p:cNvPr id="17" name="TextBox 16"/>
          <p:cNvSpPr txBox="1"/>
          <p:nvPr/>
        </p:nvSpPr>
        <p:spPr>
          <a:xfrm>
            <a:off x="5937734" y="1964881"/>
            <a:ext cx="5785339" cy="107721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>
                <a:latin typeface="Arial" panose="020B0604020202020204" pitchFamily="34" charset="0"/>
                <a:cs typeface="Arial" panose="020B0604020202020204" pitchFamily="34" charset="0"/>
              </a:rPr>
              <a:t>From the pp and </a:t>
            </a:r>
            <a:r>
              <a:rPr lang="it-IT" sz="2000" baseline="3000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it-IT" sz="2000">
                <a:latin typeface="Arial" panose="020B0604020202020204" pitchFamily="34" charset="0"/>
                <a:cs typeface="Arial" panose="020B0604020202020204" pitchFamily="34" charset="0"/>
              </a:rPr>
              <a:t>Be </a:t>
            </a:r>
            <a:r>
              <a:rPr lang="it-IT" sz="2000" smtClean="0">
                <a:latin typeface="Arial" panose="020B0604020202020204" pitchFamily="34" charset="0"/>
                <a:cs typeface="Arial" panose="020B0604020202020204" pitchFamily="34" charset="0"/>
              </a:rPr>
              <a:t>flux measurements it is possible to determine the ratio </a:t>
            </a:r>
            <a:r>
              <a:rPr lang="it-IT" sz="2400" smtClean="0">
                <a:latin typeface="Algerian" panose="04020705040A02060702" pitchFamily="82" charset="0"/>
              </a:rPr>
              <a:t>R</a:t>
            </a:r>
            <a:r>
              <a:rPr lang="it-IT" sz="2400" smtClean="0">
                <a:latin typeface="+mj-lt"/>
              </a:rPr>
              <a:t> </a:t>
            </a:r>
            <a:r>
              <a:rPr lang="it-IT" sz="2000" smtClean="0">
                <a:latin typeface="Arial" panose="020B0604020202020204" pitchFamily="34" charset="0"/>
                <a:cs typeface="Arial" panose="020B0604020202020204" pitchFamily="34" charset="0"/>
              </a:rPr>
              <a:t>between the rate of </a:t>
            </a:r>
            <a:r>
              <a:rPr lang="it-IT" sz="20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it-IT" sz="2000" smtClean="0">
                <a:latin typeface="Arial" panose="020B0604020202020204" pitchFamily="34" charset="0"/>
                <a:cs typeface="Arial" panose="020B0604020202020204" pitchFamily="34" charset="0"/>
              </a:rPr>
              <a:t>He-</a:t>
            </a:r>
            <a:r>
              <a:rPr lang="it-IT" sz="20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it-IT" sz="2000" smtClean="0">
                <a:latin typeface="Arial" panose="020B0604020202020204" pitchFamily="34" charset="0"/>
                <a:cs typeface="Arial" panose="020B0604020202020204" pitchFamily="34" charset="0"/>
              </a:rPr>
              <a:t>He e </a:t>
            </a:r>
            <a:r>
              <a:rPr lang="it-IT" sz="20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it-IT" sz="2000" smtClean="0">
                <a:latin typeface="Arial" panose="020B0604020202020204" pitchFamily="34" charset="0"/>
                <a:cs typeface="Arial" panose="020B0604020202020204" pitchFamily="34" charset="0"/>
              </a:rPr>
              <a:t>He-</a:t>
            </a:r>
            <a:r>
              <a:rPr lang="it-IT" sz="20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it-IT" sz="2000" smtClean="0">
                <a:latin typeface="Arial" panose="020B0604020202020204" pitchFamily="34" charset="0"/>
                <a:cs typeface="Arial" panose="020B0604020202020204" pitchFamily="34" charset="0"/>
              </a:rPr>
              <a:t>He;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9817" y="3138325"/>
            <a:ext cx="3270900" cy="600921"/>
          </a:xfrm>
          <a:prstGeom prst="rect">
            <a:avLst/>
          </a:prstGeom>
          <a:ln w="38100">
            <a:noFill/>
          </a:ln>
        </p:spPr>
      </p:pic>
      <p:sp>
        <p:nvSpPr>
          <p:cNvPr id="19" name="TextBox 18"/>
          <p:cNvSpPr txBox="1"/>
          <p:nvPr/>
        </p:nvSpPr>
        <p:spPr>
          <a:xfrm>
            <a:off x="5934449" y="3981976"/>
            <a:ext cx="5296258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smtClean="0">
                <a:latin typeface="Arial" panose="020B0604020202020204" pitchFamily="34" charset="0"/>
                <a:cs typeface="Arial" panose="020B0604020202020204" pitchFamily="34" charset="0"/>
              </a:rPr>
              <a:t>It is an important experimental test of the solar fusion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934449" y="4975513"/>
            <a:ext cx="3601720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smtClean="0">
                <a:latin typeface="Arial" panose="020B0604020202020204" pitchFamily="34" charset="0"/>
                <a:cs typeface="Arial" panose="020B0604020202020204" pitchFamily="34" charset="0"/>
              </a:rPr>
              <a:t>Theoretical predictions *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644250" y="5416904"/>
            <a:ext cx="3210912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1"/>
            <a:r>
              <a:rPr lang="it-IT" sz="2400" smtClean="0">
                <a:latin typeface="Algerian" panose="04020705040A02060702" pitchFamily="82" charset="0"/>
              </a:rPr>
              <a:t>R</a:t>
            </a:r>
            <a:r>
              <a:rPr lang="it-IT" sz="2000" smtClean="0">
                <a:latin typeface="Arial" panose="020B0604020202020204" pitchFamily="34" charset="0"/>
                <a:cs typeface="Arial" panose="020B0604020202020204" pitchFamily="34" charset="0"/>
              </a:rPr>
              <a:t>(HZ)= 0.18 ± 0.01</a:t>
            </a:r>
          </a:p>
          <a:p>
            <a:pPr lvl="1"/>
            <a:r>
              <a:rPr lang="it-IT" sz="2400" smtClean="0">
                <a:latin typeface="Algerian" panose="04020705040A02060702" pitchFamily="82" charset="0"/>
              </a:rPr>
              <a:t>R</a:t>
            </a:r>
            <a:r>
              <a:rPr lang="it-IT" sz="2000" smtClean="0">
                <a:latin typeface="+mj-lt"/>
              </a:rPr>
              <a:t>(</a:t>
            </a:r>
            <a:r>
              <a:rPr lang="it-IT" sz="2000" smtClean="0">
                <a:latin typeface="Arial" panose="020B0604020202020204" pitchFamily="34" charset="0"/>
                <a:cs typeface="Arial" panose="020B0604020202020204" pitchFamily="34" charset="0"/>
              </a:rPr>
              <a:t>LZ)= 0.16 ± 0.01</a:t>
            </a:r>
            <a:endParaRPr lang="it-IT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411447" y="5458602"/>
            <a:ext cx="169453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mtClean="0"/>
              <a:t>* </a:t>
            </a:r>
            <a:r>
              <a:rPr lang="it-IT" sz="1600" smtClean="0"/>
              <a:t>Private communications C.Pena-Garay</a:t>
            </a:r>
            <a:endParaRPr lang="it-IT" sz="1600"/>
          </a:p>
        </p:txBody>
      </p:sp>
    </p:spTree>
    <p:extLst>
      <p:ext uri="{BB962C8B-B14F-4D97-AF65-F5344CB8AC3E}">
        <p14:creationId xmlns:p14="http://schemas.microsoft.com/office/powerpoint/2010/main" val="859990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5" grpId="0"/>
      <p:bldP spid="16" grpId="0" animBg="1"/>
      <p:bldP spid="17" grpId="0"/>
      <p:bldP spid="19" grpId="0"/>
      <p:bldP spid="20" grpId="0"/>
      <p:bldP spid="22" grpId="0"/>
      <p:bldP spid="3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15192"/>
            <a:ext cx="12191999" cy="732755"/>
          </a:xfrm>
          <a:prstGeom prst="rect">
            <a:avLst/>
          </a:prstGeom>
          <a:solidFill>
            <a:schemeClr val="accent4"/>
          </a:solidFill>
          <a:ln w="50800">
            <a:solidFill>
              <a:schemeClr val="accent4"/>
            </a:solidFill>
          </a:ln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3200" b="1">
                <a:latin typeface="Arial" panose="020B0604020202020204" pitchFamily="34" charset="0"/>
                <a:cs typeface="Arial" panose="020B0604020202020204" pitchFamily="34" charset="0"/>
              </a:rPr>
              <a:t>First simultaneous precision spectroscopy of pp,</a:t>
            </a:r>
            <a:r>
              <a:rPr lang="it-IT" sz="3200" b="1" baseline="3000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it-IT" sz="3200" b="1">
                <a:latin typeface="Arial" panose="020B0604020202020204" pitchFamily="34" charset="0"/>
                <a:cs typeface="Arial" panose="020B0604020202020204" pitchFamily="34" charset="0"/>
              </a:rPr>
              <a:t>Be and pep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0" y="6471139"/>
            <a:ext cx="12192000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b="1" i="1" smtClean="0"/>
              <a:t>Barbara Caccianiga (BX collaboration</a:t>
            </a:r>
            <a:r>
              <a:rPr lang="it-IT" b="1" smtClean="0"/>
              <a:t>) ``New results from Borexino’’   </a:t>
            </a:r>
            <a:endParaRPr lang="it-IT"/>
          </a:p>
        </p:txBody>
      </p:sp>
      <p:sp>
        <p:nvSpPr>
          <p:cNvPr id="13" name="TextBox 12"/>
          <p:cNvSpPr txBox="1"/>
          <p:nvPr/>
        </p:nvSpPr>
        <p:spPr>
          <a:xfrm>
            <a:off x="174329" y="897676"/>
            <a:ext cx="118144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Implications of the new BX results: survival probability P</a:t>
            </a:r>
            <a:r>
              <a:rPr lang="it-IT" sz="2800" b="1" baseline="-2500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ee</a:t>
            </a:r>
            <a:endParaRPr lang="it-IT" sz="2800" b="1" baseline="-250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19944" y="5935488"/>
            <a:ext cx="70481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baseline="30000" smtClean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it-IT" smtClean="0">
                <a:latin typeface="Arial" panose="020B0604020202020204" pitchFamily="34" charset="0"/>
                <a:cs typeface="Arial" panose="020B0604020202020204" pitchFamily="34" charset="0"/>
              </a:rPr>
              <a:t>B point still from the old BX measurement  </a:t>
            </a:r>
            <a:r>
              <a:rPr lang="it-IT" i="1" smtClean="0">
                <a:latin typeface="Arial" panose="020B0604020202020204" pitchFamily="34" charset="0"/>
                <a:cs typeface="Arial" panose="020B0604020202020204" pitchFamily="34" charset="0"/>
              </a:rPr>
              <a:t>PRD 82 033006 (2010) </a:t>
            </a:r>
            <a:endParaRPr lang="it-IT" i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196" y="1687855"/>
            <a:ext cx="6248400" cy="4363054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7407697" y="2023563"/>
            <a:ext cx="4515643" cy="276998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it-IT" sz="2400">
                <a:latin typeface="Arial" panose="020B0604020202020204" pitchFamily="34" charset="0"/>
                <a:cs typeface="Arial" panose="020B0604020202020204" pitchFamily="34" charset="0"/>
              </a:rPr>
              <a:t>From </a:t>
            </a:r>
            <a:r>
              <a:rPr lang="it-IT" sz="2400" smtClean="0">
                <a:latin typeface="Arial" panose="020B0604020202020204" pitchFamily="34" charset="0"/>
                <a:cs typeface="Arial" panose="020B0604020202020204" pitchFamily="34" charset="0"/>
              </a:rPr>
              <a:t>the measured interacton rates and assuming HZ-SSM fluxes we get: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it-IT" sz="2400" smtClean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it-IT" sz="2400" baseline="-25000" smtClean="0">
                <a:latin typeface="Arial" panose="020B0604020202020204" pitchFamily="34" charset="0"/>
                <a:cs typeface="Arial" panose="020B0604020202020204" pitchFamily="34" charset="0"/>
              </a:rPr>
              <a:t>ee</a:t>
            </a:r>
            <a:r>
              <a:rPr lang="it-IT" sz="2400" smtClean="0">
                <a:latin typeface="Arial" panose="020B0604020202020204" pitchFamily="34" charset="0"/>
                <a:cs typeface="Arial" panose="020B0604020202020204" pitchFamily="34" charset="0"/>
              </a:rPr>
              <a:t>(pp)=0.57±0.10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it-IT" sz="2400" smtClean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it-IT" sz="2400" baseline="-25000" smtClean="0">
                <a:latin typeface="Arial" panose="020B0604020202020204" pitchFamily="34" charset="0"/>
                <a:cs typeface="Arial" panose="020B0604020202020204" pitchFamily="34" charset="0"/>
              </a:rPr>
              <a:t>ee</a:t>
            </a:r>
            <a:r>
              <a:rPr lang="it-IT" sz="240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it-IT" sz="24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it-IT" sz="2400" smtClean="0">
                <a:latin typeface="Arial" panose="020B0604020202020204" pitchFamily="34" charset="0"/>
                <a:cs typeface="Arial" panose="020B0604020202020204" pitchFamily="34" charset="0"/>
              </a:rPr>
              <a:t>Be,862keV)=0.53±0.05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it-IT" sz="2400" smtClean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it-IT" sz="2400" baseline="-25000" smtClean="0">
                <a:latin typeface="Arial" panose="020B0604020202020204" pitchFamily="34" charset="0"/>
                <a:cs typeface="Arial" panose="020B0604020202020204" pitchFamily="34" charset="0"/>
              </a:rPr>
              <a:t>ee</a:t>
            </a:r>
            <a:r>
              <a:rPr lang="it-IT" sz="2400" smtClean="0">
                <a:latin typeface="Arial" panose="020B0604020202020204" pitchFamily="34" charset="0"/>
                <a:cs typeface="Arial" panose="020B0604020202020204" pitchFamily="34" charset="0"/>
              </a:rPr>
              <a:t>(pep</a:t>
            </a:r>
            <a:r>
              <a:rPr lang="it-IT" sz="2400">
                <a:latin typeface="Arial" panose="020B0604020202020204" pitchFamily="34" charset="0"/>
                <a:cs typeface="Arial" panose="020B0604020202020204" pitchFamily="34" charset="0"/>
              </a:rPr>
              <a:t>)=</a:t>
            </a:r>
            <a:r>
              <a:rPr lang="it-IT" sz="2400" smtClean="0">
                <a:latin typeface="Arial" panose="020B0604020202020204" pitchFamily="34" charset="0"/>
                <a:cs typeface="Arial" panose="020B0604020202020204" pitchFamily="34" charset="0"/>
              </a:rPr>
              <a:t>0.43±0.11</a:t>
            </a:r>
            <a:endParaRPr lang="it-IT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341718" y="1767140"/>
            <a:ext cx="566610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smtClean="0"/>
              <a:t>*</a:t>
            </a:r>
            <a:r>
              <a:rPr lang="it-IT" sz="1200" smtClean="0"/>
              <a:t>oscillation parameters from: I.Esteban, </a:t>
            </a:r>
            <a:r>
              <a:rPr lang="it-IT" sz="1200" i="1" smtClean="0"/>
              <a:t>MC.Gonzalez-Concha, M.Maltoni, I.Martinez-Soler and T.Schwetz, Journal of High Energy Physics 01 (2017)</a:t>
            </a:r>
          </a:p>
        </p:txBody>
      </p:sp>
    </p:spTree>
    <p:extLst>
      <p:ext uri="{BB962C8B-B14F-4D97-AF65-F5344CB8AC3E}">
        <p14:creationId xmlns:p14="http://schemas.microsoft.com/office/powerpoint/2010/main" val="3750765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3" grpId="0"/>
      <p:bldP spid="24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15192"/>
            <a:ext cx="12191999" cy="732755"/>
          </a:xfrm>
          <a:prstGeom prst="rect">
            <a:avLst/>
          </a:prstGeom>
          <a:solidFill>
            <a:schemeClr val="accent4"/>
          </a:solidFill>
          <a:ln w="50800">
            <a:solidFill>
              <a:schemeClr val="accent4"/>
            </a:solidFill>
          </a:ln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3200" b="1" smtClean="0">
                <a:latin typeface="Arial" panose="020B0604020202020204" pitchFamily="34" charset="0"/>
                <a:cs typeface="Arial" panose="020B0604020202020204" pitchFamily="34" charset="0"/>
              </a:rPr>
              <a:t>What about CNO neutrinos? </a:t>
            </a:r>
            <a:endParaRPr lang="it-IT" sz="32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6471139"/>
            <a:ext cx="12192000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b="1" i="1" smtClean="0"/>
              <a:t>Barbara Caccianiga (BX collaboration</a:t>
            </a:r>
            <a:r>
              <a:rPr lang="it-IT" b="1" smtClean="0"/>
              <a:t>) ``New results from Borexino’’   </a:t>
            </a:r>
            <a:endParaRPr lang="it-IT"/>
          </a:p>
        </p:txBody>
      </p:sp>
      <p:sp>
        <p:nvSpPr>
          <p:cNvPr id="19" name="TextBox 18"/>
          <p:cNvSpPr txBox="1"/>
          <p:nvPr/>
        </p:nvSpPr>
        <p:spPr>
          <a:xfrm>
            <a:off x="164355" y="1001809"/>
            <a:ext cx="1165273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smtClean="0">
                <a:latin typeface="Arial" panose="020B0604020202020204" pitchFamily="34" charset="0"/>
                <a:cs typeface="Arial" panose="020B0604020202020204" pitchFamily="34" charset="0"/>
              </a:rPr>
              <a:t>An important issue: the similarity between pep, CNO and </a:t>
            </a:r>
            <a:r>
              <a:rPr lang="it-IT" sz="2800" b="1" baseline="30000" smtClean="0">
                <a:latin typeface="Arial" panose="020B0604020202020204" pitchFamily="34" charset="0"/>
                <a:cs typeface="Arial" panose="020B0604020202020204" pitchFamily="34" charset="0"/>
              </a:rPr>
              <a:t>210</a:t>
            </a:r>
            <a:r>
              <a:rPr lang="it-IT" sz="2800" b="1" smtClean="0">
                <a:latin typeface="Arial" panose="020B0604020202020204" pitchFamily="34" charset="0"/>
                <a:cs typeface="Arial" panose="020B0604020202020204" pitchFamily="34" charset="0"/>
              </a:rPr>
              <a:t>Bi spectral shapes </a:t>
            </a:r>
            <a:endParaRPr lang="it-IT" sz="28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415908" y="2236306"/>
            <a:ext cx="6313138" cy="4080650"/>
            <a:chOff x="462800" y="2277303"/>
            <a:chExt cx="6313138" cy="4080650"/>
          </a:xfrm>
          <a:solidFill>
            <a:schemeClr val="bg1"/>
          </a:solidFill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62800" y="2277303"/>
              <a:ext cx="6313138" cy="4080650"/>
            </a:xfrm>
            <a:prstGeom prst="rect">
              <a:avLst/>
            </a:prstGeom>
            <a:grpFill/>
          </p:spPr>
        </p:pic>
        <p:sp>
          <p:nvSpPr>
            <p:cNvPr id="7" name="Rectangle 6"/>
            <p:cNvSpPr/>
            <p:nvPr/>
          </p:nvSpPr>
          <p:spPr>
            <a:xfrm>
              <a:off x="2250831" y="2326132"/>
              <a:ext cx="4525107" cy="67497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cxnSp>
        <p:nvCxnSpPr>
          <p:cNvPr id="15" name="Straight Arrow Connector 14"/>
          <p:cNvCxnSpPr/>
          <p:nvPr/>
        </p:nvCxnSpPr>
        <p:spPr>
          <a:xfrm flipV="1">
            <a:off x="3409494" y="3240501"/>
            <a:ext cx="1263683" cy="147489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4673177" y="2648383"/>
            <a:ext cx="2055869" cy="5847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it-IT" sz="1600" smtClean="0"/>
              <a:t>correlation between </a:t>
            </a:r>
            <a:r>
              <a:rPr lang="it-IT" sz="1600" baseline="30000" smtClean="0"/>
              <a:t>210</a:t>
            </a:r>
            <a:r>
              <a:rPr lang="it-IT" sz="1600" smtClean="0"/>
              <a:t>Bi and pep</a:t>
            </a:r>
            <a:endParaRPr lang="it-IT" sz="1600"/>
          </a:p>
        </p:txBody>
      </p:sp>
      <p:cxnSp>
        <p:nvCxnSpPr>
          <p:cNvPr id="20" name="Straight Arrow Connector 19"/>
          <p:cNvCxnSpPr/>
          <p:nvPr/>
        </p:nvCxnSpPr>
        <p:spPr>
          <a:xfrm flipV="1">
            <a:off x="3470031" y="3678891"/>
            <a:ext cx="1263683" cy="147489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4794251" y="3341951"/>
            <a:ext cx="2055869" cy="5847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it-IT" sz="1600" smtClean="0"/>
              <a:t>correlation between </a:t>
            </a:r>
            <a:r>
              <a:rPr lang="it-IT" sz="1600" baseline="30000" smtClean="0"/>
              <a:t>210</a:t>
            </a:r>
            <a:r>
              <a:rPr lang="it-IT" sz="1600" smtClean="0"/>
              <a:t>Bi and CNO</a:t>
            </a:r>
            <a:endParaRPr lang="it-IT" sz="1600"/>
          </a:p>
        </p:txBody>
      </p:sp>
      <p:cxnSp>
        <p:nvCxnSpPr>
          <p:cNvPr id="22" name="Straight Arrow Connector 21"/>
          <p:cNvCxnSpPr/>
          <p:nvPr/>
        </p:nvCxnSpPr>
        <p:spPr>
          <a:xfrm flipV="1">
            <a:off x="4645465" y="4575304"/>
            <a:ext cx="453384" cy="49777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5086547" y="3984243"/>
            <a:ext cx="2055869" cy="5847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it-IT" sz="1600" smtClean="0"/>
              <a:t>correlation between pep and CNO</a:t>
            </a:r>
            <a:endParaRPr lang="it-IT" sz="1600"/>
          </a:p>
        </p:txBody>
      </p:sp>
      <p:sp>
        <p:nvSpPr>
          <p:cNvPr id="25" name="TextBox 24"/>
          <p:cNvSpPr txBox="1"/>
          <p:nvPr/>
        </p:nvSpPr>
        <p:spPr>
          <a:xfrm>
            <a:off x="7592746" y="2524729"/>
            <a:ext cx="4276717" cy="2308324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sz="2400" smtClean="0">
                <a:latin typeface="Arial" panose="020B0604020202020204" pitchFamily="34" charset="0"/>
                <a:cs typeface="Arial" panose="020B0604020202020204" pitchFamily="34" charset="0"/>
              </a:rPr>
              <a:t>It critically affects our capability to measure the pep neutrino rate and to set a limit on the CNO neutrino rate, because it induces strong correlations in the fit;</a:t>
            </a:r>
          </a:p>
        </p:txBody>
      </p:sp>
    </p:spTree>
    <p:extLst>
      <p:ext uri="{BB962C8B-B14F-4D97-AF65-F5344CB8AC3E}">
        <p14:creationId xmlns:p14="http://schemas.microsoft.com/office/powerpoint/2010/main" val="2644076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7" grpId="0" animBg="1"/>
      <p:bldP spid="21" grpId="0" animBg="1"/>
      <p:bldP spid="23" grpId="0" animBg="1"/>
      <p:bldP spid="25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15192"/>
            <a:ext cx="12191999" cy="732755"/>
          </a:xfrm>
          <a:prstGeom prst="rect">
            <a:avLst/>
          </a:prstGeom>
          <a:solidFill>
            <a:schemeClr val="accent4"/>
          </a:solidFill>
          <a:ln w="50800">
            <a:solidFill>
              <a:schemeClr val="accent4"/>
            </a:solidFill>
          </a:ln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3200" b="1" smtClean="0">
                <a:latin typeface="Arial" panose="020B0604020202020204" pitchFamily="34" charset="0"/>
                <a:cs typeface="Arial" panose="020B0604020202020204" pitchFamily="34" charset="0"/>
              </a:rPr>
              <a:t>What about CNO neutrinos? </a:t>
            </a:r>
            <a:endParaRPr lang="it-IT" sz="32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6471139"/>
            <a:ext cx="12192000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b="1" i="1" smtClean="0"/>
              <a:t>Barbara Caccianiga (BX collaboration</a:t>
            </a:r>
            <a:r>
              <a:rPr lang="it-IT" b="1" smtClean="0"/>
              <a:t>) ``New results from Borexino’’   </a:t>
            </a:r>
            <a:endParaRPr lang="it-IT"/>
          </a:p>
        </p:txBody>
      </p:sp>
      <p:sp>
        <p:nvSpPr>
          <p:cNvPr id="19" name="TextBox 18"/>
          <p:cNvSpPr txBox="1"/>
          <p:nvPr/>
        </p:nvSpPr>
        <p:spPr>
          <a:xfrm>
            <a:off x="164355" y="1001809"/>
            <a:ext cx="1165273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smtClean="0">
                <a:latin typeface="Arial" panose="020B0604020202020204" pitchFamily="34" charset="0"/>
                <a:cs typeface="Arial" panose="020B0604020202020204" pitchFamily="34" charset="0"/>
              </a:rPr>
              <a:t>An important issue: the similarity between pep, CNO and </a:t>
            </a:r>
            <a:r>
              <a:rPr lang="it-IT" sz="2800" b="1" baseline="30000" smtClean="0">
                <a:latin typeface="Arial" panose="020B0604020202020204" pitchFamily="34" charset="0"/>
                <a:cs typeface="Arial" panose="020B0604020202020204" pitchFamily="34" charset="0"/>
              </a:rPr>
              <a:t>210</a:t>
            </a:r>
            <a:r>
              <a:rPr lang="it-IT" sz="2800" b="1" smtClean="0">
                <a:latin typeface="Arial" panose="020B0604020202020204" pitchFamily="34" charset="0"/>
                <a:cs typeface="Arial" panose="020B0604020202020204" pitchFamily="34" charset="0"/>
              </a:rPr>
              <a:t>Bi spectral shapes </a:t>
            </a:r>
            <a:endParaRPr lang="it-IT" sz="28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415908" y="2236306"/>
            <a:ext cx="6313138" cy="4080650"/>
            <a:chOff x="462800" y="2277303"/>
            <a:chExt cx="6313138" cy="4080650"/>
          </a:xfrm>
          <a:solidFill>
            <a:schemeClr val="bg1"/>
          </a:solidFill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62800" y="2277303"/>
              <a:ext cx="6313138" cy="4080650"/>
            </a:xfrm>
            <a:prstGeom prst="rect">
              <a:avLst/>
            </a:prstGeom>
            <a:grpFill/>
          </p:spPr>
        </p:pic>
        <p:sp>
          <p:nvSpPr>
            <p:cNvPr id="7" name="Rectangle 6"/>
            <p:cNvSpPr/>
            <p:nvPr/>
          </p:nvSpPr>
          <p:spPr>
            <a:xfrm>
              <a:off x="2250831" y="2326132"/>
              <a:ext cx="4525107" cy="67497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cxnSp>
        <p:nvCxnSpPr>
          <p:cNvPr id="15" name="Straight Arrow Connector 14"/>
          <p:cNvCxnSpPr/>
          <p:nvPr/>
        </p:nvCxnSpPr>
        <p:spPr>
          <a:xfrm flipV="1">
            <a:off x="3409494" y="3240501"/>
            <a:ext cx="1263683" cy="147489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4673177" y="2648383"/>
            <a:ext cx="2055869" cy="5847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it-IT" sz="1600" smtClean="0"/>
              <a:t>correlation between </a:t>
            </a:r>
            <a:r>
              <a:rPr lang="it-IT" sz="1600" baseline="30000" smtClean="0"/>
              <a:t>210</a:t>
            </a:r>
            <a:r>
              <a:rPr lang="it-IT" sz="1600" smtClean="0"/>
              <a:t>Bi and pep</a:t>
            </a:r>
            <a:endParaRPr lang="it-IT" sz="1600"/>
          </a:p>
        </p:txBody>
      </p:sp>
      <p:cxnSp>
        <p:nvCxnSpPr>
          <p:cNvPr id="20" name="Straight Arrow Connector 19"/>
          <p:cNvCxnSpPr/>
          <p:nvPr/>
        </p:nvCxnSpPr>
        <p:spPr>
          <a:xfrm flipV="1">
            <a:off x="3470031" y="3678891"/>
            <a:ext cx="1263683" cy="147489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4794251" y="3341951"/>
            <a:ext cx="2055869" cy="5847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it-IT" sz="1600" smtClean="0"/>
              <a:t>correlation between </a:t>
            </a:r>
            <a:r>
              <a:rPr lang="it-IT" sz="1600" baseline="30000" smtClean="0"/>
              <a:t>210</a:t>
            </a:r>
            <a:r>
              <a:rPr lang="it-IT" sz="1600" smtClean="0"/>
              <a:t>Bi and CNO</a:t>
            </a:r>
            <a:endParaRPr lang="it-IT" sz="1600"/>
          </a:p>
        </p:txBody>
      </p:sp>
      <p:cxnSp>
        <p:nvCxnSpPr>
          <p:cNvPr id="22" name="Straight Arrow Connector 21"/>
          <p:cNvCxnSpPr/>
          <p:nvPr/>
        </p:nvCxnSpPr>
        <p:spPr>
          <a:xfrm flipV="1">
            <a:off x="4645465" y="4575304"/>
            <a:ext cx="453384" cy="49777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5086547" y="3984243"/>
            <a:ext cx="2055869" cy="5847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it-IT" sz="1600" smtClean="0"/>
              <a:t>correlation between pep and CNO</a:t>
            </a:r>
            <a:endParaRPr lang="it-IT" sz="1600"/>
          </a:p>
        </p:txBody>
      </p:sp>
      <p:sp>
        <p:nvSpPr>
          <p:cNvPr id="16" name="TextBox 15"/>
          <p:cNvSpPr txBox="1"/>
          <p:nvPr/>
        </p:nvSpPr>
        <p:spPr>
          <a:xfrm>
            <a:off x="7479323" y="1865835"/>
            <a:ext cx="4337769" cy="1769715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it-IT" sz="2400" b="1" smtClean="0">
                <a:latin typeface="Arial" panose="020B0604020202020204" pitchFamily="34" charset="0"/>
                <a:cs typeface="Arial" panose="020B0604020202020204" pitchFamily="34" charset="0"/>
              </a:rPr>
              <a:t>Analysis strategy 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sz="2000" smtClean="0">
                <a:latin typeface="Arial" panose="020B0604020202020204" pitchFamily="34" charset="0"/>
                <a:cs typeface="Arial" panose="020B0604020202020204" pitchFamily="34" charset="0"/>
              </a:rPr>
              <a:t>To reduce correlations</a:t>
            </a:r>
            <a:r>
              <a:rPr lang="it-IT" sz="2000" b="1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it-IT" sz="2000" smtClean="0">
                <a:latin typeface="Arial" panose="020B0604020202020204" pitchFamily="34" charset="0"/>
                <a:cs typeface="Arial" panose="020B0604020202020204" pitchFamily="34" charset="0"/>
              </a:rPr>
              <a:t>we put a constraint to the pp/pep flux ratio  following the theoretical predictions 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834142" y="3851622"/>
            <a:ext cx="3726575" cy="461665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400" b="1" smtClean="0">
                <a:latin typeface="Arial" panose="020B0604020202020204" pitchFamily="34" charset="0"/>
                <a:cs typeface="Arial" panose="020B0604020202020204" pitchFamily="34" charset="0"/>
              </a:rPr>
              <a:t>R(pp/pep): (47.7±1.2)</a:t>
            </a:r>
          </a:p>
        </p:txBody>
      </p:sp>
    </p:spTree>
    <p:extLst>
      <p:ext uri="{BB962C8B-B14F-4D97-AF65-F5344CB8AC3E}">
        <p14:creationId xmlns:p14="http://schemas.microsoft.com/office/powerpoint/2010/main" val="4081818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15192"/>
            <a:ext cx="12191999" cy="732755"/>
          </a:xfrm>
          <a:prstGeom prst="rect">
            <a:avLst/>
          </a:prstGeom>
          <a:solidFill>
            <a:schemeClr val="accent4"/>
          </a:solidFill>
          <a:ln w="50800">
            <a:solidFill>
              <a:schemeClr val="accent4"/>
            </a:solidFill>
          </a:ln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3200" b="1" smtClean="0">
                <a:latin typeface="Arial" panose="020B0604020202020204" pitchFamily="34" charset="0"/>
                <a:cs typeface="Arial" panose="020B0604020202020204" pitchFamily="34" charset="0"/>
              </a:rPr>
              <a:t>What about CNO neutrinos? </a:t>
            </a:r>
            <a:endParaRPr lang="it-IT" sz="32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6471139"/>
            <a:ext cx="12192000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b="1" i="1" smtClean="0"/>
              <a:t>Barbara Caccianiga (BX collaboration</a:t>
            </a:r>
            <a:r>
              <a:rPr lang="it-IT" b="1" smtClean="0"/>
              <a:t>) ``New results from Borexino’’   </a:t>
            </a:r>
            <a:endParaRPr lang="it-IT"/>
          </a:p>
        </p:txBody>
      </p:sp>
      <p:sp>
        <p:nvSpPr>
          <p:cNvPr id="19" name="TextBox 18"/>
          <p:cNvSpPr txBox="1"/>
          <p:nvPr/>
        </p:nvSpPr>
        <p:spPr>
          <a:xfrm>
            <a:off x="164355" y="1001809"/>
            <a:ext cx="1165273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smtClean="0">
                <a:latin typeface="Arial" panose="020B0604020202020204" pitchFamily="34" charset="0"/>
                <a:cs typeface="Arial" panose="020B0604020202020204" pitchFamily="34" charset="0"/>
              </a:rPr>
              <a:t>An important issue: the similarity between pep, CNO and </a:t>
            </a:r>
            <a:r>
              <a:rPr lang="it-IT" sz="2800" b="1" baseline="30000" smtClean="0">
                <a:latin typeface="Arial" panose="020B0604020202020204" pitchFamily="34" charset="0"/>
                <a:cs typeface="Arial" panose="020B0604020202020204" pitchFamily="34" charset="0"/>
              </a:rPr>
              <a:t>210</a:t>
            </a:r>
            <a:r>
              <a:rPr lang="it-IT" sz="2800" b="1" smtClean="0">
                <a:latin typeface="Arial" panose="020B0604020202020204" pitchFamily="34" charset="0"/>
                <a:cs typeface="Arial" panose="020B0604020202020204" pitchFamily="34" charset="0"/>
              </a:rPr>
              <a:t>Bi spectral shapes </a:t>
            </a:r>
            <a:endParaRPr lang="it-IT" sz="28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479323" y="1865835"/>
            <a:ext cx="4337769" cy="1769715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it-IT" sz="2400" b="1" smtClean="0">
                <a:latin typeface="Arial" panose="020B0604020202020204" pitchFamily="34" charset="0"/>
                <a:cs typeface="Arial" panose="020B0604020202020204" pitchFamily="34" charset="0"/>
              </a:rPr>
              <a:t>Analysis strategy 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sz="2000" smtClean="0">
                <a:latin typeface="Arial" panose="020B0604020202020204" pitchFamily="34" charset="0"/>
                <a:cs typeface="Arial" panose="020B0604020202020204" pitchFamily="34" charset="0"/>
              </a:rPr>
              <a:t>To reduce correlations</a:t>
            </a:r>
            <a:r>
              <a:rPr lang="it-IT" sz="2000" b="1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it-IT" sz="2000" smtClean="0">
                <a:latin typeface="Arial" panose="020B0604020202020204" pitchFamily="34" charset="0"/>
                <a:cs typeface="Arial" panose="020B0604020202020204" pitchFamily="34" charset="0"/>
              </a:rPr>
              <a:t>we put a constraint to the pp/pep flux ratio  following the theoretical predictions 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834142" y="3851622"/>
            <a:ext cx="3726575" cy="461665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400" b="1" smtClean="0">
                <a:latin typeface="Arial" panose="020B0604020202020204" pitchFamily="34" charset="0"/>
                <a:cs typeface="Arial" panose="020B0604020202020204" pitchFamily="34" charset="0"/>
              </a:rPr>
              <a:t>R(pp/pep): (47.7±1.2)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7479323" y="4705847"/>
            <a:ext cx="4712675" cy="1169551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sz="2000" smtClean="0">
                <a:latin typeface="Arial" panose="020B0604020202020204" pitchFamily="34" charset="0"/>
                <a:cs typeface="Arial" panose="020B0604020202020204" pitchFamily="34" charset="0"/>
              </a:rPr>
              <a:t>From the toy-MonteCarlo study:</a:t>
            </a:r>
          </a:p>
          <a:p>
            <a:pPr lvl="1">
              <a:spcAft>
                <a:spcPts val="600"/>
              </a:spcAft>
            </a:pPr>
            <a:r>
              <a:rPr lang="it-IT" sz="2000" smtClean="0">
                <a:latin typeface="Arial" panose="020B0604020202020204" pitchFamily="34" charset="0"/>
                <a:cs typeface="Arial" panose="020B0604020202020204" pitchFamily="34" charset="0"/>
              </a:rPr>
              <a:t>&lt;9 cpd/100t (95% C.L.)  (LZ)</a:t>
            </a:r>
          </a:p>
          <a:p>
            <a:pPr lvl="1">
              <a:spcAft>
                <a:spcPts val="600"/>
              </a:spcAft>
            </a:pPr>
            <a:r>
              <a:rPr lang="it-IT" sz="2000" smtClean="0">
                <a:latin typeface="Arial" panose="020B0604020202020204" pitchFamily="34" charset="0"/>
                <a:cs typeface="Arial" panose="020B0604020202020204" pitchFamily="34" charset="0"/>
              </a:rPr>
              <a:t>&lt;10 cpd/100t (95% C.L.) (HZ)</a:t>
            </a:r>
            <a:endParaRPr lang="it-IT" sz="240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769" y="2488468"/>
            <a:ext cx="5471140" cy="3649637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1164789" y="2151547"/>
            <a:ext cx="5107120" cy="400110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it-IT" sz="2000" b="1" smtClean="0">
                <a:latin typeface="Arial" panose="020B0604020202020204" pitchFamily="34" charset="0"/>
                <a:cs typeface="Arial" panose="020B0604020202020204" pitchFamily="34" charset="0"/>
              </a:rPr>
              <a:t>Toy-MonteCarlo study</a:t>
            </a:r>
            <a:endParaRPr lang="it-IT" sz="2400" b="1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938954" y="2682040"/>
            <a:ext cx="1992923" cy="523220"/>
          </a:xfrm>
          <a:prstGeom prst="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400" smtClean="0">
                <a:latin typeface="Arial" panose="020B0604020202020204" pitchFamily="34" charset="0"/>
                <a:cs typeface="Arial" panose="020B0604020202020204" pitchFamily="34" charset="0"/>
              </a:rPr>
              <a:t>injected CNO-HZ: (4.92±0.56) cpd/100t</a:t>
            </a:r>
          </a:p>
        </p:txBody>
      </p:sp>
      <p:sp>
        <p:nvSpPr>
          <p:cNvPr id="6" name="TextBox 5"/>
          <p:cNvSpPr txBox="1"/>
          <p:nvPr/>
        </p:nvSpPr>
        <p:spPr>
          <a:xfrm rot="20354024">
            <a:off x="544834" y="4454186"/>
            <a:ext cx="2977661" cy="9233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it-IT" smtClean="0"/>
              <a:t>Sensitivity study with toy-MC: distribution of CNO results including systematics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59652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7" grpId="0"/>
      <p:bldP spid="28" grpId="0" animBg="1"/>
      <p:bldP spid="6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15192"/>
            <a:ext cx="12191999" cy="732755"/>
          </a:xfrm>
          <a:prstGeom prst="rect">
            <a:avLst/>
          </a:prstGeom>
          <a:solidFill>
            <a:schemeClr val="accent4"/>
          </a:solidFill>
          <a:ln w="50800">
            <a:solidFill>
              <a:schemeClr val="accent4"/>
            </a:solidFill>
          </a:ln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3200" b="1" smtClean="0">
                <a:latin typeface="Arial" panose="020B0604020202020204" pitchFamily="34" charset="0"/>
                <a:cs typeface="Arial" panose="020B0604020202020204" pitchFamily="34" charset="0"/>
              </a:rPr>
              <a:t>What about CNO neutrinos? </a:t>
            </a:r>
            <a:endParaRPr lang="it-IT" sz="32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6471139"/>
            <a:ext cx="12192000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b="1" i="1" smtClean="0"/>
              <a:t>Barbara Caccianiga (BX collaboration</a:t>
            </a:r>
            <a:r>
              <a:rPr lang="it-IT" b="1" smtClean="0"/>
              <a:t>) ``New results from Borexino’’   </a:t>
            </a:r>
            <a:endParaRPr lang="it-IT"/>
          </a:p>
        </p:txBody>
      </p:sp>
      <p:sp>
        <p:nvSpPr>
          <p:cNvPr id="19" name="TextBox 18"/>
          <p:cNvSpPr txBox="1"/>
          <p:nvPr/>
        </p:nvSpPr>
        <p:spPr>
          <a:xfrm>
            <a:off x="164356" y="1001809"/>
            <a:ext cx="361047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smtClean="0">
                <a:latin typeface="Arial" panose="020B0604020202020204" pitchFamily="34" charset="0"/>
                <a:cs typeface="Arial" panose="020B0604020202020204" pitchFamily="34" charset="0"/>
              </a:rPr>
              <a:t>Results on data</a:t>
            </a:r>
          </a:p>
          <a:p>
            <a:r>
              <a:rPr lang="it-IT" sz="2000" smtClean="0">
                <a:latin typeface="Arial" panose="020B0604020202020204" pitchFamily="34" charset="0"/>
                <a:cs typeface="Arial" panose="020B0604020202020204" pitchFamily="34" charset="0"/>
              </a:rPr>
              <a:t>including  systematic error</a:t>
            </a:r>
            <a:endParaRPr lang="it-IT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4616242"/>
              </p:ext>
            </p:extLst>
          </p:nvPr>
        </p:nvGraphicFramePr>
        <p:xfrm>
          <a:off x="691776" y="4453706"/>
          <a:ext cx="10808446" cy="15768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93741"/>
                <a:gridCol w="3768285"/>
                <a:gridCol w="2815626"/>
                <a:gridCol w="2430794"/>
              </a:tblGrid>
              <a:tr h="982429">
                <a:tc>
                  <a:txBody>
                    <a:bodyPr/>
                    <a:lstStyle/>
                    <a:p>
                      <a:pPr algn="ctr"/>
                      <a:endParaRPr lang="it-IT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40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Borexino results</a:t>
                      </a:r>
                      <a:r>
                        <a:rPr lang="it-IT" sz="2400" baseline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it-IT" sz="240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(cpd/100t)</a:t>
                      </a:r>
                      <a:endParaRPr lang="it-IT" sz="2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40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Expected HZ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2400" b="1" kern="1200" smtClean="0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(cpd/100t)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40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Expected LZ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2400" b="1" kern="1200" smtClean="0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(cpd/100t)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</a:tr>
              <a:tr h="594425">
                <a:tc>
                  <a:txBody>
                    <a:bodyPr/>
                    <a:lstStyle/>
                    <a:p>
                      <a:pPr algn="ctr"/>
                      <a:r>
                        <a:rPr lang="it-IT" sz="2400" b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CNO </a:t>
                      </a:r>
                      <a:r>
                        <a:rPr lang="it-IT" sz="2400" b="1" smtClean="0">
                          <a:latin typeface="Symbol" panose="05050102010706020507" pitchFamily="18" charset="2"/>
                          <a:cs typeface="Arial" panose="020B0604020202020204" pitchFamily="34" charset="0"/>
                        </a:rPr>
                        <a:t>n</a:t>
                      </a:r>
                      <a:endParaRPr lang="it-IT" sz="2400" b="1">
                        <a:latin typeface="Symbol" panose="05050102010706020507" pitchFamily="18" charset="2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400" b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&lt;8.1</a:t>
                      </a:r>
                      <a:r>
                        <a:rPr lang="it-IT" sz="2400" b="1" baseline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it-IT" sz="2400" b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(95% C.L.)</a:t>
                      </a:r>
                      <a:endParaRPr lang="it-IT" sz="24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400" b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4.91±0.56</a:t>
                      </a:r>
                      <a:endParaRPr lang="it-IT" sz="24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2400" b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3.62±0.37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0723" y="884579"/>
            <a:ext cx="3428003" cy="344262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40083" y="2025103"/>
            <a:ext cx="44898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smtClean="0">
                <a:latin typeface="Arial" panose="020B0604020202020204" pitchFamily="34" charset="0"/>
                <a:cs typeface="Arial" panose="020B0604020202020204" pitchFamily="34" charset="0"/>
              </a:rPr>
              <a:t>Likelihood profile resulting from the multi-variate fit</a:t>
            </a:r>
            <a:endParaRPr lang="it-IT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Straight Arrow Connector 6"/>
          <p:cNvCxnSpPr>
            <a:stCxn id="3" idx="3"/>
          </p:cNvCxnSpPr>
          <p:nvPr/>
        </p:nvCxnSpPr>
        <p:spPr>
          <a:xfrm>
            <a:off x="4829907" y="2502157"/>
            <a:ext cx="961293" cy="6583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726832" y="6124344"/>
            <a:ext cx="78779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mtClean="0"/>
              <a:t>In Phase-I we have published a limit of 7.9 cpd/100t (95% C.L.)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85105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15192"/>
            <a:ext cx="12191999" cy="732755"/>
          </a:xfrm>
          <a:prstGeom prst="rect">
            <a:avLst/>
          </a:prstGeom>
          <a:solidFill>
            <a:schemeClr val="accent4"/>
          </a:solidFill>
          <a:ln w="50800">
            <a:solidFill>
              <a:schemeClr val="accent4"/>
            </a:solidFill>
          </a:ln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3200" b="1" smtClean="0">
                <a:latin typeface="Arial" panose="020B0604020202020204" pitchFamily="34" charset="0"/>
                <a:cs typeface="Arial" panose="020B0604020202020204" pitchFamily="34" charset="0"/>
              </a:rPr>
              <a:t>CONCLUSIONS </a:t>
            </a:r>
            <a:endParaRPr lang="it-IT" sz="32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6471139"/>
            <a:ext cx="12192000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b="1" i="1" smtClean="0"/>
              <a:t>Barbara Caccianiga (BX collaboration</a:t>
            </a:r>
            <a:r>
              <a:rPr lang="it-IT" b="1" smtClean="0"/>
              <a:t>) ``New results from Borexino’’   </a:t>
            </a:r>
            <a:endParaRPr lang="it-IT"/>
          </a:p>
        </p:txBody>
      </p:sp>
      <p:sp>
        <p:nvSpPr>
          <p:cNvPr id="8" name="TextBox 7"/>
          <p:cNvSpPr txBox="1"/>
          <p:nvPr/>
        </p:nvSpPr>
        <p:spPr>
          <a:xfrm>
            <a:off x="1031631" y="3248664"/>
            <a:ext cx="9964615" cy="2939266"/>
          </a:xfrm>
          <a:prstGeom prst="rect">
            <a:avLst/>
          </a:prstGeom>
          <a:noFill/>
          <a:ln w="635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it-IT" sz="2000" b="1" smtClean="0">
                <a:latin typeface="Arial" panose="020B0604020202020204" pitchFamily="34" charset="0"/>
                <a:cs typeface="Arial" panose="020B0604020202020204" pitchFamily="34" charset="0"/>
              </a:rPr>
              <a:t>The newest results feature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sz="2000" smtClean="0">
                <a:latin typeface="Arial" panose="020B0604020202020204" pitchFamily="34" charset="0"/>
                <a:cs typeface="Arial" panose="020B0604020202020204" pitchFamily="34" charset="0"/>
              </a:rPr>
              <a:t>First simultaneaus extraction of pp, pep and </a:t>
            </a:r>
            <a:r>
              <a:rPr lang="it-IT" sz="20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it-IT" sz="2000" smtClean="0">
                <a:latin typeface="Arial" panose="020B0604020202020204" pitchFamily="34" charset="0"/>
                <a:cs typeface="Arial" panose="020B0604020202020204" pitchFamily="34" charset="0"/>
              </a:rPr>
              <a:t>Be neutrino rate from the same multivariate fit;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sz="2000" smtClean="0">
                <a:latin typeface="Arial" panose="020B0604020202020204" pitchFamily="34" charset="0"/>
                <a:cs typeface="Arial" panose="020B0604020202020204" pitchFamily="34" charset="0"/>
              </a:rPr>
              <a:t>Improved precision in all flux measurements (notably </a:t>
            </a:r>
            <a:r>
              <a:rPr lang="it-IT" sz="20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it-IT" sz="2000" smtClean="0">
                <a:latin typeface="Arial" panose="020B0604020202020204" pitchFamily="34" charset="0"/>
                <a:cs typeface="Arial" panose="020B0604020202020204" pitchFamily="34" charset="0"/>
              </a:rPr>
              <a:t>Be precision is now 2.7%);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sz="2000" smtClean="0">
                <a:latin typeface="Arial" panose="020B0604020202020204" pitchFamily="34" charset="0"/>
                <a:cs typeface="Arial" panose="020B0604020202020204" pitchFamily="34" charset="0"/>
              </a:rPr>
              <a:t>&gt;5</a:t>
            </a:r>
            <a:r>
              <a:rPr lang="it-IT" sz="2000" smtClean="0">
                <a:latin typeface="Symbol" panose="05050102010706020507" pitchFamily="18" charset="2"/>
                <a:cs typeface="Arial" panose="020B0604020202020204" pitchFamily="34" charset="0"/>
              </a:rPr>
              <a:t>s</a:t>
            </a:r>
            <a:r>
              <a:rPr lang="it-IT" sz="2000" smtClean="0">
                <a:latin typeface="Arial" panose="020B0604020202020204" pitchFamily="34" charset="0"/>
                <a:cs typeface="Arial" panose="020B0604020202020204" pitchFamily="34" charset="0"/>
              </a:rPr>
              <a:t> evidence of the pep neutrino signal;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sz="2000" smtClean="0">
                <a:latin typeface="Arial" panose="020B0604020202020204" pitchFamily="34" charset="0"/>
                <a:cs typeface="Arial" panose="020B0604020202020204" pitchFamily="34" charset="0"/>
              </a:rPr>
              <a:t> Hint towards the High Metallicity hypothesis coming from the </a:t>
            </a:r>
            <a:r>
              <a:rPr lang="it-IT" sz="20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it-IT" sz="2000" smtClean="0">
                <a:latin typeface="Arial" panose="020B0604020202020204" pitchFamily="34" charset="0"/>
                <a:cs typeface="Arial" panose="020B0604020202020204" pitchFamily="34" charset="0"/>
              </a:rPr>
              <a:t>Be </a:t>
            </a:r>
            <a:r>
              <a:rPr lang="it-IT" sz="2000" smtClean="0">
                <a:latin typeface="Symbol" panose="05050102010706020507" pitchFamily="18" charset="2"/>
                <a:cs typeface="Arial" panose="020B0604020202020204" pitchFamily="34" charset="0"/>
              </a:rPr>
              <a:t>n</a:t>
            </a:r>
            <a:r>
              <a:rPr lang="it-IT" sz="2000" smtClean="0">
                <a:latin typeface="Arial" panose="020B0604020202020204" pitchFamily="34" charset="0"/>
                <a:cs typeface="Arial" panose="020B0604020202020204" pitchFamily="34" charset="0"/>
              </a:rPr>
              <a:t> measurement;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sz="2000" smtClean="0">
                <a:latin typeface="Arial" panose="020B0604020202020204" pitchFamily="34" charset="0"/>
                <a:cs typeface="Arial" panose="020B0604020202020204" pitchFamily="34" charset="0"/>
              </a:rPr>
              <a:t>First experimental determination of the ratio </a:t>
            </a:r>
            <a:r>
              <a:rPr lang="it-IT" sz="2000" smtClean="0">
                <a:latin typeface="Algerian" panose="04020705040A02060702" pitchFamily="82" charset="0"/>
                <a:cs typeface="Arial" panose="020B0604020202020204" pitchFamily="34" charset="0"/>
              </a:rPr>
              <a:t>R</a:t>
            </a:r>
            <a:r>
              <a:rPr lang="it-IT" sz="2000" smtClean="0">
                <a:latin typeface="Arial" panose="020B0604020202020204" pitchFamily="34" charset="0"/>
                <a:cs typeface="Arial" panose="020B0604020202020204" pitchFamily="34" charset="0"/>
              </a:rPr>
              <a:t> between the </a:t>
            </a:r>
            <a:r>
              <a:rPr lang="it-IT" sz="20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it-IT" sz="2000" smtClean="0">
                <a:latin typeface="Arial" panose="020B0604020202020204" pitchFamily="34" charset="0"/>
                <a:cs typeface="Arial" panose="020B0604020202020204" pitchFamily="34" charset="0"/>
              </a:rPr>
              <a:t>He-</a:t>
            </a:r>
            <a:r>
              <a:rPr lang="it-IT" sz="20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it-IT" sz="2000" smtClean="0">
                <a:latin typeface="Arial" panose="020B0604020202020204" pitchFamily="34" charset="0"/>
                <a:cs typeface="Arial" panose="020B0604020202020204" pitchFamily="34" charset="0"/>
              </a:rPr>
              <a:t>He and </a:t>
            </a:r>
            <a:r>
              <a:rPr lang="it-IT" sz="20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it-IT" sz="2000" smtClean="0">
                <a:latin typeface="Arial" panose="020B0604020202020204" pitchFamily="34" charset="0"/>
                <a:cs typeface="Arial" panose="020B0604020202020204" pitchFamily="34" charset="0"/>
              </a:rPr>
              <a:t>He-</a:t>
            </a:r>
            <a:r>
              <a:rPr lang="it-IT" sz="20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it-IT" sz="2000" smtClean="0">
                <a:latin typeface="Arial" panose="020B0604020202020204" pitchFamily="34" charset="0"/>
                <a:cs typeface="Arial" panose="020B0604020202020204" pitchFamily="34" charset="0"/>
              </a:rPr>
              <a:t>He reactions in the Sun;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75137" y="1212749"/>
            <a:ext cx="1144172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it-IT" sz="2000" smtClean="0">
                <a:latin typeface="Arial" panose="020B0604020202020204" pitchFamily="34" charset="0"/>
                <a:cs typeface="Arial" panose="020B0604020202020204" pitchFamily="34" charset="0"/>
              </a:rPr>
              <a:t>Borexino has been originally designed to study solar neutrinos from the </a:t>
            </a:r>
            <a:r>
              <a:rPr lang="it-IT" sz="20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it-IT" sz="2000" smtClean="0">
                <a:latin typeface="Arial" panose="020B0604020202020204" pitchFamily="34" charset="0"/>
                <a:cs typeface="Arial" panose="020B0604020202020204" pitchFamily="34" charset="0"/>
              </a:rPr>
              <a:t>Be reaction in the Sun;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it-IT" sz="2000" smtClean="0">
                <a:latin typeface="Arial" panose="020B0604020202020204" pitchFamily="34" charset="0"/>
                <a:cs typeface="Arial" panose="020B0604020202020204" pitchFamily="34" charset="0"/>
              </a:rPr>
              <a:t>Thanks to its exceptional radiopurity, Borexino has gone well beyond its original goal providing a complete study of solar neutrinos from the entire proton-proton chain;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it-IT" sz="2000" smtClean="0">
                <a:latin typeface="Arial" panose="020B0604020202020204" pitchFamily="34" charset="0"/>
                <a:cs typeface="Arial" panose="020B0604020202020204" pitchFamily="34" charset="0"/>
              </a:rPr>
              <a:t>With Phase-II data we entered the era of precision spectroscopy of solar neutrinos;</a:t>
            </a:r>
          </a:p>
        </p:txBody>
      </p:sp>
    </p:spTree>
    <p:extLst>
      <p:ext uri="{BB962C8B-B14F-4D97-AF65-F5344CB8AC3E}">
        <p14:creationId xmlns:p14="http://schemas.microsoft.com/office/powerpoint/2010/main" val="1015136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15192"/>
            <a:ext cx="12191999" cy="732755"/>
          </a:xfrm>
          <a:prstGeom prst="rect">
            <a:avLst/>
          </a:prstGeom>
          <a:solidFill>
            <a:schemeClr val="accent4"/>
          </a:solidFill>
          <a:ln w="50800">
            <a:solidFill>
              <a:schemeClr val="accent4"/>
            </a:solidFill>
          </a:ln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3200" b="1" smtClean="0">
                <a:latin typeface="Arial" panose="020B0604020202020204" pitchFamily="34" charset="0"/>
                <a:cs typeface="Arial" panose="020B0604020202020204" pitchFamily="34" charset="0"/>
              </a:rPr>
              <a:t>CONCLUSIONS </a:t>
            </a:r>
            <a:endParaRPr lang="it-IT" sz="32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6471139"/>
            <a:ext cx="12192000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b="1" i="1" smtClean="0"/>
              <a:t>Barbara Caccianiga (BX collaboration</a:t>
            </a:r>
            <a:r>
              <a:rPr lang="it-IT" b="1" smtClean="0"/>
              <a:t>) ``New results from Borexino’’   </a:t>
            </a:r>
            <a:endParaRPr lang="it-IT"/>
          </a:p>
        </p:txBody>
      </p:sp>
      <p:sp>
        <p:nvSpPr>
          <p:cNvPr id="9" name="TextBox 8"/>
          <p:cNvSpPr txBox="1"/>
          <p:nvPr/>
        </p:nvSpPr>
        <p:spPr>
          <a:xfrm>
            <a:off x="375137" y="1212749"/>
            <a:ext cx="1144172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it-IT" sz="2800" b="1" smtClean="0">
                <a:latin typeface="Arial" panose="020B0604020202020204" pitchFamily="34" charset="0"/>
                <a:cs typeface="Arial" panose="020B0604020202020204" pitchFamily="34" charset="0"/>
              </a:rPr>
              <a:t>For extra details on the Borexino analysis described in this talk also look at the posters session </a:t>
            </a:r>
          </a:p>
        </p:txBody>
      </p:sp>
      <p:sp>
        <p:nvSpPr>
          <p:cNvPr id="6" name="TextBox 5"/>
          <p:cNvSpPr txBox="1"/>
          <p:nvPr/>
        </p:nvSpPr>
        <p:spPr>
          <a:xfrm rot="20921523">
            <a:off x="828376" y="3669305"/>
            <a:ext cx="2945896" cy="923330"/>
          </a:xfrm>
          <a:prstGeom prst="rect">
            <a:avLst/>
          </a:prstGeom>
          <a:solidFill>
            <a:schemeClr val="bg1"/>
          </a:solidFill>
          <a:ln w="635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it-IT" smtClean="0"/>
              <a:t>"</a:t>
            </a:r>
            <a:r>
              <a:rPr lang="it-IT"/>
              <a:t>Data selection strategy for the Borexino Phase-II solar neutrino analysis"- </a:t>
            </a:r>
            <a:r>
              <a:rPr lang="it-IT" smtClean="0"/>
              <a:t>S. Caprioli</a:t>
            </a:r>
            <a:endParaRPr lang="it-IT"/>
          </a:p>
        </p:txBody>
      </p:sp>
      <p:sp>
        <p:nvSpPr>
          <p:cNvPr id="7" name="TextBox 6"/>
          <p:cNvSpPr txBox="1"/>
          <p:nvPr/>
        </p:nvSpPr>
        <p:spPr>
          <a:xfrm>
            <a:off x="4474812" y="2407645"/>
            <a:ext cx="2816942" cy="1200329"/>
          </a:xfrm>
          <a:prstGeom prst="rect">
            <a:avLst/>
          </a:prstGeom>
          <a:solidFill>
            <a:schemeClr val="bg1"/>
          </a:solidFill>
          <a:ln w="635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it-IT" smtClean="0"/>
              <a:t>"</a:t>
            </a:r>
            <a:r>
              <a:rPr lang="en-US" smtClean="0"/>
              <a:t>Analytical </a:t>
            </a:r>
            <a:r>
              <a:rPr lang="en-US"/>
              <a:t>Multivariate Fit with GooStats in the Borexino Solar  Neutrino </a:t>
            </a:r>
            <a:r>
              <a:rPr lang="en-US" smtClean="0"/>
              <a:t>Analysis</a:t>
            </a:r>
            <a:r>
              <a:rPr lang="it-IT" smtClean="0"/>
              <a:t>"- O.Penek</a:t>
            </a:r>
            <a:endParaRPr lang="it-IT"/>
          </a:p>
        </p:txBody>
      </p:sp>
      <p:sp>
        <p:nvSpPr>
          <p:cNvPr id="10" name="TextBox 9"/>
          <p:cNvSpPr txBox="1"/>
          <p:nvPr/>
        </p:nvSpPr>
        <p:spPr>
          <a:xfrm rot="1146509">
            <a:off x="8061835" y="3795241"/>
            <a:ext cx="2609613" cy="1200329"/>
          </a:xfrm>
          <a:prstGeom prst="rect">
            <a:avLst/>
          </a:prstGeom>
          <a:solidFill>
            <a:schemeClr val="bg1"/>
          </a:solidFill>
          <a:ln w="6350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lang="it-IT" smtClean="0"/>
              <a:t>"</a:t>
            </a:r>
            <a:r>
              <a:rPr lang="en-US"/>
              <a:t>"Analytical response function for the Borexino solar neutrino analysis</a:t>
            </a:r>
            <a:r>
              <a:rPr lang="en-US" smtClean="0"/>
              <a:t>"</a:t>
            </a:r>
            <a:r>
              <a:rPr lang="it-IT" smtClean="0"/>
              <a:t> Z.Bagdasarian</a:t>
            </a:r>
            <a:endParaRPr lang="it-IT"/>
          </a:p>
        </p:txBody>
      </p:sp>
      <p:sp>
        <p:nvSpPr>
          <p:cNvPr id="11" name="TextBox 10"/>
          <p:cNvSpPr txBox="1"/>
          <p:nvPr/>
        </p:nvSpPr>
        <p:spPr>
          <a:xfrm rot="21018627">
            <a:off x="4461618" y="4723645"/>
            <a:ext cx="2862833" cy="923330"/>
          </a:xfrm>
          <a:prstGeom prst="rect">
            <a:avLst/>
          </a:prstGeom>
          <a:solidFill>
            <a:schemeClr val="bg1"/>
          </a:solidFill>
          <a:ln w="635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n-US"/>
              <a:t>"Identification of the cosmogenic </a:t>
            </a:r>
            <a:r>
              <a:rPr lang="en-US" baseline="30000" smtClean="0"/>
              <a:t>11</a:t>
            </a:r>
            <a:r>
              <a:rPr lang="en-US" smtClean="0"/>
              <a:t>C </a:t>
            </a:r>
            <a:r>
              <a:rPr lang="en-US"/>
              <a:t>background in </a:t>
            </a:r>
            <a:r>
              <a:rPr lang="en-US" smtClean="0"/>
              <a:t>Borexino’’</a:t>
            </a:r>
            <a:r>
              <a:rPr lang="it-IT" smtClean="0"/>
              <a:t> A.Porcelli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24774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15192"/>
            <a:ext cx="12191999" cy="732755"/>
          </a:xfrm>
          <a:prstGeom prst="rect">
            <a:avLst/>
          </a:prstGeom>
          <a:solidFill>
            <a:schemeClr val="accent4"/>
          </a:solidFill>
          <a:ln w="50800">
            <a:solidFill>
              <a:schemeClr val="accent4"/>
            </a:solidFill>
          </a:ln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4000" b="1" smtClean="0">
                <a:latin typeface="Arial" panose="020B0604020202020204" pitchFamily="34" charset="0"/>
                <a:cs typeface="Arial" panose="020B0604020202020204" pitchFamily="34" charset="0"/>
              </a:rPr>
              <a:t>Thank you! </a:t>
            </a:r>
            <a:endParaRPr lang="it-IT" sz="40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6471139"/>
            <a:ext cx="12192000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b="1" i="1" smtClean="0"/>
              <a:t>Barbara Caccianiga (BX collaboration</a:t>
            </a:r>
            <a:r>
              <a:rPr lang="it-IT" b="1" smtClean="0"/>
              <a:t>) ``New results from Borexino’’   </a:t>
            </a:r>
            <a:endParaRPr lang="it-IT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2475" y="747947"/>
            <a:ext cx="8825862" cy="5644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739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15192"/>
            <a:ext cx="12191999" cy="732755"/>
          </a:xfrm>
          <a:prstGeom prst="rect">
            <a:avLst/>
          </a:prstGeom>
          <a:solidFill>
            <a:schemeClr val="accent4"/>
          </a:solidFill>
          <a:ln w="50800">
            <a:solidFill>
              <a:schemeClr val="accent4"/>
            </a:solidFill>
          </a:ln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4000" b="1" smtClean="0">
                <a:latin typeface="Arial" panose="020B0604020202020204" pitchFamily="34" charset="0"/>
                <a:cs typeface="Arial" panose="020B0604020202020204" pitchFamily="34" charset="0"/>
              </a:rPr>
              <a:t>Borexino</a:t>
            </a:r>
            <a:endParaRPr lang="it-IT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6471139"/>
            <a:ext cx="12192000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b="1" i="1" smtClean="0"/>
              <a:t>Barbara Caccianiga (BX collaboration</a:t>
            </a:r>
            <a:r>
              <a:rPr lang="it-IT" b="1" smtClean="0"/>
              <a:t>) ``New results from Borexino’’   </a:t>
            </a:r>
            <a:endParaRPr lang="it-IT"/>
          </a:p>
        </p:txBody>
      </p:sp>
      <p:pic>
        <p:nvPicPr>
          <p:cNvPr id="13" name="Picture 20" descr="BX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96049" y="1050195"/>
            <a:ext cx="4945674" cy="5118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 Box 14"/>
          <p:cNvSpPr txBox="1">
            <a:spLocks noChangeArrowheads="1"/>
          </p:cNvSpPr>
          <p:nvPr/>
        </p:nvSpPr>
        <p:spPr bwMode="auto">
          <a:xfrm>
            <a:off x="152399" y="1027115"/>
            <a:ext cx="5169877" cy="954087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>
                <a:latin typeface="Arial" pitchFamily="34" charset="0"/>
                <a:cs typeface="Arial" pitchFamily="34" charset="0"/>
              </a:rPr>
              <a:t>Core of the detector: </a:t>
            </a:r>
            <a:r>
              <a:rPr lang="en-US" b="0" dirty="0">
                <a:latin typeface="Arial" pitchFamily="34" charset="0"/>
                <a:cs typeface="Arial" pitchFamily="34" charset="0"/>
              </a:rPr>
              <a:t>300 tons of liquid </a:t>
            </a:r>
            <a:r>
              <a:rPr lang="en-US" b="0" err="1">
                <a:latin typeface="Arial" pitchFamily="34" charset="0"/>
                <a:cs typeface="Arial" pitchFamily="34" charset="0"/>
              </a:rPr>
              <a:t>scintillator</a:t>
            </a:r>
            <a:r>
              <a:rPr lang="en-US" b="0">
                <a:latin typeface="Arial" pitchFamily="34" charset="0"/>
                <a:cs typeface="Arial" pitchFamily="34" charset="0"/>
              </a:rPr>
              <a:t> </a:t>
            </a:r>
            <a:r>
              <a:rPr lang="en-US" b="0" smtClean="0">
                <a:latin typeface="Arial" pitchFamily="34" charset="0"/>
                <a:cs typeface="Arial" pitchFamily="34" charset="0"/>
              </a:rPr>
              <a:t>(PC+PPO) contained </a:t>
            </a:r>
            <a:r>
              <a:rPr lang="en-US" b="0" dirty="0">
                <a:latin typeface="Arial" pitchFamily="34" charset="0"/>
                <a:cs typeface="Arial" pitchFamily="34" charset="0"/>
              </a:rPr>
              <a:t>in  a nylon vessel of 4.25 </a:t>
            </a:r>
            <a:r>
              <a:rPr lang="en-US" b="0">
                <a:latin typeface="Arial" pitchFamily="34" charset="0"/>
                <a:cs typeface="Arial" pitchFamily="34" charset="0"/>
              </a:rPr>
              <a:t>m </a:t>
            </a:r>
            <a:r>
              <a:rPr lang="en-US" b="0" smtClean="0">
                <a:latin typeface="Arial" pitchFamily="34" charset="0"/>
                <a:cs typeface="Arial" pitchFamily="34" charset="0"/>
              </a:rPr>
              <a:t>radius;</a:t>
            </a:r>
            <a:endParaRPr lang="en-US" b="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5322276" y="1442328"/>
            <a:ext cx="3193257" cy="1719396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 Box 15"/>
          <p:cNvSpPr txBox="1">
            <a:spLocks noChangeArrowheads="1"/>
          </p:cNvSpPr>
          <p:nvPr/>
        </p:nvSpPr>
        <p:spPr bwMode="auto">
          <a:xfrm>
            <a:off x="152400" y="2140807"/>
            <a:ext cx="5169876" cy="954087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>
                <a:latin typeface="Arial" pitchFamily="34" charset="0"/>
                <a:cs typeface="Arial" pitchFamily="34" charset="0"/>
              </a:rPr>
              <a:t>1</a:t>
            </a:r>
            <a:r>
              <a:rPr lang="en-US" b="1" baseline="30000" dirty="0">
                <a:latin typeface="Arial" pitchFamily="34" charset="0"/>
                <a:cs typeface="Arial" pitchFamily="34" charset="0"/>
              </a:rPr>
              <a:t>st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 shield</a:t>
            </a:r>
            <a:r>
              <a:rPr lang="en-US" b="0" dirty="0">
                <a:latin typeface="Arial" pitchFamily="34" charset="0"/>
                <a:cs typeface="Arial" pitchFamily="34" charset="0"/>
              </a:rPr>
              <a:t>: 1000 tons of ultra-pure buffer liquid (pure PC) contained in a stainless steel sphere of 7 m radius;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5313192" y="2542785"/>
            <a:ext cx="2327979" cy="808934"/>
          </a:xfrm>
          <a:prstGeom prst="straightConnector1">
            <a:avLst/>
          </a:prstGeom>
          <a:ln w="539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 Box 17"/>
          <p:cNvSpPr txBox="1">
            <a:spLocks noChangeArrowheads="1"/>
          </p:cNvSpPr>
          <p:nvPr/>
        </p:nvSpPr>
        <p:spPr bwMode="auto">
          <a:xfrm>
            <a:off x="152400" y="3307253"/>
            <a:ext cx="5169876" cy="923330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>
                <a:latin typeface="Arial" pitchFamily="34" charset="0"/>
                <a:cs typeface="Arial" pitchFamily="34" charset="0"/>
              </a:rPr>
              <a:t>2214 photomultiplier tubes </a:t>
            </a:r>
            <a:r>
              <a:rPr lang="en-US" b="0" dirty="0">
                <a:latin typeface="Arial" pitchFamily="34" charset="0"/>
                <a:cs typeface="Arial" pitchFamily="34" charset="0"/>
              </a:rPr>
              <a:t>pointing towards the center to view the light emitted by the </a:t>
            </a:r>
            <a:r>
              <a:rPr lang="en-US" b="0" dirty="0" err="1">
                <a:latin typeface="Arial" pitchFamily="34" charset="0"/>
                <a:cs typeface="Arial" pitchFamily="34" charset="0"/>
              </a:rPr>
              <a:t>scintillator</a:t>
            </a:r>
            <a:r>
              <a:rPr lang="en-US" b="0" dirty="0">
                <a:latin typeface="Arial" pitchFamily="34" charset="0"/>
                <a:cs typeface="Arial" pitchFamily="34" charset="0"/>
              </a:rPr>
              <a:t>;</a:t>
            </a:r>
          </a:p>
        </p:txBody>
      </p:sp>
      <p:cxnSp>
        <p:nvCxnSpPr>
          <p:cNvPr id="21" name="Straight Arrow Connector 20"/>
          <p:cNvCxnSpPr/>
          <p:nvPr/>
        </p:nvCxnSpPr>
        <p:spPr>
          <a:xfrm>
            <a:off x="5341143" y="3710712"/>
            <a:ext cx="1903719" cy="257261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 Box 16"/>
          <p:cNvSpPr txBox="1">
            <a:spLocks noChangeArrowheads="1"/>
          </p:cNvSpPr>
          <p:nvPr/>
        </p:nvSpPr>
        <p:spPr bwMode="auto">
          <a:xfrm>
            <a:off x="150813" y="4443055"/>
            <a:ext cx="5171463" cy="646331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>
                <a:latin typeface="Arial" pitchFamily="34" charset="0"/>
                <a:cs typeface="Arial" pitchFamily="34" charset="0"/>
              </a:rPr>
              <a:t>2</a:t>
            </a:r>
            <a:r>
              <a:rPr lang="en-US" b="1" baseline="30000" dirty="0">
                <a:latin typeface="Arial" pitchFamily="34" charset="0"/>
                <a:cs typeface="Arial" pitchFamily="34" charset="0"/>
              </a:rPr>
              <a:t>nd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 shield: </a:t>
            </a:r>
            <a:r>
              <a:rPr lang="en-US" b="0" dirty="0">
                <a:latin typeface="Arial" pitchFamily="34" charset="0"/>
                <a:cs typeface="Arial" pitchFamily="34" charset="0"/>
              </a:rPr>
              <a:t>2000 tons of ultra-pure water contained in a cylindrical dome;</a:t>
            </a:r>
          </a:p>
        </p:txBody>
      </p:sp>
      <p:cxnSp>
        <p:nvCxnSpPr>
          <p:cNvPr id="24" name="Straight Arrow Connector 23"/>
          <p:cNvCxnSpPr>
            <a:stCxn id="23" idx="3"/>
          </p:cNvCxnSpPr>
          <p:nvPr/>
        </p:nvCxnSpPr>
        <p:spPr>
          <a:xfrm>
            <a:off x="5322276" y="4766221"/>
            <a:ext cx="1641232" cy="14062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 Box 22"/>
          <p:cNvSpPr txBox="1">
            <a:spLocks noChangeArrowheads="1"/>
          </p:cNvSpPr>
          <p:nvPr/>
        </p:nvSpPr>
        <p:spPr bwMode="auto">
          <a:xfrm>
            <a:off x="182479" y="5267364"/>
            <a:ext cx="5139797" cy="923330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>
                <a:latin typeface="Arial" pitchFamily="34" charset="0"/>
                <a:cs typeface="Arial" pitchFamily="34" charset="0"/>
              </a:rPr>
              <a:t>200 PMTs </a:t>
            </a:r>
            <a:r>
              <a:rPr lang="en-US" b="0" dirty="0">
                <a:latin typeface="Arial" pitchFamily="34" charset="0"/>
                <a:cs typeface="Arial" pitchFamily="34" charset="0"/>
              </a:rPr>
              <a:t>mounted on the SSS pointing outwards to detect light emitted in the water by </a:t>
            </a:r>
            <a:r>
              <a:rPr lang="en-US" b="0" dirty="0" err="1">
                <a:latin typeface="Arial" pitchFamily="34" charset="0"/>
                <a:cs typeface="Arial" pitchFamily="34" charset="0"/>
              </a:rPr>
              <a:t>muons</a:t>
            </a:r>
            <a:r>
              <a:rPr lang="en-US" b="0" dirty="0">
                <a:latin typeface="Arial" pitchFamily="34" charset="0"/>
                <a:cs typeface="Arial" pitchFamily="34" charset="0"/>
              </a:rPr>
              <a:t> crossing the detector;</a:t>
            </a:r>
          </a:p>
        </p:txBody>
      </p:sp>
      <p:cxnSp>
        <p:nvCxnSpPr>
          <p:cNvPr id="29" name="Straight Arrow Connector 28"/>
          <p:cNvCxnSpPr>
            <a:stCxn id="27" idx="3"/>
          </p:cNvCxnSpPr>
          <p:nvPr/>
        </p:nvCxnSpPr>
        <p:spPr>
          <a:xfrm flipV="1">
            <a:off x="5322276" y="5112014"/>
            <a:ext cx="2318895" cy="617015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63962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  <p:bldP spid="20" grpId="0" animBg="1"/>
      <p:bldP spid="23" grpId="0" animBg="1"/>
      <p:bldP spid="27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2828732"/>
            <a:ext cx="12191999" cy="732755"/>
          </a:xfrm>
          <a:prstGeom prst="rect">
            <a:avLst/>
          </a:prstGeom>
          <a:solidFill>
            <a:schemeClr val="accent4"/>
          </a:solidFill>
          <a:ln w="50800">
            <a:solidFill>
              <a:schemeClr val="accent4"/>
            </a:solidFill>
          </a:ln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4000" b="1" smtClean="0">
                <a:latin typeface="Arial" panose="020B0604020202020204" pitchFamily="34" charset="0"/>
                <a:cs typeface="Arial" panose="020B0604020202020204" pitchFamily="34" charset="0"/>
              </a:rPr>
              <a:t>Backup slides </a:t>
            </a:r>
            <a:endParaRPr lang="it-IT" sz="40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6471139"/>
            <a:ext cx="12192000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b="1" i="1" smtClean="0"/>
              <a:t>Barbara Caccianiga (BX collaboration</a:t>
            </a:r>
            <a:r>
              <a:rPr lang="it-IT" b="1" smtClean="0"/>
              <a:t>) ``New results from Borexino’’   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87469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15192"/>
            <a:ext cx="12191999" cy="732755"/>
          </a:xfrm>
          <a:prstGeom prst="rect">
            <a:avLst/>
          </a:prstGeom>
          <a:solidFill>
            <a:schemeClr val="accent4"/>
          </a:solidFill>
          <a:ln w="50800">
            <a:solidFill>
              <a:schemeClr val="accent4"/>
            </a:solidFill>
          </a:ln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3200" b="1" smtClean="0">
                <a:latin typeface="Arial" panose="020B0604020202020204" pitchFamily="34" charset="0"/>
                <a:cs typeface="Arial" panose="020B0604020202020204" pitchFamily="34" charset="0"/>
              </a:rPr>
              <a:t>What about CNO neutrinos? Perspectives for the future </a:t>
            </a:r>
            <a:endParaRPr lang="it-IT" sz="32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6471139"/>
            <a:ext cx="12192000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b="1" i="1" smtClean="0"/>
              <a:t>Barbara Caccianiga (BX collaboration</a:t>
            </a:r>
            <a:r>
              <a:rPr lang="it-IT" b="1" smtClean="0"/>
              <a:t>) ``New results from Borexino’’   </a:t>
            </a:r>
            <a:endParaRPr lang="it-IT"/>
          </a:p>
        </p:txBody>
      </p:sp>
      <p:sp>
        <p:nvSpPr>
          <p:cNvPr id="19" name="TextBox 18"/>
          <p:cNvSpPr txBox="1"/>
          <p:nvPr/>
        </p:nvSpPr>
        <p:spPr>
          <a:xfrm>
            <a:off x="164355" y="908025"/>
            <a:ext cx="1165273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sz="280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it-IT" sz="2800" smtClean="0">
                <a:latin typeface="Arial" panose="020B0604020202020204" pitchFamily="34" charset="0"/>
                <a:cs typeface="Arial" panose="020B0604020202020204" pitchFamily="34" charset="0"/>
              </a:rPr>
              <a:t>he similarity between pep, CNO and </a:t>
            </a:r>
            <a:r>
              <a:rPr lang="it-IT" sz="28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210</a:t>
            </a:r>
            <a:r>
              <a:rPr lang="it-IT" sz="2800" smtClean="0">
                <a:latin typeface="Arial" panose="020B0604020202020204" pitchFamily="34" charset="0"/>
                <a:cs typeface="Arial" panose="020B0604020202020204" pitchFamily="34" charset="0"/>
              </a:rPr>
              <a:t>Bi spectral shapes prevents a measurement of CNO neutrinos;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sz="2800" smtClean="0">
                <a:latin typeface="Arial" panose="020B0604020202020204" pitchFamily="34" charset="0"/>
                <a:cs typeface="Arial" panose="020B0604020202020204" pitchFamily="34" charset="0"/>
              </a:rPr>
              <a:t>Setting a constraint on pep </a:t>
            </a:r>
            <a:r>
              <a:rPr lang="it-IT" sz="2800" smtClean="0">
                <a:latin typeface="Symbol" panose="05050102010706020507" pitchFamily="18" charset="2"/>
                <a:cs typeface="Arial" panose="020B0604020202020204" pitchFamily="34" charset="0"/>
              </a:rPr>
              <a:t>n</a:t>
            </a:r>
            <a:r>
              <a:rPr lang="it-IT" sz="2800" smtClean="0">
                <a:latin typeface="Arial" panose="020B0604020202020204" pitchFamily="34" charset="0"/>
                <a:cs typeface="Arial" panose="020B0604020202020204" pitchFamily="34" charset="0"/>
              </a:rPr>
              <a:t> rate is not enough: the correlation between CNO </a:t>
            </a:r>
            <a:r>
              <a:rPr lang="it-IT" sz="2800" smtClean="0">
                <a:latin typeface="Symbol" panose="05050102010706020507" pitchFamily="18" charset="2"/>
                <a:cs typeface="Arial" panose="020B0604020202020204" pitchFamily="34" charset="0"/>
              </a:rPr>
              <a:t>n</a:t>
            </a:r>
            <a:r>
              <a:rPr lang="it-IT" sz="2800" smtClean="0">
                <a:latin typeface="Arial" panose="020B0604020202020204" pitchFamily="34" charset="0"/>
                <a:cs typeface="Arial" panose="020B0604020202020204" pitchFamily="34" charset="0"/>
              </a:rPr>
              <a:t>  and  </a:t>
            </a:r>
            <a:r>
              <a:rPr lang="it-IT" sz="28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210</a:t>
            </a:r>
            <a:r>
              <a:rPr lang="it-IT" sz="2800" smtClean="0">
                <a:latin typeface="Arial" panose="020B0604020202020204" pitchFamily="34" charset="0"/>
                <a:cs typeface="Arial" panose="020B0604020202020204" pitchFamily="34" charset="0"/>
              </a:rPr>
              <a:t>Bi remains and is too large;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sz="28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Possible way out:</a:t>
            </a:r>
            <a:r>
              <a:rPr lang="it-IT" sz="280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it-IT" sz="2800" smtClean="0">
                <a:latin typeface="Arial" panose="020B0604020202020204" pitchFamily="34" charset="0"/>
                <a:cs typeface="Arial" panose="020B0604020202020204" pitchFamily="34" charset="0"/>
              </a:rPr>
              <a:t>constrain the </a:t>
            </a:r>
            <a:r>
              <a:rPr lang="it-IT" sz="28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210</a:t>
            </a:r>
            <a:r>
              <a:rPr lang="it-IT" sz="2800" smtClean="0">
                <a:latin typeface="Arial" panose="020B0604020202020204" pitchFamily="34" charset="0"/>
                <a:cs typeface="Arial" panose="020B0604020202020204" pitchFamily="34" charset="0"/>
              </a:rPr>
              <a:t>Bi rate to the value obtained independently from the </a:t>
            </a:r>
            <a:r>
              <a:rPr lang="it-IT" sz="28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210</a:t>
            </a:r>
            <a:r>
              <a:rPr lang="it-IT" sz="2800" smtClean="0">
                <a:latin typeface="Arial" panose="020B0604020202020204" pitchFamily="34" charset="0"/>
                <a:cs typeface="Arial" panose="020B0604020202020204" pitchFamily="34" charset="0"/>
              </a:rPr>
              <a:t>Po rate;</a:t>
            </a:r>
            <a:endParaRPr lang="it-IT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Content Placeholder 2"/>
          <p:cNvSpPr txBox="1">
            <a:spLocks/>
          </p:cNvSpPr>
          <p:nvPr/>
        </p:nvSpPr>
        <p:spPr>
          <a:xfrm>
            <a:off x="3795648" y="3678028"/>
            <a:ext cx="3496106" cy="1310377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it-IT" sz="2400" baseline="30000" smtClean="0"/>
              <a:t>210</a:t>
            </a:r>
            <a:r>
              <a:rPr lang="it-IT" sz="2400" smtClean="0"/>
              <a:t>Pb </a:t>
            </a:r>
            <a:r>
              <a:rPr lang="it-IT" sz="2400" smtClean="0">
                <a:sym typeface="Wingdings" panose="05000000000000000000" pitchFamily="2" charset="2"/>
              </a:rPr>
              <a:t> </a:t>
            </a:r>
            <a:r>
              <a:rPr lang="it-IT" sz="2400" baseline="30000" smtClean="0">
                <a:sym typeface="Wingdings" panose="05000000000000000000" pitchFamily="2" charset="2"/>
              </a:rPr>
              <a:t>210</a:t>
            </a:r>
            <a:r>
              <a:rPr lang="it-IT" sz="2400" smtClean="0">
                <a:sym typeface="Wingdings" panose="05000000000000000000" pitchFamily="2" charset="2"/>
              </a:rPr>
              <a:t>Bi + </a:t>
            </a:r>
            <a:r>
              <a:rPr lang="it-IT" sz="2400" smtClean="0">
                <a:latin typeface="Symbol" panose="05050102010706020507" pitchFamily="18" charset="2"/>
                <a:sym typeface="Wingdings" panose="05000000000000000000" pitchFamily="2" charset="2"/>
              </a:rPr>
              <a:t>b</a:t>
            </a:r>
            <a:r>
              <a:rPr lang="it-IT" sz="2400" baseline="30000" smtClean="0">
                <a:sym typeface="Wingdings" panose="05000000000000000000" pitchFamily="2" charset="2"/>
              </a:rPr>
              <a:t>-</a:t>
            </a:r>
            <a:r>
              <a:rPr lang="it-IT" sz="2400" smtClean="0">
                <a:sym typeface="Wingdings" panose="05000000000000000000" pitchFamily="2" charset="2"/>
              </a:rPr>
              <a:t> (</a:t>
            </a:r>
            <a:r>
              <a:rPr lang="it-IT" sz="2400" smtClean="0">
                <a:latin typeface="Symbol" panose="05050102010706020507" pitchFamily="18" charset="2"/>
                <a:sym typeface="Wingdings" panose="05000000000000000000" pitchFamily="2" charset="2"/>
              </a:rPr>
              <a:t>t</a:t>
            </a:r>
            <a:r>
              <a:rPr lang="it-IT" sz="2400" smtClean="0">
                <a:sym typeface="Wingdings" panose="05000000000000000000" pitchFamily="2" charset="2"/>
              </a:rPr>
              <a:t>=33y)</a:t>
            </a:r>
          </a:p>
          <a:p>
            <a:pPr marL="0" indent="0" algn="ctr">
              <a:buNone/>
            </a:pPr>
            <a:r>
              <a:rPr lang="it-IT" sz="2400" baseline="30000" smtClean="0">
                <a:sym typeface="Wingdings" panose="05000000000000000000" pitchFamily="2" charset="2"/>
              </a:rPr>
              <a:t>210</a:t>
            </a:r>
            <a:r>
              <a:rPr lang="it-IT" sz="2400" smtClean="0">
                <a:sym typeface="Wingdings" panose="05000000000000000000" pitchFamily="2" charset="2"/>
              </a:rPr>
              <a:t>Bi  </a:t>
            </a:r>
            <a:r>
              <a:rPr lang="it-IT" sz="2400" baseline="30000" smtClean="0">
                <a:sym typeface="Wingdings" panose="05000000000000000000" pitchFamily="2" charset="2"/>
              </a:rPr>
              <a:t>210</a:t>
            </a:r>
            <a:r>
              <a:rPr lang="it-IT" sz="2400" smtClean="0">
                <a:sym typeface="Wingdings" panose="05000000000000000000" pitchFamily="2" charset="2"/>
              </a:rPr>
              <a:t>Po +</a:t>
            </a:r>
            <a:r>
              <a:rPr lang="it-IT" sz="2400" smtClean="0">
                <a:latin typeface="Symbol" panose="05050102010706020507" pitchFamily="18" charset="2"/>
                <a:sym typeface="Wingdings" panose="05000000000000000000" pitchFamily="2" charset="2"/>
              </a:rPr>
              <a:t>b</a:t>
            </a:r>
            <a:r>
              <a:rPr lang="it-IT" sz="2400" baseline="30000" smtClean="0">
                <a:sym typeface="Wingdings" panose="05000000000000000000" pitchFamily="2" charset="2"/>
              </a:rPr>
              <a:t>-</a:t>
            </a:r>
            <a:r>
              <a:rPr lang="it-IT" sz="2400" smtClean="0">
                <a:sym typeface="Wingdings" panose="05000000000000000000" pitchFamily="2" charset="2"/>
              </a:rPr>
              <a:t> </a:t>
            </a:r>
            <a:r>
              <a:rPr lang="it-IT" sz="2400">
                <a:sym typeface="Wingdings" panose="05000000000000000000" pitchFamily="2" charset="2"/>
              </a:rPr>
              <a:t>(</a:t>
            </a:r>
            <a:r>
              <a:rPr lang="it-IT" sz="2400" smtClean="0">
                <a:latin typeface="Symbol" panose="05050102010706020507" pitchFamily="18" charset="2"/>
                <a:sym typeface="Wingdings" panose="05000000000000000000" pitchFamily="2" charset="2"/>
              </a:rPr>
              <a:t>t</a:t>
            </a:r>
            <a:r>
              <a:rPr lang="it-IT" sz="2400" smtClean="0">
                <a:sym typeface="Wingdings" panose="05000000000000000000" pitchFamily="2" charset="2"/>
              </a:rPr>
              <a:t>=7d)</a:t>
            </a:r>
          </a:p>
          <a:p>
            <a:pPr marL="0" indent="0" algn="ctr">
              <a:buNone/>
            </a:pPr>
            <a:r>
              <a:rPr lang="it-IT" sz="2400" baseline="30000">
                <a:sym typeface="Wingdings" panose="05000000000000000000" pitchFamily="2" charset="2"/>
              </a:rPr>
              <a:t>210</a:t>
            </a:r>
            <a:r>
              <a:rPr lang="it-IT" sz="2400">
                <a:sym typeface="Wingdings" panose="05000000000000000000" pitchFamily="2" charset="2"/>
              </a:rPr>
              <a:t>Po  </a:t>
            </a:r>
            <a:r>
              <a:rPr lang="it-IT" sz="2400" baseline="30000">
                <a:sym typeface="Wingdings" panose="05000000000000000000" pitchFamily="2" charset="2"/>
              </a:rPr>
              <a:t>206</a:t>
            </a:r>
            <a:r>
              <a:rPr lang="it-IT" sz="2400">
                <a:sym typeface="Wingdings" panose="05000000000000000000" pitchFamily="2" charset="2"/>
              </a:rPr>
              <a:t>Pb +</a:t>
            </a:r>
            <a:r>
              <a:rPr lang="it-IT" sz="2400">
                <a:latin typeface="Symbol" panose="05050102010706020507" pitchFamily="18" charset="2"/>
                <a:sym typeface="Wingdings" panose="05000000000000000000" pitchFamily="2" charset="2"/>
              </a:rPr>
              <a:t>a </a:t>
            </a:r>
            <a:r>
              <a:rPr lang="it-IT" sz="2400">
                <a:sym typeface="Wingdings" panose="05000000000000000000" pitchFamily="2" charset="2"/>
              </a:rPr>
              <a:t>(</a:t>
            </a:r>
            <a:r>
              <a:rPr lang="it-IT" sz="2400" smtClean="0">
                <a:latin typeface="Symbol" panose="05050102010706020507" pitchFamily="18" charset="2"/>
                <a:sym typeface="Wingdings" panose="05000000000000000000" pitchFamily="2" charset="2"/>
              </a:rPr>
              <a:t>t</a:t>
            </a:r>
            <a:r>
              <a:rPr lang="it-IT" sz="2400" smtClean="0">
                <a:sym typeface="Wingdings" panose="05000000000000000000" pitchFamily="2" charset="2"/>
              </a:rPr>
              <a:t>=200d)</a:t>
            </a:r>
          </a:p>
          <a:p>
            <a:pPr algn="ctr"/>
            <a:endParaRPr lang="it-IT" dirty="0" smtClean="0"/>
          </a:p>
          <a:p>
            <a:pPr marL="0" indent="0" algn="ctr">
              <a:buNone/>
            </a:pPr>
            <a:endParaRPr lang="it-IT" dirty="0" smtClean="0"/>
          </a:p>
        </p:txBody>
      </p:sp>
      <p:sp>
        <p:nvSpPr>
          <p:cNvPr id="18" name="TextBox 17"/>
          <p:cNvSpPr txBox="1"/>
          <p:nvPr/>
        </p:nvSpPr>
        <p:spPr>
          <a:xfrm>
            <a:off x="164354" y="5129081"/>
            <a:ext cx="1202764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sz="28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Difficulties:</a:t>
            </a:r>
            <a:r>
              <a:rPr lang="it-IT" sz="2800" smtClean="0">
                <a:latin typeface="Arial" panose="020B0604020202020204" pitchFamily="34" charset="0"/>
                <a:cs typeface="Arial" panose="020B0604020202020204" pitchFamily="34" charset="0"/>
              </a:rPr>
              <a:t>  we see the </a:t>
            </a:r>
            <a:r>
              <a:rPr lang="it-IT" sz="28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210</a:t>
            </a:r>
            <a:r>
              <a:rPr lang="it-IT" sz="2800" smtClean="0">
                <a:latin typeface="Arial" panose="020B0604020202020204" pitchFamily="34" charset="0"/>
                <a:cs typeface="Arial" panose="020B0604020202020204" pitchFamily="34" charset="0"/>
              </a:rPr>
              <a:t>Po rate fluctuating in time, when  convective motions caused by temperature variations bring the </a:t>
            </a:r>
            <a:r>
              <a:rPr lang="it-IT" sz="28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210</a:t>
            </a:r>
            <a:r>
              <a:rPr lang="it-IT" sz="2800" smtClean="0">
                <a:latin typeface="Arial" panose="020B0604020202020204" pitchFamily="34" charset="0"/>
                <a:cs typeface="Arial" panose="020B0604020202020204" pitchFamily="34" charset="0"/>
              </a:rPr>
              <a:t>Po of the vessel inside the fiducial volume;</a:t>
            </a:r>
            <a:endParaRPr lang="it-IT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7327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15192"/>
            <a:ext cx="12191999" cy="732755"/>
          </a:xfrm>
          <a:prstGeom prst="rect">
            <a:avLst/>
          </a:prstGeom>
          <a:solidFill>
            <a:schemeClr val="accent4"/>
          </a:solidFill>
          <a:ln w="50800">
            <a:solidFill>
              <a:schemeClr val="accent4"/>
            </a:solidFill>
          </a:ln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3200" b="1" smtClean="0">
                <a:latin typeface="Arial" panose="020B0604020202020204" pitchFamily="34" charset="0"/>
                <a:cs typeface="Arial" panose="020B0604020202020204" pitchFamily="34" charset="0"/>
              </a:rPr>
              <a:t>What about CNO neutrinos? Perspectives for the future </a:t>
            </a:r>
            <a:endParaRPr lang="it-IT" sz="32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6471139"/>
            <a:ext cx="12192000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b="1" i="1" smtClean="0"/>
              <a:t>Barbara Caccianiga (BX collaboration</a:t>
            </a:r>
            <a:r>
              <a:rPr lang="it-IT" b="1" smtClean="0"/>
              <a:t>) ``New results from Borexino’’   </a:t>
            </a:r>
            <a:endParaRPr lang="it-IT"/>
          </a:p>
        </p:txBody>
      </p:sp>
      <p:sp>
        <p:nvSpPr>
          <p:cNvPr id="19" name="TextBox 18"/>
          <p:cNvSpPr txBox="1"/>
          <p:nvPr/>
        </p:nvSpPr>
        <p:spPr>
          <a:xfrm>
            <a:off x="164355" y="908025"/>
            <a:ext cx="116527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sz="2800" b="1" smtClean="0">
                <a:latin typeface="Arial" panose="020B0604020202020204" pitchFamily="34" charset="0"/>
                <a:cs typeface="Arial" panose="020B0604020202020204" pitchFamily="34" charset="0"/>
              </a:rPr>
              <a:t>Need for a stabilization in temperature of the detector</a:t>
            </a:r>
            <a:r>
              <a:rPr lang="it-IT" sz="2800" smtClean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it-IT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91074" y="1501583"/>
            <a:ext cx="3262770" cy="477116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64355" y="1719503"/>
            <a:ext cx="812671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sz="2800" smtClean="0">
                <a:latin typeface="Arial" panose="020B0604020202020204" pitchFamily="34" charset="0"/>
                <a:cs typeface="Arial" panose="020B0604020202020204" pitchFamily="34" charset="0"/>
              </a:rPr>
              <a:t>Insulation of the detector with a 20cm-thick layer of rock wool (work completed in dec 2015</a:t>
            </a:r>
            <a:endParaRPr lang="it-IT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048" y="3027949"/>
            <a:ext cx="7251331" cy="324479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47446" y="3125990"/>
            <a:ext cx="1101969" cy="400110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000" b="1" smtClean="0">
                <a:latin typeface="Arial" panose="020B0604020202020204" pitchFamily="34" charset="0"/>
                <a:cs typeface="Arial" panose="020B0604020202020204" pitchFamily="34" charset="0"/>
              </a:rPr>
              <a:t>TOP</a:t>
            </a:r>
            <a:endParaRPr lang="it-IT" sz="20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95754" y="5557008"/>
            <a:ext cx="1453662" cy="400110"/>
          </a:xfrm>
          <a:prstGeom prst="rect">
            <a:avLst/>
          </a:prstGeom>
          <a:solidFill>
            <a:schemeClr val="bg1"/>
          </a:solidFill>
          <a:ln w="3810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000" b="1" smtClean="0">
                <a:latin typeface="Arial" panose="020B0604020202020204" pitchFamily="34" charset="0"/>
                <a:cs typeface="Arial" panose="020B0604020202020204" pitchFamily="34" charset="0"/>
              </a:rPr>
              <a:t>BOTTOM</a:t>
            </a:r>
            <a:endParaRPr lang="it-IT" sz="20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5284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3" grpId="0" animBg="1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15192"/>
            <a:ext cx="12191999" cy="732755"/>
          </a:xfrm>
          <a:prstGeom prst="rect">
            <a:avLst/>
          </a:prstGeom>
          <a:solidFill>
            <a:schemeClr val="accent4"/>
          </a:solidFill>
          <a:ln w="50800">
            <a:solidFill>
              <a:schemeClr val="accent4"/>
            </a:solidFill>
          </a:ln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4000" b="1" smtClean="0">
                <a:latin typeface="Arial" panose="020B0604020202020204" pitchFamily="34" charset="0"/>
                <a:cs typeface="Arial" panose="020B0604020202020204" pitchFamily="34" charset="0"/>
              </a:rPr>
              <a:t>Borexino: the long story..</a:t>
            </a:r>
            <a:endParaRPr lang="it-IT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6471139"/>
            <a:ext cx="12192000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b="1" i="1" smtClean="0"/>
              <a:t>Barbara Caccianiga (BX collaboration</a:t>
            </a:r>
            <a:r>
              <a:rPr lang="it-IT" b="1" smtClean="0"/>
              <a:t>) ``New results from Borexino’’   </a:t>
            </a:r>
            <a:endParaRPr lang="it-IT"/>
          </a:p>
        </p:txBody>
      </p:sp>
      <p:sp>
        <p:nvSpPr>
          <p:cNvPr id="7" name="Right Arrow 6"/>
          <p:cNvSpPr/>
          <p:nvPr/>
        </p:nvSpPr>
        <p:spPr>
          <a:xfrm>
            <a:off x="2627" y="1664677"/>
            <a:ext cx="12189371" cy="663453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Rectangle 7"/>
          <p:cNvSpPr/>
          <p:nvPr/>
        </p:nvSpPr>
        <p:spPr>
          <a:xfrm flipV="1">
            <a:off x="26074" y="1805353"/>
            <a:ext cx="1287538" cy="351693"/>
          </a:xfrm>
          <a:prstGeom prst="rect">
            <a:avLst/>
          </a:prstGeom>
          <a:pattFill prst="lgGrid">
            <a:fgClr>
              <a:srgbClr val="FF0000"/>
            </a:fgClr>
            <a:bgClr>
              <a:schemeClr val="bg1"/>
            </a:bgClr>
          </a:patt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Rectangle 8"/>
          <p:cNvSpPr/>
          <p:nvPr/>
        </p:nvSpPr>
        <p:spPr>
          <a:xfrm>
            <a:off x="1320608" y="1805353"/>
            <a:ext cx="3157608" cy="351693"/>
          </a:xfrm>
          <a:prstGeom prst="rect">
            <a:avLst/>
          </a:prstGeom>
          <a:solidFill>
            <a:srgbClr val="4BFF9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Rectangle 9"/>
          <p:cNvSpPr/>
          <p:nvPr/>
        </p:nvSpPr>
        <p:spPr>
          <a:xfrm>
            <a:off x="5556738" y="1793631"/>
            <a:ext cx="4021017" cy="363415"/>
          </a:xfrm>
          <a:prstGeom prst="rect">
            <a:avLst/>
          </a:prstGeom>
          <a:solidFill>
            <a:srgbClr val="00B0F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Rectangle 10"/>
          <p:cNvSpPr/>
          <p:nvPr/>
        </p:nvSpPr>
        <p:spPr>
          <a:xfrm>
            <a:off x="9608194" y="1828799"/>
            <a:ext cx="520543" cy="300217"/>
          </a:xfrm>
          <a:prstGeom prst="rect">
            <a:avLst/>
          </a:prstGeom>
          <a:solidFill>
            <a:srgbClr val="00206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TextBox 11"/>
          <p:cNvSpPr txBox="1"/>
          <p:nvPr/>
        </p:nvSpPr>
        <p:spPr>
          <a:xfrm>
            <a:off x="1012103" y="1045827"/>
            <a:ext cx="762000" cy="3810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b="1" smtClean="0"/>
              <a:t>2007</a:t>
            </a:r>
            <a:endParaRPr lang="it-IT" b="1"/>
          </a:p>
        </p:txBody>
      </p:sp>
      <p:cxnSp>
        <p:nvCxnSpPr>
          <p:cNvPr id="13" name="Straight Connector 12"/>
          <p:cNvCxnSpPr/>
          <p:nvPr/>
        </p:nvCxnSpPr>
        <p:spPr>
          <a:xfrm>
            <a:off x="1313612" y="1426827"/>
            <a:ext cx="0" cy="730219"/>
          </a:xfrm>
          <a:prstGeom prst="line">
            <a:avLst/>
          </a:prstGeom>
          <a:ln w="412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4490568" y="1391659"/>
            <a:ext cx="0" cy="730219"/>
          </a:xfrm>
          <a:prstGeom prst="line">
            <a:avLst/>
          </a:prstGeom>
          <a:ln w="412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5545640" y="1391659"/>
            <a:ext cx="0" cy="730219"/>
          </a:xfrm>
          <a:prstGeom prst="line">
            <a:avLst/>
          </a:prstGeom>
          <a:ln w="412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9601836" y="1438551"/>
            <a:ext cx="0" cy="730219"/>
          </a:xfrm>
          <a:prstGeom prst="line">
            <a:avLst/>
          </a:prstGeom>
          <a:ln w="412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4142160" y="1057551"/>
            <a:ext cx="762000" cy="3810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b="1" smtClean="0"/>
              <a:t>2010</a:t>
            </a:r>
            <a:endParaRPr lang="it-IT" b="1"/>
          </a:p>
        </p:txBody>
      </p:sp>
      <p:sp>
        <p:nvSpPr>
          <p:cNvPr id="19" name="TextBox 18"/>
          <p:cNvSpPr txBox="1"/>
          <p:nvPr/>
        </p:nvSpPr>
        <p:spPr>
          <a:xfrm>
            <a:off x="5175738" y="1057551"/>
            <a:ext cx="762000" cy="3810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b="1" smtClean="0"/>
              <a:t>2012</a:t>
            </a:r>
            <a:endParaRPr lang="it-IT" b="1"/>
          </a:p>
        </p:txBody>
      </p:sp>
      <p:sp>
        <p:nvSpPr>
          <p:cNvPr id="20" name="TextBox 19"/>
          <p:cNvSpPr txBox="1"/>
          <p:nvPr/>
        </p:nvSpPr>
        <p:spPr>
          <a:xfrm>
            <a:off x="9220836" y="1074677"/>
            <a:ext cx="762000" cy="3810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b="1" smtClean="0"/>
              <a:t>2017</a:t>
            </a:r>
            <a:endParaRPr lang="it-IT" b="1"/>
          </a:p>
        </p:txBody>
      </p:sp>
      <p:sp>
        <p:nvSpPr>
          <p:cNvPr id="21" name="Right Brace 20"/>
          <p:cNvSpPr/>
          <p:nvPr/>
        </p:nvSpPr>
        <p:spPr>
          <a:xfrm rot="16200000">
            <a:off x="2635329" y="42896"/>
            <a:ext cx="578322" cy="2993483"/>
          </a:xfrm>
          <a:prstGeom prst="rightBrace">
            <a:avLst/>
          </a:prstGeom>
          <a:ln w="25400">
            <a:solidFill>
              <a:srgbClr val="00B050"/>
            </a:solidFill>
          </a:ln>
          <a:scene3d>
            <a:camera prst="orthographicFront">
              <a:rot lat="0" lon="300000" rev="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2" name="Right Brace 21"/>
          <p:cNvSpPr/>
          <p:nvPr/>
        </p:nvSpPr>
        <p:spPr>
          <a:xfrm rot="16200000">
            <a:off x="7293670" y="-410660"/>
            <a:ext cx="514251" cy="3988113"/>
          </a:xfrm>
          <a:prstGeom prst="rightBrace">
            <a:avLst/>
          </a:prstGeom>
          <a:ln w="25400">
            <a:solidFill>
              <a:srgbClr val="00B0F0"/>
            </a:solidFill>
          </a:ln>
          <a:scene3d>
            <a:camera prst="orthographicFront">
              <a:rot lat="0" lon="300000" rev="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4" name="TextBox 23"/>
          <p:cNvSpPr txBox="1"/>
          <p:nvPr/>
        </p:nvSpPr>
        <p:spPr>
          <a:xfrm>
            <a:off x="2157670" y="770351"/>
            <a:ext cx="1501898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sz="2800" b="1" smtClean="0"/>
              <a:t>PHASE-I</a:t>
            </a:r>
            <a:endParaRPr lang="it-IT" sz="2800" b="1"/>
          </a:p>
        </p:txBody>
      </p:sp>
      <p:sp>
        <p:nvSpPr>
          <p:cNvPr id="25" name="TextBox 24"/>
          <p:cNvSpPr txBox="1"/>
          <p:nvPr/>
        </p:nvSpPr>
        <p:spPr>
          <a:xfrm>
            <a:off x="6788282" y="805521"/>
            <a:ext cx="1501898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sz="2800" b="1" smtClean="0"/>
              <a:t>PHASE-II</a:t>
            </a:r>
            <a:endParaRPr lang="it-IT" sz="2800" b="1"/>
          </a:p>
        </p:txBody>
      </p:sp>
      <p:sp>
        <p:nvSpPr>
          <p:cNvPr id="26" name="Down Arrow 25"/>
          <p:cNvSpPr/>
          <p:nvPr/>
        </p:nvSpPr>
        <p:spPr>
          <a:xfrm>
            <a:off x="441243" y="2165377"/>
            <a:ext cx="228600" cy="483395"/>
          </a:xfrm>
          <a:prstGeom prst="downArrow">
            <a:avLst/>
          </a:prstGeom>
          <a:pattFill prst="lgGrid">
            <a:fgClr>
              <a:srgbClr val="FF0000"/>
            </a:fgClr>
            <a:bgClr>
              <a:schemeClr val="bg1"/>
            </a:bgClr>
          </a:patt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7" name="Down Arrow 26"/>
          <p:cNvSpPr/>
          <p:nvPr/>
        </p:nvSpPr>
        <p:spPr>
          <a:xfrm>
            <a:off x="4907735" y="2177101"/>
            <a:ext cx="228600" cy="483395"/>
          </a:xfrm>
          <a:prstGeom prst="downArrow">
            <a:avLst/>
          </a:prstGeom>
          <a:pattFill prst="lgGrid">
            <a:fgClr>
              <a:srgbClr val="FF0000"/>
            </a:fgClr>
            <a:bgClr>
              <a:schemeClr val="bg1"/>
            </a:bgClr>
          </a:patt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9" name="TextBox 28"/>
          <p:cNvSpPr txBox="1"/>
          <p:nvPr/>
        </p:nvSpPr>
        <p:spPr>
          <a:xfrm>
            <a:off x="1" y="2686324"/>
            <a:ext cx="13206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smtClean="0">
                <a:solidFill>
                  <a:srgbClr val="FF0000"/>
                </a:solidFill>
              </a:rPr>
              <a:t>Preparation</a:t>
            </a:r>
            <a:endParaRPr lang="it-IT" b="1">
              <a:solidFill>
                <a:srgbClr val="FF00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396152" y="2698048"/>
            <a:ext cx="15415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smtClean="0">
                <a:solidFill>
                  <a:srgbClr val="FF0000"/>
                </a:solidFill>
              </a:rPr>
              <a:t>Purifications</a:t>
            </a:r>
            <a:endParaRPr lang="it-IT" b="1">
              <a:solidFill>
                <a:srgbClr val="FF0000"/>
              </a:solidFill>
            </a:endParaRPr>
          </a:p>
        </p:txBody>
      </p:sp>
      <p:sp>
        <p:nvSpPr>
          <p:cNvPr id="31" name="Down Arrow 30"/>
          <p:cNvSpPr/>
          <p:nvPr/>
        </p:nvSpPr>
        <p:spPr>
          <a:xfrm rot="16200000" flipH="1">
            <a:off x="10956752" y="2039381"/>
            <a:ext cx="313457" cy="890956"/>
          </a:xfrm>
          <a:prstGeom prst="downArrow">
            <a:avLst/>
          </a:prstGeom>
          <a:pattFill prst="lgGrid">
            <a:fgClr>
              <a:srgbClr val="FF0000"/>
            </a:fgClr>
            <a:bgClr>
              <a:schemeClr val="bg1"/>
            </a:bgClr>
          </a:patt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2" name="TextBox 31"/>
          <p:cNvSpPr txBox="1"/>
          <p:nvPr/>
        </p:nvSpPr>
        <p:spPr>
          <a:xfrm>
            <a:off x="10339754" y="2686326"/>
            <a:ext cx="15415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smtClean="0">
                <a:solidFill>
                  <a:srgbClr val="FF0000"/>
                </a:solidFill>
              </a:rPr>
              <a:t>Towards SOX</a:t>
            </a:r>
            <a:endParaRPr lang="it-IT" b="1">
              <a:solidFill>
                <a:srgbClr val="FF0000"/>
              </a:solidFill>
            </a:endParaRPr>
          </a:p>
        </p:txBody>
      </p:sp>
      <p:cxnSp>
        <p:nvCxnSpPr>
          <p:cNvPr id="33" name="Straight Arrow Connector 32"/>
          <p:cNvCxnSpPr/>
          <p:nvPr/>
        </p:nvCxnSpPr>
        <p:spPr>
          <a:xfrm flipV="1">
            <a:off x="9868465" y="1387355"/>
            <a:ext cx="607043" cy="376083"/>
          </a:xfrm>
          <a:prstGeom prst="straightConnector1">
            <a:avLst/>
          </a:prstGeom>
          <a:ln w="635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10395396" y="1065992"/>
            <a:ext cx="15415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smtClean="0">
                <a:solidFill>
                  <a:schemeClr val="accent5">
                    <a:lumMod val="75000"/>
                  </a:schemeClr>
                </a:solidFill>
              </a:rPr>
              <a:t>Calibrations</a:t>
            </a:r>
            <a:endParaRPr lang="it-IT" sz="2000" b="1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7" name="Down Arrow 36"/>
          <p:cNvSpPr/>
          <p:nvPr/>
        </p:nvSpPr>
        <p:spPr>
          <a:xfrm>
            <a:off x="2669680" y="2229897"/>
            <a:ext cx="331428" cy="515632"/>
          </a:xfrm>
          <a:prstGeom prst="downArrow">
            <a:avLst/>
          </a:prstGeom>
          <a:pattFill prst="lgGrid">
            <a:fgClr>
              <a:srgbClr val="4BFF9C"/>
            </a:fgClr>
            <a:bgClr>
              <a:schemeClr val="bg1"/>
            </a:bgClr>
          </a:pattFill>
          <a:ln>
            <a:solidFill>
              <a:srgbClr val="4BFF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8" name="Text Box 89"/>
          <p:cNvSpPr txBox="1">
            <a:spLocks noChangeArrowheads="1"/>
          </p:cNvSpPr>
          <p:nvPr/>
        </p:nvSpPr>
        <p:spPr bwMode="auto">
          <a:xfrm>
            <a:off x="1266397" y="2854568"/>
            <a:ext cx="3129755" cy="3570208"/>
          </a:xfrm>
          <a:prstGeom prst="rect">
            <a:avLst/>
          </a:prstGeom>
          <a:solidFill>
            <a:schemeClr val="bg1"/>
          </a:solidFill>
          <a:ln w="57150">
            <a:solidFill>
              <a:srgbClr val="00FF99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GB" b="1" smtClean="0">
                <a:latin typeface="Arial" pitchFamily="34" charset="0"/>
                <a:cs typeface="Arial" pitchFamily="34" charset="0"/>
              </a:rPr>
              <a:t>PHASE 1 (2007-2010)</a:t>
            </a:r>
          </a:p>
          <a:p>
            <a:pPr>
              <a:spcAft>
                <a:spcPts val="600"/>
              </a:spcAft>
            </a:pPr>
            <a:r>
              <a:rPr lang="en-GB" b="1" u="sng" smtClean="0">
                <a:latin typeface="Arial" pitchFamily="34" charset="0"/>
                <a:cs typeface="Arial" pitchFamily="34" charset="0"/>
              </a:rPr>
              <a:t>Solar neutrinos</a:t>
            </a:r>
          </a:p>
          <a:p>
            <a:pPr>
              <a:buFont typeface="Arial" pitchFamily="34" charset="0"/>
              <a:buChar char="•"/>
            </a:pPr>
            <a:r>
              <a:rPr lang="en-GB" smtClean="0">
                <a:latin typeface="Arial" pitchFamily="34" charset="0"/>
                <a:cs typeface="Arial" pitchFamily="34" charset="0"/>
              </a:rPr>
              <a:t> </a:t>
            </a:r>
            <a:r>
              <a:rPr lang="en-GB" baseline="30000" smtClean="0">
                <a:latin typeface="Arial" pitchFamily="34" charset="0"/>
                <a:cs typeface="Arial" pitchFamily="34" charset="0"/>
              </a:rPr>
              <a:t>7</a:t>
            </a:r>
            <a:r>
              <a:rPr lang="en-GB" smtClean="0">
                <a:latin typeface="Arial" pitchFamily="34" charset="0"/>
                <a:cs typeface="Arial" pitchFamily="34" charset="0"/>
              </a:rPr>
              <a:t>Be </a:t>
            </a:r>
            <a:r>
              <a:rPr lang="en-GB" smtClean="0">
                <a:latin typeface="Symbol" panose="05050102010706020507" pitchFamily="18" charset="2"/>
                <a:cs typeface="Arial" pitchFamily="34" charset="0"/>
              </a:rPr>
              <a:t>n</a:t>
            </a:r>
            <a:r>
              <a:rPr lang="en-GB" smtClean="0">
                <a:latin typeface="Arial" pitchFamily="34" charset="0"/>
                <a:cs typeface="Arial" pitchFamily="34" charset="0"/>
              </a:rPr>
              <a:t> : 1</a:t>
            </a:r>
            <a:r>
              <a:rPr lang="en-GB" baseline="30000" smtClean="0">
                <a:latin typeface="Arial" pitchFamily="34" charset="0"/>
                <a:cs typeface="Arial" pitchFamily="34" charset="0"/>
              </a:rPr>
              <a:t>st</a:t>
            </a:r>
            <a:r>
              <a:rPr lang="en-GB" smtClean="0">
                <a:latin typeface="Arial" pitchFamily="34" charset="0"/>
                <a:cs typeface="Arial" pitchFamily="34" charset="0"/>
              </a:rPr>
              <a:t> observation+ precise measurement (5%); Day/Night asymmetry;</a:t>
            </a:r>
            <a:r>
              <a:rPr lang="it-IT">
                <a:solidFill>
                  <a:srgbClr val="FF0000"/>
                </a:solidFill>
              </a:rPr>
              <a:t> </a:t>
            </a:r>
            <a:endParaRPr lang="en-GB" smtClean="0"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GB" smtClean="0">
                <a:latin typeface="Arial" pitchFamily="34" charset="0"/>
                <a:cs typeface="Arial" pitchFamily="34" charset="0"/>
              </a:rPr>
              <a:t>pep </a:t>
            </a:r>
            <a:r>
              <a:rPr lang="en-GB" smtClean="0">
                <a:latin typeface="Symbol" panose="05050102010706020507" pitchFamily="18" charset="2"/>
                <a:cs typeface="Arial" pitchFamily="34" charset="0"/>
              </a:rPr>
              <a:t>n</a:t>
            </a:r>
            <a:r>
              <a:rPr lang="en-GB" smtClean="0">
                <a:latin typeface="Arial" pitchFamily="34" charset="0"/>
                <a:cs typeface="Arial" pitchFamily="34" charset="0"/>
              </a:rPr>
              <a:t>: 1</a:t>
            </a:r>
            <a:r>
              <a:rPr lang="en-GB" baseline="30000" smtClean="0">
                <a:latin typeface="Arial" pitchFamily="34" charset="0"/>
                <a:cs typeface="Arial" pitchFamily="34" charset="0"/>
              </a:rPr>
              <a:t>st</a:t>
            </a:r>
            <a:r>
              <a:rPr lang="en-GB" smtClean="0">
                <a:latin typeface="Arial" pitchFamily="34" charset="0"/>
                <a:cs typeface="Arial" pitchFamily="34" charset="0"/>
              </a:rPr>
              <a:t> observation;</a:t>
            </a:r>
            <a:r>
              <a:rPr lang="it-IT">
                <a:solidFill>
                  <a:srgbClr val="FF0000"/>
                </a:solidFill>
              </a:rPr>
              <a:t> </a:t>
            </a:r>
            <a:endParaRPr lang="en-GB" smtClean="0"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GB" smtClean="0">
                <a:latin typeface="Arial" pitchFamily="34" charset="0"/>
                <a:cs typeface="Arial" pitchFamily="34" charset="0"/>
              </a:rPr>
              <a:t> </a:t>
            </a:r>
            <a:r>
              <a:rPr lang="en-GB" baseline="30000" smtClean="0">
                <a:latin typeface="Arial" pitchFamily="34" charset="0"/>
                <a:cs typeface="Arial" pitchFamily="34" charset="0"/>
              </a:rPr>
              <a:t>8</a:t>
            </a:r>
            <a:r>
              <a:rPr lang="en-GB" smtClean="0">
                <a:latin typeface="Arial" pitchFamily="34" charset="0"/>
                <a:cs typeface="Arial" pitchFamily="34" charset="0"/>
              </a:rPr>
              <a:t>B </a:t>
            </a:r>
            <a:r>
              <a:rPr lang="en-GB" smtClean="0">
                <a:latin typeface="Symbol" panose="05050102010706020507" pitchFamily="18" charset="2"/>
                <a:cs typeface="Arial" pitchFamily="34" charset="0"/>
              </a:rPr>
              <a:t>n </a:t>
            </a:r>
            <a:r>
              <a:rPr lang="en-GB" smtClean="0">
                <a:latin typeface="Arial" pitchFamily="34" charset="0"/>
                <a:cs typeface="Arial" pitchFamily="34" charset="0"/>
              </a:rPr>
              <a:t>with low treshold;</a:t>
            </a:r>
            <a:r>
              <a:rPr lang="it-IT" smtClean="0">
                <a:solidFill>
                  <a:srgbClr val="FF0000"/>
                </a:solidFill>
              </a:rPr>
              <a:t> </a:t>
            </a:r>
            <a:endParaRPr lang="en-GB" smtClean="0"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GB" smtClean="0">
                <a:latin typeface="Arial" pitchFamily="34" charset="0"/>
                <a:cs typeface="Arial" pitchFamily="34" charset="0"/>
              </a:rPr>
              <a:t>CNO</a:t>
            </a:r>
            <a:r>
              <a:rPr lang="en-GB" smtClean="0">
                <a:latin typeface="Symbol" panose="05050102010706020507" pitchFamily="18" charset="2"/>
                <a:cs typeface="Arial" pitchFamily="34" charset="0"/>
              </a:rPr>
              <a:t> n</a:t>
            </a:r>
            <a:r>
              <a:rPr lang="en-GB" smtClean="0">
                <a:latin typeface="Arial" pitchFamily="34" charset="0"/>
                <a:cs typeface="Arial" pitchFamily="34" charset="0"/>
              </a:rPr>
              <a:t>: best limit;</a:t>
            </a:r>
            <a:r>
              <a:rPr lang="it-IT" smtClean="0">
                <a:solidFill>
                  <a:srgbClr val="FF0000"/>
                </a:solidFill>
              </a:rPr>
              <a:t> </a:t>
            </a:r>
            <a:endParaRPr lang="en-GB" smtClean="0">
              <a:latin typeface="Arial" pitchFamily="34" charset="0"/>
              <a:cs typeface="Arial" pitchFamily="34" charset="0"/>
            </a:endParaRPr>
          </a:p>
          <a:p>
            <a:pPr algn="l"/>
            <a:r>
              <a:rPr lang="en-GB" b="1" u="sng" smtClean="0">
                <a:latin typeface="Arial" pitchFamily="34" charset="0"/>
                <a:cs typeface="Arial" pitchFamily="34" charset="0"/>
              </a:rPr>
              <a:t>Other</a:t>
            </a:r>
          </a:p>
          <a:p>
            <a:pPr>
              <a:buFont typeface="Arial" pitchFamily="34" charset="0"/>
              <a:buChar char="•"/>
            </a:pPr>
            <a:r>
              <a:rPr lang="en-GB" smtClean="0">
                <a:latin typeface="Arial" pitchFamily="34" charset="0"/>
                <a:cs typeface="Arial" pitchFamily="34" charset="0"/>
              </a:rPr>
              <a:t>geo-</a:t>
            </a:r>
            <a:r>
              <a:rPr lang="en-GB" smtClean="0">
                <a:latin typeface="Symbol" panose="05050102010706020507" pitchFamily="18" charset="2"/>
                <a:cs typeface="Arial" pitchFamily="34" charset="0"/>
              </a:rPr>
              <a:t>n</a:t>
            </a:r>
            <a:r>
              <a:rPr lang="en-GB" smtClean="0">
                <a:latin typeface="Arial" pitchFamily="34" charset="0"/>
                <a:cs typeface="Arial" pitchFamily="34" charset="0"/>
              </a:rPr>
              <a:t> Evidence &gt; 4.5</a:t>
            </a:r>
            <a:r>
              <a:rPr lang="en-GB" smtClean="0">
                <a:latin typeface="Symbol" panose="05050102010706020507" pitchFamily="18" charset="2"/>
                <a:cs typeface="Arial" pitchFamily="34" charset="0"/>
              </a:rPr>
              <a:t>s</a:t>
            </a:r>
            <a:r>
              <a:rPr lang="it-IT" smtClean="0">
                <a:solidFill>
                  <a:srgbClr val="FF0000"/>
                </a:solidFill>
              </a:rPr>
              <a:t> </a:t>
            </a:r>
            <a:endParaRPr lang="en-GB" smtClean="0"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GB" smtClean="0">
                <a:latin typeface="Arial" pitchFamily="34" charset="0"/>
                <a:cs typeface="Arial" pitchFamily="34" charset="0"/>
              </a:rPr>
              <a:t>Limit on rare processes</a:t>
            </a:r>
            <a:r>
              <a:rPr lang="it-IT">
                <a:solidFill>
                  <a:srgbClr val="FF0000"/>
                </a:solidFill>
              </a:rPr>
              <a:t> </a:t>
            </a:r>
            <a:endParaRPr lang="en-GB" smtClean="0"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GB" smtClean="0">
                <a:latin typeface="Arial" pitchFamily="34" charset="0"/>
                <a:cs typeface="Arial" pitchFamily="34" charset="0"/>
              </a:rPr>
              <a:t>Study on cosmogenics</a:t>
            </a:r>
            <a:r>
              <a:rPr lang="it-IT">
                <a:solidFill>
                  <a:srgbClr val="FF0000"/>
                </a:solidFill>
              </a:rPr>
              <a:t> </a:t>
            </a:r>
            <a:endParaRPr lang="en-GB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1320608" y="3196332"/>
            <a:ext cx="3075544" cy="2079052"/>
          </a:xfrm>
          <a:prstGeom prst="rect">
            <a:avLst/>
          </a:prstGeom>
          <a:solidFill>
            <a:srgbClr val="00FF99">
              <a:alpha val="17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0" name="Text Box 89"/>
          <p:cNvSpPr txBox="1">
            <a:spLocks noChangeArrowheads="1"/>
          </p:cNvSpPr>
          <p:nvPr/>
        </p:nvSpPr>
        <p:spPr bwMode="auto">
          <a:xfrm>
            <a:off x="5790007" y="2919488"/>
            <a:ext cx="3754845" cy="3323987"/>
          </a:xfrm>
          <a:prstGeom prst="rect">
            <a:avLst/>
          </a:prstGeom>
          <a:ln w="50800">
            <a:solidFill>
              <a:srgbClr val="00B0F0"/>
            </a:solidFill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GB" b="1" smtClean="0">
                <a:latin typeface="Arial" pitchFamily="34" charset="0"/>
                <a:cs typeface="Arial" pitchFamily="34" charset="0"/>
              </a:rPr>
              <a:t>PHASE 2 (2012-2017)</a:t>
            </a:r>
          </a:p>
          <a:p>
            <a:pPr>
              <a:spcAft>
                <a:spcPts val="600"/>
              </a:spcAft>
            </a:pPr>
            <a:r>
              <a:rPr lang="en-GB" b="1" u="sng" smtClean="0">
                <a:latin typeface="Arial" pitchFamily="34" charset="0"/>
                <a:cs typeface="Arial" pitchFamily="34" charset="0"/>
              </a:rPr>
              <a:t>Solar neutrinos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mtClean="0">
                <a:latin typeface="Arial" pitchFamily="34" charset="0"/>
                <a:cs typeface="Arial" pitchFamily="34" charset="0"/>
              </a:rPr>
              <a:t>pp neutrinos (Nature 2014)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mtClean="0">
                <a:latin typeface="Arial" pitchFamily="34" charset="0"/>
                <a:cs typeface="Arial" pitchFamily="34" charset="0"/>
              </a:rPr>
              <a:t>seasonal modulations (2017)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b="1" u="sng" smtClean="0">
                <a:latin typeface="Arial" pitchFamily="34" charset="0"/>
                <a:cs typeface="Arial" pitchFamily="34" charset="0"/>
              </a:rPr>
              <a:t>NEW RESULTS (this talk)</a:t>
            </a:r>
          </a:p>
          <a:p>
            <a:pPr>
              <a:spcAft>
                <a:spcPts val="600"/>
              </a:spcAft>
            </a:pPr>
            <a:r>
              <a:rPr lang="en-GB" i="1" smtClean="0">
                <a:latin typeface="Arial" pitchFamily="34" charset="0"/>
                <a:cs typeface="Arial" pitchFamily="34" charset="0"/>
              </a:rPr>
              <a:t>``First simultaneous precision spectroscopy of pp, 7Be and pep solar </a:t>
            </a:r>
            <a:r>
              <a:rPr lang="en-GB" i="1" smtClean="0">
                <a:latin typeface="Symbol" panose="05050102010706020507" pitchFamily="18" charset="2"/>
                <a:cs typeface="Arial" pitchFamily="34" charset="0"/>
              </a:rPr>
              <a:t>n </a:t>
            </a:r>
            <a:r>
              <a:rPr lang="en-GB" i="1" smtClean="0">
                <a:latin typeface="Arial" pitchFamily="34" charset="0"/>
                <a:cs typeface="Arial" pitchFamily="34" charset="0"/>
              </a:rPr>
              <a:t>with Borexino Phase-II’’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mtClean="0">
                <a:latin typeface="Arial" pitchFamily="34" charset="0"/>
                <a:cs typeface="Arial" pitchFamily="34" charset="0"/>
              </a:rPr>
              <a:t>New results on </a:t>
            </a:r>
            <a:r>
              <a:rPr lang="en-GB" baseline="30000" smtClean="0">
                <a:latin typeface="Arial" pitchFamily="34" charset="0"/>
                <a:cs typeface="Arial" pitchFamily="34" charset="0"/>
              </a:rPr>
              <a:t>8</a:t>
            </a:r>
            <a:r>
              <a:rPr lang="en-GB" smtClean="0">
                <a:latin typeface="Arial" pitchFamily="34" charset="0"/>
                <a:cs typeface="Arial" pitchFamily="34" charset="0"/>
              </a:rPr>
              <a:t>B neutrinos</a:t>
            </a:r>
            <a:r>
              <a:rPr lang="en-GB">
                <a:latin typeface="Arial" pitchFamily="34" charset="0"/>
                <a:cs typeface="Arial" pitchFamily="34" charset="0"/>
              </a:rPr>
              <a:t> </a:t>
            </a:r>
            <a:r>
              <a:rPr lang="en-GB" smtClean="0">
                <a:latin typeface="Arial" pitchFamily="34" charset="0"/>
                <a:cs typeface="Arial" pitchFamily="34" charset="0"/>
              </a:rPr>
              <a:t>(see Davide Franco’s talk)</a:t>
            </a:r>
          </a:p>
        </p:txBody>
      </p:sp>
      <p:sp>
        <p:nvSpPr>
          <p:cNvPr id="41" name="Rectangle 40"/>
          <p:cNvSpPr/>
          <p:nvPr/>
        </p:nvSpPr>
        <p:spPr>
          <a:xfrm>
            <a:off x="5790008" y="4263135"/>
            <a:ext cx="3754844" cy="1335551"/>
          </a:xfrm>
          <a:prstGeom prst="rect">
            <a:avLst/>
          </a:prstGeom>
          <a:solidFill>
            <a:srgbClr val="FFFF00">
              <a:alpha val="17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2" name="Down Arrow 41"/>
          <p:cNvSpPr/>
          <p:nvPr/>
        </p:nvSpPr>
        <p:spPr>
          <a:xfrm>
            <a:off x="7417528" y="2265067"/>
            <a:ext cx="331428" cy="515632"/>
          </a:xfrm>
          <a:prstGeom prst="downArrow">
            <a:avLst/>
          </a:prstGeom>
          <a:pattFill prst="lgGrid">
            <a:fgClr>
              <a:srgbClr val="00B0F0"/>
            </a:fgClr>
            <a:bgClr>
              <a:schemeClr val="bg1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TextBox 2"/>
          <p:cNvSpPr txBox="1"/>
          <p:nvPr/>
        </p:nvSpPr>
        <p:spPr>
          <a:xfrm>
            <a:off x="4501169" y="3711093"/>
            <a:ext cx="1171980" cy="92333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it-IT" b="1" smtClean="0">
                <a:solidFill>
                  <a:srgbClr val="FF0000"/>
                </a:solidFill>
              </a:rPr>
              <a:t>6 cycles of water extraction</a:t>
            </a:r>
            <a:endParaRPr lang="it-IT" b="1">
              <a:solidFill>
                <a:srgbClr val="FF0000"/>
              </a:solidFill>
            </a:endParaRPr>
          </a:p>
        </p:txBody>
      </p:sp>
      <p:sp>
        <p:nvSpPr>
          <p:cNvPr id="48" name="Down Arrow 47"/>
          <p:cNvSpPr/>
          <p:nvPr/>
        </p:nvSpPr>
        <p:spPr>
          <a:xfrm>
            <a:off x="4919459" y="3079773"/>
            <a:ext cx="228600" cy="483395"/>
          </a:xfrm>
          <a:prstGeom prst="downArrow">
            <a:avLst/>
          </a:prstGeom>
          <a:pattFill prst="lgGrid">
            <a:fgClr>
              <a:srgbClr val="FF0000"/>
            </a:fgClr>
            <a:bgClr>
              <a:schemeClr val="bg1"/>
            </a:bgClr>
          </a:patt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11640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4" grpId="0" animBg="1"/>
      <p:bldP spid="25" grpId="0" animBg="1"/>
      <p:bldP spid="26" grpId="0" animBg="1"/>
      <p:bldP spid="27" grpId="0" animBg="1"/>
      <p:bldP spid="29" grpId="0"/>
      <p:bldP spid="30" grpId="0"/>
      <p:bldP spid="31" grpId="0" animBg="1"/>
      <p:bldP spid="32" grpId="0"/>
      <p:bldP spid="35" grpId="0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3" grpId="0" animBg="1"/>
      <p:bldP spid="4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15192"/>
            <a:ext cx="12191999" cy="732755"/>
          </a:xfrm>
          <a:prstGeom prst="rect">
            <a:avLst/>
          </a:prstGeom>
          <a:solidFill>
            <a:schemeClr val="accent4"/>
          </a:solidFill>
          <a:ln w="50800">
            <a:solidFill>
              <a:schemeClr val="accent4"/>
            </a:solidFill>
          </a:ln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4000" b="1" smtClean="0">
                <a:latin typeface="Arial" panose="020B0604020202020204" pitchFamily="34" charset="0"/>
                <a:cs typeface="Arial" panose="020B0604020202020204" pitchFamily="34" charset="0"/>
              </a:rPr>
              <a:t>Borexino: essential ingredients (1)</a:t>
            </a:r>
            <a:endParaRPr lang="it-IT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6471139"/>
            <a:ext cx="12192000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b="1" i="1" smtClean="0"/>
              <a:t>Barbara Caccianiga (BX collaboration</a:t>
            </a:r>
            <a:r>
              <a:rPr lang="it-IT" b="1" smtClean="0"/>
              <a:t>) ``New results from Borexino’’   </a:t>
            </a:r>
            <a:endParaRPr lang="it-IT"/>
          </a:p>
        </p:txBody>
      </p:sp>
      <p:sp>
        <p:nvSpPr>
          <p:cNvPr id="6" name="TextBox 5"/>
          <p:cNvSpPr txBox="1"/>
          <p:nvPr/>
        </p:nvSpPr>
        <p:spPr>
          <a:xfrm>
            <a:off x="656491" y="1679013"/>
            <a:ext cx="3727938" cy="1569660"/>
          </a:xfrm>
          <a:prstGeom prst="rect">
            <a:avLst/>
          </a:prstGeom>
          <a:solidFill>
            <a:schemeClr val="bg1"/>
          </a:solidFill>
          <a:ln w="63500"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320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it-IT" sz="3200" smtClean="0">
                <a:latin typeface="Arial" panose="020B0604020202020204" pitchFamily="34" charset="0"/>
                <a:cs typeface="Arial" panose="020B0604020202020204" pitchFamily="34" charset="0"/>
              </a:rPr>
              <a:t>umber of collected photons (~ 500 p.e./MeV)</a:t>
            </a:r>
            <a:endParaRPr lang="it-IT" sz="3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56492" y="931160"/>
            <a:ext cx="10785231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3200" b="1" smtClean="0">
                <a:latin typeface="Arial" panose="020B0604020202020204" pitchFamily="34" charset="0"/>
                <a:cs typeface="Arial" panose="020B0604020202020204" pitchFamily="34" charset="0"/>
              </a:rPr>
              <a:t>For each scintillation event, we record</a:t>
            </a:r>
            <a:endParaRPr lang="it-IT" sz="32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56491" y="3641523"/>
            <a:ext cx="3798277" cy="1569660"/>
          </a:xfrm>
          <a:prstGeom prst="rect">
            <a:avLst/>
          </a:prstGeom>
          <a:solidFill>
            <a:schemeClr val="bg1"/>
          </a:solidFill>
          <a:ln w="63500"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3200" smtClean="0">
                <a:latin typeface="Arial" panose="020B0604020202020204" pitchFamily="34" charset="0"/>
                <a:cs typeface="Arial" panose="020B0604020202020204" pitchFamily="34" charset="0"/>
              </a:rPr>
              <a:t>Time of arrival of collected photons @ each PMT  </a:t>
            </a:r>
            <a:endParaRPr lang="it-IT" sz="3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ight Arrow 2"/>
          <p:cNvSpPr/>
          <p:nvPr/>
        </p:nvSpPr>
        <p:spPr>
          <a:xfrm>
            <a:off x="4501664" y="2274279"/>
            <a:ext cx="1172308" cy="39858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Right Arrow 8"/>
          <p:cNvSpPr/>
          <p:nvPr/>
        </p:nvSpPr>
        <p:spPr>
          <a:xfrm>
            <a:off x="4560280" y="4114806"/>
            <a:ext cx="1172308" cy="39858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TextBox 10"/>
          <p:cNvSpPr txBox="1"/>
          <p:nvPr/>
        </p:nvSpPr>
        <p:spPr>
          <a:xfrm>
            <a:off x="5767756" y="2180495"/>
            <a:ext cx="2227383" cy="646331"/>
          </a:xfrm>
          <a:prstGeom prst="rect">
            <a:avLst/>
          </a:prstGeom>
          <a:noFill/>
          <a:ln w="635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3600" b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Energy </a:t>
            </a:r>
            <a:endParaRPr lang="it-IT" sz="3600" b="1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873264" y="4021014"/>
            <a:ext cx="2227383" cy="646331"/>
          </a:xfrm>
          <a:prstGeom prst="rect">
            <a:avLst/>
          </a:prstGeom>
          <a:noFill/>
          <a:ln w="635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3600" b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Position </a:t>
            </a:r>
            <a:endParaRPr lang="it-IT" sz="3600" b="1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8968149" y="1686642"/>
            <a:ext cx="2672043" cy="1491694"/>
            <a:chOff x="8288215" y="1827318"/>
            <a:chExt cx="2672043" cy="1491694"/>
          </a:xfrm>
        </p:grpSpPr>
        <p:sp>
          <p:nvSpPr>
            <p:cNvPr id="16" name="Oval 15"/>
            <p:cNvSpPr/>
            <p:nvPr/>
          </p:nvSpPr>
          <p:spPr>
            <a:xfrm>
              <a:off x="8288215" y="1827318"/>
              <a:ext cx="2672043" cy="1491694"/>
            </a:xfrm>
            <a:prstGeom prst="ellipse">
              <a:avLst/>
            </a:prstGeom>
            <a:noFill/>
            <a:ln w="38100"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graphicFrame>
          <p:nvGraphicFramePr>
            <p:cNvPr id="4" name="Object 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719577628"/>
                </p:ext>
              </p:extLst>
            </p:nvPr>
          </p:nvGraphicFramePr>
          <p:xfrm>
            <a:off x="8678863" y="2012950"/>
            <a:ext cx="1882775" cy="11890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36" name="Equation" r:id="rId4" imgW="736560" imgH="419040" progId="Equation.3">
                    <p:embed/>
                  </p:oleObj>
                </mc:Choice>
                <mc:Fallback>
                  <p:oleObj name="Equation" r:id="rId4" imgW="736560" imgH="41904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8678863" y="2012950"/>
                          <a:ext cx="1882775" cy="1189038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22" name="Group 21"/>
          <p:cNvGrpSpPr/>
          <p:nvPr/>
        </p:nvGrpSpPr>
        <p:grpSpPr>
          <a:xfrm>
            <a:off x="8944704" y="3563276"/>
            <a:ext cx="2672043" cy="1491694"/>
            <a:chOff x="8288215" y="1827318"/>
            <a:chExt cx="2672043" cy="1491694"/>
          </a:xfrm>
        </p:grpSpPr>
        <p:sp>
          <p:nvSpPr>
            <p:cNvPr id="23" name="Oval 22"/>
            <p:cNvSpPr/>
            <p:nvPr/>
          </p:nvSpPr>
          <p:spPr>
            <a:xfrm>
              <a:off x="8288215" y="1827318"/>
              <a:ext cx="2672043" cy="1491694"/>
            </a:xfrm>
            <a:prstGeom prst="ellipse">
              <a:avLst/>
            </a:prstGeom>
            <a:noFill/>
            <a:ln w="38100"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graphicFrame>
          <p:nvGraphicFramePr>
            <p:cNvPr id="24" name="Object 2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626917180"/>
                </p:ext>
              </p:extLst>
            </p:nvPr>
          </p:nvGraphicFramePr>
          <p:xfrm>
            <a:off x="8550275" y="2012950"/>
            <a:ext cx="2141171" cy="11890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37" name="Equation" r:id="rId6" imgW="838080" imgH="419040" progId="Equation.3">
                    <p:embed/>
                  </p:oleObj>
                </mc:Choice>
                <mc:Fallback>
                  <p:oleObj name="Equation" r:id="rId6" imgW="838080" imgH="41904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8550275" y="2012950"/>
                          <a:ext cx="2141171" cy="1189038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26" name="Right Arrow 25"/>
          <p:cNvSpPr/>
          <p:nvPr/>
        </p:nvSpPr>
        <p:spPr>
          <a:xfrm rot="2752088">
            <a:off x="4419800" y="4843601"/>
            <a:ext cx="1172308" cy="39858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7" name="TextBox 26"/>
          <p:cNvSpPr txBox="1"/>
          <p:nvPr/>
        </p:nvSpPr>
        <p:spPr>
          <a:xfrm>
            <a:off x="5272005" y="5234535"/>
            <a:ext cx="4118583" cy="1200329"/>
          </a:xfrm>
          <a:prstGeom prst="rect">
            <a:avLst/>
          </a:prstGeom>
          <a:noFill/>
          <a:ln w="635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3600" b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Pulse-shape discrimination </a:t>
            </a:r>
            <a:endParaRPr lang="it-IT" sz="3600" b="1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2" name="Group 31"/>
          <p:cNvGrpSpPr/>
          <p:nvPr/>
        </p:nvGrpSpPr>
        <p:grpSpPr>
          <a:xfrm>
            <a:off x="9228131" y="5443707"/>
            <a:ext cx="2243525" cy="910408"/>
            <a:chOff x="9228131" y="5443707"/>
            <a:chExt cx="2243525" cy="910408"/>
          </a:xfrm>
        </p:grpSpPr>
        <p:sp>
          <p:nvSpPr>
            <p:cNvPr id="29" name="Oval 28"/>
            <p:cNvSpPr/>
            <p:nvPr/>
          </p:nvSpPr>
          <p:spPr>
            <a:xfrm>
              <a:off x="9228131" y="5443707"/>
              <a:ext cx="2098436" cy="910408"/>
            </a:xfrm>
            <a:prstGeom prst="ellipse">
              <a:avLst/>
            </a:prstGeom>
            <a:noFill/>
            <a:ln w="38100"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9535678" y="5577091"/>
              <a:ext cx="193597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3200" smtClean="0">
                  <a:latin typeface="Symbol" panose="05050102010706020507" pitchFamily="18" charset="2"/>
                </a:rPr>
                <a:t>a, b</a:t>
              </a:r>
              <a:r>
                <a:rPr lang="it-IT" sz="3200" baseline="30000" smtClean="0">
                  <a:latin typeface="Symbol" panose="05050102010706020507" pitchFamily="18" charset="2"/>
                </a:rPr>
                <a:t>-</a:t>
              </a:r>
              <a:r>
                <a:rPr lang="it-IT" sz="3200" smtClean="0">
                  <a:latin typeface="Symbol" panose="05050102010706020507" pitchFamily="18" charset="2"/>
                </a:rPr>
                <a:t>, b</a:t>
              </a:r>
              <a:r>
                <a:rPr lang="it-IT" sz="3200" baseline="30000" smtClean="0">
                  <a:latin typeface="Symbol" panose="05050102010706020507" pitchFamily="18" charset="2"/>
                </a:rPr>
                <a:t>+</a:t>
              </a:r>
              <a:endParaRPr lang="it-IT" sz="3200" baseline="30000">
                <a:latin typeface="Symbol" panose="05050102010706020507" pitchFamily="18" charset="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51950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3" grpId="0" animBg="1"/>
      <p:bldP spid="9" grpId="0" animBg="1"/>
      <p:bldP spid="11" grpId="0"/>
      <p:bldP spid="12" grpId="0"/>
      <p:bldP spid="26" grpId="0" animBg="1"/>
      <p:bldP spid="2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27385</TotalTime>
  <Words>5422</Words>
  <Application>Microsoft Office PowerPoint</Application>
  <PresentationFormat>Widescreen</PresentationFormat>
  <Paragraphs>780</Paragraphs>
  <Slides>72</Slides>
  <Notes>71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72</vt:i4>
      </vt:variant>
    </vt:vector>
  </HeadingPairs>
  <TitlesOfParts>
    <vt:vector size="81" baseType="lpstr">
      <vt:lpstr>Algerian</vt:lpstr>
      <vt:lpstr>Arial</vt:lpstr>
      <vt:lpstr>Calibri</vt:lpstr>
      <vt:lpstr>Calibri Light</vt:lpstr>
      <vt:lpstr>MT Symbol</vt:lpstr>
      <vt:lpstr>Symbol</vt:lpstr>
      <vt:lpstr>Wingdings</vt:lpstr>
      <vt:lpstr>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barbara</dc:creator>
  <cp:lastModifiedBy>barbara</cp:lastModifiedBy>
  <cp:revision>332</cp:revision>
  <dcterms:created xsi:type="dcterms:W3CDTF">2017-08-13T12:41:59Z</dcterms:created>
  <dcterms:modified xsi:type="dcterms:W3CDTF">2017-09-04T05:39:58Z</dcterms:modified>
</cp:coreProperties>
</file>