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62" r:id="rId3"/>
    <p:sldId id="263" r:id="rId4"/>
    <p:sldId id="264" r:id="rId5"/>
    <p:sldId id="265" r:id="rId6"/>
    <p:sldId id="267" r:id="rId7"/>
    <p:sldId id="266" r:id="rId8"/>
    <p:sldId id="258" r:id="rId9"/>
    <p:sldId id="259" r:id="rId10"/>
    <p:sldId id="260" r:id="rId11"/>
    <p:sldId id="261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1" d="100"/>
          <a:sy n="91" d="100"/>
        </p:scale>
        <p:origin x="-87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handoutMaster" Target="handoutMasters/handout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86F510-4730-8144-BFC0-9064EEE087EB}" type="datetimeFigureOut">
              <a:rPr lang="en-US" smtClean="0"/>
              <a:t>26/11/15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E21E0D-A576-7349-81AC-607AE7B0F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04694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4289BF-691E-A248-AB2B-9EACAEDF1327}" type="datetimeFigureOut">
              <a:rPr lang="en-US" smtClean="0"/>
              <a:t>26/11/15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4A39FD-6D84-EA48-888A-8C7DC1666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9838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935" y="4343400"/>
            <a:ext cx="5028132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08/06/15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UNICAL, LTL-2015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D781A-A45D-7E4C-842B-CB8281D37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309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08/06/15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UNICAL, LTL-2015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D781A-A45D-7E4C-842B-CB8281D37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082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08/06/15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UNICAL, LTL-2015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D781A-A45D-7E4C-842B-CB8281D37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158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08/06/15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UNICAL, LTL-2015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D781A-A45D-7E4C-842B-CB8281D37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447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08/06/15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UNICAL, LTL-2015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D781A-A45D-7E4C-842B-CB8281D37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9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08/06/15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UNICAL, LTL-2015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D781A-A45D-7E4C-842B-CB8281D37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192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08/06/15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UNICAL, LTL-2015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D781A-A45D-7E4C-842B-CB8281D37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32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08/06/15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UNICAL, LTL-2015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D781A-A45D-7E4C-842B-CB8281D37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603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08/06/15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UNICAL, LTL-2015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D781A-A45D-7E4C-842B-CB8281D37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51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08/06/15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UNICAL, LTL-2015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D781A-A45D-7E4C-842B-CB8281D37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63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08/06/15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UNICAL, LTL-2015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D781A-A45D-7E4C-842B-CB8281D37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336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08/06/15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UNICAL, LTL-2015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D781A-A45D-7E4C-842B-CB8281D37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37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png"/><Relationship Id="rId6" Type="http://schemas.openxmlformats.org/officeDocument/2006/relationships/image" Target="../media/image19.jpeg"/><Relationship Id="rId7" Type="http://schemas.openxmlformats.org/officeDocument/2006/relationships/image" Target="../media/image20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gif"/><Relationship Id="rId5" Type="http://schemas.openxmlformats.org/officeDocument/2006/relationships/image" Target="../media/image5.jpg"/><Relationship Id="rId6" Type="http://schemas.openxmlformats.org/officeDocument/2006/relationships/image" Target="../media/image6.jp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g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2_Salvatore_HEP.pdf"/>
          <p:cNvPicPr>
            <a:picLocks noChangeAspect="1"/>
          </p:cNvPicPr>
          <p:nvPr/>
        </p:nvPicPr>
        <p:blipFill rotWithShape="1">
          <a:blip r:embed="rId2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6" t="6049" r="4023" b="6317"/>
          <a:stretch/>
        </p:blipFill>
        <p:spPr>
          <a:xfrm rot="16200000">
            <a:off x="1185869" y="-1110449"/>
            <a:ext cx="6773073" cy="910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639"/>
            <a:ext cx="7772400" cy="1470025"/>
          </a:xfrm>
        </p:spPr>
        <p:txBody>
          <a:bodyPr>
            <a:noAutofit/>
          </a:bodyPr>
          <a:lstStyle/>
          <a:p>
            <a:r>
              <a:rPr lang="en-US" sz="4800" dirty="0" smtClean="0"/>
              <a:t>Fundamental Physics and applications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09512"/>
            <a:ext cx="6400800" cy="17526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S. </a:t>
            </a:r>
            <a:r>
              <a:rPr lang="en-US" sz="2800" dirty="0" err="1" smtClean="0">
                <a:solidFill>
                  <a:srgbClr val="0000FF"/>
                </a:solidFill>
              </a:rPr>
              <a:t>Dell’Agnello</a:t>
            </a:r>
            <a:r>
              <a:rPr lang="en-US" sz="2800" dirty="0" smtClean="0">
                <a:solidFill>
                  <a:srgbClr val="0000FF"/>
                </a:solidFill>
              </a:rPr>
              <a:t>, A. </a:t>
            </a:r>
            <a:r>
              <a:rPr lang="en-US" sz="2800" dirty="0" err="1" smtClean="0">
                <a:solidFill>
                  <a:srgbClr val="0000FF"/>
                </a:solidFill>
              </a:rPr>
              <a:t>Mastroberardino</a:t>
            </a:r>
            <a:r>
              <a:rPr lang="en-US" sz="2800" dirty="0" smtClean="0">
                <a:solidFill>
                  <a:srgbClr val="0000FF"/>
                </a:solidFill>
              </a:rPr>
              <a:t>, </a:t>
            </a:r>
            <a:r>
              <a:rPr lang="en-US" sz="2800" u="sng" dirty="0" smtClean="0">
                <a:solidFill>
                  <a:srgbClr val="0000FF"/>
                </a:solidFill>
              </a:rPr>
              <a:t>M. Schioppa</a:t>
            </a:r>
            <a:r>
              <a:rPr lang="en-US" sz="2800" dirty="0" smtClean="0">
                <a:solidFill>
                  <a:srgbClr val="0000FF"/>
                </a:solidFill>
              </a:rPr>
              <a:t>, G. </a:t>
            </a:r>
            <a:r>
              <a:rPr lang="en-US" sz="2800" dirty="0" err="1" smtClean="0">
                <a:solidFill>
                  <a:srgbClr val="0000FF"/>
                </a:solidFill>
              </a:rPr>
              <a:t>Susinno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D781A-A45D-7E4C-842B-CB8281D37F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082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5" name="Group 15"/>
          <p:cNvGrpSpPr>
            <a:grpSpLocks/>
          </p:cNvGrpSpPr>
          <p:nvPr/>
        </p:nvGrpSpPr>
        <p:grpSpPr bwMode="auto">
          <a:xfrm>
            <a:off x="73025" y="228600"/>
            <a:ext cx="5870575" cy="2868613"/>
            <a:chOff x="46" y="144"/>
            <a:chExt cx="3698" cy="1807"/>
          </a:xfrm>
        </p:grpSpPr>
        <p:pic>
          <p:nvPicPr>
            <p:cNvPr id="28683" name="Picture 5" descr="47_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6" y="144"/>
              <a:ext cx="1948" cy="1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8684" name="Group 6"/>
            <p:cNvGrpSpPr>
              <a:grpSpLocks/>
            </p:cNvGrpSpPr>
            <p:nvPr/>
          </p:nvGrpSpPr>
          <p:grpSpPr bwMode="auto">
            <a:xfrm>
              <a:off x="46" y="157"/>
              <a:ext cx="1874" cy="1763"/>
              <a:chOff x="233" y="624"/>
              <a:chExt cx="2215" cy="2003"/>
            </a:xfrm>
          </p:grpSpPr>
          <p:pic>
            <p:nvPicPr>
              <p:cNvPr id="28686" name="Picture 7" descr="47_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3" y="624"/>
                <a:ext cx="2215" cy="20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687" name="Text Box 8"/>
              <p:cNvSpPr txBox="1">
                <a:spLocks noChangeArrowheads="1"/>
              </p:cNvSpPr>
              <p:nvPr/>
            </p:nvSpPr>
            <p:spPr bwMode="auto">
              <a:xfrm>
                <a:off x="624" y="716"/>
                <a:ext cx="1764" cy="2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en-US" sz="1800" smtClean="0">
                    <a:solidFill>
                      <a:srgbClr val="FFFFFF"/>
                    </a:solidFill>
                    <a:latin typeface="Geneva" charset="0"/>
                  </a:rPr>
                  <a:t>APOLLO 11, 14, 15</a:t>
                </a:r>
              </a:p>
            </p:txBody>
          </p:sp>
        </p:grpSp>
        <p:sp>
          <p:nvSpPr>
            <p:cNvPr id="28685" name="Text Box 9"/>
            <p:cNvSpPr txBox="1">
              <a:spLocks noChangeArrowheads="1"/>
            </p:cNvSpPr>
            <p:nvPr/>
          </p:nvSpPr>
          <p:spPr bwMode="auto">
            <a:xfrm>
              <a:off x="1152" y="528"/>
              <a:ext cx="1488" cy="212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buFont typeface="Symbol" charset="0"/>
                <a:buNone/>
              </a:pPr>
              <a:r>
                <a:rPr lang="it-IT" sz="1600" smtClean="0">
                  <a:solidFill>
                    <a:srgbClr val="000000"/>
                  </a:solidFill>
                  <a:latin typeface="Geneva" charset="0"/>
                </a:rPr>
                <a:t>Apollo 11: 100 CCRs</a:t>
              </a:r>
            </a:p>
          </p:txBody>
        </p:sp>
      </p:grpSp>
      <p:grpSp>
        <p:nvGrpSpPr>
          <p:cNvPr id="28676" name="Group 10"/>
          <p:cNvGrpSpPr>
            <a:grpSpLocks/>
          </p:cNvGrpSpPr>
          <p:nvPr/>
        </p:nvGrpSpPr>
        <p:grpSpPr bwMode="auto">
          <a:xfrm>
            <a:off x="107504" y="3159968"/>
            <a:ext cx="3886200" cy="3581400"/>
            <a:chOff x="-8" y="2064"/>
            <a:chExt cx="2448" cy="2256"/>
          </a:xfrm>
        </p:grpSpPr>
        <p:pic>
          <p:nvPicPr>
            <p:cNvPr id="28681" name="Picture 11"/>
            <p:cNvPicPr>
              <a:picLocks noChangeAspect="1" noChangeArrowheads="1"/>
            </p:cNvPicPr>
            <p:nvPr/>
          </p:nvPicPr>
          <p:blipFill>
            <a:blip r:embed="rId5">
              <a:lum bright="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" y="2348"/>
              <a:ext cx="2304" cy="1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2" name="Text Box 12"/>
            <p:cNvSpPr txBox="1">
              <a:spLocks noChangeArrowheads="1"/>
            </p:cNvSpPr>
            <p:nvPr/>
          </p:nvSpPr>
          <p:spPr bwMode="auto">
            <a:xfrm>
              <a:off x="-8" y="2064"/>
              <a:ext cx="2448" cy="397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buFont typeface="Symbol" charset="0"/>
                <a:buNone/>
              </a:pPr>
              <a:r>
                <a:rPr lang="it-IT" sz="1400" dirty="0" smtClean="0">
                  <a:solidFill>
                    <a:srgbClr val="000000"/>
                  </a:solidFill>
                  <a:latin typeface="Geneva" charset="0"/>
                </a:rPr>
                <a:t>Flight payload for GPS-2 </a:t>
              </a:r>
              <a:r>
                <a:rPr lang="it-IT" sz="1400" dirty="0" smtClean="0">
                  <a:solidFill>
                    <a:srgbClr val="FF0000"/>
                  </a:solidFill>
                  <a:latin typeface="Geneva" charset="0"/>
                </a:rPr>
                <a:t>@INFN-LNF</a:t>
              </a:r>
              <a:r>
                <a:rPr lang="it-IT" sz="1400" dirty="0" smtClean="0">
                  <a:solidFill>
                    <a:srgbClr val="000000"/>
                  </a:solidFill>
                  <a:latin typeface="Geneva" charset="0"/>
                </a:rPr>
                <a:t>: </a:t>
              </a:r>
            </a:p>
            <a:p>
              <a:pPr>
                <a:spcBef>
                  <a:spcPct val="50000"/>
                </a:spcBef>
                <a:buFont typeface="Symbol" charset="0"/>
                <a:buNone/>
              </a:pPr>
              <a:r>
                <a:rPr lang="it-IT" sz="1400" dirty="0" smtClean="0">
                  <a:solidFill>
                    <a:srgbClr val="000000"/>
                  </a:solidFill>
                  <a:latin typeface="Geneva" charset="0"/>
                </a:rPr>
                <a:t>32 CCRs (</a:t>
              </a:r>
              <a:r>
                <a:rPr lang="it-IT" sz="1400" dirty="0" err="1" smtClean="0">
                  <a:solidFill>
                    <a:srgbClr val="000000"/>
                  </a:solidFill>
                  <a:latin typeface="Geneva" charset="0"/>
                </a:rPr>
                <a:t>property</a:t>
              </a:r>
              <a:r>
                <a:rPr lang="it-IT" sz="1400" dirty="0" smtClean="0">
                  <a:solidFill>
                    <a:srgbClr val="000000"/>
                  </a:solidFill>
                  <a:latin typeface="Geneva" charset="0"/>
                </a:rPr>
                <a:t> of </a:t>
              </a:r>
              <a:r>
                <a:rPr lang="it-IT" sz="1400" dirty="0" err="1" smtClean="0">
                  <a:solidFill>
                    <a:srgbClr val="000000"/>
                  </a:solidFill>
                  <a:latin typeface="Geneva" charset="0"/>
                </a:rPr>
                <a:t>Univ</a:t>
              </a:r>
              <a:r>
                <a:rPr lang="it-IT" sz="1400" dirty="0" smtClean="0">
                  <a:solidFill>
                    <a:srgbClr val="000000"/>
                  </a:solidFill>
                  <a:latin typeface="Geneva" charset="0"/>
                </a:rPr>
                <a:t>. Maryland)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084168" y="241920"/>
            <a:ext cx="2952328" cy="5789029"/>
            <a:chOff x="6084168" y="1610072"/>
            <a:chExt cx="2952328" cy="5789029"/>
          </a:xfrm>
        </p:grpSpPr>
        <p:pic>
          <p:nvPicPr>
            <p:cNvPr id="28673" name="Picture 2" descr="lageos_museo.jpg                                               001A706FMacintosh HD                   BBA74857:"/>
            <p:cNvPicPr>
              <a:picLocks noChangeAspect="1" noChangeArrowheads="1"/>
            </p:cNvPicPr>
            <p:nvPr/>
          </p:nvPicPr>
          <p:blipFill>
            <a:blip r:embed="rId6" cstate="print">
              <a:lum bright="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1610072"/>
              <a:ext cx="2928937" cy="426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78" name="Rectangle 14"/>
            <p:cNvSpPr>
              <a:spLocks noChangeArrowheads="1"/>
            </p:cNvSpPr>
            <p:nvPr/>
          </p:nvSpPr>
          <p:spPr bwMode="auto">
            <a:xfrm>
              <a:off x="6461993" y="4797276"/>
              <a:ext cx="2513012" cy="60325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lnSpc>
                  <a:spcPct val="120000"/>
                </a:lnSpc>
              </a:pPr>
              <a:r>
                <a:rPr lang="it-IT" sz="1400" dirty="0" smtClean="0">
                  <a:solidFill>
                    <a:srgbClr val="000000"/>
                  </a:solidFill>
                  <a:latin typeface="Geneva" charset="0"/>
                </a:rPr>
                <a:t>LAGEOS I (‘76; NASA),</a:t>
              </a:r>
            </a:p>
            <a:p>
              <a:pPr algn="ctr" eaLnBrk="0" hangingPunct="0">
                <a:lnSpc>
                  <a:spcPct val="120000"/>
                </a:lnSpc>
              </a:pPr>
              <a:r>
                <a:rPr lang="it-IT" sz="1400" dirty="0" smtClean="0">
                  <a:solidFill>
                    <a:srgbClr val="000000"/>
                  </a:solidFill>
                  <a:latin typeface="Geneva" charset="0"/>
                </a:rPr>
                <a:t>LAGEOS II (‘92; NASA/ASI)</a:t>
              </a: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7172493" y="6021288"/>
              <a:ext cx="1864003" cy="1377813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>
                <a:lnSpc>
                  <a:spcPct val="120000"/>
                </a:lnSpc>
              </a:pPr>
              <a:r>
                <a:rPr lang="it-IT" sz="1400" dirty="0" smtClean="0">
                  <a:solidFill>
                    <a:srgbClr val="000000"/>
                  </a:solidFill>
                  <a:latin typeface="Geneva" charset="0"/>
                </a:rPr>
                <a:t>COPERNICUS</a:t>
              </a:r>
            </a:p>
            <a:p>
              <a:pPr algn="ctr" eaLnBrk="0" hangingPunct="0">
                <a:lnSpc>
                  <a:spcPct val="120000"/>
                </a:lnSpc>
              </a:pPr>
              <a:r>
                <a:rPr lang="it-IT" sz="1400" dirty="0" smtClean="0">
                  <a:solidFill>
                    <a:srgbClr val="000000"/>
                  </a:solidFill>
                  <a:latin typeface="Geneva" charset="0"/>
                </a:rPr>
                <a:t>RETROREFLECTOR</a:t>
              </a:r>
            </a:p>
            <a:p>
              <a:pPr algn="ctr" eaLnBrk="0" hangingPunct="0">
                <a:lnSpc>
                  <a:spcPct val="120000"/>
                </a:lnSpc>
              </a:pPr>
              <a:r>
                <a:rPr lang="it-IT" sz="1400" dirty="0" smtClean="0">
                  <a:solidFill>
                    <a:srgbClr val="000000"/>
                  </a:solidFill>
                  <a:latin typeface="Geneva" charset="0"/>
                </a:rPr>
                <a:t>ARRAY</a:t>
              </a:r>
            </a:p>
            <a:p>
              <a:pPr algn="ctr" eaLnBrk="0" hangingPunct="0">
                <a:lnSpc>
                  <a:spcPct val="120000"/>
                </a:lnSpc>
              </a:pPr>
              <a:r>
                <a:rPr lang="it-IT" sz="1400" dirty="0" smtClean="0">
                  <a:solidFill>
                    <a:srgbClr val="000000"/>
                  </a:solidFill>
                  <a:latin typeface="Geneva" charset="0"/>
                </a:rPr>
                <a:t>(for Earth Observation)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5936" y="4509120"/>
            <a:ext cx="3096344" cy="220551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5CFCFC-F2E6-6A40-8B22-FE2BCDD1F67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140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 descr="targe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113" y="692150"/>
            <a:ext cx="5984875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3200400"/>
            <a:ext cx="2819400" cy="1752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28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rPr>
              <a:t>Locations of</a:t>
            </a:r>
            <a:br>
              <a:rPr lang="en-US" sz="28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rPr>
            </a:br>
            <a:r>
              <a:rPr lang="en-US" sz="28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rPr>
              <a:t>1</a:t>
            </a:r>
            <a:r>
              <a:rPr lang="en-US" sz="2800" baseline="30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rPr>
              <a:t>st</a:t>
            </a:r>
            <a:r>
              <a:rPr lang="en-US" sz="28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rPr>
              <a:t> Gen. Lunar</a:t>
            </a:r>
            <a:br>
              <a:rPr lang="en-US" sz="28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rPr>
            </a:br>
            <a:r>
              <a:rPr lang="en-US" sz="28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rPr>
              <a:t>Retroreflector Arrays</a:t>
            </a:r>
          </a:p>
        </p:txBody>
      </p:sp>
      <p:pic>
        <p:nvPicPr>
          <p:cNvPr id="61443" name="Picture 5" descr="Speed_of_light_from_Earth_to_Mo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23875"/>
            <a:ext cx="91440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Rectangle 6"/>
          <p:cNvSpPr>
            <a:spLocks noChangeArrowheads="1"/>
          </p:cNvSpPr>
          <p:nvPr/>
        </p:nvSpPr>
        <p:spPr bwMode="auto">
          <a:xfrm>
            <a:off x="228600" y="1295400"/>
            <a:ext cx="2743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sz="1900" smtClean="0">
                <a:solidFill>
                  <a:srgbClr val="000000"/>
                </a:solidFill>
              </a:rPr>
              <a:t>Relative sizes and separation of the Earth–Moon. An LLR pulse takes 1.255 sec for the mean orbital distance. </a:t>
            </a:r>
            <a:endParaRPr lang="en-US" sz="1700" smtClean="0">
              <a:solidFill>
                <a:srgbClr val="000000"/>
              </a:solidFill>
            </a:endParaRPr>
          </a:p>
        </p:txBody>
      </p:sp>
      <p:sp>
        <p:nvSpPr>
          <p:cNvPr id="61445" name="Text Box 7"/>
          <p:cNvSpPr txBox="1">
            <a:spLocks noChangeArrowheads="1"/>
          </p:cNvSpPr>
          <p:nvPr/>
        </p:nvSpPr>
        <p:spPr bwMode="auto">
          <a:xfrm>
            <a:off x="533400" y="-27384"/>
            <a:ext cx="807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 smtClean="0">
                <a:solidFill>
                  <a:srgbClr val="58CC3A"/>
                </a:solidFill>
              </a:rPr>
              <a:t>Lunar Laser Ranging: </a:t>
            </a:r>
            <a:r>
              <a:rPr lang="en-US" dirty="0" smtClean="0">
                <a:solidFill>
                  <a:srgbClr val="000000"/>
                </a:solidFill>
              </a:rPr>
              <a:t>accurate at ~ 10</a:t>
            </a:r>
            <a:r>
              <a:rPr lang="en-US" baseline="30000" dirty="0" smtClean="0">
                <a:solidFill>
                  <a:srgbClr val="000000"/>
                </a:solidFill>
              </a:rPr>
              <a:t>-11</a:t>
            </a:r>
            <a:r>
              <a:rPr lang="en-US" dirty="0" smtClean="0">
                <a:solidFill>
                  <a:srgbClr val="000000"/>
                </a:solidFill>
              </a:rPr>
              <a:t> of Earth-Moon distance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5CFCFC-F2E6-6A40-8B22-FE2BCDD1F67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343652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 descr="atla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379" y="5430186"/>
            <a:ext cx="1719375" cy="1260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Fundamental Physics Experiments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545F4768-8A8F-DA4E-BBF3-646A990D15B4}" type="slidenum">
              <a:rPr lang="en-US" smtClean="0"/>
              <a:t>2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50557" y="1336028"/>
            <a:ext cx="8655307" cy="96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/>
              <a:t>T</a:t>
            </a:r>
            <a:r>
              <a:rPr lang="en-US" sz="2400" dirty="0" smtClean="0"/>
              <a:t>he </a:t>
            </a:r>
            <a:r>
              <a:rPr lang="en-US" sz="2400" dirty="0"/>
              <a:t>smaller the object to investigate the larger the apparatus to </a:t>
            </a:r>
            <a:r>
              <a:rPr lang="en-US" sz="2400" dirty="0" smtClean="0"/>
              <a:t>use: accelerators + detectors</a:t>
            </a:r>
            <a:endParaRPr lang="en-US" sz="2400" dirty="0"/>
          </a:p>
        </p:txBody>
      </p:sp>
      <p:pic>
        <p:nvPicPr>
          <p:cNvPr id="8" name="Picture 7" descr="Brag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968" y="5777662"/>
            <a:ext cx="1721250" cy="1080000"/>
          </a:xfrm>
          <a:prstGeom prst="rect">
            <a:avLst/>
          </a:prstGeom>
        </p:spPr>
      </p:pic>
      <p:pic>
        <p:nvPicPr>
          <p:cNvPr id="9" name="Picture 8" descr="exp_X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" y="3560240"/>
            <a:ext cx="2891567" cy="1800000"/>
          </a:xfrm>
          <a:prstGeom prst="rect">
            <a:avLst/>
          </a:prstGeom>
        </p:spPr>
      </p:pic>
      <p:sp>
        <p:nvSpPr>
          <p:cNvPr id="12" name="Donut 11"/>
          <p:cNvSpPr>
            <a:spLocks noChangeAspect="1"/>
          </p:cNvSpPr>
          <p:nvPr/>
        </p:nvSpPr>
        <p:spPr>
          <a:xfrm>
            <a:off x="1624768" y="4310176"/>
            <a:ext cx="288845" cy="284645"/>
          </a:xfrm>
          <a:prstGeom prst="donut">
            <a:avLst>
              <a:gd name="adj" fmla="val 2795"/>
            </a:avLst>
          </a:prstGeom>
          <a:solidFill>
            <a:srgbClr val="FF0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81209" y="5619500"/>
            <a:ext cx="1095933" cy="1080000"/>
            <a:chOff x="1431668" y="3810000"/>
            <a:chExt cx="1095933" cy="1080000"/>
          </a:xfrm>
        </p:grpSpPr>
        <p:pic>
          <p:nvPicPr>
            <p:cNvPr id="7" name="Picture 6" descr="cristallo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014" y="3987800"/>
              <a:ext cx="775385" cy="720000"/>
            </a:xfrm>
            <a:prstGeom prst="rect">
              <a:avLst/>
            </a:prstGeom>
          </p:spPr>
        </p:pic>
        <p:sp>
          <p:nvSpPr>
            <p:cNvPr id="13" name="Donut 12"/>
            <p:cNvSpPr>
              <a:spLocks noChangeAspect="1"/>
            </p:cNvSpPr>
            <p:nvPr/>
          </p:nvSpPr>
          <p:spPr>
            <a:xfrm>
              <a:off x="1431668" y="3810000"/>
              <a:ext cx="1095933" cy="1080000"/>
            </a:xfrm>
            <a:prstGeom prst="donut">
              <a:avLst>
                <a:gd name="adj" fmla="val 0"/>
              </a:avLst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6" name="Straight Connector 15"/>
          <p:cNvCxnSpPr>
            <a:stCxn id="12" idx="2"/>
            <a:endCxn id="13" idx="1"/>
          </p:cNvCxnSpPr>
          <p:nvPr/>
        </p:nvCxnSpPr>
        <p:spPr>
          <a:xfrm flipH="1">
            <a:off x="641705" y="4452499"/>
            <a:ext cx="983063" cy="1325163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2" idx="6"/>
            <a:endCxn id="13" idx="6"/>
          </p:cNvCxnSpPr>
          <p:nvPr/>
        </p:nvCxnSpPr>
        <p:spPr>
          <a:xfrm flipH="1">
            <a:off x="1577142" y="4452499"/>
            <a:ext cx="336471" cy="1707001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316461" y="5360240"/>
            <a:ext cx="1397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</a:t>
            </a:r>
            <a:r>
              <a:rPr lang="en-US" b="1" dirty="0" err="1" smtClean="0">
                <a:solidFill>
                  <a:srgbClr val="FF0000"/>
                </a:solidFill>
              </a:rPr>
              <a:t>λ</a:t>
            </a:r>
            <a:r>
              <a:rPr lang="en-US" dirty="0" smtClean="0"/>
              <a:t> = 2</a:t>
            </a:r>
            <a:r>
              <a:rPr lang="en-US" b="1" dirty="0" smtClean="0">
                <a:solidFill>
                  <a:srgbClr val="FF0000"/>
                </a:solidFill>
              </a:rPr>
              <a:t>d</a:t>
            </a:r>
            <a:r>
              <a:rPr lang="en-US" dirty="0" smtClean="0"/>
              <a:t>sinθ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51555" y="2378579"/>
            <a:ext cx="2399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Crystallography </a:t>
            </a:r>
            <a:endParaRPr lang="en-US" sz="2400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5170162" y="2378579"/>
            <a:ext cx="3117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Sub-Nuclear Physics</a:t>
            </a:r>
            <a:endParaRPr lang="en-US" sz="2400" i="1" dirty="0"/>
          </a:p>
        </p:txBody>
      </p:sp>
      <p:pic>
        <p:nvPicPr>
          <p:cNvPr id="23" name="Picture 22" descr="LHC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863" y="2891044"/>
            <a:ext cx="3257705" cy="2160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02957" y="2926834"/>
            <a:ext cx="877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source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71012" y="3162300"/>
            <a:ext cx="762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beam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92913" y="3412776"/>
            <a:ext cx="77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target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15447" y="3584608"/>
            <a:ext cx="1018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detector</a:t>
            </a:r>
            <a:endParaRPr lang="en-US" dirty="0">
              <a:solidFill>
                <a:srgbClr val="660066"/>
              </a:solidFill>
            </a:endParaRPr>
          </a:p>
        </p:txBody>
      </p:sp>
      <p:cxnSp>
        <p:nvCxnSpPr>
          <p:cNvPr id="29" name="Straight Connector 28"/>
          <p:cNvCxnSpPr>
            <a:stCxn id="26" idx="2"/>
          </p:cNvCxnSpPr>
          <p:nvPr/>
        </p:nvCxnSpPr>
        <p:spPr>
          <a:xfrm flipH="1">
            <a:off x="1066800" y="3531632"/>
            <a:ext cx="185255" cy="920867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27" idx="2"/>
          </p:cNvCxnSpPr>
          <p:nvPr/>
        </p:nvCxnSpPr>
        <p:spPr>
          <a:xfrm>
            <a:off x="1780380" y="3782108"/>
            <a:ext cx="0" cy="528068"/>
          </a:xfrm>
          <a:prstGeom prst="line">
            <a:avLst/>
          </a:prstGeom>
          <a:ln>
            <a:solidFill>
              <a:srgbClr val="008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Donut 34"/>
          <p:cNvSpPr>
            <a:spLocks noChangeAspect="1"/>
          </p:cNvSpPr>
          <p:nvPr/>
        </p:nvSpPr>
        <p:spPr>
          <a:xfrm>
            <a:off x="6478568" y="4674476"/>
            <a:ext cx="288845" cy="284645"/>
          </a:xfrm>
          <a:prstGeom prst="donut">
            <a:avLst>
              <a:gd name="adj" fmla="val 2795"/>
            </a:avLst>
          </a:prstGeom>
          <a:solidFill>
            <a:srgbClr val="FF0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6" name="Straight Connector 35"/>
          <p:cNvCxnSpPr>
            <a:stCxn id="35" idx="2"/>
            <a:endCxn id="38" idx="1"/>
          </p:cNvCxnSpPr>
          <p:nvPr/>
        </p:nvCxnSpPr>
        <p:spPr>
          <a:xfrm flipH="1">
            <a:off x="4973816" y="4816799"/>
            <a:ext cx="1504752" cy="611897"/>
          </a:xfrm>
          <a:prstGeom prst="line">
            <a:avLst/>
          </a:prstGeom>
          <a:ln w="63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35" idx="6"/>
            <a:endCxn id="38" idx="6"/>
          </p:cNvCxnSpPr>
          <p:nvPr/>
        </p:nvCxnSpPr>
        <p:spPr>
          <a:xfrm>
            <a:off x="6767413" y="4816799"/>
            <a:ext cx="293787" cy="1177779"/>
          </a:xfrm>
          <a:prstGeom prst="line">
            <a:avLst/>
          </a:prstGeom>
          <a:ln w="63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Donut 37"/>
          <p:cNvSpPr>
            <a:spLocks noChangeAspect="1"/>
          </p:cNvSpPr>
          <p:nvPr/>
        </p:nvSpPr>
        <p:spPr>
          <a:xfrm>
            <a:off x="4615677" y="5194300"/>
            <a:ext cx="2445523" cy="1600556"/>
          </a:xfrm>
          <a:prstGeom prst="donut">
            <a:avLst>
              <a:gd name="adj" fmla="val 0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8" name="Picture 47" descr="debrogli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477778"/>
            <a:ext cx="1253647" cy="720000"/>
          </a:xfrm>
          <a:prstGeom prst="rect">
            <a:avLst/>
          </a:prstGeom>
        </p:spPr>
      </p:pic>
      <p:cxnSp>
        <p:nvCxnSpPr>
          <p:cNvPr id="50" name="Straight Connector 49"/>
          <p:cNvCxnSpPr/>
          <p:nvPr/>
        </p:nvCxnSpPr>
        <p:spPr>
          <a:xfrm>
            <a:off x="4254500" y="2378579"/>
            <a:ext cx="0" cy="44162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305300" y="2378579"/>
            <a:ext cx="0" cy="44162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402957" y="2827544"/>
            <a:ext cx="810604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4259724" y="4997354"/>
            <a:ext cx="1018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detector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305300" y="3228110"/>
            <a:ext cx="762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beam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56" name="Straight Connector 55"/>
          <p:cNvCxnSpPr>
            <a:stCxn id="55" idx="2"/>
          </p:cNvCxnSpPr>
          <p:nvPr/>
        </p:nvCxnSpPr>
        <p:spPr>
          <a:xfrm>
            <a:off x="4686343" y="3597442"/>
            <a:ext cx="812757" cy="488783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8287546" y="3215276"/>
            <a:ext cx="77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target</a:t>
            </a:r>
            <a:endParaRPr lang="en-US" dirty="0">
              <a:solidFill>
                <a:srgbClr val="008000"/>
              </a:solidFill>
            </a:endParaRPr>
          </a:p>
        </p:txBody>
      </p:sp>
      <p:cxnSp>
        <p:nvCxnSpPr>
          <p:cNvPr id="59" name="Straight Connector 58"/>
          <p:cNvCxnSpPr>
            <a:stCxn id="58" idx="2"/>
          </p:cNvCxnSpPr>
          <p:nvPr/>
        </p:nvCxnSpPr>
        <p:spPr>
          <a:xfrm flipH="1">
            <a:off x="7731125" y="3584608"/>
            <a:ext cx="943888" cy="528068"/>
          </a:xfrm>
          <a:prstGeom prst="line">
            <a:avLst/>
          </a:prstGeom>
          <a:ln>
            <a:solidFill>
              <a:srgbClr val="008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9088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Physics </a:t>
            </a:r>
            <a:r>
              <a:rPr lang="en-US" dirty="0" smtClean="0"/>
              <a:t>Experiments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545F4768-8A8F-DA4E-BBF3-646A990D15B4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 descr="event_displa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49" y="3834890"/>
            <a:ext cx="3924301" cy="2197609"/>
          </a:xfrm>
          <a:prstGeom prst="rect">
            <a:avLst/>
          </a:prstGeom>
        </p:spPr>
      </p:pic>
      <p:pic>
        <p:nvPicPr>
          <p:cNvPr id="6" name="Picture 5" descr="event_display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1727200"/>
            <a:ext cx="3556000" cy="2286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72126" y="4151868"/>
            <a:ext cx="46305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 take this kind of picture we need particle detectors with the following characteristics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Radiation hard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High spatial resolution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Sensitivity to charge and neutral particles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High time resolution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Low cost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14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545F4768-8A8F-DA4E-BBF3-646A990D15B4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 descr="detecto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879600"/>
            <a:ext cx="3175000" cy="2565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35400" y="2476500"/>
            <a:ext cx="5092700" cy="1731243"/>
          </a:xfrm>
          <a:prstGeom prst="rect">
            <a:avLst/>
          </a:prstGeom>
          <a:noFill/>
          <a:ln w="38100" cmpd="dbl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 smtClean="0">
                <a:ln>
                  <a:solidFill>
                    <a:srgbClr val="000000"/>
                  </a:solidFill>
                </a:ln>
              </a:rPr>
              <a:t>Position (resolution better than 100um)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 smtClean="0">
                <a:ln>
                  <a:solidFill>
                    <a:srgbClr val="000000"/>
                  </a:solidFill>
                </a:ln>
              </a:rPr>
              <a:t>Energy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 smtClean="0">
                <a:ln>
                  <a:solidFill>
                    <a:srgbClr val="000000"/>
                  </a:solidFill>
                </a:ln>
              </a:rPr>
              <a:t>Momentum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 smtClean="0">
                <a:ln>
                  <a:solidFill>
                    <a:srgbClr val="000000"/>
                  </a:solidFill>
                </a:ln>
              </a:rPr>
              <a:t>Time of flight (resolution better than 1ns)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52799" y="5372100"/>
            <a:ext cx="24930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Trigger</a:t>
            </a:r>
            <a:endParaRPr lang="en-US" b="1" dirty="0" smtClean="0"/>
          </a:p>
          <a:p>
            <a:pPr algn="ctr"/>
            <a:r>
              <a:rPr lang="en-US" dirty="0" smtClean="0"/>
              <a:t>Selection of the interesting events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70600" y="5372100"/>
            <a:ext cx="28575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Tracking</a:t>
            </a:r>
            <a:endParaRPr lang="en-US" b="1" dirty="0" smtClean="0"/>
          </a:p>
          <a:p>
            <a:pPr algn="ctr"/>
            <a:r>
              <a:rPr lang="en-US" dirty="0" smtClean="0"/>
              <a:t>Pattern recognition and reconstruction of the particle track</a:t>
            </a:r>
            <a:endParaRPr lang="en-US" dirty="0"/>
          </a:p>
        </p:txBody>
      </p:sp>
      <p:cxnSp>
        <p:nvCxnSpPr>
          <p:cNvPr id="9" name="Straight Arrow Connector 8"/>
          <p:cNvCxnSpPr>
            <a:stCxn id="7" idx="0"/>
          </p:cNvCxnSpPr>
          <p:nvPr/>
        </p:nvCxnSpPr>
        <p:spPr>
          <a:xfrm flipV="1">
            <a:off x="4599319" y="4394200"/>
            <a:ext cx="391781" cy="97790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2" idx="0"/>
          </p:cNvCxnSpPr>
          <p:nvPr/>
        </p:nvCxnSpPr>
        <p:spPr>
          <a:xfrm flipH="1" flipV="1">
            <a:off x="7340604" y="4394200"/>
            <a:ext cx="158746" cy="97790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4691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1_Policicchio_HEP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5271" y="-973996"/>
            <a:ext cx="6258075" cy="885599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D781A-A45D-7E4C-842B-CB8281D37F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154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1_Policicchio_HEP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2926" y="-971678"/>
            <a:ext cx="6258099" cy="8856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D781A-A45D-7E4C-842B-CB8281D37F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467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1_Policicchio_HEP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3725" y="-945412"/>
            <a:ext cx="6258099" cy="8856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D781A-A45D-7E4C-842B-CB8281D37F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681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spect="1" noChangeArrowheads="1"/>
          </p:cNvSpPr>
          <p:nvPr>
            <p:ph type="ctrTitle"/>
          </p:nvPr>
        </p:nvSpPr>
        <p:spPr>
          <a:xfrm>
            <a:off x="162278" y="836712"/>
            <a:ext cx="8839200" cy="2376264"/>
          </a:xfrm>
        </p:spPr>
        <p:txBody>
          <a:bodyPr/>
          <a:lstStyle/>
          <a:p>
            <a:r>
              <a:rPr lang="en-US" sz="4000" dirty="0" err="1"/>
              <a:t>Metrologia</a:t>
            </a:r>
            <a:r>
              <a:rPr lang="en-US" sz="4000" dirty="0"/>
              <a:t> del </a:t>
            </a:r>
            <a:r>
              <a:rPr lang="en-US" sz="4000" dirty="0" err="1"/>
              <a:t>posizionamento</a:t>
            </a:r>
            <a:r>
              <a:rPr lang="en-US" sz="4000" dirty="0"/>
              <a:t> per </a:t>
            </a:r>
            <a:r>
              <a:rPr lang="en-US" sz="4000" dirty="0" err="1"/>
              <a:t>esperimenti</a:t>
            </a:r>
            <a:r>
              <a:rPr lang="en-US" sz="4000" dirty="0"/>
              <a:t> di </a:t>
            </a:r>
            <a:r>
              <a:rPr lang="en-US" sz="4000" dirty="0" err="1"/>
              <a:t>fisica</a:t>
            </a:r>
            <a:r>
              <a:rPr lang="en-US" sz="4000" dirty="0"/>
              <a:t> e </a:t>
            </a:r>
            <a:r>
              <a:rPr lang="en-US" sz="4000" dirty="0" err="1"/>
              <a:t>satelliti</a:t>
            </a:r>
            <a:r>
              <a:rPr lang="en-US" sz="4000" dirty="0"/>
              <a:t>, con </a:t>
            </a:r>
            <a:r>
              <a:rPr lang="en-US" sz="4000" dirty="0" err="1"/>
              <a:t>enfasi</a:t>
            </a:r>
            <a:r>
              <a:rPr lang="en-US" sz="4000" dirty="0"/>
              <a:t> </a:t>
            </a:r>
            <a:r>
              <a:rPr lang="en-US" sz="4000" dirty="0" err="1"/>
              <a:t>su</a:t>
            </a:r>
            <a:r>
              <a:rPr lang="en-US" sz="4000" dirty="0"/>
              <a:t> </a:t>
            </a:r>
            <a:r>
              <a:rPr lang="en-US" sz="4000" dirty="0" err="1"/>
              <a:t>tecnologie</a:t>
            </a:r>
            <a:r>
              <a:rPr lang="en-US" sz="4000" dirty="0"/>
              <a:t> laser </a:t>
            </a:r>
          </a:p>
        </p:txBody>
      </p:sp>
      <p:sp>
        <p:nvSpPr>
          <p:cNvPr id="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1488" y="3600400"/>
            <a:ext cx="8763000" cy="2636912"/>
          </a:xfrm>
        </p:spPr>
        <p:txBody>
          <a:bodyPr>
            <a:normAutofit fontScale="85000" lnSpcReduction="10000"/>
          </a:bodyPr>
          <a:lstStyle/>
          <a:p>
            <a:pPr marL="381000" indent="-381000">
              <a:lnSpc>
                <a:spcPct val="80000"/>
              </a:lnSpc>
              <a:defRPr/>
            </a:pP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Simone Dell’Agnello</a:t>
            </a:r>
          </a:p>
          <a:p>
            <a:pPr marL="381000" indent="-381000">
              <a:lnSpc>
                <a:spcPct val="80000"/>
              </a:lnSpc>
              <a:defRPr/>
            </a:pP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Coordinator of Technological and Interdisciplinary Research</a:t>
            </a:r>
          </a:p>
          <a:p>
            <a:pPr marL="381000" indent="-381000">
              <a:lnSpc>
                <a:spcPct val="80000"/>
              </a:lnSpc>
              <a:defRPr/>
            </a:pPr>
            <a:r>
              <a:rPr lang="en-US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Commissione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Scientifica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Nazionale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5 (CSN5) INFN-LNF/Cosenza</a:t>
            </a:r>
          </a:p>
          <a:p>
            <a:pPr marL="381000" indent="-381000">
              <a:lnSpc>
                <a:spcPct val="80000"/>
              </a:lnSpc>
              <a:defRPr/>
            </a:pPr>
            <a:endParaRPr lang="en-US" dirty="0" smtClean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381000" indent="-381000">
              <a:lnSpc>
                <a:spcPct val="80000"/>
              </a:lnSpc>
              <a:defRPr/>
            </a:pPr>
            <a:r>
              <a:rPr lang="en-US" sz="2000" i="1" dirty="0" smtClean="0">
                <a:latin typeface="Times New Roman" charset="0"/>
                <a:ea typeface="ＭＳ Ｐゴシック" charset="0"/>
                <a:cs typeface="ＭＳ Ｐゴシック" charset="0"/>
              </a:rPr>
              <a:t>Italian </a:t>
            </a:r>
            <a:r>
              <a:rPr lang="en-US" sz="2000" i="1" dirty="0">
                <a:latin typeface="Times New Roman" charset="0"/>
                <a:ea typeface="ＭＳ Ｐゴシック" charset="0"/>
                <a:cs typeface="ＭＳ Ｐゴシック" charset="0"/>
              </a:rPr>
              <a:t>National Institute for Nuclear </a:t>
            </a:r>
            <a:r>
              <a:rPr lang="en-US" sz="2000" i="1" dirty="0" smtClean="0">
                <a:latin typeface="Times New Roman" charset="0"/>
                <a:ea typeface="ＭＳ Ｐゴシック" charset="0"/>
                <a:cs typeface="ＭＳ Ｐゴシック" charset="0"/>
              </a:rPr>
              <a:t>Physics, </a:t>
            </a:r>
            <a:r>
              <a:rPr lang="en-US" sz="2000" i="1" dirty="0">
                <a:latin typeface="Times New Roman" charset="0"/>
                <a:ea typeface="ＭＳ Ｐゴシック" charset="0"/>
                <a:cs typeface="ＭＳ Ｐゴシック" charset="0"/>
              </a:rPr>
              <a:t>Laboratori Nazionali di Frascati (INFN-LNF</a:t>
            </a:r>
            <a:r>
              <a:rPr lang="en-US" sz="2000" i="1" dirty="0" smtClean="0">
                <a:latin typeface="Times New Roman" charset="0"/>
                <a:ea typeface="ＭＳ Ｐゴシック" charset="0"/>
                <a:cs typeface="ＭＳ Ｐゴシック" charset="0"/>
              </a:rPr>
              <a:t>)</a:t>
            </a:r>
            <a:endParaRPr lang="en-US" sz="2000" i="1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381000" indent="-381000">
              <a:lnSpc>
                <a:spcPct val="80000"/>
              </a:lnSpc>
              <a:defRPr/>
            </a:pPr>
            <a:r>
              <a:rPr lang="en-US" sz="2000" i="1" dirty="0">
                <a:latin typeface="Times New Roman" charset="0"/>
                <a:ea typeface="ＭＳ Ｐゴシック" charset="0"/>
                <a:cs typeface="ＭＳ Ｐゴシック" charset="0"/>
              </a:rPr>
              <a:t>Via Enrico Fermi 40, </a:t>
            </a:r>
            <a:r>
              <a:rPr lang="en-US" sz="2000" i="1" dirty="0" err="1">
                <a:latin typeface="Times New Roman" charset="0"/>
                <a:ea typeface="ＭＳ Ｐゴシック" charset="0"/>
                <a:cs typeface="ＭＳ Ｐゴシック" charset="0"/>
              </a:rPr>
              <a:t>Frascati</a:t>
            </a:r>
            <a:r>
              <a:rPr lang="en-US" sz="2000" i="1" dirty="0">
                <a:latin typeface="Times New Roman" charset="0"/>
                <a:ea typeface="ＭＳ Ｐゴシック" charset="0"/>
                <a:cs typeface="ＭＳ Ｐゴシック" charset="0"/>
              </a:rPr>
              <a:t> (Rome), 00044, </a:t>
            </a:r>
            <a:r>
              <a:rPr lang="en-US" sz="2000" i="1" dirty="0" smtClean="0">
                <a:latin typeface="Times New Roman" charset="0"/>
                <a:ea typeface="ＭＳ Ｐゴシック" charset="0"/>
                <a:cs typeface="ＭＳ Ｐゴシック" charset="0"/>
              </a:rPr>
              <a:t>Italy</a:t>
            </a:r>
          </a:p>
          <a:p>
            <a:pPr marL="381000" indent="-381000">
              <a:lnSpc>
                <a:spcPct val="80000"/>
              </a:lnSpc>
              <a:defRPr/>
            </a:pPr>
            <a:r>
              <a:rPr lang="en-US" sz="1100" dirty="0" smtClean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endParaRPr lang="en-US" sz="110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655050" y="6597650"/>
            <a:ext cx="457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B3DEC0-DCD1-B74D-8B72-DBB36645193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72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fld id="{D1C171E6-A5B8-964A-B4AB-C2FD6C4FAC81}" type="slidenum">
              <a:rPr lang="en-US">
                <a:solidFill>
                  <a:srgbClr val="000000"/>
                </a:solidFill>
              </a:rPr>
              <a:pPr/>
              <a:t>9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9577" name="Picture 2" descr="AS14-67-9386H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2590800"/>
            <a:ext cx="3733800" cy="372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80"/>
            <a:ext cx="7543800" cy="533400"/>
          </a:xfrm>
        </p:spPr>
        <p:txBody>
          <a:bodyPr>
            <a:normAutofit fontScale="90000"/>
          </a:bodyPr>
          <a:lstStyle/>
          <a:p>
            <a:r>
              <a:rPr lang="it-IT" sz="4000" dirty="0">
                <a:latin typeface="Times" charset="0"/>
                <a:ea typeface="ＭＳ Ｐゴシック" charset="0"/>
                <a:cs typeface="ＭＳ Ｐゴシック" charset="0"/>
              </a:rPr>
              <a:t>SLR/LLR </a:t>
            </a:r>
            <a:r>
              <a:rPr lang="it-IT" sz="4000" dirty="0" err="1">
                <a:latin typeface="Times" charset="0"/>
                <a:ea typeface="ＭＳ Ｐゴシック" charset="0"/>
                <a:cs typeface="ＭＳ Ｐゴシック" charset="0"/>
              </a:rPr>
              <a:t>examples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9572" name="Rectangle 4"/>
          <p:cNvSpPr>
            <a:spLocks noChangeArrowheads="1"/>
          </p:cNvSpPr>
          <p:nvPr/>
        </p:nvSpPr>
        <p:spPr bwMode="auto">
          <a:xfrm>
            <a:off x="1979712" y="4869160"/>
            <a:ext cx="333549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2800" dirty="0" smtClean="0">
                <a:solidFill>
                  <a:srgbClr val="000000"/>
                </a:solidFill>
              </a:rPr>
              <a:t>Lunar Laser Ranging:</a:t>
            </a:r>
            <a:br>
              <a:rPr lang="it-IT" sz="2800" dirty="0" smtClean="0">
                <a:solidFill>
                  <a:srgbClr val="000000"/>
                </a:solidFill>
              </a:rPr>
            </a:br>
            <a:r>
              <a:rPr lang="it-IT" sz="2800" dirty="0" smtClean="0">
                <a:solidFill>
                  <a:srgbClr val="000000"/>
                </a:solidFill>
              </a:rPr>
              <a:t>ToF ~ 2.5 sec</a:t>
            </a:r>
            <a:endParaRPr lang="en-US" sz="2800" dirty="0" smtClean="0">
              <a:solidFill>
                <a:srgbClr val="000000"/>
              </a:solidFill>
            </a:endParaRPr>
          </a:p>
        </p:txBody>
      </p:sp>
      <p:sp>
        <p:nvSpPr>
          <p:cNvPr id="109573" name="Rectangle 5"/>
          <p:cNvSpPr>
            <a:spLocks noChangeArrowheads="1"/>
          </p:cNvSpPr>
          <p:nvPr/>
        </p:nvSpPr>
        <p:spPr bwMode="auto">
          <a:xfrm>
            <a:off x="304800" y="762000"/>
            <a:ext cx="60309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2800" smtClean="0">
                <a:solidFill>
                  <a:srgbClr val="000000"/>
                </a:solidFill>
              </a:rPr>
              <a:t>LAGEOS (h ~ 6000 km): ToF ~ 0.05 sec</a:t>
            </a:r>
            <a:endParaRPr lang="en-US" sz="2800" smtClean="0">
              <a:solidFill>
                <a:srgbClr val="000000"/>
              </a:solidFill>
            </a:endParaRPr>
          </a:p>
        </p:txBody>
      </p:sp>
      <p:grpSp>
        <p:nvGrpSpPr>
          <p:cNvPr id="109576" name="Group 8"/>
          <p:cNvGrpSpPr>
            <a:grpSpLocks/>
          </p:cNvGrpSpPr>
          <p:nvPr/>
        </p:nvGrpSpPr>
        <p:grpSpPr bwMode="auto">
          <a:xfrm>
            <a:off x="76200" y="1219200"/>
            <a:ext cx="6019800" cy="3352800"/>
            <a:chOff x="48" y="864"/>
            <a:chExt cx="3939" cy="2214"/>
          </a:xfrm>
        </p:grpSpPr>
        <p:pic>
          <p:nvPicPr>
            <p:cNvPr id="109574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" y="864"/>
              <a:ext cx="3648" cy="2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9575" name="Text Box 7"/>
            <p:cNvSpPr txBox="1">
              <a:spLocks noChangeArrowheads="1"/>
            </p:cNvSpPr>
            <p:nvPr/>
          </p:nvSpPr>
          <p:spPr bwMode="auto">
            <a:xfrm>
              <a:off x="48" y="1500"/>
              <a:ext cx="291" cy="15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lnSpc>
                  <a:spcPct val="80000"/>
                </a:lnSpc>
              </a:pPr>
              <a:r>
                <a:rPr lang="it-IT" sz="3600" b="1" dirty="0" err="1" smtClean="0">
                  <a:solidFill>
                    <a:srgbClr val="0000FF"/>
                  </a:solidFill>
                  <a:latin typeface="Geneva" charset="0"/>
                </a:rPr>
                <a:t>S</a:t>
              </a:r>
              <a:r>
                <a:rPr lang="it-IT" sz="3600" b="1" dirty="0" smtClean="0">
                  <a:solidFill>
                    <a:srgbClr val="0000FF"/>
                  </a:solidFill>
                  <a:latin typeface="Geneva" charset="0"/>
                </a:rPr>
                <a:t> </a:t>
              </a:r>
            </a:p>
            <a:p>
              <a:pPr eaLnBrk="0" hangingPunct="0">
                <a:lnSpc>
                  <a:spcPct val="80000"/>
                </a:lnSpc>
              </a:pPr>
              <a:r>
                <a:rPr lang="it-IT" sz="3600" b="1" dirty="0" smtClean="0">
                  <a:solidFill>
                    <a:srgbClr val="0000FF"/>
                  </a:solidFill>
                  <a:latin typeface="Geneva" charset="0"/>
                </a:rPr>
                <a:t>L</a:t>
              </a:r>
            </a:p>
            <a:p>
              <a:pPr eaLnBrk="0" hangingPunct="0">
                <a:lnSpc>
                  <a:spcPct val="80000"/>
                </a:lnSpc>
              </a:pPr>
              <a:r>
                <a:rPr lang="it-IT" sz="3600" b="1" dirty="0" err="1" smtClean="0">
                  <a:solidFill>
                    <a:srgbClr val="0000FF"/>
                  </a:solidFill>
                  <a:latin typeface="Geneva" charset="0"/>
                </a:rPr>
                <a:t>R</a:t>
              </a:r>
              <a:endParaRPr lang="it-IT" sz="3600" b="1" dirty="0" smtClean="0">
                <a:solidFill>
                  <a:srgbClr val="0000FF"/>
                </a:solidFill>
                <a:latin typeface="Geneva" charset="0"/>
              </a:endParaRPr>
            </a:p>
          </p:txBody>
        </p:sp>
      </p:grpSp>
      <p:sp>
        <p:nvSpPr>
          <p:cNvPr id="109578" name="Text Box 10"/>
          <p:cNvSpPr txBox="1">
            <a:spLocks noChangeArrowheads="1"/>
          </p:cNvSpPr>
          <p:nvPr/>
        </p:nvSpPr>
        <p:spPr bwMode="auto">
          <a:xfrm>
            <a:off x="6613525" y="2727325"/>
            <a:ext cx="1716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FFFFFF"/>
                </a:solidFill>
              </a:rPr>
              <a:t>Apollo LRA</a:t>
            </a:r>
          </a:p>
        </p:txBody>
      </p:sp>
    </p:spTree>
    <p:extLst>
      <p:ext uri="{BB962C8B-B14F-4D97-AF65-F5344CB8AC3E}">
        <p14:creationId xmlns:p14="http://schemas.microsoft.com/office/powerpoint/2010/main" val="3008667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318</Words>
  <Application>Microsoft Macintosh PowerPoint</Application>
  <PresentationFormat>On-screen Show (4:3)</PresentationFormat>
  <Paragraphs>69</Paragraphs>
  <Slides>11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Fundamental Physics and applications</vt:lpstr>
      <vt:lpstr>Fundamental Physics Experiments</vt:lpstr>
      <vt:lpstr>Particle Physics Experiments</vt:lpstr>
      <vt:lpstr>Detectors</vt:lpstr>
      <vt:lpstr>PowerPoint Presentation</vt:lpstr>
      <vt:lpstr>PowerPoint Presentation</vt:lpstr>
      <vt:lpstr>PowerPoint Presentation</vt:lpstr>
      <vt:lpstr>Metrologia del posizionamento per esperimenti di fisica e satelliti, con enfasi su tecnologie laser </vt:lpstr>
      <vt:lpstr>SLR/LLR examples</vt:lpstr>
      <vt:lpstr>PowerPoint Presentation</vt:lpstr>
      <vt:lpstr>Locations of 1st Gen. Lunar Retroreflector Arrays</vt:lpstr>
    </vt:vector>
  </TitlesOfParts>
  <Company>Unical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Fundamental Physics and applications</dc:title>
  <dc:creator>marco schioppa</dc:creator>
  <cp:lastModifiedBy>marco schioppa</cp:lastModifiedBy>
  <cp:revision>3</cp:revision>
  <dcterms:created xsi:type="dcterms:W3CDTF">2015-11-26T05:31:02Z</dcterms:created>
  <dcterms:modified xsi:type="dcterms:W3CDTF">2015-11-26T06:05:32Z</dcterms:modified>
</cp:coreProperties>
</file>