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741" r:id="rId1"/>
    <p:sldMasterId id="2147483754" r:id="rId2"/>
    <p:sldMasterId id="2147483770" r:id="rId3"/>
    <p:sldMasterId id="2147483782" r:id="rId4"/>
    <p:sldMasterId id="2147483796" r:id="rId5"/>
    <p:sldMasterId id="2147483813" r:id="rId6"/>
    <p:sldMasterId id="2147483835" r:id="rId7"/>
  </p:sldMasterIdLst>
  <p:notesMasterIdLst>
    <p:notesMasterId r:id="rId124"/>
  </p:notesMasterIdLst>
  <p:handoutMasterIdLst>
    <p:handoutMasterId r:id="rId125"/>
  </p:handoutMasterIdLst>
  <p:sldIdLst>
    <p:sldId id="256" r:id="rId8"/>
    <p:sldId id="259" r:id="rId9"/>
    <p:sldId id="551" r:id="rId10"/>
    <p:sldId id="552" r:id="rId11"/>
    <p:sldId id="553" r:id="rId12"/>
    <p:sldId id="554" r:id="rId13"/>
    <p:sldId id="555" r:id="rId14"/>
    <p:sldId id="556" r:id="rId15"/>
    <p:sldId id="557" r:id="rId16"/>
    <p:sldId id="558" r:id="rId17"/>
    <p:sldId id="559" r:id="rId18"/>
    <p:sldId id="560" r:id="rId19"/>
    <p:sldId id="561" r:id="rId20"/>
    <p:sldId id="562" r:id="rId21"/>
    <p:sldId id="505" r:id="rId22"/>
    <p:sldId id="506" r:id="rId23"/>
    <p:sldId id="382" r:id="rId24"/>
    <p:sldId id="487" r:id="rId25"/>
    <p:sldId id="488" r:id="rId26"/>
    <p:sldId id="563" r:id="rId27"/>
    <p:sldId id="564" r:id="rId28"/>
    <p:sldId id="565" r:id="rId29"/>
    <p:sldId id="566" r:id="rId30"/>
    <p:sldId id="567" r:id="rId31"/>
    <p:sldId id="568" r:id="rId32"/>
    <p:sldId id="497" r:id="rId33"/>
    <p:sldId id="390" r:id="rId34"/>
    <p:sldId id="526" r:id="rId35"/>
    <p:sldId id="420" r:id="rId36"/>
    <p:sldId id="507" r:id="rId37"/>
    <p:sldId id="444" r:id="rId38"/>
    <p:sldId id="508" r:id="rId39"/>
    <p:sldId id="446" r:id="rId40"/>
    <p:sldId id="309" r:id="rId41"/>
    <p:sldId id="333" r:id="rId42"/>
    <p:sldId id="529" r:id="rId43"/>
    <p:sldId id="569" r:id="rId44"/>
    <p:sldId id="570" r:id="rId45"/>
    <p:sldId id="571" r:id="rId46"/>
    <p:sldId id="572" r:id="rId47"/>
    <p:sldId id="573" r:id="rId48"/>
    <p:sldId id="574" r:id="rId49"/>
    <p:sldId id="576" r:id="rId50"/>
    <p:sldId id="577" r:id="rId51"/>
    <p:sldId id="534" r:id="rId52"/>
    <p:sldId id="462" r:id="rId53"/>
    <p:sldId id="578" r:id="rId54"/>
    <p:sldId id="579" r:id="rId55"/>
    <p:sldId id="580" r:id="rId56"/>
    <p:sldId id="581" r:id="rId57"/>
    <p:sldId id="582" r:id="rId58"/>
    <p:sldId id="583" r:id="rId59"/>
    <p:sldId id="547" r:id="rId60"/>
    <p:sldId id="470" r:id="rId61"/>
    <p:sldId id="471" r:id="rId62"/>
    <p:sldId id="472" r:id="rId63"/>
    <p:sldId id="620" r:id="rId64"/>
    <p:sldId id="621" r:id="rId65"/>
    <p:sldId id="622" r:id="rId66"/>
    <p:sldId id="625" r:id="rId67"/>
    <p:sldId id="626" r:id="rId68"/>
    <p:sldId id="627" r:id="rId69"/>
    <p:sldId id="628" r:id="rId70"/>
    <p:sldId id="631" r:id="rId71"/>
    <p:sldId id="633" r:id="rId72"/>
    <p:sldId id="634" r:id="rId73"/>
    <p:sldId id="592" r:id="rId74"/>
    <p:sldId id="593" r:id="rId75"/>
    <p:sldId id="594" r:id="rId76"/>
    <p:sldId id="595" r:id="rId77"/>
    <p:sldId id="596" r:id="rId78"/>
    <p:sldId id="349" r:id="rId79"/>
    <p:sldId id="591" r:id="rId80"/>
    <p:sldId id="509" r:id="rId81"/>
    <p:sldId id="584" r:id="rId82"/>
    <p:sldId id="585" r:id="rId83"/>
    <p:sldId id="586" r:id="rId84"/>
    <p:sldId id="587" r:id="rId85"/>
    <p:sldId id="589" r:id="rId86"/>
    <p:sldId id="590" r:id="rId87"/>
    <p:sldId id="516" r:id="rId88"/>
    <p:sldId id="517" r:id="rId89"/>
    <p:sldId id="597" r:id="rId90"/>
    <p:sldId id="598" r:id="rId91"/>
    <p:sldId id="599" r:id="rId92"/>
    <p:sldId id="600" r:id="rId93"/>
    <p:sldId id="601" r:id="rId94"/>
    <p:sldId id="602" r:id="rId95"/>
    <p:sldId id="603" r:id="rId96"/>
    <p:sldId id="604" r:id="rId97"/>
    <p:sldId id="549" r:id="rId98"/>
    <p:sldId id="605" r:id="rId99"/>
    <p:sldId id="606" r:id="rId100"/>
    <p:sldId id="607" r:id="rId101"/>
    <p:sldId id="608" r:id="rId102"/>
    <p:sldId id="610" r:id="rId103"/>
    <p:sldId id="611" r:id="rId104"/>
    <p:sldId id="613" r:id="rId105"/>
    <p:sldId id="614" r:id="rId106"/>
    <p:sldId id="615" r:id="rId107"/>
    <p:sldId id="616" r:id="rId108"/>
    <p:sldId id="618" r:id="rId109"/>
    <p:sldId id="268" r:id="rId110"/>
    <p:sldId id="264" r:id="rId111"/>
    <p:sldId id="266" r:id="rId112"/>
    <p:sldId id="265" r:id="rId113"/>
    <p:sldId id="421" r:id="rId114"/>
    <p:sldId id="484" r:id="rId115"/>
    <p:sldId id="527" r:id="rId116"/>
    <p:sldId id="619" r:id="rId117"/>
    <p:sldId id="270" r:id="rId118"/>
    <p:sldId id="284" r:id="rId119"/>
    <p:sldId id="282" r:id="rId120"/>
    <p:sldId id="348" r:id="rId121"/>
    <p:sldId id="550" r:id="rId122"/>
    <p:sldId id="351" r:id="rId1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297BF"/>
    <a:srgbClr val="6C99C6"/>
    <a:srgbClr val="6F9BC8"/>
    <a:srgbClr val="4A749A"/>
    <a:srgbClr val="FF3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3217" autoAdjust="0"/>
  </p:normalViewPr>
  <p:slideViewPr>
    <p:cSldViewPr snapToGrid="0" snapToObjects="1">
      <p:cViewPr>
        <p:scale>
          <a:sx n="100" d="100"/>
          <a:sy n="100" d="100"/>
        </p:scale>
        <p:origin x="-104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notesMaster" Target="notesMasters/notesMaster1.xml"/><Relationship Id="rId125" Type="http://schemas.openxmlformats.org/officeDocument/2006/relationships/handoutMaster" Target="handoutMasters/handoutMaster1.xml"/><Relationship Id="rId126" Type="http://schemas.openxmlformats.org/officeDocument/2006/relationships/printerSettings" Target="printerSettings/printerSettings1.bin"/><Relationship Id="rId127" Type="http://schemas.openxmlformats.org/officeDocument/2006/relationships/presProps" Target="presProps.xml"/><Relationship Id="rId128" Type="http://schemas.openxmlformats.org/officeDocument/2006/relationships/viewProps" Target="viewProps.xml"/><Relationship Id="rId129" Type="http://schemas.openxmlformats.org/officeDocument/2006/relationships/theme" Target="theme/theme1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00" Type="http://schemas.openxmlformats.org/officeDocument/2006/relationships/slide" Target="slides/slide93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3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BA-F058-7847-83A9-897C8FA5C0A5}" type="datetimeFigureOut">
              <a:rPr lang="en-US" smtClean="0"/>
              <a:pPr/>
              <a:t>03/07/16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F48C-4E8E-BC48-9BDB-963529F8D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7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9F30-F67D-E344-95C2-12AD18D22F28}" type="datetimeFigureOut">
              <a:rPr lang="en-US" smtClean="0"/>
              <a:pPr/>
              <a:t>03/07/16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93B-74F4-6441-A85E-4D4092B654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7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60FE2-EF13-864F-B985-515675F1B51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73832-0E85-4FEA-9ACD-15B00D6BF15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395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flange is active</a:t>
            </a:r>
            <a:r>
              <a:rPr lang="en-US" baseline="0" dirty="0" smtClean="0"/>
              <a:t> element since it has the holes where pins are inserted to catch the electrode on the mold.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02B9FB-652F-794F-871F-DEE87D694D27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87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02B9FB-652F-794F-871F-DEE87D694D27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546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02B9FB-652F-794F-871F-DEE87D694D27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129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02B9FB-652F-794F-871F-DEE87D694D27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129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modificare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02756" indent="-270291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081164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13629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1946095" indent="-216233" defTabSz="914485" eaLnBrk="0" hangingPunct="0"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378560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811026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243491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675957" indent="-216233" defTabSz="914485" eaLnBrk="0" fontAlgn="base" hangingPunct="0">
              <a:spcBef>
                <a:spcPct val="50000"/>
              </a:spcBef>
              <a:spcAft>
                <a:spcPct val="0"/>
              </a:spcAft>
              <a:defRPr sz="19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75</a:t>
            </a:fld>
            <a:endParaRPr lang="en-US" altLang="en-US" sz="1200" b="0" dirty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693B-74F4-6441-A85E-4D4092B6547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3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693B-74F4-6441-A85E-4D4092B6547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62ADC-DAFF-474D-983E-EEE4815AAA33}" type="slidenum">
              <a:rPr lang="en-US"/>
              <a:pPr/>
              <a:t>19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AA4B6A2F-6443-334F-A4F7-003F649E3CD5}" type="slidenum">
              <a:rPr lang="en-US" sz="1200">
                <a:latin typeface="Arial" charset="0"/>
              </a:rPr>
              <a:pPr algn="r" eaLnBrk="1" hangingPunct="1"/>
              <a:t>92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/>
            <a:fld id="{AA4B6A2F-6443-334F-A4F7-003F649E3CD5}" type="slidenum">
              <a:rPr lang="en-US" sz="1200">
                <a:latin typeface="Arial" charset="0"/>
              </a:rPr>
              <a:pPr algn="r" eaLnBrk="1" hangingPunct="1"/>
              <a:t>93</a:t>
            </a:fld>
            <a:endParaRPr lang="en-US" sz="120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B2690B-75F8-504B-AC11-37EE2621FC7B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46692E-0EA5-774E-96D4-660849DECFF6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2EE9-5088-B043-A884-FAB3D4FE6CB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332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7459A5-EC2F-414A-B910-88ADB5A43FDC}" type="slidenum">
              <a:rPr lang="en-US"/>
              <a:pPr/>
              <a:t>42</a:t>
            </a:fld>
            <a:endParaRPr lang="en-US"/>
          </a:p>
        </p:txBody>
      </p:sp>
      <p:sp>
        <p:nvSpPr>
          <p:cNvPr id="5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73832-0E85-4FEA-9ACD-15B00D6BF15A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58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3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fld id="{F0E37C62-4EE2-B946-8779-792BB2FC68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57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6152" y="1270635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3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981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04875" y="2635250"/>
            <a:ext cx="7315200" cy="14287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981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04875" y="2635250"/>
            <a:ext cx="228600" cy="14287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95350" y="4222750"/>
            <a:ext cx="228600" cy="14287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57275" y="4222750"/>
            <a:ext cx="7162799" cy="14287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358900" y="2743200"/>
            <a:ext cx="6861175" cy="13208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58900" y="4222750"/>
            <a:ext cx="6861175" cy="142875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1E85-66DC-9D41-BB5C-3B8A9F0FDBE1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3BD4B-6D93-1F4D-9DB5-0F21A1769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8709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2239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5080"/>
            <a:ext cx="3782568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9528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37266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883597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1087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36377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4949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60030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64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6242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3624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972004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464653"/>
                </a:solidFill>
              </a:rPr>
              <a:t>4/7/2016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6" y="851381"/>
            <a:ext cx="8229600" cy="260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341"/>
            <a:ext cx="8229600" cy="622639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8121"/>
            <a:ext cx="8229600" cy="496804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330591" y="6356351"/>
            <a:ext cx="5639871" cy="37935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53" y="6356351"/>
            <a:ext cx="1118912" cy="37908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Report Coordinatore I - LNF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76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0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36" y="1059591"/>
            <a:ext cx="3600000" cy="260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464"/>
            <a:ext cx="3758736" cy="105959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8309"/>
            <a:ext cx="4164241" cy="464785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330591" y="6356351"/>
            <a:ext cx="5639871" cy="379355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53" y="6356351"/>
            <a:ext cx="1118912" cy="37908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Report Coordinatore I - LNF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7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1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30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15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19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31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0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92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08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57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7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847" r:id="rId12"/>
    <p:sldLayoutId id="2147483848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50025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FFFDF036-0844-AF49-B94B-6111EC9B2C3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800000"/>
          </a:solidFill>
          <a:latin typeface="Helvetica" pitchFamily="-128" charset="0"/>
          <a:ea typeface="ＭＳ Ｐゴシック" pitchFamily="11" charset="-128"/>
          <a:cs typeface="ＭＳ Ｐゴシック" pitchFamily="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1" charset="-128"/>
          <a:cs typeface="ＭＳ Ｐゴシック" pitchFamily="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Helvetica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>
                <a:solidFill>
                  <a:srgbClr val="464653"/>
                </a:solidFill>
              </a:rPr>
              <a:t>4/7/2016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t>4/7/2016</a:t>
            </a:r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t>Report Coordinatore I - LNF</a:t>
            </a:r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 b="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2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658-4F3D-0043-BE77-369457DA1D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" Target="slide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14.xml.rels><?xml version="1.0" encoding="UTF-8" standalone="yes"?>
<Relationships xmlns="http://schemas.openxmlformats.org/package/2006/relationships"><Relationship Id="rId11" Type="http://schemas.openxmlformats.org/officeDocument/2006/relationships/slide" Target="slide103.xml"/><Relationship Id="rId12" Type="http://schemas.openxmlformats.org/officeDocument/2006/relationships/slide" Target="slide67.xml"/><Relationship Id="rId13" Type="http://schemas.openxmlformats.org/officeDocument/2006/relationships/slide" Target="slide36.xml"/><Relationship Id="rId14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7.xml"/><Relationship Id="rId6" Type="http://schemas.openxmlformats.org/officeDocument/2006/relationships/slide" Target="slide29.xml"/><Relationship Id="rId7" Type="http://schemas.openxmlformats.org/officeDocument/2006/relationships/slide" Target="slide74.xml"/><Relationship Id="rId8" Type="http://schemas.openxmlformats.org/officeDocument/2006/relationships/slide" Target="slide46.xml"/><Relationship Id="rId9" Type="http://schemas.openxmlformats.org/officeDocument/2006/relationships/slide" Target="slide57.xml"/><Relationship Id="rId10" Type="http://schemas.openxmlformats.org/officeDocument/2006/relationships/slide" Target="slide8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114.xml"/><Relationship Id="rId12" Type="http://schemas.openxmlformats.org/officeDocument/2006/relationships/slide" Target="slide74.xml"/><Relationship Id="rId13" Type="http://schemas.openxmlformats.org/officeDocument/2006/relationships/slide" Target="slide83.xml"/><Relationship Id="rId14" Type="http://schemas.openxmlformats.org/officeDocument/2006/relationships/slide" Target="slide9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2.xml"/><Relationship Id="rId4" Type="http://schemas.openxmlformats.org/officeDocument/2006/relationships/slide" Target="slide17.xml"/><Relationship Id="rId5" Type="http://schemas.openxmlformats.org/officeDocument/2006/relationships/slide" Target="slide29.xml"/><Relationship Id="rId6" Type="http://schemas.openxmlformats.org/officeDocument/2006/relationships/slide" Target="slide46.xml"/><Relationship Id="rId7" Type="http://schemas.openxmlformats.org/officeDocument/2006/relationships/slide" Target="slide57.xml"/><Relationship Id="rId8" Type="http://schemas.openxmlformats.org/officeDocument/2006/relationships/slide" Target="slide67.xml"/><Relationship Id="rId9" Type="http://schemas.openxmlformats.org/officeDocument/2006/relationships/slide" Target="slide103.xml"/><Relationship Id="rId10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format/1505.01648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Relationship Id="rId3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8" Type="http://schemas.openxmlformats.org/officeDocument/2006/relationships/image" Target="../media/image85.emf"/><Relationship Id="rId9" Type="http://schemas.openxmlformats.org/officeDocument/2006/relationships/image" Target="../media/image86.png"/><Relationship Id="rId10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0.png"/><Relationship Id="rId3" Type="http://schemas.openxmlformats.org/officeDocument/2006/relationships/image" Target="../media/image91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1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Relationship Id="rId7" Type="http://schemas.openxmlformats.org/officeDocument/2006/relationships/image" Target="../media/image96.jpg"/><Relationship Id="rId8" Type="http://schemas.openxmlformats.org/officeDocument/2006/relationships/image" Target="../media/image97.jpeg"/><Relationship Id="rId9" Type="http://schemas.openxmlformats.org/officeDocument/2006/relationships/image" Target="../media/image98.png"/><Relationship Id="rId10" Type="http://schemas.openxmlformats.org/officeDocument/2006/relationships/image" Target="../media/image99.emf"/><Relationship Id="rId11" Type="http://schemas.openxmlformats.org/officeDocument/2006/relationships/image" Target="../media/image91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png"/><Relationship Id="rId7" Type="http://schemas.openxmlformats.org/officeDocument/2006/relationships/image" Target="../media/image91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g"/><Relationship Id="rId6" Type="http://schemas.openxmlformats.org/officeDocument/2006/relationships/image" Target="../media/image108.jpg"/><Relationship Id="rId7" Type="http://schemas.openxmlformats.org/officeDocument/2006/relationships/image" Target="../media/image91.gi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91.gi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1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1.gif"/><Relationship Id="rId3" Type="http://schemas.openxmlformats.org/officeDocument/2006/relationships/slide" Target="slide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1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1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6" Type="http://schemas.openxmlformats.org/officeDocument/2006/relationships/image" Target="../media/image123.jpeg"/><Relationship Id="rId7" Type="http://schemas.openxmlformats.org/officeDocument/2006/relationships/image" Target="../media/image124.jpeg"/><Relationship Id="rId8" Type="http://schemas.openxmlformats.org/officeDocument/2006/relationships/image" Target="../media/image125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2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5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2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" Target="slide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3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42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4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4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45.xml"/><Relationship Id="rId3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3020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</a:t>
            </a:r>
            <a:br>
              <a:rPr lang="en-US" dirty="0" smtClean="0"/>
            </a:br>
            <a:r>
              <a:rPr lang="en-US" dirty="0" smtClean="0"/>
              <a:t>al CL </a:t>
            </a:r>
            <a:r>
              <a:rPr lang="en-US" dirty="0" err="1" smtClean="0"/>
              <a:t>aperto</a:t>
            </a:r>
            <a:r>
              <a:rPr lang="en-US" dirty="0" smtClean="0"/>
              <a:t> del 4/7/2016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344" y="5124450"/>
            <a:ext cx="7071856" cy="1120018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T. Spadaro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2016 </a:t>
            </a:r>
            <a:r>
              <a:rPr lang="en-US" dirty="0" err="1" smtClean="0"/>
              <a:t>gruppo</a:t>
            </a:r>
            <a:r>
              <a:rPr lang="en-US" dirty="0" smtClean="0"/>
              <a:t> ATLAS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777797"/>
              </p:ext>
            </p:extLst>
          </p:nvPr>
        </p:nvGraphicFramePr>
        <p:xfrm>
          <a:off x="152402" y="1151879"/>
          <a:ext cx="8851899" cy="521329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progettazione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cad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3.5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automazione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staff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“non disponibile”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+mn-ea"/>
                          <a:cs typeface="Bookman Old Style"/>
                        </a:rPr>
                        <a:t>completamento </a:t>
                      </a:r>
                      <a:r>
                        <a:rPr kumimoji="0"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+mn-ea"/>
                          <a:cs typeface="Bookman Old Style"/>
                        </a:rPr>
                        <a:t>tool</a:t>
                      </a:r>
                      <a:r>
                        <a:rPr kumimoji="0"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+mn-ea"/>
                          <a:cs typeface="Bookman Old Style"/>
                        </a:rPr>
                        <a:t> per camere </a:t>
                      </a:r>
                      <a:r>
                        <a:rPr kumimoji="0"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+mn-ea"/>
                          <a:cs typeface="Bookman Old Style"/>
                        </a:rPr>
                        <a:t>micromegas</a:t>
                      </a:r>
                      <a:r>
                        <a:rPr kumimoji="0"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Metrologia: certificazione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e assemblaggio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Conference </a:t>
            </a:r>
            <a:r>
              <a:rPr lang="it-IT" dirty="0" err="1" smtClean="0"/>
              <a:t>talks</a:t>
            </a:r>
            <a:r>
              <a:rPr lang="it-IT" dirty="0" smtClean="0"/>
              <a:t> 2016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74075" y="1351181"/>
            <a:ext cx="8769925" cy="346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P. Valente, “Dark photon searches in positron annihilations  with the PADME experiment” </a:t>
            </a:r>
            <a:r>
              <a:rPr lang="en-GB" b="1" dirty="0" smtClean="0">
                <a:solidFill>
                  <a:srgbClr val="000000"/>
                </a:solidFill>
              </a:rPr>
              <a:t>LEPP 2016, Mainz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April 2016, invited talk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M. Raggi, “The PADME experiment at LNF” </a:t>
            </a:r>
            <a:r>
              <a:rPr lang="en-GB" b="1" dirty="0" smtClean="0">
                <a:solidFill>
                  <a:srgbClr val="000000"/>
                </a:solidFill>
              </a:rPr>
              <a:t>Dark Sector 2016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invited talk </a:t>
            </a:r>
            <a:endParaRPr lang="en-GB" b="1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V. </a:t>
            </a:r>
            <a:r>
              <a:rPr lang="en-GB" dirty="0" err="1" smtClean="0">
                <a:solidFill>
                  <a:srgbClr val="000000"/>
                </a:solidFill>
              </a:rPr>
              <a:t>Kozhuharov</a:t>
            </a:r>
            <a:r>
              <a:rPr lang="en-GB" dirty="0" smtClean="0">
                <a:solidFill>
                  <a:srgbClr val="000000"/>
                </a:solidFill>
              </a:rPr>
              <a:t>,  “New projects on dark photon search”, </a:t>
            </a:r>
            <a:r>
              <a:rPr lang="en-GB" b="1" dirty="0" err="1" smtClean="0">
                <a:solidFill>
                  <a:srgbClr val="000000"/>
                </a:solidFill>
              </a:rPr>
              <a:t>Vulcano</a:t>
            </a:r>
            <a:r>
              <a:rPr lang="en-GB" b="1" dirty="0" smtClean="0">
                <a:solidFill>
                  <a:srgbClr val="000000"/>
                </a:solidFill>
              </a:rPr>
              <a:t> Workshop</a:t>
            </a:r>
            <a:endParaRPr lang="en-GB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G. </a:t>
            </a:r>
            <a:r>
              <a:rPr lang="en-GB" dirty="0" err="1" smtClean="0">
                <a:solidFill>
                  <a:srgbClr val="000000"/>
                </a:solidFill>
              </a:rPr>
              <a:t>Piperno</a:t>
            </a:r>
            <a:r>
              <a:rPr lang="en-GB" dirty="0" smtClean="0">
                <a:solidFill>
                  <a:srgbClr val="000000"/>
                </a:solidFill>
              </a:rPr>
              <a:t>, “The PADME experiment at LNF”, </a:t>
            </a:r>
            <a:r>
              <a:rPr lang="en-GB" b="1" dirty="0" smtClean="0">
                <a:solidFill>
                  <a:srgbClr val="000000"/>
                </a:solidFill>
              </a:rPr>
              <a:t>IFAE 2016</a:t>
            </a:r>
            <a:r>
              <a:rPr lang="en-GB" dirty="0" smtClean="0">
                <a:solidFill>
                  <a:srgbClr val="000000"/>
                </a:solidFill>
              </a:rPr>
              <a:t>, poster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G. </a:t>
            </a:r>
            <a:r>
              <a:rPr lang="en-GB" dirty="0" err="1" smtClean="0">
                <a:solidFill>
                  <a:srgbClr val="000000"/>
                </a:solidFill>
              </a:rPr>
              <a:t>Piperno</a:t>
            </a:r>
            <a:r>
              <a:rPr lang="en-GB" dirty="0" smtClean="0">
                <a:solidFill>
                  <a:srgbClr val="000000"/>
                </a:solidFill>
              </a:rPr>
              <a:t>, “The PADME experiment at LNF”, </a:t>
            </a:r>
            <a:r>
              <a:rPr lang="en-GB" b="1" dirty="0" err="1" smtClean="0">
                <a:solidFill>
                  <a:srgbClr val="000000"/>
                </a:solidFill>
              </a:rPr>
              <a:t>Frascati</a:t>
            </a:r>
            <a:r>
              <a:rPr lang="en-GB" b="1" dirty="0" smtClean="0">
                <a:solidFill>
                  <a:srgbClr val="000000"/>
                </a:solidFill>
              </a:rPr>
              <a:t> Spring School</a:t>
            </a:r>
            <a:r>
              <a:rPr lang="en-GB" dirty="0" smtClean="0">
                <a:solidFill>
                  <a:srgbClr val="000000"/>
                </a:solidFill>
              </a:rPr>
              <a:t> - LNF - May 9, 2016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F. </a:t>
            </a:r>
            <a:r>
              <a:rPr lang="en-GB" dirty="0" err="1" smtClean="0">
                <a:solidFill>
                  <a:srgbClr val="000000"/>
                </a:solidFill>
              </a:rPr>
              <a:t>Ferrarotto</a:t>
            </a:r>
            <a:r>
              <a:rPr lang="en-GB" dirty="0" smtClean="0">
                <a:solidFill>
                  <a:srgbClr val="000000"/>
                </a:solidFill>
              </a:rPr>
              <a:t>  “Searching for dark photons with the PADME experiment at the DAFNE LINAC”, </a:t>
            </a:r>
            <a:r>
              <a:rPr lang="en-GB" b="1" dirty="0" err="1" smtClean="0">
                <a:solidFill>
                  <a:srgbClr val="000000"/>
                </a:solidFill>
              </a:rPr>
              <a:t>Rencontres</a:t>
            </a:r>
            <a:r>
              <a:rPr lang="en-GB" b="1" dirty="0" smtClean="0">
                <a:solidFill>
                  <a:srgbClr val="000000"/>
                </a:solidFill>
              </a:rPr>
              <a:t> de Blois</a:t>
            </a:r>
            <a:r>
              <a:rPr lang="en-GB" dirty="0" smtClean="0">
                <a:solidFill>
                  <a:srgbClr val="000000"/>
                </a:solidFill>
              </a:rPr>
              <a:t>, June 2016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S. Fiore, “The PADME experiment at LNF” </a:t>
            </a:r>
            <a:r>
              <a:rPr lang="en-GB" b="1" dirty="0" smtClean="0">
                <a:solidFill>
                  <a:srgbClr val="000000"/>
                </a:solidFill>
              </a:rPr>
              <a:t>Beach 2016</a:t>
            </a:r>
            <a:r>
              <a:rPr lang="en-GB" dirty="0" smtClean="0">
                <a:solidFill>
                  <a:srgbClr val="000000"/>
                </a:solidFill>
              </a:rPr>
              <a:t>, George Mason University, June 2016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M. Raggi, “The PADME experiment at LNF”, </a:t>
            </a:r>
            <a:r>
              <a:rPr lang="en-GB" b="1" dirty="0" smtClean="0">
                <a:solidFill>
                  <a:srgbClr val="000000"/>
                </a:solidFill>
              </a:rPr>
              <a:t>ICHEP 2016</a:t>
            </a:r>
            <a:r>
              <a:rPr lang="en-GB" dirty="0" smtClean="0">
                <a:solidFill>
                  <a:srgbClr val="000000"/>
                </a:solidFill>
              </a:rPr>
              <a:t>, Chicago, August 2016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075" y="5291150"/>
            <a:ext cx="87699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M. Raggi, “The PADME experiment at LNF” invited seminar, LAPP, Annecy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M. Raggi, “The PADME experiment at LNF” invited seminar, Cambridge University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215900"/>
            <a:ext cx="8991598" cy="711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PADME: </a:t>
            </a:r>
            <a:r>
              <a:rPr lang="en-US" dirty="0" err="1">
                <a:latin typeface="Bookman Old Style"/>
                <a:cs typeface="Bookman Old Style"/>
              </a:rPr>
              <a:t>s</a:t>
            </a:r>
            <a:r>
              <a:rPr lang="en-US" dirty="0" err="1" smtClean="0">
                <a:latin typeface="Bookman Old Style"/>
                <a:cs typeface="Bookman Old Style"/>
              </a:rPr>
              <a:t>ervizi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smtClean="0">
                <a:latin typeface="Bookman Old Style"/>
                <a:cs typeface="Bookman Old Style"/>
              </a:rPr>
              <a:t>II sem. </a:t>
            </a:r>
            <a:r>
              <a:rPr lang="en-US" dirty="0" smtClean="0">
                <a:latin typeface="Bookman Old Style"/>
                <a:cs typeface="Bookman Old Style"/>
              </a:rPr>
              <a:t>2016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380735"/>
              </p:ext>
            </p:extLst>
          </p:nvPr>
        </p:nvGraphicFramePr>
        <p:xfrm>
          <a:off x="152402" y="1151879"/>
          <a:ext cx="8851899" cy="1913635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 progettazione (Corradi)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meccanica prototipi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Metrologia: qualificazione cristalli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layout PADME (C. Capoccia)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2402" y="3291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</a:t>
            </a:r>
            <a:r>
              <a:rPr lang="en-US" sz="2000" dirty="0" smtClean="0"/>
              <a:t>2017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C.Apparati/Inventario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14</a:t>
            </a:r>
            <a:r>
              <a:rPr lang="en-US" sz="2000" dirty="0" smtClean="0"/>
              <a:t>              </a:t>
            </a:r>
            <a:r>
              <a:rPr lang="en-US" sz="2000" dirty="0" smtClean="0">
                <a:solidFill>
                  <a:srgbClr val="0000FF"/>
                </a:solidFill>
              </a:rPr>
              <a:t>6                 </a:t>
            </a:r>
            <a:r>
              <a:rPr lang="en-US" sz="2000" dirty="0" smtClean="0">
                <a:solidFill>
                  <a:srgbClr val="008000"/>
                </a:solidFill>
              </a:rPr>
              <a:t>640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990600"/>
          </a:xfrm>
        </p:spPr>
        <p:txBody>
          <a:bodyPr/>
          <a:lstStyle/>
          <a:p>
            <a:r>
              <a:rPr lang="en-US" dirty="0" err="1" smtClean="0">
                <a:latin typeface="Bookman Old Style"/>
                <a:cs typeface="Bookman Old Style"/>
              </a:rPr>
              <a:t>Anagrafica</a:t>
            </a:r>
            <a:r>
              <a:rPr lang="en-US" dirty="0" smtClean="0">
                <a:latin typeface="Bookman Old Style"/>
                <a:cs typeface="Bookman Old Style"/>
              </a:rPr>
              <a:t> PADME 2017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2180" y="1304661"/>
            <a:ext cx="227996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P. Valente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Ferrarotto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50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E.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Leonardi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50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S. Fiore (ENEA) 20%</a:t>
            </a:r>
          </a:p>
          <a:p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 and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Sapienza</a:t>
            </a:r>
            <a:endParaRPr lang="en-US" sz="11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Organtini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40%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M. Raggi 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RTDb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50%</a:t>
            </a:r>
            <a:endParaRPr lang="en-US" sz="1100" dirty="0">
              <a:solidFill>
                <a:srgbClr val="640F1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0377" y="1246768"/>
            <a:ext cx="2314556" cy="3154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Ricerca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Bedogni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10%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F.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Bossi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R. De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Sangro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Finocchiaro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b="1" dirty="0" smtClean="0">
                <a:solidFill>
                  <a:srgbClr val="008000"/>
                </a:solidFill>
                <a:latin typeface="Calibri"/>
                <a:cs typeface="Calibri"/>
              </a:rPr>
              <a:t>P. </a:t>
            </a:r>
            <a:r>
              <a:rPr lang="en-US" sz="1100" b="1" dirty="0" err="1" smtClean="0">
                <a:solidFill>
                  <a:srgbClr val="008000"/>
                </a:solidFill>
                <a:latin typeface="Calibri"/>
                <a:cs typeface="Calibri"/>
              </a:rPr>
              <a:t>Gianotti</a:t>
            </a:r>
            <a:r>
              <a:rPr lang="en-US" sz="1100" b="1" dirty="0" smtClean="0">
                <a:solidFill>
                  <a:srgbClr val="00800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Palutan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Piperno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A.d.R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.) 100%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Sciascia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T.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Spadaro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b="1" dirty="0" smtClean="0">
                <a:solidFill>
                  <a:srgbClr val="008000"/>
                </a:solidFill>
                <a:latin typeface="Calibri"/>
                <a:cs typeface="Calibri"/>
              </a:rPr>
              <a:t>E. </a:t>
            </a:r>
            <a:r>
              <a:rPr lang="en-US" sz="1100" b="1" dirty="0" err="1" smtClean="0">
                <a:solidFill>
                  <a:srgbClr val="008000"/>
                </a:solidFill>
                <a:latin typeface="Calibri"/>
                <a:cs typeface="Calibri"/>
              </a:rPr>
              <a:t>Spiriti</a:t>
            </a:r>
            <a:r>
              <a:rPr lang="en-US" sz="1100" b="1" dirty="0" smtClean="0">
                <a:solidFill>
                  <a:srgbClr val="008000"/>
                </a:solidFill>
                <a:latin typeface="Calibri"/>
                <a:cs typeface="Calibri"/>
              </a:rPr>
              <a:t>  10%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Kozhuharov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50%</a:t>
            </a:r>
          </a:p>
          <a:p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Georgiev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 Sofia) 50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%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(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Divisione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i="1" dirty="0" err="1">
                <a:solidFill>
                  <a:srgbClr val="640F10"/>
                </a:solidFill>
                <a:latin typeface="Calibri"/>
                <a:cs typeface="Calibri"/>
              </a:rPr>
              <a:t>A</a:t>
            </a:r>
            <a:r>
              <a:rPr lang="en-US" sz="1100" i="1" dirty="0" err="1" smtClean="0">
                <a:solidFill>
                  <a:srgbClr val="640F10"/>
                </a:solidFill>
                <a:latin typeface="Calibri"/>
                <a:cs typeface="Calibri"/>
              </a:rPr>
              <a:t>cceleratori</a:t>
            </a:r>
            <a:r>
              <a:rPr lang="en-US" sz="1100" i="1" dirty="0" smtClean="0">
                <a:solidFill>
                  <a:srgbClr val="640F10"/>
                </a:solidFill>
                <a:latin typeface="Calibri"/>
                <a:cs typeface="Calibri"/>
              </a:rPr>
              <a:t>)</a:t>
            </a:r>
            <a:endParaRPr lang="en-US" sz="11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B.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Buonomo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L.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Foggetta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(20%)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Ghigo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(10%)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724" y="1244237"/>
            <a:ext cx="2377925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u="sng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u="sng" dirty="0" err="1" smtClean="0">
                <a:solidFill>
                  <a:srgbClr val="640F10"/>
                </a:solidFill>
                <a:latin typeface="Calibri"/>
                <a:cs typeface="Calibri"/>
              </a:rPr>
              <a:t>Chiodini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30%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S. 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Spagnolo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20%</a:t>
            </a:r>
          </a:p>
          <a:p>
            <a:r>
              <a:rPr lang="it-IT" sz="1100" b="1" dirty="0">
                <a:solidFill>
                  <a:srgbClr val="008000"/>
                </a:solidFill>
                <a:latin typeface="Calibri"/>
                <a:cs typeface="Calibri"/>
              </a:rPr>
              <a:t>Pietro Creti  (I </a:t>
            </a:r>
            <a:r>
              <a:rPr lang="it-IT" sz="1100" b="1" dirty="0" err="1">
                <a:solidFill>
                  <a:srgbClr val="008000"/>
                </a:solidFill>
                <a:latin typeface="Calibri"/>
                <a:cs typeface="Calibri"/>
              </a:rPr>
              <a:t>tec</a:t>
            </a:r>
            <a:r>
              <a:rPr lang="it-IT" sz="1100" b="1" dirty="0">
                <a:solidFill>
                  <a:srgbClr val="008000"/>
                </a:solidFill>
                <a:latin typeface="Calibri"/>
                <a:cs typeface="Calibri"/>
              </a:rPr>
              <a:t>)   20%</a:t>
            </a:r>
          </a:p>
          <a:p>
            <a:r>
              <a:rPr lang="it-IT" sz="1100" b="1" dirty="0">
                <a:solidFill>
                  <a:srgbClr val="008000"/>
                </a:solidFill>
                <a:latin typeface="Calibri"/>
                <a:cs typeface="Calibri"/>
              </a:rPr>
              <a:t>Viviana </a:t>
            </a:r>
            <a:r>
              <a:rPr lang="it-IT" sz="1100" b="1" dirty="0" err="1">
                <a:solidFill>
                  <a:srgbClr val="008000"/>
                </a:solidFill>
                <a:latin typeface="Calibri"/>
                <a:cs typeface="Calibri"/>
              </a:rPr>
              <a:t>Scherini</a:t>
            </a:r>
            <a:r>
              <a:rPr lang="it-IT" sz="1100" b="1" dirty="0">
                <a:solidFill>
                  <a:srgbClr val="008000"/>
                </a:solidFill>
                <a:latin typeface="Calibri"/>
                <a:cs typeface="Calibri"/>
              </a:rPr>
              <a:t>  </a:t>
            </a:r>
            <a:r>
              <a:rPr lang="it-IT" sz="1100" b="1" dirty="0" err="1">
                <a:solidFill>
                  <a:srgbClr val="008000"/>
                </a:solidFill>
                <a:latin typeface="Calibri"/>
                <a:cs typeface="Calibri"/>
              </a:rPr>
              <a:t>ass</a:t>
            </a:r>
            <a:r>
              <a:rPr lang="it-IT" sz="1100" b="1" dirty="0">
                <a:solidFill>
                  <a:srgbClr val="008000"/>
                </a:solidFill>
                <a:latin typeface="Calibri"/>
                <a:cs typeface="Calibri"/>
              </a:rPr>
              <a:t> INFN  30%</a:t>
            </a:r>
          </a:p>
          <a:p>
            <a:endParaRPr lang="en-US" sz="1100" u="sng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Caricato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ric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Maruccio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Professore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20%</a:t>
            </a:r>
          </a:p>
          <a:p>
            <a:r>
              <a:rPr lang="en-US" sz="1100" dirty="0">
                <a:solidFill>
                  <a:srgbClr val="640F10"/>
                </a:solidFill>
                <a:cs typeface="Calibri"/>
              </a:rPr>
              <a:t>M. Martino (</a:t>
            </a:r>
            <a:r>
              <a:rPr lang="en-US" sz="1100" dirty="0" err="1">
                <a:solidFill>
                  <a:srgbClr val="640F10"/>
                </a:solidFill>
                <a:cs typeface="Calibri"/>
              </a:rPr>
              <a:t>Professore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) </a:t>
            </a:r>
            <a:r>
              <a:rPr lang="en-US" sz="1100" dirty="0" smtClean="0">
                <a:solidFill>
                  <a:srgbClr val="640F10"/>
                </a:solidFill>
                <a:cs typeface="Calibri"/>
              </a:rPr>
              <a:t>30</a:t>
            </a:r>
            <a:r>
              <a:rPr lang="en-US" sz="1100" dirty="0">
                <a:solidFill>
                  <a:srgbClr val="640F10"/>
                </a:solidFill>
                <a:cs typeface="Calibri"/>
              </a:rPr>
              <a:t>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A.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Monteduro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AdR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20%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8" y="4555814"/>
            <a:ext cx="23651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Lecce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G. Fiore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30%</a:t>
            </a:r>
          </a:p>
          <a:p>
            <a:endParaRPr lang="en-US" sz="1100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200" b="1" dirty="0">
                <a:solidFill>
                  <a:srgbClr val="640F10"/>
                </a:solidFill>
                <a:latin typeface="Calibri"/>
                <a:cs typeface="Calibri"/>
              </a:rPr>
              <a:t>INFN 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Lecce and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Università</a:t>
            </a:r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640F10"/>
                </a:solidFill>
                <a:latin typeface="Calibri"/>
                <a:cs typeface="Calibri"/>
              </a:rPr>
              <a:t>Salento</a:t>
            </a:r>
            <a:endParaRPr lang="en-US" sz="1200" b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M.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Corrado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640F10"/>
                </a:solidFill>
                <a:latin typeface="Calibri"/>
                <a:cs typeface="Calibri"/>
              </a:rPr>
              <a:t>20%</a:t>
            </a:r>
          </a:p>
          <a:p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C. Pinto (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Tecnico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640F1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640F10"/>
                </a:solidFill>
                <a:latin typeface="Calibri"/>
                <a:cs typeface="Calibri"/>
              </a:rPr>
              <a:t> ) 20%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4298" y="4632014"/>
            <a:ext cx="3135402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640F10"/>
                </a:solidFill>
                <a:latin typeface="Calibri"/>
                <a:cs typeface="Calibri"/>
              </a:rPr>
              <a:t>INFN LNF</a:t>
            </a:r>
          </a:p>
          <a:p>
            <a:r>
              <a:rPr lang="en-US" sz="1100" i="1" dirty="0">
                <a:solidFill>
                  <a:srgbClr val="640F10"/>
                </a:solidFill>
                <a:cs typeface="Calibri"/>
              </a:rPr>
              <a:t>(SPAS)</a:t>
            </a:r>
            <a:endParaRPr lang="en-US" sz="1100" i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C.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Capoccia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50%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/>
            </a:r>
            <a:b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E.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Capitolo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 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meccanico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5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0%</a:t>
            </a:r>
          </a:p>
          <a:p>
            <a:r>
              <a:rPr lang="en-US" sz="1200" i="1" dirty="0" smtClean="0">
                <a:solidFill>
                  <a:srgbClr val="640F10"/>
                </a:solidFill>
                <a:latin typeface="Calibri"/>
                <a:cs typeface="Calibri"/>
              </a:rPr>
              <a:t>(SELF)</a:t>
            </a:r>
            <a:endParaRPr lang="en-US" sz="1200" i="1" dirty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G.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Corradi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(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Progettista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08000"/>
                </a:solidFill>
                <a:latin typeface="Calibri"/>
                <a:cs typeface="Calibri"/>
              </a:rPr>
              <a:t>Elettronico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) </a:t>
            </a:r>
            <a:r>
              <a:rPr lang="en-US" sz="1100" dirty="0">
                <a:solidFill>
                  <a:srgbClr val="008000"/>
                </a:solidFill>
                <a:latin typeface="Calibri"/>
                <a:cs typeface="Calibri"/>
              </a:rPr>
              <a:t>3</a:t>
            </a:r>
            <a:r>
              <a:rPr lang="en-US" sz="1100" dirty="0" smtClean="0">
                <a:solidFill>
                  <a:srgbClr val="008000"/>
                </a:solidFill>
                <a:latin typeface="Calibri"/>
                <a:cs typeface="Calibri"/>
              </a:rPr>
              <a:t>0%</a:t>
            </a:r>
          </a:p>
          <a:p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Frascati</a:t>
            </a:r>
            <a:r>
              <a:rPr lang="en-US" sz="11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Officina</a:t>
            </a:r>
            <a:r>
              <a:rPr lang="en-US" sz="1100" b="1" dirty="0" smtClean="0">
                <a:solidFill>
                  <a:srgbClr val="640F10"/>
                </a:solidFill>
                <a:latin typeface="Calibri"/>
                <a:cs typeface="Calibri"/>
              </a:rPr>
              <a:t> </a:t>
            </a:r>
            <a:r>
              <a:rPr lang="en-US" sz="1100" b="1" dirty="0" err="1" smtClean="0">
                <a:solidFill>
                  <a:srgbClr val="640F10"/>
                </a:solidFill>
                <a:latin typeface="Calibri"/>
                <a:cs typeface="Calibri"/>
              </a:rPr>
              <a:t>meccanica</a:t>
            </a:r>
            <a:endParaRPr lang="en-US" sz="1100" b="1" dirty="0" smtClean="0">
              <a:solidFill>
                <a:srgbClr val="640F10"/>
              </a:solidFill>
              <a:latin typeface="Calibri"/>
              <a:cs typeface="Calibri"/>
            </a:endParaRPr>
          </a:p>
          <a:p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2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mesi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uomo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1 </a:t>
            </a:r>
            <a:r>
              <a:rPr lang="en-US" sz="1100" dirty="0" err="1" smtClean="0">
                <a:solidFill>
                  <a:srgbClr val="0D6E00"/>
                </a:solidFill>
                <a:latin typeface="Calibri"/>
                <a:cs typeface="Calibri"/>
              </a:rPr>
              <a:t>sem</a:t>
            </a:r>
            <a:r>
              <a:rPr lang="en-US" sz="1100" dirty="0" smtClean="0">
                <a:solidFill>
                  <a:srgbClr val="0D6E00"/>
                </a:solidFill>
                <a:latin typeface="Calibri"/>
                <a:cs typeface="Calibri"/>
              </a:rPr>
              <a:t> (2016)</a:t>
            </a:r>
            <a:endParaRPr lang="en-US" sz="1100" dirty="0">
              <a:solidFill>
                <a:srgbClr val="0D6E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6037" y="4619550"/>
            <a:ext cx="25428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INFN Roma</a:t>
            </a:r>
          </a:p>
          <a:p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Supporto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per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montaggi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e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cablaggi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20%</a:t>
            </a:r>
          </a:p>
          <a:p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Supporto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per </a:t>
            </a:r>
            <a:r>
              <a:rPr lang="en-US" sz="1100" b="1" dirty="0" err="1">
                <a:solidFill>
                  <a:srgbClr val="640F10"/>
                </a:solidFill>
                <a:latin typeface="Calibri"/>
                <a:cs typeface="Calibri"/>
              </a:rPr>
              <a:t>elettronica</a:t>
            </a:r>
            <a:r>
              <a:rPr lang="en-US" sz="1100" b="1" dirty="0">
                <a:solidFill>
                  <a:srgbClr val="640F10"/>
                </a:solidFill>
                <a:latin typeface="Calibri"/>
                <a:cs typeface="Calibri"/>
              </a:rPr>
              <a:t> di readout 20%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42659" y="4326418"/>
            <a:ext cx="182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Supporto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tecnico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13176" y="935329"/>
            <a:ext cx="206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alibri"/>
                <a:cs typeface="Calibri"/>
              </a:rPr>
              <a:t>Personale</a:t>
            </a:r>
            <a:r>
              <a:rPr lang="en-US" b="1" dirty="0" smtClean="0">
                <a:latin typeface="Calibri"/>
                <a:cs typeface="Calibri"/>
              </a:rPr>
              <a:t> di </a:t>
            </a:r>
            <a:r>
              <a:rPr lang="en-US" b="1" dirty="0" err="1" smtClean="0">
                <a:latin typeface="Calibri"/>
                <a:cs typeface="Calibri"/>
              </a:rPr>
              <a:t>ricerca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9302" y="1246768"/>
            <a:ext cx="623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2. FTE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8447" y="1269637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4.3 FTE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72730" y="1304661"/>
            <a:ext cx="71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Calibri"/>
                <a:cs typeface="Calibri"/>
              </a:rPr>
              <a:t>2.6 FTE</a:t>
            </a:r>
            <a:endParaRPr lang="en-US" sz="14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410953" y="5981842"/>
            <a:ext cx="620683" cy="369332"/>
            <a:chOff x="8379506" y="5919374"/>
            <a:chExt cx="620683" cy="369332"/>
          </a:xfrm>
        </p:grpSpPr>
        <p:sp>
          <p:nvSpPr>
            <p:cNvPr id="21" name="Action Button: Custom 2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rgbClr val="FADA7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43000" dir="5400000" rotWithShape="0">
                <a:srgbClr val="000000">
                  <a:alpha val="4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balanced" dir="t">
                <a:rot lat="0" lon="0" rev="0"/>
              </a:lightRig>
            </a:scene3d>
            <a:sp3d prstMaterial="matte">
              <a:bevelT w="0" h="0"/>
              <a:contourClr>
                <a:srgbClr val="727CA3">
                  <a:tint val="100000"/>
                  <a:shade val="100000"/>
                  <a:hueMod val="100000"/>
                  <a:satMod val="10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back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4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CSN1 – lo </a:t>
            </a:r>
            <a:r>
              <a:rPr lang="en-US" dirty="0" err="1" smtClean="0"/>
              <a:t>storico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Bilancio</a:t>
            </a:r>
            <a:r>
              <a:rPr lang="en-US" sz="2400" dirty="0" smtClean="0"/>
              <a:t> stabile </a:t>
            </a:r>
            <a:r>
              <a:rPr lang="en-US" sz="2400" dirty="0" err="1" smtClean="0"/>
              <a:t>negli</a:t>
            </a:r>
            <a:r>
              <a:rPr lang="en-US" sz="2400" dirty="0" smtClean="0"/>
              <a:t> </a:t>
            </a:r>
            <a:r>
              <a:rPr lang="en-US" sz="2400" dirty="0" err="1" smtClean="0"/>
              <a:t>ultimi</a:t>
            </a:r>
            <a:r>
              <a:rPr lang="en-US" sz="2400" dirty="0" smtClean="0"/>
              <a:t> </a:t>
            </a:r>
            <a:r>
              <a:rPr lang="en-US" sz="2400" dirty="0" err="1" smtClean="0"/>
              <a:t>anni</a:t>
            </a:r>
            <a:r>
              <a:rPr lang="en-US" sz="2400" dirty="0" smtClean="0"/>
              <a:t>, </a:t>
            </a:r>
            <a:r>
              <a:rPr lang="en-US" sz="2400" b="1" dirty="0" err="1" smtClean="0"/>
              <a:t>leggera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ripresa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nel</a:t>
            </a:r>
            <a:r>
              <a:rPr lang="en-US" sz="2400" b="1" dirty="0" smtClean="0"/>
              <a:t> 2016</a:t>
            </a:r>
            <a:endParaRPr lang="en-US" sz="1900" b="1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32877"/>
              </p:ext>
            </p:extLst>
          </p:nvPr>
        </p:nvGraphicFramePr>
        <p:xfrm>
          <a:off x="612648" y="1668781"/>
          <a:ext cx="7920635" cy="4499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52"/>
                <a:gridCol w="1136452"/>
                <a:gridCol w="1136452"/>
                <a:gridCol w="1136452"/>
                <a:gridCol w="1136452"/>
                <a:gridCol w="1136452"/>
                <a:gridCol w="1101923"/>
              </a:tblGrid>
              <a:tr h="368165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Inv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App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</a:t>
                      </a:r>
                      <a:endParaRPr lang="en-US" sz="2200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1522.5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6000.5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1570.5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5506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25000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2008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1648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9443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7768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1345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4926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25413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2009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1551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8601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5973.5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1050.5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6247.5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23617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1636.5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8500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5372.5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5019.5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21730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888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6342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6136.5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851.5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4409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18923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2012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877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6790.5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699.5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5787.5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19837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2013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7156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974.5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5231.0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18620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2014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7400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6249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5407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19936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2015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7139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5456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918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19438</a:t>
                      </a:r>
                      <a:endParaRPr lang="en-US" sz="1800" b="1" dirty="0"/>
                    </a:p>
                  </a:txBody>
                  <a:tcPr/>
                </a:tc>
              </a:tr>
              <a:tr h="407262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2016</a:t>
                      </a:r>
                      <a:endParaRPr lang="en-US" sz="1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7653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5943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657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5871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20331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76.1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+6%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BES III (7)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Calorimetro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-ILC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MoU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RD51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80.3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-60%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44.5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173.5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71.3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</a:t>
                      </a:r>
                      <a:r>
                        <a:rPr lang="en-US" dirty="0" err="1" smtClean="0"/>
                        <a:t>Cecchi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-30%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107.5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~65%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69.95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Higgs workshop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109.5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~67%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1"/>
          <a:ext cx="85955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76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2012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76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76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42.5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(21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da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tasca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(11/6)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LNF Spring school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169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~64%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8792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1"/>
          <a:ext cx="859559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baseline="0" dirty="0" smtClean="0"/>
                        <a:t> exp </a:t>
                      </a:r>
                      <a:r>
                        <a:rPr lang="en-US" dirty="0" err="1" smtClean="0"/>
                        <a:t>Ghigo</a:t>
                      </a:r>
                      <a:r>
                        <a:rPr lang="en-US" dirty="0" smtClean="0"/>
                        <a:t>, 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Sangro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75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Lanfranchi</a:t>
                      </a:r>
                      <a:r>
                        <a:rPr lang="en-US" baseline="0" dirty="0" smtClean="0"/>
                        <a:t> (SPSC)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dirty="0" smtClean="0"/>
                        <a:t> WG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(LHCC), </a:t>
                      </a: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75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72.5 FTE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75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41.5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Tagliato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di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3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kE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53.5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LNF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195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8792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Richieste ATLAS per il 2016 e 2017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27000" y="1220958"/>
            <a:ext cx="883773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Composizione</a:t>
            </a:r>
            <a:r>
              <a:rPr lang="en-US" sz="2000" dirty="0" smtClean="0"/>
              <a:t> 2017: 13 </a:t>
            </a:r>
            <a:r>
              <a:rPr lang="en-US" sz="2000" dirty="0" err="1" smtClean="0"/>
              <a:t>Ricercatori</a:t>
            </a:r>
            <a:r>
              <a:rPr lang="en-US" sz="2000" dirty="0" smtClean="0"/>
              <a:t> + 4 </a:t>
            </a:r>
            <a:r>
              <a:rPr lang="en-US" sz="2000" dirty="0" err="1" smtClean="0"/>
              <a:t>Tecnologi</a:t>
            </a:r>
            <a:r>
              <a:rPr lang="en-US" sz="2000" dirty="0" smtClean="0"/>
              <a:t> per 11.5 FTE (</a:t>
            </a:r>
            <a:r>
              <a:rPr lang="en-US" sz="2000" dirty="0" err="1" smtClean="0"/>
              <a:t>vs</a:t>
            </a:r>
            <a:r>
              <a:rPr lang="en-US" sz="2000" dirty="0" smtClean="0"/>
              <a:t> 13.5 </a:t>
            </a:r>
            <a:r>
              <a:rPr lang="en-US" sz="2000" dirty="0" err="1" smtClean="0"/>
              <a:t>nel</a:t>
            </a:r>
            <a:r>
              <a:rPr lang="en-US" sz="2000" dirty="0" smtClean="0"/>
              <a:t> 2016)</a:t>
            </a:r>
          </a:p>
          <a:p>
            <a:pPr>
              <a:spcBef>
                <a:spcPts val="600"/>
              </a:spcBef>
            </a:pPr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C.Apparati/Inventario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120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25               </a:t>
            </a:r>
            <a:r>
              <a:rPr lang="en-US" sz="2000" dirty="0" smtClean="0">
                <a:solidFill>
                  <a:srgbClr val="008000"/>
                </a:solidFill>
              </a:rPr>
              <a:t>190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39440"/>
              </p:ext>
            </p:extLst>
          </p:nvPr>
        </p:nvGraphicFramePr>
        <p:xfrm>
          <a:off x="146050" y="2630321"/>
          <a:ext cx="8851899" cy="3291948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chip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Manutenzione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2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 assemblaggio, misure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24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83411"/>
              </p:ext>
            </p:extLst>
          </p:nvPr>
        </p:nvGraphicFramePr>
        <p:xfrm>
          <a:off x="335592" y="1234321"/>
          <a:ext cx="859559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3678612"/>
                <a:gridCol w="685800"/>
                <a:gridCol w="685800"/>
                <a:gridCol w="2962188"/>
              </a:tblGrid>
              <a:tr h="3219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523737">
                <a:tc rowSpan="6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smtClean="0"/>
                        <a:t>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baseline="0" dirty="0" smtClean="0"/>
                        <a:t> exp </a:t>
                      </a:r>
                      <a:r>
                        <a:rPr lang="en-US" dirty="0" err="1" smtClean="0"/>
                        <a:t>Ghigo</a:t>
                      </a:r>
                      <a:r>
                        <a:rPr lang="en-US" dirty="0" smtClean="0"/>
                        <a:t>, 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Sangro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79.5 FTE (67.8+11.2)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Lanfranchi</a:t>
                      </a:r>
                      <a:r>
                        <a:rPr lang="en-US" baseline="0" dirty="0" smtClean="0"/>
                        <a:t> (SPSC)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Stesso</a:t>
                      </a:r>
                      <a:r>
                        <a:rPr lang="en-US" dirty="0" smtClean="0"/>
                        <a:t> WG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(LHCC), </a:t>
                      </a: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92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RD51 (Meeting,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Bencivenni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2+1(Man. Board)</a:t>
                      </a:r>
                      <a:endParaRPr lang="en-US" dirty="0"/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79.5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-10%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chiusura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0000"/>
                          </a:solidFill>
                        </a:rPr>
                        <a:t>bil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PC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40.5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2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Scuola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LNF, SJ a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fondi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est.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927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151.5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~80%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5257800" y="553635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Risorse</a:t>
            </a:r>
            <a:r>
              <a:rPr lang="en-US" sz="2200" dirty="0" smtClean="0"/>
              <a:t> </a:t>
            </a:r>
            <a:r>
              <a:rPr lang="en-US" sz="2200" dirty="0" err="1" smtClean="0"/>
              <a:t>leggermente</a:t>
            </a:r>
            <a:r>
              <a:rPr lang="en-US" sz="2200" dirty="0" smtClean="0"/>
              <a:t> </a:t>
            </a:r>
            <a:r>
              <a:rPr lang="en-US" sz="2200" dirty="0" err="1" smtClean="0"/>
              <a:t>superiori</a:t>
            </a:r>
            <a:r>
              <a:rPr lang="en-US" sz="2200" dirty="0" smtClean="0"/>
              <a:t> </a:t>
            </a:r>
            <a:r>
              <a:rPr lang="en-US" sz="2200" dirty="0" err="1" smtClean="0"/>
              <a:t>degli</a:t>
            </a:r>
            <a:r>
              <a:rPr lang="en-US" sz="2200" dirty="0" smtClean="0"/>
              <a:t> </a:t>
            </a:r>
            <a:r>
              <a:rPr lang="en-US" sz="2200" dirty="0" err="1" smtClean="0"/>
              <a:t>anni</a:t>
            </a:r>
            <a:r>
              <a:rPr lang="en-US" sz="2200" dirty="0" smtClean="0"/>
              <a:t> </a:t>
            </a:r>
            <a:r>
              <a:rPr lang="en-US" sz="2200" dirty="0" err="1" smtClean="0"/>
              <a:t>passati</a:t>
            </a:r>
            <a:r>
              <a:rPr lang="en-US" sz="2200" dirty="0" smtClean="0"/>
              <a:t>, ma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mantenuta</a:t>
            </a:r>
            <a:r>
              <a:rPr lang="en-US" sz="2200" dirty="0" smtClean="0"/>
              <a:t>: 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comparare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merito</a:t>
            </a:r>
            <a:r>
              <a:rPr lang="en-US" sz="2200" dirty="0" smtClean="0"/>
              <a:t> </a:t>
            </a:r>
            <a:r>
              <a:rPr lang="en-US" sz="2200" dirty="0" err="1" smtClean="0"/>
              <a:t>quanto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qualunque</a:t>
            </a:r>
            <a:r>
              <a:rPr lang="en-US" sz="2200" dirty="0" smtClean="0"/>
              <a:t> </a:t>
            </a:r>
            <a:r>
              <a:rPr lang="en-US" sz="2200" dirty="0" err="1" smtClean="0"/>
              <a:t>entità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ottimizzare</a:t>
            </a:r>
            <a:r>
              <a:rPr lang="en-US" sz="2200" dirty="0" smtClean="0"/>
              <a:t> </a:t>
            </a:r>
            <a:r>
              <a:rPr lang="en-US" sz="2200" dirty="0" err="1" smtClean="0"/>
              <a:t>gli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acquistare</a:t>
            </a:r>
            <a:r>
              <a:rPr lang="en-US" sz="2200" dirty="0" smtClean="0"/>
              <a:t> </a:t>
            </a:r>
            <a:r>
              <a:rPr lang="en-US" sz="2200" dirty="0" err="1" smtClean="0"/>
              <a:t>strumenti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siano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utilizzo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più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evitare</a:t>
            </a:r>
            <a:r>
              <a:rPr lang="en-US" sz="2200" dirty="0" smtClean="0"/>
              <a:t> in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massima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finanziamento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a </a:t>
            </a:r>
            <a:r>
              <a:rPr lang="en-US" sz="2200" dirty="0" err="1" smtClean="0"/>
              <a:t>conferenza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non </a:t>
            </a:r>
            <a:r>
              <a:rPr lang="en-US" sz="2200" dirty="0" err="1" smtClean="0"/>
              <a:t>sia</a:t>
            </a:r>
            <a:r>
              <a:rPr lang="en-US" sz="2200" dirty="0" smtClean="0"/>
              <a:t> </a:t>
            </a:r>
            <a:r>
              <a:rPr lang="en-US" sz="2200" dirty="0" err="1" smtClean="0"/>
              <a:t>previsto</a:t>
            </a:r>
            <a:r>
              <a:rPr lang="en-US" sz="2200" dirty="0" smtClean="0"/>
              <a:t> un talk (ho </a:t>
            </a:r>
            <a:r>
              <a:rPr lang="en-US" sz="2200" dirty="0" err="1" smtClean="0"/>
              <a:t>dovuto</a:t>
            </a:r>
            <a:r>
              <a:rPr lang="en-US" sz="2200" dirty="0" smtClean="0"/>
              <a:t> dire </a:t>
            </a:r>
            <a:r>
              <a:rPr lang="en-US" sz="2200" dirty="0" err="1" smtClean="0"/>
              <a:t>alcuni</a:t>
            </a:r>
            <a:r>
              <a:rPr lang="en-US" sz="2200" dirty="0" smtClean="0"/>
              <a:t> no, </a:t>
            </a:r>
            <a:r>
              <a:rPr lang="en-US" sz="2200" dirty="0" err="1" smtClean="0"/>
              <a:t>purtroppo</a:t>
            </a:r>
            <a:r>
              <a:rPr lang="en-US" sz="2200" dirty="0" smtClean="0"/>
              <a:t>)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co-</a:t>
            </a:r>
            <a:r>
              <a:rPr lang="en-US" sz="2200" dirty="0" err="1" smtClean="0"/>
              <a:t>finanziare</a:t>
            </a:r>
            <a:r>
              <a:rPr lang="en-US" sz="2200" dirty="0" smtClean="0"/>
              <a:t> a circa </a:t>
            </a:r>
            <a:r>
              <a:rPr lang="en-US" sz="2200" dirty="0" err="1" smtClean="0"/>
              <a:t>il</a:t>
            </a:r>
            <a:r>
              <a:rPr lang="en-US" sz="2200" dirty="0" smtClean="0"/>
              <a:t> 50% le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conferenze</a:t>
            </a:r>
            <a:r>
              <a:rPr lang="en-US" sz="2200" dirty="0" smtClean="0"/>
              <a:t> per talk </a:t>
            </a:r>
            <a:r>
              <a:rPr lang="en-US" sz="2200" dirty="0" err="1" smtClean="0"/>
              <a:t>chiaramente</a:t>
            </a:r>
            <a:r>
              <a:rPr lang="en-US" sz="2200" dirty="0" smtClean="0"/>
              <a:t> </a:t>
            </a:r>
            <a:r>
              <a:rPr lang="en-US" sz="2200" dirty="0" err="1" smtClean="0"/>
              <a:t>assegnati</a:t>
            </a:r>
            <a:r>
              <a:rPr lang="en-US" sz="2200" dirty="0" smtClean="0"/>
              <a:t> ad </a:t>
            </a:r>
            <a:r>
              <a:rPr lang="en-US" sz="2200" dirty="0" err="1" smtClean="0"/>
              <a:t>esperimenti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derogare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per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per </a:t>
            </a:r>
            <a:r>
              <a:rPr lang="en-US" sz="2200" dirty="0" err="1" smtClean="0"/>
              <a:t>particolari</a:t>
            </a:r>
            <a:r>
              <a:rPr lang="en-US" sz="2200" dirty="0" smtClean="0"/>
              <a:t> </a:t>
            </a:r>
            <a:r>
              <a:rPr lang="en-US" sz="2200" dirty="0" err="1" smtClean="0"/>
              <a:t>inviti</a:t>
            </a:r>
            <a:r>
              <a:rPr lang="en-US" sz="2200" dirty="0" smtClean="0"/>
              <a:t> (conveners, </a:t>
            </a:r>
            <a:r>
              <a:rPr lang="en-US" sz="2200" dirty="0" err="1" smtClean="0"/>
              <a:t>organizzatori</a:t>
            </a:r>
            <a:r>
              <a:rPr lang="en-US" sz="2200" dirty="0" smtClean="0"/>
              <a:t>, review talks, </a:t>
            </a:r>
            <a:r>
              <a:rPr lang="en-US" sz="2200" dirty="0" err="1" smtClean="0"/>
              <a:t>celebrazioni</a:t>
            </a:r>
            <a:r>
              <a:rPr lang="en-US" sz="2200" dirty="0" smtClean="0"/>
              <a:t>,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aiutare</a:t>
            </a:r>
            <a:r>
              <a:rPr lang="en-US" sz="2200" dirty="0" smtClean="0"/>
              <a:t> le </a:t>
            </a:r>
            <a:r>
              <a:rPr lang="en-US" sz="2200" dirty="0" err="1" smtClean="0"/>
              <a:t>attività</a:t>
            </a:r>
            <a:r>
              <a:rPr lang="en-US" sz="2200" dirty="0" smtClean="0"/>
              <a:t> in </a:t>
            </a:r>
            <a:r>
              <a:rPr lang="en-US" sz="2200" dirty="0" err="1" smtClean="0"/>
              <a:t>fase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sviluppo</a:t>
            </a:r>
            <a:r>
              <a:rPr lang="en-US" sz="2200" dirty="0" smtClean="0"/>
              <a:t> (per </a:t>
            </a:r>
            <a:r>
              <a:rPr lang="en-US" sz="2200" dirty="0" err="1" smtClean="0"/>
              <a:t>es</a:t>
            </a:r>
            <a:r>
              <a:rPr lang="en-US" sz="2200" dirty="0" smtClean="0"/>
              <a:t>. PADME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2015, </a:t>
            </a:r>
            <a:r>
              <a:rPr lang="en-US" sz="2200" dirty="0" err="1" smtClean="0"/>
              <a:t>supportando</a:t>
            </a:r>
            <a:r>
              <a:rPr lang="en-US" sz="2200" dirty="0" smtClean="0"/>
              <a:t> </a:t>
            </a:r>
            <a:r>
              <a:rPr lang="en-US" sz="2200" dirty="0" err="1" smtClean="0"/>
              <a:t>specifiche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 1 </a:t>
            </a:r>
            <a:r>
              <a:rPr lang="en-US" dirty="0" err="1" smtClean="0"/>
              <a:t>luglio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1300" y="1335163"/>
            <a:ext cx="8689888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Missioni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~45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~56%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err="1" smtClean="0">
                <a:latin typeface="Verdana"/>
              </a:rPr>
              <a:t>calcolo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rispetto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all’assegnazione</a:t>
            </a:r>
            <a:r>
              <a:rPr lang="en-US" dirty="0" smtClean="0">
                <a:latin typeface="Verdana"/>
              </a:rPr>
              <a:t> </a:t>
            </a:r>
            <a:r>
              <a:rPr lang="en-US" dirty="0" err="1" smtClean="0">
                <a:latin typeface="Verdana"/>
              </a:rPr>
              <a:t>totale</a:t>
            </a:r>
            <a:endParaRPr lang="en-US" dirty="0" smtClean="0">
              <a:latin typeface="Verdana"/>
            </a:endParaRP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Consumi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11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~44%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endParaRPr lang="en-US" b="1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Inventariabile</a:t>
            </a:r>
            <a:r>
              <a:rPr lang="en-US" b="1" dirty="0" smtClean="0">
                <a:latin typeface="Verdana"/>
              </a:rPr>
              <a:t>: </a:t>
            </a:r>
            <a:r>
              <a:rPr lang="en-US" b="1" dirty="0" err="1" smtClean="0">
                <a:latin typeface="Verdana"/>
              </a:rPr>
              <a:t>impegnati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smtClean="0">
                <a:latin typeface="Verdana"/>
              </a:rPr>
              <a:t>18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~50%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  <a:p>
            <a:r>
              <a:rPr lang="en-US" b="1" dirty="0">
                <a:latin typeface="Verdana"/>
              </a:rPr>
              <a:t>	</a:t>
            </a:r>
            <a:r>
              <a:rPr lang="en-US" dirty="0" err="1">
                <a:latin typeface="Verdana"/>
              </a:rPr>
              <a:t>contributo</a:t>
            </a:r>
            <a:r>
              <a:rPr lang="en-US" dirty="0">
                <a:latin typeface="Verdana"/>
              </a:rPr>
              <a:t> </a:t>
            </a:r>
            <a:r>
              <a:rPr lang="en-US" dirty="0" err="1">
                <a:latin typeface="Verdana"/>
              </a:rPr>
              <a:t>acquisto</a:t>
            </a:r>
            <a:r>
              <a:rPr lang="en-US" dirty="0">
                <a:latin typeface="Verdana"/>
              </a:rPr>
              <a:t> </a:t>
            </a:r>
            <a:r>
              <a:rPr lang="en-US" dirty="0" err="1">
                <a:latin typeface="Verdana"/>
              </a:rPr>
              <a:t>strumenti</a:t>
            </a:r>
            <a:r>
              <a:rPr lang="en-US" dirty="0">
                <a:latin typeface="Verdana"/>
              </a:rPr>
              <a:t> </a:t>
            </a:r>
            <a:r>
              <a:rPr lang="en-US" dirty="0" err="1">
                <a:latin typeface="Verdana"/>
              </a:rPr>
              <a:t>servizio</a:t>
            </a:r>
            <a:r>
              <a:rPr lang="en-US" dirty="0">
                <a:latin typeface="Verdana"/>
              </a:rPr>
              <a:t> </a:t>
            </a:r>
            <a:r>
              <a:rPr lang="en-US" dirty="0" err="1">
                <a:latin typeface="Verdana"/>
              </a:rPr>
              <a:t>elettronica</a:t>
            </a:r>
            <a:endParaRPr lang="en-US" dirty="0">
              <a:latin typeface="Verdana"/>
            </a:endParaRPr>
          </a:p>
          <a:p>
            <a:endParaRPr lang="en-US" dirty="0" smtClean="0">
              <a:latin typeface="Verdana"/>
            </a:endParaRPr>
          </a:p>
          <a:p>
            <a:r>
              <a:rPr lang="en-US" b="1" dirty="0" err="1" smtClean="0">
                <a:latin typeface="Verdana"/>
              </a:rPr>
              <a:t>Fondi</a:t>
            </a:r>
            <a:r>
              <a:rPr lang="en-US" b="1" dirty="0" smtClean="0">
                <a:latin typeface="Verdana"/>
              </a:rPr>
              <a:t> FAI: </a:t>
            </a:r>
            <a:r>
              <a:rPr lang="en-US" b="1" dirty="0" err="1" smtClean="0">
                <a:latin typeface="Verdana"/>
              </a:rPr>
              <a:t>richieste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gruppo</a:t>
            </a:r>
            <a:r>
              <a:rPr lang="en-US" b="1" dirty="0" smtClean="0">
                <a:latin typeface="Verdana"/>
              </a:rPr>
              <a:t> 1 per </a:t>
            </a:r>
            <a:r>
              <a:rPr lang="en-US" b="1" dirty="0" smtClean="0">
                <a:latin typeface="Verdana"/>
              </a:rPr>
              <a:t>63.2 </a:t>
            </a:r>
            <a:r>
              <a:rPr lang="en-US" b="1" dirty="0" err="1" smtClean="0">
                <a:latin typeface="Verdana"/>
              </a:rPr>
              <a:t>kE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assegnati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35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kE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da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fondi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direzione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15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BES-III in sharing con LHCb/RD51 (T. </a:t>
            </a:r>
            <a:r>
              <a:rPr lang="en-US" dirty="0" err="1" smtClean="0">
                <a:latin typeface="Verdana"/>
              </a:rPr>
              <a:t>Edisher</a:t>
            </a:r>
            <a:r>
              <a:rPr lang="en-US" dirty="0" smtClean="0">
                <a:latin typeface="Verdana"/>
              </a:rPr>
              <a:t>) </a:t>
            </a: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4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KLOE-</a:t>
            </a:r>
            <a:r>
              <a:rPr lang="en-US" dirty="0" smtClean="0">
                <a:latin typeface="Verdana"/>
              </a:rPr>
              <a:t>2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3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pMu2e</a:t>
            </a: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7.5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</a:t>
            </a:r>
            <a:r>
              <a:rPr lang="en-US" dirty="0" smtClean="0">
                <a:latin typeface="Verdana"/>
              </a:rPr>
              <a:t>PADME</a:t>
            </a:r>
            <a:endParaRPr lang="en-US" dirty="0" smtClean="0">
              <a:latin typeface="Verdana"/>
            </a:endParaRPr>
          </a:p>
          <a:p>
            <a:r>
              <a:rPr lang="en-US" dirty="0" smtClean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2.5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</a:t>
            </a:r>
            <a:r>
              <a:rPr lang="en-US" dirty="0" smtClean="0">
                <a:latin typeface="Verdana"/>
              </a:rPr>
              <a:t>G-2</a:t>
            </a:r>
          </a:p>
          <a:p>
            <a:r>
              <a:rPr lang="en-US" dirty="0">
                <a:latin typeface="Verdana"/>
              </a:rPr>
              <a:t>	</a:t>
            </a:r>
            <a:r>
              <a:rPr lang="en-US" dirty="0" smtClean="0">
                <a:latin typeface="Verdana"/>
              </a:rPr>
              <a:t>3.0 </a:t>
            </a:r>
            <a:r>
              <a:rPr lang="en-US" dirty="0" err="1" smtClean="0">
                <a:latin typeface="Verdana"/>
              </a:rPr>
              <a:t>kE</a:t>
            </a:r>
            <a:r>
              <a:rPr lang="en-US" dirty="0" smtClean="0">
                <a:latin typeface="Verdana"/>
              </a:rPr>
              <a:t> per </a:t>
            </a:r>
            <a:r>
              <a:rPr lang="en-US" dirty="0" smtClean="0">
                <a:latin typeface="Verdana"/>
              </a:rPr>
              <a:t>UA9</a:t>
            </a:r>
            <a:endParaRPr lang="en-US" dirty="0" smtClean="0">
              <a:latin typeface="Verdan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Prospettive</a:t>
            </a:r>
            <a:r>
              <a:rPr lang="en-US" dirty="0" smtClean="0"/>
              <a:t> per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semestre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Missioni</a:t>
            </a:r>
            <a:r>
              <a:rPr lang="en-US" sz="2200" dirty="0" smtClean="0"/>
              <a:t>:</a:t>
            </a:r>
          </a:p>
          <a:p>
            <a:r>
              <a:rPr lang="en-US" sz="2200" dirty="0" err="1" smtClean="0"/>
              <a:t>Situazione</a:t>
            </a:r>
            <a:r>
              <a:rPr lang="en-US" sz="2200" dirty="0" smtClean="0"/>
              <a:t> </a:t>
            </a:r>
            <a:r>
              <a:rPr lang="en-US" sz="2200" dirty="0" err="1" smtClean="0"/>
              <a:t>nella</a:t>
            </a:r>
            <a:r>
              <a:rPr lang="en-US" sz="2200" dirty="0" smtClean="0"/>
              <a:t> </a:t>
            </a:r>
            <a:r>
              <a:rPr lang="en-US" sz="2200" dirty="0" err="1" smtClean="0"/>
              <a:t>norma</a:t>
            </a:r>
            <a:endParaRPr lang="en-US" sz="2200" dirty="0" smtClean="0"/>
          </a:p>
          <a:p>
            <a:r>
              <a:rPr lang="en-US" sz="2200" dirty="0" err="1" smtClean="0"/>
              <a:t>Fatto</a:t>
            </a:r>
            <a:r>
              <a:rPr lang="en-US" sz="2200" dirty="0" smtClean="0"/>
              <a:t> </a:t>
            </a:r>
            <a:r>
              <a:rPr lang="en-US" sz="2200" dirty="0" err="1" smtClean="0"/>
              <a:t>positivo</a:t>
            </a:r>
            <a:r>
              <a:rPr lang="en-US" sz="2200" dirty="0" smtClean="0"/>
              <a:t>: la CSN1 </a:t>
            </a:r>
            <a:r>
              <a:rPr lang="en-US" sz="2200" dirty="0" smtClean="0"/>
              <a:t>di </a:t>
            </a:r>
            <a:r>
              <a:rPr lang="en-US" sz="2200" dirty="0" err="1" smtClean="0"/>
              <a:t>Settembre</a:t>
            </a:r>
            <a:r>
              <a:rPr lang="en-US" sz="2200" dirty="0" smtClean="0"/>
              <a:t> </a:t>
            </a:r>
            <a:r>
              <a:rPr lang="en-US" sz="2200" dirty="0" err="1" smtClean="0"/>
              <a:t>sar</a:t>
            </a:r>
            <a:r>
              <a:rPr lang="en-US" sz="2200" dirty="0" err="1" smtClean="0"/>
              <a:t>à</a:t>
            </a:r>
            <a:r>
              <a:rPr lang="en-US" sz="2200" dirty="0"/>
              <a:t> </a:t>
            </a:r>
            <a:r>
              <a:rPr lang="en-US" sz="2200" dirty="0" smtClean="0"/>
              <a:t>a</a:t>
            </a:r>
            <a:r>
              <a:rPr lang="en-US" sz="2200" dirty="0" smtClean="0"/>
              <a:t> Roma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Consumo</a:t>
            </a:r>
            <a:r>
              <a:rPr lang="en-US" sz="2200" dirty="0" smtClean="0"/>
              <a:t> e </a:t>
            </a:r>
            <a:r>
              <a:rPr lang="en-US" sz="2200" dirty="0" err="1" smtClean="0"/>
              <a:t>Inventariabile</a:t>
            </a:r>
            <a:r>
              <a:rPr lang="en-US" sz="2200" dirty="0" smtClean="0"/>
              <a:t>, </a:t>
            </a:r>
            <a:r>
              <a:rPr lang="en-US" sz="2200" dirty="0" err="1" smtClean="0"/>
              <a:t>qualche</a:t>
            </a:r>
            <a:r>
              <a:rPr lang="en-US" sz="2200" dirty="0" smtClean="0"/>
              <a:t> </a:t>
            </a:r>
            <a:r>
              <a:rPr lang="en-US" sz="2200" dirty="0" err="1" smtClean="0"/>
              <a:t>attenzione</a:t>
            </a:r>
            <a:r>
              <a:rPr lang="en-US" sz="2200" dirty="0" smtClean="0"/>
              <a:t> in </a:t>
            </a:r>
            <a:r>
              <a:rPr lang="en-US" sz="2200" dirty="0" err="1" smtClean="0"/>
              <a:t>pi</a:t>
            </a:r>
            <a:r>
              <a:rPr lang="en-US" sz="2200" dirty="0" err="1" smtClean="0"/>
              <a:t>ù</a:t>
            </a:r>
            <a:r>
              <a:rPr lang="en-US" sz="2200" dirty="0" smtClean="0"/>
              <a:t> </a:t>
            </a:r>
            <a:r>
              <a:rPr lang="en-US" sz="2200" dirty="0" err="1" smtClean="0"/>
              <a:t>degli</a:t>
            </a:r>
            <a:r>
              <a:rPr lang="en-US" sz="2200" dirty="0" smtClean="0"/>
              <a:t> </a:t>
            </a:r>
            <a:r>
              <a:rPr lang="en-US" sz="2200" dirty="0" err="1" smtClean="0"/>
              <a:t>scorsi</a:t>
            </a:r>
            <a:r>
              <a:rPr lang="en-US" sz="2200" dirty="0" smtClean="0"/>
              <a:t> </a:t>
            </a:r>
            <a:r>
              <a:rPr lang="en-US" sz="2200" dirty="0" err="1" smtClean="0"/>
              <a:t>anni</a:t>
            </a:r>
            <a:endParaRPr lang="en-US" sz="2200" dirty="0" smtClean="0"/>
          </a:p>
        </p:txBody>
      </p:sp>
      <p:grpSp>
        <p:nvGrpSpPr>
          <p:cNvPr id="13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Gruppo</a:t>
            </a:r>
            <a:r>
              <a:rPr lang="en-US" dirty="0" smtClean="0"/>
              <a:t> 1 LNF,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8000"/>
                </a:solidFill>
              </a:rPr>
              <a:t>rich </a:t>
            </a:r>
            <a:r>
              <a:rPr lang="en-US" dirty="0" err="1" smtClean="0">
                <a:solidFill>
                  <a:srgbClr val="008000"/>
                </a:solidFill>
              </a:rPr>
              <a:t>sj</a:t>
            </a:r>
            <a:r>
              <a:rPr lang="en-US" dirty="0" smtClean="0"/>
              <a:t>)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74946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89438"/>
              </p:ext>
            </p:extLst>
          </p:nvPr>
        </p:nvGraphicFramePr>
        <p:xfrm>
          <a:off x="76200" y="1351013"/>
          <a:ext cx="8777711" cy="4442460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579861"/>
                <a:gridCol w="530225"/>
                <a:gridCol w="536575"/>
                <a:gridCol w="452440"/>
                <a:gridCol w="644099"/>
                <a:gridCol w="713211"/>
                <a:gridCol w="361950"/>
                <a:gridCol w="361950"/>
                <a:gridCol w="1181100"/>
              </a:tblGrid>
              <a:tr h="199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ATLAS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ACON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0.80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0.92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3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KLOE-2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12.2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176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Belle 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560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PShiP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0.14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9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UA9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1.4?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0.35?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75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80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16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76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0.79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ction Button: Custom 12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927099" y="1689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Custom 16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927099" y="2819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927099" y="3429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927099" y="313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Custom 19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927099" y="2260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927099" y="1993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927099" y="3708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927099" y="4546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927099" y="55498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927099" y="4254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927099" y="2552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927099" y="3962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927099" y="4838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29168"/>
            <a:ext cx="8473988" cy="63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sui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2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31094"/>
              </p:ext>
            </p:extLst>
          </p:nvPr>
        </p:nvGraphicFramePr>
        <p:xfrm>
          <a:off x="495300" y="1204995"/>
          <a:ext cx="8194550" cy="1960669"/>
        </p:xfrm>
        <a:graphic>
          <a:graphicData uri="http://schemas.openxmlformats.org/drawingml/2006/table">
            <a:tbl>
              <a:tblPr/>
              <a:tblGrid>
                <a:gridCol w="856237"/>
                <a:gridCol w="3669157"/>
                <a:gridCol w="3669156"/>
              </a:tblGrid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2015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7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62.5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877118"/>
              </p:ext>
            </p:extLst>
          </p:nvPr>
        </p:nvGraphicFramePr>
        <p:xfrm>
          <a:off x="495300" y="3305364"/>
          <a:ext cx="8194550" cy="1828860"/>
        </p:xfrm>
        <a:graphic>
          <a:graphicData uri="http://schemas.openxmlformats.org/drawingml/2006/table">
            <a:tbl>
              <a:tblPr/>
              <a:tblGrid>
                <a:gridCol w="876300"/>
                <a:gridCol w="3657600"/>
                <a:gridCol w="3660650"/>
              </a:tblGrid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</a:t>
                      </a:r>
                      <a:r>
                        <a:rPr kumimoji="0" 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sem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67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28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137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146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200" dirty="0" err="1" smtClean="0"/>
              <a:t>Attività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tr</a:t>
            </a:r>
            <a:r>
              <a:rPr lang="en-US" sz="2200" dirty="0" err="1" smtClean="0"/>
              <a:t>iennio</a:t>
            </a:r>
            <a:r>
              <a:rPr lang="en-US" sz="2200" dirty="0" smtClean="0"/>
              <a:t> 2015-</a:t>
            </a:r>
            <a:r>
              <a:rPr lang="en-US" sz="2200" dirty="0"/>
              <a:t>7</a:t>
            </a:r>
            <a:r>
              <a:rPr lang="en-US" sz="2200" dirty="0" smtClean="0"/>
              <a:t> </a:t>
            </a:r>
            <a:r>
              <a:rPr lang="en-US" sz="2200" dirty="0" smtClean="0"/>
              <a:t>di </a:t>
            </a:r>
            <a:r>
              <a:rPr lang="en-US" sz="2200" b="1" dirty="0" err="1" smtClean="0"/>
              <a:t>estrema</a:t>
            </a:r>
            <a:r>
              <a:rPr lang="en-US" sz="2200" dirty="0" smtClean="0"/>
              <a:t> </a:t>
            </a:r>
            <a:r>
              <a:rPr lang="en-US" sz="2200" dirty="0" err="1" smtClean="0"/>
              <a:t>versatilita</a:t>
            </a:r>
            <a:r>
              <a:rPr lang="en-US" sz="2200" dirty="0" smtClean="0"/>
              <a:t>’</a:t>
            </a:r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analisi</a:t>
            </a:r>
            <a:r>
              <a:rPr lang="en-US" sz="2200" dirty="0" smtClean="0"/>
              <a:t> </a:t>
            </a:r>
            <a:r>
              <a:rPr lang="en-US" sz="2200" dirty="0" err="1" smtClean="0"/>
              <a:t>importante</a:t>
            </a:r>
            <a:r>
              <a:rPr lang="en-US" sz="2200" dirty="0" smtClean="0"/>
              <a:t>, </a:t>
            </a:r>
            <a:r>
              <a:rPr lang="en-US" sz="2200" dirty="0" err="1" smtClean="0"/>
              <a:t>spesso</a:t>
            </a:r>
            <a:r>
              <a:rPr lang="en-US" sz="2200" dirty="0" smtClean="0"/>
              <a:t> </a:t>
            </a:r>
            <a:r>
              <a:rPr lang="en-US" sz="2200" dirty="0" err="1" smtClean="0"/>
              <a:t>preminente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grandi</a:t>
            </a:r>
            <a:r>
              <a:rPr lang="en-US" sz="2200" dirty="0" smtClean="0"/>
              <a:t> </a:t>
            </a:r>
            <a:r>
              <a:rPr lang="en-US" sz="2200" dirty="0" err="1" smtClean="0"/>
              <a:t>collaborazioni</a:t>
            </a:r>
            <a:endParaRPr lang="en-US" sz="2200" dirty="0" smtClean="0"/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di R&amp;D </a:t>
            </a:r>
            <a:r>
              <a:rPr lang="en-US" sz="2200" dirty="0" err="1" smtClean="0"/>
              <a:t>prossima</a:t>
            </a:r>
            <a:r>
              <a:rPr lang="en-US" sz="2200" dirty="0" smtClean="0"/>
              <a:t> a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per </a:t>
            </a:r>
            <a:r>
              <a:rPr lang="en-US" sz="2200" dirty="0" err="1" smtClean="0"/>
              <a:t>diversi</a:t>
            </a:r>
            <a:r>
              <a:rPr lang="en-US" sz="2200" dirty="0" smtClean="0"/>
              <a:t> </a:t>
            </a:r>
            <a:r>
              <a:rPr lang="en-US" sz="2200" dirty="0" err="1" smtClean="0"/>
              <a:t>attori</a:t>
            </a:r>
            <a:r>
              <a:rPr lang="en-US" sz="2200" dirty="0" smtClean="0"/>
              <a:t> (ATLAS, </a:t>
            </a:r>
            <a:r>
              <a:rPr lang="en-US" sz="2200" dirty="0" smtClean="0"/>
              <a:t>CMS) </a:t>
            </a:r>
            <a:endParaRPr lang="en-US" sz="2200" dirty="0" smtClean="0"/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di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 err="1" smtClean="0"/>
              <a:t>apparati</a:t>
            </a:r>
            <a:r>
              <a:rPr lang="en-US" sz="2200" dirty="0" smtClean="0"/>
              <a:t> </a:t>
            </a:r>
            <a:r>
              <a:rPr lang="en-US" sz="2200" dirty="0" err="1" smtClean="0"/>
              <a:t>intensa</a:t>
            </a:r>
            <a:r>
              <a:rPr lang="en-US" sz="2200" dirty="0" smtClean="0"/>
              <a:t> </a:t>
            </a:r>
            <a:r>
              <a:rPr lang="en-US" sz="2200" dirty="0" smtClean="0"/>
              <a:t>(Mu2E, </a:t>
            </a:r>
            <a:r>
              <a:rPr lang="en-US" sz="2200" dirty="0" err="1" smtClean="0"/>
              <a:t>LHCb</a:t>
            </a:r>
            <a:r>
              <a:rPr lang="en-US" sz="2200" dirty="0" smtClean="0"/>
              <a:t>, BES-</a:t>
            </a:r>
            <a:r>
              <a:rPr lang="en-US" sz="2200" dirty="0" smtClean="0"/>
              <a:t>III)</a:t>
            </a:r>
            <a:r>
              <a:rPr lang="en-US" sz="2200" dirty="0" smtClean="0"/>
              <a:t>, in </a:t>
            </a:r>
            <a:r>
              <a:rPr lang="en-US" sz="2200" dirty="0" err="1" smtClean="0"/>
              <a:t>calo</a:t>
            </a:r>
            <a:r>
              <a:rPr lang="en-US" sz="2200" dirty="0" smtClean="0"/>
              <a:t> (KLOE, NA62), o </a:t>
            </a:r>
            <a:r>
              <a:rPr lang="en-US" sz="2200" dirty="0" err="1" smtClean="0"/>
              <a:t>comunque</a:t>
            </a:r>
            <a:r>
              <a:rPr lang="en-US" sz="2200" dirty="0" smtClean="0"/>
              <a:t> </a:t>
            </a:r>
            <a:r>
              <a:rPr lang="en-US" sz="2200" dirty="0" err="1" smtClean="0"/>
              <a:t>leggera</a:t>
            </a:r>
            <a:r>
              <a:rPr lang="en-US" sz="2200" dirty="0" smtClean="0"/>
              <a:t> (G-</a:t>
            </a:r>
            <a:r>
              <a:rPr lang="en-US" sz="2200" dirty="0" smtClean="0"/>
              <a:t>2, Belle-II)</a:t>
            </a:r>
            <a:endParaRPr lang="en-US" sz="2200" dirty="0" smtClean="0"/>
          </a:p>
          <a:p>
            <a:r>
              <a:rPr lang="en-US" sz="2200" dirty="0" err="1" smtClean="0"/>
              <a:t>Attività</a:t>
            </a:r>
            <a:r>
              <a:rPr lang="en-US" sz="2200" dirty="0" smtClean="0"/>
              <a:t> di R&amp;D (Belle-II, P-</a:t>
            </a:r>
            <a:r>
              <a:rPr lang="en-US" sz="2200" dirty="0" err="1" smtClean="0"/>
              <a:t>SHiP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r>
              <a:rPr lang="en-US" sz="2200" dirty="0" err="1" smtClean="0"/>
              <a:t>Esperimento</a:t>
            </a:r>
            <a:r>
              <a:rPr lang="en-US" sz="2200" dirty="0" smtClean="0"/>
              <a:t> </a:t>
            </a:r>
            <a:r>
              <a:rPr lang="en-US" sz="2200" dirty="0" err="1" smtClean="0"/>
              <a:t>interno</a:t>
            </a:r>
            <a:r>
              <a:rPr lang="en-US" sz="2200" dirty="0" smtClean="0"/>
              <a:t> PADME con </a:t>
            </a:r>
            <a:r>
              <a:rPr lang="en-US" sz="2200" dirty="0" err="1" smtClean="0"/>
              <a:t>schedula</a:t>
            </a:r>
            <a:r>
              <a:rPr lang="en-US" sz="2200" dirty="0" smtClean="0"/>
              <a:t> </a:t>
            </a:r>
            <a:r>
              <a:rPr lang="en-US" sz="2200" dirty="0" err="1" smtClean="0"/>
              <a:t>aggressiva</a:t>
            </a:r>
            <a:r>
              <a:rPr lang="en-US" sz="2200" dirty="0" smtClean="0"/>
              <a:t> </a:t>
            </a:r>
            <a:r>
              <a:rPr lang="en-US" sz="2200" dirty="0" err="1" smtClean="0"/>
              <a:t>entra</a:t>
            </a:r>
            <a:r>
              <a:rPr lang="en-US" sz="2200" dirty="0" smtClean="0"/>
              <a:t> in </a:t>
            </a:r>
            <a:r>
              <a:rPr lang="en-US" sz="2200" b="1" dirty="0" err="1" smtClean="0"/>
              <a:t>fase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decisiva</a:t>
            </a:r>
            <a:endParaRPr lang="en-US" sz="2200" b="1" dirty="0"/>
          </a:p>
          <a:p>
            <a:r>
              <a:rPr lang="en-US" sz="2200" dirty="0" err="1" smtClean="0"/>
              <a:t>Nuove</a:t>
            </a:r>
            <a:r>
              <a:rPr lang="en-US" sz="2200" dirty="0" smtClean="0"/>
              <a:t> </a:t>
            </a:r>
            <a:r>
              <a:rPr lang="en-US" sz="2200" dirty="0" err="1" smtClean="0"/>
              <a:t>idee</a:t>
            </a:r>
            <a:r>
              <a:rPr lang="en-US" sz="2200" dirty="0" smtClean="0"/>
              <a:t> per </a:t>
            </a:r>
            <a:r>
              <a:rPr lang="en-US" sz="2200" dirty="0" err="1" smtClean="0"/>
              <a:t>futuri</a:t>
            </a:r>
            <a:r>
              <a:rPr lang="en-US" sz="2200" dirty="0" smtClean="0"/>
              <a:t> </a:t>
            </a:r>
            <a:r>
              <a:rPr lang="en-US" sz="2200" dirty="0" err="1" smtClean="0"/>
              <a:t>acceleratori</a:t>
            </a:r>
            <a:r>
              <a:rPr lang="en-US" sz="2200" dirty="0" smtClean="0"/>
              <a:t>: </a:t>
            </a:r>
            <a:r>
              <a:rPr lang="en-US" sz="2200" dirty="0" err="1" smtClean="0"/>
              <a:t>è</a:t>
            </a:r>
            <a:r>
              <a:rPr lang="en-US" sz="2200" dirty="0" smtClean="0"/>
              <a:t> </a:t>
            </a:r>
            <a:r>
              <a:rPr lang="en-US" sz="2200" dirty="0" err="1" smtClean="0"/>
              <a:t>desiderio</a:t>
            </a:r>
            <a:r>
              <a:rPr lang="en-US" sz="2200" dirty="0" smtClean="0"/>
              <a:t> </a:t>
            </a:r>
            <a:r>
              <a:rPr lang="en-US" sz="2200" dirty="0" err="1" smtClean="0"/>
              <a:t>della</a:t>
            </a:r>
            <a:r>
              <a:rPr lang="en-US" sz="2200" dirty="0" smtClean="0"/>
              <a:t> CSN1 di </a:t>
            </a:r>
            <a:r>
              <a:rPr lang="en-US" sz="2200" dirty="0" err="1" smtClean="0"/>
              <a:t>mantenerne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portato</a:t>
            </a:r>
            <a:r>
              <a:rPr lang="en-US" sz="2200" dirty="0" smtClean="0"/>
              <a:t> </a:t>
            </a:r>
            <a:r>
              <a:rPr lang="en-US" sz="2200" dirty="0" err="1" smtClean="0"/>
              <a:t>intellettuale</a:t>
            </a:r>
            <a:r>
              <a:rPr lang="en-US" sz="2200" dirty="0" smtClean="0"/>
              <a:t>; </a:t>
            </a:r>
            <a:r>
              <a:rPr lang="en-US" sz="2200" dirty="0" err="1" smtClean="0"/>
              <a:t>ruolo</a:t>
            </a:r>
            <a:r>
              <a:rPr lang="en-US" sz="2200" dirty="0" smtClean="0"/>
              <a:t> LNF per FCC e per </a:t>
            </a:r>
            <a:r>
              <a:rPr lang="en-US" sz="2200" dirty="0" err="1" smtClean="0"/>
              <a:t>futuro</a:t>
            </a:r>
            <a:r>
              <a:rPr lang="en-US" sz="2200" dirty="0" smtClean="0"/>
              <a:t> </a:t>
            </a:r>
            <a:r>
              <a:rPr lang="en-US" sz="2200" dirty="0" err="1" smtClean="0"/>
              <a:t>muon</a:t>
            </a:r>
            <a:r>
              <a:rPr lang="en-US" sz="2200" dirty="0" smtClean="0"/>
              <a:t>-collider</a:t>
            </a:r>
          </a:p>
          <a:p>
            <a:r>
              <a:rPr lang="en-US" sz="2200" dirty="0" err="1" smtClean="0"/>
              <a:t>Proposta</a:t>
            </a:r>
            <a:r>
              <a:rPr lang="en-US" sz="2200" dirty="0" smtClean="0"/>
              <a:t> di </a:t>
            </a:r>
            <a:r>
              <a:rPr lang="en-US" sz="2200" dirty="0" err="1" smtClean="0"/>
              <a:t>sinergia</a:t>
            </a:r>
            <a:r>
              <a:rPr lang="en-US" sz="2200" dirty="0" smtClean="0"/>
              <a:t> da parte di </a:t>
            </a:r>
            <a:r>
              <a:rPr lang="en-US" sz="2200" dirty="0" err="1" smtClean="0"/>
              <a:t>proponenti</a:t>
            </a:r>
            <a:r>
              <a:rPr lang="en-US" sz="2200" dirty="0" smtClean="0"/>
              <a:t> </a:t>
            </a:r>
            <a:r>
              <a:rPr lang="en-US" sz="2200" dirty="0" err="1" smtClean="0"/>
              <a:t>SHiP</a:t>
            </a:r>
            <a:r>
              <a:rPr lang="en-US" sz="2200" dirty="0" smtClean="0"/>
              <a:t> per </a:t>
            </a:r>
            <a:r>
              <a:rPr lang="en-US" sz="2200" dirty="0" err="1" smtClean="0"/>
              <a:t>futuro</a:t>
            </a:r>
            <a:r>
              <a:rPr lang="en-US" sz="2200" dirty="0" smtClean="0"/>
              <a:t> run a NA62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r>
              <a:rPr lang="en-US" sz="2200" b="1" dirty="0" smtClean="0"/>
              <a:t>Il </a:t>
            </a:r>
            <a:r>
              <a:rPr lang="en-US" sz="2200" b="1" dirty="0" err="1" smtClean="0"/>
              <a:t>numero</a:t>
            </a:r>
            <a:r>
              <a:rPr lang="en-US" sz="2200" b="1" dirty="0" smtClean="0"/>
              <a:t> di </a:t>
            </a:r>
            <a:r>
              <a:rPr lang="en-US" sz="2200" b="1" dirty="0" err="1" smtClean="0"/>
              <a:t>attori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è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estremamente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elevato</a:t>
            </a:r>
            <a:r>
              <a:rPr lang="en-US" sz="2200" b="1" dirty="0" smtClean="0"/>
              <a:t> </a:t>
            </a:r>
            <a:r>
              <a:rPr lang="en-US" sz="2200" b="1" dirty="0" smtClean="0">
                <a:sym typeface="Wingdings"/>
              </a:rPr>
              <a:t> </a:t>
            </a:r>
            <a:r>
              <a:rPr lang="en-US" sz="2200" b="1" dirty="0" err="1" smtClean="0"/>
              <a:t>perseguire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sinergia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gruppi</a:t>
            </a:r>
            <a:r>
              <a:rPr lang="en-US" sz="2200" b="1" dirty="0" smtClean="0"/>
              <a:t> (</a:t>
            </a:r>
            <a:r>
              <a:rPr lang="en-US" sz="2200" b="1" dirty="0" err="1" smtClean="0"/>
              <a:t>avviene</a:t>
            </a:r>
            <a:r>
              <a:rPr lang="en-US" sz="2200" b="1" dirty="0" smtClean="0"/>
              <a:t> in </a:t>
            </a:r>
            <a:r>
              <a:rPr lang="en-US" sz="2200" b="1" dirty="0" err="1" smtClean="0"/>
              <a:t>alcuni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casi</a:t>
            </a:r>
            <a:r>
              <a:rPr lang="en-US" sz="2200" b="1" dirty="0" smtClean="0"/>
              <a:t>):</a:t>
            </a:r>
            <a:endParaRPr lang="en-US" sz="2200" b="1" dirty="0" smtClean="0"/>
          </a:p>
          <a:p>
            <a:pPr lvl="1"/>
            <a:r>
              <a:rPr lang="en-US" sz="1900" dirty="0" err="1" smtClean="0"/>
              <a:t>Difficile</a:t>
            </a:r>
            <a:r>
              <a:rPr lang="en-US" sz="1900" dirty="0" smtClean="0"/>
              <a:t> </a:t>
            </a:r>
            <a:r>
              <a:rPr lang="en-US" sz="1900" dirty="0" err="1" smtClean="0"/>
              <a:t>soddisfare</a:t>
            </a:r>
            <a:r>
              <a:rPr lang="en-US" sz="1900" dirty="0" smtClean="0"/>
              <a:t> le </a:t>
            </a:r>
            <a:r>
              <a:rPr lang="en-US" sz="1900" dirty="0" err="1" smtClean="0"/>
              <a:t>richieste</a:t>
            </a:r>
            <a:r>
              <a:rPr lang="en-US" sz="1900" dirty="0" smtClean="0"/>
              <a:t> </a:t>
            </a:r>
            <a:r>
              <a:rPr lang="en-US" sz="1900" dirty="0" err="1" smtClean="0"/>
              <a:t>senza</a:t>
            </a:r>
            <a:r>
              <a:rPr lang="en-US" sz="1900" dirty="0" smtClean="0"/>
              <a:t> un </a:t>
            </a:r>
            <a:r>
              <a:rPr lang="en-US" sz="1900" dirty="0" err="1" smtClean="0"/>
              <a:t>processo</a:t>
            </a:r>
            <a:r>
              <a:rPr lang="en-US" sz="1900" dirty="0" smtClean="0"/>
              <a:t> virtuoso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armonizzazione</a:t>
            </a:r>
            <a:endParaRPr lang="en-US" sz="1900" dirty="0" smtClean="0"/>
          </a:p>
          <a:p>
            <a:pPr lvl="1"/>
            <a:r>
              <a:rPr lang="en-US" sz="1900" dirty="0" err="1" smtClean="0"/>
              <a:t>Necessità</a:t>
            </a:r>
            <a:r>
              <a:rPr lang="en-US" sz="1900" dirty="0" smtClean="0"/>
              <a:t> di </a:t>
            </a:r>
            <a:r>
              <a:rPr lang="en-US" sz="1900" dirty="0" err="1" smtClean="0"/>
              <a:t>sforzi</a:t>
            </a:r>
            <a:r>
              <a:rPr lang="en-US" sz="1900" dirty="0" smtClean="0"/>
              <a:t> </a:t>
            </a:r>
            <a:r>
              <a:rPr lang="en-US" sz="1900" dirty="0" err="1" smtClean="0"/>
              <a:t>collettivi</a:t>
            </a:r>
            <a:r>
              <a:rPr lang="en-US" sz="1900" dirty="0" smtClean="0"/>
              <a:t> </a:t>
            </a:r>
            <a:r>
              <a:rPr lang="en-US" sz="1900" dirty="0" err="1" smtClean="0"/>
              <a:t>dalle</a:t>
            </a:r>
            <a:r>
              <a:rPr lang="en-US" sz="1900" dirty="0" smtClean="0"/>
              <a:t> </a:t>
            </a:r>
            <a:r>
              <a:rPr lang="en-US" sz="1900" dirty="0" err="1" smtClean="0"/>
              <a:t>collaborazioni</a:t>
            </a:r>
            <a:r>
              <a:rPr lang="en-US" sz="1900" dirty="0" smtClean="0"/>
              <a:t>, </a:t>
            </a:r>
            <a:r>
              <a:rPr lang="en-US" sz="1900" dirty="0" err="1" smtClean="0"/>
              <a:t>risorse</a:t>
            </a:r>
            <a:r>
              <a:rPr lang="en-US" sz="1900" dirty="0" smtClean="0"/>
              <a:t> da </a:t>
            </a:r>
            <a:r>
              <a:rPr lang="en-US" sz="1900" dirty="0" err="1" smtClean="0"/>
              <a:t>altre</a:t>
            </a:r>
            <a:r>
              <a:rPr lang="en-US" sz="1900" dirty="0" smtClean="0"/>
              <a:t> </a:t>
            </a:r>
            <a:r>
              <a:rPr lang="en-US" sz="1900" dirty="0" err="1" smtClean="0"/>
              <a:t>sezioni</a:t>
            </a:r>
            <a:endParaRPr lang="en-US" sz="19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2016 (I)</a:t>
            </a:r>
            <a:endParaRPr lang="en-US" dirty="0"/>
          </a:p>
        </p:txBody>
      </p:sp>
      <p:sp>
        <p:nvSpPr>
          <p:cNvPr id="13" name="CasellaDiTesto 6"/>
          <p:cNvSpPr txBox="1"/>
          <p:nvPr/>
        </p:nvSpPr>
        <p:spPr>
          <a:xfrm>
            <a:off x="139656" y="1765926"/>
            <a:ext cx="900434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latin typeface="American Typewriter"/>
                <a:cs typeface="American Typewriter"/>
              </a:rPr>
              <a:t>KLOE-2 Run started in November 2014</a:t>
            </a:r>
            <a:r>
              <a:rPr lang="en-US" dirty="0">
                <a:latin typeface="American Typewriter" pitchFamily="18" charset="0"/>
              </a:rPr>
              <a:t> </a:t>
            </a:r>
            <a:endParaRPr lang="en-US" dirty="0" smtClean="0">
              <a:latin typeface="American Typewriter" pitchFamily="18" charset="0"/>
            </a:endParaRPr>
          </a:p>
          <a:p>
            <a:pPr lvl="2" algn="l">
              <a:buClr>
                <a:srgbClr val="70AAA0"/>
              </a:buClr>
              <a:buSzPct val="90000"/>
            </a:pPr>
            <a:r>
              <a:rPr lang="en-US" dirty="0" smtClean="0">
                <a:latin typeface="American Typewriter"/>
                <a:cs typeface="American Typewriter"/>
              </a:rPr>
              <a:t>Daily record 16/04/2016: </a:t>
            </a:r>
            <a:r>
              <a:rPr lang="hr-HR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13  (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11.0) pb</a:t>
            </a:r>
            <a:r>
              <a:rPr lang="en-US" baseline="30000" dirty="0">
                <a:solidFill>
                  <a:srgbClr val="0099FF"/>
                </a:solidFill>
                <a:latin typeface="American Typewriter"/>
                <a:cs typeface="American Typewriter"/>
              </a:rPr>
              <a:t>-1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delivered (acquired)  </a:t>
            </a:r>
          </a:p>
          <a:p>
            <a:pPr lvl="2" algn="l">
              <a:buClr>
                <a:srgbClr val="70AAA0"/>
              </a:buClr>
              <a:buSzPct val="90000"/>
            </a:pPr>
            <a:r>
              <a:rPr lang="en-US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Peak Luminosity:</a:t>
            </a:r>
            <a:r>
              <a:rPr lang="en-US" dirty="0" smtClean="0">
                <a:solidFill>
                  <a:srgbClr val="0073CF"/>
                </a:solidFill>
                <a:latin typeface="American Typewriter"/>
                <a:cs typeface="American Typewriter"/>
              </a:rPr>
              <a:t> 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2.2x10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32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cm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-2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s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-1</a:t>
            </a:r>
            <a:endParaRPr lang="en-US" baseline="30000" dirty="0">
              <a:solidFill>
                <a:srgbClr val="0099FF"/>
              </a:solidFill>
              <a:latin typeface="American Typewriter" pitchFamily="18" charset="0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 KLOE</a:t>
            </a:r>
            <a:r>
              <a:rPr lang="en-US" dirty="0">
                <a:latin typeface="American Typewriter"/>
                <a:cs typeface="American Typewriter"/>
              </a:rPr>
              <a:t>-2 is fully operational and taking data with all sub-</a:t>
            </a:r>
            <a:r>
              <a:rPr lang="en-US" dirty="0" smtClean="0">
                <a:latin typeface="American Typewriter"/>
                <a:cs typeface="American Typewriter"/>
              </a:rPr>
              <a:t>detectors</a:t>
            </a: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latin typeface="American Typewriter"/>
                <a:cs typeface="American Typewriter"/>
              </a:rPr>
              <a:t> Intermediate </a:t>
            </a:r>
            <a:r>
              <a:rPr lang="en-US" dirty="0" smtClean="0">
                <a:latin typeface="American Typewriter"/>
                <a:cs typeface="American Typewriter"/>
              </a:rPr>
              <a:t>L </a:t>
            </a:r>
            <a:r>
              <a:rPr lang="en-US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Milestone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2.5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fb-1 total delivered L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by 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July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15</a:t>
            </a:r>
            <a:r>
              <a:rPr lang="en-US" baseline="30000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th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2016 </a:t>
            </a: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solidFill>
                  <a:schemeClr val="accent1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latin typeface="American Typewriter"/>
                <a:cs typeface="American Typewriter"/>
              </a:rPr>
              <a:t>KLOE-2 Target 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&gt; 5 fb-1 in the next 2 years</a:t>
            </a: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algn="l">
              <a:buClr>
                <a:srgbClr val="70AAA0"/>
              </a:buClr>
              <a:buSzPct val="90000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algn="l">
              <a:buClr>
                <a:srgbClr val="70AAA0"/>
              </a:buClr>
              <a:buSzPct val="90000"/>
            </a:pPr>
            <a:endParaRPr lang="en-US" dirty="0" smtClean="0">
              <a:solidFill>
                <a:srgbClr val="0099FF"/>
              </a:solidFill>
              <a:latin typeface="American Typewriter"/>
              <a:cs typeface="American Typewriter"/>
            </a:endParaRPr>
          </a:p>
          <a:p>
            <a:pPr marL="355600" indent="-355600" algn="l"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 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3.0 (2.4) </a:t>
            </a:r>
            <a:r>
              <a:rPr lang="en-US" dirty="0">
                <a:solidFill>
                  <a:srgbClr val="0099FF"/>
                </a:solidFill>
                <a:latin typeface="American Typewriter"/>
                <a:cs typeface="American Typewriter"/>
              </a:rPr>
              <a:t>fb-1</a:t>
            </a:r>
            <a:r>
              <a:rPr lang="en-US" dirty="0" smtClean="0">
                <a:solidFill>
                  <a:srgbClr val="0099FF"/>
                </a:solidFill>
                <a:latin typeface="American Typewriter"/>
                <a:cs typeface="American Typewriter"/>
              </a:rPr>
              <a:t> delivered (acquired) </a:t>
            </a:r>
            <a:r>
              <a:rPr lang="en-US" dirty="0">
                <a:solidFill>
                  <a:schemeClr val="tx1"/>
                </a:solidFill>
                <a:latin typeface="American Typewriter"/>
                <a:cs typeface="American Typewriter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American Typewriter"/>
                <a:cs typeface="American Typewriter"/>
              </a:rPr>
              <a:t>s of today </a:t>
            </a:r>
          </a:p>
        </p:txBody>
      </p:sp>
      <p:pic>
        <p:nvPicPr>
          <p:cNvPr id="2" name="Picture 1" descr="IntLumiRun2_June29th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7" y="3505199"/>
            <a:ext cx="3437883" cy="2406518"/>
          </a:xfrm>
          <a:prstGeom prst="rect">
            <a:avLst/>
          </a:prstGeom>
        </p:spPr>
      </p:pic>
      <p:pic>
        <p:nvPicPr>
          <p:cNvPr id="10" name="Picture 9" descr="UpTimeRun2_June29th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505199"/>
            <a:ext cx="3602617" cy="24017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9655" y="1106312"/>
            <a:ext cx="85471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solidFill>
                  <a:srgbClr val="6F9BC8"/>
                </a:solidFill>
              </a:rPr>
              <a:t>D.Babusci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G.Bencivenni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C.Bloise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F.Bossi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G.Capon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P.Ciambrone</a:t>
            </a:r>
            <a:r>
              <a:rPr lang="en-US" sz="1500" dirty="0">
                <a:solidFill>
                  <a:srgbClr val="6F9BC8"/>
                </a:solidFill>
              </a:rPr>
              <a:t>, E. Dane’, </a:t>
            </a:r>
            <a:r>
              <a:rPr lang="en-US" sz="1500" dirty="0" smtClean="0">
                <a:solidFill>
                  <a:srgbClr val="6F9BC8"/>
                </a:solidFill>
              </a:rPr>
              <a:t>E</a:t>
            </a:r>
            <a:r>
              <a:rPr lang="en-US" sz="1500" dirty="0">
                <a:solidFill>
                  <a:srgbClr val="6F9BC8"/>
                </a:solidFill>
              </a:rPr>
              <a:t>. De Lucia, A. De </a:t>
            </a:r>
            <a:r>
              <a:rPr lang="en-US" sz="1500" dirty="0" err="1">
                <a:solidFill>
                  <a:srgbClr val="6F9BC8"/>
                </a:solidFill>
              </a:rPr>
              <a:t>Santis</a:t>
            </a:r>
            <a:r>
              <a:rPr lang="en-US" sz="1500" dirty="0">
                <a:solidFill>
                  <a:srgbClr val="6F9BC8"/>
                </a:solidFill>
              </a:rPr>
              <a:t>, P. De Simone, D. Domenici, </a:t>
            </a:r>
            <a:r>
              <a:rPr lang="en-US" sz="1500" dirty="0" err="1">
                <a:solidFill>
                  <a:srgbClr val="6F9BC8"/>
                </a:solidFill>
              </a:rPr>
              <a:t>G.Felici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S.Giovannella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M.Martini</a:t>
            </a:r>
            <a:r>
              <a:rPr lang="en-US" sz="1500" dirty="0">
                <a:solidFill>
                  <a:srgbClr val="6F9BC8"/>
                </a:solidFill>
              </a:rPr>
              <a:t>, M. </a:t>
            </a:r>
            <a:r>
              <a:rPr lang="en-US" sz="1500" dirty="0" err="1">
                <a:solidFill>
                  <a:srgbClr val="6F9BC8"/>
                </a:solidFill>
              </a:rPr>
              <a:t>Mascolo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S.Miscetti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E.Perez</a:t>
            </a:r>
            <a:r>
              <a:rPr lang="en-US" sz="1500" dirty="0" err="1">
                <a:solidFill>
                  <a:srgbClr val="6F9BC8"/>
                </a:solidFill>
              </a:rPr>
              <a:t>-DelRio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P.Santangelo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I.Sarra</a:t>
            </a:r>
            <a:r>
              <a:rPr lang="en-US" sz="1500" dirty="0">
                <a:solidFill>
                  <a:srgbClr val="6F9BC8"/>
                </a:solidFill>
              </a:rPr>
              <a:t>, M. </a:t>
            </a:r>
            <a:r>
              <a:rPr lang="en-US" sz="1500" dirty="0" err="1">
                <a:solidFill>
                  <a:srgbClr val="6F9BC8"/>
                </a:solidFill>
              </a:rPr>
              <a:t>Silarski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G.Venanzoni</a:t>
            </a:r>
            <a:r>
              <a:rPr lang="en-US" sz="1500" dirty="0">
                <a:solidFill>
                  <a:srgbClr val="6F9BC8"/>
                </a:solidFill>
              </a:rPr>
              <a:t> </a:t>
            </a:r>
            <a:r>
              <a:rPr lang="en-US" sz="1500" dirty="0" smtClean="0">
                <a:solidFill>
                  <a:srgbClr val="6F9BC8"/>
                </a:solidFill>
              </a:rPr>
              <a:t>and  F. </a:t>
            </a:r>
            <a:r>
              <a:rPr lang="en-US" sz="1500" dirty="0" err="1" smtClean="0">
                <a:solidFill>
                  <a:srgbClr val="6F9BC8"/>
                </a:solidFill>
              </a:rPr>
              <a:t>Fortugno</a:t>
            </a:r>
            <a:r>
              <a:rPr lang="en-US" sz="1500" dirty="0" smtClean="0">
                <a:solidFill>
                  <a:srgbClr val="6F9BC8"/>
                </a:solidFill>
              </a:rPr>
              <a:t>, F. </a:t>
            </a:r>
            <a:r>
              <a:rPr lang="en-US" sz="1500" dirty="0" err="1" smtClean="0">
                <a:solidFill>
                  <a:srgbClr val="6F9BC8"/>
                </a:solidFill>
              </a:rPr>
              <a:t>Sborzacchi</a:t>
            </a:r>
            <a:endParaRPr lang="en-US" sz="1500" dirty="0">
              <a:solidFill>
                <a:srgbClr val="6F9BC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6-30 at 16.58.2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/>
          <a:stretch/>
        </p:blipFill>
        <p:spPr>
          <a:xfrm>
            <a:off x="4749797" y="3892011"/>
            <a:ext cx="4386658" cy="244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197416" y="1229557"/>
            <a:ext cx="3807540" cy="2662454"/>
            <a:chOff x="5592685" y="1171115"/>
            <a:chExt cx="3807540" cy="2662454"/>
          </a:xfrm>
        </p:grpSpPr>
        <p:pic>
          <p:nvPicPr>
            <p:cNvPr id="13" name="Picture 12" descr="xres_fit2gaus_layer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24748" y="1085633"/>
              <a:ext cx="2615873" cy="2880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257382" y="1493074"/>
              <a:ext cx="1179084" cy="69762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marL="36492" marR="0" lvl="0" indent="0" algn="l" defTabSz="913931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C7C8B"/>
                </a:buClr>
                <a:buSzPct val="90000"/>
                <a:buFontTx/>
                <a:buNone/>
                <a:tabLst/>
                <a:defRPr sz="1800">
                  <a:solidFill>
                    <a:srgbClr val="000000"/>
                  </a:solidFill>
                  <a:effectLst/>
                </a:defRPr>
              </a:pPr>
              <a:r>
                <a:rPr kumimoji="0" lang="it-IT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6F9BC8"/>
                  </a:solidFill>
                  <a:effectLst/>
                  <a:uLnTx/>
                  <a:uFillTx/>
                  <a:latin typeface="American Typewriter" pitchFamily="18" charset="0"/>
                  <a:ea typeface="American Typewriter"/>
                  <a:cs typeface="American Typewriter"/>
                  <a:sym typeface="American Typewriter"/>
                </a:rPr>
                <a:t>Layer</a:t>
              </a:r>
              <a:r>
                <a:rPr kumimoji="0" lang="it-IT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9BC8"/>
                  </a:solidFill>
                  <a:effectLst/>
                  <a:uLnTx/>
                  <a:uFillTx/>
                  <a:latin typeface="American Typewriter" pitchFamily="18" charset="0"/>
                  <a:ea typeface="American Typewriter"/>
                  <a:cs typeface="American Typewriter"/>
                  <a:sym typeface="American Typewriter"/>
                </a:rPr>
                <a:t> #4</a:t>
              </a:r>
            </a:p>
            <a:p>
              <a:pPr marL="36492" defTabSz="913931">
                <a:spcBef>
                  <a:spcPts val="400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dirty="0">
                  <a:solidFill>
                    <a:srgbClr val="6F9BC8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400 </a:t>
              </a:r>
              <a:r>
                <a:rPr lang="it-IT" dirty="0">
                  <a:solidFill>
                    <a:srgbClr val="6F9BC8"/>
                  </a:solidFill>
                  <a:latin typeface="Symbol" charset="2"/>
                  <a:ea typeface="American Typewriter"/>
                  <a:cs typeface="Symbol" charset="2"/>
                  <a:sym typeface="American Typewriter"/>
                </a:rPr>
                <a:t>m</a:t>
              </a:r>
              <a:r>
                <a:rPr lang="it-IT" dirty="0">
                  <a:solidFill>
                    <a:srgbClr val="6F9BC8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m 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11178" y="1171115"/>
              <a:ext cx="368904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9034" lvl="1" indent="0" algn="l" defTabSz="913931">
                <a:spcBef>
                  <a:spcPts val="400"/>
                </a:spcBef>
                <a:buClr>
                  <a:srgbClr val="4C7C8B"/>
                </a:buClr>
                <a:buSzPct val="90000"/>
                <a:defRPr sz="1800">
                  <a:solidFill>
                    <a:srgbClr val="000000"/>
                  </a:solidFill>
                  <a:effectLst/>
                </a:defRPr>
              </a:pPr>
              <a:r>
                <a:rPr lang="it-IT" sz="1600" i="1" dirty="0" smtClean="0">
                  <a:solidFill>
                    <a:srgbClr val="151618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IT-DC </a:t>
              </a:r>
              <a:r>
                <a:rPr lang="it-IT" sz="1600" i="1" dirty="0" err="1" smtClean="0">
                  <a:solidFill>
                    <a:srgbClr val="151618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Residuals</a:t>
              </a:r>
              <a:r>
                <a:rPr lang="it-IT" sz="1600" i="1" dirty="0" smtClean="0">
                  <a:solidFill>
                    <a:srgbClr val="151618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 x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2016 (II)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441" y="1337794"/>
            <a:ext cx="5093325" cy="4899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Inner Tracker: First </a:t>
            </a:r>
            <a:r>
              <a:rPr lang="en-US" dirty="0">
                <a:latin typeface="American Typewriter"/>
                <a:cs typeface="American Typewriter"/>
              </a:rPr>
              <a:t>CGEM detector used in high-energy </a:t>
            </a:r>
            <a:r>
              <a:rPr lang="en-US" dirty="0" smtClean="0">
                <a:latin typeface="American Typewriter"/>
                <a:cs typeface="American Typewriter"/>
              </a:rPr>
              <a:t>physics experiment</a:t>
            </a:r>
            <a:r>
              <a:rPr lang="en-US" dirty="0">
                <a:latin typeface="American Typewriter"/>
                <a:cs typeface="American Typewriter"/>
              </a:rPr>
              <a:t>. Detector Alignment and calibration - Challenging. Never done before.  </a:t>
            </a:r>
          </a:p>
          <a:p>
            <a:pPr marL="812915" lvl="1" indent="-363881" defTabSz="91393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latin typeface="American Typewriter"/>
                <a:cs typeface="American Typewriter"/>
              </a:rPr>
              <a:t>Alignment and Calibration for all Layers with cosmic-ray </a:t>
            </a:r>
            <a:r>
              <a:rPr lang="en-US" dirty="0" err="1">
                <a:latin typeface="American Typewriter"/>
                <a:cs typeface="American Typewriter"/>
              </a:rPr>
              <a:t>muons</a:t>
            </a:r>
            <a:r>
              <a:rPr lang="en-US" dirty="0">
                <a:latin typeface="American Typewriter"/>
                <a:cs typeface="American Typewriter"/>
              </a:rPr>
              <a:t> &amp; </a:t>
            </a:r>
            <a:r>
              <a:rPr lang="en-US" dirty="0" err="1">
                <a:latin typeface="American Typewriter"/>
                <a:cs typeface="American Typewriter"/>
              </a:rPr>
              <a:t>Bhabha</a:t>
            </a:r>
            <a:r>
              <a:rPr lang="en-US" dirty="0">
                <a:latin typeface="American Typewriter"/>
                <a:cs typeface="American Typewriter"/>
              </a:rPr>
              <a:t> scattering events</a:t>
            </a:r>
          </a:p>
          <a:p>
            <a:pPr marL="812915" lvl="1" indent="-363881" defTabSz="913931">
              <a:spcBef>
                <a:spcPts val="400"/>
              </a:spcBef>
              <a:buClr>
                <a:srgbClr val="4C7C8B"/>
              </a:buClr>
              <a:buSzPct val="90000"/>
              <a:buFont typeface="Wingdings" pitchFamily="2" charset="2"/>
              <a:buChar char="±"/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latin typeface="American Typewriter"/>
                <a:cs typeface="American Typewriter"/>
              </a:rPr>
              <a:t> Benchmarking IT+DC integrated reconstruction with </a:t>
            </a:r>
            <a:r>
              <a:rPr lang="en-US" dirty="0" err="1">
                <a:latin typeface="American Typewriter"/>
                <a:cs typeface="American Typewriter"/>
              </a:rPr>
              <a:t>Bhabha</a:t>
            </a:r>
            <a:r>
              <a:rPr lang="en-US" dirty="0">
                <a:latin typeface="American Typewriter"/>
                <a:cs typeface="American Typewriter"/>
              </a:rPr>
              <a:t> scattering </a:t>
            </a:r>
            <a:r>
              <a:rPr lang="en-US" dirty="0" smtClean="0">
                <a:latin typeface="American Typewriter"/>
                <a:cs typeface="American Typewriter"/>
              </a:rPr>
              <a:t>events</a:t>
            </a:r>
          </a:p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HET calibrated with dedicated runs; </a:t>
            </a:r>
          </a:p>
          <a:p>
            <a:pPr>
              <a:lnSpc>
                <a:spcPct val="110000"/>
              </a:lnSpc>
              <a:buClr>
                <a:srgbClr val="70AAA0"/>
              </a:buClr>
              <a:buSzPct val="90000"/>
            </a:pP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smtClean="0">
                <a:latin typeface="American Typewriter"/>
                <a:cs typeface="American Typewriter"/>
              </a:rPr>
              <a:t>     π</a:t>
            </a:r>
            <a:r>
              <a:rPr lang="en-US" baseline="30000" dirty="0" smtClean="0">
                <a:latin typeface="American Typewriter"/>
                <a:cs typeface="American Typewriter"/>
              </a:rPr>
              <a:t>0</a:t>
            </a:r>
            <a:r>
              <a:rPr lang="en-US" dirty="0" smtClean="0">
                <a:latin typeface="American Typewriter"/>
                <a:cs typeface="American Typewriter"/>
              </a:rPr>
              <a:t> candidates observed in double-arm</a:t>
            </a:r>
          </a:p>
          <a:p>
            <a:pPr>
              <a:lnSpc>
                <a:spcPct val="110000"/>
              </a:lnSpc>
              <a:buClr>
                <a:srgbClr val="70AAA0"/>
              </a:buClr>
              <a:buSzPct val="90000"/>
            </a:pP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smtClean="0">
                <a:latin typeface="American Typewriter"/>
                <a:cs typeface="American Typewriter"/>
              </a:rPr>
              <a:t>     tagged events (325 pb-1 analyzed)</a:t>
            </a:r>
          </a:p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Time </a:t>
            </a:r>
            <a:r>
              <a:rPr lang="en-US" dirty="0">
                <a:latin typeface="American Typewriter"/>
                <a:cs typeface="American Typewriter"/>
              </a:rPr>
              <a:t>Calibration for QCALT and </a:t>
            </a:r>
            <a:r>
              <a:rPr lang="en-US" dirty="0" smtClean="0">
                <a:latin typeface="American Typewriter"/>
                <a:cs typeface="American Typewriter"/>
              </a:rPr>
              <a:t>CCALT</a:t>
            </a:r>
            <a:endParaRPr lang="en-US" dirty="0">
              <a:latin typeface="American Typewriter"/>
              <a:cs typeface="American Typewriter"/>
            </a:endParaRPr>
          </a:p>
          <a:p>
            <a:pPr marL="355600" indent="-355600">
              <a:lnSpc>
                <a:spcPct val="110000"/>
              </a:lnSpc>
              <a:buClr>
                <a:srgbClr val="70AAA0"/>
              </a:buClr>
              <a:buSzPct val="90000"/>
              <a:buFont typeface="Wingdings" pitchFamily="2" charset="2"/>
              <a:buChar char="¥"/>
            </a:pPr>
            <a:r>
              <a:rPr lang="en-US" dirty="0" smtClean="0">
                <a:latin typeface="American Typewriter"/>
                <a:cs typeface="American Typewriter"/>
              </a:rPr>
              <a:t>Data Reconstruction &amp; Data Quality assessment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KLOE-2 Achievements 2016 (III)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587" y="5663869"/>
            <a:ext cx="890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We are organizing a “Workshop on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physics at 1 </a:t>
            </a:r>
            <a:r>
              <a:rPr lang="en-US" dirty="0" err="1" smtClean="0"/>
              <a:t>GeV</a:t>
            </a:r>
            <a:r>
              <a:rPr lang="en-US" dirty="0" smtClean="0"/>
              <a:t>”  26-28 </a:t>
            </a:r>
            <a:r>
              <a:rPr lang="en-US" dirty="0"/>
              <a:t>October 2016 </a:t>
            </a:r>
            <a:r>
              <a:rPr lang="en-US" dirty="0" smtClean="0"/>
              <a:t>at LNF</a:t>
            </a:r>
          </a:p>
        </p:txBody>
      </p:sp>
      <p:graphicFrame>
        <p:nvGraphicFramePr>
          <p:cNvPr id="12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98527"/>
              </p:ext>
            </p:extLst>
          </p:nvPr>
        </p:nvGraphicFramePr>
        <p:xfrm>
          <a:off x="246094" y="1192315"/>
          <a:ext cx="8579268" cy="1462920"/>
        </p:xfrm>
        <a:graphic>
          <a:graphicData uri="http://schemas.openxmlformats.org/drawingml/2006/table">
            <a:tbl>
              <a:tblPr/>
              <a:tblGrid>
                <a:gridCol w="5315916"/>
                <a:gridCol w="3263352"/>
              </a:tblGrid>
              <a:tr h="32476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t-IT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U boson search in </a:t>
                      </a:r>
                      <a:r>
                        <a:rPr lang="it-IT" sz="1800" i="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i="0" baseline="3000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lang="it-IT" sz="1800" i="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i="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 </a:t>
                      </a:r>
                      <a:r>
                        <a:rPr lang="it-IT" sz="1800" i="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→ </a:t>
                      </a:r>
                      <a:r>
                        <a:rPr kumimoji="0" lang="en-US" altLang="it-IT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U</a:t>
                      </a:r>
                      <a:r>
                        <a:rPr kumimoji="0" lang="en-US" altLang="it-IT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  <a:sym typeface="Symbol"/>
                        </a:rPr>
                        <a:t></a:t>
                      </a:r>
                      <a:r>
                        <a:rPr kumimoji="0" lang="en-US" altLang="it-IT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 , U → </a:t>
                      </a:r>
                      <a:r>
                        <a:rPr kumimoji="0" lang="it-IT" altLang="it-IT" sz="18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it-IT" sz="1800" i="0" baseline="30000" dirty="0" err="1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kumimoji="0" lang="it-IT" sz="180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it-IT" sz="1800" i="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                 </a:t>
                      </a:r>
                      <a:endParaRPr kumimoji="0" lang="en-US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merican Typewriter"/>
                        <a:ea typeface="MS PGothic" pitchFamily="34" charset="-128"/>
                        <a:cs typeface="American Typewriter"/>
                      </a:endParaRP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PLB 757 (2016) 356 </a:t>
                      </a:r>
                    </a:p>
                  </a:txBody>
                  <a:tcPr marL="182880" marR="182880" marT="45705" marB="4570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BR and Transition Form Factor of 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φ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 → 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π</a:t>
                      </a:r>
                      <a:r>
                        <a:rPr kumimoji="0" lang="it-IT" altLang="it-IT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0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    </a:t>
                      </a:r>
                      <a:endParaRPr kumimoji="0" lang="en-US" altLang="it-IT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merican Typewriter"/>
                        <a:ea typeface="MS PGothic" pitchFamily="34" charset="-128"/>
                        <a:cs typeface="American Typewriter"/>
                      </a:endParaRP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altLang="it-IT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PLB 757 (2016) 362 </a:t>
                      </a:r>
                    </a:p>
                  </a:txBody>
                  <a:tcPr marL="182880" marR="182880" marT="45705" marB="45705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Dalitz</a:t>
                      </a:r>
                      <a:r>
                        <a:rPr kumimoji="0" lang="en-US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 plot analysis of 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η</a:t>
                      </a:r>
                      <a:r>
                        <a:rPr kumimoji="0" lang="it-IT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 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→ 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π</a:t>
                      </a:r>
                      <a:r>
                        <a:rPr kumimoji="0" lang="it-IT" altLang="it-IT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π</a:t>
                      </a:r>
                      <a:r>
                        <a:rPr kumimoji="0" lang="it-IT" altLang="it-IT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–</a:t>
                      </a:r>
                      <a:r>
                        <a:rPr kumimoji="0" lang="el-GR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π</a:t>
                      </a:r>
                      <a:r>
                        <a:rPr kumimoji="0" lang="it-IT" altLang="it-IT" sz="18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0</a:t>
                      </a:r>
                      <a:endParaRPr kumimoji="0" lang="en-US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merican Typewriter"/>
                        <a:ea typeface="MS PGothic" pitchFamily="34" charset="-128"/>
                        <a:cs typeface="American Typewriter"/>
                      </a:endParaRP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s-IS" altLang="it-IT" sz="180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JHEP 1605 (2016) 019 </a:t>
                      </a: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  <a:tr h="3247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ea typeface="MS PGothic" pitchFamily="34" charset="-128"/>
                          <a:cs typeface="American Typewriter"/>
                        </a:rPr>
                        <a:t>Hadron Vacuum Polarization in 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e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 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→ 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+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it-IT" sz="1800" baseline="30000" dirty="0" smtClean="0">
                          <a:solidFill>
                            <a:schemeClr val="tx1"/>
                          </a:solidFill>
                          <a:latin typeface="American Typewriter"/>
                          <a:cs typeface="American Typewriter"/>
                        </a:rPr>
                        <a:t>–</a:t>
                      </a:r>
                      <a:r>
                        <a:rPr kumimoji="0" lang="en-US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  <a:sym typeface="Symbol"/>
                        </a:rPr>
                        <a:t></a:t>
                      </a:r>
                      <a:endParaRPr kumimoji="0" lang="en-US" altLang="it-IT" sz="18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merican Typewriter"/>
                        <a:ea typeface="MS PGothic" pitchFamily="34" charset="-128"/>
                        <a:cs typeface="American Typewriter"/>
                      </a:endParaRP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Helvetica Neue Light"/>
                          <a:ea typeface="Helvetica Neue Light"/>
                          <a:cs typeface="Helvetica Neue Light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Draft</a:t>
                      </a:r>
                      <a:r>
                        <a:rPr kumimoji="0" lang="it-IT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 </a:t>
                      </a:r>
                      <a:r>
                        <a:rPr kumimoji="0" lang="it-IT" altLang="it-IT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Paper</a:t>
                      </a:r>
                      <a:r>
                        <a:rPr kumimoji="0" lang="it-IT" altLang="it-IT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merican Typewriter"/>
                          <a:cs typeface="American Typewriter"/>
                        </a:rPr>
                        <a:t> Ready</a:t>
                      </a:r>
                    </a:p>
                  </a:txBody>
                  <a:tcPr marL="182880" marR="182880" marT="45705" marB="45705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AAA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193845" y="1708448"/>
            <a:ext cx="509179" cy="4626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 smtClean="0">
              <a:ln>
                <a:noFill/>
              </a:ln>
              <a:solidFill>
                <a:srgbClr val="DCBD23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CBD23"/>
              </a:solidFill>
              <a:effectLst/>
              <a:uLnTx/>
              <a:uFillTx/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marR="0" lvl="0" indent="0" algn="ctr" defTabSz="584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 smtClean="0">
              <a:ln>
                <a:noFill/>
              </a:ln>
              <a:solidFill>
                <a:srgbClr val="DCBD23"/>
              </a:solidFill>
              <a:effectLst>
                <a:outerShdw blurRad="50800" dist="38100" dir="5400000" rotWithShape="0">
                  <a:srgbClr val="000000"/>
                </a:outerShdw>
              </a:effectLst>
              <a:uLnTx/>
              <a:uFillTx/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marR="0" lvl="0" indent="0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CBD23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marL="0" marR="0" lvl="0" indent="0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DCBD23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marL="0" marR="0" lvl="0" indent="0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DCBD23"/>
              </a:solidFill>
              <a:effectLst/>
              <a:uLnTx/>
              <a:uFillTx/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marR="0" lvl="0" indent="0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CBD23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</p:txBody>
      </p:sp>
      <p:pic>
        <p:nvPicPr>
          <p:cNvPr id="6" name="Picture 5" descr="Screen Shot 2016-07-01 at 09.2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82" y="4760426"/>
            <a:ext cx="1918033" cy="720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4817" y="2734653"/>
            <a:ext cx="4770640" cy="3060448"/>
            <a:chOff x="93823" y="2870272"/>
            <a:chExt cx="4770640" cy="3060448"/>
          </a:xfrm>
        </p:grpSpPr>
        <p:pic>
          <p:nvPicPr>
            <p:cNvPr id="14" name="Picture 13" descr="Screen Shot 2016-07-01 at 09.13.2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8" t="6172" r="19720" b="20028"/>
            <a:stretch/>
          </p:blipFill>
          <p:spPr>
            <a:xfrm>
              <a:off x="93823" y="3052246"/>
              <a:ext cx="3876691" cy="2662431"/>
            </a:xfrm>
            <a:prstGeom prst="rect">
              <a:avLst/>
            </a:prstGeom>
          </p:spPr>
        </p:pic>
        <p:pic>
          <p:nvPicPr>
            <p:cNvPr id="5" name="Picture 4" descr="Screen Shot 2016-07-01 at 09.20.2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58" y="2944246"/>
              <a:ext cx="2401920" cy="216000"/>
            </a:xfrm>
            <a:prstGeom prst="rect">
              <a:avLst/>
            </a:prstGeom>
          </p:spPr>
        </p:pic>
        <p:pic>
          <p:nvPicPr>
            <p:cNvPr id="16" name="Picture 15" descr="Screen Shot 2016-07-01 at 09.24.0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504" y="5714720"/>
              <a:ext cx="929455" cy="216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168478" y="2870272"/>
              <a:ext cx="1695985" cy="276999"/>
            </a:xfrm>
            <a:prstGeom prst="rect">
              <a:avLst/>
            </a:prstGeom>
            <a:solidFill>
              <a:srgbClr val="6F9BC8"/>
            </a:solidFill>
          </p:spPr>
          <p:txBody>
            <a:bodyPr wrap="none">
              <a:spAutoFit/>
            </a:bodyPr>
            <a:lstStyle/>
            <a:p>
              <a:pPr lvl="0"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s-IS" altLang="it-IT" sz="1200" dirty="0">
                  <a:latin typeface="American Typewriter"/>
                  <a:cs typeface="American Typewriter"/>
                </a:rPr>
                <a:t>PLB 757 (2016) 356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56478" y="2756350"/>
            <a:ext cx="3553991" cy="3015037"/>
            <a:chOff x="5656478" y="2756350"/>
            <a:chExt cx="3553991" cy="3015037"/>
          </a:xfrm>
        </p:grpSpPr>
        <p:sp>
          <p:nvSpPr>
            <p:cNvPr id="18" name="Rectangle 17"/>
            <p:cNvSpPr/>
            <p:nvPr/>
          </p:nvSpPr>
          <p:spPr>
            <a:xfrm>
              <a:off x="5762964" y="2756350"/>
              <a:ext cx="3065082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dirty="0" smtClean="0"/>
                <a:t>irst </a:t>
              </a:r>
              <a:r>
                <a:rPr lang="en-US" sz="1600" dirty="0"/>
                <a:t>measurement </a:t>
              </a:r>
              <a:r>
                <a:rPr lang="en-US" sz="1600" dirty="0" smtClean="0"/>
                <a:t>of transition </a:t>
              </a:r>
              <a:r>
                <a:rPr lang="en-US" sz="1600" dirty="0"/>
                <a:t>form factor </a:t>
              </a:r>
              <a:r>
                <a:rPr lang="en-US" sz="1600" dirty="0" smtClean="0"/>
                <a:t>|</a:t>
              </a:r>
              <a:r>
                <a:rPr lang="en-US" sz="1600" dirty="0" err="1"/>
                <a:t>F</a:t>
              </a:r>
              <a:r>
                <a:rPr lang="en-US" sz="1600" baseline="-25000" dirty="0" err="1"/>
                <a:t>φ</a:t>
              </a:r>
              <a:r>
                <a:rPr lang="en-US" sz="1600" baseline="-25000" dirty="0"/>
                <a:t>π</a:t>
              </a:r>
              <a:r>
                <a:rPr lang="en-US" sz="1600" dirty="0"/>
                <a:t>(q)| </a:t>
              </a:r>
            </a:p>
          </p:txBody>
        </p:sp>
        <p:pic>
          <p:nvPicPr>
            <p:cNvPr id="21" name="Picture 20" descr="Screen Shot 2016-07-01 at 09.54.0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478" y="3431387"/>
              <a:ext cx="3449222" cy="23400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514484" y="3076456"/>
              <a:ext cx="1695985" cy="276999"/>
            </a:xfrm>
            <a:prstGeom prst="rect">
              <a:avLst/>
            </a:prstGeom>
            <a:solidFill>
              <a:srgbClr val="6F9BC8"/>
            </a:solidFill>
          </p:spPr>
          <p:txBody>
            <a:bodyPr wrap="none">
              <a:spAutoFit/>
            </a:bodyPr>
            <a:lstStyle/>
            <a:p>
              <a:pPr lvl="0"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s-IS" altLang="it-IT" sz="1200" dirty="0">
                  <a:solidFill>
                    <a:prstClr val="black"/>
                  </a:solidFill>
                  <a:latin typeface="American Typewriter"/>
                  <a:cs typeface="American Typewriter"/>
                </a:rPr>
                <a:t>PLB 757 (2016) </a:t>
              </a:r>
              <a:r>
                <a:rPr lang="is-IS" altLang="it-IT" sz="1200" dirty="0" smtClean="0">
                  <a:solidFill>
                    <a:prstClr val="black"/>
                  </a:solidFill>
                  <a:latin typeface="American Typewriter"/>
                  <a:cs typeface="American Typewriter"/>
                </a:rPr>
                <a:t>362 </a:t>
              </a:r>
              <a:endParaRPr lang="is-IS" altLang="it-IT" sz="1200" dirty="0">
                <a:solidFill>
                  <a:prstClr val="black"/>
                </a:solidFill>
                <a:latin typeface="American Typewriter"/>
                <a:cs typeface="American Typewriter"/>
              </a:endParaRPr>
            </a:p>
          </p:txBody>
        </p:sp>
        <p:pic>
          <p:nvPicPr>
            <p:cNvPr id="24" name="Picture 23" descr="Screen Shot 2016-07-01 at 10.01.4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486" y="3591791"/>
              <a:ext cx="2117647" cy="720000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6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e </a:t>
            </a:r>
            <a:r>
              <a:rPr lang="en-US" dirty="0" err="1" smtClean="0"/>
              <a:t>richieste</a:t>
            </a:r>
            <a:r>
              <a:rPr lang="en-US" dirty="0" smtClean="0"/>
              <a:t> II sem. 2016 KLOE-2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5488" y="1409700"/>
            <a:ext cx="7192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Bookman Old Style"/>
                <a:ea typeface="Times New Roman" pitchFamily="1" charset="0"/>
                <a:cs typeface="Bookman Old Style"/>
              </a:rPr>
              <a:t>19 Ricercatori e 4 Tecnologi per 12.2 FTE (vs 11 FTE nel 2016)</a:t>
            </a:r>
            <a:endParaRPr lang="en-US" dirty="0"/>
          </a:p>
        </p:txBody>
      </p:sp>
      <p:graphicFrame>
        <p:nvGraphicFramePr>
          <p:cNvPr id="1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18937"/>
              </p:ext>
            </p:extLst>
          </p:nvPr>
        </p:nvGraphicFramePr>
        <p:xfrm>
          <a:off x="164512" y="3653779"/>
          <a:ext cx="8851899" cy="1920830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ordinaria elettronica esperimento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Installazione e messa a punto scheda GVB-TDC 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scheda FMC e firmware di controllo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84043" y="1779032"/>
            <a:ext cx="666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Assegno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KLOE-2 Bandito ma non </a:t>
            </a:r>
            <a:r>
              <a:rPr lang="en-US" dirty="0" err="1" smtClean="0"/>
              <a:t>conteggiato</a:t>
            </a:r>
            <a:r>
              <a:rPr lang="en-US" dirty="0" smtClean="0"/>
              <a:t> </a:t>
            </a:r>
            <a:r>
              <a:rPr lang="en-US" dirty="0" err="1" smtClean="0"/>
              <a:t>negli</a:t>
            </a:r>
            <a:r>
              <a:rPr lang="en-US" dirty="0" smtClean="0"/>
              <a:t> FTE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1343" y="2206852"/>
            <a:ext cx="85471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solidFill>
                  <a:srgbClr val="6F9BC8"/>
                </a:solidFill>
              </a:rPr>
              <a:t>D.Babusci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G.Bencivenni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C.Bloise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F.Bossi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G.Capon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P.Ciambrone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F.Curciarello,E</a:t>
            </a:r>
            <a:r>
              <a:rPr lang="en-US" sz="1500" dirty="0">
                <a:solidFill>
                  <a:srgbClr val="6F9BC8"/>
                </a:solidFill>
              </a:rPr>
              <a:t>. Dane’, </a:t>
            </a:r>
            <a:r>
              <a:rPr lang="en-US" sz="1500" dirty="0" smtClean="0">
                <a:solidFill>
                  <a:srgbClr val="6F9BC8"/>
                </a:solidFill>
              </a:rPr>
              <a:t>E</a:t>
            </a:r>
            <a:r>
              <a:rPr lang="en-US" sz="1500" dirty="0">
                <a:solidFill>
                  <a:srgbClr val="6F9BC8"/>
                </a:solidFill>
              </a:rPr>
              <a:t>. De Lucia, A. De </a:t>
            </a:r>
            <a:r>
              <a:rPr lang="en-US" sz="1500" dirty="0" err="1">
                <a:solidFill>
                  <a:srgbClr val="6F9BC8"/>
                </a:solidFill>
              </a:rPr>
              <a:t>Santis</a:t>
            </a:r>
            <a:r>
              <a:rPr lang="en-US" sz="1500" dirty="0">
                <a:solidFill>
                  <a:srgbClr val="6F9BC8"/>
                </a:solidFill>
              </a:rPr>
              <a:t>, P. De Simone, D. Domenici, </a:t>
            </a:r>
            <a:r>
              <a:rPr lang="en-US" sz="1500" dirty="0" err="1">
                <a:solidFill>
                  <a:srgbClr val="6F9BC8"/>
                </a:solidFill>
              </a:rPr>
              <a:t>G.Felici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P. </a:t>
            </a:r>
            <a:r>
              <a:rPr lang="en-US" sz="1500" dirty="0" err="1" smtClean="0">
                <a:solidFill>
                  <a:srgbClr val="6F9BC8"/>
                </a:solidFill>
              </a:rPr>
              <a:t>Fermani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S.Giovannella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F.Happacher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M.Martini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S.Miscetti</a:t>
            </a:r>
            <a:r>
              <a:rPr lang="en-US" sz="1500" dirty="0" smtClean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E.Perez</a:t>
            </a:r>
            <a:r>
              <a:rPr lang="en-US" sz="1500" dirty="0" err="1">
                <a:solidFill>
                  <a:srgbClr val="6F9BC8"/>
                </a:solidFill>
              </a:rPr>
              <a:t>-DelRio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>
                <a:solidFill>
                  <a:srgbClr val="6F9BC8"/>
                </a:solidFill>
              </a:rPr>
              <a:t>P.Santangelo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smtClean="0">
                <a:solidFill>
                  <a:srgbClr val="6F9BC8"/>
                </a:solidFill>
              </a:rPr>
              <a:t>M</a:t>
            </a:r>
            <a:r>
              <a:rPr lang="en-US" sz="1500" dirty="0">
                <a:solidFill>
                  <a:srgbClr val="6F9BC8"/>
                </a:solidFill>
              </a:rPr>
              <a:t>. </a:t>
            </a:r>
            <a:r>
              <a:rPr lang="en-US" sz="1500" dirty="0" err="1">
                <a:solidFill>
                  <a:srgbClr val="6F9BC8"/>
                </a:solidFill>
              </a:rPr>
              <a:t>Silarski</a:t>
            </a:r>
            <a:r>
              <a:rPr lang="en-US" sz="1500" dirty="0">
                <a:solidFill>
                  <a:srgbClr val="6F9BC8"/>
                </a:solidFill>
              </a:rPr>
              <a:t>, </a:t>
            </a:r>
            <a:r>
              <a:rPr lang="en-US" sz="1500" dirty="0" err="1" smtClean="0">
                <a:solidFill>
                  <a:srgbClr val="6F9BC8"/>
                </a:solidFill>
              </a:rPr>
              <a:t>F.Sirghi,G.Venanzoni</a:t>
            </a:r>
            <a:r>
              <a:rPr lang="en-US" sz="1500" dirty="0" smtClean="0">
                <a:solidFill>
                  <a:srgbClr val="6F9BC8"/>
                </a:solidFill>
              </a:rPr>
              <a:t> and F. </a:t>
            </a:r>
            <a:r>
              <a:rPr lang="en-US" sz="1500" dirty="0" err="1" smtClean="0">
                <a:solidFill>
                  <a:srgbClr val="6F9BC8"/>
                </a:solidFill>
              </a:rPr>
              <a:t>Fortugno</a:t>
            </a:r>
            <a:r>
              <a:rPr lang="en-US" sz="1500" dirty="0" smtClean="0">
                <a:solidFill>
                  <a:srgbClr val="6F9BC8"/>
                </a:solidFill>
              </a:rPr>
              <a:t>, F. </a:t>
            </a:r>
            <a:r>
              <a:rPr lang="en-US" sz="1500" dirty="0" err="1" smtClean="0">
                <a:solidFill>
                  <a:srgbClr val="6F9BC8"/>
                </a:solidFill>
              </a:rPr>
              <a:t>Sborzacchi</a:t>
            </a:r>
            <a:endParaRPr lang="en-US" sz="1500" dirty="0">
              <a:solidFill>
                <a:srgbClr val="6F9BC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7000" y="1132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/Man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   43</a:t>
            </a:r>
            <a:r>
              <a:rPr lang="en-US" sz="2000" dirty="0" smtClean="0"/>
              <a:t>               </a:t>
            </a:r>
            <a:r>
              <a:rPr lang="en-US" sz="2000" dirty="0" smtClean="0">
                <a:solidFill>
                  <a:srgbClr val="0000FF"/>
                </a:solidFill>
              </a:rPr>
              <a:t>113               </a:t>
            </a:r>
            <a:r>
              <a:rPr lang="en-US" sz="2000" dirty="0" smtClean="0">
                <a:solidFill>
                  <a:srgbClr val="008000"/>
                </a:solidFill>
              </a:rPr>
              <a:t>270</a:t>
            </a:r>
          </a:p>
        </p:txBody>
      </p:sp>
      <p:graphicFrame>
        <p:nvGraphicFramePr>
          <p:cNvPr id="16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02124"/>
              </p:ext>
            </p:extLst>
          </p:nvPr>
        </p:nvGraphicFramePr>
        <p:xfrm>
          <a:off x="112837" y="4516712"/>
          <a:ext cx="8851899" cy="109731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elettronica</a:t>
                      </a:r>
                      <a:r>
                        <a:rPr kumimoji="0" lang="en-US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KLOE </a:t>
                      </a:r>
                      <a:r>
                        <a:rPr kumimoji="0" lang="en-US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durante</a:t>
                      </a:r>
                      <a:r>
                        <a:rPr kumimoji="0" lang="en-US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il</a:t>
                      </a:r>
                      <a:r>
                        <a:rPr kumimoji="0" lang="en-US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run</a:t>
                      </a:r>
                      <a:endParaRPr kumimoji="0" lang="en-US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11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" charset="0"/>
                          <a:cs typeface="Bookman Old Style"/>
                        </a:rPr>
                        <a:t>/revisione schede nuove 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095293"/>
              </p:ext>
            </p:extLst>
          </p:nvPr>
        </p:nvGraphicFramePr>
        <p:xfrm>
          <a:off x="127000" y="2815160"/>
          <a:ext cx="8283192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</a:tblGrid>
              <a:tr h="162217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tecnico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21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per il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run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21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Sistema</a:t>
                      </a:r>
                      <a:r>
                        <a:rPr lang="en-US" dirty="0" smtClean="0">
                          <a:latin typeface="+mj-lt"/>
                        </a:rPr>
                        <a:t> gas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Computing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  2 </a:t>
                      </a:r>
                      <a:r>
                        <a:rPr lang="en-US" dirty="0" err="1" smtClean="0">
                          <a:latin typeface="+mj-lt"/>
                        </a:rPr>
                        <a:t>fte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2016 </a:t>
            </a:r>
            <a:r>
              <a:rPr lang="en-US" dirty="0" err="1" smtClean="0"/>
              <a:t>KLOE</a:t>
            </a:r>
            <a:r>
              <a:rPr lang="en-US" dirty="0" smtClean="0"/>
              <a:t>-2 – 2 </a:t>
            </a:r>
            <a:r>
              <a:rPr lang="en-US" dirty="0" err="1" smtClean="0"/>
              <a:t>semestri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2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poccia\Desktop\P1050245.JPG"/>
          <p:cNvPicPr>
            <a:picLocks noChangeAspect="1" noChangeArrowheads="1"/>
          </p:cNvPicPr>
          <p:nvPr/>
        </p:nvPicPr>
        <p:blipFill>
          <a:blip r:embed="rId3"/>
          <a:srcRect r="10680" b="13667"/>
          <a:stretch>
            <a:fillRect/>
          </a:stretch>
        </p:blipFill>
        <p:spPr bwMode="auto">
          <a:xfrm>
            <a:off x="-1588" y="115888"/>
            <a:ext cx="9145588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5329113" y="260648"/>
            <a:ext cx="3635375" cy="1143000"/>
          </a:xfrm>
          <a:ln 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>
              <a:defRPr/>
            </a:pP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NA62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stato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prospettive</a:t>
            </a:r>
            <a:endParaRPr lang="en-US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762000" y="3814763"/>
            <a:ext cx="7772400" cy="25908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A.Antonelli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G.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Mannocchi,S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Martellotti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M. Martini, M.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Moulson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F.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Gonnella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G.Lamanna,V.Kozhuharov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M.Raggi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T. Spadaro </a:t>
            </a:r>
          </a:p>
          <a:p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C.Capoccia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E.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Capitolo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A.Cecchetti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G.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Corradi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R.Lenci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C.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Paglia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V. Russo,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S.Valeri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D.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Tagnani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T.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Vassilieva</a:t>
            </a:r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In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collaborazione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con: G.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Bisogni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U. Martini, V.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Lollo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G. Di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Raddo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P.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Chimenti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 M.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Troiani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M.Paris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E.Di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Pasquale </a:t>
            </a:r>
          </a:p>
          <a:p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-100013"/>
            <a:ext cx="8229600" cy="1143001"/>
          </a:xfrm>
        </p:spPr>
        <p:txBody>
          <a:bodyPr/>
          <a:lstStyle/>
          <a:p>
            <a:r>
              <a:rPr lang="it-IT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LAV “Post-card”</a:t>
            </a:r>
            <a:endParaRPr lang="en-US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981075"/>
            <a:ext cx="5648325" cy="49688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12 LAV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stations mounted along 120 meter decay region 6 meters apart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4 different types: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160, 240 blocks; 5 layers in vacuum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240 blocks; 4 layers in vacuum</a:t>
            </a:r>
          </a:p>
          <a:p>
            <a:pPr lvl="1">
              <a:lnSpc>
                <a:spcPct val="80000"/>
              </a:lnSpc>
            </a:pPr>
            <a:r>
              <a:rPr lang="en-US" sz="2000">
                <a:latin typeface="Helvetica" charset="0"/>
              </a:rPr>
              <a:t>256 blocks; 4 layers in air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Angular coverage </a:t>
            </a:r>
            <a:r>
              <a:rPr lang="en-US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7-50 mrad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Inefficiency &lt; 10</a:t>
            </a:r>
            <a:r>
              <a:rPr lang="en-US" baseline="3000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 from few hundred MeV to 35 GeV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Building blocks: OPAL calorimeter lead glass blocks, for a total of 2500 crystals</a:t>
            </a:r>
          </a:p>
          <a:p>
            <a:pPr>
              <a:lnSpc>
                <a:spcPct val="80000"/>
              </a:lnSpc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2007 efficiency measurements with electron beams: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	1-</a:t>
            </a:r>
            <a:r>
              <a:rPr lang="en-US">
                <a:latin typeface="Symbol" charset="2"/>
                <a:ea typeface="ＭＳ Ｐゴシック" charset="-128"/>
                <a:cs typeface="ＭＳ Ｐゴシック" charset="-128"/>
              </a:rPr>
              <a:t>e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&lt;10</a:t>
            </a:r>
            <a:r>
              <a:rPr lang="en-US" baseline="3000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 for 200 MeV&lt;E&lt;500 MeV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508" name="Picture 4" descr="aa"/>
          <p:cNvPicPr>
            <a:picLocks noChangeAspect="1" noChangeArrowheads="1"/>
          </p:cNvPicPr>
          <p:nvPr/>
        </p:nvPicPr>
        <p:blipFill>
          <a:blip r:embed="rId3"/>
          <a:srcRect l="4532" r="2838"/>
          <a:stretch>
            <a:fillRect/>
          </a:stretch>
        </p:blipFill>
        <p:spPr bwMode="auto">
          <a:xfrm>
            <a:off x="6165850" y="2903538"/>
            <a:ext cx="2725738" cy="1749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6256338" y="2924175"/>
            <a:ext cx="202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A1-A11 Vacuum</a:t>
            </a:r>
          </a:p>
        </p:txBody>
      </p:sp>
      <p:pic>
        <p:nvPicPr>
          <p:cNvPr id="21510" name="Picture 11" descr="XB"/>
          <p:cNvPicPr>
            <a:picLocks noChangeAspect="1" noChangeArrowheads="1"/>
          </p:cNvPicPr>
          <p:nvPr/>
        </p:nvPicPr>
        <p:blipFill>
          <a:blip r:embed="rId4"/>
          <a:srcRect l="2307" r="4666"/>
          <a:stretch>
            <a:fillRect/>
          </a:stretch>
        </p:blipFill>
        <p:spPr bwMode="auto">
          <a:xfrm>
            <a:off x="6234113" y="4724400"/>
            <a:ext cx="2657475" cy="176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1" name="Content Placeholder 6" descr="NA62Pinunu2.png"/>
          <p:cNvPicPr>
            <a:picLocks noChangeAspect="1"/>
          </p:cNvPicPr>
          <p:nvPr/>
        </p:nvPicPr>
        <p:blipFill>
          <a:blip r:embed="rId5"/>
          <a:srcRect b="1440"/>
          <a:stretch>
            <a:fillRect/>
          </a:stretch>
        </p:blipFill>
        <p:spPr bwMode="auto">
          <a:xfrm>
            <a:off x="6034088" y="800100"/>
            <a:ext cx="29098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90800" y="6245225"/>
            <a:ext cx="34290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3BD4B-6D93-1F4D-9DB5-0F21A17696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Responsabilita</a:t>
            </a:r>
            <a:r>
              <a:rPr lang="ja-JP" altLang="en-US" dirty="0">
                <a:latin typeface="Helvetica" charset="0"/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NA62/LNF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2400" y="990600"/>
            <a:ext cx="88392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meccanica</a:t>
            </a:r>
            <a:r>
              <a:rPr lang="en-US" sz="2200" dirty="0"/>
              <a:t>, </a:t>
            </a:r>
            <a:r>
              <a:rPr lang="en-US" sz="2200" dirty="0" err="1"/>
              <a:t>costruzione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commissioning </a:t>
            </a:r>
            <a:r>
              <a:rPr lang="en-US" sz="2200" dirty="0" err="1"/>
              <a:t>stazioni</a:t>
            </a:r>
            <a:r>
              <a:rPr lang="en-US" sz="2200" dirty="0"/>
              <a:t> LAV</a:t>
            </a:r>
          </a:p>
          <a:p>
            <a:endParaRPr lang="en-US" sz="2200" dirty="0"/>
          </a:p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commissioning </a:t>
            </a:r>
            <a:r>
              <a:rPr lang="en-US" sz="2200" dirty="0" err="1"/>
              <a:t>dell’elettronica</a:t>
            </a:r>
            <a:r>
              <a:rPr lang="en-US" sz="2200" dirty="0"/>
              <a:t> </a:t>
            </a:r>
            <a:r>
              <a:rPr lang="en-US" sz="2200" dirty="0" err="1"/>
              <a:t>di</a:t>
            </a:r>
            <a:r>
              <a:rPr lang="en-US" sz="2200" dirty="0"/>
              <a:t> Front End </a:t>
            </a:r>
          </a:p>
          <a:p>
            <a:endParaRPr lang="en-US" sz="2200" dirty="0"/>
          </a:p>
          <a:p>
            <a:r>
              <a:rPr lang="en-US" sz="2200" dirty="0" err="1"/>
              <a:t>Progettazione</a:t>
            </a:r>
            <a:r>
              <a:rPr lang="en-US" sz="2200" dirty="0"/>
              <a:t> </a:t>
            </a:r>
            <a:r>
              <a:rPr lang="en-US" sz="2200" dirty="0" err="1"/>
              <a:t>realizzazione</a:t>
            </a:r>
            <a:r>
              <a:rPr lang="en-US" sz="2200" dirty="0"/>
              <a:t> </a:t>
            </a:r>
            <a:r>
              <a:rPr lang="en-US" sz="2200" dirty="0" err="1"/>
              <a:t>e</a:t>
            </a:r>
            <a:r>
              <a:rPr lang="en-US" sz="2200" dirty="0"/>
              <a:t> test dell</a:t>
            </a:r>
            <a:r>
              <a:rPr lang="it-IT" sz="2200" dirty="0"/>
              <a:t>’</a:t>
            </a:r>
            <a:r>
              <a:rPr lang="en-US" altLang="ja-JP" sz="2200" dirty="0" err="1"/>
              <a:t>elettronica</a:t>
            </a:r>
            <a:r>
              <a:rPr lang="en-US" altLang="ja-JP" sz="2200" dirty="0"/>
              <a:t> del LED driver</a:t>
            </a:r>
          </a:p>
          <a:p>
            <a:endParaRPr lang="en-US" altLang="ja-JP" sz="2200" dirty="0" smtClean="0"/>
          </a:p>
          <a:p>
            <a:r>
              <a:rPr lang="en-US" altLang="ja-JP" sz="2200" dirty="0" err="1" smtClean="0"/>
              <a:t>Simulazione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ricostruzione</a:t>
            </a:r>
            <a:r>
              <a:rPr lang="en-US" altLang="ja-JP" sz="2200" dirty="0" smtClean="0"/>
              <a:t> </a:t>
            </a:r>
            <a:r>
              <a:rPr lang="en-US" altLang="ja-JP" sz="2200" dirty="0" err="1" smtClean="0"/>
              <a:t>dei</a:t>
            </a:r>
            <a:r>
              <a:rPr lang="en-US" altLang="ja-JP" sz="2200" dirty="0" smtClean="0"/>
              <a:t> photon </a:t>
            </a:r>
            <a:r>
              <a:rPr lang="en-US" altLang="ja-JP" sz="2200" dirty="0"/>
              <a:t>veto 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20</a:t>
            </a:fld>
            <a:endParaRPr lang="en-US" sz="1400"/>
          </a:p>
        </p:txBody>
      </p:sp>
    </p:spTree>
  </p:cSld>
  <p:clrMapOvr>
    <a:masterClrMapping/>
  </p:clrMapOvr>
  <p:transition xmlns:p14="http://schemas.microsoft.com/office/powerpoint/2010/main" advTm="410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35050"/>
              </p:ext>
            </p:extLst>
          </p:nvPr>
        </p:nvGraphicFramePr>
        <p:xfrm>
          <a:off x="76195" y="846754"/>
          <a:ext cx="8971747" cy="5234967"/>
        </p:xfrm>
        <a:graphic>
          <a:graphicData uri="http://schemas.openxmlformats.org/drawingml/2006/table">
            <a:tbl>
              <a:tblPr/>
              <a:tblGrid>
                <a:gridCol w="1104905"/>
                <a:gridCol w="520700"/>
                <a:gridCol w="457200"/>
                <a:gridCol w="635000"/>
                <a:gridCol w="850900"/>
                <a:gridCol w="660400"/>
                <a:gridCol w="596900"/>
                <a:gridCol w="558800"/>
                <a:gridCol w="520700"/>
                <a:gridCol w="689941"/>
                <a:gridCol w="859459"/>
                <a:gridCol w="406400"/>
                <a:gridCol w="516367"/>
                <a:gridCol w="594075"/>
              </a:tblGrid>
              <a:tr h="274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ATLAS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13.5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92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546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646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Belle II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3.1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0.45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38.5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2.5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4.9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78 </a:t>
                      </a:r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FF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G-2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5.2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0.74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149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86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148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8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0.8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KLOE-2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17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0.53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18</a:t>
                      </a:r>
                      <a:endParaRPr lang="en-US" sz="1600" b="0" i="0" u="none" strike="noStrike" baseline="0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109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52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44</a:t>
                      </a: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363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199</a:t>
                      </a: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34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MAN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07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latin typeface="Verdana"/>
                        </a:rPr>
                        <a:t>LHCb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0.66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baseline="0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ctr" fontAlgn="b"/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8</a:t>
                      </a:r>
                      <a:endParaRPr lang="en-US" sz="1600" b="0" i="0" u="none" strike="noStrike" dirty="0" smtClean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30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SPS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NA62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7.2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0.65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2" marR="6772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Ant.15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TRA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699" marR="12699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9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7.3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0.61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96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81</a:t>
                      </a:r>
                    </a:p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170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140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PSHIP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1.0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0.12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4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PADME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4.1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0.30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235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182</a:t>
                      </a: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37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107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26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72.7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 smtClean="0">
                          <a:latin typeface="Verdana"/>
                        </a:rPr>
                        <a:t>0.55</a:t>
                      </a:r>
                      <a:endParaRPr lang="en-US" sz="16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59</a:t>
                      </a:r>
                      <a:r>
                        <a:rPr lang="en-US" sz="16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8000"/>
                          </a:solidFill>
                          <a:latin typeface="Verdana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53</a:t>
                      </a:r>
                      <a:endParaRPr lang="en-US" sz="16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INV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8999" y="1358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5" y="152400"/>
            <a:ext cx="8971747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CSN1 LNF*: </a:t>
            </a:r>
            <a:r>
              <a:rPr lang="en-US" dirty="0" err="1" smtClean="0">
                <a:solidFill>
                  <a:srgbClr val="0000FF"/>
                </a:solidFill>
              </a:rPr>
              <a:t>Richieste</a:t>
            </a:r>
            <a:r>
              <a:rPr lang="en-US" dirty="0" smtClean="0">
                <a:solidFill>
                  <a:srgbClr val="0000FF"/>
                </a:solidFill>
              </a:rPr>
              <a:t> 2015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assegnato</a:t>
            </a:r>
            <a:r>
              <a:rPr lang="en-US" dirty="0" smtClean="0">
                <a:solidFill>
                  <a:schemeClr val="tx1"/>
                </a:solidFill>
              </a:rPr>
              <a:t> 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SJ </a:t>
            </a:r>
            <a:r>
              <a:rPr lang="en-US" dirty="0" smtClean="0">
                <a:solidFill>
                  <a:srgbClr val="000000"/>
                </a:solidFill>
              </a:rPr>
              <a:t>’16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3429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4368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3975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2362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1905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8" y="4762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58038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30353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1"/>
          <p:cNvGrpSpPr/>
          <p:nvPr/>
        </p:nvGrpSpPr>
        <p:grpSpPr>
          <a:xfrm>
            <a:off x="8523317" y="6036645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1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  <p:sp>
        <p:nvSpPr>
          <p:cNvPr id="24" name="Action Button: Custom 23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76297" y="2730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888997" y="5156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9769" y="6036645"/>
            <a:ext cx="4275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1400" dirty="0" err="1" smtClean="0">
                <a:latin typeface="Verdana"/>
              </a:rPr>
              <a:t>Omesso</a:t>
            </a:r>
            <a:r>
              <a:rPr lang="en-US" sz="1400" dirty="0" smtClean="0"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per </a:t>
            </a:r>
            <a:r>
              <a:rPr lang="en-US" sz="1400" dirty="0" err="1" smtClean="0">
                <a:latin typeface="Verdana"/>
              </a:rPr>
              <a:t>brevità</a:t>
            </a:r>
            <a:r>
              <a:rPr lang="en-US" sz="1400" dirty="0" smtClean="0"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UA9 (1.4 </a:t>
            </a:r>
            <a:r>
              <a:rPr lang="en-US" sz="1400" dirty="0" smtClean="0">
                <a:latin typeface="Verdana"/>
              </a:rPr>
              <a:t>FTE</a:t>
            </a:r>
            <a:r>
              <a:rPr lang="en-US" sz="1400" dirty="0" smtClean="0">
                <a:latin typeface="Verdana"/>
              </a:rPr>
              <a:t>/4 </a:t>
            </a:r>
            <a:r>
              <a:rPr lang="en-US" sz="1400" dirty="0" err="1" smtClean="0">
                <a:latin typeface="Verdana"/>
              </a:rPr>
              <a:t>persone</a:t>
            </a:r>
            <a:r>
              <a:rPr lang="en-US" sz="1400" dirty="0" smtClean="0">
                <a:latin typeface="Verdana"/>
              </a:rPr>
              <a:t>)</a:t>
            </a:r>
            <a:endParaRPr lang="en-US" sz="1400" dirty="0">
              <a:latin typeface="Verdana"/>
            </a:endParaRPr>
          </a:p>
        </p:txBody>
      </p:sp>
      <p:sp>
        <p:nvSpPr>
          <p:cNvPr id="32" name="Action Button: Custom 31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888997" y="5461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9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Run 2015 highlights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203200" y="876300"/>
            <a:ext cx="8864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 err="1"/>
              <a:t>Durata</a:t>
            </a:r>
            <a:r>
              <a:rPr lang="en-US" sz="1600" dirty="0"/>
              <a:t>: 22 </a:t>
            </a:r>
            <a:r>
              <a:rPr lang="en-US" sz="1600" dirty="0" err="1"/>
              <a:t>Giugno</a:t>
            </a:r>
            <a:r>
              <a:rPr lang="en-US" sz="1600" dirty="0"/>
              <a:t> – 15 </a:t>
            </a:r>
            <a:r>
              <a:rPr lang="en-US" sz="1600" dirty="0" err="1"/>
              <a:t>Novembre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La </a:t>
            </a:r>
            <a:r>
              <a:rPr lang="en-US" sz="1600" dirty="0" err="1"/>
              <a:t>linea</a:t>
            </a:r>
            <a:r>
              <a:rPr lang="en-US" sz="1600" dirty="0"/>
              <a:t> di </a:t>
            </a:r>
            <a:r>
              <a:rPr lang="en-US" sz="1600" dirty="0" err="1"/>
              <a:t>fascio</a:t>
            </a:r>
            <a:r>
              <a:rPr lang="en-US" sz="1600" dirty="0"/>
              <a:t> P42 ha </a:t>
            </a:r>
            <a:r>
              <a:rPr lang="en-US" sz="1600" dirty="0" err="1"/>
              <a:t>operato</a:t>
            </a:r>
            <a:r>
              <a:rPr lang="en-US" sz="1600" dirty="0"/>
              <a:t> con la </a:t>
            </a:r>
            <a:r>
              <a:rPr lang="en-US" sz="1600" dirty="0" err="1"/>
              <a:t>trasmittività</a:t>
            </a:r>
            <a:r>
              <a:rPr lang="en-US" sz="1600" dirty="0"/>
              <a:t> </a:t>
            </a:r>
            <a:r>
              <a:rPr lang="en-US" sz="1600" dirty="0" err="1"/>
              <a:t>corretta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Solo trigger </a:t>
            </a:r>
            <a:r>
              <a:rPr lang="en-US" sz="1600" dirty="0" err="1"/>
              <a:t>digitale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run: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molteplicità</a:t>
            </a:r>
            <a:r>
              <a:rPr lang="en-US" sz="1600" dirty="0"/>
              <a:t> </a:t>
            </a:r>
            <a:r>
              <a:rPr lang="en-US" sz="1600" dirty="0" err="1"/>
              <a:t>odoscopi</a:t>
            </a:r>
            <a:r>
              <a:rPr lang="en-US" sz="1600" dirty="0"/>
              <a:t>, a fine run </a:t>
            </a:r>
            <a:r>
              <a:rPr lang="en-US" sz="1600" dirty="0" err="1"/>
              <a:t>inserito</a:t>
            </a:r>
            <a:r>
              <a:rPr lang="en-US" sz="1600" dirty="0"/>
              <a:t> trigger </a:t>
            </a:r>
            <a:r>
              <a:rPr lang="en-US" sz="1600" dirty="0" err="1"/>
              <a:t>calorimetrico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energia</a:t>
            </a:r>
            <a:r>
              <a:rPr lang="en-US" sz="1600" dirty="0"/>
              <a:t> EM e </a:t>
            </a:r>
            <a:r>
              <a:rPr lang="en-US" sz="1600" dirty="0" err="1"/>
              <a:t>adronica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 err="1"/>
              <a:t>Camere</a:t>
            </a:r>
            <a:r>
              <a:rPr lang="en-US" sz="1600" dirty="0"/>
              <a:t> a </a:t>
            </a:r>
            <a:r>
              <a:rPr lang="en-US" sz="1600" dirty="0" smtClean="0"/>
              <a:t>Straw </a:t>
            </a:r>
            <a:r>
              <a:rPr lang="en-US" sz="1600" dirty="0"/>
              <a:t>e </a:t>
            </a:r>
            <a:r>
              <a:rPr lang="en-US" sz="1600" dirty="0" err="1" smtClean="0"/>
              <a:t>tracciatore</a:t>
            </a:r>
            <a:r>
              <a:rPr lang="en-US" sz="1600" dirty="0" smtClean="0"/>
              <a:t> </a:t>
            </a:r>
            <a:r>
              <a:rPr lang="en-US" sz="1600" dirty="0" err="1" smtClean="0"/>
              <a:t>veloce</a:t>
            </a:r>
            <a:r>
              <a:rPr lang="en-US" sz="1600" dirty="0" smtClean="0"/>
              <a:t> </a:t>
            </a:r>
            <a:r>
              <a:rPr lang="en-US" sz="1600" dirty="0" err="1" smtClean="0"/>
              <a:t>silicio</a:t>
            </a:r>
            <a:r>
              <a:rPr lang="en-US" sz="1600" dirty="0" smtClean="0"/>
              <a:t> (GTK) </a:t>
            </a:r>
            <a:r>
              <a:rPr lang="en-US" sz="1600" dirty="0" err="1" smtClean="0"/>
              <a:t>letti</a:t>
            </a:r>
            <a:r>
              <a:rPr lang="en-US" sz="1600" dirty="0" smtClean="0"/>
              <a:t> </a:t>
            </a:r>
            <a:r>
              <a:rPr lang="en-US" sz="1600" dirty="0" err="1"/>
              <a:t>insieme</a:t>
            </a:r>
            <a:r>
              <a:rPr lang="en-US" sz="1600" dirty="0"/>
              <a:t> al </a:t>
            </a:r>
            <a:r>
              <a:rPr lang="en-US" sz="1600" dirty="0" err="1"/>
              <a:t>resto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rivelatori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~2 10</a:t>
            </a:r>
            <a:r>
              <a:rPr lang="en-US" sz="1600" baseline="30000" dirty="0"/>
              <a:t>10</a:t>
            </a:r>
            <a:r>
              <a:rPr lang="en-US" sz="1600" dirty="0"/>
              <a:t>  triggers on tape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 err="1"/>
              <a:t>Maggior</a:t>
            </a:r>
            <a:r>
              <a:rPr lang="en-US" sz="1600" dirty="0"/>
              <a:t> parte del run a 20% </a:t>
            </a:r>
            <a:r>
              <a:rPr lang="en-US" sz="1600" dirty="0" err="1"/>
              <a:t>dell’intensità</a:t>
            </a:r>
            <a:r>
              <a:rPr lang="en-US" sz="1600" dirty="0"/>
              <a:t> </a:t>
            </a:r>
            <a:r>
              <a:rPr lang="en-US" sz="1600" dirty="0" err="1"/>
              <a:t>nominale</a:t>
            </a:r>
            <a:r>
              <a:rPr lang="en-US" sz="1600" dirty="0"/>
              <a:t>, </a:t>
            </a:r>
            <a:r>
              <a:rPr lang="en-US" sz="1600" dirty="0" err="1"/>
              <a:t>periodo</a:t>
            </a:r>
            <a:r>
              <a:rPr lang="en-US" sz="1600" dirty="0"/>
              <a:t> di </a:t>
            </a:r>
            <a:r>
              <a:rPr lang="en-US" sz="1600" dirty="0" err="1"/>
              <a:t>presa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minimum-bias a 1% </a:t>
            </a:r>
            <a:r>
              <a:rPr lang="en-US" sz="1600" dirty="0" err="1"/>
              <a:t>dell’intensità</a:t>
            </a:r>
            <a:r>
              <a:rPr lang="en-US" sz="1600" dirty="0"/>
              <a:t> per studio performance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rivelatori</a:t>
            </a:r>
            <a:r>
              <a:rPr lang="en-US" sz="1600" dirty="0"/>
              <a:t>, </a:t>
            </a:r>
            <a:r>
              <a:rPr lang="en-US" sz="1600" dirty="0" err="1"/>
              <a:t>raggiunta</a:t>
            </a:r>
            <a:r>
              <a:rPr lang="en-US" sz="1600" dirty="0"/>
              <a:t> </a:t>
            </a:r>
            <a:r>
              <a:rPr lang="en-US" sz="1600" dirty="0" err="1"/>
              <a:t>l’intensità</a:t>
            </a:r>
            <a:r>
              <a:rPr lang="en-US" sz="1600" dirty="0"/>
              <a:t> di </a:t>
            </a:r>
            <a:r>
              <a:rPr lang="en-US" sz="1600" dirty="0" err="1"/>
              <a:t>fascio</a:t>
            </a:r>
            <a:r>
              <a:rPr lang="en-US" sz="1600" dirty="0"/>
              <a:t> </a:t>
            </a:r>
            <a:r>
              <a:rPr lang="en-US" sz="1600" dirty="0" err="1"/>
              <a:t>nominale</a:t>
            </a:r>
            <a:r>
              <a:rPr lang="en-US" sz="1600" dirty="0"/>
              <a:t> </a:t>
            </a:r>
            <a:r>
              <a:rPr lang="en-US" sz="1600" dirty="0" err="1"/>
              <a:t>alla</a:t>
            </a:r>
            <a:r>
              <a:rPr lang="en-US" sz="1600" dirty="0"/>
              <a:t> fine del run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Performance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rivelatori</a:t>
            </a:r>
            <a:r>
              <a:rPr lang="en-US" sz="1600" dirty="0"/>
              <a:t> secondo le </a:t>
            </a:r>
            <a:r>
              <a:rPr lang="en-US" sz="1600" dirty="0" err="1"/>
              <a:t>attese</a:t>
            </a:r>
            <a:r>
              <a:rPr lang="en-US" sz="1600" dirty="0"/>
              <a:t> a </a:t>
            </a:r>
            <a:r>
              <a:rPr lang="en-US" sz="1600" dirty="0" err="1"/>
              <a:t>bassa</a:t>
            </a:r>
            <a:r>
              <a:rPr lang="en-US" sz="1600" dirty="0"/>
              <a:t> </a:t>
            </a:r>
            <a:r>
              <a:rPr lang="en-US" sz="1600" dirty="0" err="1"/>
              <a:t>intensità</a:t>
            </a:r>
            <a:endParaRPr lang="en-US" sz="1600" dirty="0"/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Studio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ad </a:t>
            </a:r>
            <a:r>
              <a:rPr lang="en-US" sz="1600" dirty="0" err="1"/>
              <a:t>intensità</a:t>
            </a:r>
            <a:r>
              <a:rPr lang="en-US" sz="1600" dirty="0"/>
              <a:t> </a:t>
            </a:r>
            <a:r>
              <a:rPr lang="en-US" sz="1600" dirty="0" err="1"/>
              <a:t>più</a:t>
            </a:r>
            <a:r>
              <a:rPr lang="en-US" sz="1600" dirty="0"/>
              <a:t> elevate in </a:t>
            </a:r>
            <a:r>
              <a:rPr lang="en-US" sz="1600" dirty="0" err="1"/>
              <a:t>corso</a:t>
            </a:r>
            <a:endParaRPr lang="en-US" sz="1600" dirty="0"/>
          </a:p>
        </p:txBody>
      </p:sp>
      <p:sp>
        <p:nvSpPr>
          <p:cNvPr id="24580" name="TextBox 13"/>
          <p:cNvSpPr txBox="1">
            <a:spLocks noChangeArrowheads="1"/>
          </p:cNvSpPr>
          <p:nvPr/>
        </p:nvSpPr>
        <p:spPr bwMode="auto">
          <a:xfrm>
            <a:off x="1692275" y="63817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>
                <a:latin typeface="Palatino Linotype" charset="0"/>
              </a:rPr>
              <a:t>Particle Momentum (GeV/c)</a:t>
            </a:r>
            <a:endParaRPr lang="en-GB" sz="1600">
              <a:latin typeface="Palatino Linotype" charset="0"/>
            </a:endParaRPr>
          </a:p>
        </p:txBody>
      </p:sp>
      <p:grpSp>
        <p:nvGrpSpPr>
          <p:cNvPr id="24581" name="Group 9"/>
          <p:cNvGrpSpPr>
            <a:grpSpLocks/>
          </p:cNvGrpSpPr>
          <p:nvPr/>
        </p:nvGrpSpPr>
        <p:grpSpPr bwMode="auto">
          <a:xfrm>
            <a:off x="1258888" y="3644900"/>
            <a:ext cx="6265862" cy="3024188"/>
            <a:chOff x="267002" y="1442530"/>
            <a:chExt cx="8661098" cy="5286103"/>
          </a:xfrm>
        </p:grpSpPr>
        <p:pic>
          <p:nvPicPr>
            <p:cNvPr id="2458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3" b="6555"/>
            <a:stretch>
              <a:fillRect/>
            </a:stretch>
          </p:blipFill>
          <p:spPr bwMode="auto">
            <a:xfrm>
              <a:off x="323850" y="2054225"/>
              <a:ext cx="4864100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3" name="TextBox 12"/>
            <p:cNvSpPr txBox="1">
              <a:spLocks noChangeArrowheads="1"/>
            </p:cNvSpPr>
            <p:nvPr/>
          </p:nvSpPr>
          <p:spPr bwMode="auto">
            <a:xfrm rot="-5400000">
              <a:off x="-2163295" y="3872827"/>
              <a:ext cx="5286103" cy="425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400">
                  <a:latin typeface="Palatino Linotype" charset="0"/>
                </a:rPr>
                <a:t>Angle between track and K (rad)</a:t>
              </a:r>
              <a:endParaRPr lang="en-GB" sz="1800">
                <a:latin typeface="Palatino Linotype" charset="0"/>
              </a:endParaRPr>
            </a:p>
          </p:txBody>
        </p:sp>
        <p:sp>
          <p:nvSpPr>
            <p:cNvPr id="24584" name="TextBox 3"/>
            <p:cNvSpPr txBox="1">
              <a:spLocks noChangeArrowheads="1"/>
            </p:cNvSpPr>
            <p:nvPr/>
          </p:nvSpPr>
          <p:spPr bwMode="auto">
            <a:xfrm>
              <a:off x="1403350" y="2060575"/>
              <a:ext cx="1390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  <a:r>
                <a:rPr lang="en-US">
                  <a:sym typeface="Wingdings" charset="0"/>
                </a:rPr>
                <a:t>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p</a:t>
              </a:r>
              <a:r>
                <a:rPr lang="en-US" baseline="30000">
                  <a:sym typeface="Wingdings" charset="0"/>
                </a:rPr>
                <a:t>+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p</a:t>
              </a:r>
              <a:r>
                <a:rPr lang="en-US" baseline="30000">
                  <a:sym typeface="Wingdings" charset="0"/>
                </a:rPr>
                <a:t>-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p</a:t>
              </a:r>
              <a:r>
                <a:rPr lang="en-US" baseline="30000">
                  <a:sym typeface="Wingdings" charset="0"/>
                </a:rPr>
                <a:t>+</a:t>
              </a:r>
              <a:endParaRPr lang="en-US" baseline="30000"/>
            </a:p>
          </p:txBody>
        </p:sp>
        <p:cxnSp>
          <p:nvCxnSpPr>
            <p:cNvPr id="24585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2035175" y="2509838"/>
              <a:ext cx="279400" cy="25749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86" name="Rectangle 4"/>
            <p:cNvSpPr>
              <a:spLocks noChangeArrowheads="1"/>
            </p:cNvSpPr>
            <p:nvPr/>
          </p:nvSpPr>
          <p:spPr bwMode="auto">
            <a:xfrm>
              <a:off x="2411413" y="2781300"/>
              <a:ext cx="10890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K</a:t>
              </a:r>
              <a:r>
                <a:rPr lang="en-US" baseline="30000"/>
                <a:t>+</a:t>
              </a:r>
              <a:r>
                <a:rPr lang="en-US">
                  <a:sym typeface="Wingdings" charset="0"/>
                </a:rPr>
                <a:t>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m</a:t>
              </a:r>
              <a:r>
                <a:rPr lang="en-US" baseline="30000">
                  <a:sym typeface="Wingdings" charset="0"/>
                </a:rPr>
                <a:t>+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n</a:t>
              </a:r>
              <a:endParaRPr lang="en-US" baseline="30000"/>
            </a:p>
          </p:txBody>
        </p:sp>
        <p:sp>
          <p:nvSpPr>
            <p:cNvPr id="24587" name="Rectangle 9"/>
            <p:cNvSpPr>
              <a:spLocks noChangeArrowheads="1"/>
            </p:cNvSpPr>
            <p:nvPr/>
          </p:nvSpPr>
          <p:spPr bwMode="auto">
            <a:xfrm>
              <a:off x="3203575" y="3460750"/>
              <a:ext cx="11842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K</a:t>
              </a:r>
              <a:r>
                <a:rPr lang="en-US" baseline="30000"/>
                <a:t>+</a:t>
              </a:r>
              <a:r>
                <a:rPr lang="en-US">
                  <a:sym typeface="Wingdings" charset="0"/>
                </a:rPr>
                <a:t>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p</a:t>
              </a:r>
              <a:r>
                <a:rPr lang="en-US" baseline="30000">
                  <a:sym typeface="Wingdings" charset="0"/>
                </a:rPr>
                <a:t>+</a:t>
              </a:r>
              <a:r>
                <a:rPr lang="en-US">
                  <a:latin typeface="Symbol" charset="0"/>
                  <a:cs typeface="Symbol" charset="0"/>
                  <a:sym typeface="Wingdings" charset="0"/>
                </a:rPr>
                <a:t>p</a:t>
              </a:r>
              <a:r>
                <a:rPr lang="en-US" baseline="30000">
                  <a:sym typeface="Wingdings" charset="0"/>
                </a:rPr>
                <a:t>0</a:t>
              </a:r>
              <a:endParaRPr lang="en-US" baseline="30000"/>
            </a:p>
          </p:txBody>
        </p:sp>
        <p:cxnSp>
          <p:nvCxnSpPr>
            <p:cNvPr id="24588" name="Straight Arrow Connector 20"/>
            <p:cNvCxnSpPr>
              <a:cxnSpLocks noChangeShapeType="1"/>
            </p:cNvCxnSpPr>
            <p:nvPr/>
          </p:nvCxnSpPr>
          <p:spPr bwMode="auto">
            <a:xfrm>
              <a:off x="2978150" y="3068638"/>
              <a:ext cx="225425" cy="18732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89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3492500" y="3789363"/>
              <a:ext cx="358775" cy="1638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0" name="TextBox 24"/>
            <p:cNvSpPr txBox="1">
              <a:spLocks noChangeArrowheads="1"/>
            </p:cNvSpPr>
            <p:nvPr/>
          </p:nvSpPr>
          <p:spPr bwMode="auto">
            <a:xfrm>
              <a:off x="5244644" y="4966597"/>
              <a:ext cx="2181519" cy="1022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>
                  <a:latin typeface="Palatino Linotype" charset="0"/>
                </a:rPr>
                <a:t>Scattered beam</a:t>
              </a:r>
            </a:p>
            <a:p>
              <a:pPr algn="ctr"/>
              <a:r>
                <a:rPr lang="en-US" sz="1600">
                  <a:latin typeface="Palatino Linotype" charset="0"/>
                </a:rPr>
                <a:t>particles</a:t>
              </a:r>
              <a:endParaRPr lang="en-GB">
                <a:latin typeface="Palatino Linotype" charset="0"/>
              </a:endParaRPr>
            </a:p>
          </p:txBody>
        </p:sp>
        <p:cxnSp>
          <p:nvCxnSpPr>
            <p:cNvPr id="24591" name="Straight Arrow Connector 25"/>
            <p:cNvCxnSpPr>
              <a:cxnSpLocks noChangeShapeType="1"/>
              <a:stCxn id="24590" idx="1"/>
            </p:cNvCxnSpPr>
            <p:nvPr/>
          </p:nvCxnSpPr>
          <p:spPr bwMode="auto">
            <a:xfrm flipH="1" flipV="1">
              <a:off x="3877808" y="4966600"/>
              <a:ext cx="1366837" cy="5110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Rectangle 20"/>
            <p:cNvSpPr/>
            <p:nvPr/>
          </p:nvSpPr>
          <p:spPr>
            <a:xfrm>
              <a:off x="5292063" y="2485876"/>
              <a:ext cx="3636037" cy="10155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it-IT" kern="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Events</a:t>
              </a:r>
              <a:r>
                <a:rPr lang="it-IT" kern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with </a:t>
              </a:r>
              <a:r>
                <a:rPr lang="it-IT" kern="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only</a:t>
              </a:r>
              <a:r>
                <a:rPr lang="it-IT" kern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1 </a:t>
              </a:r>
              <a:r>
                <a:rPr lang="it-IT" kern="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track</a:t>
              </a:r>
              <a:r>
                <a:rPr lang="it-IT" kern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it-IT" kern="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reconstructed</a:t>
              </a:r>
              <a:r>
                <a:rPr lang="it-IT" kern="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in the </a:t>
              </a:r>
              <a:r>
                <a:rPr lang="it-IT" kern="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spectrometer</a:t>
              </a:r>
              <a:endParaRPr lang="it-IT" kern="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21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 txBox="1">
            <a:spLocks/>
          </p:cNvSpPr>
          <p:nvPr/>
        </p:nvSpPr>
        <p:spPr bwMode="auto">
          <a:xfrm>
            <a:off x="190500" y="549275"/>
            <a:ext cx="88773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Helvetica" charset="0"/>
              </a:rPr>
              <a:t>A problem was discovered with the HV connectors. All the connectors have been replaced with a modified version after Easter 2016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Helvetica" charset="0"/>
              </a:rPr>
              <a:t>Progress on LAV reconstruction code and on data analysis has been made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Helvetica" charset="0"/>
              </a:rPr>
              <a:t>First attempt at estimating the global efficiency of the for the entire LAV system made: the intrinsic inefficiency is found to be smaller than the expected geometrical one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450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39274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460375" y="5589588"/>
            <a:ext cx="411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 Diﬀerence between LAV hit time and event time from KTAG (ns) for diﬀerent thresholds, for the twelve stations</a:t>
            </a:r>
          </a:p>
        </p:txBody>
      </p:sp>
      <p:pic>
        <p:nvPicPr>
          <p:cNvPr id="450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2738"/>
            <a:ext cx="43068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4932363" y="5445125"/>
            <a:ext cx="40322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00"/>
                </a:solidFill>
              </a:rPr>
              <a:t>Distribution of diﬀerence in azimuth, ∆φ, between clusters on diﬀerent stations vs. the number of stations between the most upstream and downstream clusters</a:t>
            </a:r>
          </a:p>
        </p:txBody>
      </p:sp>
      <p:sp>
        <p:nvSpPr>
          <p:cNvPr id="45063" name="TextBox 1"/>
          <p:cNvSpPr txBox="1">
            <a:spLocks noChangeArrowheads="1"/>
          </p:cNvSpPr>
          <p:nvPr/>
        </p:nvSpPr>
        <p:spPr bwMode="auto">
          <a:xfrm>
            <a:off x="323850" y="115888"/>
            <a:ext cx="718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  <a:latin typeface="Helvetica" charset="0"/>
                <a:cs typeface="Helvetica" charset="0"/>
              </a:rPr>
              <a:t>PHOTON VETO PERFORMANCES: LAV’S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22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-107950" y="76200"/>
            <a:ext cx="9539288" cy="762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PHOTON VETO PERFORMANCES: LAV’S</a:t>
            </a:r>
          </a:p>
        </p:txBody>
      </p:sp>
      <p:pic>
        <p:nvPicPr>
          <p:cNvPr id="46083" name="Picture 10" descr="External HD:Users:moulson:Desktop:Screen Shot 2015-03-12 at 10.18.04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68405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11"/>
          <p:cNvSpPr>
            <a:spLocks noChangeArrowheads="1"/>
          </p:cNvSpPr>
          <p:nvPr/>
        </p:nvSpPr>
        <p:spPr bwMode="auto">
          <a:xfrm>
            <a:off x="468312" y="5457825"/>
            <a:ext cx="8281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Average </a:t>
            </a:r>
            <a:r>
              <a:rPr lang="en-US" dirty="0" err="1">
                <a:solidFill>
                  <a:srgbClr val="000000"/>
                </a:solidFill>
              </a:rPr>
              <a:t>mip</a:t>
            </a:r>
            <a:r>
              <a:rPr lang="en-US" dirty="0">
                <a:solidFill>
                  <a:srgbClr val="000000"/>
                </a:solidFill>
              </a:rPr>
              <a:t> detection efficiency for different stations as a function of </a:t>
            </a:r>
            <a:r>
              <a:rPr lang="en-US" dirty="0" smtClean="0">
                <a:solidFill>
                  <a:srgbClr val="000000"/>
                </a:solidFill>
              </a:rPr>
              <a:t>threshold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81676" y="4577834"/>
            <a:ext cx="177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Threshold (mV)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23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23850" y="76200"/>
            <a:ext cx="8496300" cy="762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New feedthroughs: completion of tests</a:t>
            </a:r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4594225" y="781050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Air side</a:t>
            </a:r>
          </a:p>
        </p:txBody>
      </p:sp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320675" y="781050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Vacuum side</a:t>
            </a:r>
          </a:p>
        </p:txBody>
      </p:sp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0963" y="4949825"/>
            <a:ext cx="898207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6700" indent="-2667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3900" indent="-2667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3 prototype feedthroughs with base in PEEK delivered in Dec 2015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Successful vacuum and short-term HV tests</a:t>
            </a:r>
          </a:p>
          <a:p>
            <a:pPr lvl="1">
              <a:spcBef>
                <a:spcPts val="2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New feedthroughs hold 4 kV for several days, even in humid conditions 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Helvetica" charset="0"/>
                <a:cs typeface="Helvetica" charset="0"/>
              </a:rPr>
              <a:t>Long-term HV tests </a:t>
            </a:r>
          </a:p>
        </p:txBody>
      </p:sp>
      <p:grpSp>
        <p:nvGrpSpPr>
          <p:cNvPr id="47110" name="Group 1"/>
          <p:cNvGrpSpPr>
            <a:grpSpLocks/>
          </p:cNvGrpSpPr>
          <p:nvPr/>
        </p:nvGrpSpPr>
        <p:grpSpPr bwMode="auto">
          <a:xfrm>
            <a:off x="444500" y="1268413"/>
            <a:ext cx="3803650" cy="3427412"/>
            <a:chOff x="422272" y="1268760"/>
            <a:chExt cx="3802891" cy="3427827"/>
          </a:xfrm>
        </p:grpSpPr>
        <p:pic>
          <p:nvPicPr>
            <p:cNvPr id="47114" name="Picture 8" descr="IMG_325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875072"/>
              <a:ext cx="2821515" cy="282151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5" name="Picture 10" descr="IMG_325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72" y="1268760"/>
              <a:ext cx="1944216" cy="19442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111" name="Group 2"/>
          <p:cNvGrpSpPr>
            <a:grpSpLocks/>
          </p:cNvGrpSpPr>
          <p:nvPr/>
        </p:nvGrpSpPr>
        <p:grpSpPr bwMode="auto">
          <a:xfrm>
            <a:off x="4692650" y="1268413"/>
            <a:ext cx="4006850" cy="3530600"/>
            <a:chOff x="4670520" y="1268868"/>
            <a:chExt cx="4007627" cy="3529975"/>
          </a:xfrm>
        </p:grpSpPr>
        <p:pic>
          <p:nvPicPr>
            <p:cNvPr id="47112" name="Picture 12" descr="IMG_326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772816"/>
              <a:ext cx="3026027" cy="302602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13" name="Picture 11" descr="IMG_326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520" y="1268868"/>
              <a:ext cx="1944000" cy="19440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24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HV leakage tests vs. humidity</a:t>
            </a:r>
          </a:p>
        </p:txBody>
      </p:sp>
      <p:sp>
        <p:nvSpPr>
          <p:cNvPr id="48131" name="Slide Number Placeholder 7"/>
          <p:cNvSpPr txBox="1">
            <a:spLocks/>
          </p:cNvSpPr>
          <p:nvPr/>
        </p:nvSpPr>
        <p:spPr bwMode="auto">
          <a:xfrm>
            <a:off x="8610600" y="6550025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21169CF-1EF7-5E44-B406-45E1D77DF820}" type="slidenum">
              <a:rPr lang="en-US" sz="1200" b="1">
                <a:solidFill>
                  <a:srgbClr val="0000FF"/>
                </a:solidFill>
                <a:latin typeface="Helvetica" charset="0"/>
              </a:rPr>
              <a:pPr algn="r"/>
              <a:t>25</a:t>
            </a:fld>
            <a:endParaRPr lang="en-US" sz="1400" b="1">
              <a:solidFill>
                <a:srgbClr val="0000FF"/>
              </a:solidFill>
              <a:latin typeface="Helvetica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3994150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25</a:t>
            </a:fld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LED driver </a:t>
            </a:r>
            <a:r>
              <a:rPr lang="en-US" dirty="0" err="1" smtClean="0">
                <a:ea typeface="+mj-ea"/>
                <a:cs typeface="+mj-cs"/>
              </a:rPr>
              <a:t>satus</a:t>
            </a:r>
            <a:endParaRPr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0825" y="836613"/>
            <a:ext cx="8642350" cy="5555367"/>
          </a:xfrm>
        </p:spPr>
        <p:txBody>
          <a:bodyPr rtlCol="0">
            <a:spAutoFit/>
          </a:bodyPr>
          <a:lstStyle/>
          <a:p>
            <a:pPr marL="268288" indent="-268288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Implemented on 9U VME boards resident in Wiener (FEE) crate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268288" indent="-268288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32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ch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annels per board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with output on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2xDB37 connectors</a:t>
            </a:r>
          </a:p>
          <a:p>
            <a:pPr marL="268288" indent="-268288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Adjustable pulse height in 0-20V interval with 14 bit precision</a:t>
            </a:r>
          </a:p>
          <a:p>
            <a:pPr marL="268288" indent="-268288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Triggering</a:t>
            </a: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Common input for all channels</a:t>
            </a: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F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ree running internal trigger up to 100KHz</a:t>
            </a:r>
          </a:p>
          <a:p>
            <a:pPr marL="268288" indent="-268288" fontAlgn="auto">
              <a:spcBef>
                <a:spcPts val="1200"/>
              </a:spcBef>
              <a:spcAft>
                <a:spcPts val="0"/>
              </a:spcAft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Remote control control systems</a:t>
            </a: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CANOPEN or Ethernet, still to be decided</a:t>
            </a: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USB local control</a:t>
            </a: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marL="452437" lvl="1" indent="0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charset="0"/>
              <a:buNone/>
              <a:tabLst>
                <a:tab pos="354013" algn="l"/>
              </a:tabLst>
              <a:defRPr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85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boards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ready and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tested, not mounted during this shutdown due to lack of time (HV flanges problem). Plan to mount some  (1 per LAV) at the first 2/3 days access to start to test them on the experiment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20725" lvl="1" indent="-268288" fontAlgn="auto"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Font typeface="Arial"/>
              <a:buChar char="•"/>
              <a:tabLst>
                <a:tab pos="354013" algn="l"/>
              </a:tabLst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31E85-66DC-9D41-BB5C-3B8A9F0FDBE1}" type="slidenum">
              <a:rPr lang="en-US" smtClean="0"/>
              <a:pPr>
                <a:defRPr/>
              </a:pPr>
              <a:t>26</a:t>
            </a:fld>
            <a:endParaRPr lang="en-US" sz="140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2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29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7772400" cy="762000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Composizione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gruppo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 2017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4/7/2016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06035"/>
              </p:ext>
            </p:extLst>
          </p:nvPr>
        </p:nvGraphicFramePr>
        <p:xfrm>
          <a:off x="250825" y="746125"/>
          <a:ext cx="8283575" cy="4607550"/>
        </p:xfrm>
        <a:graphic>
          <a:graphicData uri="http://schemas.openxmlformats.org/drawingml/2006/table">
            <a:tbl>
              <a:tblPr/>
              <a:tblGrid>
                <a:gridCol w="3402869"/>
                <a:gridCol w="3234168"/>
                <a:gridCol w="1646538"/>
              </a:tblGrid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FTE (%)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  <a:tr h="91174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Antonella</a:t>
                      </a: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Antonelli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Georgi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Georgiev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Gianluca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Lamanna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Primo </a:t>
                      </a:r>
                      <a:r>
                        <a:rPr lang="en-US" sz="1600" b="0" i="0" u="none" strike="noStrike" dirty="0" err="1" smtClean="0">
                          <a:solidFill>
                            <a:srgbClr val="FF0000"/>
                          </a:solidFill>
                          <a:latin typeface="Verdana"/>
                        </a:rPr>
                        <a:t>Ricercatore</a:t>
                      </a:r>
                      <a:endParaRPr lang="en-US" sz="1600" b="0" i="0" u="none" strike="noStrike" dirty="0" smtClean="0">
                        <a:solidFill>
                          <a:srgbClr val="FF0000"/>
                        </a:solidFill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latin typeface="Verdana"/>
                        </a:rPr>
                        <a:t>Associato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latin typeface="Verdana"/>
                      </a:endParaRP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Verdana"/>
                        </a:rPr>
                        <a:t>Ricercatore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100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latin typeface="Verdana"/>
                        </a:rPr>
                        <a:t>50</a:t>
                      </a:r>
                    </a:p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Verdana"/>
                        </a:rPr>
                        <a:t>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>
                          <a:latin typeface="Verdana"/>
                        </a:rPr>
                        <a:t>Matthew </a:t>
                      </a:r>
                      <a:r>
                        <a:rPr lang="en-US" sz="1600" b="0" i="0" u="none" strike="noStrike" dirty="0" err="1">
                          <a:latin typeface="Verdana"/>
                        </a:rPr>
                        <a:t>Moulson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100</a:t>
                      </a: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>
                          <a:latin typeface="Verdana"/>
                        </a:rPr>
                        <a:t>Tommaso Spadaro</a:t>
                      </a: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80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latin typeface="Verdana"/>
                        </a:rPr>
                        <a:t>Venelin</a:t>
                      </a:r>
                      <a:r>
                        <a:rPr lang="en-US" sz="1600" b="0" i="0" u="none" strike="noStrike" dirty="0" smtClean="0">
                          <a:latin typeface="Verdana"/>
                        </a:rPr>
                        <a:t>  KOZHUHAROV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latin typeface="Verdana"/>
                        </a:rPr>
                        <a:t>Associato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50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Matteo</a:t>
                      </a:r>
                      <a:r>
                        <a:rPr lang="en-US" sz="1600" b="0" i="0" u="none" strike="noStrike" dirty="0">
                          <a:latin typeface="Verdana"/>
                        </a:rPr>
                        <a:t> Martini</a:t>
                      </a: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Associato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>
                          <a:latin typeface="Verdana"/>
                        </a:rPr>
                        <a:t>30</a:t>
                      </a: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Gaia </a:t>
                      </a:r>
                      <a:r>
                        <a:rPr lang="en-US" sz="1600" b="0" i="0" u="none" strike="noStrike" dirty="0" err="1" smtClean="0">
                          <a:latin typeface="Verdana"/>
                        </a:rPr>
                        <a:t>Lanfranchi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Primo</a:t>
                      </a:r>
                      <a:r>
                        <a:rPr lang="en-US" sz="1600" b="0" i="0" u="none" strike="noStrike" baseline="0" dirty="0" smtClean="0"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latin typeface="Verdana"/>
                        </a:rPr>
                        <a:t>Ricercatore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20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Gianpaolo</a:t>
                      </a:r>
                      <a:r>
                        <a:rPr lang="en-US" sz="16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600" b="0" i="0" u="none" strike="noStrike" dirty="0" err="1">
                          <a:latin typeface="Verdana"/>
                        </a:rPr>
                        <a:t>Mannocchi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>
                          <a:latin typeface="Verdana"/>
                        </a:rPr>
                        <a:t>Dirigente</a:t>
                      </a:r>
                      <a:r>
                        <a:rPr lang="en-US" sz="16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600" b="0" i="0" u="none" strike="noStrike" dirty="0" err="1">
                          <a:latin typeface="Verdana"/>
                        </a:rPr>
                        <a:t>Ricerca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Silvia</a:t>
                      </a:r>
                      <a:r>
                        <a:rPr lang="en-US" sz="1600" b="0" i="0" u="none" strike="noStrike" baseline="0" dirty="0" smtClean="0">
                          <a:latin typeface="Verdana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latin typeface="Verdana"/>
                        </a:rPr>
                        <a:t>Martellotti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err="1" smtClean="0">
                          <a:latin typeface="Verdana"/>
                        </a:rPr>
                        <a:t>Assegnista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600" b="0" i="0" u="none" strike="noStrike" dirty="0" smtClean="0">
                          <a:latin typeface="Verdana"/>
                        </a:rPr>
                        <a:t>100</a:t>
                      </a:r>
                      <a:r>
                        <a:rPr lang="en-US" sz="1600" b="0" i="0" u="none" strike="noStrike" baseline="0" dirty="0" smtClean="0">
                          <a:latin typeface="Verdana"/>
                        </a:rPr>
                        <a:t> (PRIN)</a:t>
                      </a:r>
                      <a:endParaRPr lang="en-US" sz="1600" b="0" i="0" u="none" strike="noStrike" dirty="0"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310104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Totale</a:t>
                      </a:r>
                      <a:r>
                        <a:rPr lang="en-US" sz="1800" b="1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Ric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/Tecnologi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6.1*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1" marR="12701" marT="126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7950" y="5403803"/>
            <a:ext cx="8204200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fontAlgn="b">
              <a:lnSpc>
                <a:spcPct val="150000"/>
              </a:lnSpc>
            </a:pPr>
            <a:r>
              <a:rPr lang="en-US" dirty="0">
                <a:latin typeface="Verdana" charset="0"/>
              </a:rPr>
              <a:t>*FTE </a:t>
            </a:r>
            <a:r>
              <a:rPr lang="en-US" dirty="0" err="1">
                <a:latin typeface="Verdana" charset="0"/>
              </a:rPr>
              <a:t>totali</a:t>
            </a:r>
            <a:r>
              <a:rPr lang="en-US" dirty="0">
                <a:latin typeface="Verdana" charset="0"/>
              </a:rPr>
              <a:t> </a:t>
            </a:r>
            <a:r>
              <a:rPr lang="en-US" dirty="0" err="1">
                <a:latin typeface="Verdana" charset="0"/>
              </a:rPr>
              <a:t>erano</a:t>
            </a:r>
            <a:r>
              <a:rPr lang="en-US" dirty="0">
                <a:latin typeface="Verdana" charset="0"/>
              </a:rPr>
              <a:t> 7.2 </a:t>
            </a:r>
            <a:r>
              <a:rPr lang="en-US" dirty="0" err="1">
                <a:latin typeface="Verdana" charset="0"/>
              </a:rPr>
              <a:t>nel</a:t>
            </a:r>
            <a:r>
              <a:rPr lang="en-US" dirty="0">
                <a:latin typeface="Verdana" charset="0"/>
              </a:rPr>
              <a:t> 2016</a:t>
            </a:r>
          </a:p>
          <a:p>
            <a:pPr defTabSz="457200" eaLnBrk="1" fontAlgn="b" hangingPunct="1">
              <a:lnSpc>
                <a:spcPct val="150000"/>
              </a:lnSpc>
            </a:pPr>
            <a:r>
              <a:rPr lang="en-US" sz="1800" dirty="0" err="1" smtClean="0">
                <a:latin typeface="Verdana" charset="0"/>
              </a:rPr>
              <a:t>Tecnici</a:t>
            </a:r>
            <a:r>
              <a:rPr lang="en-US" sz="1800" dirty="0" smtClean="0">
                <a:latin typeface="Verdana" charset="0"/>
              </a:rPr>
              <a:t>: </a:t>
            </a:r>
            <a:r>
              <a:rPr lang="en-US" sz="1800" dirty="0" err="1" smtClean="0">
                <a:latin typeface="Verdana" charset="0"/>
              </a:rPr>
              <a:t>Capitolo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 smtClean="0">
                <a:latin typeface="Verdana" charset="0"/>
              </a:rPr>
              <a:t>Capoccia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 smtClean="0">
                <a:latin typeface="Verdana" charset="0"/>
              </a:rPr>
              <a:t>Cecchetti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 smtClean="0">
                <a:latin typeface="Verdana" charset="0"/>
              </a:rPr>
              <a:t>Lenci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smtClean="0">
                <a:latin typeface="Verdana" charset="0"/>
              </a:rPr>
              <a:t>Russo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 smtClean="0">
                <a:latin typeface="Verdana" charset="0"/>
              </a:rPr>
              <a:t>Vassilieva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 smtClean="0">
                <a:latin typeface="Verdana" charset="0"/>
              </a:rPr>
              <a:t>Valeri</a:t>
            </a:r>
            <a:endParaRPr lang="en-US" sz="1800" dirty="0" smtClean="0">
              <a:latin typeface="Verdana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81350" y="6245225"/>
            <a:ext cx="3746500" cy="4762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3BD4B-6D93-1F4D-9DB5-0F21A176967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Bookman Old Style"/>
                <a:ea typeface="ＭＳ Ｐゴシック" charset="-128"/>
                <a:cs typeface="Bookman Old Style"/>
              </a:rPr>
              <a:t>Richieste</a:t>
            </a:r>
            <a:r>
              <a:rPr lang="en-US" altLang="ja-JP" dirty="0" smtClean="0">
                <a:latin typeface="Bookman Old Style"/>
                <a:ea typeface="ＭＳ Ｐゴシック" charset="-128"/>
                <a:cs typeface="Bookman Old Style"/>
              </a:rPr>
              <a:t> </a:t>
            </a:r>
            <a:r>
              <a:rPr lang="en-US" altLang="ja-JP" dirty="0" err="1" smtClean="0">
                <a:latin typeface="Bookman Old Style"/>
                <a:ea typeface="ＭＳ Ｐゴシック" charset="-128"/>
                <a:cs typeface="Bookman Old Style"/>
              </a:rPr>
              <a:t>servizi</a:t>
            </a:r>
            <a:r>
              <a:rPr lang="en-US" altLang="ja-JP" dirty="0" smtClean="0">
                <a:latin typeface="Bookman Old Style"/>
                <a:ea typeface="ＭＳ Ｐゴシック" charset="-128"/>
                <a:cs typeface="Bookman Old Style"/>
              </a:rPr>
              <a:t> 2016</a:t>
            </a:r>
            <a:endParaRPr lang="en-US" dirty="0">
              <a:latin typeface="Bookman Old Style"/>
              <a:ea typeface="ＭＳ Ｐゴシック" charset="-128"/>
              <a:cs typeface="Bookman Old Style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2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989570"/>
              </p:ext>
            </p:extLst>
          </p:nvPr>
        </p:nvGraphicFramePr>
        <p:xfrm>
          <a:off x="94776" y="1226137"/>
          <a:ext cx="8973024" cy="2011728"/>
        </p:xfrm>
        <a:graphic>
          <a:graphicData uri="http://schemas.openxmlformats.org/drawingml/2006/table">
            <a:tbl>
              <a:tblPr/>
              <a:tblGrid>
                <a:gridCol w="952500"/>
                <a:gridCol w="6052024"/>
                <a:gridCol w="1066800"/>
                <a:gridCol w="901700"/>
              </a:tblGrid>
              <a:tr h="255215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1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Collaudo e produzione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scheda LED driver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2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Test firmware gestione LED driver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Disegni “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built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” per sicurezze CERN EDMS (Capoccia)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Attività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2017 e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proiezione</a:t>
            </a:r>
            <a:r>
              <a:rPr lang="en-US" altLang="ja-JP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1397000" cy="365760"/>
          </a:xfrm>
        </p:spPr>
        <p:txBody>
          <a:bodyPr/>
          <a:lstStyle/>
          <a:p>
            <a:pPr algn="r"/>
            <a:r>
              <a:rPr lang="en-US" dirty="0" smtClean="0"/>
              <a:t>4/7/2016</a:t>
            </a:r>
            <a:endParaRPr lang="en-US" dirty="0"/>
          </a:p>
        </p:txBody>
      </p:sp>
      <p:grpSp>
        <p:nvGrpSpPr>
          <p:cNvPr id="2" name="Group 12"/>
          <p:cNvGrpSpPr/>
          <p:nvPr/>
        </p:nvGrpSpPr>
        <p:grpSpPr>
          <a:xfrm>
            <a:off x="8447117" y="642897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65100" y="1196420"/>
            <a:ext cx="80819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Analisi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run 2015-2016, </a:t>
            </a:r>
            <a:r>
              <a:rPr lang="en-US" dirty="0" err="1" smtClean="0"/>
              <a:t>partecipazione</a:t>
            </a:r>
            <a:r>
              <a:rPr lang="en-US" dirty="0" smtClean="0"/>
              <a:t> run 2017</a:t>
            </a:r>
          </a:p>
          <a:p>
            <a:r>
              <a:rPr lang="en-US" dirty="0" err="1"/>
              <a:t>Installallazione</a:t>
            </a:r>
            <a:r>
              <a:rPr lang="en-US" dirty="0"/>
              <a:t> </a:t>
            </a:r>
            <a:r>
              <a:rPr lang="en-US" dirty="0" err="1"/>
              <a:t>cablaggio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smtClean="0"/>
              <a:t>commissioning </a:t>
            </a:r>
            <a:r>
              <a:rPr lang="en-US" dirty="0"/>
              <a:t>del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calibrazione</a:t>
            </a:r>
            <a:endParaRPr lang="en-US" dirty="0"/>
          </a:p>
          <a:p>
            <a:r>
              <a:rPr lang="en-US" dirty="0" err="1"/>
              <a:t>Manutenzione</a:t>
            </a:r>
            <a:r>
              <a:rPr lang="en-US" dirty="0"/>
              <a:t> LAV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smtClean="0"/>
              <a:t>shutdown e run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2119750"/>
            <a:ext cx="6853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Preventivi</a:t>
            </a:r>
            <a:r>
              <a:rPr lang="en-US" dirty="0" smtClean="0"/>
              <a:t> </a:t>
            </a:r>
            <a:r>
              <a:rPr lang="en-US" dirty="0"/>
              <a:t>di </a:t>
            </a:r>
            <a:r>
              <a:rPr lang="en-US" dirty="0" err="1"/>
              <a:t>spesa</a:t>
            </a:r>
            <a:r>
              <a:rPr lang="en-US" dirty="0"/>
              <a:t> </a:t>
            </a:r>
            <a:r>
              <a:rPr lang="en-US" dirty="0" err="1"/>
              <a:t>preliminari</a:t>
            </a:r>
            <a:r>
              <a:rPr lang="en-US" dirty="0"/>
              <a:t> (</a:t>
            </a:r>
            <a:r>
              <a:rPr lang="en-US" dirty="0" err="1"/>
              <a:t>Keuro</a:t>
            </a:r>
            <a:r>
              <a:rPr lang="en-US" dirty="0"/>
              <a:t>) (</a:t>
            </a:r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aggiustamenti</a:t>
            </a:r>
            <a:r>
              <a:rPr lang="en-US" dirty="0"/>
              <a:t> al ~10%):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140 </a:t>
            </a:r>
            <a:r>
              <a:rPr lang="en-US" dirty="0" err="1" smtClean="0">
                <a:solidFill>
                  <a:srgbClr val="FF0000"/>
                </a:solidFill>
              </a:rPr>
              <a:t>Missioni</a:t>
            </a:r>
            <a:r>
              <a:rPr lang="en-US" dirty="0" smtClean="0"/>
              <a:t>      </a:t>
            </a:r>
            <a:r>
              <a:rPr lang="en-US" dirty="0" smtClean="0">
                <a:solidFill>
                  <a:srgbClr val="0000FF"/>
                </a:solidFill>
              </a:rPr>
              <a:t>20 </a:t>
            </a:r>
            <a:r>
              <a:rPr lang="en-US" dirty="0" err="1" smtClean="0">
                <a:solidFill>
                  <a:srgbClr val="0000FF"/>
                </a:solidFill>
              </a:rPr>
              <a:t>Consumo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8000"/>
                </a:solidFill>
              </a:rPr>
              <a:t>20 </a:t>
            </a:r>
            <a:r>
              <a:rPr lang="en-US" dirty="0" err="1" smtClean="0">
                <a:solidFill>
                  <a:srgbClr val="008000"/>
                </a:solidFill>
              </a:rPr>
              <a:t>C.Apparati</a:t>
            </a:r>
            <a:r>
              <a:rPr lang="en-US" dirty="0">
                <a:solidFill>
                  <a:srgbClr val="008000"/>
                </a:solidFill>
              </a:rPr>
              <a:t>/</a:t>
            </a:r>
            <a:r>
              <a:rPr lang="en-US" dirty="0" err="1" smtClean="0">
                <a:solidFill>
                  <a:srgbClr val="008000"/>
                </a:solidFill>
              </a:rPr>
              <a:t>Inventario</a:t>
            </a:r>
            <a:endParaRPr lang="en-US" dirty="0"/>
          </a:p>
        </p:txBody>
      </p:sp>
      <p:graphicFrame>
        <p:nvGraphicFramePr>
          <p:cNvPr id="17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38935"/>
              </p:ext>
            </p:extLst>
          </p:nvPr>
        </p:nvGraphicFramePr>
        <p:xfrm>
          <a:off x="215900" y="2898958"/>
          <a:ext cx="8851900" cy="3383308"/>
        </p:xfrm>
        <a:graphic>
          <a:graphicData uri="http://schemas.openxmlformats.org/drawingml/2006/table">
            <a:tbl>
              <a:tblPr/>
              <a:tblGrid>
                <a:gridCol w="939800"/>
                <a:gridCol w="6400800"/>
                <a:gridCol w="812800"/>
                <a:gridCol w="698500"/>
              </a:tblGrid>
              <a:tr h="30594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 schede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impulsaggio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 produzione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9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meccanica installazione schede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48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meccanica installazione schede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Progettazione meccanica per installazione schede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74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pulser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+ manutenzione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mu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74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elettronica: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pulser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+ manutenzione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/LNF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pic>
        <p:nvPicPr>
          <p:cNvPr id="4" name="Picture 3" descr="Screen Shot 2016-07-03 at 12.2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2" y="1171480"/>
            <a:ext cx="7670557" cy="518487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57172" y="4474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876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464653"/>
                </a:solidFill>
              </a:rPr>
              <a:t>Attività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dirty="0" smtClean="0">
                <a:solidFill>
                  <a:srgbClr val="464653"/>
                </a:solidFill>
              </a:rPr>
              <a:t>2016, </a:t>
            </a:r>
            <a:r>
              <a:rPr lang="en-US" dirty="0">
                <a:solidFill>
                  <a:srgbClr val="464653"/>
                </a:solidFill>
              </a:rPr>
              <a:t>ATLAS @ </a:t>
            </a:r>
            <a:r>
              <a:rPr lang="en-US" dirty="0" smtClean="0">
                <a:solidFill>
                  <a:srgbClr val="464653"/>
                </a:solidFill>
              </a:rPr>
              <a:t>LNF: </a:t>
            </a:r>
            <a:r>
              <a:rPr lang="en-US" dirty="0">
                <a:solidFill>
                  <a:srgbClr val="464653"/>
                </a:solidFill>
              </a:rPr>
              <a:t>FTK </a:t>
            </a:r>
            <a:r>
              <a:rPr lang="en-US" dirty="0" smtClean="0">
                <a:solidFill>
                  <a:srgbClr val="464653"/>
                </a:solidFill>
              </a:rPr>
              <a:t>IM</a:t>
            </a:r>
            <a:endParaRPr lang="en-US" dirty="0"/>
          </a:p>
        </p:txBody>
      </p:sp>
      <p:sp>
        <p:nvSpPr>
          <p:cNvPr id="41" name="TextShape 2"/>
          <p:cNvSpPr txBox="1"/>
          <p:nvPr/>
        </p:nvSpPr>
        <p:spPr>
          <a:xfrm>
            <a:off x="349410" y="1154865"/>
            <a:ext cx="6386688" cy="466173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2200" dirty="0">
                <a:latin typeface="Arial"/>
              </a:rPr>
              <a:t>Mezzanine production and activity  status</a:t>
            </a:r>
            <a:r>
              <a:rPr lang="en-US" sz="2200" dirty="0" smtClean="0">
                <a:latin typeface="Arial"/>
              </a:rPr>
              <a:t>: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>
                <a:latin typeface="Arial"/>
              </a:rPr>
              <a:t>All 86 (80 + 6 preproduction</a:t>
            </a:r>
            <a:r>
              <a:rPr lang="en-US" sz="1400" dirty="0" smtClean="0">
                <a:latin typeface="Arial"/>
              </a:rPr>
              <a:t>) mezzanines produced </a:t>
            </a:r>
            <a:r>
              <a:rPr lang="en-US" sz="1400" dirty="0">
                <a:latin typeface="Arial"/>
              </a:rPr>
              <a:t>and tested 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>
                <a:latin typeface="Arial"/>
              </a:rPr>
              <a:t>Production </a:t>
            </a:r>
            <a:r>
              <a:rPr lang="en-US" sz="1400" dirty="0" smtClean="0">
                <a:latin typeface="Arial"/>
              </a:rPr>
              <a:t>yield </a:t>
            </a:r>
            <a:r>
              <a:rPr lang="en-US" sz="1400" dirty="0">
                <a:latin typeface="Arial"/>
              </a:rPr>
              <a:t>is 95% (83 working, 3 with assembly problems</a:t>
            </a:r>
            <a:r>
              <a:rPr lang="en-US" sz="1400" dirty="0" smtClean="0">
                <a:latin typeface="Arial"/>
              </a:rPr>
              <a:t>)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>
                <a:latin typeface="Arial"/>
              </a:rPr>
              <a:t>10 Mezzanine mounted in ATLAS and inserted in the DAQ </a:t>
            </a:r>
            <a:r>
              <a:rPr lang="en-US" sz="1400" dirty="0" smtClean="0">
                <a:latin typeface="Arial"/>
              </a:rPr>
              <a:t>system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Only </a:t>
            </a:r>
            <a:r>
              <a:rPr lang="en-US" sz="1400" dirty="0">
                <a:latin typeface="Arial"/>
              </a:rPr>
              <a:t>one mezzanine </a:t>
            </a:r>
            <a:r>
              <a:rPr lang="en-US" sz="1400" dirty="0" smtClean="0">
                <a:latin typeface="Arial"/>
              </a:rPr>
              <a:t>sent </a:t>
            </a:r>
            <a:r>
              <a:rPr lang="en-US" sz="1400" dirty="0">
                <a:latin typeface="Arial"/>
              </a:rPr>
              <a:t>back for problems: </a:t>
            </a:r>
            <a:r>
              <a:rPr lang="en-US" sz="1400" dirty="0" smtClean="0">
                <a:latin typeface="Arial"/>
              </a:rPr>
              <a:t>one </a:t>
            </a:r>
            <a:r>
              <a:rPr lang="en-US" sz="1400" dirty="0">
                <a:latin typeface="Arial"/>
              </a:rPr>
              <a:t>of the </a:t>
            </a:r>
            <a:r>
              <a:rPr lang="en-US" sz="1400" dirty="0" err="1" smtClean="0">
                <a:latin typeface="Arial"/>
              </a:rPr>
              <a:t>electrolitic</a:t>
            </a:r>
            <a:r>
              <a:rPr lang="en-US" sz="1400" dirty="0" smtClean="0">
                <a:latin typeface="Arial"/>
              </a:rPr>
              <a:t> capacitors </a:t>
            </a:r>
            <a:r>
              <a:rPr lang="en-US" sz="1400" dirty="0">
                <a:latin typeface="Arial"/>
              </a:rPr>
              <a:t>on  DCDC converter was burnt. Repaired, tested and sent back to CERN</a:t>
            </a:r>
            <a:r>
              <a:rPr lang="en-US" sz="1400" dirty="0" smtClean="0">
                <a:latin typeface="Arial"/>
              </a:rPr>
              <a:t>.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FPGA </a:t>
            </a:r>
            <a:r>
              <a:rPr lang="en-US" sz="1400" dirty="0">
                <a:latin typeface="Arial"/>
              </a:rPr>
              <a:t>firmware for </a:t>
            </a:r>
            <a:r>
              <a:rPr lang="en-US" sz="1400" dirty="0" smtClean="0">
                <a:latin typeface="Arial"/>
              </a:rPr>
              <a:t>interfacing </a:t>
            </a:r>
            <a:r>
              <a:rPr lang="en-US" sz="1400" dirty="0">
                <a:latin typeface="Arial"/>
              </a:rPr>
              <a:t>IM </a:t>
            </a:r>
            <a:r>
              <a:rPr lang="en-US" sz="1400" dirty="0" smtClean="0">
                <a:latin typeface="Arial"/>
              </a:rPr>
              <a:t>board </a:t>
            </a:r>
            <a:r>
              <a:rPr lang="en-US" sz="1400" dirty="0">
                <a:latin typeface="Arial"/>
              </a:rPr>
              <a:t>with Data Formatter and optical </a:t>
            </a:r>
            <a:r>
              <a:rPr lang="en-US" sz="1400" dirty="0" smtClean="0">
                <a:latin typeface="Arial"/>
              </a:rPr>
              <a:t>link developed. We </a:t>
            </a:r>
            <a:r>
              <a:rPr lang="en-US" sz="1400" dirty="0">
                <a:latin typeface="Arial"/>
              </a:rPr>
              <a:t>are responsible to maintain this piece of firmware</a:t>
            </a:r>
            <a:r>
              <a:rPr lang="en-US" sz="1400" dirty="0" smtClean="0">
                <a:latin typeface="Arial"/>
              </a:rPr>
              <a:t>.</a:t>
            </a:r>
            <a:endParaRPr dirty="0"/>
          </a:p>
          <a:p>
            <a:endParaRPr dirty="0"/>
          </a:p>
          <a:p>
            <a:r>
              <a:rPr lang="en-US" sz="1400" b="1" dirty="0" smtClean="0">
                <a:latin typeface="Arial"/>
              </a:rPr>
              <a:t>FTK </a:t>
            </a:r>
            <a:r>
              <a:rPr lang="en-US" sz="1400" b="1" dirty="0">
                <a:latin typeface="Arial"/>
              </a:rPr>
              <a:t>IM activity at LNF </a:t>
            </a:r>
            <a:r>
              <a:rPr lang="en-US" sz="1400" b="1" dirty="0" smtClean="0">
                <a:latin typeface="Arial"/>
              </a:rPr>
              <a:t>limited </a:t>
            </a:r>
            <a:r>
              <a:rPr lang="en-US" sz="1400" b="1" dirty="0">
                <a:latin typeface="Arial"/>
              </a:rPr>
              <a:t>to maintenance of the mezzanine and the </a:t>
            </a:r>
            <a:r>
              <a:rPr lang="en-US" sz="1400" b="1" dirty="0" smtClean="0">
                <a:latin typeface="Arial"/>
              </a:rPr>
              <a:t>firmware</a:t>
            </a:r>
            <a:endParaRPr dirty="0"/>
          </a:p>
          <a:p>
            <a:endParaRPr dirty="0"/>
          </a:p>
          <a:p>
            <a:r>
              <a:rPr lang="en-US" sz="2200" dirty="0">
                <a:latin typeface="Arial"/>
              </a:rPr>
              <a:t>For FTK IM activity our needs are the following: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Money </a:t>
            </a:r>
            <a:r>
              <a:rPr lang="en-US" sz="1400" dirty="0">
                <a:latin typeface="Arial"/>
              </a:rPr>
              <a:t>for 4 weeks mission at CERN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1K Euro </a:t>
            </a:r>
            <a:r>
              <a:rPr lang="en-US" sz="1400" dirty="0">
                <a:latin typeface="Arial"/>
              </a:rPr>
              <a:t>to buy components and FPGA programmer </a:t>
            </a:r>
            <a:r>
              <a:rPr lang="en-US" sz="1400" dirty="0" smtClean="0">
                <a:latin typeface="Arial"/>
              </a:rPr>
              <a:t>for maintenance </a:t>
            </a:r>
            <a:r>
              <a:rPr lang="en-US" sz="1400" dirty="0">
                <a:latin typeface="Arial"/>
              </a:rPr>
              <a:t>activity and tests here at </a:t>
            </a:r>
            <a:r>
              <a:rPr lang="en-US" sz="1400" dirty="0" smtClean="0">
                <a:latin typeface="Arial"/>
              </a:rPr>
              <a:t>LNF</a:t>
            </a:r>
            <a:endParaRPr dirty="0"/>
          </a:p>
        </p:txBody>
      </p:sp>
      <p:pic>
        <p:nvPicPr>
          <p:cNvPr id="40" name="Picture 39"/>
          <p:cNvPicPr/>
          <p:nvPr/>
        </p:nvPicPr>
        <p:blipFill>
          <a:blip r:embed="rId2"/>
          <a:stretch/>
        </p:blipFill>
        <p:spPr>
          <a:xfrm rot="16200000">
            <a:off x="5719322" y="2409003"/>
            <a:ext cx="4230588" cy="2066742"/>
          </a:xfrm>
          <a:prstGeom prst="rect">
            <a:avLst/>
          </a:prstGeom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8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/LNF, 2017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pic>
        <p:nvPicPr>
          <p:cNvPr id="3" name="Picture 2" descr="Screen Shot 2016-07-03 at 12.39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/>
          <a:stretch/>
        </p:blipFill>
        <p:spPr>
          <a:xfrm>
            <a:off x="199892" y="1181100"/>
            <a:ext cx="8728208" cy="52049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"/>
            <a:ext cx="8473988" cy="7747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2016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produzione</a:t>
            </a:r>
            <a:r>
              <a:rPr lang="en-US" dirty="0" smtClean="0"/>
              <a:t> MWPC spare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pic>
        <p:nvPicPr>
          <p:cNvPr id="3" name="Picture 2" descr="Screen Shot 2016-07-03 at 12.25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1"/>
          <a:stretch/>
        </p:blipFill>
        <p:spPr>
          <a:xfrm>
            <a:off x="0" y="1003300"/>
            <a:ext cx="9144000" cy="572198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2016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altre</a:t>
            </a:r>
            <a:r>
              <a:rPr lang="en-US" dirty="0" smtClean="0"/>
              <a:t> </a:t>
            </a:r>
            <a:r>
              <a:rPr lang="en-US" dirty="0" err="1" smtClean="0"/>
              <a:t>attività</a:t>
            </a:r>
            <a:r>
              <a:rPr lang="en-US" dirty="0" smtClean="0"/>
              <a:t> HW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pic>
        <p:nvPicPr>
          <p:cNvPr id="3" name="Picture 2" descr="Screen Shot 2016-07-03 at 12.27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/>
          <a:stretch/>
        </p:blipFill>
        <p:spPr>
          <a:xfrm>
            <a:off x="289473" y="1079500"/>
            <a:ext cx="8641715" cy="52440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711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Attività</a:t>
            </a:r>
            <a:r>
              <a:rPr lang="en-US" dirty="0" smtClean="0"/>
              <a:t> 2016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analisi</a:t>
            </a:r>
            <a:r>
              <a:rPr lang="en-US" dirty="0"/>
              <a:t> / software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18500" y="6070600"/>
            <a:ext cx="317500" cy="288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6-07-03 at 12.2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526"/>
            <a:ext cx="9144000" cy="53408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2o sem. 2016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49604"/>
              </p:ext>
            </p:extLst>
          </p:nvPr>
        </p:nvGraphicFramePr>
        <p:xfrm>
          <a:off x="254001" y="1308101"/>
          <a:ext cx="8768626" cy="3597985"/>
        </p:xfrm>
        <a:graphic>
          <a:graphicData uri="http://schemas.openxmlformats.org/drawingml/2006/table">
            <a:tbl>
              <a:tblPr/>
              <a:tblGrid>
                <a:gridCol w="711199"/>
                <a:gridCol w="116840"/>
                <a:gridCol w="6324600"/>
                <a:gridCol w="952500"/>
                <a:gridCol w="663487"/>
              </a:tblGrid>
              <a:tr h="23566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877">
                <a:tc rowSpan="4"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elettronica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94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/aggiornamento ECS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muon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223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prototipo nuova scheda RO per l’upgrade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nODE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691"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Vestizione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FAI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Costruzione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 spares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detector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Edisher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richiesta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594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di gruppo esperti di meccanica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18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2017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pSp>
        <p:nvGrpSpPr>
          <p:cNvPr id="4" name="Group 9"/>
          <p:cNvGrpSpPr/>
          <p:nvPr/>
        </p:nvGrpSpPr>
        <p:grpSpPr>
          <a:xfrm>
            <a:off x="8409017" y="5955268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57725"/>
              </p:ext>
            </p:extLst>
          </p:nvPr>
        </p:nvGraphicFramePr>
        <p:xfrm>
          <a:off x="220165" y="3164779"/>
          <a:ext cx="8847635" cy="2650789"/>
        </p:xfrm>
        <a:graphic>
          <a:graphicData uri="http://schemas.openxmlformats.org/drawingml/2006/table">
            <a:tbl>
              <a:tblPr/>
              <a:tblGrid>
                <a:gridCol w="927018"/>
                <a:gridCol w="6214940"/>
                <a:gridCol w="757442"/>
                <a:gridCol w="948235"/>
              </a:tblGrid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304"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elettronica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LHCb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3958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Prod./test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scheda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readout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LHCb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upgrade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+ upgrade ECS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vestizione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863"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SSE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i="0" u="none" strike="noStrike" baseline="0" dirty="0" err="1" smtClean="0">
                          <a:latin typeface="BookmanOldStyle"/>
                        </a:rPr>
                        <a:t>Tecnici</a:t>
                      </a:r>
                      <a:r>
                        <a:rPr lang="en-US" sz="1600" b="0" i="0" u="none" strike="noStrike" baseline="0" dirty="0" smtClean="0">
                          <a:latin typeface="BookmanOldStyle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latin typeface="BookmanOldStyle"/>
                        </a:rPr>
                        <a:t>gruppo</a:t>
                      </a:r>
                      <a:r>
                        <a:rPr lang="en-US" sz="1600" b="0" i="0" u="none" strike="noStrike" baseline="0" dirty="0" smtClean="0">
                          <a:latin typeface="BookmanOldStyle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latin typeface="BookmanOldStyle"/>
                        </a:rPr>
                        <a:t>esperti</a:t>
                      </a:r>
                      <a:r>
                        <a:rPr lang="en-US" sz="1600" b="0" i="0" u="none" strike="noStrike" baseline="0" dirty="0" smtClean="0">
                          <a:latin typeface="BookmanOldStyle"/>
                        </a:rPr>
                        <a:t> di </a:t>
                      </a:r>
                      <a:r>
                        <a:rPr lang="en-US" sz="1600" b="0" i="0" u="none" strike="noStrike" baseline="0" dirty="0" err="1" smtClean="0">
                          <a:latin typeface="BookmanOldStyle"/>
                        </a:rPr>
                        <a:t>meccanica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0500" y="1220958"/>
            <a:ext cx="8837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Composizione</a:t>
            </a:r>
            <a:r>
              <a:rPr lang="en-US" sz="2000" dirty="0" smtClean="0"/>
              <a:t> 2017: 11 </a:t>
            </a:r>
            <a:r>
              <a:rPr lang="en-US" sz="2000" dirty="0" err="1" smtClean="0"/>
              <a:t>Ricercatori</a:t>
            </a:r>
            <a:r>
              <a:rPr lang="en-US" sz="2000" dirty="0" smtClean="0"/>
              <a:t> + 2 </a:t>
            </a:r>
            <a:r>
              <a:rPr lang="en-US" sz="2000" dirty="0" err="1" smtClean="0"/>
              <a:t>Tecnologi</a:t>
            </a:r>
            <a:r>
              <a:rPr lang="en-US" sz="2000" dirty="0" smtClean="0"/>
              <a:t> per 9.1 FTE (</a:t>
            </a:r>
            <a:r>
              <a:rPr lang="en-US" sz="2000" dirty="0" err="1" smtClean="0"/>
              <a:t>vs</a:t>
            </a:r>
            <a:r>
              <a:rPr lang="en-US" sz="2000" dirty="0" smtClean="0"/>
              <a:t> 7.3 </a:t>
            </a:r>
            <a:r>
              <a:rPr lang="en-US" sz="2000" dirty="0" err="1" smtClean="0"/>
              <a:t>nel</a:t>
            </a:r>
            <a:r>
              <a:rPr lang="en-US" sz="2000" dirty="0" smtClean="0"/>
              <a:t> 2016)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	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</a:t>
            </a:r>
            <a:r>
              <a:rPr lang="en-US" sz="2000" dirty="0"/>
              <a:t>di </a:t>
            </a:r>
            <a:r>
              <a:rPr lang="en-US" sz="2000" dirty="0" err="1"/>
              <a:t>supporto</a:t>
            </a:r>
            <a:r>
              <a:rPr lang="en-US" sz="2000" dirty="0"/>
              <a:t>: </a:t>
            </a:r>
            <a:r>
              <a:rPr lang="en-US" sz="2000" dirty="0" err="1"/>
              <a:t>Anelli</a:t>
            </a:r>
            <a:r>
              <a:rPr lang="en-US" sz="2000" dirty="0"/>
              <a:t>, </a:t>
            </a:r>
            <a:r>
              <a:rPr lang="en-US" sz="2000" dirty="0" err="1"/>
              <a:t>Paoletti</a:t>
            </a:r>
            <a:r>
              <a:rPr lang="en-US" sz="2000" dirty="0"/>
              <a:t>, </a:t>
            </a:r>
            <a:r>
              <a:rPr lang="en-US" sz="2000" dirty="0" err="1"/>
              <a:t>Pasquali</a:t>
            </a:r>
            <a:r>
              <a:rPr lang="en-US" sz="2000" dirty="0"/>
              <a:t>,  </a:t>
            </a:r>
            <a:r>
              <a:rPr lang="en-US" sz="2000" dirty="0" err="1"/>
              <a:t>Saputi</a:t>
            </a:r>
            <a:r>
              <a:rPr lang="en-US" sz="2000" dirty="0"/>
              <a:t>, </a:t>
            </a:r>
            <a:r>
              <a:rPr lang="en-US" sz="2000" dirty="0" err="1" smtClean="0"/>
              <a:t>Sborzacchi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Servizi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121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22               </a:t>
            </a:r>
            <a:r>
              <a:rPr lang="en-US" sz="2000" dirty="0" smtClean="0">
                <a:solidFill>
                  <a:srgbClr val="008000"/>
                </a:solidFill>
              </a:rPr>
              <a:t>85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640098" y="68206"/>
            <a:ext cx="3762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CMS </a:t>
            </a:r>
            <a:r>
              <a:rPr lang="en-US" sz="32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r>
              <a:rPr lang="en-US" sz="3200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a typeface="ＭＳ Ｐゴシック" charset="-128"/>
              </a:rPr>
              <a:t>2016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2871" y="692696"/>
            <a:ext cx="845820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ahoma" charset="0"/>
              </a:rPr>
              <a:t>A. </a:t>
            </a:r>
            <a:r>
              <a:rPr lang="en-US" sz="2000" b="1" dirty="0" err="1" smtClean="0">
                <a:solidFill>
                  <a:srgbClr val="FF0000"/>
                </a:solidFill>
                <a:latin typeface="Tahoma" charset="0"/>
              </a:rPr>
              <a:t>Alfonsi</a:t>
            </a:r>
            <a:r>
              <a:rPr lang="en-US" sz="2000" b="1" dirty="0">
                <a:solidFill>
                  <a:srgbClr val="FF0000"/>
                </a:solidFill>
                <a:latin typeface="Tahoma" charset="0"/>
              </a:rPr>
              <a:t>,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L.Benussi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S.Bianco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M.A.Caponero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 </a:t>
            </a:r>
          </a:p>
          <a:p>
            <a:pPr algn="ctr" eaLnBrk="0" hangingPunct="0"/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Ferrini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S.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Muhammad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L.Passamonti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baseline="30000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D.Piccolo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endParaRPr lang="en-US" sz="20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D.Pierluigi</a:t>
            </a:r>
            <a:r>
              <a:rPr lang="en-US" sz="2000" b="1" i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F.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Primavera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G.Raffone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M. </a:t>
            </a:r>
            <a:r>
              <a:rPr lang="en-US" sz="2000" b="1" dirty="0" err="1" smtClean="0">
                <a:solidFill>
                  <a:srgbClr val="008000"/>
                </a:solidFill>
                <a:latin typeface="Tahoma" charset="0"/>
              </a:rPr>
              <a:t>Parvis</a:t>
            </a:r>
            <a:r>
              <a:rPr lang="en-US" sz="2000" b="1" baseline="30000" dirty="0" err="1" smtClean="0">
                <a:solidFill>
                  <a:srgbClr val="008000"/>
                </a:solidFill>
                <a:latin typeface="Tahoma" charset="0"/>
              </a:rPr>
              <a:t>d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A.Russo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8000"/>
                </a:solidFill>
                <a:latin typeface="Tahoma" charset="0"/>
              </a:rPr>
              <a:t>G.Saviano</a:t>
            </a:r>
            <a:r>
              <a:rPr lang="en-US" sz="2000" b="1" baseline="30000" dirty="0" err="1">
                <a:solidFill>
                  <a:srgbClr val="008000"/>
                </a:solidFill>
                <a:latin typeface="Tahoma" charset="0"/>
              </a:rPr>
              <a:t>c</a:t>
            </a:r>
            <a:r>
              <a:rPr lang="en-US" sz="2000" b="1" dirty="0">
                <a:solidFill>
                  <a:srgbClr val="008000"/>
                </a:solidFill>
                <a:latin typeface="Tahoma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Tahoma" charset="0"/>
              </a:rPr>
              <a:t/>
            </a:r>
            <a:br>
              <a:rPr lang="en-US" sz="2000" b="1" dirty="0" smtClean="0">
                <a:solidFill>
                  <a:srgbClr val="008000"/>
                </a:solidFill>
                <a:latin typeface="Tahoma" charset="0"/>
              </a:rPr>
            </a:br>
            <a:endParaRPr lang="en-US" sz="14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0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INFN, Italy</a:t>
            </a:r>
          </a:p>
          <a:p>
            <a:pPr algn="ctr" eaLnBrk="0" hangingPunct="0"/>
            <a:r>
              <a:rPr lang="en-US" sz="1000" b="1" baseline="30000" dirty="0" err="1">
                <a:solidFill>
                  <a:srgbClr val="0000FF"/>
                </a:solidFill>
                <a:latin typeface="Tahoma" charset="0"/>
              </a:rPr>
              <a:t>b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0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INFN and ENEA </a:t>
            </a:r>
            <a:r>
              <a:rPr lang="en-US" altLang="ja-JP" sz="10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, Italy</a:t>
            </a:r>
          </a:p>
          <a:p>
            <a:pPr algn="ctr" eaLnBrk="0" hangingPunct="0"/>
            <a:r>
              <a:rPr lang="en-US" sz="1000" b="1" baseline="30000" dirty="0" err="1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0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000" b="1" dirty="0" err="1">
                <a:solidFill>
                  <a:srgbClr val="0000FF"/>
                </a:solidFill>
                <a:latin typeface="Tahoma" charset="0"/>
              </a:rPr>
              <a:t>Facolta</a:t>
            </a:r>
            <a:r>
              <a:rPr lang="ja-JP" altLang="en-US" sz="10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0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000" b="1" dirty="0" err="1">
                <a:solidFill>
                  <a:srgbClr val="0000FF"/>
                </a:solidFill>
                <a:latin typeface="Tahoma" charset="0"/>
              </a:rPr>
              <a:t>Ingegneria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 Roma1, Italy </a:t>
            </a:r>
            <a:endParaRPr lang="en-US" altLang="ja-JP" sz="10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000" b="1" baseline="30000" dirty="0" err="1" smtClean="0">
                <a:solidFill>
                  <a:srgbClr val="0000FF"/>
                </a:solidFill>
                <a:latin typeface="Tahoma" charset="0"/>
              </a:rPr>
              <a:t>d</a:t>
            </a:r>
            <a:r>
              <a:rPr lang="en-US" sz="1000" b="1" baseline="300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0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0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0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000" b="1" dirty="0" err="1">
                <a:solidFill>
                  <a:srgbClr val="0000FF"/>
                </a:solidFill>
                <a:latin typeface="Tahoma" charset="0"/>
              </a:rPr>
              <a:t>Politecnico</a:t>
            </a:r>
            <a:r>
              <a:rPr lang="en-US" altLang="ja-JP" sz="1000" b="1" dirty="0">
                <a:solidFill>
                  <a:srgbClr val="0000FF"/>
                </a:solidFill>
                <a:latin typeface="Tahoma" charset="0"/>
              </a:rPr>
              <a:t> di Torino, </a:t>
            </a:r>
            <a:r>
              <a:rPr lang="en-US" altLang="ja-JP" sz="1000" b="1" dirty="0" smtClean="0">
                <a:solidFill>
                  <a:srgbClr val="0000FF"/>
                </a:solidFill>
                <a:latin typeface="Tahoma" charset="0"/>
              </a:rPr>
              <a:t>Italy</a:t>
            </a:r>
            <a:br>
              <a:rPr lang="en-US" altLang="ja-JP" sz="1000" b="1" dirty="0" smtClean="0">
                <a:solidFill>
                  <a:srgbClr val="0000FF"/>
                </a:solidFill>
                <a:latin typeface="Tahoma" charset="0"/>
              </a:rPr>
            </a:br>
            <a:endParaRPr lang="en-US" altLang="ja-JP" sz="10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100" b="1" dirty="0" smtClean="0">
                <a:solidFill>
                  <a:srgbClr val="FF0000"/>
                </a:solidFill>
                <a:latin typeface="Tahoma" charset="0"/>
              </a:rPr>
              <a:t>(</a:t>
            </a:r>
            <a:r>
              <a:rPr lang="en-US" sz="1100" b="1" dirty="0" err="1" smtClean="0">
                <a:solidFill>
                  <a:srgbClr val="FF0000"/>
                </a:solidFill>
                <a:latin typeface="Tahoma" charset="0"/>
              </a:rPr>
              <a:t>Laureanda</a:t>
            </a:r>
            <a:r>
              <a:rPr lang="en-US" sz="1100" b="1" dirty="0" smtClean="0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 sz="1100" b="1" dirty="0" err="1" smtClean="0">
                <a:solidFill>
                  <a:srgbClr val="FF0000"/>
                </a:solidFill>
                <a:latin typeface="Tahoma" charset="0"/>
              </a:rPr>
              <a:t>associata</a:t>
            </a:r>
            <a:r>
              <a:rPr lang="en-US" sz="1100" b="1" dirty="0" smtClean="0">
                <a:solidFill>
                  <a:srgbClr val="FF0000"/>
                </a:solidFill>
                <a:latin typeface="Tahoma" charset="0"/>
              </a:rPr>
              <a:t> INFN (</a:t>
            </a:r>
            <a:r>
              <a:rPr lang="en-US" sz="1100" b="1" dirty="0" err="1" smtClean="0">
                <a:solidFill>
                  <a:srgbClr val="FF0000"/>
                </a:solidFill>
                <a:latin typeface="Tahoma" charset="0"/>
              </a:rPr>
              <a:t>maggio</a:t>
            </a:r>
            <a:r>
              <a:rPr lang="en-US" sz="1100" b="1" dirty="0" smtClean="0">
                <a:solidFill>
                  <a:srgbClr val="FF0000"/>
                </a:solidFill>
                <a:latin typeface="Tahoma" charset="0"/>
              </a:rPr>
              <a:t> 2016) </a:t>
            </a:r>
            <a:r>
              <a:rPr lang="en-US" sz="1100" b="1" dirty="0" err="1" smtClean="0">
                <a:solidFill>
                  <a:srgbClr val="008000"/>
                </a:solidFill>
                <a:latin typeface="Tahoma" charset="0"/>
              </a:rPr>
              <a:t>Ingegneri</a:t>
            </a:r>
            <a:r>
              <a:rPr lang="en-US" sz="1100" b="1" dirty="0" smtClean="0">
                <a:solidFill>
                  <a:srgbClr val="008000"/>
                </a:solidFill>
                <a:latin typeface="Tahoma" charset="0"/>
              </a:rPr>
              <a:t> </a:t>
            </a:r>
            <a:r>
              <a:rPr lang="en-US" sz="1100" b="1" i="1" dirty="0" err="1" smtClean="0">
                <a:solidFill>
                  <a:srgbClr val="0000FF"/>
                </a:solidFill>
                <a:latin typeface="Tahoma" charset="0"/>
              </a:rPr>
              <a:t>tecnici</a:t>
            </a:r>
            <a:r>
              <a:rPr lang="en-US" sz="1100" b="1" i="1" dirty="0" smtClean="0">
                <a:solidFill>
                  <a:srgbClr val="0000FF"/>
                </a:solidFill>
                <a:latin typeface="Tahoma" charset="0"/>
              </a:rPr>
              <a:t>)</a:t>
            </a:r>
          </a:p>
        </p:txBody>
      </p:sp>
      <p:sp>
        <p:nvSpPr>
          <p:cNvPr id="17" name="Rettangolo 9"/>
          <p:cNvSpPr>
            <a:spLocks noChangeArrowheads="1"/>
          </p:cNvSpPr>
          <p:nvPr/>
        </p:nvSpPr>
        <p:spPr bwMode="auto">
          <a:xfrm>
            <a:off x="432889" y="3263195"/>
            <a:ext cx="1751112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PERCENTUALI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2016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Benussi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Bianco  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Caponero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0.7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Piccolo        1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Primavera 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Muhammad  1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Raffone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0.5 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Saviano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Parvis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Ferrini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       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Totale           9.2       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980777"/>
              </p:ext>
            </p:extLst>
          </p:nvPr>
        </p:nvGraphicFramePr>
        <p:xfrm>
          <a:off x="4707523" y="3939824"/>
          <a:ext cx="4199384" cy="744220"/>
        </p:xfrm>
        <a:graphic>
          <a:graphicData uri="http://schemas.openxmlformats.org/drawingml/2006/table">
            <a:tbl>
              <a:tblPr firstRow="1" bandRow="1"/>
              <a:tblGrid>
                <a:gridCol w="1414403"/>
                <a:gridCol w="2784981"/>
              </a:tblGrid>
              <a:tr h="566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D.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Piccolo (RPC2016)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254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Preliminary results of Resistive Plate Chambers operated with eco-friendly gas mixtures for application in the CMS experiment.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mpd="sng">
                      <a:solidFill>
                        <a:srgbClr val="4F81BD"/>
                      </a:solidFill>
                    </a:lnL>
                    <a:lnR w="12700" cmpd="sng">
                      <a:solidFill>
                        <a:srgbClr val="4F81BD"/>
                      </a:solidFill>
                    </a:lnR>
                    <a:lnT w="12700" cmpd="sng">
                      <a:solidFill>
                        <a:srgbClr val="4F81BD"/>
                      </a:solidFill>
                    </a:lnT>
                    <a:lnB w="254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70135" y="3501008"/>
            <a:ext cx="3640502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Presentazioni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conferenze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Rettangolo 9"/>
          <p:cNvSpPr>
            <a:spLocks noChangeArrowheads="1"/>
          </p:cNvSpPr>
          <p:nvPr/>
        </p:nvSpPr>
        <p:spPr bwMode="auto">
          <a:xfrm>
            <a:off x="2590800" y="3263195"/>
            <a:ext cx="1751112" cy="3093155"/>
          </a:xfrm>
          <a:prstGeom prst="rect">
            <a:avLst/>
          </a:prstGeom>
          <a:solidFill>
            <a:srgbClr val="C0504D">
              <a:lumMod val="7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PERCENTUALI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2017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Benussi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Bianco  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Caponero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0.7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Piccolo        1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Primavera 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Muhammad  1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Raffone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0.5 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Saviano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 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Parvis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      </a:t>
            </a:r>
            <a:r>
              <a:rPr kumimoji="0" lang="it-IT" sz="1300" b="1" i="0" u="none" strike="noStrike" kern="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1</a:t>
            </a: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Ferrini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        </a:t>
            </a:r>
            <a:r>
              <a:rPr kumimoji="0" lang="it-IT" sz="1300" b="1" i="0" u="none" strike="noStrike" kern="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1</a:t>
            </a: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00" b="1" i="0" u="none" strike="noStrike" kern="0" cap="none" spc="0" normalizeH="0" baseline="0" noProof="0" dirty="0" smtClean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</a:rPr>
              <a:t>Totale           9.2       </a:t>
            </a:r>
            <a:endParaRPr kumimoji="0" lang="it-IT" sz="1300" b="1" i="0" u="none" strike="noStrike" kern="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LNF: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2015-2016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66280"/>
            <a:ext cx="8915400" cy="4937760"/>
          </a:xfrm>
        </p:spPr>
        <p:txBody>
          <a:bodyPr>
            <a:normAutofit fontScale="85000" lnSpcReduction="10000"/>
          </a:bodyPr>
          <a:lstStyle/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Responsabilita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</a:t>
            </a:r>
          </a:p>
          <a:p>
            <a:pPr lvl="1"/>
            <a:r>
              <a:rPr lang="it-IT" sz="2353" dirty="0" err="1" smtClean="0">
                <a:solidFill>
                  <a:srgbClr val="0000FF"/>
                </a:solidFill>
              </a:rPr>
              <a:t>R</a:t>
            </a:r>
            <a:r>
              <a:rPr lang="en-GB" sz="2353" dirty="0" err="1" smtClean="0">
                <a:solidFill>
                  <a:srgbClr val="0000FF"/>
                </a:solidFill>
              </a:rPr>
              <a:t>esponsabile</a:t>
            </a:r>
            <a:r>
              <a:rPr lang="en-GB" sz="2353" dirty="0" smtClean="0">
                <a:solidFill>
                  <a:srgbClr val="0000FF"/>
                </a:solidFill>
              </a:rPr>
              <a:t> GGM (L3):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endParaRPr lang="en-GB" sz="2353" dirty="0" smtClean="0">
              <a:solidFill>
                <a:srgbClr val="0000FF"/>
              </a:solidFill>
            </a:endParaRP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Responsabile</a:t>
            </a:r>
            <a:r>
              <a:rPr lang="en-GB" sz="2353" dirty="0" smtClean="0">
                <a:solidFill>
                  <a:srgbClr val="0000FF"/>
                </a:solidFill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</a:rPr>
              <a:t>Nazionale</a:t>
            </a:r>
            <a:r>
              <a:rPr lang="en-GB" sz="2353" dirty="0" smtClean="0">
                <a:solidFill>
                  <a:srgbClr val="0000FF"/>
                </a:solidFill>
              </a:rPr>
              <a:t> RPC CMS: D. Piccolo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Responsabile</a:t>
            </a:r>
            <a:r>
              <a:rPr lang="en-GB" sz="2353" dirty="0" smtClean="0">
                <a:solidFill>
                  <a:srgbClr val="0000FF"/>
                </a:solidFill>
              </a:rPr>
              <a:t> GEM hardware (L2): L. Benussi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Reasource</a:t>
            </a:r>
            <a:r>
              <a:rPr lang="en-GB" sz="2353" dirty="0" smtClean="0">
                <a:solidFill>
                  <a:srgbClr val="0000FF"/>
                </a:solidFill>
              </a:rPr>
              <a:t> Manager GEM (L2):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r>
              <a:rPr lang="en-GB" sz="2353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Attivita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 al CERN test beam + GIF++: </a:t>
            </a:r>
          </a:p>
          <a:p>
            <a:pPr lvl="1"/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Shift RPC e CMS Run Field Manager</a:t>
            </a:r>
          </a:p>
          <a:p>
            <a:pPr lvl="1"/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M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anutenzione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sistema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GGM</a:t>
            </a:r>
          </a:p>
          <a:p>
            <a:pPr lvl="1"/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Preparazione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Slice-test GE11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installazione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prevista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fine 2017</a:t>
            </a:r>
          </a:p>
          <a:p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CMS </a:t>
            </a:r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Muon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upgrade: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R&amp;D GEM Phase</a:t>
            </a:r>
            <a:r>
              <a:rPr lang="it-IT" sz="2288" dirty="0">
                <a:solidFill>
                  <a:srgbClr val="0000FF"/>
                </a:solidFill>
                <a:ea typeface="ＭＳ Ｐゴシック" pitchFamily="1" charset="-128"/>
              </a:rPr>
              <a:t>2</a:t>
            </a:r>
            <a:endParaRPr lang="it-IT" sz="2288" dirty="0" smtClean="0">
              <a:solidFill>
                <a:srgbClr val="0000FF"/>
              </a:solidFill>
              <a:ea typeface="ＭＳ Ｐゴシック" pitchFamily="1" charset="-128"/>
            </a:endParaRP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Organizzazione e definizione protocolli costruzione GEM e siti di produzione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Analisi “long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term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performance e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aging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” sistema RPC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R&amp;D RPC miscele ecologiche</a:t>
            </a:r>
            <a:endParaRPr lang="en-GB" sz="2588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" y="1124744"/>
            <a:ext cx="9029700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risonanza</a:t>
            </a:r>
            <a:r>
              <a:rPr lang="en-US" dirty="0" smtClean="0"/>
              <a:t> Z’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canale</a:t>
            </a:r>
            <a:r>
              <a:rPr lang="en-US" dirty="0" smtClean="0"/>
              <a:t> di  </a:t>
            </a:r>
            <a:r>
              <a:rPr lang="en-US" dirty="0" err="1" smtClean="0"/>
              <a:t>decadimento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mm</a:t>
            </a:r>
            <a:endParaRPr lang="en-US" dirty="0" smtClean="0"/>
          </a:p>
          <a:p>
            <a:r>
              <a:rPr lang="en-US" dirty="0" err="1" smtClean="0"/>
              <a:t>Sito</a:t>
            </a:r>
            <a:r>
              <a:rPr lang="en-US" dirty="0" smtClean="0"/>
              <a:t> di </a:t>
            </a:r>
            <a:r>
              <a:rPr lang="en-US" dirty="0" err="1" smtClean="0"/>
              <a:t>produzione</a:t>
            </a:r>
            <a:r>
              <a:rPr lang="en-US" dirty="0" smtClean="0"/>
              <a:t> GE1/1 e </a:t>
            </a:r>
            <a:r>
              <a:rPr lang="en-US" dirty="0" err="1" smtClean="0"/>
              <a:t>installazione</a:t>
            </a:r>
            <a:r>
              <a:rPr lang="en-US" dirty="0" smtClean="0"/>
              <a:t> slice test</a:t>
            </a:r>
          </a:p>
          <a:p>
            <a:r>
              <a:rPr lang="en-US" dirty="0" smtClean="0"/>
              <a:t>R&amp;D eco-gas e studio </a:t>
            </a:r>
            <a:r>
              <a:rPr lang="en-US" dirty="0" err="1" smtClean="0"/>
              <a:t>compatibilità</a:t>
            </a:r>
            <a:r>
              <a:rPr lang="en-US" dirty="0" smtClean="0"/>
              <a:t> </a:t>
            </a:r>
            <a:r>
              <a:rPr lang="en-US" dirty="0" err="1" smtClean="0"/>
              <a:t>materiali</a:t>
            </a:r>
            <a:r>
              <a:rPr lang="en-US" dirty="0" smtClean="0"/>
              <a:t> con </a:t>
            </a:r>
            <a:r>
              <a:rPr lang="en-US" dirty="0" err="1" smtClean="0"/>
              <a:t>nuove</a:t>
            </a:r>
            <a:r>
              <a:rPr lang="en-US" dirty="0" smtClean="0"/>
              <a:t> </a:t>
            </a:r>
            <a:r>
              <a:rPr lang="en-US" dirty="0" err="1" smtClean="0"/>
              <a:t>miscele</a:t>
            </a:r>
            <a:endParaRPr lang="en-US" dirty="0" smtClean="0"/>
          </a:p>
          <a:p>
            <a:r>
              <a:rPr lang="en-US" dirty="0" smtClean="0"/>
              <a:t>R&amp;D Phase2: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rivelatore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-RWELL per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installazione</a:t>
            </a:r>
            <a:r>
              <a:rPr lang="en-US" dirty="0" smtClean="0"/>
              <a:t> in GE2/1 </a:t>
            </a:r>
          </a:p>
          <a:p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sistema</a:t>
            </a:r>
            <a:r>
              <a:rPr lang="en-US" dirty="0" smtClean="0"/>
              <a:t> </a:t>
            </a:r>
            <a:r>
              <a:rPr lang="en-US" dirty="0" err="1" smtClean="0"/>
              <a:t>sensori</a:t>
            </a:r>
            <a:r>
              <a:rPr lang="en-US" dirty="0" smtClean="0"/>
              <a:t> FBG per monitoring </a:t>
            </a:r>
            <a:r>
              <a:rPr lang="en-US" dirty="0" err="1" smtClean="0"/>
              <a:t>temperatura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camere</a:t>
            </a:r>
            <a:r>
              <a:rPr lang="en-US" dirty="0" smtClean="0"/>
              <a:t> GE1/1 (in P5)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Report Coordinatore I - LNF</a:t>
            </a:r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 LNF: </a:t>
            </a:r>
            <a:r>
              <a:rPr lang="en-US" dirty="0" err="1" smtClean="0">
                <a:solidFill>
                  <a:srgbClr val="FF0000"/>
                </a:solidFill>
              </a:rPr>
              <a:t>Attività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prevista</a:t>
            </a:r>
            <a:r>
              <a:rPr lang="en-US" dirty="0" smtClean="0">
                <a:solidFill>
                  <a:srgbClr val="FF0000"/>
                </a:solidFill>
              </a:rPr>
              <a:t> 2016-2017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0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8TeVLim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22350"/>
            <a:ext cx="4354740" cy="2730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44941" y="1255935"/>
            <a:ext cx="4227059" cy="2747567"/>
          </a:xfrm>
        </p:spPr>
        <p:txBody>
          <a:bodyPr>
            <a:noAutofit/>
          </a:bodyPr>
          <a:lstStyle/>
          <a:p>
            <a:pPr marL="0" indent="0" algn="just">
              <a:buNone/>
              <a:tabLst>
                <a:tab pos="3675063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Run 1 results using 20.6/fb of data at √s = 8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r>
              <a:rPr lang="en-US" sz="1400" dirty="0" smtClean="0">
                <a:solidFill>
                  <a:srgbClr val="000000"/>
                </a:solidFill>
              </a:rPr>
              <a:t>:</a:t>
            </a:r>
          </a:p>
          <a:p>
            <a:pPr marL="0" indent="0" algn="just">
              <a:buNone/>
              <a:tabLst>
                <a:tab pos="36750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</a:t>
            </a:r>
            <a:r>
              <a:rPr lang="en-US" sz="1400" dirty="0" smtClean="0">
                <a:solidFill>
                  <a:srgbClr val="000000"/>
                </a:solidFill>
              </a:rPr>
              <a:t>xcluded Z’</a:t>
            </a:r>
            <a:r>
              <a:rPr lang="el-GR" sz="1400" baseline="-25000" dirty="0" smtClean="0">
                <a:solidFill>
                  <a:srgbClr val="000000"/>
                </a:solidFill>
              </a:rPr>
              <a:t>ψ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(Z’</a:t>
            </a:r>
            <a:r>
              <a:rPr lang="en-US" sz="1400" baseline="-25000" dirty="0">
                <a:solidFill>
                  <a:srgbClr val="000000"/>
                </a:solidFill>
              </a:rPr>
              <a:t>SSM</a:t>
            </a:r>
            <a:r>
              <a:rPr lang="en-US" sz="1400" dirty="0" smtClean="0">
                <a:solidFill>
                  <a:srgbClr val="000000"/>
                </a:solidFill>
              </a:rPr>
              <a:t>) with mass up to 2.4 (2.8)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just">
              <a:buNone/>
              <a:tabLst>
                <a:tab pos="3675063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Perspectives for Run2: </a:t>
            </a:r>
          </a:p>
          <a:p>
            <a:pPr marL="0" indent="0" algn="just">
              <a:buNone/>
              <a:tabLst>
                <a:tab pos="3675063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for resonances with mass between 2 and 3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we can reach the same sensitivity of Run1 with ~1 </a:t>
            </a:r>
            <a:r>
              <a:rPr lang="en-US" sz="1400" dirty="0">
                <a:solidFill>
                  <a:srgbClr val="000000"/>
                </a:solidFill>
              </a:rPr>
              <a:t>fb</a:t>
            </a:r>
            <a:r>
              <a:rPr lang="en-US" sz="1400" baseline="30000" dirty="0">
                <a:solidFill>
                  <a:srgbClr val="000000"/>
                </a:solidFill>
              </a:rPr>
              <a:t>-1 </a:t>
            </a:r>
            <a:r>
              <a:rPr lang="en-US" sz="1400" dirty="0" smtClean="0">
                <a:solidFill>
                  <a:srgbClr val="000000"/>
                </a:solidFill>
              </a:rPr>
              <a:t>of data collected at 13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pPr marL="0" indent="0" algn="just">
              <a:buNone/>
              <a:tabLst>
                <a:tab pos="3675063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The search for Z’ decaying into di-lepton pairs is one of the CMS “early analysis”.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3198" y="296652"/>
            <a:ext cx="880354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FF0000"/>
                </a:solidFill>
              </a:rPr>
              <a:t>Ricerca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della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risonanza</a:t>
            </a:r>
            <a:r>
              <a:rPr lang="en-US" sz="2400" dirty="0">
                <a:solidFill>
                  <a:srgbClr val="FF0000"/>
                </a:solidFill>
              </a:rPr>
              <a:t> Z’ </a:t>
            </a:r>
            <a:r>
              <a:rPr lang="en-US" sz="2400" dirty="0" err="1">
                <a:solidFill>
                  <a:srgbClr val="FF0000"/>
                </a:solidFill>
              </a:rPr>
              <a:t>nel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canale</a:t>
            </a:r>
            <a:r>
              <a:rPr lang="en-US" sz="2400" dirty="0">
                <a:solidFill>
                  <a:srgbClr val="FF0000"/>
                </a:solidFill>
              </a:rPr>
              <a:t> di  </a:t>
            </a:r>
            <a:r>
              <a:rPr lang="en-US" sz="2400" dirty="0" err="1">
                <a:solidFill>
                  <a:srgbClr val="FF0000"/>
                </a:solidFill>
              </a:rPr>
              <a:t>decadimento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mm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35496" y="6597352"/>
            <a:ext cx="802432" cy="2410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829024" y="6597352"/>
            <a:ext cx="2967112" cy="26064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59024" y="3952703"/>
            <a:ext cx="8784976" cy="22498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LNF contribution:</a:t>
            </a:r>
          </a:p>
          <a:p>
            <a:pPr marL="0" lvl="2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Hotline analysis (using the Official Package developed since Run1 and modified for Run2) </a:t>
            </a:r>
          </a:p>
          <a:p>
            <a:pPr marL="0" lvl="2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Background estimation</a:t>
            </a:r>
          </a:p>
          <a:p>
            <a:pPr marL="0" lvl="2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Trigger studies</a:t>
            </a:r>
          </a:p>
          <a:p>
            <a:pPr marL="0" lvl="2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Plan is to use the present analysis expertise to study the impact of </a:t>
            </a:r>
            <a:r>
              <a:rPr lang="en-US" sz="1600" dirty="0" err="1" smtClean="0">
                <a:solidFill>
                  <a:srgbClr val="000000"/>
                </a:solidFill>
              </a:rPr>
              <a:t>muon</a:t>
            </a:r>
            <a:r>
              <a:rPr lang="en-US" sz="1600" dirty="0" smtClean="0">
                <a:solidFill>
                  <a:srgbClr val="000000"/>
                </a:solidFill>
              </a:rPr>
              <a:t> upgrade on Z’ for HL-LHC</a:t>
            </a:r>
          </a:p>
          <a:p>
            <a:pPr marL="0" lvl="2">
              <a:spcBef>
                <a:spcPts val="6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Ref. AN-15-061, AN-15-223 and PAS EXO-15-005</a:t>
            </a:r>
          </a:p>
          <a:p>
            <a:pPr lvl="2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457172" y="16329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dirty="0" err="1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Attività</a:t>
            </a:r>
            <a:r>
              <a:rPr lang="en-US" sz="3200" dirty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 </a:t>
            </a:r>
            <a:r>
              <a:rPr lang="en-US" sz="3200" dirty="0" smtClean="0">
                <a:solidFill>
                  <a:srgbClr val="464653"/>
                </a:solidFill>
                <a:latin typeface="Bookman Old Style"/>
                <a:ea typeface="+mj-ea"/>
                <a:cs typeface="+mj-cs"/>
              </a:rPr>
              <a:t>2016, ATLAS: FTK AMChip06</a:t>
            </a:r>
            <a:endParaRPr dirty="0"/>
          </a:p>
        </p:txBody>
      </p:sp>
      <p:pic>
        <p:nvPicPr>
          <p:cNvPr id="43" name="Picture 42"/>
          <p:cNvPicPr/>
          <p:nvPr/>
        </p:nvPicPr>
        <p:blipFill>
          <a:blip r:embed="rId2"/>
          <a:srcRect l="-125235" t="695179" r="529166" b="684803"/>
          <a:stretch/>
        </p:blipFill>
        <p:spPr>
          <a:xfrm rot="5400000">
            <a:off x="6838883" y="949793"/>
            <a:ext cx="1500987" cy="1575936"/>
          </a:xfrm>
          <a:prstGeom prst="rect">
            <a:avLst/>
          </a:prstGeom>
          <a:ln>
            <a:noFill/>
          </a:ln>
        </p:spPr>
      </p:pic>
      <p:pic>
        <p:nvPicPr>
          <p:cNvPr id="44" name="Picture 43"/>
          <p:cNvPicPr/>
          <p:nvPr/>
        </p:nvPicPr>
        <p:blipFill>
          <a:blip r:embed="rId3"/>
          <a:stretch/>
        </p:blipFill>
        <p:spPr>
          <a:xfrm rot="16200000">
            <a:off x="5728490" y="3037649"/>
            <a:ext cx="3770429" cy="2688496"/>
          </a:xfrm>
          <a:prstGeom prst="rect">
            <a:avLst/>
          </a:prstGeom>
          <a:ln>
            <a:noFill/>
          </a:ln>
        </p:spPr>
      </p:pic>
      <p:sp>
        <p:nvSpPr>
          <p:cNvPr id="45" name="TextShape 2"/>
          <p:cNvSpPr txBox="1"/>
          <p:nvPr/>
        </p:nvSpPr>
        <p:spPr>
          <a:xfrm>
            <a:off x="131927" y="1161338"/>
            <a:ext cx="6220800" cy="4325541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2200" dirty="0">
                <a:latin typeface="Arial"/>
              </a:rPr>
              <a:t>FTK AMChip06 status and activity at LNF: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Qualification </a:t>
            </a:r>
            <a:r>
              <a:rPr lang="en-US" sz="1400" dirty="0">
                <a:latin typeface="Arial"/>
              </a:rPr>
              <a:t>of the corner pre-production </a:t>
            </a:r>
            <a:r>
              <a:rPr lang="en-US" sz="1400" dirty="0" smtClean="0">
                <a:latin typeface="Arial"/>
              </a:rPr>
              <a:t>in </a:t>
            </a:r>
            <a:r>
              <a:rPr lang="en-US" sz="1400" dirty="0">
                <a:latin typeface="Arial"/>
              </a:rPr>
              <a:t>progress, </a:t>
            </a:r>
            <a:r>
              <a:rPr lang="en-US" sz="1400" dirty="0" smtClean="0">
                <a:latin typeface="Arial"/>
              </a:rPr>
              <a:t>contributions </a:t>
            </a:r>
            <a:r>
              <a:rPr lang="en-US" sz="1400" dirty="0">
                <a:latin typeface="Arial"/>
              </a:rPr>
              <a:t>to this activity with our test site</a:t>
            </a:r>
            <a:r>
              <a:rPr lang="en-US" sz="1400" dirty="0" smtClean="0">
                <a:latin typeface="Arial"/>
              </a:rPr>
              <a:t>.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New </a:t>
            </a:r>
            <a:r>
              <a:rPr lang="en-US" sz="1400" dirty="0">
                <a:latin typeface="Arial"/>
              </a:rPr>
              <a:t>test board </a:t>
            </a:r>
            <a:r>
              <a:rPr lang="en-US" sz="1400" dirty="0" smtClean="0">
                <a:latin typeface="Arial"/>
              </a:rPr>
              <a:t>developed: solved a stability issue of </a:t>
            </a:r>
            <a:r>
              <a:rPr lang="en-US" sz="1400" dirty="0">
                <a:latin typeface="Arial"/>
              </a:rPr>
              <a:t>the power supply and changed the test socket with a new one more easy to use for the test </a:t>
            </a:r>
            <a:r>
              <a:rPr lang="en-US" sz="1400" dirty="0" smtClean="0">
                <a:latin typeface="Arial"/>
              </a:rPr>
              <a:t>company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Test </a:t>
            </a:r>
            <a:r>
              <a:rPr lang="en-US" sz="1400" dirty="0">
                <a:latin typeface="Arial"/>
              </a:rPr>
              <a:t>stand </a:t>
            </a:r>
            <a:r>
              <a:rPr lang="en-US" sz="1400" dirty="0" smtClean="0">
                <a:latin typeface="Arial"/>
              </a:rPr>
              <a:t>installed at the company site, operators instructed. </a:t>
            </a:r>
            <a:r>
              <a:rPr lang="en-US" sz="1400" dirty="0">
                <a:latin typeface="Arial"/>
              </a:rPr>
              <a:t>We are in charge of </a:t>
            </a:r>
            <a:r>
              <a:rPr lang="en-US" sz="1400" dirty="0" smtClean="0">
                <a:latin typeface="Arial"/>
              </a:rPr>
              <a:t>the maintenance of this </a:t>
            </a:r>
            <a:r>
              <a:rPr lang="en-US" sz="1400" dirty="0">
                <a:latin typeface="Arial"/>
              </a:rPr>
              <a:t>test </a:t>
            </a:r>
            <a:r>
              <a:rPr lang="en-US" sz="1400" dirty="0" smtClean="0">
                <a:latin typeface="Arial"/>
              </a:rPr>
              <a:t>site.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Test </a:t>
            </a:r>
            <a:r>
              <a:rPr lang="en-US" sz="1400" dirty="0">
                <a:latin typeface="Arial"/>
              </a:rPr>
              <a:t>company </a:t>
            </a:r>
            <a:r>
              <a:rPr lang="en-US" sz="1400" dirty="0" smtClean="0">
                <a:latin typeface="Arial"/>
              </a:rPr>
              <a:t>test </a:t>
            </a:r>
            <a:r>
              <a:rPr lang="en-US" sz="1400" dirty="0">
                <a:latin typeface="Arial"/>
              </a:rPr>
              <a:t>activity </a:t>
            </a:r>
            <a:r>
              <a:rPr lang="en-US" sz="1400" dirty="0" smtClean="0">
                <a:latin typeface="Arial"/>
              </a:rPr>
              <a:t>begun on </a:t>
            </a:r>
            <a:r>
              <a:rPr lang="en-US" sz="1400" dirty="0">
                <a:latin typeface="Arial"/>
              </a:rPr>
              <a:t>one lot of 600 </a:t>
            </a:r>
            <a:r>
              <a:rPr lang="en-US" sz="1400" dirty="0" smtClean="0">
                <a:latin typeface="Arial"/>
              </a:rPr>
              <a:t>chips. Yield of 85</a:t>
            </a:r>
            <a:r>
              <a:rPr lang="en-US" sz="1400" dirty="0">
                <a:latin typeface="Arial"/>
              </a:rPr>
              <a:t>%.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We </a:t>
            </a:r>
            <a:r>
              <a:rPr lang="en-US" sz="1400" dirty="0">
                <a:latin typeface="Arial"/>
              </a:rPr>
              <a:t>will follow the company during the tests of the mass production.</a:t>
            </a:r>
            <a:endParaRPr dirty="0"/>
          </a:p>
          <a:p>
            <a:pPr>
              <a:buSzPct val="45000"/>
              <a:buFont typeface="StarSymbol"/>
              <a:buChar char=""/>
            </a:pPr>
            <a:endParaRPr dirty="0"/>
          </a:p>
          <a:p>
            <a:r>
              <a:rPr lang="en-US" sz="2200" dirty="0">
                <a:latin typeface="Arial"/>
              </a:rPr>
              <a:t>For FTK </a:t>
            </a:r>
            <a:r>
              <a:rPr lang="en-US" sz="2200" dirty="0" smtClean="0">
                <a:latin typeface="Arial"/>
              </a:rPr>
              <a:t>AMChip06 our </a:t>
            </a:r>
            <a:r>
              <a:rPr lang="en-US" sz="2200" dirty="0">
                <a:latin typeface="Arial"/>
              </a:rPr>
              <a:t>needs are the following:</a:t>
            </a:r>
            <a:r>
              <a:rPr lang="en-US" dirty="0">
                <a:latin typeface="Arial"/>
              </a:rPr>
              <a:t> </a:t>
            </a:r>
            <a:endParaRPr dirty="0"/>
          </a:p>
          <a:p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>
                <a:latin typeface="Arial"/>
              </a:rPr>
              <a:t>Money for 4 week missions</a:t>
            </a:r>
            <a:endParaRPr dirty="0"/>
          </a:p>
          <a:p>
            <a:pPr>
              <a:spcBef>
                <a:spcPts val="600"/>
              </a:spcBef>
              <a:buSzPct val="45000"/>
            </a:pPr>
            <a:r>
              <a:rPr lang="en-US" sz="1400" dirty="0" smtClean="0">
                <a:latin typeface="Arial"/>
              </a:rPr>
              <a:t>10K </a:t>
            </a:r>
            <a:r>
              <a:rPr lang="en-US" sz="1400" dirty="0">
                <a:latin typeface="Arial"/>
              </a:rPr>
              <a:t>Euro of extra cost due to the new test boards production and socket </a:t>
            </a:r>
            <a:r>
              <a:rPr lang="en-US" sz="1400" dirty="0" smtClean="0">
                <a:latin typeface="Arial"/>
              </a:rPr>
              <a:t>procurement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393"/>
            <a:ext cx="8473988" cy="6985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Sito</a:t>
            </a:r>
            <a:r>
              <a:rPr lang="en-US" dirty="0">
                <a:solidFill>
                  <a:srgbClr val="FF0000"/>
                </a:solidFill>
              </a:rPr>
              <a:t> di </a:t>
            </a:r>
            <a:r>
              <a:rPr lang="en-US" dirty="0" err="1">
                <a:solidFill>
                  <a:srgbClr val="FF0000"/>
                </a:solidFill>
              </a:rPr>
              <a:t>produzione</a:t>
            </a:r>
            <a:r>
              <a:rPr lang="en-US" dirty="0">
                <a:solidFill>
                  <a:srgbClr val="FF0000"/>
                </a:solidFill>
              </a:rPr>
              <a:t> GE1/1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4169" y="850900"/>
            <a:ext cx="8929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LNF </a:t>
            </a:r>
            <a:r>
              <a:rPr lang="en-US" b="1" dirty="0" err="1" smtClean="0"/>
              <a:t>identificato</a:t>
            </a:r>
            <a:r>
              <a:rPr lang="en-US" b="1" dirty="0" smtClean="0"/>
              <a:t> come </a:t>
            </a:r>
            <a:r>
              <a:rPr lang="en-US" b="1" dirty="0" err="1" smtClean="0"/>
              <a:t>uno</a:t>
            </a:r>
            <a:r>
              <a:rPr lang="en-US" b="1" dirty="0" smtClean="0"/>
              <a:t>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siti</a:t>
            </a:r>
            <a:r>
              <a:rPr lang="en-US" b="1" dirty="0" smtClean="0"/>
              <a:t> di </a:t>
            </a:r>
            <a:r>
              <a:rPr lang="en-US" b="1" dirty="0" err="1" smtClean="0"/>
              <a:t>assemblaggio</a:t>
            </a:r>
            <a:r>
              <a:rPr lang="en-US" b="1" dirty="0" smtClean="0"/>
              <a:t> </a:t>
            </a:r>
            <a:r>
              <a:rPr lang="en-US" b="1" dirty="0" err="1" smtClean="0"/>
              <a:t>delle</a:t>
            </a:r>
            <a:r>
              <a:rPr lang="en-US" b="1" dirty="0" smtClean="0"/>
              <a:t> GEM per </a:t>
            </a:r>
            <a:r>
              <a:rPr lang="en-US" b="1" dirty="0" err="1" smtClean="0"/>
              <a:t>progetto</a:t>
            </a:r>
            <a:r>
              <a:rPr lang="en-US" b="1" dirty="0" smtClean="0"/>
              <a:t> GE1/1</a:t>
            </a:r>
          </a:p>
          <a:p>
            <a:pPr>
              <a:buFontTx/>
              <a:buChar char="-"/>
            </a:pPr>
            <a:r>
              <a:rPr lang="it-IT" b="1" dirty="0" smtClean="0"/>
              <a:t> </a:t>
            </a:r>
            <a:r>
              <a:rPr lang="it-IT" dirty="0" err="1" smtClean="0"/>
              <a:t>S</a:t>
            </a:r>
            <a:r>
              <a:rPr lang="en-US" dirty="0" smtClean="0"/>
              <a:t>et up del </a:t>
            </a:r>
            <a:r>
              <a:rPr lang="en-US" dirty="0" err="1" smtClean="0"/>
              <a:t>laboratorio</a:t>
            </a:r>
            <a:r>
              <a:rPr lang="en-US" dirty="0" smtClean="0"/>
              <a:t> </a:t>
            </a:r>
            <a:r>
              <a:rPr lang="en-US" dirty="0" err="1" smtClean="0"/>
              <a:t>completato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definizione</a:t>
            </a:r>
            <a:r>
              <a:rPr lang="en-US" dirty="0" smtClean="0"/>
              <a:t> </a:t>
            </a:r>
            <a:r>
              <a:rPr lang="en-US" dirty="0" err="1" smtClean="0"/>
              <a:t>criteri</a:t>
            </a:r>
            <a:r>
              <a:rPr lang="en-US" dirty="0" smtClean="0"/>
              <a:t> QC </a:t>
            </a:r>
            <a:r>
              <a:rPr lang="en-US" dirty="0" err="1" smtClean="0"/>
              <a:t>completato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primi</a:t>
            </a:r>
            <a:r>
              <a:rPr lang="en-US" dirty="0" smtClean="0"/>
              <a:t> </a:t>
            </a:r>
            <a:r>
              <a:rPr lang="en-US" dirty="0" err="1" smtClean="0"/>
              <a:t>prototipi</a:t>
            </a:r>
            <a:r>
              <a:rPr lang="en-US" dirty="0" smtClean="0"/>
              <a:t> di </a:t>
            </a:r>
            <a:r>
              <a:rPr lang="en-US" dirty="0" err="1" smtClean="0"/>
              <a:t>camere</a:t>
            </a:r>
            <a:r>
              <a:rPr lang="en-US" dirty="0" smtClean="0"/>
              <a:t> </a:t>
            </a:r>
            <a:r>
              <a:rPr lang="en-US" i="1" dirty="0" smtClean="0"/>
              <a:t>full size </a:t>
            </a:r>
            <a:r>
              <a:rPr lang="en-US" dirty="0" err="1" smtClean="0"/>
              <a:t>assemblati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clean room di ASTRA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Bunker X-ray </a:t>
            </a:r>
            <a:r>
              <a:rPr lang="en-US" dirty="0" err="1" smtClean="0"/>
              <a:t>completato</a:t>
            </a:r>
            <a:r>
              <a:rPr lang="en-US" dirty="0" smtClean="0"/>
              <a:t> e </a:t>
            </a:r>
            <a:r>
              <a:rPr lang="en-US" dirty="0" err="1" smtClean="0"/>
              <a:t>certificato</a:t>
            </a:r>
            <a:r>
              <a:rPr lang="en-US" dirty="0" smtClean="0"/>
              <a:t> dal </a:t>
            </a:r>
            <a:r>
              <a:rPr lang="en-US" dirty="0" err="1" smtClean="0"/>
              <a:t>servizio</a:t>
            </a:r>
            <a:r>
              <a:rPr lang="en-US" dirty="0" smtClean="0"/>
              <a:t> di radio </a:t>
            </a:r>
            <a:r>
              <a:rPr lang="en-US" dirty="0" err="1" smtClean="0"/>
              <a:t>protezione</a:t>
            </a:r>
            <a:r>
              <a:rPr lang="en-US" dirty="0" smtClean="0"/>
              <a:t> LNF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3486150" lvl="7" indent="-285750">
              <a:buFontTx/>
              <a:buChar char="-"/>
            </a:pPr>
            <a:r>
              <a:rPr lang="en-US" dirty="0" err="1"/>
              <a:t>S</a:t>
            </a:r>
            <a:r>
              <a:rPr lang="en-US" dirty="0" err="1" smtClean="0"/>
              <a:t>pedizione</a:t>
            </a:r>
            <a:r>
              <a:rPr lang="en-US" dirty="0" smtClean="0"/>
              <a:t> </a:t>
            </a:r>
            <a:r>
              <a:rPr lang="en-US" dirty="0" err="1" smtClean="0"/>
              <a:t>primi</a:t>
            </a:r>
            <a:r>
              <a:rPr lang="en-US" dirty="0" smtClean="0"/>
              <a:t> kit </a:t>
            </a:r>
            <a:r>
              <a:rPr lang="en-US" dirty="0" err="1" smtClean="0"/>
              <a:t>assemblaggio</a:t>
            </a:r>
            <a:r>
              <a:rPr lang="en-US" dirty="0" smtClean="0"/>
              <a:t> </a:t>
            </a:r>
            <a:r>
              <a:rPr lang="en-US" dirty="0" err="1" smtClean="0"/>
              <a:t>prevista</a:t>
            </a:r>
            <a:r>
              <a:rPr lang="en-US" dirty="0" smtClean="0"/>
              <a:t> per fine 2016</a:t>
            </a:r>
          </a:p>
          <a:p>
            <a:pPr marL="3486150" lvl="7" indent="-285750">
              <a:buFontTx/>
              <a:buChar char="-"/>
            </a:pPr>
            <a:endParaRPr lang="en-US" dirty="0" smtClean="0"/>
          </a:p>
          <a:p>
            <a:pPr marL="3486150" lvl="7" indent="-285750">
              <a:buFontTx/>
              <a:buChar char="-"/>
            </a:pPr>
            <a:r>
              <a:rPr lang="en-US" dirty="0" smtClean="0"/>
              <a:t>Il </a:t>
            </a:r>
            <a:r>
              <a:rPr lang="en-US" dirty="0" err="1" smtClean="0"/>
              <a:t>gruppo</a:t>
            </a:r>
            <a:r>
              <a:rPr lang="en-US" dirty="0" smtClean="0"/>
              <a:t> ha la </a:t>
            </a:r>
            <a:r>
              <a:rPr lang="en-US" dirty="0" err="1" smtClean="0"/>
              <a:t>responsabilità</a:t>
            </a:r>
            <a:r>
              <a:rPr lang="en-US" dirty="0" smtClean="0"/>
              <a:t> di </a:t>
            </a:r>
            <a:r>
              <a:rPr lang="en-US" dirty="0" err="1" smtClean="0"/>
              <a:t>seguire</a:t>
            </a:r>
            <a:r>
              <a:rPr lang="en-US" dirty="0"/>
              <a:t> </a:t>
            </a:r>
            <a:r>
              <a:rPr lang="en-US" dirty="0" smtClean="0"/>
              <a:t>I QC </a:t>
            </a:r>
            <a:r>
              <a:rPr lang="en-US" dirty="0" err="1" smtClean="0"/>
              <a:t>della</a:t>
            </a:r>
            <a:r>
              <a:rPr lang="en-US" dirty="0" smtClean="0"/>
              <a:t> 8 </a:t>
            </a:r>
            <a:r>
              <a:rPr lang="en-US" dirty="0" err="1" smtClean="0"/>
              <a:t>camere</a:t>
            </a:r>
            <a:r>
              <a:rPr lang="en-US" dirty="0" smtClean="0"/>
              <a:t> GE1/1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verranno</a:t>
            </a:r>
            <a:r>
              <a:rPr lang="en-US" dirty="0" smtClean="0"/>
              <a:t> </a:t>
            </a:r>
            <a:r>
              <a:rPr lang="en-US" dirty="0" err="1" smtClean="0"/>
              <a:t>installate</a:t>
            </a:r>
            <a:r>
              <a:rPr lang="en-US" dirty="0" smtClean="0"/>
              <a:t> per lo slice test </a:t>
            </a:r>
            <a:r>
              <a:rPr lang="en-US" dirty="0" err="1" smtClean="0"/>
              <a:t>nella</a:t>
            </a:r>
            <a:r>
              <a:rPr lang="en-US" dirty="0" smtClean="0"/>
              <a:t> fine del 2017.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427448" y="4725144"/>
            <a:ext cx="5716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R&amp;D GEM 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tecniche</a:t>
            </a:r>
            <a:r>
              <a:rPr lang="en-US" dirty="0" smtClean="0"/>
              <a:t> </a:t>
            </a:r>
            <a:r>
              <a:rPr lang="en-US" dirty="0" err="1" smtClean="0"/>
              <a:t>moiree</a:t>
            </a:r>
            <a:r>
              <a:rPr lang="en-US" dirty="0" smtClean="0"/>
              <a:t> per </a:t>
            </a:r>
            <a:r>
              <a:rPr lang="en-US" dirty="0" err="1" smtClean="0"/>
              <a:t>controllo</a:t>
            </a:r>
            <a:r>
              <a:rPr lang="en-US" dirty="0" smtClean="0"/>
              <a:t> </a:t>
            </a:r>
            <a:r>
              <a:rPr lang="en-US" dirty="0" err="1" smtClean="0"/>
              <a:t>tensionamento</a:t>
            </a:r>
            <a:r>
              <a:rPr lang="en-US" dirty="0" smtClean="0"/>
              <a:t> </a:t>
            </a:r>
            <a:r>
              <a:rPr lang="en-US" dirty="0" err="1" smtClean="0"/>
              <a:t>fogli</a:t>
            </a:r>
            <a:r>
              <a:rPr lang="en-US" dirty="0" smtClean="0"/>
              <a:t> GEM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monitor </a:t>
            </a:r>
            <a:r>
              <a:rPr lang="en-US" dirty="0" err="1" smtClean="0"/>
              <a:t>tensionamento</a:t>
            </a:r>
            <a:r>
              <a:rPr lang="en-US" dirty="0" smtClean="0"/>
              <a:t> con </a:t>
            </a:r>
            <a:r>
              <a:rPr lang="en-US" dirty="0" err="1" smtClean="0"/>
              <a:t>fibre</a:t>
            </a:r>
            <a:r>
              <a:rPr lang="en-US" dirty="0" smtClean="0"/>
              <a:t> </a:t>
            </a:r>
            <a:r>
              <a:rPr lang="en-US" dirty="0" err="1" smtClean="0"/>
              <a:t>fbg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studi</a:t>
            </a:r>
            <a:r>
              <a:rPr lang="en-US" dirty="0" smtClean="0"/>
              <a:t> di </a:t>
            </a:r>
            <a:r>
              <a:rPr lang="en-US" dirty="0" err="1" smtClean="0"/>
              <a:t>miscele</a:t>
            </a:r>
            <a:r>
              <a:rPr lang="en-US" dirty="0" smtClean="0"/>
              <a:t> alternative (</a:t>
            </a:r>
            <a:r>
              <a:rPr lang="en-US" dirty="0" err="1" smtClean="0"/>
              <a:t>misure</a:t>
            </a:r>
            <a:r>
              <a:rPr lang="en-US" dirty="0" smtClean="0"/>
              <a:t> di </a:t>
            </a:r>
            <a:r>
              <a:rPr lang="en-US" dirty="0" err="1" smtClean="0"/>
              <a:t>guadagno</a:t>
            </a:r>
            <a:r>
              <a:rPr lang="en-US" dirty="0" smtClean="0"/>
              <a:t> e </a:t>
            </a:r>
            <a:r>
              <a:rPr lang="en-US" dirty="0" err="1" smtClean="0"/>
              <a:t>risoluzione</a:t>
            </a:r>
            <a:r>
              <a:rPr lang="en-US" dirty="0" smtClean="0"/>
              <a:t> </a:t>
            </a:r>
            <a:r>
              <a:rPr lang="en-US" dirty="0" err="1" smtClean="0"/>
              <a:t>temporale</a:t>
            </a:r>
            <a:r>
              <a:rPr lang="en-US" dirty="0" smtClean="0"/>
              <a:t>)</a:t>
            </a:r>
            <a:endParaRPr lang="en-GB" dirty="0"/>
          </a:p>
        </p:txBody>
      </p:sp>
      <p:pic>
        <p:nvPicPr>
          <p:cNvPr id="24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13241"/>
            <a:ext cx="3065670" cy="408755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80" y="3610460"/>
            <a:ext cx="5008320" cy="254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54896" y="764704"/>
            <a:ext cx="8481600" cy="36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de-DE" dirty="0" err="1">
                <a:solidFill>
                  <a:srgbClr val="0000FF"/>
                </a:solidFill>
                <a:latin typeface="+mj-lt"/>
              </a:rPr>
              <a:t>Temperature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monitoring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GEM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by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use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Fiber Bragg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Grating</a:t>
            </a:r>
            <a:r>
              <a:rPr lang="de-DE" dirty="0">
                <a:solidFill>
                  <a:srgbClr val="0000F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+mj-lt"/>
              </a:rPr>
              <a:t>sensors</a:t>
            </a:r>
            <a:endParaRPr lang="de-DE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288000" y="1110343"/>
            <a:ext cx="8631360" cy="2684442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928800" y="1852037"/>
            <a:ext cx="4504320" cy="1441"/>
          </a:xfrm>
          <a:prstGeom prst="lin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1212480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1278720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4021921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4086720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1" name="Oval 9"/>
          <p:cNvSpPr>
            <a:spLocks noChangeArrowheads="1"/>
          </p:cNvSpPr>
          <p:nvPr/>
        </p:nvSpPr>
        <p:spPr bwMode="auto">
          <a:xfrm>
            <a:off x="2551680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2" name="Oval 10"/>
          <p:cNvSpPr>
            <a:spLocks noChangeArrowheads="1"/>
          </p:cNvSpPr>
          <p:nvPr/>
        </p:nvSpPr>
        <p:spPr bwMode="auto">
          <a:xfrm>
            <a:off x="2617920" y="1852037"/>
            <a:ext cx="774720" cy="805045"/>
          </a:xfrm>
          <a:prstGeom prst="ellipse">
            <a:avLst/>
          </a:prstGeom>
          <a:noFill/>
          <a:ln w="36000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085120" y="1830435"/>
            <a:ext cx="387360" cy="59046"/>
          </a:xfrm>
          <a:prstGeom prst="ellipse">
            <a:avLst/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3489121" y="1830435"/>
            <a:ext cx="387360" cy="59046"/>
          </a:xfrm>
          <a:prstGeom prst="ellipse">
            <a:avLst/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5257441" y="1853477"/>
            <a:ext cx="1010880" cy="11521"/>
          </a:xfrm>
          <a:prstGeom prst="line">
            <a:avLst/>
          </a:prstGeom>
          <a:noFill/>
          <a:ln w="360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86" name="Oval 14"/>
          <p:cNvSpPr>
            <a:spLocks noChangeArrowheads="1"/>
          </p:cNvSpPr>
          <p:nvPr/>
        </p:nvSpPr>
        <p:spPr bwMode="auto">
          <a:xfrm>
            <a:off x="5057280" y="1830435"/>
            <a:ext cx="387360" cy="59046"/>
          </a:xfrm>
          <a:prstGeom prst="ellipse">
            <a:avLst/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802080" y="1853478"/>
            <a:ext cx="148320" cy="1440"/>
          </a:xfrm>
          <a:prstGeom prst="line">
            <a:avLst/>
          </a:prstGeom>
          <a:noFill/>
          <a:ln w="72000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>
            <a:off x="941760" y="1340784"/>
            <a:ext cx="1440" cy="393161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2280960" y="1340784"/>
            <a:ext cx="1440" cy="393161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3684961" y="1340784"/>
            <a:ext cx="1440" cy="393161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5251681" y="1340784"/>
            <a:ext cx="1440" cy="393161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1012320" y="1444475"/>
            <a:ext cx="12211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2384640" y="1444475"/>
            <a:ext cx="12211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3886560" y="1444475"/>
            <a:ext cx="12211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530720" y="1198209"/>
            <a:ext cx="401760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/>
          <a:p>
            <a:r>
              <a:rPr lang="de-DE" sz="1300">
                <a:solidFill>
                  <a:srgbClr val="000000"/>
                </a:solidFill>
              </a:rPr>
              <a:t>L1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836801" y="1198209"/>
            <a:ext cx="401760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/>
          <a:p>
            <a:r>
              <a:rPr lang="de-DE" sz="1300">
                <a:solidFill>
                  <a:srgbClr val="000000"/>
                </a:solidFill>
              </a:rPr>
              <a:t>L2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338720" y="1198209"/>
            <a:ext cx="401760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/>
          <a:p>
            <a:r>
              <a:rPr lang="de-DE" sz="1300">
                <a:solidFill>
                  <a:srgbClr val="000000"/>
                </a:solidFill>
              </a:rPr>
              <a:t>L3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3510720" y="2736290"/>
            <a:ext cx="1205280" cy="3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de-DE" sz="1300"/>
              <a:t>FBG sensor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715681" y="2720449"/>
            <a:ext cx="1205280" cy="3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de-DE" sz="1300"/>
              <a:t>F.O connector</a:t>
            </a: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 flipH="1" flipV="1">
            <a:off x="3733920" y="2037817"/>
            <a:ext cx="17280" cy="60342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 flipV="1">
            <a:off x="849600" y="1964368"/>
            <a:ext cx="1440" cy="66247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>
            <a:off x="5299200" y="1453116"/>
            <a:ext cx="12211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5751360" y="1206849"/>
            <a:ext cx="590400" cy="44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2019" rIns="81639" bIns="40820"/>
          <a:lstStyle/>
          <a:p>
            <a:r>
              <a:rPr lang="de-DE" sz="1300">
                <a:solidFill>
                  <a:srgbClr val="000000"/>
                </a:solidFill>
              </a:rPr>
              <a:t>L4 (?)</a:t>
            </a:r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519840" y="3081926"/>
            <a:ext cx="8228623" cy="7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GB" dirty="0"/>
              <a:t>Production and calibration of  arrays of FBG sensors, custom dimensions, </a:t>
            </a:r>
            <a:r>
              <a:rPr lang="en-GB" dirty="0" smtClean="0"/>
              <a:t>ready </a:t>
            </a:r>
            <a:r>
              <a:rPr lang="en-GB" dirty="0"/>
              <a:t>to be deployed on: Cooling Plate; GEB; </a:t>
            </a:r>
            <a:r>
              <a:rPr lang="en-GB" dirty="0" smtClean="0"/>
              <a:t>Readout </a:t>
            </a:r>
            <a:r>
              <a:rPr lang="en-GB" dirty="0"/>
              <a:t>Board</a:t>
            </a: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5868143" y="3645024"/>
            <a:ext cx="1292977" cy="228696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>
            <a:off x="4860032" y="3645024"/>
            <a:ext cx="630688" cy="1672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3563888" y="3645023"/>
            <a:ext cx="1209712" cy="132061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999310"/>
            <a:ext cx="2954880" cy="115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56704" y="5148808"/>
            <a:ext cx="4033416" cy="1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GB" dirty="0"/>
              <a:t>Array of FBG sensors on GEM: 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GB" dirty="0" smtClean="0"/>
              <a:t> '</a:t>
            </a:r>
            <a:r>
              <a:rPr lang="en-GB" dirty="0"/>
              <a:t>bare' Optical Fibre (d=0.25mm)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GB" dirty="0" smtClean="0"/>
              <a:t> Fast </a:t>
            </a:r>
            <a:r>
              <a:rPr lang="en-GB" dirty="0"/>
              <a:t>response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GB" dirty="0" smtClean="0"/>
              <a:t> Can </a:t>
            </a:r>
            <a:r>
              <a:rPr lang="en-GB" dirty="0"/>
              <a:t>fit between </a:t>
            </a:r>
            <a:r>
              <a:rPr lang="en-GB" dirty="0" smtClean="0"/>
              <a:t>boards</a:t>
            </a:r>
            <a:endParaRPr lang="en-GB" dirty="0"/>
          </a:p>
        </p:txBody>
      </p:sp>
      <p:pic>
        <p:nvPicPr>
          <p:cNvPr id="31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01" y="2240607"/>
            <a:ext cx="1101600" cy="95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11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01" y="1296138"/>
            <a:ext cx="1055520" cy="146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116632"/>
            <a:ext cx="9036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Sviluppo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sistema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sensori</a:t>
            </a:r>
            <a:r>
              <a:rPr lang="en-US" sz="2400" dirty="0">
                <a:solidFill>
                  <a:srgbClr val="FF0000"/>
                </a:solidFill>
              </a:rPr>
              <a:t> FBG per </a:t>
            </a:r>
            <a:r>
              <a:rPr lang="en-US" sz="2400" dirty="0" smtClean="0">
                <a:solidFill>
                  <a:srgbClr val="FF0000"/>
                </a:solidFill>
              </a:rPr>
              <a:t>monitor </a:t>
            </a:r>
            <a:r>
              <a:rPr lang="en-US" sz="2400" dirty="0" err="1" smtClean="0">
                <a:solidFill>
                  <a:srgbClr val="FF0000"/>
                </a:solidFill>
              </a:rPr>
              <a:t>temperatura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GE1/1 (in P5)</a:t>
            </a:r>
          </a:p>
        </p:txBody>
      </p:sp>
      <p:sp>
        <p:nvSpPr>
          <p:cNvPr id="44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35496" y="6597352"/>
            <a:ext cx="802432" cy="2410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5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829024" y="6597352"/>
            <a:ext cx="2967112" cy="26064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0E37C62-4EE2-B946-8779-792BB2FC685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706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653536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Want an eco-gas component to replace R134a and eventually SF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 with performance </a:t>
            </a:r>
            <a:r>
              <a:rPr lang="en-US" sz="2000" dirty="0"/>
              <a:t>~</a:t>
            </a:r>
            <a:r>
              <a:rPr lang="en-US" sz="2000" dirty="0" smtClean="0"/>
              <a:t> present RPC and GEM system, if possible with the same FEE:</a:t>
            </a:r>
          </a:p>
          <a:p>
            <a:pPr lvl="1"/>
            <a:r>
              <a:rPr lang="en-US" sz="1800" dirty="0" smtClean="0"/>
              <a:t>FEB threshold ~150 </a:t>
            </a:r>
            <a:r>
              <a:rPr lang="en-US" sz="1800" dirty="0" err="1" smtClean="0"/>
              <a:t>fC</a:t>
            </a:r>
            <a:endParaRPr lang="en-US" sz="1800" dirty="0" smtClean="0"/>
          </a:p>
          <a:p>
            <a:pPr lvl="1"/>
            <a:r>
              <a:rPr lang="en-US" sz="1800" dirty="0" smtClean="0"/>
              <a:t>Total charge per hit ~30pC (imply ~1.5 </a:t>
            </a:r>
            <a:r>
              <a:rPr lang="en-US" sz="1800" dirty="0" err="1" smtClean="0"/>
              <a:t>pC</a:t>
            </a:r>
            <a:r>
              <a:rPr lang="en-US" sz="1800" dirty="0" smtClean="0"/>
              <a:t> induced charge)</a:t>
            </a:r>
          </a:p>
          <a:p>
            <a:pPr lvl="1"/>
            <a:r>
              <a:rPr lang="en-US" sz="1800" dirty="0" smtClean="0"/>
              <a:t>Cluster size ~2</a:t>
            </a:r>
          </a:p>
          <a:p>
            <a:pPr marL="0" indent="0">
              <a:buNone/>
            </a:pPr>
            <a:r>
              <a:rPr lang="en-US" sz="2000" dirty="0" smtClean="0"/>
              <a:t>Identified Gas components:</a:t>
            </a:r>
          </a:p>
          <a:p>
            <a:pPr lvl="1"/>
            <a:r>
              <a:rPr lang="en-US" sz="1800" dirty="0" smtClean="0"/>
              <a:t>CO</a:t>
            </a:r>
            <a:r>
              <a:rPr lang="en-US" sz="1800" baseline="-25000" dirty="0" smtClean="0"/>
              <a:t>2</a:t>
            </a:r>
          </a:p>
          <a:p>
            <a:pPr lvl="1"/>
            <a:r>
              <a:rPr lang="en-US" sz="1800" dirty="0" smtClean="0"/>
              <a:t>HFO1234ze </a:t>
            </a:r>
            <a:r>
              <a:rPr lang="en-US" sz="1800" i="1" dirty="0" err="1" smtClean="0"/>
              <a:t>tetrafluoreprophene</a:t>
            </a:r>
            <a:endParaRPr lang="en-US" sz="1800" i="1" dirty="0" smtClean="0"/>
          </a:p>
          <a:p>
            <a:pPr lvl="1"/>
            <a:r>
              <a:rPr lang="en-US" sz="1800" dirty="0" smtClean="0"/>
              <a:t>HFO1234yf (but HMIS =2 moderate flammability)</a:t>
            </a:r>
          </a:p>
          <a:p>
            <a:pPr algn="just"/>
            <a:r>
              <a:rPr lang="en-US" sz="2000" dirty="0" smtClean="0">
                <a:solidFill>
                  <a:srgbClr val="3366FF"/>
                </a:solidFill>
              </a:rPr>
              <a:t>2 strategies to assess if chemically compatible </a:t>
            </a:r>
            <a:r>
              <a:rPr lang="en-US" sz="2000" dirty="0">
                <a:solidFill>
                  <a:srgbClr val="3366FF"/>
                </a:solidFill>
              </a:rPr>
              <a:t>with </a:t>
            </a:r>
            <a:r>
              <a:rPr lang="en-US" sz="2000" dirty="0" smtClean="0">
                <a:solidFill>
                  <a:srgbClr val="3366FF"/>
                </a:solidFill>
              </a:rPr>
              <a:t>detector material:</a:t>
            </a:r>
            <a:endParaRPr lang="en-US" sz="2000" dirty="0">
              <a:solidFill>
                <a:srgbClr val="3366FF"/>
              </a:solidFill>
            </a:endParaRP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Static search: performed </a:t>
            </a:r>
            <a:r>
              <a:rPr lang="en-US" sz="1800" dirty="0">
                <a:solidFill>
                  <a:srgbClr val="000090"/>
                </a:solidFill>
              </a:rPr>
              <a:t>by comparing materials properties (by means of SEM-EDS, XPS, XRD, FTIR analyses) before and after exposure to candidate </a:t>
            </a:r>
            <a:r>
              <a:rPr lang="en-US" sz="1800" dirty="0" err="1">
                <a:solidFill>
                  <a:srgbClr val="000090"/>
                </a:solidFill>
              </a:rPr>
              <a:t>ecogases</a:t>
            </a:r>
            <a:r>
              <a:rPr lang="en-US" sz="1800" dirty="0">
                <a:solidFill>
                  <a:srgbClr val="000090"/>
                </a:solidFill>
              </a:rPr>
              <a:t> in standard operating </a:t>
            </a:r>
            <a:r>
              <a:rPr lang="en-US" sz="1800" dirty="0" smtClean="0">
                <a:solidFill>
                  <a:srgbClr val="000090"/>
                </a:solidFill>
              </a:rPr>
              <a:t>conditions</a:t>
            </a:r>
            <a:endParaRPr lang="en-US" sz="1800" dirty="0">
              <a:solidFill>
                <a:srgbClr val="000090"/>
              </a:solidFill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The dynamic search consists of sampling and analysis (mass </a:t>
            </a:r>
            <a:r>
              <a:rPr lang="en-US" sz="1800" dirty="0" err="1">
                <a:solidFill>
                  <a:srgbClr val="FF0000"/>
                </a:solidFill>
              </a:rPr>
              <a:t>spectrography</a:t>
            </a:r>
            <a:r>
              <a:rPr lang="en-US" sz="1800" dirty="0">
                <a:solidFill>
                  <a:srgbClr val="FF0000"/>
                </a:solidFill>
              </a:rPr>
              <a:t>, F- and </a:t>
            </a:r>
            <a:r>
              <a:rPr lang="en-US" sz="1800" dirty="0" err="1">
                <a:solidFill>
                  <a:srgbClr val="FF0000"/>
                </a:solidFill>
              </a:rPr>
              <a:t>Cl</a:t>
            </a:r>
            <a:r>
              <a:rPr lang="en-US" sz="1800" dirty="0">
                <a:solidFill>
                  <a:srgbClr val="FF0000"/>
                </a:solidFill>
              </a:rPr>
              <a:t>- sensors) of candidate </a:t>
            </a:r>
            <a:r>
              <a:rPr lang="en-US" sz="1800" dirty="0" err="1">
                <a:solidFill>
                  <a:srgbClr val="FF0000"/>
                </a:solidFill>
              </a:rPr>
              <a:t>ecogases</a:t>
            </a:r>
            <a:r>
              <a:rPr lang="en-US" sz="1800" dirty="0">
                <a:solidFill>
                  <a:srgbClr val="FF0000"/>
                </a:solidFill>
              </a:rPr>
              <a:t> as exhausted by detectors after operation in electric fields and irradiation conditions. </a:t>
            </a:r>
          </a:p>
          <a:p>
            <a:pPr marL="0" indent="0">
              <a:buNone/>
            </a:pPr>
            <a:endParaRPr lang="en-US" sz="2100" dirty="0"/>
          </a:p>
        </p:txBody>
      </p:sp>
      <p:sp>
        <p:nvSpPr>
          <p:cNvPr id="10" name="Rectangle 9"/>
          <p:cNvSpPr/>
          <p:nvPr/>
        </p:nvSpPr>
        <p:spPr>
          <a:xfrm>
            <a:off x="6502400" y="2070591"/>
            <a:ext cx="2588964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b-NO" sz="1200" dirty="0" smtClean="0">
                <a:solidFill>
                  <a:srgbClr val="000000"/>
                </a:solidFill>
              </a:rPr>
              <a:t>L</a:t>
            </a:r>
            <a:r>
              <a:rPr lang="nb-NO" sz="1200" dirty="0">
                <a:solidFill>
                  <a:srgbClr val="000000"/>
                </a:solidFill>
              </a:rPr>
              <a:t>. </a:t>
            </a:r>
            <a:r>
              <a:rPr lang="nb-NO" sz="1200" dirty="0" smtClean="0">
                <a:solidFill>
                  <a:srgbClr val="000000"/>
                </a:solidFill>
              </a:rPr>
              <a:t>Benussi</a:t>
            </a:r>
            <a:r>
              <a:rPr lang="nb-NO" sz="1200" i="1" dirty="0">
                <a:solidFill>
                  <a:srgbClr val="000000"/>
                </a:solidFill>
              </a:rPr>
              <a:t> </a:t>
            </a:r>
            <a:r>
              <a:rPr lang="nb-NO" sz="1200" i="1" dirty="0" smtClean="0">
                <a:solidFill>
                  <a:srgbClr val="000000"/>
                </a:solidFill>
              </a:rPr>
              <a:t>et al.</a:t>
            </a:r>
            <a:endParaRPr lang="nb-NO" sz="1200" i="1" dirty="0">
              <a:solidFill>
                <a:srgbClr val="000000"/>
              </a:solidFill>
            </a:endParaRPr>
          </a:p>
          <a:p>
            <a:r>
              <a:rPr lang="en-US" sz="1200" dirty="0" smtClean="0"/>
              <a:t>A </a:t>
            </a:r>
            <a:r>
              <a:rPr lang="en-US" sz="1200" dirty="0"/>
              <a:t>study of HFO-1234ze (1,3,3,3-Tetrafluoropropene) as an eco-friendly replacement in RPC </a:t>
            </a:r>
            <a:r>
              <a:rPr lang="en-US" sz="1200" dirty="0" smtClean="0"/>
              <a:t>detectors, E-Print: arXiv</a:t>
            </a:r>
            <a:r>
              <a:rPr lang="en-US" sz="1200" dirty="0"/>
              <a:t>-1505.01648 </a:t>
            </a:r>
            <a:endParaRPr lang="en-US" sz="1200" dirty="0">
              <a:hlinkClick r:id="rId2"/>
            </a:endParaRPr>
          </a:p>
          <a:p>
            <a:endParaRPr lang="en-US" sz="1200" dirty="0"/>
          </a:p>
          <a:p>
            <a:r>
              <a:rPr lang="nb-NO" sz="1200" dirty="0" smtClean="0">
                <a:solidFill>
                  <a:srgbClr val="000000"/>
                </a:solidFill>
              </a:rPr>
              <a:t>L</a:t>
            </a:r>
            <a:r>
              <a:rPr lang="nb-NO" sz="1200" dirty="0">
                <a:solidFill>
                  <a:srgbClr val="000000"/>
                </a:solidFill>
              </a:rPr>
              <a:t>. </a:t>
            </a:r>
            <a:r>
              <a:rPr lang="nb-NO" sz="1200" dirty="0" smtClean="0">
                <a:solidFill>
                  <a:srgbClr val="000000"/>
                </a:solidFill>
              </a:rPr>
              <a:t>Benussi </a:t>
            </a:r>
            <a:r>
              <a:rPr lang="nb-NO" sz="1200" i="1" dirty="0" smtClean="0">
                <a:solidFill>
                  <a:srgbClr val="000000"/>
                </a:solidFill>
              </a:rPr>
              <a:t>et al.</a:t>
            </a:r>
            <a:endParaRPr lang="nb-NO" sz="1200" i="1" dirty="0">
              <a:solidFill>
                <a:srgbClr val="000000"/>
              </a:solidFill>
            </a:endParaRPr>
          </a:p>
          <a:p>
            <a:r>
              <a:rPr lang="en-US" sz="1200" dirty="0" smtClean="0">
                <a:solidFill>
                  <a:srgbClr val="000000"/>
                </a:solidFill>
              </a:rPr>
              <a:t>Properties </a:t>
            </a:r>
            <a:r>
              <a:rPr lang="en-US" sz="1200" dirty="0">
                <a:solidFill>
                  <a:srgbClr val="000000"/>
                </a:solidFill>
              </a:rPr>
              <a:t>of potential eco-friendly gas replacements for particle detectors in high-energy physics 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de-DE" sz="1200" dirty="0" err="1" smtClean="0">
                <a:solidFill>
                  <a:srgbClr val="000000"/>
                </a:solidFill>
              </a:rPr>
              <a:t>e</a:t>
            </a:r>
            <a:r>
              <a:rPr lang="de-DE" sz="1200" dirty="0">
                <a:solidFill>
                  <a:srgbClr val="000000"/>
                </a:solidFill>
              </a:rPr>
              <a:t>-Print: arXiv:</a:t>
            </a:r>
            <a:r>
              <a:rPr lang="de-DE" sz="1200" dirty="0" smtClean="0">
                <a:solidFill>
                  <a:srgbClr val="000000"/>
                </a:solidFill>
              </a:rPr>
              <a:t>1505.00701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89" y="350550"/>
            <a:ext cx="91446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R&amp;D </a:t>
            </a:r>
            <a:r>
              <a:rPr lang="en-US" sz="2500" dirty="0">
                <a:solidFill>
                  <a:srgbClr val="FF0000"/>
                </a:solidFill>
                <a:latin typeface="Bookman Old Style"/>
                <a:cs typeface="Bookman Old Style"/>
              </a:rPr>
              <a:t>eco-</a:t>
            </a:r>
            <a:r>
              <a:rPr lang="en-US" sz="25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gas: </a:t>
            </a:r>
            <a:r>
              <a:rPr lang="en-US" sz="25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compatibilità</a:t>
            </a:r>
            <a:r>
              <a:rPr lang="en-US" sz="250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Bookman Old Style"/>
                <a:cs typeface="Bookman Old Style"/>
              </a:rPr>
              <a:t>materiali</a:t>
            </a:r>
            <a:r>
              <a:rPr lang="en-US" sz="2500" dirty="0">
                <a:solidFill>
                  <a:srgbClr val="FF0000"/>
                </a:solidFill>
                <a:latin typeface="Bookman Old Style"/>
                <a:cs typeface="Bookman Old Style"/>
              </a:rPr>
              <a:t> con </a:t>
            </a:r>
            <a:r>
              <a:rPr lang="en-US" sz="25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nuove</a:t>
            </a:r>
            <a:r>
              <a:rPr lang="en-US" sz="250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miscele</a:t>
            </a:r>
            <a:endParaRPr lang="en-US" sz="25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35496" y="6597352"/>
            <a:ext cx="802432" cy="2410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829024" y="6597352"/>
            <a:ext cx="2967112" cy="260648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7618" y="1493544"/>
            <a:ext cx="6320111" cy="3416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A large prototype is under development. </a:t>
            </a:r>
            <a:b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It  will feature a readout based on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the GE1/1 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r/o PCB:</a:t>
            </a:r>
          </a:p>
          <a:p>
            <a:pPr>
              <a:defRPr/>
            </a:pPr>
            <a:endParaRPr lang="en-US" dirty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PCB r/o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1.2×0.5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m GE1/1-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like, divided into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8 r/o 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sectors, produced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by 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ELTOS (Italy) (almost the same size of M4 )</a:t>
            </a:r>
            <a:endParaRPr lang="en-US" dirty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endParaRPr lang="en-US" dirty="0" smtClean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A  </a:t>
            </a:r>
            <a:r>
              <a:rPr lang="en-US" dirty="0">
                <a:solidFill>
                  <a:srgbClr val="4F81BD"/>
                </a:solidFill>
                <a:cs typeface="Arial" panose="020B0604020202020204" pitchFamily="34" charset="0"/>
              </a:rPr>
              <a:t>single resistive layer with DLC 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sputtered in Japan</a:t>
            </a:r>
          </a:p>
          <a:p>
            <a:pPr marL="914400" lvl="1" indent="-457200"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dimensions similar to M1 in final GE2/1</a:t>
            </a:r>
          </a:p>
          <a:p>
            <a:pPr marL="914400" lvl="1" indent="-457200"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edge current draining scheme</a:t>
            </a:r>
            <a:endParaRPr lang="en-US" dirty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endParaRPr lang="en-US" dirty="0" smtClean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Amplification stage (</a:t>
            </a:r>
            <a:r>
              <a:rPr lang="en-US" dirty="0" err="1" smtClean="0">
                <a:solidFill>
                  <a:srgbClr val="4F81BD"/>
                </a:solidFill>
                <a:cs typeface="Arial" panose="020B0604020202020204" pitchFamily="34" charset="0"/>
              </a:rPr>
              <a:t>copper+kapton+DLC</a:t>
            </a:r>
            <a:r>
              <a:rPr lang="en-US" dirty="0" smtClean="0">
                <a:solidFill>
                  <a:srgbClr val="4F81BD"/>
                </a:solidFill>
                <a:cs typeface="Arial" panose="020B0604020202020204" pitchFamily="34" charset="0"/>
              </a:rPr>
              <a:t>) etched at CERN</a:t>
            </a:r>
            <a:endParaRPr lang="en-US" dirty="0">
              <a:solidFill>
                <a:srgbClr val="4F81BD"/>
              </a:solidFill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  <a:defRPr/>
            </a:pPr>
            <a:endParaRPr lang="en-US" dirty="0">
              <a:solidFill>
                <a:srgbClr val="4F81BD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17729" y="1126662"/>
            <a:ext cx="2493520" cy="4678602"/>
            <a:chOff x="8388241" y="1297030"/>
            <a:chExt cx="3635029" cy="5356182"/>
          </a:xfrm>
        </p:grpSpPr>
        <p:pic>
          <p:nvPicPr>
            <p:cNvPr id="19468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583" y="1297030"/>
              <a:ext cx="3373211" cy="5356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 bwMode="auto">
            <a:xfrm rot="16200000">
              <a:off x="8874500" y="3214183"/>
              <a:ext cx="2568957" cy="86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r/o sectors</a:t>
              </a:r>
            </a:p>
          </p:txBody>
        </p:sp>
        <p:cxnSp>
          <p:nvCxnSpPr>
            <p:cNvPr id="13" name="Connettore 1 12"/>
            <p:cNvCxnSpPr/>
            <p:nvPr/>
          </p:nvCxnSpPr>
          <p:spPr bwMode="auto">
            <a:xfrm flipH="1">
              <a:off x="8477234" y="1586333"/>
              <a:ext cx="1056510" cy="21982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 bwMode="auto">
            <a:xfrm>
              <a:off x="10829849" y="1576147"/>
              <a:ext cx="1019998" cy="20495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72" name="Gruppo 33"/>
            <p:cNvGrpSpPr>
              <a:grpSpLocks/>
            </p:cNvGrpSpPr>
            <p:nvPr/>
          </p:nvGrpSpPr>
          <p:grpSpPr bwMode="auto">
            <a:xfrm>
              <a:off x="9157503" y="1593707"/>
              <a:ext cx="310296" cy="239018"/>
              <a:chOff x="10030409" y="634482"/>
              <a:chExt cx="261256" cy="225314"/>
            </a:xfrm>
          </p:grpSpPr>
          <p:cxnSp>
            <p:nvCxnSpPr>
              <p:cNvPr id="18" name="Connettore 1 17"/>
              <p:cNvCxnSpPr/>
              <p:nvPr/>
            </p:nvCxnSpPr>
            <p:spPr>
              <a:xfrm>
                <a:off x="10122401" y="754286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19"/>
              <p:cNvCxnSpPr/>
              <p:nvPr/>
            </p:nvCxnSpPr>
            <p:spPr>
              <a:xfrm>
                <a:off x="10122401" y="635213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21"/>
              <p:cNvCxnSpPr/>
              <p:nvPr/>
            </p:nvCxnSpPr>
            <p:spPr>
              <a:xfrm>
                <a:off x="10030181" y="717796"/>
                <a:ext cx="0" cy="864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>
                <a:off x="10122401" y="635213"/>
                <a:ext cx="0" cy="205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/>
              <p:nvPr/>
            </p:nvCxnSpPr>
            <p:spPr>
              <a:xfrm>
                <a:off x="10122401" y="635213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>
                <a:off x="10076291" y="654418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3" name="Gruppo 34"/>
            <p:cNvGrpSpPr>
              <a:grpSpLocks/>
            </p:cNvGrpSpPr>
            <p:nvPr/>
          </p:nvGrpSpPr>
          <p:grpSpPr bwMode="auto">
            <a:xfrm>
              <a:off x="9035603" y="1825307"/>
              <a:ext cx="310296" cy="239018"/>
              <a:chOff x="10030409" y="634482"/>
              <a:chExt cx="261256" cy="225314"/>
            </a:xfrm>
          </p:grpSpPr>
          <p:cxnSp>
            <p:nvCxnSpPr>
              <p:cNvPr id="36" name="Connettore 1 35"/>
              <p:cNvCxnSpPr/>
              <p:nvPr/>
            </p:nvCxnSpPr>
            <p:spPr>
              <a:xfrm>
                <a:off x="10123211" y="754906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36"/>
              <p:cNvCxnSpPr/>
              <p:nvPr/>
            </p:nvCxnSpPr>
            <p:spPr>
              <a:xfrm>
                <a:off x="10123211" y="633913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1 37"/>
              <p:cNvCxnSpPr/>
              <p:nvPr/>
            </p:nvCxnSpPr>
            <p:spPr>
              <a:xfrm>
                <a:off x="10030991" y="716496"/>
                <a:ext cx="0" cy="883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>
                <a:off x="10123211" y="633913"/>
                <a:ext cx="0" cy="20741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>
                <a:off x="10123211" y="633913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>
                <a:off x="10077101" y="653119"/>
                <a:ext cx="0" cy="17860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4" name="Gruppo 41"/>
            <p:cNvGrpSpPr>
              <a:grpSpLocks/>
            </p:cNvGrpSpPr>
            <p:nvPr/>
          </p:nvGrpSpPr>
          <p:grpSpPr bwMode="auto">
            <a:xfrm>
              <a:off x="8779809" y="2360519"/>
              <a:ext cx="310296" cy="239018"/>
              <a:chOff x="10030409" y="634482"/>
              <a:chExt cx="261256" cy="225314"/>
            </a:xfrm>
          </p:grpSpPr>
          <p:cxnSp>
            <p:nvCxnSpPr>
              <p:cNvPr id="43" name="Connettore 1 42"/>
              <p:cNvCxnSpPr/>
              <p:nvPr/>
            </p:nvCxnSpPr>
            <p:spPr>
              <a:xfrm>
                <a:off x="10123399" y="753560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1 43"/>
              <p:cNvCxnSpPr/>
              <p:nvPr/>
            </p:nvCxnSpPr>
            <p:spPr>
              <a:xfrm>
                <a:off x="10123399" y="634487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1 44"/>
              <p:cNvCxnSpPr/>
              <p:nvPr/>
            </p:nvCxnSpPr>
            <p:spPr>
              <a:xfrm>
                <a:off x="10031179" y="717070"/>
                <a:ext cx="0" cy="864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1 45"/>
              <p:cNvCxnSpPr/>
              <p:nvPr/>
            </p:nvCxnSpPr>
            <p:spPr>
              <a:xfrm>
                <a:off x="10123399" y="634487"/>
                <a:ext cx="0" cy="205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1 46"/>
              <p:cNvCxnSpPr/>
              <p:nvPr/>
            </p:nvCxnSpPr>
            <p:spPr>
              <a:xfrm>
                <a:off x="10123399" y="634487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1 47"/>
              <p:cNvCxnSpPr/>
              <p:nvPr/>
            </p:nvCxnSpPr>
            <p:spPr>
              <a:xfrm>
                <a:off x="10077289" y="653692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5" name="Gruppo 48"/>
            <p:cNvGrpSpPr>
              <a:grpSpLocks/>
            </p:cNvGrpSpPr>
            <p:nvPr/>
          </p:nvGrpSpPr>
          <p:grpSpPr bwMode="auto">
            <a:xfrm rot="10800000">
              <a:off x="10896601" y="1583809"/>
              <a:ext cx="310296" cy="239018"/>
              <a:chOff x="10030409" y="634482"/>
              <a:chExt cx="261256" cy="225314"/>
            </a:xfrm>
          </p:grpSpPr>
          <p:cxnSp>
            <p:nvCxnSpPr>
              <p:cNvPr id="50" name="Connettore 1 49"/>
              <p:cNvCxnSpPr/>
              <p:nvPr/>
            </p:nvCxnSpPr>
            <p:spPr>
              <a:xfrm>
                <a:off x="10123082" y="753708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1 50"/>
              <p:cNvCxnSpPr/>
              <p:nvPr/>
            </p:nvCxnSpPr>
            <p:spPr>
              <a:xfrm>
                <a:off x="10123082" y="646158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1 51"/>
              <p:cNvCxnSpPr/>
              <p:nvPr/>
            </p:nvCxnSpPr>
            <p:spPr>
              <a:xfrm>
                <a:off x="10030862" y="728740"/>
                <a:ext cx="0" cy="864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ttore 1 52"/>
              <p:cNvCxnSpPr/>
              <p:nvPr/>
            </p:nvCxnSpPr>
            <p:spPr>
              <a:xfrm>
                <a:off x="10123082" y="646158"/>
                <a:ext cx="0" cy="2054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ttore 1 53"/>
              <p:cNvCxnSpPr/>
              <p:nvPr/>
            </p:nvCxnSpPr>
            <p:spPr>
              <a:xfrm>
                <a:off x="10123082" y="646158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1 54"/>
              <p:cNvCxnSpPr/>
              <p:nvPr/>
            </p:nvCxnSpPr>
            <p:spPr>
              <a:xfrm>
                <a:off x="10076972" y="653840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6" name="Gruppo 55"/>
            <p:cNvGrpSpPr>
              <a:grpSpLocks/>
            </p:cNvGrpSpPr>
            <p:nvPr/>
          </p:nvGrpSpPr>
          <p:grpSpPr bwMode="auto">
            <a:xfrm rot="10800000">
              <a:off x="11011114" y="1804873"/>
              <a:ext cx="310296" cy="239018"/>
              <a:chOff x="10030409" y="634482"/>
              <a:chExt cx="261256" cy="225314"/>
            </a:xfrm>
          </p:grpSpPr>
          <p:cxnSp>
            <p:nvCxnSpPr>
              <p:cNvPr id="57" name="Connettore 1 56"/>
              <p:cNvCxnSpPr/>
              <p:nvPr/>
            </p:nvCxnSpPr>
            <p:spPr>
              <a:xfrm>
                <a:off x="10123435" y="766202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ttore 1 57"/>
              <p:cNvCxnSpPr/>
              <p:nvPr/>
            </p:nvCxnSpPr>
            <p:spPr>
              <a:xfrm>
                <a:off x="10123435" y="645208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ttore 1 58"/>
              <p:cNvCxnSpPr/>
              <p:nvPr/>
            </p:nvCxnSpPr>
            <p:spPr>
              <a:xfrm>
                <a:off x="10031215" y="727792"/>
                <a:ext cx="0" cy="883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1 59"/>
              <p:cNvCxnSpPr/>
              <p:nvPr/>
            </p:nvCxnSpPr>
            <p:spPr>
              <a:xfrm>
                <a:off x="10123435" y="645208"/>
                <a:ext cx="0" cy="20741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60"/>
              <p:cNvCxnSpPr/>
              <p:nvPr/>
            </p:nvCxnSpPr>
            <p:spPr>
              <a:xfrm>
                <a:off x="10123435" y="645208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ttore 1 61"/>
              <p:cNvCxnSpPr/>
              <p:nvPr/>
            </p:nvCxnSpPr>
            <p:spPr>
              <a:xfrm>
                <a:off x="10077325" y="675936"/>
                <a:ext cx="0" cy="17861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7" name="Gruppo 62"/>
            <p:cNvGrpSpPr>
              <a:grpSpLocks/>
            </p:cNvGrpSpPr>
            <p:nvPr/>
          </p:nvGrpSpPr>
          <p:grpSpPr bwMode="auto">
            <a:xfrm rot="10800000">
              <a:off x="11136707" y="2055623"/>
              <a:ext cx="310296" cy="239018"/>
              <a:chOff x="10030409" y="634482"/>
              <a:chExt cx="261256" cy="225314"/>
            </a:xfrm>
          </p:grpSpPr>
          <p:cxnSp>
            <p:nvCxnSpPr>
              <p:cNvPr id="64" name="Connettore 1 63"/>
              <p:cNvCxnSpPr/>
              <p:nvPr/>
            </p:nvCxnSpPr>
            <p:spPr>
              <a:xfrm>
                <a:off x="10123510" y="766350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1 64"/>
              <p:cNvCxnSpPr/>
              <p:nvPr/>
            </p:nvCxnSpPr>
            <p:spPr>
              <a:xfrm>
                <a:off x="10123510" y="645357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ttore 1 65"/>
              <p:cNvCxnSpPr/>
              <p:nvPr/>
            </p:nvCxnSpPr>
            <p:spPr>
              <a:xfrm>
                <a:off x="10031290" y="727939"/>
                <a:ext cx="0" cy="883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ttore 1 66"/>
              <p:cNvCxnSpPr/>
              <p:nvPr/>
            </p:nvCxnSpPr>
            <p:spPr>
              <a:xfrm>
                <a:off x="10123510" y="645357"/>
                <a:ext cx="0" cy="20741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1 67"/>
              <p:cNvCxnSpPr/>
              <p:nvPr/>
            </p:nvCxnSpPr>
            <p:spPr>
              <a:xfrm>
                <a:off x="10123510" y="645357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ttore 1 68"/>
              <p:cNvCxnSpPr/>
              <p:nvPr/>
            </p:nvCxnSpPr>
            <p:spPr>
              <a:xfrm>
                <a:off x="10077400" y="676085"/>
                <a:ext cx="0" cy="17860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8" name="Gruppo 69"/>
            <p:cNvGrpSpPr>
              <a:grpSpLocks/>
            </p:cNvGrpSpPr>
            <p:nvPr/>
          </p:nvGrpSpPr>
          <p:grpSpPr bwMode="auto">
            <a:xfrm>
              <a:off x="8927568" y="2076769"/>
              <a:ext cx="310296" cy="239018"/>
              <a:chOff x="10030409" y="634482"/>
              <a:chExt cx="261256" cy="225314"/>
            </a:xfrm>
          </p:grpSpPr>
          <p:cxnSp>
            <p:nvCxnSpPr>
              <p:cNvPr id="71" name="Connettore 1 70"/>
              <p:cNvCxnSpPr/>
              <p:nvPr/>
            </p:nvCxnSpPr>
            <p:spPr>
              <a:xfrm>
                <a:off x="10121952" y="754087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1 71"/>
              <p:cNvCxnSpPr/>
              <p:nvPr/>
            </p:nvCxnSpPr>
            <p:spPr>
              <a:xfrm>
                <a:off x="10121952" y="635014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ttore 1 72"/>
              <p:cNvCxnSpPr/>
              <p:nvPr/>
            </p:nvCxnSpPr>
            <p:spPr>
              <a:xfrm>
                <a:off x="10029732" y="717597"/>
                <a:ext cx="0" cy="864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ttore 1 73"/>
              <p:cNvCxnSpPr/>
              <p:nvPr/>
            </p:nvCxnSpPr>
            <p:spPr>
              <a:xfrm>
                <a:off x="10121952" y="635014"/>
                <a:ext cx="0" cy="2054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ttore 1 74"/>
              <p:cNvCxnSpPr/>
              <p:nvPr/>
            </p:nvCxnSpPr>
            <p:spPr>
              <a:xfrm>
                <a:off x="10121952" y="635014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ttore 1 75"/>
              <p:cNvCxnSpPr/>
              <p:nvPr/>
            </p:nvCxnSpPr>
            <p:spPr>
              <a:xfrm>
                <a:off x="10075842" y="654220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79" name="Gruppo 76"/>
            <p:cNvGrpSpPr>
              <a:grpSpLocks/>
            </p:cNvGrpSpPr>
            <p:nvPr/>
          </p:nvGrpSpPr>
          <p:grpSpPr bwMode="auto">
            <a:xfrm>
              <a:off x="8595108" y="2779543"/>
              <a:ext cx="310296" cy="239018"/>
              <a:chOff x="10030409" y="634482"/>
              <a:chExt cx="261256" cy="225314"/>
            </a:xfrm>
          </p:grpSpPr>
          <p:cxnSp>
            <p:nvCxnSpPr>
              <p:cNvPr id="78" name="Connettore 1 77"/>
              <p:cNvCxnSpPr/>
              <p:nvPr/>
            </p:nvCxnSpPr>
            <p:spPr>
              <a:xfrm>
                <a:off x="10123289" y="754190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ttore 1 78"/>
              <p:cNvCxnSpPr/>
              <p:nvPr/>
            </p:nvCxnSpPr>
            <p:spPr>
              <a:xfrm>
                <a:off x="10123289" y="635117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9"/>
              <p:cNvCxnSpPr/>
              <p:nvPr/>
            </p:nvCxnSpPr>
            <p:spPr>
              <a:xfrm>
                <a:off x="10031069" y="717701"/>
                <a:ext cx="0" cy="864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1 80"/>
              <p:cNvCxnSpPr/>
              <p:nvPr/>
            </p:nvCxnSpPr>
            <p:spPr>
              <a:xfrm>
                <a:off x="10123289" y="635117"/>
                <a:ext cx="0" cy="205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/>
              <p:cNvCxnSpPr/>
              <p:nvPr/>
            </p:nvCxnSpPr>
            <p:spPr>
              <a:xfrm>
                <a:off x="10123289" y="635117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82"/>
              <p:cNvCxnSpPr/>
              <p:nvPr/>
            </p:nvCxnSpPr>
            <p:spPr>
              <a:xfrm>
                <a:off x="10077179" y="654322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0" name="Gruppo 83"/>
            <p:cNvGrpSpPr>
              <a:grpSpLocks/>
            </p:cNvGrpSpPr>
            <p:nvPr/>
          </p:nvGrpSpPr>
          <p:grpSpPr bwMode="auto">
            <a:xfrm>
              <a:off x="8388241" y="3238158"/>
              <a:ext cx="310296" cy="239018"/>
              <a:chOff x="10030409" y="634482"/>
              <a:chExt cx="261256" cy="225314"/>
            </a:xfrm>
          </p:grpSpPr>
          <p:cxnSp>
            <p:nvCxnSpPr>
              <p:cNvPr id="85" name="Connettore 1 84"/>
              <p:cNvCxnSpPr/>
              <p:nvPr/>
            </p:nvCxnSpPr>
            <p:spPr>
              <a:xfrm>
                <a:off x="10122629" y="753992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85"/>
              <p:cNvCxnSpPr/>
              <p:nvPr/>
            </p:nvCxnSpPr>
            <p:spPr>
              <a:xfrm>
                <a:off x="10122629" y="634919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86"/>
              <p:cNvCxnSpPr/>
              <p:nvPr/>
            </p:nvCxnSpPr>
            <p:spPr>
              <a:xfrm>
                <a:off x="10030409" y="717501"/>
                <a:ext cx="0" cy="8642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87"/>
              <p:cNvCxnSpPr/>
              <p:nvPr/>
            </p:nvCxnSpPr>
            <p:spPr>
              <a:xfrm>
                <a:off x="10122629" y="634919"/>
                <a:ext cx="0" cy="20549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88"/>
              <p:cNvCxnSpPr/>
              <p:nvPr/>
            </p:nvCxnSpPr>
            <p:spPr>
              <a:xfrm>
                <a:off x="10122629" y="634919"/>
                <a:ext cx="0" cy="2247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89"/>
              <p:cNvCxnSpPr/>
              <p:nvPr/>
            </p:nvCxnSpPr>
            <p:spPr>
              <a:xfrm>
                <a:off x="10076519" y="654124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1" name="Gruppo 90"/>
            <p:cNvGrpSpPr>
              <a:grpSpLocks/>
            </p:cNvGrpSpPr>
            <p:nvPr/>
          </p:nvGrpSpPr>
          <p:grpSpPr bwMode="auto">
            <a:xfrm rot="10800000">
              <a:off x="11262301" y="2316278"/>
              <a:ext cx="310296" cy="239018"/>
              <a:chOff x="10030409" y="634482"/>
              <a:chExt cx="261256" cy="225314"/>
            </a:xfrm>
          </p:grpSpPr>
          <p:cxnSp>
            <p:nvCxnSpPr>
              <p:cNvPr id="92" name="Connettore 1 91"/>
              <p:cNvCxnSpPr/>
              <p:nvPr/>
            </p:nvCxnSpPr>
            <p:spPr>
              <a:xfrm>
                <a:off x="10110138" y="766231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92"/>
              <p:cNvCxnSpPr/>
              <p:nvPr/>
            </p:nvCxnSpPr>
            <p:spPr>
              <a:xfrm>
                <a:off x="10110138" y="645238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93"/>
              <p:cNvCxnSpPr/>
              <p:nvPr/>
            </p:nvCxnSpPr>
            <p:spPr>
              <a:xfrm>
                <a:off x="10029446" y="727821"/>
                <a:ext cx="0" cy="883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94"/>
              <p:cNvCxnSpPr/>
              <p:nvPr/>
            </p:nvCxnSpPr>
            <p:spPr>
              <a:xfrm>
                <a:off x="10110138" y="645238"/>
                <a:ext cx="0" cy="20741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95"/>
              <p:cNvCxnSpPr/>
              <p:nvPr/>
            </p:nvCxnSpPr>
            <p:spPr>
              <a:xfrm>
                <a:off x="10110138" y="645238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96"/>
              <p:cNvCxnSpPr/>
              <p:nvPr/>
            </p:nvCxnSpPr>
            <p:spPr>
              <a:xfrm>
                <a:off x="10065950" y="675967"/>
                <a:ext cx="0" cy="17860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2" name="Gruppo 97"/>
            <p:cNvGrpSpPr>
              <a:grpSpLocks/>
            </p:cNvGrpSpPr>
            <p:nvPr/>
          </p:nvGrpSpPr>
          <p:grpSpPr bwMode="auto">
            <a:xfrm rot="10800000">
              <a:off x="11487638" y="2774890"/>
              <a:ext cx="310296" cy="239018"/>
              <a:chOff x="10030409" y="634482"/>
              <a:chExt cx="261256" cy="225314"/>
            </a:xfrm>
          </p:grpSpPr>
          <p:cxnSp>
            <p:nvCxnSpPr>
              <p:cNvPr id="99" name="Connettore 1 98"/>
              <p:cNvCxnSpPr/>
              <p:nvPr/>
            </p:nvCxnSpPr>
            <p:spPr>
              <a:xfrm>
                <a:off x="10123107" y="754906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99"/>
              <p:cNvCxnSpPr/>
              <p:nvPr/>
            </p:nvCxnSpPr>
            <p:spPr>
              <a:xfrm>
                <a:off x="10123107" y="633912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1 100"/>
              <p:cNvCxnSpPr/>
              <p:nvPr/>
            </p:nvCxnSpPr>
            <p:spPr>
              <a:xfrm>
                <a:off x="10030887" y="716496"/>
                <a:ext cx="0" cy="8834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101"/>
              <p:cNvCxnSpPr/>
              <p:nvPr/>
            </p:nvCxnSpPr>
            <p:spPr>
              <a:xfrm>
                <a:off x="10123107" y="633912"/>
                <a:ext cx="0" cy="20741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102"/>
              <p:cNvCxnSpPr/>
              <p:nvPr/>
            </p:nvCxnSpPr>
            <p:spPr>
              <a:xfrm>
                <a:off x="10123107" y="633912"/>
                <a:ext cx="0" cy="2266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103"/>
              <p:cNvCxnSpPr/>
              <p:nvPr/>
            </p:nvCxnSpPr>
            <p:spPr>
              <a:xfrm>
                <a:off x="10076997" y="664641"/>
                <a:ext cx="0" cy="17861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3" name="Gruppo 104"/>
            <p:cNvGrpSpPr>
              <a:grpSpLocks/>
            </p:cNvGrpSpPr>
            <p:nvPr/>
          </p:nvGrpSpPr>
          <p:grpSpPr bwMode="auto">
            <a:xfrm rot="10800000">
              <a:off x="11712974" y="3223608"/>
              <a:ext cx="310296" cy="239018"/>
              <a:chOff x="10030409" y="634482"/>
              <a:chExt cx="261256" cy="225314"/>
            </a:xfrm>
          </p:grpSpPr>
          <p:cxnSp>
            <p:nvCxnSpPr>
              <p:cNvPr id="106" name="Connettore 1 105"/>
              <p:cNvCxnSpPr/>
              <p:nvPr/>
            </p:nvCxnSpPr>
            <p:spPr>
              <a:xfrm>
                <a:off x="10122629" y="741935"/>
                <a:ext cx="16907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ttore 1 106"/>
              <p:cNvCxnSpPr/>
              <p:nvPr/>
            </p:nvCxnSpPr>
            <p:spPr>
              <a:xfrm>
                <a:off x="10122629" y="634385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1 107"/>
              <p:cNvCxnSpPr/>
              <p:nvPr/>
            </p:nvCxnSpPr>
            <p:spPr>
              <a:xfrm>
                <a:off x="10030409" y="716969"/>
                <a:ext cx="0" cy="8642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1 108"/>
              <p:cNvCxnSpPr/>
              <p:nvPr/>
            </p:nvCxnSpPr>
            <p:spPr>
              <a:xfrm>
                <a:off x="10122629" y="634385"/>
                <a:ext cx="0" cy="205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1 109"/>
              <p:cNvCxnSpPr/>
              <p:nvPr/>
            </p:nvCxnSpPr>
            <p:spPr>
              <a:xfrm>
                <a:off x="10122629" y="634385"/>
                <a:ext cx="0" cy="22470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ttore 1 110"/>
              <p:cNvCxnSpPr/>
              <p:nvPr/>
            </p:nvCxnSpPr>
            <p:spPr>
              <a:xfrm>
                <a:off x="10076519" y="642067"/>
                <a:ext cx="0" cy="17668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4/7/2016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Report Coordinatore I - LNF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" name="CasellaDiTesto 7"/>
          <p:cNvSpPr txBox="1"/>
          <p:nvPr/>
        </p:nvSpPr>
        <p:spPr>
          <a:xfrm>
            <a:off x="13920" y="0"/>
            <a:ext cx="913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R&amp;D Phase2: </a:t>
            </a:r>
            <a:r>
              <a:rPr lang="en-US" sz="2400" dirty="0" err="1">
                <a:solidFill>
                  <a:srgbClr val="FF0000"/>
                </a:solidFill>
              </a:rPr>
              <a:t>sviluppo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rivelatore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-RWELL per </a:t>
            </a:r>
            <a:r>
              <a:rPr lang="en-US" sz="2400" dirty="0" err="1">
                <a:solidFill>
                  <a:srgbClr val="FF0000"/>
                </a:solidFill>
              </a:rPr>
              <a:t>possibile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installazione</a:t>
            </a:r>
            <a:r>
              <a:rPr lang="en-US" sz="2400" dirty="0">
                <a:solidFill>
                  <a:srgbClr val="FF0000"/>
                </a:solidFill>
              </a:rPr>
              <a:t> in GE2/1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0152" y="5614764"/>
            <a:ext cx="4989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collaborazione</a:t>
            </a:r>
            <a:r>
              <a:rPr lang="en-US" dirty="0" smtClean="0"/>
              <a:t> con G. </a:t>
            </a:r>
            <a:r>
              <a:rPr lang="en-US" dirty="0" err="1" smtClean="0"/>
              <a:t>Bencivenni</a:t>
            </a:r>
            <a:r>
              <a:rPr lang="en-US" dirty="0" smtClean="0"/>
              <a:t> e M. </a:t>
            </a:r>
            <a:r>
              <a:rPr lang="en-US" dirty="0" err="1" smtClean="0"/>
              <a:t>Poli-Lener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Parzialmente</a:t>
            </a:r>
            <a:r>
              <a:rPr lang="en-US" dirty="0" smtClean="0"/>
              <a:t> </a:t>
            </a:r>
            <a:r>
              <a:rPr lang="en-US" dirty="0" err="1" smtClean="0"/>
              <a:t>finanziato</a:t>
            </a:r>
            <a:r>
              <a:rPr lang="en-US" dirty="0" smtClean="0"/>
              <a:t> dal </a:t>
            </a:r>
            <a:r>
              <a:rPr lang="en-US" dirty="0" err="1" smtClean="0"/>
              <a:t>progetto</a:t>
            </a:r>
            <a:r>
              <a:rPr lang="en-US" dirty="0" smtClean="0"/>
              <a:t> AIDA2020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3" y="1226703"/>
            <a:ext cx="4039500" cy="302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3200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R&amp;D Phase2: </a:t>
            </a:r>
            <a:r>
              <a:rPr lang="en-US" sz="2400" dirty="0" err="1">
                <a:solidFill>
                  <a:srgbClr val="FF0000"/>
                </a:solidFill>
              </a:rPr>
              <a:t>sviluppo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rivelatore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-RWELL per </a:t>
            </a:r>
            <a:r>
              <a:rPr lang="en-US" sz="2400" dirty="0" err="1">
                <a:solidFill>
                  <a:srgbClr val="FF0000"/>
                </a:solidFill>
              </a:rPr>
              <a:t>possibile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installazione</a:t>
            </a:r>
            <a:r>
              <a:rPr lang="en-US" sz="2400" dirty="0">
                <a:solidFill>
                  <a:srgbClr val="FF0000"/>
                </a:solidFill>
              </a:rPr>
              <a:t> in GE2/1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4" y="4067903"/>
            <a:ext cx="3026956" cy="227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1"/>
          <a:stretch/>
        </p:blipFill>
        <p:spPr>
          <a:xfrm>
            <a:off x="3341108" y="3989813"/>
            <a:ext cx="2648528" cy="217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3" t="18865" r="6123"/>
          <a:stretch/>
        </p:blipFill>
        <p:spPr>
          <a:xfrm>
            <a:off x="6373152" y="1395638"/>
            <a:ext cx="2631936" cy="412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Straight Arrow Connector 3"/>
          <p:cNvCxnSpPr>
            <a:stCxn id="7" idx="3"/>
          </p:cNvCxnSpPr>
          <p:nvPr/>
        </p:nvCxnSpPr>
        <p:spPr>
          <a:xfrm>
            <a:off x="4498134" y="2741515"/>
            <a:ext cx="2725340" cy="468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0" idx="3"/>
          </p:cNvCxnSpPr>
          <p:nvPr/>
        </p:nvCxnSpPr>
        <p:spPr>
          <a:xfrm flipV="1">
            <a:off x="5989636" y="4291762"/>
            <a:ext cx="1101539" cy="7853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255091">
            <a:off x="2975591" y="4626504"/>
            <a:ext cx="230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DLC coated kapton foil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346" y="3155520"/>
            <a:ext cx="197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Uncut readout PCB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4/7/2016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</p:spPr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Report Coordinatore I - LNF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8008" y="5657671"/>
            <a:ext cx="2787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4F81BD"/>
                </a:solidFill>
              </a:rPr>
              <a:t>The first </a:t>
            </a:r>
            <a:r>
              <a:rPr lang="en-GB" sz="1400" dirty="0">
                <a:solidFill>
                  <a:srgbClr val="4F81BD"/>
                </a:solidFill>
              </a:rPr>
              <a:t>µ-RWELL</a:t>
            </a:r>
            <a:r>
              <a:rPr lang="en-US" sz="1400" dirty="0" smtClean="0">
                <a:solidFill>
                  <a:srgbClr val="4F81BD"/>
                </a:solidFill>
              </a:rPr>
              <a:t>  GE1/1-like amplification stage successfully glued on the RO board ready to be etched and cut in the final GE1/1 </a:t>
            </a:r>
            <a:r>
              <a:rPr lang="en-US" sz="1400" dirty="0">
                <a:solidFill>
                  <a:srgbClr val="4F81BD"/>
                </a:solidFill>
              </a:rPr>
              <a:t>shape </a:t>
            </a:r>
            <a:r>
              <a:rPr lang="en-US" sz="1400" dirty="0" smtClean="0">
                <a:solidFill>
                  <a:srgbClr val="4F81BD"/>
                </a:solidFill>
              </a:rPr>
              <a:t> </a:t>
            </a:r>
            <a:endParaRPr lang="en-US" sz="1400" dirty="0">
              <a:solidFill>
                <a:srgbClr val="4F81B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832" y="2496600"/>
            <a:ext cx="118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Strips area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09" y="330200"/>
            <a:ext cx="8473988" cy="609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CMS a CSN1 per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1261509"/>
            <a:ext cx="8921536" cy="1038949"/>
          </a:xfrm>
        </p:spPr>
        <p:txBody>
          <a:bodyPr>
            <a:norm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2017: 4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fisici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ricercatori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 1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tecnologi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5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ingengeri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b="1" dirty="0">
                <a:solidFill>
                  <a:srgbClr val="0000FF"/>
                </a:solidFill>
                <a:ea typeface="ＭＳ Ｐゴシック" pitchFamily="1" charset="-128"/>
              </a:rPr>
              <a:t>9</a:t>
            </a:r>
            <a:r>
              <a:rPr lang="en-GB" sz="1800" b="1" dirty="0" smtClean="0">
                <a:solidFill>
                  <a:srgbClr val="0000FF"/>
                </a:solidFill>
                <a:ea typeface="ＭＳ Ｐゴシック" pitchFamily="1" charset="-128"/>
              </a:rPr>
              <a:t>.2 FTE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(come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2016)</a:t>
            </a:r>
          </a:p>
          <a:p>
            <a:pPr lvl="1"/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gia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coinvolti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nell’attivita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’: L.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Passamonti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D.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Pierluigi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 A. Russo</a:t>
            </a:r>
          </a:p>
          <a:p>
            <a:pPr lvl="1"/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Una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laureanda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si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è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appena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unita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al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endParaRPr lang="en-GB" sz="1600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5100" y="24528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>
                <a:solidFill>
                  <a:srgbClr val="FF0000"/>
                </a:solidFill>
              </a:rPr>
              <a:t>		</a:t>
            </a:r>
            <a:r>
              <a:rPr lang="en-US" sz="2000" dirty="0" err="1" smtClean="0">
                <a:solidFill>
                  <a:srgbClr val="0000FF"/>
                </a:solidFill>
              </a:rPr>
              <a:t>Consumo</a:t>
            </a:r>
            <a:r>
              <a:rPr lang="en-US" sz="2000" dirty="0">
                <a:solidFill>
                  <a:srgbClr val="0000FF"/>
                </a:solidFill>
              </a:rPr>
              <a:t>	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118			</a:t>
            </a:r>
            <a:r>
              <a:rPr lang="en-US" sz="2000" dirty="0" smtClean="0">
                <a:solidFill>
                  <a:srgbClr val="0000FF"/>
                </a:solidFill>
              </a:rPr>
              <a:t>36			</a:t>
            </a:r>
            <a:r>
              <a:rPr lang="en-US" sz="2000" dirty="0" smtClean="0">
                <a:solidFill>
                  <a:srgbClr val="008000"/>
                </a:solidFill>
              </a:rPr>
              <a:t>80</a:t>
            </a:r>
          </a:p>
        </p:txBody>
      </p:sp>
      <p:graphicFrame>
        <p:nvGraphicFramePr>
          <p:cNvPr id="1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468089"/>
              </p:ext>
            </p:extLst>
          </p:nvPr>
        </p:nvGraphicFramePr>
        <p:xfrm>
          <a:off x="125537" y="3688630"/>
          <a:ext cx="8851899" cy="203879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4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board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prototipo m-RWELL R&amp;D Phase2 CMS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Bookman Old Style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4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Costruzione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Camere</a:t>
                      </a:r>
                      <a:r>
                        <a:rPr lang="en-US" baseline="0" dirty="0" smtClean="0">
                          <a:latin typeface="Bookman Old Style"/>
                          <a:cs typeface="Bookman Old Style"/>
                        </a:rPr>
                        <a:t> CMS GE1/1</a:t>
                      </a:r>
                      <a:endParaRPr lang="en-US" dirty="0">
                        <a:latin typeface="Bookman Old Style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6mu</a:t>
                      </a:r>
                      <a:endParaRPr lang="en-US" dirty="0">
                        <a:latin typeface="Bookman Old Style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64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Sviluppo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e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caratterizzazione</a:t>
                      </a:r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 </a:t>
                      </a:r>
                      <a:r>
                        <a:rPr lang="en-US" dirty="0" err="1" smtClean="0">
                          <a:latin typeface="Bookman Old Style"/>
                          <a:cs typeface="Bookman Old Style"/>
                        </a:rPr>
                        <a:t>prototipo</a:t>
                      </a:r>
                      <a:r>
                        <a:rPr lang="en-US" baseline="0" dirty="0" smtClean="0">
                          <a:latin typeface="Bookman Old Style"/>
                          <a:cs typeface="Bookman Old Style"/>
                        </a:rPr>
                        <a:t> m-RWELL</a:t>
                      </a:r>
                      <a:endParaRPr lang="en-US" dirty="0">
                        <a:latin typeface="Bookman Old Style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Bookman Old Style"/>
                          <a:cs typeface="Bookman Old Style"/>
                        </a:rPr>
                        <a:t>3mu</a:t>
                      </a:r>
                      <a:endParaRPr lang="en-US" dirty="0">
                        <a:latin typeface="Bookman Old Style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6" name="Action Button: Custom 15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00" y="1172634"/>
            <a:ext cx="2826000" cy="12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626530" y="2637369"/>
            <a:ext cx="7890941" cy="3001432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halkboard" pitchFamily="-112" charset="0"/>
              </a:rPr>
              <a:t>Il </a:t>
            </a:r>
            <a:r>
              <a:rPr lang="en-US" sz="2400" dirty="0" err="1">
                <a:latin typeface="Chalkboard" pitchFamily="-112" charset="0"/>
              </a:rPr>
              <a:t>gruppo</a:t>
            </a:r>
            <a:r>
              <a:rPr lang="en-US" sz="2400" dirty="0">
                <a:latin typeface="Chalkboard" pitchFamily="-112" charset="0"/>
              </a:rPr>
              <a:t> LNF:</a:t>
            </a:r>
          </a:p>
          <a:p>
            <a:r>
              <a:rPr lang="en-US" sz="2400" i="1" dirty="0">
                <a:latin typeface="Chalkboard" pitchFamily="-112" charset="0"/>
              </a:rPr>
              <a:t>R. </a:t>
            </a:r>
            <a:r>
              <a:rPr lang="en-US" sz="2400" i="1" dirty="0" err="1">
                <a:latin typeface="Chalkboard" pitchFamily="-112" charset="0"/>
              </a:rPr>
              <a:t>Baldini</a:t>
            </a:r>
            <a:r>
              <a:rPr lang="en-US" sz="2400" i="1" dirty="0">
                <a:latin typeface="Chalkboard" pitchFamily="-112" charset="0"/>
              </a:rPr>
              <a:t> </a:t>
            </a:r>
            <a:r>
              <a:rPr lang="en-US" sz="2400" i="1" dirty="0" err="1">
                <a:latin typeface="Chalkboard" pitchFamily="-112" charset="0"/>
              </a:rPr>
              <a:t>Ferroli</a:t>
            </a:r>
            <a:r>
              <a:rPr lang="en-US" sz="2400" i="1" dirty="0">
                <a:latin typeface="Chalkboard" pitchFamily="-112" charset="0"/>
              </a:rPr>
              <a:t>, </a:t>
            </a:r>
            <a:r>
              <a:rPr lang="en-US" sz="2400" i="1" dirty="0" err="1">
                <a:latin typeface="Chalkboard" pitchFamily="-112" charset="0"/>
              </a:rPr>
              <a:t>M.Bertani</a:t>
            </a:r>
            <a:r>
              <a:rPr lang="en-US" sz="2400" i="1" dirty="0">
                <a:latin typeface="Chalkboard" pitchFamily="-112" charset="0"/>
              </a:rPr>
              <a:t> (resp. loc.), A. </a:t>
            </a:r>
            <a:r>
              <a:rPr lang="en-US" sz="2400" i="1" dirty="0" err="1">
                <a:latin typeface="Chalkboard" pitchFamily="-112" charset="0"/>
              </a:rPr>
              <a:t>Calcaterra</a:t>
            </a:r>
            <a:r>
              <a:rPr lang="en-US" sz="2400" i="1" dirty="0">
                <a:latin typeface="Chalkboard" pitchFamily="-112" charset="0"/>
              </a:rPr>
              <a:t>, G. </a:t>
            </a:r>
            <a:r>
              <a:rPr lang="en-US" sz="2400" i="1" dirty="0" err="1">
                <a:latin typeface="Chalkboard" pitchFamily="-112" charset="0"/>
              </a:rPr>
              <a:t>Felici</a:t>
            </a:r>
            <a:r>
              <a:rPr lang="en-US" sz="2400" i="1" dirty="0">
                <a:latin typeface="Chalkboard" pitchFamily="-112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halkboard" pitchFamily="-112" charset="0"/>
              </a:rPr>
              <a:t>G.Morello</a:t>
            </a:r>
            <a:r>
              <a:rPr lang="en-US" sz="2400" i="1" dirty="0">
                <a:solidFill>
                  <a:srgbClr val="FF0000"/>
                </a:solidFill>
                <a:latin typeface="Chalkboard" pitchFamily="-112" charset="0"/>
              </a:rPr>
              <a:t> (art.36 </a:t>
            </a:r>
            <a:r>
              <a:rPr lang="en-US" sz="2400" i="1" dirty="0" err="1">
                <a:solidFill>
                  <a:srgbClr val="FF0000"/>
                </a:solidFill>
                <a:latin typeface="Chalkboard" pitchFamily="-112" charset="0"/>
              </a:rPr>
              <a:t>fino</a:t>
            </a:r>
            <a:r>
              <a:rPr lang="en-US" sz="2400" i="1" dirty="0">
                <a:solidFill>
                  <a:srgbClr val="FF0000"/>
                </a:solidFill>
                <a:latin typeface="Chalkboard" pitchFamily="-112" charset="0"/>
              </a:rPr>
              <a:t> ad </a:t>
            </a:r>
            <a:r>
              <a:rPr lang="en-US" sz="2400" i="1" dirty="0" err="1">
                <a:solidFill>
                  <a:srgbClr val="FF0000"/>
                </a:solidFill>
                <a:latin typeface="Chalkboard" pitchFamily="-112" charset="0"/>
              </a:rPr>
              <a:t>agosto</a:t>
            </a:r>
            <a:r>
              <a:rPr lang="en-US" sz="2400" i="1" dirty="0">
                <a:solidFill>
                  <a:srgbClr val="FF0000"/>
                </a:solidFill>
                <a:latin typeface="Chalkboard" pitchFamily="-112" charset="0"/>
              </a:rPr>
              <a:t>)</a:t>
            </a:r>
            <a:r>
              <a:rPr lang="en-US" sz="2400" i="1" dirty="0">
                <a:latin typeface="Chalkboard" pitchFamily="-112" charset="0"/>
              </a:rPr>
              <a:t>,  </a:t>
            </a:r>
            <a:r>
              <a:rPr lang="en-US" sz="2400" i="1" dirty="0" err="1">
                <a:latin typeface="Chalkboard" pitchFamily="-112" charset="0"/>
              </a:rPr>
              <a:t>E.Pace</a:t>
            </a:r>
            <a:r>
              <a:rPr lang="en-US" sz="2400" i="1" dirty="0">
                <a:latin typeface="Chalkboard" pitchFamily="-112" charset="0"/>
              </a:rPr>
              <a:t>, P. </a:t>
            </a:r>
            <a:r>
              <a:rPr lang="en-US" sz="2400" i="1" dirty="0" err="1">
                <a:latin typeface="Chalkboard" pitchFamily="-112" charset="0"/>
              </a:rPr>
              <a:t>Patteri</a:t>
            </a:r>
            <a:r>
              <a:rPr lang="en-US" sz="2400" i="1" dirty="0">
                <a:latin typeface="Chalkboard" pitchFamily="-112" charset="0"/>
              </a:rPr>
              <a:t>, A. </a:t>
            </a:r>
            <a:r>
              <a:rPr lang="en-US" sz="2400" i="1" dirty="0" err="1">
                <a:latin typeface="Chalkboard" pitchFamily="-112" charset="0"/>
              </a:rPr>
              <a:t>Zallo</a:t>
            </a:r>
            <a:r>
              <a:rPr lang="en-US" sz="2400" i="1" dirty="0">
                <a:latin typeface="Chalkboard" pitchFamily="-112" charset="0"/>
              </a:rPr>
              <a:t>  </a:t>
            </a:r>
            <a:r>
              <a:rPr lang="en-US" sz="2400" i="1" dirty="0">
                <a:solidFill>
                  <a:srgbClr val="3160B2"/>
                </a:solidFill>
                <a:latin typeface="Chalkboard" pitchFamily="-112" charset="0"/>
              </a:rPr>
              <a:t>and </a:t>
            </a:r>
            <a:r>
              <a:rPr lang="en-US" sz="2400" i="1" dirty="0" err="1">
                <a:solidFill>
                  <a:srgbClr val="3160B2"/>
                </a:solidFill>
                <a:latin typeface="Tahoma"/>
                <a:cs typeface="Tahoma"/>
              </a:rPr>
              <a:t>E.Tskhadadze</a:t>
            </a:r>
            <a:r>
              <a:rPr lang="en-US" sz="2400" i="1" dirty="0">
                <a:solidFill>
                  <a:srgbClr val="3160B2"/>
                </a:solidFill>
                <a:latin typeface="Tahoma"/>
                <a:cs typeface="Tahoma"/>
              </a:rPr>
              <a:t> (</a:t>
            </a:r>
            <a:r>
              <a:rPr lang="en-US" sz="2400" i="1" dirty="0" err="1">
                <a:solidFill>
                  <a:srgbClr val="3160B2"/>
                </a:solidFill>
                <a:latin typeface="Tahoma"/>
                <a:cs typeface="Tahoma"/>
              </a:rPr>
              <a:t>Dubna,fondi</a:t>
            </a:r>
            <a:r>
              <a:rPr lang="en-US" sz="2400" i="1" dirty="0">
                <a:solidFill>
                  <a:srgbClr val="3160B2"/>
                </a:solidFill>
                <a:latin typeface="Tahoma"/>
                <a:cs typeface="Tahoma"/>
              </a:rPr>
              <a:t> FAI</a:t>
            </a:r>
            <a:r>
              <a:rPr lang="en-US" sz="2400" i="1" dirty="0">
                <a:latin typeface="Tahoma"/>
                <a:cs typeface="Tahoma"/>
              </a:rPr>
              <a:t>),</a:t>
            </a:r>
          </a:p>
          <a:p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In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collaborazione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con: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S.Cerioni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(SPAS), M.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Gatta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G.Papalino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(SEA),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M.Paris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F.Putino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(div. acc.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)</a:t>
            </a:r>
            <a:endParaRPr lang="en-US" sz="2400" i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2400" i="1" dirty="0" err="1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A.Pelosi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, </a:t>
            </a:r>
            <a:r>
              <a:rPr lang="en-US" sz="2400" i="1" dirty="0" err="1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M.Capodiferro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 (</a:t>
            </a:r>
            <a:r>
              <a:rPr lang="en-US" sz="2400" i="1" dirty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INFN-Roma1</a:t>
            </a:r>
            <a:r>
              <a:rPr lang="en-US" sz="2400" i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Chalkboard" pitchFamily="-112" charset="0"/>
              </a:rPr>
              <a:t>)</a:t>
            </a:r>
            <a:endParaRPr lang="en-US" sz="2400" i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Chalkboard" pitchFamily="-112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4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461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BESIII Activity from mid 2015-2016 at LNF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799" y="1221322"/>
            <a:ext cx="9144001" cy="513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1" charset="2"/>
              <a:buChar char="o"/>
              <a:defRPr sz="3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1" charset="2"/>
              <a:buChar char="n"/>
              <a:defRPr sz="26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1" charset="2"/>
              <a:buChar char="o"/>
              <a:defRPr sz="23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1" charset="2"/>
              <a:buChar char="n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1" charset="2"/>
              <a:buChar char="§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Data taking 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going since 2015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rial" pitchFamily="1" charset="0"/>
              <a:cs typeface="Arial"/>
            </a:endParaRPr>
          </a:p>
          <a:p>
            <a:pPr marL="908050" marR="0" lvl="1" indent="-436563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Luminosity record of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10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33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cm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-2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s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-1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reached with 1.89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GeV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, 0.85 A beams</a:t>
            </a:r>
          </a:p>
          <a:p>
            <a:pPr marL="908050" marR="0" lvl="1" indent="-436563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n"/>
              <a:tabLst/>
              <a:defRPr/>
            </a:pPr>
            <a:r>
              <a:rPr lang="en-US" sz="2000" kern="0" baseline="0" dirty="0" smtClean="0">
                <a:solidFill>
                  <a:srgbClr val="000000"/>
                </a:solidFill>
                <a:latin typeface="Verdana"/>
                <a:cs typeface="Arial"/>
              </a:rPr>
              <a:t>D</a:t>
            </a:r>
            <a:r>
              <a:rPr lang="en-US" sz="2000" kern="0" baseline="-25000" dirty="0" smtClean="0">
                <a:solidFill>
                  <a:srgbClr val="000000"/>
                </a:solidFill>
                <a:latin typeface="Verdana"/>
                <a:cs typeface="Arial"/>
              </a:rPr>
              <a:t>S</a:t>
            </a:r>
            <a:r>
              <a:rPr lang="en-US" sz="2000" kern="0" baseline="0" dirty="0" smtClean="0">
                <a:solidFill>
                  <a:srgbClr val="000000"/>
                </a:solidFill>
                <a:latin typeface="Verdana"/>
                <a:cs typeface="Arial"/>
              </a:rPr>
              <a:t> data taking completed with 3 fb</a:t>
            </a:r>
            <a:r>
              <a:rPr lang="en-US" sz="2000" kern="0" baseline="30000" dirty="0" smtClean="0">
                <a:solidFill>
                  <a:srgbClr val="000000"/>
                </a:solidFill>
                <a:latin typeface="Verdana"/>
                <a:cs typeface="Arial"/>
              </a:rPr>
              <a:t>-1</a:t>
            </a:r>
          </a:p>
          <a:p>
            <a:pPr lvl="1" defTabSz="914400">
              <a:lnSpc>
                <a:spcPct val="120000"/>
              </a:lnSpc>
              <a:spcBef>
                <a:spcPts val="600"/>
              </a:spcBef>
              <a:buClr>
                <a:srgbClr val="CC0000"/>
              </a:buClr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Arial"/>
              </a:rPr>
              <a:t>Run start delayed by 2 months, won’t run at </a:t>
            </a:r>
            <a:r>
              <a:rPr lang="en-US" sz="2000" kern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c</a:t>
            </a:r>
            <a:r>
              <a:rPr lang="en-US" sz="2000" kern="0" baseline="-25000" dirty="0" smtClean="0">
                <a:solidFill>
                  <a:srgbClr val="000000"/>
                </a:solidFill>
                <a:latin typeface="Verdana"/>
                <a:cs typeface="Arial"/>
              </a:rPr>
              <a:t>c1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Arial"/>
              </a:rPr>
              <a:t> nor (LNF proposal) @~3686 </a:t>
            </a:r>
            <a:r>
              <a:rPr lang="en-US" sz="2000" kern="0" dirty="0" err="1" smtClean="0">
                <a:solidFill>
                  <a:srgbClr val="000000"/>
                </a:solidFill>
                <a:latin typeface="Verdana"/>
                <a:cs typeface="Arial"/>
              </a:rPr>
              <a:t>GeV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Arial"/>
              </a:rPr>
              <a:t>, </a:t>
            </a:r>
            <a:r>
              <a:rPr lang="en-US" sz="2000" kern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  <a:cs typeface="Arial"/>
              </a:rPr>
              <a:t>(2S) 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Arial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CGEM program: </a:t>
            </a:r>
          </a:p>
          <a:p>
            <a:pPr marL="908050" marR="0" lvl="1" indent="-436563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Two CERN Tests Beam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of two 10x10cm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2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planar GEM with analog readout: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very promising results using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Arial" pitchFamily="1" charset="0"/>
                <a:cs typeface="Symbol" charset="2"/>
              </a:rPr>
              <a:t>m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TPC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readout mode</a:t>
            </a:r>
            <a:endParaRPr kumimoji="0" lang="en-US" sz="2000" b="0" i="0" u="none" strike="noStrike" kern="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rial" pitchFamily="1" charset="0"/>
              <a:cs typeface="Arial"/>
            </a:endParaRPr>
          </a:p>
          <a:p>
            <a:pPr marL="908050" marR="0" lvl="1" indent="-436563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Construction of Layer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of BESIII IT:</a:t>
            </a:r>
          </a:p>
          <a:p>
            <a:pPr marL="1304925" marR="0" lvl="2" indent="-3952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three GEM complete Cylinders in 2015</a:t>
            </a:r>
          </a:p>
          <a:p>
            <a:pPr marL="1304925" marR="0" lvl="2" indent="-3952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Cathode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manufactured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in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LNF and FE</a:t>
            </a:r>
          </a:p>
          <a:p>
            <a:pPr marL="1304925" marR="0" lvl="2" indent="-3952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Anode arrived from CERN at mid-September2015 assembled in LNF+FE</a:t>
            </a:r>
          </a:p>
          <a:p>
            <a:pPr marL="1304925" marR="0" lvl="2" indent="-3952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Vertical Insertion Machine (VIM) from KLOE-2 adapted to BESIII geometry</a:t>
            </a:r>
          </a:p>
          <a:p>
            <a:pPr lvl="3" indent="-395288" defTabSz="914400">
              <a:lnSpc>
                <a:spcPct val="120000"/>
              </a:lnSpc>
              <a:spcBef>
                <a:spcPts val="600"/>
              </a:spcBef>
              <a:buClr>
                <a:srgbClr val="CC0000"/>
              </a:buClr>
              <a:buFont typeface="Wingdings" pitchFamily="1" charset="2"/>
              <a:buChar char="o"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Using VIM, Layer</a:t>
            </a:r>
            <a:r>
              <a:rPr kumimoji="0" lang="en-US" sz="17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 2 assembly and instrumentation completed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in 2016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rial" pitchFamily="1" charset="0"/>
              <a:cs typeface="Arial"/>
            </a:endParaRPr>
          </a:p>
          <a:p>
            <a:pPr marL="1304925" marR="0" lvl="2" indent="-395288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itchFamily="1" charset="2"/>
              <a:buChar char="o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Test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beam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Arial" pitchFamily="1" charset="0"/>
                <a:cs typeface="Arial"/>
              </a:rPr>
              <a:t>foreseen @ CERN in August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Arial" pitchFamily="1" charset="0"/>
              <a:cs typeface="Arial"/>
            </a:endParaRPr>
          </a:p>
          <a:p>
            <a:pPr lvl="0" defTabSz="914400">
              <a:lnSpc>
                <a:spcPct val="120000"/>
              </a:lnSpc>
              <a:spcBef>
                <a:spcPts val="600"/>
              </a:spcBef>
              <a:buClr>
                <a:srgbClr val="CC0000"/>
              </a:buClr>
              <a:defRPr/>
            </a:pP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Presently, placing </a:t>
            </a: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orders to CERN for the GEM foils for layer 1 and </a:t>
            </a: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3</a:t>
            </a:r>
            <a:endParaRPr lang="en-US" sz="2100" kern="0" dirty="0">
              <a:solidFill>
                <a:srgbClr val="000000"/>
              </a:solidFill>
              <a:latin typeface="Verdana"/>
              <a:cs typeface="Arial"/>
            </a:endParaRPr>
          </a:p>
          <a:p>
            <a:pPr lvl="0" defTabSz="914400">
              <a:lnSpc>
                <a:spcPct val="120000"/>
              </a:lnSpc>
              <a:spcBef>
                <a:spcPts val="600"/>
              </a:spcBef>
              <a:buClr>
                <a:srgbClr val="CC0000"/>
              </a:buClr>
              <a:defRPr/>
            </a:pP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Before end of 2016, </a:t>
            </a: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start assembling new cylinders</a:t>
            </a:r>
          </a:p>
          <a:p>
            <a:pPr lvl="0" defTabSz="914400">
              <a:lnSpc>
                <a:spcPct val="120000"/>
              </a:lnSpc>
              <a:spcBef>
                <a:spcPts val="600"/>
              </a:spcBef>
              <a:buClr>
                <a:srgbClr val="CC0000"/>
              </a:buClr>
              <a:defRPr/>
            </a:pP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Goal: finish </a:t>
            </a: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construction of all the three cylinders for the BESIII-IT by the end of </a:t>
            </a:r>
            <a:r>
              <a:rPr lang="en-US" sz="2100" kern="0" dirty="0" smtClean="0">
                <a:solidFill>
                  <a:srgbClr val="000000"/>
                </a:solidFill>
                <a:latin typeface="Verdana"/>
                <a:cs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8743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3" y="1147234"/>
            <a:ext cx="6731997" cy="4779111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368290" y="-211661"/>
            <a:ext cx="8229600" cy="963256"/>
          </a:xfrm>
        </p:spPr>
        <p:txBody>
          <a:bodyPr>
            <a:normAutofit/>
          </a:bodyPr>
          <a:lstStyle/>
          <a:p>
            <a:r>
              <a:rPr lang="it-IT" dirty="0" smtClean="0"/>
              <a:t> The 5 </a:t>
            </a:r>
            <a:r>
              <a:rPr lang="it-IT" dirty="0" err="1" smtClean="0"/>
              <a:t>cylinders</a:t>
            </a:r>
            <a:r>
              <a:rPr lang="it-IT" dirty="0" smtClean="0"/>
              <a:t> for CGEM </a:t>
            </a:r>
            <a:r>
              <a:rPr lang="it-IT" dirty="0" err="1" smtClean="0"/>
              <a:t>Layer</a:t>
            </a:r>
            <a:r>
              <a:rPr lang="it-IT" dirty="0" smtClean="0"/>
              <a:t> 2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707922" y="1608723"/>
            <a:ext cx="24525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three 3 CGEM </a:t>
            </a:r>
          </a:p>
          <a:p>
            <a:r>
              <a:rPr lang="en-US" sz="1600" dirty="0" smtClean="0"/>
              <a:t>assembled and tested  </a:t>
            </a:r>
          </a:p>
          <a:p>
            <a:r>
              <a:rPr lang="en-US" sz="1600" dirty="0" smtClean="0"/>
              <a:t>at LNF</a:t>
            </a:r>
          </a:p>
          <a:p>
            <a:r>
              <a:rPr lang="en-US" sz="1600" dirty="0" smtClean="0"/>
              <a:t>Anode and Cathode </a:t>
            </a:r>
            <a:r>
              <a:rPr lang="en-US" sz="1600" dirty="0" smtClean="0"/>
              <a:t>made</a:t>
            </a:r>
            <a:endParaRPr lang="en-US" sz="1600" dirty="0" smtClean="0"/>
          </a:p>
          <a:p>
            <a:r>
              <a:rPr lang="en-US" sz="1600" dirty="0" smtClean="0"/>
              <a:t>at Ferrara (</a:t>
            </a:r>
            <a:r>
              <a:rPr lang="en-US" sz="1600" dirty="0" err="1" smtClean="0"/>
              <a:t>rohacell</a:t>
            </a:r>
            <a:r>
              <a:rPr lang="en-US" sz="1600" dirty="0" smtClean="0"/>
              <a:t>) &amp; LNF </a:t>
            </a:r>
          </a:p>
        </p:txBody>
      </p:sp>
    </p:spTree>
    <p:extLst>
      <p:ext uri="{BB962C8B-B14F-4D97-AF65-F5344CB8AC3E}">
        <p14:creationId xmlns:p14="http://schemas.microsoft.com/office/powerpoint/2010/main" val="314732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52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Layer 2 </a:t>
            </a:r>
            <a:r>
              <a:rPr lang="en-US" sz="4000" dirty="0" smtClean="0"/>
              <a:t>assembly @ </a:t>
            </a:r>
            <a:r>
              <a:rPr lang="en-US" sz="4000" dirty="0" smtClean="0"/>
              <a:t>LNF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3877" y="1002092"/>
            <a:ext cx="904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Using the Vertical Insertion Machine (adapted from KLOE2)  the five cylinders (three GEMs, cathode and anode are inserted one into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other, starting from the outermost one (anode) 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92" y="5811616"/>
            <a:ext cx="274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flange slits up and the anode is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extracted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from its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mold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0" b="9156"/>
          <a:stretch/>
        </p:blipFill>
        <p:spPr>
          <a:xfrm>
            <a:off x="47979" y="1582281"/>
            <a:ext cx="9035248" cy="42131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9" y="5794928"/>
            <a:ext cx="272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anode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is fixed through fixing pins to the flange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0926" y="583514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anode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hanging from the upper side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74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nSW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27000" y="1219200"/>
            <a:ext cx="4610100" cy="5137150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INFN coordinator from LNF</a:t>
            </a:r>
          </a:p>
          <a:p>
            <a:r>
              <a:rPr lang="en-US" sz="2000" dirty="0" smtClean="0"/>
              <a:t>Main INFN site (assembly, tests and complete drift panels) </a:t>
            </a:r>
          </a:p>
          <a:p>
            <a:r>
              <a:rPr lang="en-US" sz="2000" dirty="0" smtClean="0"/>
              <a:t>Design responsibility </a:t>
            </a:r>
          </a:p>
          <a:p>
            <a:r>
              <a:rPr lang="en-US" sz="2100" dirty="0" smtClean="0"/>
              <a:t>Recent Activity (highlights): </a:t>
            </a:r>
          </a:p>
          <a:p>
            <a:pPr lvl="1"/>
            <a:r>
              <a:rPr lang="en-US" sz="1800" dirty="0" smtClean="0"/>
              <a:t>FDR and construction site visit in October </a:t>
            </a:r>
          </a:p>
          <a:p>
            <a:pPr lvl="1"/>
            <a:r>
              <a:rPr lang="en-US" sz="1800" dirty="0" smtClean="0"/>
              <a:t>MOD0 construction started October 2015</a:t>
            </a:r>
          </a:p>
          <a:p>
            <a:pPr lvl="2"/>
            <a:r>
              <a:rPr lang="en-US" sz="1500" dirty="0" smtClean="0"/>
              <a:t>Drift Panels made in Rome (finalized @LNF)</a:t>
            </a:r>
          </a:p>
          <a:p>
            <a:pPr lvl="2"/>
            <a:r>
              <a:rPr lang="en-US" sz="1500" dirty="0" smtClean="0"/>
              <a:t>Have to wait for PCB from CERN until Feb. 2016 (Panels made in PV in ~1 month)</a:t>
            </a:r>
          </a:p>
          <a:p>
            <a:pPr lvl="1"/>
            <a:r>
              <a:rPr lang="en-US" sz="1800" dirty="0" smtClean="0"/>
              <a:t>MOD0 assembly completed on mid of April (1</a:t>
            </a:r>
            <a:r>
              <a:rPr lang="en-US" sz="1800" baseline="30000" dirty="0" smtClean="0"/>
              <a:t>st</a:t>
            </a:r>
            <a:r>
              <a:rPr lang="en-US" sz="1800" dirty="0"/>
              <a:t> </a:t>
            </a:r>
            <a:r>
              <a:rPr lang="en-US" sz="1800" dirty="0" smtClean="0"/>
              <a:t>in the collaboration)</a:t>
            </a:r>
          </a:p>
          <a:p>
            <a:pPr lvl="1"/>
            <a:r>
              <a:rPr lang="en-US" sz="1800" dirty="0" smtClean="0"/>
              <a:t>Test beam (H8) in mid June</a:t>
            </a:r>
          </a:p>
          <a:p>
            <a:r>
              <a:rPr lang="en-US" sz="2400" dirty="0" smtClean="0"/>
              <a:t>INFN </a:t>
            </a:r>
            <a:r>
              <a:rPr lang="en-US" sz="2400" dirty="0"/>
              <a:t>is now </a:t>
            </a:r>
            <a:r>
              <a:rPr lang="en-US" sz="2400" dirty="0" smtClean="0"/>
              <a:t>“de facto” leading the project</a:t>
            </a:r>
            <a:endParaRPr lang="en-US" sz="2000" dirty="0"/>
          </a:p>
        </p:txBody>
      </p:sp>
      <p:pic>
        <p:nvPicPr>
          <p:cNvPr id="11" name="Picture 10" descr="WP_20160420_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701" y="1432155"/>
            <a:ext cx="5637591" cy="421079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7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Layer 2</a:t>
            </a:r>
            <a:r>
              <a:rPr lang="en-US" sz="4000" dirty="0" smtClean="0"/>
              <a:t> </a:t>
            </a:r>
            <a:r>
              <a:rPr lang="en-US" sz="4000" dirty="0" smtClean="0"/>
              <a:t>assembly @ </a:t>
            </a:r>
            <a:r>
              <a:rPr lang="en-US" sz="4000" dirty="0"/>
              <a:t>LNF</a:t>
            </a:r>
          </a:p>
        </p:txBody>
      </p:sp>
      <p:pic>
        <p:nvPicPr>
          <p:cNvPr id="4" name="Picture 3" descr="WP_20160224_004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7"/>
          <a:stretch/>
        </p:blipFill>
        <p:spPr>
          <a:xfrm rot="5400000">
            <a:off x="5133942" y="1818606"/>
            <a:ext cx="4860000" cy="2930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301" y="5585637"/>
            <a:ext cx="295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Outer GEM is placed at the bottom and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he anode, the anode slits down  around the outer GEM – glued together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6511" y="5941230"/>
            <a:ext cx="568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machine is rotated of 180° to allow gluing the other side of the electrodes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45" y="678751"/>
            <a:ext cx="2794000" cy="495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889" y="822684"/>
            <a:ext cx="3048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5" y="-13458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Final equipment and first HV test</a:t>
            </a:r>
            <a:endParaRPr lang="en-US" sz="4000" dirty="0"/>
          </a:p>
        </p:txBody>
      </p:sp>
      <p:pic>
        <p:nvPicPr>
          <p:cNvPr id="5" name="Content Placeholder 4" descr="Foto 04-05-16, 11 35 10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925911" y="1276839"/>
            <a:ext cx="4189405" cy="2304000"/>
          </a:xfrm>
        </p:spPr>
      </p:pic>
      <p:pic>
        <p:nvPicPr>
          <p:cNvPr id="6" name="Picture 5" descr="20160325_09523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r="8466" b="19305"/>
          <a:stretch/>
        </p:blipFill>
        <p:spPr>
          <a:xfrm rot="10800000">
            <a:off x="270937" y="1158308"/>
            <a:ext cx="4485620" cy="2451085"/>
          </a:xfrm>
          <a:prstGeom prst="rect">
            <a:avLst/>
          </a:prstGeom>
        </p:spPr>
      </p:pic>
      <p:pic>
        <p:nvPicPr>
          <p:cNvPr id="7" name="Picture 6" descr="20160503_14532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0"/>
          <a:stretch/>
        </p:blipFill>
        <p:spPr>
          <a:xfrm>
            <a:off x="344324" y="3700172"/>
            <a:ext cx="4139993" cy="2750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5623" y="3700172"/>
            <a:ext cx="4349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cylinder is instrumented with HV connectors and Transition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Boards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The 7 channels of the detector are supplied up through a passive divider, as in the final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setup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First HV test with 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Ar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/</a:t>
            </a:r>
            <a:r>
              <a:rPr lang="en-US" sz="2000" dirty="0" err="1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Isobutane</a:t>
            </a:r>
            <a:r>
              <a:rPr lang="en-US" sz="20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(90:10) with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provisional HV boards: OK, no short-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cuts</a:t>
            </a:r>
            <a:endParaRPr lang="en-US" sz="20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31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5" y="152400"/>
            <a:ext cx="8229600" cy="85601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Test beam activity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276476" y="1166168"/>
            <a:ext cx="84949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Test chambers studied at H4 @ </a:t>
            </a:r>
            <a:r>
              <a:rPr lang="en-US" sz="2000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CERN SPS in 2015: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Efficiency plateau at 97%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Resolution ~190 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m @ 1 T with standard cluster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centroid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Resolution ~150 </a:t>
            </a:r>
            <a:r>
              <a:rPr lang="en-US" dirty="0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m 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@ 1 T with “</a:t>
            </a:r>
            <a:r>
              <a:rPr lang="en-US" dirty="0" smtClean="0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-TPC RO” (local track reconstruction within the few-mm gap)</a:t>
            </a:r>
            <a:endParaRPr lang="en-US" dirty="0">
              <a:solidFill>
                <a:prstClr val="black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	</a:t>
            </a:r>
            <a:endParaRPr lang="en-US" sz="2400" dirty="0">
              <a:solidFill>
                <a:prstClr val="black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Planned activities:</a:t>
            </a:r>
            <a:endParaRPr lang="en-US" sz="2000" dirty="0" smtClean="0">
              <a:solidFill>
                <a:prstClr val="black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Test with cosmic rays @ LNF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Test 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beam 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in H2 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@ CERN 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SPS up 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to 3.5 T </a:t>
            </a:r>
            <a:r>
              <a:rPr lang="en-US" dirty="0" err="1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solenoidal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mag. 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f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ield in 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August 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2016</a:t>
            </a:r>
            <a:endParaRPr lang="en-US" dirty="0">
              <a:solidFill>
                <a:prstClr val="black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5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1607" y="1311388"/>
            <a:ext cx="7978366" cy="46520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9672" y="432179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finalize the detector design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37404" y="5152811"/>
            <a:ext cx="49525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R&amp;D and simulation for detector design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6605" y="3980194"/>
            <a:ext cx="5083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begin detector construction, LAY 2 ready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7405" y="2172980"/>
            <a:ext cx="2754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complete construction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7405" y="1783677"/>
            <a:ext cx="1410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installation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26304" y="1311388"/>
            <a:ext cx="3767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commissioning and data taking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93674" y="1817251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QC and test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0983" y="1968284"/>
            <a:ext cx="4647728" cy="33425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4246" y="1315695"/>
            <a:ext cx="1439573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2018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2017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2016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2015</a:t>
            </a: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2800" b="0" dirty="0" smtClean="0">
              <a:solidFill>
                <a:prstClr val="black"/>
              </a:solidFill>
              <a:latin typeface="Helvetica Neue"/>
              <a:ea typeface="ＭＳ Ｐゴシック" charset="0"/>
              <a:cs typeface="Helvetica Neue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2014 </a:t>
            </a:r>
            <a:endParaRPr lang="en-US" sz="2800" b="0" dirty="0">
              <a:solidFill>
                <a:prstClr val="black"/>
              </a:solidFill>
              <a:latin typeface="Gill Sans MT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0603" y="2951899"/>
            <a:ext cx="2978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black"/>
                </a:solidFill>
                <a:latin typeface="Helvetica Neue"/>
                <a:ea typeface="ＭＳ Ｐゴシック" charset="0"/>
                <a:cs typeface="Helvetica Neue"/>
              </a:rPr>
              <a:t>Layer 1&amp; 3 construction</a:t>
            </a:r>
          </a:p>
        </p:txBody>
      </p:sp>
    </p:spTree>
    <p:extLst>
      <p:ext uri="{BB962C8B-B14F-4D97-AF65-F5344CB8AC3E}">
        <p14:creationId xmlns:p14="http://schemas.microsoft.com/office/powerpoint/2010/main" val="3501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" y="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BES-III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5467" y="1149348"/>
            <a:ext cx="8775700" cy="18859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err="1" smtClean="0"/>
              <a:t>Gruppo</a:t>
            </a:r>
            <a:r>
              <a:rPr lang="en-US" sz="1600" b="1" dirty="0" smtClean="0"/>
              <a:t> 2016: 5 </a:t>
            </a:r>
            <a:r>
              <a:rPr lang="en-US" sz="1600" b="1" dirty="0" err="1" smtClean="0"/>
              <a:t>Ric</a:t>
            </a:r>
            <a:r>
              <a:rPr lang="en-US" sz="1600" b="1" dirty="0" smtClean="0"/>
              <a:t> + 1 </a:t>
            </a:r>
            <a:r>
              <a:rPr lang="en-US" sz="1600" b="1" dirty="0" err="1" smtClean="0"/>
              <a:t>Tecnologo</a:t>
            </a:r>
            <a:r>
              <a:rPr lang="en-US" sz="1600" b="1" dirty="0" smtClean="0"/>
              <a:t>: </a:t>
            </a:r>
            <a:r>
              <a:rPr lang="en-US" sz="1600" b="1" dirty="0" smtClean="0">
                <a:solidFill>
                  <a:srgbClr val="FF0000"/>
                </a:solidFill>
              </a:rPr>
              <a:t>3.2 FTE </a:t>
            </a:r>
            <a:r>
              <a:rPr lang="en-US" sz="1600" b="1" dirty="0" smtClean="0">
                <a:sym typeface="Wingdings"/>
              </a:rPr>
              <a:t>(</a:t>
            </a:r>
            <a:r>
              <a:rPr lang="en-US" sz="1600" b="1" dirty="0" err="1" smtClean="0">
                <a:sym typeface="Wingdings"/>
              </a:rPr>
              <a:t>nel</a:t>
            </a:r>
            <a:r>
              <a:rPr lang="en-US" sz="1600" b="1" dirty="0" smtClean="0">
                <a:sym typeface="Wingdings"/>
              </a:rPr>
              <a:t> 2016 era 4.9 FTE)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1600" i="1" dirty="0" smtClean="0">
                <a:latin typeface="Chalkboard" pitchFamily="-112" charset="0"/>
              </a:rPr>
              <a:t>R. </a:t>
            </a:r>
            <a:r>
              <a:rPr lang="en-US" sz="1600" i="1" dirty="0" err="1" smtClean="0">
                <a:latin typeface="Chalkboard" pitchFamily="-112" charset="0"/>
              </a:rPr>
              <a:t>Baldini</a:t>
            </a:r>
            <a:r>
              <a:rPr lang="en-US" sz="1600" i="1" dirty="0" smtClean="0">
                <a:latin typeface="Chalkboard" pitchFamily="-112" charset="0"/>
              </a:rPr>
              <a:t> </a:t>
            </a:r>
            <a:r>
              <a:rPr lang="en-US" sz="1600" i="1" dirty="0" err="1" smtClean="0">
                <a:latin typeface="Chalkboard" pitchFamily="-112" charset="0"/>
              </a:rPr>
              <a:t>Ferroli</a:t>
            </a:r>
            <a:r>
              <a:rPr lang="en-US" sz="1600" i="1" dirty="0" smtClean="0">
                <a:latin typeface="Chalkboard" pitchFamily="-112" charset="0"/>
              </a:rPr>
              <a:t> (0%), </a:t>
            </a:r>
            <a:r>
              <a:rPr lang="en-US" sz="1600" i="1" dirty="0" err="1" smtClean="0">
                <a:latin typeface="Chalkboard" pitchFamily="-112" charset="0"/>
              </a:rPr>
              <a:t>M.Bertani</a:t>
            </a:r>
            <a:r>
              <a:rPr lang="en-US" sz="1600" i="1" dirty="0" smtClean="0">
                <a:latin typeface="Chalkboard" pitchFamily="-112" charset="0"/>
              </a:rPr>
              <a:t> (resp. loc.) (90%), A. </a:t>
            </a:r>
            <a:r>
              <a:rPr lang="en-US" sz="1600" i="1" dirty="0" err="1" smtClean="0">
                <a:latin typeface="Chalkboard" pitchFamily="-112" charset="0"/>
              </a:rPr>
              <a:t>Calcaterra</a:t>
            </a:r>
            <a:r>
              <a:rPr lang="en-US" sz="1600" i="1" dirty="0" smtClean="0">
                <a:latin typeface="Chalkboard" pitchFamily="-112" charset="0"/>
              </a:rPr>
              <a:t> (resp. MAE project)(90%), </a:t>
            </a:r>
            <a:r>
              <a:rPr lang="en-US" sz="1600" i="1" dirty="0" err="1" smtClean="0">
                <a:latin typeface="Chalkboard" pitchFamily="-112" charset="0"/>
              </a:rPr>
              <a:t>G.Felici</a:t>
            </a:r>
            <a:r>
              <a:rPr lang="en-US" sz="1600" i="1" dirty="0" smtClean="0">
                <a:latin typeface="Chalkboard" pitchFamily="-112" charset="0"/>
              </a:rPr>
              <a:t>(30%), E. Pace (30%), P. </a:t>
            </a:r>
            <a:r>
              <a:rPr lang="en-US" sz="1600" i="1" dirty="0" err="1" smtClean="0">
                <a:latin typeface="Chalkboard" pitchFamily="-112" charset="0"/>
              </a:rPr>
              <a:t>Patteri</a:t>
            </a:r>
            <a:r>
              <a:rPr lang="en-US" sz="1600" i="1" dirty="0" smtClean="0">
                <a:latin typeface="Chalkboard" pitchFamily="-112" charset="0"/>
              </a:rPr>
              <a:t> (80%)</a:t>
            </a:r>
            <a:endParaRPr lang="en-US" sz="1600" i="1" dirty="0" smtClean="0">
              <a:solidFill>
                <a:srgbClr val="FF0000"/>
              </a:solidFill>
              <a:latin typeface="Chalkboard" pitchFamily="-112" charset="0"/>
            </a:endParaRPr>
          </a:p>
          <a:p>
            <a:r>
              <a:rPr lang="en-US" sz="1600" dirty="0" err="1"/>
              <a:t>probabile</a:t>
            </a:r>
            <a:r>
              <a:rPr lang="en-US" sz="1600" dirty="0"/>
              <a:t> </a:t>
            </a:r>
            <a:r>
              <a:rPr lang="en-US" sz="1600" dirty="0" err="1"/>
              <a:t>assegno</a:t>
            </a:r>
            <a:r>
              <a:rPr lang="en-US" sz="1600" dirty="0"/>
              <a:t> di </a:t>
            </a:r>
            <a:r>
              <a:rPr lang="en-US" sz="1600" dirty="0" err="1"/>
              <a:t>ricerca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2017 con </a:t>
            </a:r>
            <a:r>
              <a:rPr lang="en-US" sz="1600" dirty="0" err="1"/>
              <a:t>fondi</a:t>
            </a:r>
            <a:r>
              <a:rPr lang="en-US" sz="1600" dirty="0"/>
              <a:t> </a:t>
            </a:r>
            <a:r>
              <a:rPr lang="en-US" sz="1600" dirty="0" err="1"/>
              <a:t>esterni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 +1 </a:t>
            </a:r>
            <a:r>
              <a:rPr lang="en-US" sz="1600" dirty="0" smtClean="0">
                <a:sym typeface="Wingdings"/>
              </a:rPr>
              <a:t>FTE</a:t>
            </a:r>
            <a:endParaRPr lang="en-US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" y="62370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5467" y="24274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~20%):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onsumo </a:t>
            </a:r>
            <a:r>
              <a:rPr lang="en-US" sz="2000" dirty="0" smtClean="0"/>
              <a:t>   </a:t>
            </a:r>
            <a:r>
              <a:rPr lang="en-US" sz="2000" dirty="0" err="1" smtClean="0">
                <a:solidFill>
                  <a:srgbClr val="008000"/>
                </a:solidFill>
              </a:rPr>
              <a:t>Altri</a:t>
            </a:r>
            <a:r>
              <a:rPr lang="en-US" sz="2000" dirty="0" smtClean="0">
                <a:solidFill>
                  <a:srgbClr val="008000"/>
                </a:solidFill>
              </a:rPr>
              <a:t> cons.(gas)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    90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40               </a:t>
            </a:r>
            <a:r>
              <a:rPr lang="en-US" sz="2000" dirty="0">
                <a:solidFill>
                  <a:srgbClr val="008000"/>
                </a:solidFill>
              </a:rPr>
              <a:t>7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II </a:t>
            </a:r>
            <a:r>
              <a:rPr lang="en-US" dirty="0" err="1" smtClean="0"/>
              <a:t>semestre</a:t>
            </a:r>
            <a:r>
              <a:rPr lang="en-US" dirty="0" smtClean="0"/>
              <a:t> 2016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643" y="5011003"/>
            <a:ext cx="9125357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*Grazie al </a:t>
            </a:r>
            <a:r>
              <a:rPr lang="en-US" sz="1600" dirty="0" err="1" smtClean="0"/>
              <a:t>contributo</a:t>
            </a:r>
            <a:r>
              <a:rPr lang="en-US" sz="1600" dirty="0" smtClean="0"/>
              <a:t> FAI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E.Tskhadadze</a:t>
            </a:r>
            <a:r>
              <a:rPr lang="en-US" sz="1600" dirty="0" smtClean="0"/>
              <a:t> shared con </a:t>
            </a:r>
            <a:r>
              <a:rPr lang="en-US" sz="1600" dirty="0" err="1" smtClean="0"/>
              <a:t>LHCb</a:t>
            </a:r>
            <a:r>
              <a:rPr lang="en-US" sz="1600" dirty="0" smtClean="0"/>
              <a:t> (</a:t>
            </a:r>
            <a:r>
              <a:rPr lang="en-US" sz="1600" dirty="0" err="1" smtClean="0"/>
              <a:t>scadenza</a:t>
            </a:r>
            <a:r>
              <a:rPr lang="en-US" sz="1600" dirty="0" smtClean="0"/>
              <a:t> 29/7) </a:t>
            </a:r>
            <a:r>
              <a:rPr lang="en-US" sz="1600" dirty="0" err="1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J.Dong</a:t>
            </a:r>
            <a:r>
              <a:rPr lang="en-US" sz="1600" dirty="0" smtClean="0"/>
              <a:t>, </a:t>
            </a:r>
            <a:r>
              <a:rPr lang="en-US" sz="1600" dirty="0" err="1" smtClean="0"/>
              <a:t>ai</a:t>
            </a:r>
            <a:r>
              <a:rPr lang="en-US" sz="1600" dirty="0" smtClean="0"/>
              <a:t> LNF </a:t>
            </a:r>
            <a:r>
              <a:rPr lang="en-US" sz="1600" dirty="0" err="1" smtClean="0"/>
              <a:t>nell'ambito</a:t>
            </a:r>
            <a:r>
              <a:rPr lang="en-US" sz="1600" dirty="0" smtClean="0"/>
              <a:t> </a:t>
            </a:r>
            <a:r>
              <a:rPr lang="en-US" sz="1600" dirty="0" err="1" smtClean="0"/>
              <a:t>della</a:t>
            </a:r>
            <a:r>
              <a:rPr lang="en-US" sz="1600" dirty="0" smtClean="0"/>
              <a:t> </a:t>
            </a:r>
            <a:r>
              <a:rPr lang="en-US" sz="1600" dirty="0" err="1" smtClean="0"/>
              <a:t>collaborazione</a:t>
            </a:r>
            <a:r>
              <a:rPr lang="en-US" sz="1600" dirty="0" smtClean="0"/>
              <a:t> Italia-</a:t>
            </a:r>
            <a:r>
              <a:rPr lang="en-US" sz="1600" dirty="0" err="1" smtClean="0"/>
              <a:t>Cina</a:t>
            </a:r>
            <a:r>
              <a:rPr lang="en-US" sz="1600" dirty="0" smtClean="0"/>
              <a:t> </a:t>
            </a:r>
            <a:r>
              <a:rPr lang="en-US" sz="1600" dirty="0" err="1" smtClean="0"/>
              <a:t>e</a:t>
            </a:r>
            <a:r>
              <a:rPr lang="en-US" sz="1600" dirty="0" smtClean="0"/>
              <a:t> </a:t>
            </a:r>
            <a:r>
              <a:rPr lang="en-US" sz="1600" dirty="0" err="1" smtClean="0"/>
              <a:t>pagata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 IHEP, </a:t>
            </a:r>
            <a:r>
              <a:rPr lang="en-US" sz="1600" dirty="0" err="1" smtClean="0"/>
              <a:t>l’utilizzo</a:t>
            </a:r>
            <a:r>
              <a:rPr lang="en-US" sz="1600" dirty="0" smtClean="0"/>
              <a:t> del SSE </a:t>
            </a:r>
            <a:r>
              <a:rPr lang="en-US" sz="1600" dirty="0" err="1" smtClean="0"/>
              <a:t>è</a:t>
            </a:r>
            <a:r>
              <a:rPr lang="en-US" sz="1600" dirty="0" smtClean="0"/>
              <a:t> </a:t>
            </a:r>
            <a:r>
              <a:rPr lang="en-US" sz="1600" dirty="0" err="1" smtClean="0"/>
              <a:t>stato</a:t>
            </a:r>
            <a:r>
              <a:rPr lang="en-US" sz="1600" dirty="0" smtClean="0"/>
              <a:t> </a:t>
            </a:r>
            <a:r>
              <a:rPr lang="en-US" sz="1600" dirty="0" err="1" smtClean="0"/>
              <a:t>pressoché</a:t>
            </a:r>
            <a:r>
              <a:rPr lang="en-US" sz="1600" dirty="0" smtClean="0"/>
              <a:t> </a:t>
            </a:r>
            <a:r>
              <a:rPr lang="en-US" sz="1600" dirty="0" err="1" smtClean="0"/>
              <a:t>nullo</a:t>
            </a:r>
            <a:r>
              <a:rPr lang="en-US" sz="1600" dirty="0" smtClean="0"/>
              <a:t> </a:t>
            </a:r>
            <a:r>
              <a:rPr lang="en-US" sz="1600" dirty="0" err="1" smtClean="0"/>
              <a:t>nel</a:t>
            </a:r>
            <a:r>
              <a:rPr lang="en-US" sz="1600" dirty="0" smtClean="0"/>
              <a:t> I </a:t>
            </a:r>
            <a:r>
              <a:rPr lang="en-US" sz="1600" dirty="0" err="1" smtClean="0"/>
              <a:t>semestre</a:t>
            </a:r>
            <a:r>
              <a:rPr lang="en-US" sz="1600" dirty="0" smtClean="0"/>
              <a:t>. </a:t>
            </a:r>
            <a:endParaRPr lang="en-US" sz="1600" dirty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85339"/>
              </p:ext>
            </p:extLst>
          </p:nvPr>
        </p:nvGraphicFramePr>
        <p:xfrm>
          <a:off x="152402" y="1291579"/>
          <a:ext cx="8851899" cy="3148370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Anodo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. 1&amp;3, supporto per test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bench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cosmici,schede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LV,cablaggio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HV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progettazione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frames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1 e 3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6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2017 BES-III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LNF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" y="45437"/>
            <a:ext cx="720000" cy="3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7" name="Action Button: Custom 6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892351"/>
              </p:ext>
            </p:extLst>
          </p:nvPr>
        </p:nvGraphicFramePr>
        <p:xfrm>
          <a:off x="146050" y="2401721"/>
          <a:ext cx="8851899" cy="3291948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varie CGEM-IT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asss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23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meccanica:frames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 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Belle II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2016 – 3.1 FTE</a:t>
            </a:r>
            <a:endParaRPr lang="en-US" dirty="0"/>
          </a:p>
          <a:p>
            <a:r>
              <a:rPr lang="en-US" dirty="0"/>
              <a:t>E. De Lucia, R. de Sangro, G. </a:t>
            </a:r>
            <a:r>
              <a:rPr lang="en-US" dirty="0" err="1"/>
              <a:t>Finocchiaro</a:t>
            </a:r>
            <a:r>
              <a:rPr lang="en-US" dirty="0"/>
              <a:t>, B. </a:t>
            </a:r>
            <a:r>
              <a:rPr lang="en-US" dirty="0" err="1"/>
              <a:t>Oberhof</a:t>
            </a:r>
            <a:r>
              <a:rPr lang="en-US" dirty="0"/>
              <a:t>, P. </a:t>
            </a:r>
            <a:r>
              <a:rPr lang="en-US" dirty="0" err="1"/>
              <a:t>Patteri</a:t>
            </a:r>
            <a:r>
              <a:rPr lang="en-US" dirty="0"/>
              <a:t>, I. Peruzzi, M. Piccolo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/>
              <a:t>2017 – 3.1 FTE</a:t>
            </a:r>
            <a:endParaRPr lang="en-US" sz="2400" dirty="0"/>
          </a:p>
          <a:p>
            <a:r>
              <a:rPr lang="en-US" sz="2400" dirty="0" smtClean="0"/>
              <a:t>M. Beretta, R</a:t>
            </a:r>
            <a:r>
              <a:rPr lang="en-US" sz="2400" dirty="0"/>
              <a:t>. de Sangro, G. </a:t>
            </a:r>
            <a:r>
              <a:rPr lang="en-US" sz="2400" dirty="0" err="1"/>
              <a:t>Finocchiaro</a:t>
            </a:r>
            <a:r>
              <a:rPr lang="en-US" sz="2400" dirty="0"/>
              <a:t>, B. </a:t>
            </a:r>
            <a:r>
              <a:rPr lang="en-US" sz="2400" dirty="0" err="1"/>
              <a:t>Oberhof</a:t>
            </a:r>
            <a:r>
              <a:rPr lang="en-US" sz="2400" dirty="0"/>
              <a:t>, P. </a:t>
            </a:r>
            <a:r>
              <a:rPr lang="en-US" sz="2400" dirty="0" err="1"/>
              <a:t>Patteri</a:t>
            </a:r>
            <a:r>
              <a:rPr lang="en-US" sz="2400" dirty="0"/>
              <a:t>, I. Peruzzi, M. Piccolo</a:t>
            </a:r>
          </a:p>
          <a:p>
            <a:endParaRPr lang="en-US" sz="2400" dirty="0"/>
          </a:p>
        </p:txBody>
      </p:sp>
      <p:pic>
        <p:nvPicPr>
          <p:cNvPr id="5" name="Picture 4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52" y="968915"/>
            <a:ext cx="1590548" cy="12923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Arial"/>
              </a:rPr>
              <a:t>Attività</a:t>
            </a:r>
            <a:r>
              <a:rPr lang="en-US" dirty="0" smtClean="0">
                <a:cs typeface="Arial"/>
              </a:rPr>
              <a:t> 2016</a:t>
            </a:r>
            <a:endParaRPr lang="en-US" dirty="0"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cs typeface="Arial"/>
              </a:rPr>
              <a:t>Commissioning e </a:t>
            </a:r>
            <a:r>
              <a:rPr lang="en-US" dirty="0" err="1">
                <a:cs typeface="Arial"/>
              </a:rPr>
              <a:t>p</a:t>
            </a:r>
            <a:r>
              <a:rPr lang="en-US" dirty="0" err="1" smtClean="0">
                <a:cs typeface="Arial"/>
              </a:rPr>
              <a:t>resa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dati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apparato</a:t>
            </a:r>
            <a:r>
              <a:rPr lang="en-US" dirty="0" smtClean="0">
                <a:cs typeface="Arial"/>
              </a:rPr>
              <a:t> BEAST</a:t>
            </a:r>
          </a:p>
          <a:p>
            <a:pPr lvl="2"/>
            <a:r>
              <a:rPr lang="en-US" dirty="0" smtClean="0">
                <a:cs typeface="Arial"/>
              </a:rPr>
              <a:t>Il </a:t>
            </a:r>
            <a:r>
              <a:rPr lang="en-US" dirty="0" err="1" smtClean="0">
                <a:cs typeface="Arial"/>
              </a:rPr>
              <a:t>gruppo</a:t>
            </a:r>
            <a:r>
              <a:rPr lang="en-US" dirty="0" smtClean="0">
                <a:cs typeface="Arial"/>
              </a:rPr>
              <a:t> LNF ha </a:t>
            </a:r>
            <a:r>
              <a:rPr lang="en-US" dirty="0" err="1" smtClean="0">
                <a:cs typeface="Arial"/>
              </a:rPr>
              <a:t>coordinato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il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lavoro</a:t>
            </a:r>
            <a:r>
              <a:rPr lang="en-US" dirty="0" smtClean="0">
                <a:cs typeface="Arial"/>
              </a:rPr>
              <a:t> del </a:t>
            </a:r>
            <a:r>
              <a:rPr lang="en-US" dirty="0" err="1" smtClean="0">
                <a:cs typeface="Arial"/>
              </a:rPr>
              <a:t>gruppo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italiano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installazione</a:t>
            </a:r>
            <a:r>
              <a:rPr lang="en-US" dirty="0" smtClean="0">
                <a:cs typeface="Arial"/>
              </a:rPr>
              <a:t> (</a:t>
            </a:r>
            <a:r>
              <a:rPr lang="en-US" dirty="0" err="1" smtClean="0">
                <a:cs typeface="Arial"/>
              </a:rPr>
              <a:t>Agosto</a:t>
            </a:r>
            <a:r>
              <a:rPr lang="en-US" dirty="0" smtClean="0">
                <a:cs typeface="Arial"/>
              </a:rPr>
              <a:t> 2015), </a:t>
            </a:r>
            <a:r>
              <a:rPr lang="en-US" dirty="0" err="1" smtClean="0">
                <a:cs typeface="Arial"/>
              </a:rPr>
              <a:t>calibrazione</a:t>
            </a:r>
            <a:r>
              <a:rPr lang="en-US" dirty="0" smtClean="0">
                <a:cs typeface="Arial"/>
              </a:rPr>
              <a:t> (</a:t>
            </a:r>
            <a:r>
              <a:rPr lang="en-US" dirty="0" err="1" smtClean="0">
                <a:cs typeface="Arial"/>
              </a:rPr>
              <a:t>Ottobre-Dicembre</a:t>
            </a:r>
            <a:r>
              <a:rPr lang="en-US" dirty="0" smtClean="0">
                <a:cs typeface="Arial"/>
              </a:rPr>
              <a:t> 2015) e commissioning (</a:t>
            </a:r>
            <a:r>
              <a:rPr lang="en-US" dirty="0" err="1" smtClean="0">
                <a:cs typeface="Arial"/>
              </a:rPr>
              <a:t>Gennaio</a:t>
            </a:r>
            <a:r>
              <a:rPr lang="en-US" dirty="0" smtClean="0">
                <a:cs typeface="Arial"/>
              </a:rPr>
              <a:t> 2016) </a:t>
            </a:r>
            <a:r>
              <a:rPr lang="en-US" dirty="0" err="1" smtClean="0">
                <a:cs typeface="Arial"/>
              </a:rPr>
              <a:t>dei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cristalli</a:t>
            </a:r>
            <a:r>
              <a:rPr lang="en-US" dirty="0" smtClean="0">
                <a:cs typeface="Arial"/>
              </a:rPr>
              <a:t> di LYSO e </a:t>
            </a:r>
            <a:r>
              <a:rPr lang="en-US" dirty="0" err="1" smtClean="0">
                <a:cs typeface="Arial"/>
              </a:rPr>
              <a:t>CsI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puro</a:t>
            </a:r>
            <a:endParaRPr lang="en-US" dirty="0" smtClean="0">
              <a:cs typeface="Arial"/>
            </a:endParaRPr>
          </a:p>
          <a:p>
            <a:pPr lvl="2"/>
            <a:r>
              <a:rPr lang="en-US" dirty="0" err="1" smtClean="0">
                <a:cs typeface="Arial"/>
              </a:rPr>
              <a:t>Partecipato</a:t>
            </a:r>
            <a:r>
              <a:rPr lang="en-US" dirty="0" smtClean="0">
                <a:cs typeface="Arial"/>
              </a:rPr>
              <a:t> al run di </a:t>
            </a:r>
            <a:r>
              <a:rPr lang="en-US" dirty="0" err="1" smtClean="0">
                <a:cs typeface="Arial"/>
              </a:rPr>
              <a:t>presa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dati</a:t>
            </a:r>
            <a:r>
              <a:rPr lang="en-US" dirty="0" smtClean="0">
                <a:cs typeface="Arial"/>
              </a:rPr>
              <a:t> da </a:t>
            </a:r>
            <a:r>
              <a:rPr lang="en-US" dirty="0" err="1" smtClean="0">
                <a:cs typeface="Arial"/>
              </a:rPr>
              <a:t>Febbraio</a:t>
            </a:r>
            <a:r>
              <a:rPr lang="en-US" dirty="0" smtClean="0">
                <a:cs typeface="Arial"/>
              </a:rPr>
              <a:t> a </a:t>
            </a:r>
            <a:r>
              <a:rPr lang="en-US" dirty="0" err="1" smtClean="0">
                <a:cs typeface="Arial"/>
              </a:rPr>
              <a:t>Giugno</a:t>
            </a:r>
            <a:r>
              <a:rPr lang="en-US" dirty="0" smtClean="0">
                <a:cs typeface="Arial"/>
              </a:rPr>
              <a:t> 2016</a:t>
            </a:r>
          </a:p>
          <a:p>
            <a:r>
              <a:rPr lang="en-US" dirty="0" err="1" smtClean="0">
                <a:cs typeface="Arial"/>
              </a:rPr>
              <a:t>Completamento</a:t>
            </a:r>
            <a:r>
              <a:rPr lang="en-US" dirty="0" smtClean="0">
                <a:cs typeface="Arial"/>
              </a:rPr>
              <a:t> del </a:t>
            </a:r>
            <a:r>
              <a:rPr lang="en-US" dirty="0" err="1" smtClean="0">
                <a:cs typeface="Arial"/>
              </a:rPr>
              <a:t>lavoro</a:t>
            </a:r>
            <a:r>
              <a:rPr lang="en-US" dirty="0" smtClean="0">
                <a:cs typeface="Arial"/>
              </a:rPr>
              <a:t> di R&amp;D </a:t>
            </a:r>
            <a:r>
              <a:rPr lang="en-US" dirty="0" err="1" smtClean="0">
                <a:cs typeface="Arial"/>
              </a:rPr>
              <a:t>sul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possibile</a:t>
            </a:r>
            <a:r>
              <a:rPr lang="en-US" dirty="0" smtClean="0">
                <a:cs typeface="Arial"/>
              </a:rPr>
              <a:t> upgrade del </a:t>
            </a:r>
            <a:r>
              <a:rPr lang="en-US" dirty="0" err="1" smtClean="0">
                <a:cs typeface="Arial"/>
              </a:rPr>
              <a:t>calorimetro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e.m</a:t>
            </a:r>
            <a:r>
              <a:rPr lang="en-US" dirty="0" smtClean="0">
                <a:cs typeface="Arial"/>
              </a:rPr>
              <a:t>. con </a:t>
            </a:r>
            <a:r>
              <a:rPr lang="en-US" dirty="0" err="1" smtClean="0">
                <a:cs typeface="Arial"/>
              </a:rPr>
              <a:t>cristalli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CsI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puro</a:t>
            </a:r>
            <a:endParaRPr lang="en-US" dirty="0" smtClean="0">
              <a:cs typeface="Arial"/>
            </a:endParaRPr>
          </a:p>
          <a:p>
            <a:pPr lvl="1"/>
            <a:r>
              <a:rPr lang="en-US" dirty="0" err="1" smtClean="0">
                <a:cs typeface="Arial"/>
              </a:rPr>
              <a:t>Gli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studi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laboratorio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sono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stati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completati</a:t>
            </a:r>
            <a:r>
              <a:rPr lang="en-US" dirty="0" smtClean="0">
                <a:cs typeface="Arial"/>
              </a:rPr>
              <a:t> in </a:t>
            </a:r>
            <a:r>
              <a:rPr lang="en-US" dirty="0" err="1" smtClean="0">
                <a:cs typeface="Arial"/>
              </a:rPr>
              <a:t>questi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giorni</a:t>
            </a:r>
            <a:endParaRPr lang="en-US" dirty="0" smtClean="0">
              <a:cs typeface="Arial"/>
            </a:endParaRPr>
          </a:p>
          <a:p>
            <a:pPr lvl="2"/>
            <a:r>
              <a:rPr lang="en-US" dirty="0" smtClean="0">
                <a:cs typeface="Arial"/>
              </a:rPr>
              <a:t>Studio del pile-up con </a:t>
            </a:r>
            <a:r>
              <a:rPr lang="en-US" dirty="0" err="1" smtClean="0">
                <a:cs typeface="Arial"/>
              </a:rPr>
              <a:t>sorgente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radioattiva</a:t>
            </a:r>
            <a:r>
              <a:rPr lang="en-US" dirty="0" smtClean="0">
                <a:cs typeface="Arial"/>
              </a:rPr>
              <a:t> (</a:t>
            </a:r>
            <a:r>
              <a:rPr lang="en-US" dirty="0" err="1" smtClean="0">
                <a:cs typeface="Arial"/>
              </a:rPr>
              <a:t>Laboratorio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Sorgenti</a:t>
            </a:r>
            <a:r>
              <a:rPr lang="en-US" dirty="0" smtClean="0">
                <a:cs typeface="Arial"/>
              </a:rPr>
              <a:t> LNF)</a:t>
            </a:r>
          </a:p>
          <a:p>
            <a:pPr lvl="2"/>
            <a:r>
              <a:rPr lang="en-US" dirty="0" err="1" smtClean="0">
                <a:cs typeface="Arial"/>
              </a:rPr>
              <a:t>Lettura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cristalli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CsI</a:t>
            </a:r>
            <a:r>
              <a:rPr lang="en-US" dirty="0" smtClean="0">
                <a:cs typeface="Arial"/>
              </a:rPr>
              <a:t>(</a:t>
            </a:r>
            <a:r>
              <a:rPr lang="en-US" dirty="0" err="1" smtClean="0">
                <a:cs typeface="Arial"/>
              </a:rPr>
              <a:t>Tl</a:t>
            </a:r>
            <a:r>
              <a:rPr lang="en-US" dirty="0" smtClean="0">
                <a:cs typeface="Arial"/>
              </a:rPr>
              <a:t>) con APD</a:t>
            </a:r>
          </a:p>
          <a:p>
            <a:r>
              <a:rPr lang="en-US" dirty="0" smtClean="0">
                <a:cs typeface="Arial"/>
              </a:rPr>
              <a:t>Software: </a:t>
            </a:r>
            <a:r>
              <a:rPr lang="en-US" dirty="0" err="1">
                <a:cs typeface="Arial"/>
              </a:rPr>
              <a:t>s</a:t>
            </a:r>
            <a:r>
              <a:rPr lang="en-US" dirty="0" err="1" smtClean="0">
                <a:cs typeface="Arial"/>
              </a:rPr>
              <a:t>tudiate</a:t>
            </a:r>
            <a:r>
              <a:rPr lang="en-US" dirty="0" smtClean="0">
                <a:cs typeface="Arial"/>
              </a:rPr>
              <a:t> le performance </a:t>
            </a:r>
            <a:r>
              <a:rPr lang="en-US" dirty="0" err="1" smtClean="0">
                <a:cs typeface="Arial"/>
              </a:rPr>
              <a:t>della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ricostruzione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dei</a:t>
            </a:r>
            <a:r>
              <a:rPr lang="en-US" dirty="0" smtClean="0">
                <a:cs typeface="Arial"/>
              </a:rPr>
              <a:t> cluster </a:t>
            </a:r>
            <a:r>
              <a:rPr lang="en-US" dirty="0" err="1" smtClean="0">
                <a:cs typeface="Arial"/>
              </a:rPr>
              <a:t>neutri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nel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calorimetro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e.m</a:t>
            </a:r>
            <a:r>
              <a:rPr lang="en-US" dirty="0" smtClean="0">
                <a:cs typeface="Arial"/>
              </a:rPr>
              <a:t>.</a:t>
            </a:r>
          </a:p>
          <a:p>
            <a:r>
              <a:rPr lang="en-US" dirty="0" err="1" smtClean="0">
                <a:cs typeface="Arial"/>
              </a:rPr>
              <a:t>Analisi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dati</a:t>
            </a:r>
            <a:r>
              <a:rPr lang="en-US" dirty="0" smtClean="0">
                <a:cs typeface="Arial"/>
              </a:rPr>
              <a:t> BEAST</a:t>
            </a:r>
          </a:p>
          <a:p>
            <a:pPr lvl="1"/>
            <a:r>
              <a:rPr lang="en-US" dirty="0" smtClean="0">
                <a:cs typeface="Arial"/>
              </a:rPr>
              <a:t>Lo </a:t>
            </a:r>
            <a:r>
              <a:rPr lang="en-US" dirty="0" err="1" smtClean="0">
                <a:cs typeface="Arial"/>
              </a:rPr>
              <a:t>smontaggio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dell’apparato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è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avvenuto</a:t>
            </a:r>
            <a:r>
              <a:rPr lang="en-US" dirty="0" smtClean="0">
                <a:cs typeface="Arial"/>
              </a:rPr>
              <a:t> la </a:t>
            </a:r>
            <a:r>
              <a:rPr lang="en-US" dirty="0" err="1" smtClean="0">
                <a:cs typeface="Arial"/>
              </a:rPr>
              <a:t>settimana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scorsa</a:t>
            </a:r>
            <a:r>
              <a:rPr lang="en-US" dirty="0" smtClean="0">
                <a:cs typeface="Arial"/>
              </a:rPr>
              <a:t>, </a:t>
            </a:r>
            <a:r>
              <a:rPr lang="en-US" dirty="0" err="1" smtClean="0">
                <a:cs typeface="Arial"/>
              </a:rPr>
              <a:t>ora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>
                <a:cs typeface="Arial"/>
              </a:rPr>
              <a:t>i</a:t>
            </a:r>
            <a:r>
              <a:rPr lang="en-US" dirty="0" err="1" smtClean="0">
                <a:cs typeface="Arial"/>
              </a:rPr>
              <a:t>nizierà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l’analisi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dei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dati</a:t>
            </a:r>
            <a:endParaRPr lang="en-US" dirty="0" smtClean="0">
              <a:cs typeface="Arial"/>
            </a:endParaRPr>
          </a:p>
          <a:p>
            <a:r>
              <a:rPr lang="en-US" dirty="0" err="1" smtClean="0">
                <a:solidFill>
                  <a:srgbClr val="FF0000"/>
                </a:solidFill>
                <a:cs typeface="Arial"/>
              </a:rPr>
              <a:t>Inizio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del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lavoro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sul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rivelatore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di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e </a:t>
            </a:r>
            <a:r>
              <a:rPr lang="en-US" i="1" dirty="0" smtClean="0">
                <a:solidFill>
                  <a:srgbClr val="FF0000"/>
                </a:solidFill>
                <a:cs typeface="Arial"/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  <a:cs typeface="Arial"/>
              </a:rPr>
              <a:t>L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 di Belle II (KLM)</a:t>
            </a:r>
          </a:p>
          <a:p>
            <a:pPr lvl="1"/>
            <a:r>
              <a:rPr lang="en-US" dirty="0" err="1" smtClean="0">
                <a:cs typeface="Arial"/>
              </a:rPr>
              <a:t>Produzione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dell’elettronica</a:t>
            </a:r>
            <a:r>
              <a:rPr lang="en-US" dirty="0" smtClean="0">
                <a:cs typeface="Arial"/>
              </a:rPr>
              <a:t> di front end </a:t>
            </a:r>
            <a:r>
              <a:rPr lang="en-US" dirty="0" err="1" smtClean="0">
                <a:cs typeface="Arial"/>
              </a:rPr>
              <a:t>degli</a:t>
            </a:r>
            <a:r>
              <a:rPr lang="en-US" dirty="0" smtClean="0">
                <a:cs typeface="Arial"/>
              </a:rPr>
              <a:t> RPC</a:t>
            </a:r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7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BEAST – </a:t>
            </a:r>
            <a:r>
              <a:rPr lang="en-US" dirty="0" err="1" smtClean="0"/>
              <a:t>Fase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 </a:t>
            </a:r>
            <a:r>
              <a:rPr lang="en-US" dirty="0" err="1" smtClean="0"/>
              <a:t>cristalli</a:t>
            </a:r>
            <a:r>
              <a:rPr lang="en-US" dirty="0" smtClean="0"/>
              <a:t> di LYSO e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puro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stati</a:t>
            </a:r>
            <a:r>
              <a:rPr lang="en-US" dirty="0" smtClean="0"/>
              <a:t> </a:t>
            </a:r>
            <a:r>
              <a:rPr lang="en-US" dirty="0" err="1" smtClean="0"/>
              <a:t>cruciali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monitoring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macchina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la prima </a:t>
            </a:r>
            <a:r>
              <a:rPr lang="en-US" dirty="0" err="1" smtClean="0"/>
              <a:t>fase</a:t>
            </a:r>
            <a:r>
              <a:rPr lang="en-US" dirty="0" smtClean="0"/>
              <a:t> di commissioning di </a:t>
            </a:r>
            <a:r>
              <a:rPr lang="en-US" dirty="0" err="1" smtClean="0"/>
              <a:t>SuperKEKB</a:t>
            </a:r>
            <a:r>
              <a:rPr lang="en-US" dirty="0" smtClean="0"/>
              <a:t>, da </a:t>
            </a:r>
            <a:r>
              <a:rPr lang="en-US" dirty="0" err="1" smtClean="0"/>
              <a:t>febbraio</a:t>
            </a:r>
            <a:r>
              <a:rPr lang="en-US" dirty="0" smtClean="0"/>
              <a:t> a </a:t>
            </a:r>
            <a:r>
              <a:rPr lang="en-US" dirty="0" err="1" smtClean="0"/>
              <a:t>giugno</a:t>
            </a:r>
            <a:endParaRPr lang="en-US" dirty="0" smtClean="0"/>
          </a:p>
          <a:p>
            <a:r>
              <a:rPr lang="en-US" dirty="0" err="1" smtClean="0"/>
              <a:t>Sono</a:t>
            </a:r>
            <a:r>
              <a:rPr lang="en-US" dirty="0" smtClean="0"/>
              <a:t> state </a:t>
            </a:r>
            <a:r>
              <a:rPr lang="en-US" dirty="0" err="1" smtClean="0"/>
              <a:t>effettuate</a:t>
            </a:r>
            <a:r>
              <a:rPr lang="en-US" dirty="0" smtClean="0"/>
              <a:t> </a:t>
            </a:r>
            <a:r>
              <a:rPr lang="en-US" dirty="0" err="1" smtClean="0"/>
              <a:t>misure</a:t>
            </a:r>
            <a:r>
              <a:rPr lang="en-US" dirty="0" smtClean="0"/>
              <a:t> di </a:t>
            </a:r>
            <a:r>
              <a:rPr lang="en-US" dirty="0" err="1" smtClean="0"/>
              <a:t>fondo</a:t>
            </a:r>
            <a:r>
              <a:rPr lang="en-US" dirty="0" smtClean="0"/>
              <a:t> </a:t>
            </a:r>
            <a:r>
              <a:rPr lang="en-US" dirty="0" err="1" smtClean="0"/>
              <a:t>dovuto</a:t>
            </a:r>
            <a:r>
              <a:rPr lang="en-US" dirty="0" smtClean="0"/>
              <a:t> al </a:t>
            </a:r>
            <a:r>
              <a:rPr lang="en-US" dirty="0" err="1" smtClean="0"/>
              <a:t>processo</a:t>
            </a:r>
            <a:r>
              <a:rPr lang="en-US" dirty="0" smtClean="0"/>
              <a:t> </a:t>
            </a:r>
            <a:r>
              <a:rPr lang="en-US" dirty="0" err="1" smtClean="0"/>
              <a:t>Touschek</a:t>
            </a:r>
            <a:r>
              <a:rPr lang="en-US" dirty="0" smtClean="0"/>
              <a:t> e </a:t>
            </a:r>
            <a:r>
              <a:rPr lang="en-US" dirty="0" err="1" smtClean="0"/>
              <a:t>all’interazione</a:t>
            </a:r>
            <a:r>
              <a:rPr lang="en-US" dirty="0" smtClean="0"/>
              <a:t> beam-gas,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fornito</a:t>
            </a:r>
            <a:r>
              <a:rPr lang="en-US" dirty="0" smtClean="0"/>
              <a:t> un primo </a:t>
            </a:r>
            <a:r>
              <a:rPr lang="en-US" dirty="0" err="1" smtClean="0"/>
              <a:t>confronto</a:t>
            </a:r>
            <a:r>
              <a:rPr lang="en-US" dirty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livelli</a:t>
            </a:r>
            <a:r>
              <a:rPr lang="en-US" dirty="0" smtClean="0"/>
              <a:t> di </a:t>
            </a:r>
            <a:r>
              <a:rPr lang="en-US" dirty="0" err="1" smtClean="0"/>
              <a:t>fondo</a:t>
            </a:r>
            <a:r>
              <a:rPr lang="en-US" dirty="0" smtClean="0"/>
              <a:t> </a:t>
            </a:r>
            <a:r>
              <a:rPr lang="en-US" dirty="0" err="1" smtClean="0"/>
              <a:t>effettivamente</a:t>
            </a:r>
            <a:r>
              <a:rPr lang="en-US" dirty="0" smtClean="0"/>
              <a:t> </a:t>
            </a:r>
            <a:r>
              <a:rPr lang="en-US" dirty="0" err="1" smtClean="0"/>
              <a:t>misurati</a:t>
            </a:r>
            <a:r>
              <a:rPr lang="en-US" dirty="0" smtClean="0"/>
              <a:t>, </a:t>
            </a:r>
            <a:r>
              <a:rPr lang="en-US" dirty="0" err="1" smtClean="0"/>
              <a:t>rispetto</a:t>
            </a:r>
            <a:r>
              <a:rPr lang="en-US" dirty="0" smtClean="0"/>
              <a:t> a </a:t>
            </a:r>
            <a:r>
              <a:rPr lang="en-US" dirty="0" err="1" smtClean="0"/>
              <a:t>quelli</a:t>
            </a:r>
            <a:r>
              <a:rPr lang="en-US" dirty="0" smtClean="0"/>
              <a:t> </a:t>
            </a:r>
            <a:r>
              <a:rPr lang="en-US" dirty="0" err="1" smtClean="0"/>
              <a:t>previsti</a:t>
            </a:r>
            <a:r>
              <a:rPr lang="en-US" dirty="0" smtClean="0"/>
              <a:t> </a:t>
            </a:r>
            <a:r>
              <a:rPr lang="en-US" dirty="0" err="1" smtClean="0"/>
              <a:t>dalle</a:t>
            </a:r>
            <a:r>
              <a:rPr lang="en-US" dirty="0" smtClean="0"/>
              <a:t> </a:t>
            </a:r>
            <a:r>
              <a:rPr lang="en-US" dirty="0" err="1" smtClean="0"/>
              <a:t>simulazioni</a:t>
            </a:r>
            <a:r>
              <a:rPr lang="en-US" dirty="0" smtClean="0"/>
              <a:t> di Monte Carlo</a:t>
            </a:r>
          </a:p>
          <a:p>
            <a:r>
              <a:rPr lang="en-US" dirty="0" err="1" smtClean="0"/>
              <a:t>Molti</a:t>
            </a:r>
            <a:r>
              <a:rPr lang="en-US" dirty="0" smtClean="0"/>
              <a:t> </a:t>
            </a:r>
            <a:r>
              <a:rPr lang="en-US" dirty="0" err="1" smtClean="0"/>
              <a:t>altri</a:t>
            </a:r>
            <a:r>
              <a:rPr lang="en-US" dirty="0" smtClean="0"/>
              <a:t> test di </a:t>
            </a:r>
            <a:r>
              <a:rPr lang="en-US" dirty="0" err="1" smtClean="0"/>
              <a:t>macchina</a:t>
            </a:r>
            <a:r>
              <a:rPr lang="en-US" dirty="0" smtClean="0"/>
              <a:t> </a:t>
            </a:r>
            <a:r>
              <a:rPr lang="en-US" dirty="0" err="1" smtClean="0"/>
              <a:t>effettuati</a:t>
            </a:r>
            <a:endParaRPr lang="en-US" dirty="0" smtClean="0"/>
          </a:p>
          <a:p>
            <a:r>
              <a:rPr lang="en-US" dirty="0" err="1" smtClean="0"/>
              <a:t>Inoltre</a:t>
            </a:r>
            <a:r>
              <a:rPr lang="en-US" dirty="0" smtClean="0"/>
              <a:t>, con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r>
              <a:rPr lang="en-US" dirty="0" smtClean="0"/>
              <a:t> di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puro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misurare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di </a:t>
            </a:r>
            <a:r>
              <a:rPr lang="en-US" dirty="0" err="1" smtClean="0"/>
              <a:t>fondo</a:t>
            </a:r>
            <a:r>
              <a:rPr lang="en-US" dirty="0"/>
              <a:t> </a:t>
            </a:r>
            <a:r>
              <a:rPr lang="en-US" dirty="0" err="1" smtClean="0"/>
              <a:t>prodotto</a:t>
            </a:r>
            <a:r>
              <a:rPr lang="en-US" dirty="0" smtClean="0"/>
              <a:t> dal </a:t>
            </a:r>
            <a:r>
              <a:rPr lang="en-US" dirty="0" err="1" smtClean="0"/>
              <a:t>singolo</a:t>
            </a:r>
            <a:r>
              <a:rPr lang="en-US" dirty="0" smtClean="0"/>
              <a:t> bunch </a:t>
            </a:r>
            <a:r>
              <a:rPr lang="en-US" dirty="0" err="1" smtClean="0"/>
              <a:t>iniettato</a:t>
            </a:r>
            <a:r>
              <a:rPr lang="en-US" dirty="0" smtClean="0"/>
              <a:t>, e </a:t>
            </a:r>
            <a:r>
              <a:rPr lang="en-US" dirty="0" err="1" smtClean="0"/>
              <a:t>studiarne</a:t>
            </a:r>
            <a:r>
              <a:rPr lang="en-US" dirty="0" smtClean="0"/>
              <a:t> la </a:t>
            </a:r>
            <a:r>
              <a:rPr lang="en-US" dirty="0" err="1" smtClean="0"/>
              <a:t>struttura</a:t>
            </a:r>
            <a:r>
              <a:rPr lang="en-US" dirty="0" smtClean="0"/>
              <a:t> </a:t>
            </a:r>
            <a:r>
              <a:rPr lang="en-US" dirty="0" err="1" smtClean="0"/>
              <a:t>temporale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primi</a:t>
            </a:r>
            <a:r>
              <a:rPr lang="en-US" dirty="0" smtClean="0"/>
              <a:t> 5ms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l’iniezione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Questa </a:t>
            </a:r>
            <a:r>
              <a:rPr lang="en-US" dirty="0" err="1" smtClean="0">
                <a:solidFill>
                  <a:srgbClr val="FF0000"/>
                </a:solidFill>
              </a:rPr>
              <a:t>misura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è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stata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effettuata</a:t>
            </a:r>
            <a:r>
              <a:rPr lang="en-US" dirty="0" smtClean="0">
                <a:solidFill>
                  <a:srgbClr val="FF0000"/>
                </a:solidFill>
              </a:rPr>
              <a:t> e </a:t>
            </a:r>
            <a:r>
              <a:rPr lang="en-US" dirty="0" err="1" smtClean="0">
                <a:solidFill>
                  <a:srgbClr val="FF0000"/>
                </a:solidFill>
              </a:rPr>
              <a:t>distribuita</a:t>
            </a:r>
            <a:r>
              <a:rPr lang="en-US" dirty="0" smtClean="0">
                <a:solidFill>
                  <a:srgbClr val="FF0000"/>
                </a:solidFill>
              </a:rPr>
              <a:t> in tempo </a:t>
            </a:r>
            <a:r>
              <a:rPr lang="en-US" dirty="0" err="1" smtClean="0">
                <a:solidFill>
                  <a:srgbClr val="FF0000"/>
                </a:solidFill>
              </a:rPr>
              <a:t>reale</a:t>
            </a:r>
            <a:r>
              <a:rPr lang="en-US" dirty="0" smtClean="0">
                <a:solidFill>
                  <a:srgbClr val="FF0000"/>
                </a:solidFill>
              </a:rPr>
              <a:t> sui monitor </a:t>
            </a:r>
            <a:r>
              <a:rPr lang="en-US" dirty="0" err="1" smtClean="0">
                <a:solidFill>
                  <a:srgbClr val="FF0000"/>
                </a:solidFill>
              </a:rPr>
              <a:t>della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controllo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SuperKEKB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dando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modo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agli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operatori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macchina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regolare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parametri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iniezione</a:t>
            </a:r>
            <a:r>
              <a:rPr lang="en-US" dirty="0" smtClean="0">
                <a:solidFill>
                  <a:srgbClr val="FF0000"/>
                </a:solidFill>
              </a:rPr>
              <a:t> in </a:t>
            </a:r>
            <a:r>
              <a:rPr lang="en-US" dirty="0" err="1" smtClean="0">
                <a:solidFill>
                  <a:srgbClr val="FF0000"/>
                </a:solidFill>
              </a:rPr>
              <a:t>modo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ottimale</a:t>
            </a:r>
            <a:r>
              <a:rPr lang="en-US" dirty="0" smtClean="0">
                <a:solidFill>
                  <a:srgbClr val="FF0000"/>
                </a:solidFill>
              </a:rPr>
              <a:t> per </a:t>
            </a:r>
            <a:r>
              <a:rPr lang="en-US" dirty="0" err="1" smtClean="0">
                <a:solidFill>
                  <a:srgbClr val="FF0000"/>
                </a:solidFill>
              </a:rPr>
              <a:t>minimizzare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fondi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ingenerati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dall’iniezione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Sono</a:t>
            </a:r>
            <a:r>
              <a:rPr lang="en-US" dirty="0" smtClean="0">
                <a:solidFill>
                  <a:srgbClr val="000000"/>
                </a:solidFill>
              </a:rPr>
              <a:t> state </a:t>
            </a:r>
            <a:r>
              <a:rPr lang="en-US" dirty="0" err="1" smtClean="0">
                <a:solidFill>
                  <a:srgbClr val="000000"/>
                </a:solidFill>
              </a:rPr>
              <a:t>effettuate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delle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misure</a:t>
            </a:r>
            <a:r>
              <a:rPr lang="en-US" dirty="0" smtClean="0">
                <a:solidFill>
                  <a:srgbClr val="000000"/>
                </a:solidFill>
              </a:rPr>
              <a:t> dedicate di </a:t>
            </a:r>
            <a:r>
              <a:rPr lang="en-US" dirty="0" err="1" smtClean="0">
                <a:solidFill>
                  <a:srgbClr val="000000"/>
                </a:solidFill>
              </a:rPr>
              <a:t>fondi</a:t>
            </a:r>
            <a:r>
              <a:rPr lang="en-US" dirty="0" smtClean="0">
                <a:solidFill>
                  <a:srgbClr val="000000"/>
                </a:solidFill>
              </a:rPr>
              <a:t> di </a:t>
            </a:r>
            <a:r>
              <a:rPr lang="en-US" dirty="0" err="1" smtClean="0">
                <a:solidFill>
                  <a:srgbClr val="000000"/>
                </a:solidFill>
              </a:rPr>
              <a:t>iniezione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61" y="152400"/>
            <a:ext cx="1202374" cy="120237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6-28 at 6.5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74" y="3712398"/>
            <a:ext cx="4348726" cy="279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nSW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27000" y="1219200"/>
            <a:ext cx="4610100" cy="5137150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Important results thanks to Lab technical competence and infrastructure:</a:t>
            </a:r>
          </a:p>
          <a:p>
            <a:pPr lvl="1"/>
            <a:r>
              <a:rPr lang="en-US" sz="1700" dirty="0" smtClean="0"/>
              <a:t>Design of detector and construction  tools (not only for LNF) from SPAS</a:t>
            </a:r>
          </a:p>
          <a:p>
            <a:pPr lvl="1"/>
            <a:r>
              <a:rPr lang="en-US" sz="1700" dirty="0" smtClean="0"/>
              <a:t>Dimensional Measurements from Accelerator Division (</a:t>
            </a:r>
            <a:r>
              <a:rPr lang="en-US" sz="1700" dirty="0"/>
              <a:t>not only for </a:t>
            </a:r>
            <a:r>
              <a:rPr lang="en-US" sz="1700" dirty="0" smtClean="0"/>
              <a:t>LNF)</a:t>
            </a:r>
          </a:p>
          <a:p>
            <a:r>
              <a:rPr lang="en-US" sz="2100" dirty="0" smtClean="0"/>
              <a:t>Good results from test-beam</a:t>
            </a:r>
          </a:p>
          <a:p>
            <a:pPr lvl="1"/>
            <a:r>
              <a:rPr lang="en-US" sz="1800" dirty="0" smtClean="0"/>
              <a:t>Good efficiency, resolutions (in line with expectations) </a:t>
            </a:r>
          </a:p>
          <a:p>
            <a:pPr lvl="1"/>
            <a:r>
              <a:rPr lang="en-US" sz="1800" dirty="0" smtClean="0"/>
              <a:t>First indication on the alignments </a:t>
            </a:r>
          </a:p>
          <a:p>
            <a:r>
              <a:rPr lang="en-US" sz="2400" dirty="0" smtClean="0"/>
              <a:t>Construction phase has to start</a:t>
            </a:r>
          </a:p>
          <a:p>
            <a:pPr lvl="1"/>
            <a:r>
              <a:rPr lang="en-US" sz="2100" dirty="0" smtClean="0"/>
              <a:t>Efforts have to be strengthened to prepare infrastructures (additional new clean room soon TD)</a:t>
            </a:r>
          </a:p>
          <a:p>
            <a:pPr lvl="1"/>
            <a:r>
              <a:rPr lang="en-US" sz="2100" dirty="0" smtClean="0"/>
              <a:t>Tooling/procedures have to be finalized</a:t>
            </a:r>
            <a:endParaRPr lang="en-US" sz="1700" dirty="0"/>
          </a:p>
        </p:txBody>
      </p:sp>
      <p:pic>
        <p:nvPicPr>
          <p:cNvPr id="7" name="Picture 6" descr="WP_20160316_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01700"/>
            <a:ext cx="3848100" cy="287419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2300"/>
          </a:xfrm>
        </p:spPr>
        <p:txBody>
          <a:bodyPr>
            <a:normAutofit/>
          </a:bodyPr>
          <a:lstStyle/>
          <a:p>
            <a:r>
              <a:rPr lang="en-US" dirty="0" err="1" smtClean="0"/>
              <a:t>Elettronica</a:t>
            </a:r>
            <a:r>
              <a:rPr lang="en-US" dirty="0" smtClean="0"/>
              <a:t> RPC KLM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08" t="1036" r="7658" b="6735"/>
          <a:stretch/>
        </p:blipFill>
        <p:spPr>
          <a:xfrm>
            <a:off x="231647" y="863686"/>
            <a:ext cx="4802317" cy="24563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extBox 11"/>
          <p:cNvSpPr txBox="1"/>
          <p:nvPr/>
        </p:nvSpPr>
        <p:spPr>
          <a:xfrm>
            <a:off x="5159248" y="1257300"/>
            <a:ext cx="3797300" cy="185281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+mj-lt"/>
              </a:rPr>
              <a:t>Costruzione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(al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netto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di IVA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)</a:t>
            </a:r>
          </a:p>
          <a:p>
            <a:endParaRPr lang="en-US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lphaUcPeriod"/>
            </a:pPr>
            <a:r>
              <a:rPr lang="it-IT" sz="1600" dirty="0">
                <a:solidFill>
                  <a:srgbClr val="000000"/>
                </a:solidFill>
                <a:latin typeface="+mj-lt"/>
              </a:rPr>
              <a:t>Produzione 250 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schede: 200K€</a:t>
            </a:r>
            <a:endParaRPr lang="it-IT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lphaUcPeriod"/>
            </a:pP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Test </a:t>
            </a:r>
            <a:r>
              <a:rPr lang="it-IT" sz="1600" dirty="0">
                <a:solidFill>
                  <a:srgbClr val="000000"/>
                </a:solidFill>
                <a:latin typeface="+mj-lt"/>
              </a:rPr>
              <a:t>presso la 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ditta: 	 ~30k€</a:t>
            </a:r>
            <a:endParaRPr lang="it-IT" sz="16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lphaUcPeriod"/>
            </a:pPr>
            <a:r>
              <a:rPr lang="it-IT" sz="1600" dirty="0">
                <a:solidFill>
                  <a:srgbClr val="000000"/>
                </a:solidFill>
                <a:latin typeface="+mj-lt"/>
              </a:rPr>
              <a:t>Stazione di </a:t>
            </a: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test:		   25K€</a:t>
            </a:r>
          </a:p>
          <a:p>
            <a:pPr>
              <a:lnSpc>
                <a:spcPct val="130000"/>
              </a:lnSpc>
            </a:pPr>
            <a:r>
              <a:rPr lang="it-IT" sz="1600" dirty="0" smtClean="0">
                <a:solidFill>
                  <a:srgbClr val="000000"/>
                </a:solidFill>
                <a:latin typeface="+mj-lt"/>
              </a:rPr>
              <a:t>Totale					 255K€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9248" y="3505200"/>
            <a:ext cx="383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j-lt"/>
              </a:rPr>
              <a:t>Richiesta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di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nuova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assegnazione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dirty="0" err="1">
                <a:solidFill>
                  <a:srgbClr val="FF0000"/>
                </a:solidFill>
                <a:latin typeface="+mj-lt"/>
              </a:rPr>
              <a:t>a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lla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CSN1 di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Luglio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914900" y="4000500"/>
            <a:ext cx="3949700" cy="2198827"/>
            <a:chOff x="4876800" y="4000500"/>
            <a:chExt cx="3949700" cy="2198827"/>
          </a:xfrm>
        </p:grpSpPr>
        <p:sp>
          <p:nvSpPr>
            <p:cNvPr id="14" name="TextBox 13"/>
            <p:cNvSpPr txBox="1"/>
            <p:nvPr/>
          </p:nvSpPr>
          <p:spPr>
            <a:xfrm>
              <a:off x="5143502" y="4445000"/>
              <a:ext cx="3682998" cy="175432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dirty="0" smtClean="0">
                  <a:latin typeface="+mj-lt"/>
                </a:rPr>
                <a:t>6U VME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smtClean="0">
                  <a:latin typeface="+mj-lt"/>
                </a:rPr>
                <a:t>96 </a:t>
              </a:r>
              <a:r>
                <a:rPr lang="en-US" dirty="0" err="1" smtClean="0">
                  <a:latin typeface="+mj-lt"/>
                </a:rPr>
                <a:t>Ch</a:t>
              </a:r>
              <a:r>
                <a:rPr lang="en-US" dirty="0" smtClean="0">
                  <a:latin typeface="+mj-lt"/>
                </a:rPr>
                <a:t> (48pos+48neg) di </a:t>
              </a:r>
              <a:r>
                <a:rPr lang="en-US" dirty="0" err="1" smtClean="0">
                  <a:latin typeface="+mj-lt"/>
                </a:rPr>
                <a:t>discriminatore</a:t>
              </a:r>
              <a:r>
                <a:rPr lang="en-US" dirty="0" smtClean="0">
                  <a:latin typeface="+mj-lt"/>
                </a:rPr>
                <a:t> 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smtClean="0">
                  <a:latin typeface="+mj-lt"/>
                </a:rPr>
                <a:t>2 FPGA per </a:t>
              </a:r>
              <a:r>
                <a:rPr lang="en-US" dirty="0" err="1" smtClean="0">
                  <a:latin typeface="+mj-lt"/>
                </a:rPr>
                <a:t>programmazione</a:t>
              </a:r>
              <a:r>
                <a:rPr lang="en-US" dirty="0" smtClean="0">
                  <a:latin typeface="+mj-lt"/>
                </a:rPr>
                <a:t> </a:t>
              </a:r>
              <a:r>
                <a:rPr lang="en-US" dirty="0" err="1" smtClean="0">
                  <a:latin typeface="+mj-lt"/>
                </a:rPr>
                <a:t>soglie</a:t>
              </a:r>
              <a:r>
                <a:rPr lang="en-US" dirty="0">
                  <a:latin typeface="+mj-lt"/>
                </a:rPr>
                <a:t>,</a:t>
              </a:r>
              <a:r>
                <a:rPr lang="en-US" dirty="0" smtClean="0">
                  <a:latin typeface="+mj-lt"/>
                </a:rPr>
                <a:t> </a:t>
              </a:r>
              <a:r>
                <a:rPr lang="en-US" dirty="0" err="1" smtClean="0">
                  <a:latin typeface="+mj-lt"/>
                </a:rPr>
                <a:t>generazione</a:t>
              </a:r>
              <a:r>
                <a:rPr lang="en-US" dirty="0" smtClean="0">
                  <a:latin typeface="+mj-lt"/>
                </a:rPr>
                <a:t> TDC</a:t>
              </a:r>
              <a:endParaRPr lang="en-US" dirty="0">
                <a:latin typeface="+mj-lt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76800" y="4000500"/>
              <a:ext cx="266702" cy="44450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93548" y="3320044"/>
            <a:ext cx="4800600" cy="3036306"/>
            <a:chOff x="193548" y="3320044"/>
            <a:chExt cx="4800600" cy="30363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0278" t="38341" r="1805"/>
            <a:stretch/>
          </p:blipFill>
          <p:spPr>
            <a:xfrm>
              <a:off x="193548" y="3320044"/>
              <a:ext cx="4800600" cy="303630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699792" y="3454400"/>
              <a:ext cx="2215108" cy="2821012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8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Elettronica</a:t>
            </a:r>
            <a:r>
              <a:rPr lang="en-US" dirty="0"/>
              <a:t> RPC KLM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Realizzazione</a:t>
            </a:r>
            <a:r>
              <a:rPr lang="en-US" dirty="0" smtClean="0"/>
              <a:t> in </a:t>
            </a:r>
            <a:r>
              <a:rPr lang="en-US" dirty="0" err="1" smtClean="0"/>
              <a:t>collaborazione</a:t>
            </a:r>
            <a:r>
              <a:rPr lang="en-US" dirty="0" smtClean="0"/>
              <a:t> con la </a:t>
            </a:r>
            <a:r>
              <a:rPr lang="en-US" dirty="0" err="1" smtClean="0"/>
              <a:t>sezione</a:t>
            </a:r>
            <a:r>
              <a:rPr lang="en-US" dirty="0" smtClean="0"/>
              <a:t> di Roma 3</a:t>
            </a:r>
          </a:p>
          <a:p>
            <a:r>
              <a:rPr lang="en-US" dirty="0" err="1" smtClean="0"/>
              <a:t>Produzione</a:t>
            </a:r>
            <a:r>
              <a:rPr lang="en-US" dirty="0" smtClean="0"/>
              <a:t> </a:t>
            </a:r>
            <a:r>
              <a:rPr lang="en-US" dirty="0" err="1" smtClean="0"/>
              <a:t>esterna</a:t>
            </a:r>
            <a:endParaRPr lang="en-US" dirty="0" smtClean="0"/>
          </a:p>
          <a:p>
            <a:pPr lvl="1"/>
            <a:r>
              <a:rPr lang="en-US" dirty="0" err="1" smtClean="0"/>
              <a:t>Gara</a:t>
            </a:r>
            <a:r>
              <a:rPr lang="en-US" dirty="0" smtClean="0"/>
              <a:t> per </a:t>
            </a:r>
            <a:r>
              <a:rPr lang="en-US" dirty="0" err="1" smtClean="0"/>
              <a:t>individuare</a:t>
            </a:r>
            <a:r>
              <a:rPr lang="en-US" dirty="0" smtClean="0"/>
              <a:t> la </a:t>
            </a:r>
            <a:r>
              <a:rPr lang="en-US" dirty="0" err="1" smtClean="0"/>
              <a:t>ditta</a:t>
            </a:r>
            <a:r>
              <a:rPr lang="en-US" dirty="0" smtClean="0"/>
              <a:t> da far </a:t>
            </a:r>
            <a:r>
              <a:rPr lang="en-US" dirty="0" err="1" smtClean="0"/>
              <a:t>partire</a:t>
            </a:r>
            <a:r>
              <a:rPr lang="en-US" dirty="0" smtClean="0"/>
              <a:t> </a:t>
            </a:r>
            <a:r>
              <a:rPr lang="en-US" dirty="0" err="1" smtClean="0"/>
              <a:t>subito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la </a:t>
            </a:r>
            <a:r>
              <a:rPr lang="en-US" dirty="0" err="1" smtClean="0"/>
              <a:t>riunione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CSN1 di </a:t>
            </a:r>
            <a:r>
              <a:rPr lang="en-US" dirty="0" err="1" smtClean="0"/>
              <a:t>Luglio</a:t>
            </a:r>
            <a:endParaRPr lang="en-US" dirty="0" smtClean="0"/>
          </a:p>
          <a:p>
            <a:r>
              <a:rPr lang="en-US" dirty="0" smtClean="0"/>
              <a:t>I test di </a:t>
            </a:r>
            <a:r>
              <a:rPr lang="en-US" dirty="0" err="1" smtClean="0"/>
              <a:t>controllo</a:t>
            </a:r>
            <a:r>
              <a:rPr lang="en-US" dirty="0" smtClean="0"/>
              <a:t> di </a:t>
            </a:r>
            <a:r>
              <a:rPr lang="en-US" dirty="0" err="1" smtClean="0"/>
              <a:t>qualità</a:t>
            </a:r>
            <a:r>
              <a:rPr lang="en-US" dirty="0" smtClean="0"/>
              <a:t> e </a:t>
            </a:r>
            <a:r>
              <a:rPr lang="en-US" dirty="0" err="1" smtClean="0"/>
              <a:t>accettazione</a:t>
            </a:r>
            <a:r>
              <a:rPr lang="en-US" dirty="0" smtClean="0"/>
              <a:t> </a:t>
            </a:r>
            <a:r>
              <a:rPr lang="en-US" dirty="0" err="1" smtClean="0"/>
              <a:t>verranno</a:t>
            </a:r>
            <a:r>
              <a:rPr lang="en-US" dirty="0" smtClean="0"/>
              <a:t> </a:t>
            </a:r>
            <a:r>
              <a:rPr lang="en-US" dirty="0" err="1" smtClean="0"/>
              <a:t>effettuati</a:t>
            </a:r>
            <a:r>
              <a:rPr lang="en-US" dirty="0" smtClean="0"/>
              <a:t> a </a:t>
            </a:r>
            <a:r>
              <a:rPr lang="en-US" dirty="0" err="1" smtClean="0"/>
              <a:t>Frascati</a:t>
            </a:r>
            <a:endParaRPr lang="en-US" dirty="0" smtClean="0"/>
          </a:p>
          <a:p>
            <a:pPr lvl="1"/>
            <a:r>
              <a:rPr lang="en-US" dirty="0" err="1" smtClean="0"/>
              <a:t>Verrà</a:t>
            </a:r>
            <a:r>
              <a:rPr lang="en-US" dirty="0" smtClean="0"/>
              <a:t> </a:t>
            </a:r>
            <a:r>
              <a:rPr lang="en-US" dirty="0" err="1" smtClean="0"/>
              <a:t>allestita</a:t>
            </a:r>
            <a:r>
              <a:rPr lang="en-US" dirty="0" smtClean="0"/>
              <a:t> </a:t>
            </a:r>
            <a:r>
              <a:rPr lang="en-US" dirty="0" err="1" smtClean="0"/>
              <a:t>stazione</a:t>
            </a:r>
            <a:r>
              <a:rPr lang="en-US" dirty="0" smtClean="0"/>
              <a:t> di test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laboratorio</a:t>
            </a:r>
            <a:r>
              <a:rPr lang="en-US" dirty="0" smtClean="0"/>
              <a:t> Belle II</a:t>
            </a:r>
          </a:p>
          <a:p>
            <a:r>
              <a:rPr lang="en-US" dirty="0" err="1" smtClean="0"/>
              <a:t>Stima</a:t>
            </a:r>
            <a:r>
              <a:rPr lang="en-US" dirty="0" smtClean="0"/>
              <a:t> di circa 3 </a:t>
            </a:r>
            <a:r>
              <a:rPr lang="en-US" dirty="0" err="1" smtClean="0"/>
              <a:t>m.u</a:t>
            </a:r>
            <a:r>
              <a:rPr lang="en-US" dirty="0" smtClean="0"/>
              <a:t>.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fisici</a:t>
            </a:r>
            <a:r>
              <a:rPr lang="en-US" dirty="0" smtClean="0"/>
              <a:t> e </a:t>
            </a:r>
            <a:r>
              <a:rPr lang="en-US" dirty="0" err="1" smtClean="0"/>
              <a:t>tecnici</a:t>
            </a:r>
            <a:r>
              <a:rPr lang="en-US" dirty="0" smtClean="0"/>
              <a:t> per </a:t>
            </a:r>
            <a:r>
              <a:rPr lang="en-US" dirty="0" err="1" smtClean="0"/>
              <a:t>i</a:t>
            </a:r>
            <a:r>
              <a:rPr lang="en-US" dirty="0" smtClean="0"/>
              <a:t> test</a:t>
            </a:r>
          </a:p>
          <a:p>
            <a:pPr lvl="1"/>
            <a:r>
              <a:rPr lang="en-US" dirty="0" err="1" smtClean="0"/>
              <a:t>Supporto</a:t>
            </a:r>
            <a:r>
              <a:rPr lang="en-US" dirty="0" smtClean="0"/>
              <a:t> </a:t>
            </a:r>
            <a:r>
              <a:rPr lang="en-US" dirty="0" err="1" smtClean="0"/>
              <a:t>richiesto</a:t>
            </a:r>
            <a:r>
              <a:rPr lang="en-US" dirty="0" smtClean="0"/>
              <a:t> al SEA </a:t>
            </a:r>
            <a:r>
              <a:rPr lang="en-US" dirty="0" err="1" smtClean="0"/>
              <a:t>nel</a:t>
            </a:r>
            <a:r>
              <a:rPr lang="en-US" dirty="0" smtClean="0"/>
              <a:t> 2017, circa 2 </a:t>
            </a:r>
            <a:r>
              <a:rPr lang="en-US" dirty="0" err="1" smtClean="0"/>
              <a:t>m.u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5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di </a:t>
            </a:r>
            <a:r>
              <a:rPr lang="en-US" dirty="0" err="1"/>
              <a:t>R</a:t>
            </a:r>
            <a:r>
              <a:rPr lang="en-US" dirty="0" err="1" smtClean="0"/>
              <a:t>icostruzione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 </a:t>
            </a:r>
            <a:r>
              <a:rPr lang="en-US" dirty="0" err="1" smtClean="0"/>
              <a:t>approfondito</a:t>
            </a:r>
            <a:r>
              <a:rPr lang="en-US" dirty="0" smtClean="0"/>
              <a:t> studio </a:t>
            </a:r>
            <a:r>
              <a:rPr lang="en-US" dirty="0" err="1" smtClean="0"/>
              <a:t>condotto</a:t>
            </a:r>
            <a:r>
              <a:rPr lang="en-US" dirty="0" smtClean="0"/>
              <a:t> a </a:t>
            </a:r>
            <a:r>
              <a:rPr lang="en-US" dirty="0" err="1" smtClean="0"/>
              <a:t>Frascati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performance del </a:t>
            </a:r>
            <a:r>
              <a:rPr lang="en-US" dirty="0" err="1" smtClean="0"/>
              <a:t>programma</a:t>
            </a:r>
            <a:r>
              <a:rPr lang="en-US" dirty="0" smtClean="0"/>
              <a:t> di </a:t>
            </a:r>
            <a:r>
              <a:rPr lang="en-US" dirty="0" err="1" smtClean="0"/>
              <a:t>ricostruzione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cluster </a:t>
            </a:r>
            <a:r>
              <a:rPr lang="en-US" dirty="0" err="1" smtClean="0"/>
              <a:t>neutri</a:t>
            </a:r>
            <a:r>
              <a:rPr lang="en-US" dirty="0" smtClean="0"/>
              <a:t>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err="1" smtClean="0"/>
              <a:t>calorimetro</a:t>
            </a:r>
            <a:r>
              <a:rPr lang="en-US" dirty="0" smtClean="0"/>
              <a:t> </a:t>
            </a:r>
            <a:r>
              <a:rPr lang="en-US" dirty="0" err="1" smtClean="0"/>
              <a:t>e.m</a:t>
            </a:r>
            <a:r>
              <a:rPr lang="en-US" dirty="0" smtClean="0"/>
              <a:t>. ha </a:t>
            </a:r>
            <a:r>
              <a:rPr lang="en-US" dirty="0" err="1" smtClean="0"/>
              <a:t>messo</a:t>
            </a:r>
            <a:r>
              <a:rPr lang="en-US" dirty="0" smtClean="0"/>
              <a:t> in </a:t>
            </a:r>
            <a:r>
              <a:rPr lang="en-US" dirty="0" err="1" smtClean="0"/>
              <a:t>luce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importanti</a:t>
            </a:r>
            <a:r>
              <a:rPr lang="en-US" dirty="0" smtClean="0"/>
              <a:t> </a:t>
            </a:r>
            <a:r>
              <a:rPr lang="en-US" dirty="0" err="1" smtClean="0"/>
              <a:t>limitazioni</a:t>
            </a:r>
            <a:r>
              <a:rPr lang="en-US" dirty="0" smtClean="0"/>
              <a:t>, </a:t>
            </a:r>
            <a:r>
              <a:rPr lang="en-US" dirty="0" err="1" smtClean="0"/>
              <a:t>ora</a:t>
            </a:r>
            <a:r>
              <a:rPr lang="en-US" dirty="0" smtClean="0"/>
              <a:t> in </a:t>
            </a:r>
            <a:r>
              <a:rPr lang="en-US" dirty="0" err="1" smtClean="0"/>
              <a:t>fase</a:t>
            </a:r>
            <a:r>
              <a:rPr lang="en-US" dirty="0" smtClean="0"/>
              <a:t> di </a:t>
            </a:r>
            <a:r>
              <a:rPr lang="en-US" dirty="0" err="1" smtClean="0"/>
              <a:t>risoluzione</a:t>
            </a:r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confronto</a:t>
            </a:r>
            <a:r>
              <a:rPr lang="en-US" dirty="0" smtClean="0"/>
              <a:t> col MC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prestazioni</a:t>
            </a:r>
            <a:r>
              <a:rPr lang="en-US" dirty="0" smtClean="0"/>
              <a:t> del </a:t>
            </a:r>
            <a:r>
              <a:rPr lang="en-US" dirty="0" err="1" smtClean="0"/>
              <a:t>calorimetro</a:t>
            </a:r>
            <a:r>
              <a:rPr lang="en-US" dirty="0" smtClean="0"/>
              <a:t> </a:t>
            </a:r>
            <a:r>
              <a:rPr lang="en-US" dirty="0" err="1" smtClean="0"/>
              <a:t>attuale</a:t>
            </a:r>
            <a:r>
              <a:rPr lang="en-US" dirty="0" smtClean="0"/>
              <a:t> con diverse </a:t>
            </a:r>
            <a:r>
              <a:rPr lang="en-US" dirty="0" err="1" smtClean="0"/>
              <a:t>configurazioni</a:t>
            </a:r>
            <a:r>
              <a:rPr lang="en-US" dirty="0" smtClean="0"/>
              <a:t> di upgrade </a:t>
            </a:r>
            <a:r>
              <a:rPr lang="en-US" dirty="0" err="1" smtClean="0"/>
              <a:t>dovrà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ripetuto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aver </a:t>
            </a:r>
            <a:r>
              <a:rPr lang="en-US" dirty="0" err="1" smtClean="0"/>
              <a:t>sistemato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clustering </a:t>
            </a:r>
            <a:r>
              <a:rPr lang="en-US" dirty="0" err="1" smtClean="0"/>
              <a:t>neutro</a:t>
            </a:r>
            <a:endParaRPr lang="en-US" dirty="0"/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0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– Studio di </a:t>
            </a:r>
            <a:r>
              <a:rPr lang="en-US" dirty="0" err="1" smtClean="0"/>
              <a:t>filtri</a:t>
            </a:r>
            <a:r>
              <a:rPr lang="en-US" dirty="0" smtClean="0"/>
              <a:t> UV e WLS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a </a:t>
            </a:r>
            <a:r>
              <a:rPr lang="en-US" dirty="0" err="1" smtClean="0"/>
              <a:t>componente</a:t>
            </a:r>
            <a:r>
              <a:rPr lang="en-US" dirty="0" smtClean="0"/>
              <a:t> </a:t>
            </a:r>
            <a:r>
              <a:rPr lang="en-US" dirty="0" err="1" smtClean="0"/>
              <a:t>lenta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luce</a:t>
            </a:r>
            <a:r>
              <a:rPr lang="en-US" dirty="0" smtClean="0"/>
              <a:t> di </a:t>
            </a:r>
            <a:r>
              <a:rPr lang="en-US" dirty="0" err="1" smtClean="0"/>
              <a:t>scintillazione</a:t>
            </a:r>
            <a:r>
              <a:rPr lang="en-US" dirty="0" smtClean="0"/>
              <a:t> in </a:t>
            </a:r>
            <a:r>
              <a:rPr lang="en-US" dirty="0" err="1" smtClean="0"/>
              <a:t>CsI</a:t>
            </a:r>
            <a:r>
              <a:rPr lang="en-US" dirty="0" smtClean="0"/>
              <a:t> </a:t>
            </a:r>
            <a:r>
              <a:rPr lang="en-US" dirty="0" err="1" smtClean="0"/>
              <a:t>puro</a:t>
            </a:r>
            <a:r>
              <a:rPr lang="en-US" dirty="0" smtClean="0"/>
              <a:t> (</a:t>
            </a:r>
            <a:r>
              <a:rPr lang="en-US" dirty="0" err="1" smtClean="0"/>
              <a:t>caratterizzata</a:t>
            </a:r>
            <a:r>
              <a:rPr lang="en-US" dirty="0"/>
              <a:t> </a:t>
            </a:r>
            <a:r>
              <a:rPr lang="en-US" dirty="0" smtClean="0"/>
              <a:t>da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/>
              <a:t>~</a:t>
            </a:r>
            <a:r>
              <a:rPr lang="en-US" dirty="0" smtClean="0"/>
              <a:t>5÷600nm)</a:t>
            </a:r>
            <a:r>
              <a:rPr lang="en-US" dirty="0"/>
              <a:t> </a:t>
            </a:r>
            <a:r>
              <a:rPr lang="en-US" dirty="0" err="1" smtClean="0"/>
              <a:t>rende</a:t>
            </a:r>
            <a:r>
              <a:rPr lang="en-US" dirty="0" smtClean="0"/>
              <a:t> </a:t>
            </a: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cristallo</a:t>
            </a:r>
            <a:r>
              <a:rPr lang="en-US" dirty="0" smtClean="0"/>
              <a:t> molto </a:t>
            </a:r>
            <a:r>
              <a:rPr lang="en-US" dirty="0" err="1" smtClean="0"/>
              <a:t>sensibile</a:t>
            </a:r>
            <a:r>
              <a:rPr lang="en-US" dirty="0" smtClean="0"/>
              <a:t> al pile-up </a:t>
            </a:r>
            <a:r>
              <a:rPr lang="en-US" dirty="0" err="1" smtClean="0"/>
              <a:t>indotto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</a:t>
            </a:r>
            <a:r>
              <a:rPr lang="en-US" dirty="0" err="1" smtClean="0"/>
              <a:t>fondi</a:t>
            </a:r>
            <a:r>
              <a:rPr lang="en-US" dirty="0" smtClean="0"/>
              <a:t> </a:t>
            </a:r>
            <a:r>
              <a:rPr lang="en-US" dirty="0" err="1" smtClean="0"/>
              <a:t>macchina</a:t>
            </a:r>
            <a:r>
              <a:rPr lang="en-US" dirty="0" smtClean="0"/>
              <a:t> (~MHz – 1MeV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). Questa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</a:t>
            </a:r>
            <a:r>
              <a:rPr lang="en-US" dirty="0" err="1" smtClean="0"/>
              <a:t>sensibilmente</a:t>
            </a:r>
            <a:r>
              <a:rPr lang="en-US" dirty="0" smtClean="0"/>
              <a:t> </a:t>
            </a:r>
            <a:r>
              <a:rPr lang="en-US" dirty="0" err="1" smtClean="0"/>
              <a:t>ridurre</a:t>
            </a:r>
            <a:r>
              <a:rPr lang="en-US" dirty="0" smtClean="0"/>
              <a:t> </a:t>
            </a:r>
            <a:r>
              <a:rPr lang="en-US" dirty="0" err="1" smtClean="0"/>
              <a:t>utilizzando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filtri</a:t>
            </a:r>
            <a:r>
              <a:rPr lang="en-US" dirty="0" smtClean="0"/>
              <a:t> UV</a:t>
            </a:r>
          </a:p>
          <a:p>
            <a:r>
              <a:rPr lang="en-US" dirty="0" err="1" smtClean="0"/>
              <a:t>Utilizzando</a:t>
            </a:r>
            <a:r>
              <a:rPr lang="en-US" dirty="0" smtClean="0"/>
              <a:t> un </a:t>
            </a:r>
            <a:r>
              <a:rPr lang="en-US" dirty="0" err="1" smtClean="0"/>
              <a:t>wavelegth</a:t>
            </a:r>
            <a:r>
              <a:rPr lang="en-US" dirty="0" smtClean="0"/>
              <a:t>-shifter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può</a:t>
            </a:r>
            <a:r>
              <a:rPr lang="en-US" dirty="0" smtClean="0"/>
              <a:t> poi </a:t>
            </a:r>
            <a:r>
              <a:rPr lang="en-US" dirty="0" err="1" smtClean="0"/>
              <a:t>riportare</a:t>
            </a:r>
            <a:r>
              <a:rPr lang="en-US" dirty="0" smtClean="0"/>
              <a:t> la </a:t>
            </a:r>
            <a:r>
              <a:rPr lang="en-US" dirty="0" err="1" smtClean="0"/>
              <a:t>luce</a:t>
            </a:r>
            <a:r>
              <a:rPr lang="en-US" dirty="0" smtClean="0"/>
              <a:t> </a:t>
            </a:r>
            <a:r>
              <a:rPr lang="en-US" dirty="0" err="1" smtClean="0"/>
              <a:t>veloce</a:t>
            </a:r>
            <a:r>
              <a:rPr lang="en-US" dirty="0" smtClean="0"/>
              <a:t> </a:t>
            </a:r>
            <a:r>
              <a:rPr lang="en-US" dirty="0" err="1" smtClean="0"/>
              <a:t>emessa</a:t>
            </a:r>
            <a:r>
              <a:rPr lang="en-US" dirty="0" smtClean="0"/>
              <a:t> </a:t>
            </a:r>
            <a:r>
              <a:rPr lang="en-US" dirty="0" err="1" smtClean="0"/>
              <a:t>nell’UV</a:t>
            </a:r>
            <a:r>
              <a:rPr lang="en-US" dirty="0" smtClean="0"/>
              <a:t> (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~310 nm) verso </a:t>
            </a:r>
            <a:r>
              <a:rPr lang="en-US" dirty="0" err="1" smtClean="0"/>
              <a:t>lunghezze</a:t>
            </a:r>
            <a:r>
              <a:rPr lang="en-US" dirty="0" smtClean="0"/>
              <a:t> </a:t>
            </a:r>
            <a:r>
              <a:rPr lang="en-US" dirty="0" err="1" smtClean="0"/>
              <a:t>d’onda</a:t>
            </a:r>
            <a:r>
              <a:rPr lang="en-US" dirty="0" smtClean="0"/>
              <a:t> dove la </a:t>
            </a:r>
            <a:r>
              <a:rPr lang="en-US" dirty="0" err="1" smtClean="0"/>
              <a:t>sensibilità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APD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alta</a:t>
            </a:r>
            <a:endParaRPr lang="en-US" dirty="0" smtClean="0"/>
          </a:p>
          <a:p>
            <a:r>
              <a:rPr lang="en-US" dirty="0" err="1" smtClean="0"/>
              <a:t>L’effetto</a:t>
            </a:r>
            <a:r>
              <a:rPr lang="en-US" dirty="0" smtClean="0"/>
              <a:t> di </a:t>
            </a:r>
            <a:r>
              <a:rPr lang="en-US" dirty="0" err="1" smtClean="0"/>
              <a:t>questa</a:t>
            </a:r>
            <a:r>
              <a:rPr lang="en-US" dirty="0" smtClean="0"/>
              <a:t> </a:t>
            </a:r>
            <a:r>
              <a:rPr lang="en-US" dirty="0" err="1" smtClean="0"/>
              <a:t>strategia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studiato</a:t>
            </a:r>
            <a:r>
              <a:rPr lang="en-US" dirty="0" smtClean="0"/>
              <a:t> </a:t>
            </a:r>
            <a:r>
              <a:rPr lang="en-US" dirty="0" err="1" smtClean="0"/>
              <a:t>irraggiando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r>
              <a:rPr lang="en-US" dirty="0" smtClean="0"/>
              <a:t>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di </a:t>
            </a:r>
            <a:r>
              <a:rPr lang="en-US" baseline="30000" dirty="0" smtClean="0"/>
              <a:t>60</a:t>
            </a:r>
            <a:r>
              <a:rPr lang="en-US" dirty="0" smtClean="0"/>
              <a:t>Co </a:t>
            </a:r>
            <a:r>
              <a:rPr lang="en-US" dirty="0" err="1" smtClean="0"/>
              <a:t>mentre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acquisiscono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di </a:t>
            </a:r>
            <a:r>
              <a:rPr lang="en-US" dirty="0" err="1" smtClean="0"/>
              <a:t>raggi</a:t>
            </a:r>
            <a:r>
              <a:rPr lang="en-US" dirty="0" smtClean="0"/>
              <a:t> </a:t>
            </a:r>
            <a:r>
              <a:rPr lang="en-US" dirty="0" err="1" smtClean="0"/>
              <a:t>cosmici</a:t>
            </a:r>
            <a:r>
              <a:rPr lang="en-US" dirty="0" smtClean="0"/>
              <a:t>. In </a:t>
            </a:r>
            <a:r>
              <a:rPr lang="en-US" dirty="0" err="1" smtClean="0"/>
              <a:t>tal</a:t>
            </a:r>
            <a:r>
              <a:rPr lang="en-US" dirty="0" smtClean="0"/>
              <a:t>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induce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segnali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cosmici</a:t>
            </a:r>
            <a:r>
              <a:rPr lang="en-US" dirty="0" smtClean="0"/>
              <a:t> un </a:t>
            </a:r>
            <a:r>
              <a:rPr lang="en-US" dirty="0" err="1" smtClean="0"/>
              <a:t>fondo</a:t>
            </a:r>
            <a:r>
              <a:rPr lang="en-US" dirty="0" smtClean="0"/>
              <a:t> di </a:t>
            </a:r>
            <a:r>
              <a:rPr lang="en-US" dirty="0" err="1" smtClean="0"/>
              <a:t>fotoni</a:t>
            </a:r>
            <a:r>
              <a:rPr lang="en-US" dirty="0" smtClean="0"/>
              <a:t> di </a:t>
            </a:r>
            <a:r>
              <a:rPr lang="en-US" dirty="0" err="1" smtClean="0"/>
              <a:t>bassa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(~1 MeV) ad alto rate (~1-2 MHz), molto simile a </a:t>
            </a:r>
            <a:r>
              <a:rPr lang="en-US" dirty="0" err="1" smtClean="0"/>
              <a:t>quello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ci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attende</a:t>
            </a:r>
            <a:r>
              <a:rPr lang="en-US" dirty="0" smtClean="0"/>
              <a:t> </a:t>
            </a:r>
            <a:r>
              <a:rPr lang="en-US" dirty="0" err="1" smtClean="0"/>
              <a:t>sul</a:t>
            </a:r>
            <a:r>
              <a:rPr lang="en-US" dirty="0" smtClean="0"/>
              <a:t> </a:t>
            </a:r>
            <a:r>
              <a:rPr lang="en-US" dirty="0" err="1" smtClean="0"/>
              <a:t>rivelatore</a:t>
            </a:r>
            <a:r>
              <a:rPr lang="en-US" dirty="0"/>
              <a:t> </a:t>
            </a:r>
            <a:r>
              <a:rPr lang="en-US" dirty="0" err="1" smtClean="0"/>
              <a:t>dovuto</a:t>
            </a:r>
            <a:r>
              <a:rPr lang="en-US" dirty="0" smtClean="0"/>
              <a:t> al </a:t>
            </a:r>
            <a:r>
              <a:rPr lang="en-US" dirty="0" err="1" smtClean="0"/>
              <a:t>fondo</a:t>
            </a:r>
            <a:r>
              <a:rPr lang="en-US" dirty="0" smtClean="0"/>
              <a:t> </a:t>
            </a:r>
            <a:r>
              <a:rPr lang="en-US" dirty="0" err="1" smtClean="0"/>
              <a:t>macchina</a:t>
            </a:r>
            <a:endParaRPr lang="en-US" baseline="30000" dirty="0"/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3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/>
                <a:cs typeface="Arial"/>
              </a:rPr>
              <a:t>Attività</a:t>
            </a:r>
            <a:r>
              <a:rPr lang="en-US" dirty="0" smtClean="0">
                <a:latin typeface="Arial"/>
                <a:cs typeface="Arial"/>
              </a:rPr>
              <a:t> 2017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cs typeface="Arial"/>
              </a:rPr>
              <a:t>Completamento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produzione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dell’elettronica</a:t>
            </a:r>
            <a:r>
              <a:rPr lang="en-US" dirty="0" smtClean="0">
                <a:cs typeface="Arial"/>
              </a:rPr>
              <a:t> di front end </a:t>
            </a:r>
            <a:r>
              <a:rPr lang="en-US" dirty="0" err="1" smtClean="0">
                <a:cs typeface="Arial"/>
              </a:rPr>
              <a:t>degli</a:t>
            </a:r>
            <a:r>
              <a:rPr lang="en-US" dirty="0" smtClean="0">
                <a:cs typeface="Arial"/>
              </a:rPr>
              <a:t> RPC</a:t>
            </a:r>
          </a:p>
          <a:p>
            <a:r>
              <a:rPr lang="en-US" dirty="0" smtClean="0">
                <a:cs typeface="Arial"/>
              </a:rPr>
              <a:t> Test di </a:t>
            </a:r>
            <a:r>
              <a:rPr lang="en-US" dirty="0" err="1" smtClean="0">
                <a:cs typeface="Arial"/>
              </a:rPr>
              <a:t>accettazione</a:t>
            </a:r>
            <a:r>
              <a:rPr lang="en-US" dirty="0" smtClean="0">
                <a:cs typeface="Arial"/>
              </a:rPr>
              <a:t> a </a:t>
            </a:r>
            <a:r>
              <a:rPr lang="en-US" dirty="0" err="1" smtClean="0">
                <a:cs typeface="Arial"/>
              </a:rPr>
              <a:t>Frascati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tutte</a:t>
            </a:r>
            <a:r>
              <a:rPr lang="en-US" dirty="0" smtClean="0">
                <a:cs typeface="Arial"/>
              </a:rPr>
              <a:t> le </a:t>
            </a:r>
            <a:r>
              <a:rPr lang="en-US" dirty="0" err="1" smtClean="0">
                <a:cs typeface="Arial"/>
              </a:rPr>
              <a:t>schede</a:t>
            </a:r>
            <a:r>
              <a:rPr lang="en-US" dirty="0" smtClean="0">
                <a:cs typeface="Arial"/>
              </a:rPr>
              <a:t> </a:t>
            </a:r>
            <a:r>
              <a:rPr lang="en-US" dirty="0">
                <a:cs typeface="Arial"/>
              </a:rPr>
              <a:t>e </a:t>
            </a:r>
            <a:r>
              <a:rPr lang="en-US" dirty="0" err="1">
                <a:cs typeface="Arial"/>
              </a:rPr>
              <a:t>installazione</a:t>
            </a:r>
            <a:r>
              <a:rPr lang="en-US" dirty="0">
                <a:cs typeface="Arial"/>
              </a:rPr>
              <a:t> a </a:t>
            </a:r>
            <a:r>
              <a:rPr lang="en-US" dirty="0" smtClean="0">
                <a:cs typeface="Arial"/>
              </a:rPr>
              <a:t>KEK</a:t>
            </a:r>
          </a:p>
          <a:p>
            <a:r>
              <a:rPr lang="en-US" dirty="0" smtClean="0">
                <a:cs typeface="Arial"/>
              </a:rPr>
              <a:t>Si </a:t>
            </a:r>
            <a:r>
              <a:rPr lang="en-US" dirty="0" err="1" smtClean="0">
                <a:cs typeface="Arial"/>
              </a:rPr>
              <a:t>prevede</a:t>
            </a:r>
            <a:r>
              <a:rPr lang="en-US" dirty="0" smtClean="0">
                <a:cs typeface="Arial"/>
              </a:rPr>
              <a:t> di </a:t>
            </a:r>
            <a:r>
              <a:rPr lang="en-US" dirty="0" err="1" smtClean="0">
                <a:cs typeface="Arial"/>
              </a:rPr>
              <a:t>cominciare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l’installazione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appena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ricevute</a:t>
            </a:r>
            <a:r>
              <a:rPr lang="en-US" dirty="0" smtClean="0">
                <a:cs typeface="Arial"/>
              </a:rPr>
              <a:t> e testate le prime </a:t>
            </a:r>
            <a:r>
              <a:rPr lang="en-US" dirty="0" err="1" smtClean="0">
                <a:cs typeface="Arial"/>
              </a:rPr>
              <a:t>schede</a:t>
            </a:r>
            <a:r>
              <a:rPr lang="en-US" dirty="0" smtClean="0">
                <a:cs typeface="Arial"/>
              </a:rPr>
              <a:t>, a </a:t>
            </a:r>
            <a:r>
              <a:rPr lang="en-US" dirty="0" err="1" smtClean="0">
                <a:cs typeface="Arial"/>
              </a:rPr>
              <a:t>inizio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Febbraio</a:t>
            </a:r>
            <a:r>
              <a:rPr lang="en-US" dirty="0" smtClean="0">
                <a:cs typeface="Arial"/>
              </a:rPr>
              <a:t> 2017</a:t>
            </a:r>
          </a:p>
          <a:p>
            <a:r>
              <a:rPr lang="en-US" dirty="0" err="1" smtClean="0">
                <a:cs typeface="Arial"/>
              </a:rPr>
              <a:t>Completamento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dell’installazione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entro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Giugno</a:t>
            </a:r>
            <a:r>
              <a:rPr lang="en-US" dirty="0" smtClean="0">
                <a:cs typeface="Arial"/>
              </a:rPr>
              <a:t> 2017</a:t>
            </a:r>
          </a:p>
          <a:p>
            <a:r>
              <a:rPr lang="en-US" dirty="0" smtClean="0">
                <a:cs typeface="Arial"/>
              </a:rPr>
              <a:t>Commissioning e debugging </a:t>
            </a:r>
            <a:r>
              <a:rPr lang="en-US" dirty="0" err="1" smtClean="0">
                <a:cs typeface="Arial"/>
              </a:rPr>
              <a:t>durante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l’estate</a:t>
            </a:r>
            <a:r>
              <a:rPr lang="en-US" dirty="0" smtClean="0">
                <a:cs typeface="Arial"/>
              </a:rPr>
              <a:t> 2017</a:t>
            </a:r>
          </a:p>
          <a:p>
            <a:r>
              <a:rPr lang="en-US" dirty="0" err="1" smtClean="0">
                <a:cs typeface="Arial"/>
              </a:rPr>
              <a:t>Novembre</a:t>
            </a:r>
            <a:r>
              <a:rPr lang="en-US" dirty="0" smtClean="0">
                <a:cs typeface="Arial"/>
              </a:rPr>
              <a:t> 2017 </a:t>
            </a:r>
            <a:r>
              <a:rPr lang="en-US" dirty="0" err="1" smtClean="0">
                <a:cs typeface="Arial"/>
              </a:rPr>
              <a:t>elettronica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funzionante</a:t>
            </a:r>
            <a:r>
              <a:rPr lang="en-US" dirty="0" smtClean="0">
                <a:cs typeface="Arial"/>
              </a:rPr>
              <a:t> per </a:t>
            </a:r>
            <a:r>
              <a:rPr lang="en-US" dirty="0" err="1" smtClean="0">
                <a:cs typeface="Arial"/>
              </a:rPr>
              <a:t>l’inizio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della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fase</a:t>
            </a:r>
            <a:r>
              <a:rPr lang="en-US" dirty="0" smtClean="0">
                <a:cs typeface="Arial"/>
              </a:rPr>
              <a:t> 2 di BEAST (</a:t>
            </a:r>
            <a:r>
              <a:rPr lang="en-US" dirty="0" err="1" smtClean="0">
                <a:cs typeface="Arial"/>
              </a:rPr>
              <a:t>presa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dati</a:t>
            </a:r>
            <a:r>
              <a:rPr lang="en-US" dirty="0" smtClean="0">
                <a:cs typeface="Arial"/>
              </a:rPr>
              <a:t> con </a:t>
            </a:r>
            <a:r>
              <a:rPr lang="en-US" dirty="0" err="1" smtClean="0">
                <a:cs typeface="Arial"/>
              </a:rPr>
              <a:t>tutto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il</a:t>
            </a:r>
            <a:r>
              <a:rPr lang="en-US" dirty="0" smtClean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rivelatore</a:t>
            </a:r>
            <a:r>
              <a:rPr lang="en-US" dirty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tranne</a:t>
            </a:r>
            <a:r>
              <a:rPr lang="en-US" dirty="0" smtClean="0">
                <a:cs typeface="Arial"/>
              </a:rPr>
              <a:t> la camera di </a:t>
            </a:r>
            <a:r>
              <a:rPr lang="en-US" dirty="0" err="1" smtClean="0">
                <a:cs typeface="Arial"/>
              </a:rPr>
              <a:t>vertice</a:t>
            </a:r>
            <a:r>
              <a:rPr lang="en-US" dirty="0" smtClean="0">
                <a:cs typeface="Arial"/>
              </a:rPr>
              <a:t>)</a:t>
            </a:r>
          </a:p>
        </p:txBody>
      </p:sp>
      <p:pic>
        <p:nvPicPr>
          <p:cNvPr id="7" name="Picture 6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25425"/>
            <a:ext cx="1066800" cy="8667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7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Utilizzo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2016 </a:t>
            </a:r>
            <a:r>
              <a:rPr lang="en-US" dirty="0" err="1" smtClean="0"/>
              <a:t>gruppo</a:t>
            </a:r>
            <a:r>
              <a:rPr lang="en-US" dirty="0" smtClean="0"/>
              <a:t> Belle II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598267"/>
              </p:ext>
            </p:extLst>
          </p:nvPr>
        </p:nvGraphicFramePr>
        <p:xfrm>
          <a:off x="152402" y="1400132"/>
          <a:ext cx="8851899" cy="2103180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 produzione schede front end KLM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telescopio fibre scintillanti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(50% A. Russo)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BEAST e inizio attività KLM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63" y="76200"/>
            <a:ext cx="8229600" cy="963256"/>
          </a:xfrm>
        </p:spPr>
        <p:txBody>
          <a:bodyPr/>
          <a:lstStyle/>
          <a:p>
            <a:r>
              <a:rPr lang="it-IT" dirty="0" smtClean="0"/>
              <a:t>Richieste Belle-II per il 2016 e 2017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27000" y="1195187"/>
            <a:ext cx="8837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Richieste</a:t>
            </a:r>
            <a:r>
              <a:rPr lang="en-US" dirty="0" smtClean="0">
                <a:latin typeface="+mj-lt"/>
              </a:rPr>
              <a:t> 2016: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130 K€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produzione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schede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elettronica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KLM e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allestimento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apparato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di test (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nuova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assegnazione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)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dirty="0" smtClean="0">
                <a:latin typeface="+mj-lt"/>
              </a:rPr>
              <a:t> </a:t>
            </a:r>
          </a:p>
          <a:p>
            <a:r>
              <a:rPr lang="en-US" dirty="0" err="1" smtClean="0">
                <a:latin typeface="+mj-lt"/>
              </a:rPr>
              <a:t>Preventivi</a:t>
            </a:r>
            <a:r>
              <a:rPr lang="en-US" dirty="0" smtClean="0">
                <a:latin typeface="+mj-lt"/>
              </a:rPr>
              <a:t> di </a:t>
            </a:r>
            <a:r>
              <a:rPr lang="en-US" dirty="0" err="1" smtClean="0">
                <a:latin typeface="+mj-lt"/>
              </a:rPr>
              <a:t>spesa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preliminari</a:t>
            </a:r>
            <a:r>
              <a:rPr lang="en-US" dirty="0" smtClean="0">
                <a:latin typeface="+mj-lt"/>
              </a:rPr>
              <a:t> 2017 (K€)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+mj-lt"/>
              </a:rPr>
              <a:t>possibili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aggiustamenti</a:t>
            </a:r>
            <a:r>
              <a:rPr lang="en-US" sz="1600" dirty="0" smtClean="0">
                <a:latin typeface="+mj-lt"/>
              </a:rPr>
              <a:t> al ~10%):</a:t>
            </a: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Missioni</a:t>
            </a:r>
            <a:r>
              <a:rPr lang="en-US" dirty="0" smtClean="0">
                <a:latin typeface="+mj-lt"/>
              </a:rPr>
              <a:t>      			</a:t>
            </a:r>
            <a:r>
              <a:rPr lang="en-US" dirty="0" err="1" smtClean="0">
                <a:solidFill>
                  <a:srgbClr val="0000FF"/>
                </a:solidFill>
                <a:latin typeface="+mj-lt"/>
              </a:rPr>
              <a:t>Consumo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	</a:t>
            </a:r>
            <a:r>
              <a:rPr lang="en-US" dirty="0" err="1" smtClean="0">
                <a:solidFill>
                  <a:srgbClr val="008000"/>
                </a:solidFill>
                <a:latin typeface="+mj-lt"/>
              </a:rPr>
              <a:t>C.Apparati</a:t>
            </a:r>
            <a:r>
              <a:rPr lang="en-US" dirty="0" smtClean="0">
                <a:solidFill>
                  <a:srgbClr val="008000"/>
                </a:solidFill>
                <a:latin typeface="+mj-lt"/>
              </a:rPr>
              <a:t>/</a:t>
            </a:r>
            <a:r>
              <a:rPr lang="en-US" dirty="0" err="1" smtClean="0">
                <a:solidFill>
                  <a:srgbClr val="008000"/>
                </a:solidFill>
                <a:latin typeface="+mj-lt"/>
              </a:rPr>
              <a:t>Inventario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	54.5					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10						</a:t>
            </a:r>
            <a:endParaRPr lang="en-US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603468"/>
              </p:ext>
            </p:extLst>
          </p:nvPr>
        </p:nvGraphicFramePr>
        <p:xfrm>
          <a:off x="127000" y="3481221"/>
          <a:ext cx="8851899" cy="2103180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test schede front end KLM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(50% A. Russo) Installazione 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elettronica front end KLM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 descr="belle2-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44521"/>
            <a:ext cx="1066800" cy="8667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83633" y="5866368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5541"/>
            <a:ext cx="7620001" cy="5620809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 err="1" smtClean="0"/>
              <a:t>Ricercatori</a:t>
            </a:r>
            <a:r>
              <a:rPr lang="en-US" sz="2600" b="1" dirty="0" smtClean="0"/>
              <a:t>/</a:t>
            </a:r>
            <a:r>
              <a:rPr lang="en-US" sz="2600" b="1" dirty="0" err="1" smtClean="0"/>
              <a:t>Tecnologi</a:t>
            </a:r>
            <a:r>
              <a:rPr lang="en-US" sz="2600" b="1" dirty="0" smtClean="0"/>
              <a:t> LNF : </a:t>
            </a:r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dirty="0" err="1" smtClean="0"/>
              <a:t>P.Ciambrone</a:t>
            </a:r>
            <a:r>
              <a:rPr lang="en-US" sz="2000" dirty="0" smtClean="0"/>
              <a:t>,  </a:t>
            </a:r>
            <a:r>
              <a:rPr lang="en-US" sz="2000" dirty="0" err="1" smtClean="0"/>
              <a:t>F.Colao</a:t>
            </a:r>
            <a:r>
              <a:rPr lang="en-US" sz="2000" dirty="0" smtClean="0"/>
              <a:t> (</a:t>
            </a:r>
            <a:r>
              <a:rPr lang="en-US" sz="2000" dirty="0" err="1" smtClean="0"/>
              <a:t>Ass.Enea</a:t>
            </a:r>
            <a:r>
              <a:rPr lang="en-US" sz="2000" dirty="0" smtClean="0"/>
              <a:t>) </a:t>
            </a:r>
            <a:r>
              <a:rPr lang="en-US" sz="2000" dirty="0" err="1" smtClean="0"/>
              <a:t>M.Cordelli</a:t>
            </a:r>
            <a:r>
              <a:rPr lang="en-US" sz="2000" dirty="0" smtClean="0"/>
              <a:t>, </a:t>
            </a:r>
            <a:r>
              <a:rPr lang="en-US" sz="2000" dirty="0" err="1" smtClean="0"/>
              <a:t>E.Dane</a:t>
            </a:r>
            <a:r>
              <a:rPr lang="en-US" sz="2000" dirty="0" smtClean="0"/>
              <a:t>’,</a:t>
            </a:r>
          </a:p>
          <a:p>
            <a:pPr marL="0" indent="0">
              <a:buNone/>
            </a:pPr>
            <a:r>
              <a:rPr lang="en-US" sz="2000" dirty="0" smtClean="0"/>
              <a:t>    </a:t>
            </a:r>
            <a:r>
              <a:rPr lang="en-US" sz="2000" dirty="0" err="1" smtClean="0"/>
              <a:t>F.Fontana</a:t>
            </a:r>
            <a:r>
              <a:rPr lang="en-US" sz="2000" dirty="0" smtClean="0"/>
              <a:t> (</a:t>
            </a:r>
            <a:r>
              <a:rPr lang="en-US" sz="2000" dirty="0" err="1" smtClean="0"/>
              <a:t>Ass.Marconi</a:t>
            </a:r>
            <a:r>
              <a:rPr lang="en-US" sz="2000" dirty="0" smtClean="0"/>
              <a:t>), </a:t>
            </a:r>
            <a:r>
              <a:rPr lang="en-US" sz="2000" dirty="0" err="1" smtClean="0"/>
              <a:t>S.Giovannella</a:t>
            </a:r>
            <a:r>
              <a:rPr lang="en-US" sz="2000" dirty="0" smtClean="0"/>
              <a:t>, </a:t>
            </a:r>
            <a:r>
              <a:rPr lang="en-US" sz="2000" dirty="0" err="1" smtClean="0"/>
              <a:t>F.Happacher,M.Martini</a:t>
            </a:r>
            <a:r>
              <a:rPr lang="en-US" sz="2000" dirty="0" smtClean="0"/>
              <a:t> (</a:t>
            </a:r>
            <a:r>
              <a:rPr lang="en-US" sz="2000" dirty="0" err="1" smtClean="0"/>
              <a:t>Ass.Marconi</a:t>
            </a:r>
            <a:r>
              <a:rPr lang="en-US" sz="2000" dirty="0" smtClean="0"/>
              <a:t>),            </a:t>
            </a:r>
            <a:r>
              <a:rPr lang="en-US" sz="2000" dirty="0" smtClean="0"/>
              <a:t>	</a:t>
            </a:r>
            <a:r>
              <a:rPr lang="en-US" sz="2000" dirty="0" err="1" smtClean="0">
                <a:solidFill>
                  <a:srgbClr val="FF0000"/>
                </a:solidFill>
              </a:rPr>
              <a:t>S.Miscetti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</a:rPr>
              <a:t>Res.Nazionale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     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FF0000"/>
                </a:solidFill>
              </a:rPr>
              <a:t>6.1 FTE</a:t>
            </a: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>
              <a:buFont typeface="Wingdings" charset="2"/>
              <a:buChar char="§"/>
            </a:pPr>
            <a:r>
              <a:rPr lang="en-US" sz="2600" b="1" dirty="0" smtClean="0">
                <a:solidFill>
                  <a:srgbClr val="000090"/>
                </a:solidFill>
                <a:sym typeface="Wingdings"/>
              </a:rPr>
              <a:t>Non </a:t>
            </a:r>
            <a:r>
              <a:rPr lang="en-US" sz="2600" b="1" dirty="0" err="1" smtClean="0">
                <a:solidFill>
                  <a:srgbClr val="000090"/>
                </a:solidFill>
                <a:sym typeface="Wingdings"/>
              </a:rPr>
              <a:t>strutturati</a:t>
            </a:r>
            <a:r>
              <a:rPr lang="en-US" sz="2600" b="1" dirty="0" smtClean="0">
                <a:solidFill>
                  <a:srgbClr val="000090"/>
                </a:solidFill>
                <a:sym typeface="Wingdings"/>
              </a:rPr>
              <a:t>:</a:t>
            </a:r>
            <a:endParaRPr lang="en-US" sz="2600" b="1" dirty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   </a:t>
            </a:r>
            <a:r>
              <a:rPr lang="en-US" sz="2000" dirty="0" smtClean="0">
                <a:sym typeface="Wingdings"/>
              </a:rPr>
              <a:t> AR</a:t>
            </a:r>
            <a:r>
              <a:rPr lang="en-US" sz="2000" dirty="0">
                <a:sym typeface="Wingdings"/>
              </a:rPr>
              <a:t>:  </a:t>
            </a:r>
            <a:r>
              <a:rPr lang="en-US" sz="2000" dirty="0" err="1">
                <a:sym typeface="Wingdings"/>
              </a:rPr>
              <a:t>A.Sarra</a:t>
            </a:r>
            <a:r>
              <a:rPr lang="en-US" sz="2000" dirty="0">
                <a:sym typeface="Wingdings"/>
              </a:rPr>
              <a:t>  </a:t>
            </a:r>
            <a:r>
              <a:rPr lang="en-US" sz="2000" b="1" dirty="0">
                <a:sym typeface="Wingdings"/>
              </a:rPr>
              <a:t>1 FTE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    </a:t>
            </a:r>
            <a:r>
              <a:rPr lang="en-US" sz="2000" dirty="0" err="1" smtClean="0">
                <a:sym typeface="Wingdings"/>
              </a:rPr>
              <a:t>Dottorando</a:t>
            </a:r>
            <a:r>
              <a:rPr lang="en-US" sz="2000" dirty="0" smtClean="0">
                <a:sym typeface="Wingdings"/>
              </a:rPr>
              <a:t>: </a:t>
            </a:r>
            <a:r>
              <a:rPr lang="en-US" sz="2000" dirty="0" err="1" smtClean="0">
                <a:sym typeface="Wingdings"/>
              </a:rPr>
              <a:t>R.Donghia</a:t>
            </a:r>
            <a:r>
              <a:rPr lang="en-US" sz="2000" dirty="0" smtClean="0">
                <a:sym typeface="Wingdings"/>
              </a:rPr>
              <a:t>,  </a:t>
            </a:r>
            <a:r>
              <a:rPr lang="en-US" sz="2000" dirty="0" err="1">
                <a:sym typeface="Wingdings"/>
              </a:rPr>
              <a:t>Universita</a:t>
            </a:r>
            <a:r>
              <a:rPr lang="en-US" sz="2000" dirty="0" smtClean="0">
                <a:sym typeface="Wingdings"/>
              </a:rPr>
              <a:t>’ Roma </a:t>
            </a:r>
            <a:r>
              <a:rPr lang="en-US" sz="2000" dirty="0" err="1" smtClean="0">
                <a:sym typeface="Wingdings"/>
              </a:rPr>
              <a:t>Tre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 </a:t>
            </a:r>
            <a:r>
              <a:rPr lang="en-US" sz="2000" dirty="0" err="1" smtClean="0">
                <a:sym typeface="Wingdings"/>
              </a:rPr>
              <a:t>Laureando</a:t>
            </a:r>
            <a:r>
              <a:rPr lang="en-US" sz="2000" dirty="0">
                <a:sym typeface="Wingdings"/>
              </a:rPr>
              <a:t>: </a:t>
            </a:r>
            <a:r>
              <a:rPr lang="en-US" sz="2000" dirty="0" err="1" smtClean="0">
                <a:sym typeface="Wingdings"/>
              </a:rPr>
              <a:t>E.Diociaiuti</a:t>
            </a:r>
            <a:r>
              <a:rPr lang="en-US" sz="2000" dirty="0" smtClean="0">
                <a:sym typeface="Wingdings"/>
              </a:rPr>
              <a:t>   </a:t>
            </a:r>
            <a:r>
              <a:rPr lang="en-US" sz="2000" dirty="0" err="1">
                <a:sym typeface="Wingdings"/>
              </a:rPr>
              <a:t>Universita</a:t>
            </a:r>
            <a:r>
              <a:rPr lang="en-US" sz="2000" dirty="0">
                <a:sym typeface="Wingdings"/>
              </a:rPr>
              <a:t>’ Roma </a:t>
            </a:r>
            <a:r>
              <a:rPr lang="en-US" sz="2000" dirty="0" err="1" smtClean="0">
                <a:sym typeface="Wingdings"/>
              </a:rPr>
              <a:t>Tre</a:t>
            </a:r>
            <a:r>
              <a:rPr lang="en-US" sz="2000" dirty="0" smtClean="0">
                <a:sym typeface="Wingdings"/>
              </a:rPr>
              <a:t>  </a:t>
            </a:r>
            <a:r>
              <a:rPr lang="en-US" sz="2000" dirty="0">
                <a:sym typeface="Wingdings"/>
              </a:rPr>
              <a:t>(</a:t>
            </a:r>
            <a:r>
              <a:rPr lang="en-US" sz="2000" dirty="0" err="1" smtClean="0">
                <a:sym typeface="Wingdings"/>
              </a:rPr>
              <a:t>Dottorando</a:t>
            </a:r>
            <a:r>
              <a:rPr lang="en-US" sz="2000" dirty="0" smtClean="0">
                <a:sym typeface="Wingdings"/>
              </a:rPr>
              <a:t> in </a:t>
            </a:r>
            <a:r>
              <a:rPr lang="en-US" sz="2000" dirty="0" err="1" smtClean="0">
                <a:sym typeface="Wingdings"/>
              </a:rPr>
              <a:t>fieri</a:t>
            </a:r>
            <a:r>
              <a:rPr lang="en-US" sz="2000" dirty="0" smtClean="0">
                <a:sym typeface="Wingdings"/>
              </a:rPr>
              <a:t>)</a:t>
            </a:r>
            <a:endParaRPr lang="en-US" sz="2000" dirty="0">
              <a:sym typeface="Wingdings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</a:t>
            </a:r>
            <a:r>
              <a:rPr lang="en-US" sz="2000" dirty="0" smtClean="0"/>
              <a:t>  </a:t>
            </a:r>
            <a:r>
              <a:rPr lang="en-US" sz="2000" dirty="0" err="1" smtClean="0"/>
              <a:t>Laureando</a:t>
            </a:r>
            <a:r>
              <a:rPr lang="en-US" sz="2000" dirty="0" smtClean="0"/>
              <a:t> </a:t>
            </a:r>
            <a:r>
              <a:rPr lang="en-US" sz="2000" dirty="0" err="1" smtClean="0"/>
              <a:t>Ing</a:t>
            </a:r>
            <a:r>
              <a:rPr lang="en-US" sz="2000" dirty="0" smtClean="0"/>
              <a:t>. </a:t>
            </a:r>
            <a:r>
              <a:rPr lang="en-US" sz="2000" dirty="0" err="1" smtClean="0"/>
              <a:t>M.Ricci</a:t>
            </a:r>
            <a:r>
              <a:rPr lang="en-US" sz="2000" dirty="0" smtClean="0"/>
              <a:t> </a:t>
            </a:r>
            <a:r>
              <a:rPr lang="en-US" sz="2000" dirty="0" err="1" smtClean="0"/>
              <a:t>Universita</a:t>
            </a:r>
            <a:r>
              <a:rPr lang="en-US" sz="2000" dirty="0" smtClean="0"/>
              <a:t>’ La Marconi </a:t>
            </a:r>
            <a:r>
              <a:rPr lang="en-US" sz="2000" dirty="0" smtClean="0">
                <a:sym typeface="Wingdings"/>
              </a:rPr>
              <a:t> (</a:t>
            </a:r>
            <a:r>
              <a:rPr lang="en-US" sz="2000" dirty="0" err="1" smtClean="0">
                <a:sym typeface="Wingdings"/>
              </a:rPr>
              <a:t>Dottorando</a:t>
            </a:r>
            <a:r>
              <a:rPr lang="en-US" sz="2000" dirty="0" smtClean="0">
                <a:sym typeface="Wingdings"/>
              </a:rPr>
              <a:t> in </a:t>
            </a:r>
            <a:r>
              <a:rPr lang="en-US" sz="2000" dirty="0" err="1" smtClean="0">
                <a:sym typeface="Wingdings"/>
              </a:rPr>
              <a:t>fieri</a:t>
            </a:r>
            <a:r>
              <a:rPr lang="en-US" sz="2000" dirty="0" smtClean="0">
                <a:sym typeface="Wingdings"/>
              </a:rPr>
              <a:t>)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300" b="1" dirty="0" err="1" smtClean="0">
                <a:solidFill>
                  <a:srgbClr val="800000"/>
                </a:solidFill>
                <a:sym typeface="Wingdings"/>
              </a:rPr>
              <a:t>Supporto</a:t>
            </a:r>
            <a:r>
              <a:rPr lang="en-US" sz="2300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  <a:sym typeface="Wingdings"/>
              </a:rPr>
              <a:t>Tecnico</a:t>
            </a:r>
            <a:r>
              <a:rPr lang="en-US" sz="2300" b="1" dirty="0" smtClean="0">
                <a:solidFill>
                  <a:srgbClr val="800000"/>
                </a:solidFill>
                <a:sym typeface="Wingdings"/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G.Pileggi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B.Ponzio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A.Saputi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1  FTE</a:t>
            </a:r>
            <a:endParaRPr lang="en-US" sz="2000" dirty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A.Mengucci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M.Ventura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1 FTE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   SEA: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Reparto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analogico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:    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G.Corradi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4 MU  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   </a:t>
            </a:r>
            <a:r>
              <a:rPr lang="en-US" sz="2000" b="1" dirty="0" smtClean="0">
                <a:solidFill>
                  <a:srgbClr val="000090"/>
                </a:solidFill>
                <a:sym typeface="Wingdings"/>
              </a:rPr>
              <a:t>SPCM: 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6 MU</a:t>
            </a:r>
            <a:r>
              <a:rPr lang="en-US" sz="2000" dirty="0" smtClean="0">
                <a:sym typeface="Wingdings"/>
              </a:rPr>
              <a:t> </a:t>
            </a:r>
          </a:p>
          <a:p>
            <a:pPr marL="0" indent="0">
              <a:buNone/>
            </a:pPr>
            <a:endParaRPr lang="en-US" sz="2000" dirty="0" smtClean="0">
              <a:sym typeface="Wingdings"/>
            </a:endParaRPr>
          </a:p>
          <a:p>
            <a:pPr marL="0" indent="0">
              <a:buNone/>
            </a:pPr>
            <a:r>
              <a:rPr lang="en-US" sz="2000" b="1" dirty="0" smtClean="0">
                <a:sym typeface="Wingdings"/>
              </a:rPr>
              <a:t>Tot FTE (</a:t>
            </a:r>
            <a:r>
              <a:rPr lang="en-US" sz="2000" b="1" dirty="0" err="1" smtClean="0">
                <a:sym typeface="Wingdings"/>
              </a:rPr>
              <a:t>Ric+Tecnologi+PHD</a:t>
            </a:r>
            <a:r>
              <a:rPr lang="en-US" sz="2000" b="1" dirty="0" smtClean="0">
                <a:sym typeface="Wingdings"/>
              </a:rPr>
              <a:t>) =&gt; 7.1 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/>
            </a:r>
            <a:br>
              <a:rPr lang="en-US" sz="2000" dirty="0">
                <a:sym typeface="Wingdings"/>
              </a:rPr>
            </a:br>
            <a:r>
              <a:rPr lang="en-US" sz="2000" dirty="0" err="1" smtClean="0">
                <a:sym typeface="Wingdings"/>
              </a:rPr>
              <a:t>Responsabilita</a:t>
            </a:r>
            <a:r>
              <a:rPr lang="en-US" sz="2000" dirty="0" smtClean="0">
                <a:sym typeface="Wingdings"/>
              </a:rPr>
              <a:t>’: Project Manager del </a:t>
            </a:r>
            <a:r>
              <a:rPr lang="en-US" sz="2000" dirty="0" err="1" smtClean="0">
                <a:sym typeface="Wingdings"/>
              </a:rPr>
              <a:t>calorimetro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S.Miscetti</a:t>
            </a:r>
            <a:r>
              <a:rPr lang="en-US" sz="2000" dirty="0" smtClean="0">
                <a:sym typeface="Wingdings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49708"/>
            <a:ext cx="8229600" cy="38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Mu2e group composition 2016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4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14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 status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54234" y="4916953"/>
            <a:ext cx="8865834" cy="646331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INFN/GE Follow up per la </a:t>
            </a:r>
            <a:r>
              <a:rPr lang="en-US" dirty="0" err="1" smtClean="0"/>
              <a:t>costruzione</a:t>
            </a:r>
            <a:r>
              <a:rPr lang="en-US" dirty="0" smtClean="0"/>
              <a:t> del TS a ASG </a:t>
            </a:r>
            <a:r>
              <a:rPr lang="en-US" dirty="0" err="1" smtClean="0"/>
              <a:t>Genova</a:t>
            </a:r>
            <a:r>
              <a:rPr lang="en-US" dirty="0" smtClean="0"/>
              <a:t> + test </a:t>
            </a:r>
            <a:r>
              <a:rPr lang="en-US" dirty="0" err="1" smtClean="0"/>
              <a:t>cavi</a:t>
            </a:r>
            <a:r>
              <a:rPr lang="en-US" dirty="0" smtClean="0"/>
              <a:t> </a:t>
            </a:r>
            <a:r>
              <a:rPr lang="en-US" dirty="0" err="1" smtClean="0"/>
              <a:t>superconduttori</a:t>
            </a:r>
            <a:r>
              <a:rPr lang="en-US" dirty="0" smtClean="0">
                <a:sym typeface="Wingdings"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LNF/PI/LE </a:t>
            </a:r>
            <a:r>
              <a:rPr lang="en-US" dirty="0" err="1" smtClean="0">
                <a:sym typeface="Wingdings"/>
              </a:rPr>
              <a:t>responsabilita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calo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elettromagnetico</a:t>
            </a:r>
            <a:r>
              <a:rPr lang="en-US" dirty="0" smtClean="0">
                <a:sym typeface="Wingdings"/>
              </a:rPr>
              <a:t> con Caltech(USA), JINR (RUS)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634" y="5575984"/>
            <a:ext cx="87511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RESPONSABILITA’ ITALIANE: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S.Miscetti</a:t>
            </a:r>
            <a:r>
              <a:rPr lang="en-US" dirty="0" smtClean="0"/>
              <a:t> (Project Leader </a:t>
            </a:r>
            <a:r>
              <a:rPr lang="en-US" dirty="0" err="1" smtClean="0"/>
              <a:t>Calorimetro</a:t>
            </a:r>
            <a:r>
              <a:rPr lang="en-US" dirty="0" smtClean="0"/>
              <a:t>), </a:t>
            </a:r>
            <a:r>
              <a:rPr lang="en-US" dirty="0" err="1" smtClean="0"/>
              <a:t>F.Grancagnolo</a:t>
            </a:r>
            <a:r>
              <a:rPr lang="en-US" dirty="0" smtClean="0"/>
              <a:t>(EB), </a:t>
            </a:r>
            <a:r>
              <a:rPr lang="en-US" dirty="0" err="1" smtClean="0"/>
              <a:t>S.Donati</a:t>
            </a:r>
            <a:r>
              <a:rPr lang="en-US" dirty="0" smtClean="0"/>
              <a:t>(Speaker Committee)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87224" y="647077"/>
            <a:ext cx="6095519" cy="1453497"/>
            <a:chOff x="862609" y="597832"/>
            <a:chExt cx="6095519" cy="1453497"/>
          </a:xfrm>
        </p:grpSpPr>
        <p:grpSp>
          <p:nvGrpSpPr>
            <p:cNvPr id="49" name="Group 48"/>
            <p:cNvGrpSpPr/>
            <p:nvPr/>
          </p:nvGrpSpPr>
          <p:grpSpPr>
            <a:xfrm>
              <a:off x="862609" y="597832"/>
              <a:ext cx="6095519" cy="1453174"/>
              <a:chOff x="156529" y="2343401"/>
              <a:chExt cx="7857205" cy="1759456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198" y="2541506"/>
                <a:ext cx="7717536" cy="156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Oval 28"/>
              <p:cNvSpPr/>
              <p:nvPr/>
            </p:nvSpPr>
            <p:spPr>
              <a:xfrm>
                <a:off x="4325031" y="2695790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659681" y="2461438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424475" y="2343401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80350" y="2760620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2T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97390" y="2564593"/>
                <a:ext cx="564607" cy="498991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715000" y="2526268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1T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383614" y="2408232"/>
                <a:ext cx="783538" cy="447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2.5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56529" y="2619898"/>
                <a:ext cx="910270" cy="409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4.6T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99993" y="2409483"/>
                <a:ext cx="10038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omic Sans MS" pitchFamily="66" charset="0"/>
                  </a:rPr>
                  <a:t>protons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pic>
            <p:nvPicPr>
              <p:cNvPr id="38" name="Picture 1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19800">
                <a:off x="1294029" y="3214688"/>
                <a:ext cx="825500" cy="8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1130299" y="2710934"/>
                <a:ext cx="1871007" cy="665678"/>
              </a:xfrm>
              <a:prstGeom prst="line">
                <a:avLst/>
              </a:prstGeom>
              <a:noFill/>
              <a:ln w="25400" cap="flat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17"/>
              <p:cNvSpPr>
                <a:spLocks noChangeShapeType="1"/>
              </p:cNvSpPr>
              <p:nvPr/>
            </p:nvSpPr>
            <p:spPr bwMode="auto">
              <a:xfrm>
                <a:off x="838200" y="3282950"/>
                <a:ext cx="244475" cy="101600"/>
              </a:xfrm>
              <a:prstGeom prst="line">
                <a:avLst/>
              </a:prstGeom>
              <a:noFill/>
              <a:ln w="25400" cap="flat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904875" y="3359150"/>
                <a:ext cx="177800" cy="109537"/>
              </a:xfrm>
              <a:prstGeom prst="line">
                <a:avLst/>
              </a:prstGeom>
              <a:noFill/>
              <a:ln w="25400" cap="flat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18599963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066800" y="3351212"/>
                <a:ext cx="244475" cy="38100"/>
              </a:xfrm>
              <a:prstGeom prst="line">
                <a:avLst/>
              </a:prstGeom>
              <a:noFill/>
              <a:ln w="25400" cap="flat">
                <a:solidFill>
                  <a:srgbClr val="008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25400" dist="25399" dir="2700000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3" name="Picture 20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000">
                <a:off x="2067092" y="3150061"/>
                <a:ext cx="613823" cy="613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" dist="25399" dir="13319987" algn="ctr" rotWithShape="0">
                  <a:srgbClr val="EEECE1">
                    <a:alpha val="7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1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97091">
                <a:off x="2635337" y="3284372"/>
                <a:ext cx="460030" cy="47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2431">
                <a:off x="2957440" y="3550246"/>
                <a:ext cx="582299" cy="81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3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833" y="3687369"/>
                <a:ext cx="710044" cy="71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4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864114">
                <a:off x="4246999" y="3603329"/>
                <a:ext cx="684527" cy="68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37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63208">
                <a:off x="4880763" y="3287714"/>
                <a:ext cx="1778000" cy="17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cap="flat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3" name="TextBox 52"/>
            <p:cNvSpPr txBox="1"/>
            <p:nvPr/>
          </p:nvSpPr>
          <p:spPr>
            <a:xfrm>
              <a:off x="1391441" y="685506"/>
              <a:ext cx="40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46779" y="1048955"/>
              <a:ext cx="4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569899" y="1681997"/>
              <a:ext cx="43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DS</a:t>
              </a:r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22522" y="2235278"/>
            <a:ext cx="8897546" cy="3939541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b="1" dirty="0" smtClean="0"/>
              <a:t>CLFV: </a:t>
            </a:r>
            <a:r>
              <a:rPr lang="en-US" sz="1600" b="1" dirty="0" err="1" smtClean="0"/>
              <a:t>conversione</a:t>
            </a:r>
            <a:r>
              <a:rPr lang="en-US" sz="1600" b="1" dirty="0" smtClean="0"/>
              <a:t> di un </a:t>
            </a:r>
            <a:r>
              <a:rPr lang="en-US" sz="1600" b="1" dirty="0" err="1" smtClean="0"/>
              <a:t>muone</a:t>
            </a:r>
            <a:r>
              <a:rPr lang="en-US" sz="1600" b="1" dirty="0" smtClean="0"/>
              <a:t> in e- </a:t>
            </a:r>
            <a:r>
              <a:rPr lang="en-US" sz="1600" b="1" dirty="0" err="1" smtClean="0"/>
              <a:t>su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targhetta</a:t>
            </a:r>
            <a:r>
              <a:rPr lang="en-US" sz="1600" b="1" dirty="0" smtClean="0"/>
              <a:t> di Al @ BR ~ 6x10</a:t>
            </a:r>
            <a:r>
              <a:rPr lang="en-US" sz="1600" b="1" baseline="30000" dirty="0" smtClean="0"/>
              <a:t>-17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 err="1" smtClean="0"/>
              <a:t>Costo</a:t>
            </a:r>
            <a:r>
              <a:rPr lang="en-US" sz="1600" dirty="0" smtClean="0"/>
              <a:t> DOE 274 M$ detector (USA standard)</a:t>
            </a:r>
          </a:p>
          <a:p>
            <a:pPr marL="285750" indent="-285750">
              <a:buFont typeface="Wingdings" charset="2"/>
              <a:buChar char="v"/>
            </a:pPr>
            <a:endParaRPr lang="en-US" sz="16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ym typeface="Wingdings"/>
              </a:rPr>
              <a:t>TDR </a:t>
            </a:r>
            <a:r>
              <a:rPr lang="en-US" b="1" dirty="0" err="1" smtClean="0">
                <a:sym typeface="Wingdings"/>
              </a:rPr>
              <a:t>sottomesso</a:t>
            </a:r>
            <a:r>
              <a:rPr lang="en-US" b="1" dirty="0" smtClean="0">
                <a:sym typeface="Wingdings"/>
              </a:rPr>
              <a:t> @ </a:t>
            </a:r>
            <a:r>
              <a:rPr lang="en-US" b="1" dirty="0" err="1" smtClean="0">
                <a:sym typeface="Wingdings"/>
              </a:rPr>
              <a:t>maggio</a:t>
            </a:r>
            <a:r>
              <a:rPr lang="en-US" b="1" dirty="0" smtClean="0">
                <a:sym typeface="Wingdings"/>
              </a:rPr>
              <a:t> 2014  CD3 OK @ June 2016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 err="1" smtClean="0">
                <a:sym typeface="Wingdings"/>
              </a:rPr>
              <a:t>Costruzione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b="1" dirty="0" err="1" smtClean="0">
                <a:sym typeface="Wingdings"/>
              </a:rPr>
              <a:t>Civile</a:t>
            </a:r>
            <a:r>
              <a:rPr lang="en-US" sz="1600" b="1" dirty="0" smtClean="0">
                <a:sym typeface="Wingdings"/>
              </a:rPr>
              <a:t> quasi </a:t>
            </a:r>
            <a:r>
              <a:rPr lang="en-US" sz="1600" b="1" dirty="0" err="1" smtClean="0">
                <a:sym typeface="Wingdings"/>
              </a:rPr>
              <a:t>completata</a:t>
            </a:r>
            <a:r>
              <a:rPr lang="en-US" sz="1600" b="1" dirty="0" smtClean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, </a:t>
            </a:r>
            <a:r>
              <a:rPr lang="en-US" sz="1600" dirty="0" err="1" smtClean="0">
                <a:sym typeface="Wingdings"/>
              </a:rPr>
              <a:t>acquisto</a:t>
            </a:r>
            <a:r>
              <a:rPr lang="en-US" sz="1600" dirty="0" smtClean="0">
                <a:sym typeface="Wingdings"/>
              </a:rPr>
              <a:t> e test </a:t>
            </a:r>
            <a:r>
              <a:rPr lang="en-US" sz="1600" dirty="0" err="1" smtClean="0">
                <a:sym typeface="Wingdings"/>
              </a:rPr>
              <a:t>cavi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superconduttori</a:t>
            </a:r>
            <a:r>
              <a:rPr lang="en-US" sz="1600" dirty="0" smtClean="0">
                <a:sym typeface="Wingdings"/>
              </a:rPr>
              <a:t>, </a:t>
            </a:r>
            <a:r>
              <a:rPr lang="en-US" sz="1600" dirty="0" err="1" smtClean="0">
                <a:sym typeface="Wingdings"/>
              </a:rPr>
              <a:t>gara</a:t>
            </a:r>
            <a:r>
              <a:rPr lang="en-US" sz="1600" dirty="0" smtClean="0">
                <a:sym typeface="Wingdings"/>
              </a:rPr>
              <a:t> DS e PS </a:t>
            </a:r>
            <a:r>
              <a:rPr lang="en-US" sz="1600" dirty="0" err="1" smtClean="0">
                <a:sym typeface="Wingdings"/>
              </a:rPr>
              <a:t>effettuata</a:t>
            </a:r>
            <a:r>
              <a:rPr lang="en-US" sz="1600" dirty="0" smtClean="0">
                <a:sym typeface="Wingdings"/>
              </a:rPr>
              <a:t>.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err="1" smtClean="0">
                <a:sym typeface="Wingdings"/>
              </a:rPr>
              <a:t>Gara</a:t>
            </a:r>
            <a:r>
              <a:rPr lang="en-US" b="1" dirty="0" smtClean="0">
                <a:sym typeface="Wingdings"/>
              </a:rPr>
              <a:t> TS </a:t>
            </a:r>
            <a:r>
              <a:rPr lang="en-US" b="1" dirty="0" err="1" smtClean="0">
                <a:sym typeface="Wingdings"/>
              </a:rPr>
              <a:t>completata</a:t>
            </a:r>
            <a:r>
              <a:rPr lang="en-US" b="1" dirty="0" smtClean="0">
                <a:sym typeface="Wingdings"/>
              </a:rPr>
              <a:t>. </a:t>
            </a:r>
            <a:r>
              <a:rPr lang="en-US" b="1" dirty="0" err="1" smtClean="0">
                <a:sym typeface="Wingdings"/>
              </a:rPr>
              <a:t>Assegnato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Novembre</a:t>
            </a:r>
            <a:r>
              <a:rPr lang="en-US" b="1" dirty="0" smtClean="0">
                <a:sym typeface="Wingdings"/>
              </a:rPr>
              <a:t> 2015 ad ASG </a:t>
            </a:r>
            <a:r>
              <a:rPr lang="en-US" b="1" dirty="0" err="1" smtClean="0">
                <a:sym typeface="Wingdings"/>
              </a:rPr>
              <a:t>Genova</a:t>
            </a:r>
            <a:r>
              <a:rPr lang="en-US" b="1" dirty="0" smtClean="0">
                <a:sym typeface="Wingdings"/>
              </a:rPr>
              <a:t> per 5  M$</a:t>
            </a:r>
          </a:p>
          <a:p>
            <a:pPr marL="285750" indent="-285750">
              <a:buFont typeface="Wingdings" charset="2"/>
              <a:buChar char="v"/>
            </a:pPr>
            <a:r>
              <a:rPr lang="en-US" b="1" dirty="0" err="1" smtClean="0">
                <a:sym typeface="Wingdings"/>
              </a:rPr>
              <a:t>Scelta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Tecnologica</a:t>
            </a:r>
            <a:r>
              <a:rPr lang="en-US" b="1" dirty="0" smtClean="0">
                <a:sym typeface="Wingdings"/>
              </a:rPr>
              <a:t> per </a:t>
            </a:r>
            <a:r>
              <a:rPr lang="en-US" b="1" dirty="0" err="1" smtClean="0">
                <a:sym typeface="Wingdings"/>
              </a:rPr>
              <a:t>calorimetro</a:t>
            </a:r>
            <a:r>
              <a:rPr lang="en-US" b="1" dirty="0" smtClean="0">
                <a:sym typeface="Wingdings"/>
              </a:rPr>
              <a:t>  </a:t>
            </a:r>
            <a:r>
              <a:rPr lang="en-US" b="1" dirty="0" err="1" smtClean="0">
                <a:sym typeface="Wingdings"/>
              </a:rPr>
              <a:t>Luglio</a:t>
            </a:r>
            <a:r>
              <a:rPr lang="en-US" b="1" dirty="0" smtClean="0">
                <a:sym typeface="Wingdings"/>
              </a:rPr>
              <a:t>/</a:t>
            </a:r>
            <a:r>
              <a:rPr lang="en-US" b="1" dirty="0" err="1" smtClean="0">
                <a:sym typeface="Wingdings"/>
              </a:rPr>
              <a:t>Dicembre</a:t>
            </a:r>
            <a:r>
              <a:rPr lang="en-US" b="1" dirty="0" smtClean="0">
                <a:sym typeface="Wingdings"/>
              </a:rPr>
              <a:t> 2015  INFN choice (</a:t>
            </a:r>
            <a:r>
              <a:rPr lang="en-US" b="1" dirty="0" err="1" smtClean="0">
                <a:sym typeface="Wingdings"/>
              </a:rPr>
              <a:t>CsI+SiPM</a:t>
            </a:r>
            <a:r>
              <a:rPr lang="en-US" b="1" dirty="0" smtClean="0">
                <a:sym typeface="Wingdings"/>
              </a:rPr>
              <a:t>)</a:t>
            </a: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CSN1 ha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approvato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envelope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finanziario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a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giugno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2015. (2.9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Meuro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) 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Statement of Work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tra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Mu2e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ed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INFN in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preparazione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dopo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CD3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)</a:t>
            </a:r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>
              <a:solidFill>
                <a:srgbClr val="FF0000"/>
              </a:solidFill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7028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287433" y="4455440"/>
            <a:ext cx="3691248" cy="1015663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Ruolo</a:t>
            </a:r>
            <a:r>
              <a:rPr lang="en-US" sz="2000" b="1" dirty="0" smtClean="0"/>
              <a:t> LNF : Management, </a:t>
            </a:r>
            <a:r>
              <a:rPr lang="en-US" sz="2000" b="1" dirty="0" err="1" smtClean="0"/>
              <a:t>Meccanica</a:t>
            </a:r>
            <a:r>
              <a:rPr lang="en-US" sz="2000" b="1" dirty="0" smtClean="0"/>
              <a:t>, Test </a:t>
            </a:r>
            <a:r>
              <a:rPr lang="en-US" sz="2000" b="1" dirty="0" err="1" smtClean="0"/>
              <a:t>Cristalli</a:t>
            </a:r>
            <a:r>
              <a:rPr lang="en-US" sz="2000" b="1" dirty="0" smtClean="0"/>
              <a:t>,</a:t>
            </a:r>
          </a:p>
          <a:p>
            <a:pPr algn="ctr"/>
            <a:r>
              <a:rPr lang="en-US" sz="2000" b="1" dirty="0" smtClean="0"/>
              <a:t>  </a:t>
            </a:r>
            <a:r>
              <a:rPr lang="en-US" sz="2000" b="1" dirty="0" err="1" smtClean="0"/>
              <a:t>Sensori</a:t>
            </a:r>
            <a:r>
              <a:rPr lang="en-US" sz="2000" b="1" dirty="0" smtClean="0"/>
              <a:t>, FEE, Laser system </a:t>
            </a:r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8229600" cy="385324"/>
          </a:xfrm>
        </p:spPr>
        <p:txBody>
          <a:bodyPr>
            <a:noAutofit/>
          </a:bodyPr>
          <a:lstStyle/>
          <a:p>
            <a:r>
              <a:rPr lang="en-US" sz="2000" b="1" dirty="0" err="1" smtClean="0">
                <a:solidFill>
                  <a:srgbClr val="3366FF"/>
                </a:solidFill>
              </a:rPr>
              <a:t>Calorimetro</a:t>
            </a:r>
            <a:r>
              <a:rPr lang="en-US" sz="2000" b="1" dirty="0" smtClean="0">
                <a:solidFill>
                  <a:srgbClr val="3366FF"/>
                </a:solidFill>
              </a:rPr>
              <a:t>: </a:t>
            </a:r>
            <a:r>
              <a:rPr lang="en-US" sz="2000" b="1" dirty="0" err="1" smtClean="0">
                <a:solidFill>
                  <a:srgbClr val="3366FF"/>
                </a:solidFill>
              </a:rPr>
              <a:t>Descrizione</a:t>
            </a:r>
            <a:r>
              <a:rPr lang="en-US" sz="2000" b="1" dirty="0" smtClean="0">
                <a:solidFill>
                  <a:srgbClr val="3366FF"/>
                </a:solidFill>
              </a:rPr>
              <a:t>, </a:t>
            </a:r>
            <a:r>
              <a:rPr lang="en-US" sz="2000" b="1" dirty="0" err="1" smtClean="0">
                <a:solidFill>
                  <a:srgbClr val="3366FF"/>
                </a:solidFill>
              </a:rPr>
              <a:t>attivita</a:t>
            </a:r>
            <a:r>
              <a:rPr lang="en-US" sz="2000" b="1" dirty="0" smtClean="0">
                <a:solidFill>
                  <a:srgbClr val="3366FF"/>
                </a:solidFill>
              </a:rPr>
              <a:t>’  2016 + </a:t>
            </a:r>
            <a:r>
              <a:rPr lang="en-US" sz="2000" b="1" dirty="0" err="1" smtClean="0">
                <a:solidFill>
                  <a:srgbClr val="3366FF"/>
                </a:solidFill>
              </a:rPr>
              <a:t>piani</a:t>
            </a:r>
            <a:r>
              <a:rPr lang="en-US" sz="2000" b="1" dirty="0" smtClean="0">
                <a:solidFill>
                  <a:srgbClr val="3366FF"/>
                </a:solidFill>
              </a:rPr>
              <a:t> 2017 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00" y="416408"/>
            <a:ext cx="4999786" cy="4924426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 err="1" smtClean="0"/>
              <a:t>Descrizione</a:t>
            </a:r>
            <a:r>
              <a:rPr lang="en-US" b="1" dirty="0" smtClean="0"/>
              <a:t> </a:t>
            </a:r>
            <a:r>
              <a:rPr lang="en-US" b="1" dirty="0" err="1" smtClean="0"/>
              <a:t>Attivita</a:t>
            </a:r>
            <a:r>
              <a:rPr lang="en-US" b="1" dirty="0" smtClean="0"/>
              <a:t>’ 2016</a:t>
            </a:r>
            <a:endParaRPr lang="en-US" b="1" dirty="0"/>
          </a:p>
          <a:p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Specifiche</a:t>
            </a:r>
            <a:r>
              <a:rPr lang="en-US" b="1" dirty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EMC: 5% </a:t>
            </a:r>
            <a:r>
              <a:rPr lang="en-US" b="1" dirty="0" err="1">
                <a:solidFill>
                  <a:srgbClr val="800000"/>
                </a:solidFill>
                <a:sym typeface="Wingdings"/>
              </a:rPr>
              <a:t>E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res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, &lt; 500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ps</a:t>
            </a:r>
            <a:r>
              <a:rPr lang="en-US" b="1" dirty="0" smtClean="0">
                <a:solidFill>
                  <a:srgbClr val="800000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sym typeface="Wingdings"/>
              </a:rPr>
              <a:t>Tres</a:t>
            </a:r>
            <a:endParaRPr lang="en-US" b="1" dirty="0">
              <a:solidFill>
                <a:srgbClr val="800000"/>
              </a:solidFill>
              <a:sym typeface="Wingdings"/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2 </a:t>
            </a:r>
            <a:r>
              <a:rPr lang="en-US" sz="1600" dirty="0" err="1"/>
              <a:t>Dischi</a:t>
            </a:r>
            <a:r>
              <a:rPr lang="en-US" sz="1600" dirty="0"/>
              <a:t> </a:t>
            </a:r>
            <a:r>
              <a:rPr lang="en-US" sz="1600" dirty="0" err="1" smtClean="0"/>
              <a:t>separati</a:t>
            </a:r>
            <a:r>
              <a:rPr lang="en-US" sz="1600" dirty="0" smtClean="0"/>
              <a:t> </a:t>
            </a:r>
            <a:r>
              <a:rPr lang="en-US" sz="1600" dirty="0"/>
              <a:t>da 70 </a:t>
            </a:r>
            <a:r>
              <a:rPr lang="en-US" sz="1600" dirty="0" smtClean="0"/>
              <a:t>cm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1350 </a:t>
            </a:r>
            <a:r>
              <a:rPr lang="en-US" sz="1600" dirty="0" err="1" smtClean="0"/>
              <a:t>cristalli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CsI</a:t>
            </a:r>
            <a:r>
              <a:rPr lang="en-US" sz="1600" dirty="0" smtClean="0"/>
              <a:t> </a:t>
            </a:r>
            <a:r>
              <a:rPr lang="en-US" sz="1600" dirty="0" err="1" smtClean="0"/>
              <a:t>puro</a:t>
            </a:r>
            <a:r>
              <a:rPr lang="en-US" sz="1600" dirty="0" smtClean="0"/>
              <a:t> da 34x34x200 </a:t>
            </a:r>
            <a:r>
              <a:rPr lang="en-US" sz="1600" dirty="0"/>
              <a:t>m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3  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2  large area UV </a:t>
            </a:r>
            <a:r>
              <a:rPr lang="en-US" sz="1600" dirty="0" err="1" smtClean="0"/>
              <a:t>SiPM</a:t>
            </a:r>
            <a:r>
              <a:rPr lang="en-US" sz="1600" dirty="0" smtClean="0"/>
              <a:t>/</a:t>
            </a:r>
            <a:r>
              <a:rPr lang="en-US" sz="1600" dirty="0" err="1" smtClean="0"/>
              <a:t>cristallo</a:t>
            </a:r>
            <a:r>
              <a:rPr lang="en-US" sz="1600" dirty="0" smtClean="0"/>
              <a:t>  16x20 mm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pPr marL="342900" lvl="1" indent="-342900">
              <a:buFont typeface="Wingdings" charset="2"/>
              <a:buChar char="q"/>
            </a:pPr>
            <a:r>
              <a:rPr lang="en-US" sz="1600" dirty="0" smtClean="0"/>
              <a:t>FEE (board di </a:t>
            </a:r>
            <a:r>
              <a:rPr lang="en-US" sz="1600" dirty="0" err="1" smtClean="0"/>
              <a:t>amp+regolazione</a:t>
            </a:r>
            <a:r>
              <a:rPr lang="en-US" sz="1600" dirty="0" smtClean="0"/>
              <a:t> HV) </a:t>
            </a:r>
            <a:endParaRPr lang="en-US" sz="1600" dirty="0"/>
          </a:p>
          <a:p>
            <a:pPr marL="342900" indent="-342900">
              <a:buFont typeface="Wingdings" charset="2"/>
              <a:buChar char="q"/>
            </a:pPr>
            <a:r>
              <a:rPr lang="en-US" sz="1600" dirty="0" smtClean="0"/>
              <a:t>Laser system per </a:t>
            </a:r>
            <a:r>
              <a:rPr lang="en-US" sz="1600" dirty="0" err="1" smtClean="0"/>
              <a:t>monitoraggio</a:t>
            </a:r>
            <a:r>
              <a:rPr lang="en-US" sz="1600" dirty="0" smtClean="0"/>
              <a:t> </a:t>
            </a:r>
            <a:r>
              <a:rPr lang="en-US" sz="1600" dirty="0" err="1" smtClean="0"/>
              <a:t>guadagni</a:t>
            </a:r>
            <a:endParaRPr lang="en-US" sz="1600" dirty="0" smtClean="0"/>
          </a:p>
          <a:p>
            <a:r>
              <a:rPr lang="en-US" b="1" dirty="0" smtClean="0"/>
              <a:t>Review </a:t>
            </a:r>
            <a:r>
              <a:rPr lang="en-US" b="1" dirty="0" err="1" smtClean="0"/>
              <a:t>Scelta</a:t>
            </a:r>
            <a:r>
              <a:rPr lang="en-US" b="1" dirty="0" smtClean="0"/>
              <a:t> </a:t>
            </a:r>
            <a:r>
              <a:rPr lang="en-US" b="1" dirty="0" err="1" smtClean="0"/>
              <a:t>Tecnologica</a:t>
            </a:r>
            <a:r>
              <a:rPr lang="en-US" b="1" dirty="0" smtClean="0"/>
              <a:t> DONE (</a:t>
            </a:r>
            <a:r>
              <a:rPr lang="en-US" b="1" dirty="0" err="1" smtClean="0"/>
              <a:t>Dicembre</a:t>
            </a:r>
            <a:r>
              <a:rPr lang="en-US" b="1" dirty="0" smtClean="0"/>
              <a:t> 2015)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+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Caratterizzazione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nuovi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cristalli</a:t>
            </a:r>
            <a:r>
              <a:rPr lang="en-US" b="1" dirty="0" smtClean="0">
                <a:solidFill>
                  <a:srgbClr val="3366FF"/>
                </a:solidFill>
                <a:sym typeface="Wingdings"/>
              </a:rPr>
              <a:t> e </a:t>
            </a:r>
            <a:r>
              <a:rPr lang="en-US" b="1" dirty="0" err="1" smtClean="0">
                <a:solidFill>
                  <a:srgbClr val="3366FF"/>
                </a:solidFill>
                <a:sym typeface="Wingdings"/>
              </a:rPr>
              <a:t>fotosensori</a:t>
            </a:r>
            <a:endParaRPr lang="en-US" b="1" dirty="0" smtClean="0">
              <a:solidFill>
                <a:srgbClr val="3366FF"/>
              </a:solidFill>
              <a:sym typeface="Wingdings"/>
            </a:endParaRPr>
          </a:p>
          <a:p>
            <a:r>
              <a:rPr lang="en-US" dirty="0" smtClean="0">
                <a:sym typeface="Wingdings"/>
              </a:rPr>
              <a:t>+ </a:t>
            </a:r>
            <a:r>
              <a:rPr lang="en-US" b="1" dirty="0" err="1" smtClean="0">
                <a:sym typeface="Wingdings"/>
              </a:rPr>
              <a:t>Irraggiamenti</a:t>
            </a:r>
            <a:r>
              <a:rPr lang="en-US" b="1" dirty="0" smtClean="0">
                <a:sym typeface="Wingdings"/>
              </a:rPr>
              <a:t> con TID(</a:t>
            </a:r>
            <a:r>
              <a:rPr lang="en-US" b="1" dirty="0" err="1" smtClean="0">
                <a:sym typeface="Wingdings"/>
              </a:rPr>
              <a:t>Casaccia</a:t>
            </a:r>
            <a:r>
              <a:rPr lang="en-US" b="1" dirty="0" smtClean="0">
                <a:sym typeface="Wingdings"/>
              </a:rPr>
              <a:t>) e </a:t>
            </a:r>
            <a:r>
              <a:rPr lang="en-US" b="1" dirty="0" err="1" smtClean="0">
                <a:sym typeface="Wingdings"/>
              </a:rPr>
              <a:t>neutroni</a:t>
            </a:r>
            <a:r>
              <a:rPr lang="en-US" b="1" dirty="0" smtClean="0">
                <a:sym typeface="Wingdings"/>
              </a:rPr>
              <a:t> (FNG)</a:t>
            </a:r>
          </a:p>
          <a:p>
            <a:r>
              <a:rPr lang="en-US" b="1" dirty="0" smtClean="0">
                <a:sym typeface="Wingdings"/>
              </a:rPr>
              <a:t>+ </a:t>
            </a:r>
            <a:r>
              <a:rPr lang="en-US" b="1" dirty="0" err="1" smtClean="0">
                <a:sym typeface="Wingdings"/>
              </a:rPr>
              <a:t>Irraggiamento</a:t>
            </a:r>
            <a:r>
              <a:rPr lang="en-US" b="1" dirty="0" smtClean="0">
                <a:sym typeface="Wingdings"/>
              </a:rPr>
              <a:t> con </a:t>
            </a:r>
            <a:r>
              <a:rPr lang="en-US" b="1" dirty="0" err="1" smtClean="0">
                <a:sym typeface="Wingdings"/>
              </a:rPr>
              <a:t>neutroni</a:t>
            </a:r>
            <a:r>
              <a:rPr lang="en-US" b="1" dirty="0" smtClean="0">
                <a:sym typeface="Wingdings"/>
              </a:rPr>
              <a:t> a </a:t>
            </a:r>
            <a:r>
              <a:rPr lang="en-US" b="1" dirty="0" err="1" smtClean="0">
                <a:sym typeface="Wingdings"/>
              </a:rPr>
              <a:t>Dresda</a:t>
            </a:r>
            <a:endParaRPr lang="en-US" b="1" dirty="0" smtClean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+ </a:t>
            </a:r>
            <a:r>
              <a:rPr lang="en-US" b="1" dirty="0" err="1" smtClean="0">
                <a:sym typeface="Wingdings"/>
              </a:rPr>
              <a:t>Misura</a:t>
            </a:r>
            <a:r>
              <a:rPr lang="en-US" b="1" dirty="0" smtClean="0">
                <a:sym typeface="Wingdings"/>
              </a:rPr>
              <a:t> MTTF </a:t>
            </a:r>
            <a:r>
              <a:rPr lang="en-US" b="1" dirty="0" err="1" smtClean="0">
                <a:sym typeface="Wingdings"/>
              </a:rPr>
              <a:t>sensori</a:t>
            </a:r>
            <a:endParaRPr lang="en-US" b="1" dirty="0" smtClean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+ Test </a:t>
            </a:r>
            <a:r>
              <a:rPr lang="en-US" b="1" dirty="0" err="1" smtClean="0">
                <a:sym typeface="Wingdings"/>
              </a:rPr>
              <a:t>cristalli</a:t>
            </a:r>
            <a:r>
              <a:rPr lang="en-US" b="1" dirty="0" smtClean="0">
                <a:sym typeface="Wingdings"/>
              </a:rPr>
              <a:t> (Outgassing  </a:t>
            </a:r>
            <a:r>
              <a:rPr lang="en-US" b="1" dirty="0" err="1" smtClean="0">
                <a:sym typeface="Wingdings"/>
              </a:rPr>
              <a:t>reparto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vuoto</a:t>
            </a:r>
            <a:r>
              <a:rPr lang="en-US" b="1" dirty="0" smtClean="0">
                <a:sym typeface="Wingdings"/>
              </a:rPr>
              <a:t>,</a:t>
            </a:r>
          </a:p>
          <a:p>
            <a:r>
              <a:rPr lang="en-US" b="1" dirty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    </a:t>
            </a:r>
            <a:r>
              <a:rPr lang="en-US" b="1" dirty="0" err="1" smtClean="0">
                <a:sym typeface="Wingdings"/>
              </a:rPr>
              <a:t>misure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dimensionali</a:t>
            </a:r>
            <a:r>
              <a:rPr lang="en-US" b="1" dirty="0" smtClean="0">
                <a:sym typeface="Wingdings"/>
              </a:rPr>
              <a:t>  SPCM)</a:t>
            </a:r>
          </a:p>
          <a:p>
            <a:r>
              <a:rPr lang="en-US" b="1" dirty="0" smtClean="0">
                <a:sym typeface="Wingdings"/>
              </a:rPr>
              <a:t>+ pre-</a:t>
            </a:r>
            <a:r>
              <a:rPr lang="en-US" b="1" dirty="0" err="1" smtClean="0">
                <a:sym typeface="Wingdings"/>
              </a:rPr>
              <a:t>produzione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nuovi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amplificatori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SiPM</a:t>
            </a:r>
            <a:r>
              <a:rPr lang="en-US" b="1" dirty="0" smtClean="0">
                <a:sym typeface="Wingdings"/>
              </a:rPr>
              <a:t> (SEA)</a:t>
            </a:r>
          </a:p>
          <a:p>
            <a:r>
              <a:rPr lang="en-US" b="1" dirty="0" smtClean="0">
                <a:sym typeface="Wingdings"/>
              </a:rPr>
              <a:t>+ pre-</a:t>
            </a:r>
            <a:r>
              <a:rPr lang="en-US" b="1" dirty="0" err="1" smtClean="0">
                <a:sym typeface="Wingdings"/>
              </a:rPr>
              <a:t>produzione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 err="1" smtClean="0">
                <a:sym typeface="Wingdings"/>
              </a:rPr>
              <a:t>cristalli</a:t>
            </a:r>
            <a:r>
              <a:rPr lang="en-US" b="1" dirty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da </a:t>
            </a:r>
            <a:r>
              <a:rPr lang="en-US" b="1" dirty="0" err="1" smtClean="0">
                <a:sym typeface="Wingdings"/>
              </a:rPr>
              <a:t>gara</a:t>
            </a:r>
            <a:r>
              <a:rPr lang="en-US" b="1" dirty="0" smtClean="0">
                <a:sym typeface="Wingdings"/>
              </a:rPr>
              <a:t> FNAL</a:t>
            </a:r>
          </a:p>
          <a:p>
            <a:r>
              <a:rPr lang="en-US" b="1" dirty="0" smtClean="0">
                <a:sym typeface="Wingdings"/>
              </a:rPr>
              <a:t>+ pre-</a:t>
            </a:r>
            <a:r>
              <a:rPr lang="en-US" b="1" dirty="0" err="1" smtClean="0">
                <a:sym typeface="Wingdings"/>
              </a:rPr>
              <a:t>produzione</a:t>
            </a:r>
            <a:r>
              <a:rPr lang="en-US" b="1" dirty="0" smtClean="0">
                <a:sym typeface="Wingdings"/>
              </a:rPr>
              <a:t>  “custom” </a:t>
            </a:r>
            <a:r>
              <a:rPr lang="en-US" b="1" dirty="0" err="1" smtClean="0">
                <a:sym typeface="Wingdings"/>
              </a:rPr>
              <a:t>SiPM</a:t>
            </a:r>
            <a:r>
              <a:rPr lang="en-US" b="1" dirty="0" smtClean="0">
                <a:sym typeface="Wingdings"/>
              </a:rPr>
              <a:t> da </a:t>
            </a:r>
            <a:r>
              <a:rPr lang="en-US" b="1" dirty="0" err="1" smtClean="0">
                <a:sym typeface="Wingdings"/>
              </a:rPr>
              <a:t>gara</a:t>
            </a:r>
            <a:r>
              <a:rPr lang="en-US" b="1" dirty="0" smtClean="0">
                <a:sym typeface="Wingdings"/>
              </a:rPr>
              <a:t> INFN</a:t>
            </a:r>
          </a:p>
          <a:p>
            <a:r>
              <a:rPr lang="en-US" b="1" dirty="0" smtClean="0">
                <a:sym typeface="Wingdings"/>
              </a:rPr>
              <a:t>+ Mockup </a:t>
            </a:r>
            <a:r>
              <a:rPr lang="en-US" b="1" dirty="0" err="1" smtClean="0">
                <a:sym typeface="Wingdings"/>
              </a:rPr>
              <a:t>meccanico</a:t>
            </a:r>
            <a:r>
              <a:rPr lang="en-US" b="1" dirty="0" smtClean="0">
                <a:sym typeface="Wingdings"/>
              </a:rPr>
              <a:t> + Module-0</a:t>
            </a:r>
            <a:endParaRPr lang="en-US" b="1" dirty="0"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7433" y="432727"/>
            <a:ext cx="3767667" cy="397031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		PIANI 2017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</a:t>
            </a:r>
            <a:r>
              <a:rPr lang="en-US" dirty="0" err="1" smtClean="0">
                <a:sym typeface="Wingdings"/>
              </a:rPr>
              <a:t>cristalli</a:t>
            </a:r>
            <a:r>
              <a:rPr lang="en-US" dirty="0" smtClean="0">
                <a:sym typeface="Wingdings"/>
              </a:rPr>
              <a:t> pre-</a:t>
            </a:r>
            <a:r>
              <a:rPr lang="en-US" dirty="0" err="1" smtClean="0">
                <a:sym typeface="Wingdings"/>
              </a:rPr>
              <a:t>produzione</a:t>
            </a:r>
            <a:endParaRPr lang="en-US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</a:t>
            </a:r>
            <a:r>
              <a:rPr lang="en-US" dirty="0" err="1" smtClean="0">
                <a:sym typeface="Wingdings"/>
              </a:rPr>
              <a:t>sensori</a:t>
            </a:r>
            <a:r>
              <a:rPr lang="en-US" dirty="0" smtClean="0">
                <a:sym typeface="Wingdings"/>
              </a:rPr>
              <a:t> pre-</a:t>
            </a:r>
            <a:r>
              <a:rPr lang="en-US" dirty="0" err="1" smtClean="0">
                <a:sym typeface="Wingdings"/>
              </a:rPr>
              <a:t>produzione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Gara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produzione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cristalli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sensori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Pre-</a:t>
            </a:r>
            <a:r>
              <a:rPr lang="en-US" dirty="0" err="1" smtClean="0">
                <a:sym typeface="Wingdings"/>
              </a:rPr>
              <a:t>produzione</a:t>
            </a:r>
            <a:r>
              <a:rPr lang="en-US" dirty="0" smtClean="0">
                <a:sym typeface="Wingdings"/>
              </a:rPr>
              <a:t> Mezzanine Board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Scelta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sistema</a:t>
            </a:r>
            <a:r>
              <a:rPr lang="en-US" dirty="0" smtClean="0">
                <a:sym typeface="Wingdings"/>
              </a:rPr>
              <a:t> LASER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Completamento</a:t>
            </a:r>
            <a:r>
              <a:rPr lang="en-US" dirty="0" smtClean="0">
                <a:sym typeface="Wingdings"/>
              </a:rPr>
              <a:t> Mockup </a:t>
            </a:r>
            <a:r>
              <a:rPr lang="en-US" dirty="0" err="1" smtClean="0">
                <a:sym typeface="Wingdings"/>
              </a:rPr>
              <a:t>Meccanico</a:t>
            </a:r>
            <a:r>
              <a:rPr lang="en-US" dirty="0" smtClean="0">
                <a:sym typeface="Wingdings"/>
              </a:rPr>
              <a:t> &amp; cable routing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Completamento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err="1">
                <a:sym typeface="Wingdings"/>
              </a:rPr>
              <a:t>s</a:t>
            </a:r>
            <a:r>
              <a:rPr lang="en-US" dirty="0" err="1" smtClean="0">
                <a:sym typeface="Wingdings"/>
              </a:rPr>
              <a:t>tudi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termici</a:t>
            </a:r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Test Module 0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new Test beams @ BTF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Irraggiamento</a:t>
            </a:r>
            <a:r>
              <a:rPr lang="en-US" dirty="0" smtClean="0">
                <a:sym typeface="Wingdings"/>
              </a:rPr>
              <a:t> con </a:t>
            </a:r>
            <a:r>
              <a:rPr lang="en-US" dirty="0" err="1" smtClean="0">
                <a:sym typeface="Wingdings"/>
              </a:rPr>
              <a:t>neutroni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Test sotto-</a:t>
            </a:r>
            <a:r>
              <a:rPr lang="en-US" dirty="0" err="1" smtClean="0">
                <a:sym typeface="Wingdings"/>
              </a:rPr>
              <a:t>vuoto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674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0352" y="5710019"/>
            <a:ext cx="7968848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2000" b="1" dirty="0" err="1" smtClean="0">
                <a:solidFill>
                  <a:srgbClr val="800000"/>
                </a:solidFill>
              </a:rPr>
              <a:t>Piani</a:t>
            </a:r>
            <a:r>
              <a:rPr lang="en-US" sz="2000" dirty="0" smtClean="0">
                <a:solidFill>
                  <a:srgbClr val="800000"/>
                </a:solidFill>
              </a:rPr>
              <a:t>:        Test Module 0 + </a:t>
            </a:r>
            <a:r>
              <a:rPr lang="en-US" sz="2000" dirty="0" err="1" smtClean="0">
                <a:solidFill>
                  <a:srgbClr val="800000"/>
                </a:solidFill>
              </a:rPr>
              <a:t>Completamento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</a:rPr>
              <a:t>ingegnerizzazione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2000" b="1" dirty="0" err="1" smtClean="0">
                <a:solidFill>
                  <a:srgbClr val="000090"/>
                </a:solidFill>
              </a:rPr>
              <a:t>Obiettivi</a:t>
            </a:r>
            <a:r>
              <a:rPr lang="en-US" sz="2000" b="1" dirty="0" smtClean="0">
                <a:solidFill>
                  <a:srgbClr val="000090"/>
                </a:solidFill>
              </a:rPr>
              <a:t>:  </a:t>
            </a:r>
            <a:r>
              <a:rPr lang="en-US" sz="2000" dirty="0" err="1" smtClean="0">
                <a:solidFill>
                  <a:srgbClr val="FF0000"/>
                </a:solidFill>
              </a:rPr>
              <a:t>Completamento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Costruction</a:t>
            </a:r>
            <a:r>
              <a:rPr lang="en-US" sz="2000" dirty="0" smtClean="0">
                <a:solidFill>
                  <a:srgbClr val="FF0000"/>
                </a:solidFill>
              </a:rPr>
              <a:t> Readiness Reviews + </a:t>
            </a:r>
            <a:r>
              <a:rPr lang="en-US" sz="2000" dirty="0" err="1" smtClean="0">
                <a:solidFill>
                  <a:srgbClr val="FF0000"/>
                </a:solidFill>
              </a:rPr>
              <a:t>produzione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8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9" y="1417638"/>
            <a:ext cx="3171515" cy="237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6988"/>
            <a:ext cx="8801100" cy="79851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0090"/>
                </a:solidFill>
              </a:rPr>
              <a:t>Calcolo</a:t>
            </a:r>
            <a:r>
              <a:rPr lang="en-US" sz="3600" b="1" dirty="0">
                <a:solidFill>
                  <a:srgbClr val="000090"/>
                </a:solidFill>
              </a:rPr>
              <a:t> </a:t>
            </a:r>
            <a:r>
              <a:rPr lang="en-US" sz="3600" b="1" dirty="0" err="1">
                <a:solidFill>
                  <a:srgbClr val="000090"/>
                </a:solidFill>
              </a:rPr>
              <a:t>Scientifico</a:t>
            </a:r>
            <a:r>
              <a:rPr lang="en-US" sz="3600" b="1" dirty="0">
                <a:solidFill>
                  <a:srgbClr val="000090"/>
                </a:solidFill>
              </a:rPr>
              <a:t>: Tier-2 di </a:t>
            </a:r>
            <a:r>
              <a:rPr lang="en-US" sz="3600" b="1" dirty="0" smtClean="0">
                <a:solidFill>
                  <a:srgbClr val="000090"/>
                </a:solidFill>
              </a:rPr>
              <a:t>ATLAS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2776" y="905741"/>
            <a:ext cx="8788400" cy="5911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Alta </a:t>
            </a:r>
            <a:r>
              <a:rPr lang="en-US" sz="1700" b="1" dirty="0" err="1"/>
              <a:t>efficienza</a:t>
            </a:r>
            <a:r>
              <a:rPr lang="en-US" sz="1700" dirty="0"/>
              <a:t> </a:t>
            </a:r>
            <a:r>
              <a:rPr lang="en-US" sz="1700" dirty="0" err="1"/>
              <a:t>nell’uso</a:t>
            </a:r>
            <a:r>
              <a:rPr lang="en-US" sz="1700" dirty="0"/>
              <a:t>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risorse</a:t>
            </a:r>
            <a:r>
              <a:rPr lang="en-US" sz="1700" dirty="0"/>
              <a:t> </a:t>
            </a:r>
            <a:r>
              <a:rPr lang="en-US" sz="1700" dirty="0" err="1"/>
              <a:t>nei</a:t>
            </a:r>
            <a:r>
              <a:rPr lang="en-US" sz="1700" dirty="0"/>
              <a:t> Tier-2 di ATLAS </a:t>
            </a:r>
            <a:r>
              <a:rPr lang="en-US" sz="1700" dirty="0" err="1"/>
              <a:t>italiani</a:t>
            </a:r>
            <a:r>
              <a:rPr lang="en-US" sz="1700" dirty="0"/>
              <a:t> per le </a:t>
            </a:r>
            <a:r>
              <a:rPr lang="en-US" sz="1700" dirty="0" err="1"/>
              <a:t>attività</a:t>
            </a:r>
            <a:r>
              <a:rPr lang="en-US" sz="1700" dirty="0"/>
              <a:t> </a:t>
            </a:r>
            <a:r>
              <a:rPr lang="en-US" sz="1700" dirty="0" err="1"/>
              <a:t>della</a:t>
            </a:r>
            <a:r>
              <a:rPr lang="en-US" sz="1700" dirty="0"/>
              <a:t> </a:t>
            </a:r>
            <a:r>
              <a:rPr lang="en-US" sz="1700" dirty="0" err="1"/>
              <a:t>collaborazione</a:t>
            </a:r>
            <a:r>
              <a:rPr lang="en-US" sz="1700" dirty="0"/>
              <a:t>: </a:t>
            </a:r>
            <a:r>
              <a:rPr lang="en-US" sz="1700" dirty="0" err="1"/>
              <a:t>simulazione</a:t>
            </a:r>
            <a:r>
              <a:rPr lang="en-US" sz="1700" dirty="0"/>
              <a:t> MC e </a:t>
            </a:r>
            <a:r>
              <a:rPr lang="en-US" sz="1700" dirty="0" err="1"/>
              <a:t>analisi</a:t>
            </a:r>
            <a:r>
              <a:rPr lang="en-US" sz="1700" dirty="0"/>
              <a:t> (</a:t>
            </a:r>
            <a:r>
              <a:rPr lang="en-US" sz="1700" dirty="0" err="1"/>
              <a:t>utenti</a:t>
            </a:r>
            <a:r>
              <a:rPr lang="en-US" sz="1700" dirty="0"/>
              <a:t> e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gruppi</a:t>
            </a:r>
            <a:r>
              <a:rPr lang="en-US" sz="1700" dirty="0"/>
              <a:t> di </a:t>
            </a:r>
            <a:r>
              <a:rPr lang="en-US" sz="1700" dirty="0" err="1"/>
              <a:t>fisica</a:t>
            </a:r>
            <a:r>
              <a:rPr lang="en-US" sz="1700" dirty="0"/>
              <a:t>, ultimo anno):</a:t>
            </a:r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  <a:p>
            <a:pPr marL="0" indent="0">
              <a:buNone/>
            </a:pPr>
            <a:endParaRPr lang="en-US" sz="1700" dirty="0"/>
          </a:p>
          <a:p>
            <a:r>
              <a:rPr lang="en-US" sz="1700" dirty="0" err="1"/>
              <a:t>Oltre</a:t>
            </a:r>
            <a:r>
              <a:rPr lang="en-US" sz="1700" dirty="0"/>
              <a:t> </a:t>
            </a:r>
            <a:r>
              <a:rPr lang="en-US" sz="1700" dirty="0" err="1"/>
              <a:t>alle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</a:t>
            </a:r>
            <a:r>
              <a:rPr lang="en-US" sz="1700" dirty="0" err="1"/>
              <a:t>generali</a:t>
            </a:r>
            <a:r>
              <a:rPr lang="en-US" sz="1700" dirty="0"/>
              <a:t> </a:t>
            </a:r>
            <a:r>
              <a:rPr lang="en-US" sz="1700" dirty="0" err="1"/>
              <a:t>previste</a:t>
            </a:r>
            <a:r>
              <a:rPr lang="en-US" sz="1700" dirty="0"/>
              <a:t> per un Tier-2 di ATLAS, </a:t>
            </a:r>
            <a:r>
              <a:rPr lang="en-US" sz="1700" dirty="0" err="1"/>
              <a:t>il</a:t>
            </a:r>
            <a:r>
              <a:rPr lang="en-US" sz="1700" dirty="0"/>
              <a:t> </a:t>
            </a:r>
            <a:r>
              <a:rPr lang="en-US" sz="1700" dirty="0" err="1"/>
              <a:t>sito</a:t>
            </a:r>
            <a:r>
              <a:rPr lang="en-US" sz="1700" dirty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Laboratori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caratterizza</a:t>
            </a:r>
            <a:r>
              <a:rPr lang="en-US" sz="1700" dirty="0"/>
              <a:t> per </a:t>
            </a:r>
            <a:r>
              <a:rPr lang="en-US" sz="1700" dirty="0" err="1"/>
              <a:t>una</a:t>
            </a:r>
            <a:r>
              <a:rPr lang="en-US" sz="1700" dirty="0"/>
              <a:t> </a:t>
            </a:r>
            <a:r>
              <a:rPr lang="en-US" sz="1700" dirty="0" err="1"/>
              <a:t>serie</a:t>
            </a:r>
            <a:r>
              <a:rPr lang="en-US" sz="1700" dirty="0"/>
              <a:t> di </a:t>
            </a:r>
            <a:r>
              <a:rPr lang="en-US" sz="1700" b="1" dirty="0" err="1"/>
              <a:t>attività</a:t>
            </a:r>
            <a:r>
              <a:rPr lang="en-US" sz="1700" dirty="0"/>
              <a:t> </a:t>
            </a:r>
            <a:r>
              <a:rPr lang="en-US" sz="1700" dirty="0" err="1"/>
              <a:t>più</a:t>
            </a:r>
            <a:r>
              <a:rPr lang="en-US" sz="1700" dirty="0"/>
              <a:t> </a:t>
            </a:r>
            <a:r>
              <a:rPr lang="en-US" sz="1700" b="1" dirty="0" err="1"/>
              <a:t>specifiche</a:t>
            </a:r>
            <a:r>
              <a:rPr lang="en-US" sz="1700" dirty="0"/>
              <a:t>, di </a:t>
            </a:r>
            <a:r>
              <a:rPr lang="en-US" sz="1700" dirty="0" err="1"/>
              <a:t>interesse</a:t>
            </a:r>
            <a:r>
              <a:rPr lang="en-US" sz="1700" dirty="0"/>
              <a:t> per </a:t>
            </a:r>
            <a:r>
              <a:rPr lang="en-US" sz="1700" dirty="0" err="1"/>
              <a:t>l’esperimento</a:t>
            </a:r>
            <a:r>
              <a:rPr lang="en-US" sz="1700" dirty="0"/>
              <a:t> e per </a:t>
            </a:r>
            <a:r>
              <a:rPr lang="en-US" sz="1700" dirty="0" err="1"/>
              <a:t>l’INFN</a:t>
            </a:r>
            <a:r>
              <a:rPr lang="en-US" sz="1700" dirty="0"/>
              <a:t>:</a:t>
            </a:r>
          </a:p>
          <a:p>
            <a:pPr lvl="1"/>
            <a:r>
              <a:rPr lang="en-US" sz="1500" b="1" dirty="0"/>
              <a:t>PROOF on Demand</a:t>
            </a:r>
            <a:r>
              <a:rPr lang="en-US" sz="1500" dirty="0"/>
              <a:t>: </a:t>
            </a:r>
            <a:r>
              <a:rPr lang="en-US" sz="1500" dirty="0" err="1"/>
              <a:t>partecipazione</a:t>
            </a:r>
            <a:r>
              <a:rPr lang="en-US" sz="1500" dirty="0"/>
              <a:t> PRIN del </a:t>
            </a:r>
            <a:r>
              <a:rPr lang="en-US" sz="1500" dirty="0" err="1"/>
              <a:t>calcolo</a:t>
            </a:r>
            <a:r>
              <a:rPr lang="en-US" sz="1500" dirty="0"/>
              <a:t> e due art. 36 (13 </a:t>
            </a:r>
            <a:r>
              <a:rPr lang="en-US" sz="1500" dirty="0" err="1"/>
              <a:t>mesi</a:t>
            </a:r>
            <a:r>
              <a:rPr lang="en-US" sz="1500" dirty="0"/>
              <a:t>) (2015-16)</a:t>
            </a:r>
          </a:p>
          <a:p>
            <a:pPr lvl="1"/>
            <a:r>
              <a:rPr lang="en-US" sz="1500" dirty="0"/>
              <a:t>ATLAS </a:t>
            </a:r>
            <a:r>
              <a:rPr lang="en-US" sz="1500" b="1" dirty="0"/>
              <a:t>VO management</a:t>
            </a:r>
            <a:r>
              <a:rPr lang="en-US" sz="1500" dirty="0"/>
              <a:t>: </a:t>
            </a:r>
            <a:r>
              <a:rPr lang="en-US" sz="1500" dirty="0" err="1"/>
              <a:t>riconosciuto</a:t>
            </a:r>
            <a:r>
              <a:rPr lang="en-US" sz="1500" dirty="0"/>
              <a:t> 20% in-kind</a:t>
            </a:r>
          </a:p>
          <a:p>
            <a:pPr lvl="1"/>
            <a:r>
              <a:rPr lang="en-US" sz="1500" dirty="0" err="1"/>
              <a:t>Attività</a:t>
            </a:r>
            <a:r>
              <a:rPr lang="en-US" sz="1500" dirty="0"/>
              <a:t> </a:t>
            </a:r>
            <a:r>
              <a:rPr lang="en-US" sz="1500" b="1" dirty="0" err="1" smtClean="0"/>
              <a:t>gestione</a:t>
            </a:r>
            <a:r>
              <a:rPr lang="en-US" sz="1500" b="1" dirty="0" smtClean="0"/>
              <a:t> </a:t>
            </a:r>
            <a:r>
              <a:rPr lang="en-US" sz="1500" b="1" dirty="0"/>
              <a:t>e test </a:t>
            </a:r>
            <a:r>
              <a:rPr lang="en-US" sz="1500" b="1" dirty="0" err="1" smtClean="0"/>
              <a:t>sistemi</a:t>
            </a:r>
            <a:r>
              <a:rPr lang="en-US" sz="1500" b="1" dirty="0" smtClean="0"/>
              <a:t> </a:t>
            </a:r>
            <a:r>
              <a:rPr lang="en-US" sz="1500" b="1" dirty="0"/>
              <a:t>di storage in grid </a:t>
            </a:r>
            <a:r>
              <a:rPr lang="en-US" sz="1500" dirty="0"/>
              <a:t>(di </a:t>
            </a:r>
            <a:r>
              <a:rPr lang="en-US" sz="1500" dirty="0" err="1"/>
              <a:t>interesse</a:t>
            </a:r>
            <a:r>
              <a:rPr lang="en-US" sz="1500" dirty="0"/>
              <a:t> per </a:t>
            </a:r>
            <a:r>
              <a:rPr lang="en-US" sz="1500" dirty="0" err="1"/>
              <a:t>tutti</a:t>
            </a:r>
            <a:r>
              <a:rPr lang="en-US" sz="1500" dirty="0"/>
              <a:t> </a:t>
            </a:r>
            <a:r>
              <a:rPr lang="en-US" sz="1500" dirty="0" err="1"/>
              <a:t>gli</a:t>
            </a:r>
            <a:r>
              <a:rPr lang="en-US" sz="1500" dirty="0"/>
              <a:t> </a:t>
            </a:r>
            <a:r>
              <a:rPr lang="en-US" sz="1500" dirty="0" err="1"/>
              <a:t>esperimenti</a:t>
            </a:r>
            <a:r>
              <a:rPr lang="en-US" sz="1500" dirty="0"/>
              <a:t> in Grid)</a:t>
            </a:r>
          </a:p>
          <a:p>
            <a:pPr lvl="1"/>
            <a:r>
              <a:rPr lang="en-US" sz="1500" dirty="0" err="1"/>
              <a:t>Attività</a:t>
            </a:r>
            <a:r>
              <a:rPr lang="en-US" sz="1500" dirty="0"/>
              <a:t> di test e data management per </a:t>
            </a:r>
            <a:r>
              <a:rPr lang="en-US" sz="1500" dirty="0" err="1"/>
              <a:t>accesso</a:t>
            </a:r>
            <a:r>
              <a:rPr lang="en-US" sz="1500" dirty="0"/>
              <a:t> </a:t>
            </a:r>
            <a:r>
              <a:rPr lang="en-US" sz="1500" dirty="0" err="1" smtClean="0"/>
              <a:t>tramite</a:t>
            </a:r>
            <a:r>
              <a:rPr lang="en-US" sz="1500" dirty="0" smtClean="0"/>
              <a:t> </a:t>
            </a:r>
            <a:r>
              <a:rPr lang="en-US" sz="1500" b="1" dirty="0" err="1"/>
              <a:t>Federazioni</a:t>
            </a:r>
            <a:r>
              <a:rPr lang="en-US" sz="1500" dirty="0"/>
              <a:t> </a:t>
            </a:r>
            <a:r>
              <a:rPr lang="en-US" sz="1500" b="1" dirty="0"/>
              <a:t>HTTP</a:t>
            </a:r>
            <a:r>
              <a:rPr lang="en-US" sz="1500" dirty="0"/>
              <a:t> </a:t>
            </a:r>
            <a:r>
              <a:rPr lang="en-US" sz="1500" dirty="0" err="1"/>
              <a:t>ai</a:t>
            </a:r>
            <a:r>
              <a:rPr lang="en-US" sz="1500" dirty="0"/>
              <a:t> </a:t>
            </a:r>
            <a:r>
              <a:rPr lang="en-US" sz="1500" dirty="0" err="1"/>
              <a:t>dati</a:t>
            </a:r>
            <a:r>
              <a:rPr lang="en-US" sz="1500" dirty="0"/>
              <a:t> </a:t>
            </a:r>
            <a:r>
              <a:rPr lang="en-US" sz="1500" dirty="0" err="1"/>
              <a:t>dell’esperimento</a:t>
            </a:r>
            <a:endParaRPr lang="en-US" sz="1500" dirty="0"/>
          </a:p>
          <a:p>
            <a:r>
              <a:rPr lang="en-US" sz="1700" b="1" dirty="0" err="1"/>
              <a:t>Richieste</a:t>
            </a:r>
            <a:r>
              <a:rPr lang="en-US" sz="1700" dirty="0"/>
              <a:t> per </a:t>
            </a:r>
            <a:r>
              <a:rPr lang="en-US" sz="1700" dirty="0" err="1"/>
              <a:t>il</a:t>
            </a:r>
            <a:r>
              <a:rPr lang="en-US" sz="1700" dirty="0"/>
              <a:t> </a:t>
            </a:r>
            <a:r>
              <a:rPr lang="en-US" sz="1700" dirty="0" err="1"/>
              <a:t>calcolo</a:t>
            </a:r>
            <a:r>
              <a:rPr lang="en-US" sz="1700" dirty="0"/>
              <a:t> del Tier-2 di LNF a CSNI per </a:t>
            </a:r>
            <a:r>
              <a:rPr lang="en-US" sz="1700" dirty="0" err="1"/>
              <a:t>il</a:t>
            </a:r>
            <a:r>
              <a:rPr lang="en-US" sz="1700" dirty="0"/>
              <a:t> 2017</a:t>
            </a:r>
            <a:r>
              <a:rPr lang="en-US" sz="1700" dirty="0" smtClean="0"/>
              <a:t>:</a:t>
            </a:r>
          </a:p>
          <a:p>
            <a:pPr marL="0" indent="0">
              <a:buNone/>
            </a:pPr>
            <a:r>
              <a:rPr lang="en-US" sz="1700" dirty="0"/>
              <a:t>	</a:t>
            </a:r>
            <a:r>
              <a:rPr lang="en-US" sz="1700" dirty="0" smtClean="0"/>
              <a:t>   </a:t>
            </a:r>
            <a:r>
              <a:rPr lang="de-DE" sz="1700" dirty="0"/>
              <a:t>94(CPU)+60(Disco)+8.7(OH </a:t>
            </a:r>
            <a:r>
              <a:rPr lang="de-DE" sz="1700" dirty="0" err="1"/>
              <a:t>rete</a:t>
            </a:r>
            <a:r>
              <a:rPr lang="de-DE" sz="1700" dirty="0"/>
              <a:t>)+10.8(OH </a:t>
            </a:r>
            <a:r>
              <a:rPr lang="de-DE" sz="1700" dirty="0" err="1"/>
              <a:t>Serv</a:t>
            </a:r>
            <a:r>
              <a:rPr lang="de-DE" sz="1700" dirty="0"/>
              <a:t>) = </a:t>
            </a:r>
            <a:r>
              <a:rPr lang="de-DE" sz="1700" b="1" dirty="0"/>
              <a:t>173.6 </a:t>
            </a:r>
            <a:r>
              <a:rPr lang="de-DE" sz="1700" b="1" dirty="0" err="1"/>
              <a:t>kEUR</a:t>
            </a:r>
            <a:endParaRPr lang="de-DE" sz="1700" b="1" dirty="0"/>
          </a:p>
        </p:txBody>
      </p:sp>
      <p:pic>
        <p:nvPicPr>
          <p:cNvPr id="4" name="Immagine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5" r="-12875"/>
          <a:stretch>
            <a:fillRect/>
          </a:stretch>
        </p:blipFill>
        <p:spPr bwMode="auto">
          <a:xfrm>
            <a:off x="2668604" y="1417638"/>
            <a:ext cx="3988206" cy="237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975394"/>
              </p:ext>
            </p:extLst>
          </p:nvPr>
        </p:nvGraphicFramePr>
        <p:xfrm>
          <a:off x="6324655" y="1439487"/>
          <a:ext cx="2657524" cy="219049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645124"/>
                <a:gridCol w="613536"/>
                <a:gridCol w="730109"/>
                <a:gridCol w="668755"/>
              </a:tblGrid>
              <a:tr h="296464">
                <a:tc gridSpan="4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Valori</a:t>
                      </a:r>
                      <a:r>
                        <a:rPr lang="it-IT" sz="1200" baseline="0" dirty="0" smtClean="0"/>
                        <a:t> medi 2011/2016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688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Frascati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Milano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83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rel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ava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rel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ava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</a:tr>
              <a:tr h="309072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97%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96%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92%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91%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</a:tr>
              <a:tr h="291074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Napoli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Roma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574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rel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ava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rel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ava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</a:tr>
              <a:tr h="312313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97%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96%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97%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97%</a:t>
                      </a:r>
                      <a:endParaRPr lang="it-IT" sz="1200" dirty="0"/>
                    </a:p>
                  </a:txBody>
                  <a:tcPr marL="130048" marR="130048" marT="65024" marB="65024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2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77"/>
            <a:ext cx="8229600" cy="385324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PMU2E: </a:t>
            </a:r>
            <a:r>
              <a:rPr lang="en-US" sz="2800" b="1" dirty="0" err="1" smtClean="0"/>
              <a:t>Richieste</a:t>
            </a:r>
            <a:r>
              <a:rPr lang="en-US" sz="2800" b="1" dirty="0"/>
              <a:t> </a:t>
            </a:r>
            <a:r>
              <a:rPr lang="en-US" sz="2800" b="1" dirty="0" smtClean="0"/>
              <a:t>2017</a:t>
            </a:r>
            <a:endParaRPr lang="en-US" sz="2800" b="1" dirty="0"/>
          </a:p>
        </p:txBody>
      </p:sp>
      <p:graphicFrame>
        <p:nvGraphicFramePr>
          <p:cNvPr id="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89536"/>
              </p:ext>
            </p:extLst>
          </p:nvPr>
        </p:nvGraphicFramePr>
        <p:xfrm>
          <a:off x="190499" y="561147"/>
          <a:ext cx="8597899" cy="5607404"/>
        </p:xfrm>
        <a:graphic>
          <a:graphicData uri="http://schemas.openxmlformats.org/drawingml/2006/table">
            <a:tbl>
              <a:tblPr/>
              <a:tblGrid>
                <a:gridCol w="1157965"/>
                <a:gridCol w="4912636"/>
                <a:gridCol w="1371600"/>
                <a:gridCol w="1155698"/>
              </a:tblGrid>
              <a:tr h="28162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2017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Riunioni di collaborazione italiana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10,5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13,5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2816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Missioni  di irraggiamento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</a:tr>
              <a:tr h="28162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Responsabilita`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Project Leader+L3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60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94,5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816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Riunioni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standards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(CRR, GM)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19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Misure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di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irraggiamento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Nelbe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(SJ)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5,5 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per QA cristalli al FNAL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11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8162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CONS+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INV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Metabolismi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18,5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Criostato per Test sotto vuoto Module-0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(SJ)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2 Alimentatori per Irraggiamento e MTTF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SiPMs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1,5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Servizi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Irraggiamento Neutroni veloce ENEA NFG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8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C.A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produzione Cristalli (contributo INFN  x Gara FNAL)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500 </a:t>
                      </a: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(SJ)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1570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16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    produzione Fotosensori  (Gara INFN)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950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6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Meccanica 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60 (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sj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FEE (completamento versioni finali)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1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LASER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4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" y="819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 2016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69145" y="279400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 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145" y="3632226"/>
            <a:ext cx="100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CAD QC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041" y="23501"/>
            <a:ext cx="1873442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Irraggiamento+MTTF</a:t>
            </a:r>
            <a:r>
              <a:rPr lang="en-US" sz="1100" dirty="0" smtClean="0"/>
              <a:t> </a:t>
            </a:r>
            <a:r>
              <a:rPr lang="en-US" sz="1100" dirty="0" err="1" smtClean="0"/>
              <a:t>SiPM</a:t>
            </a:r>
            <a:endParaRPr lang="en-US" sz="1100" dirty="0" smtClean="0"/>
          </a:p>
          <a:p>
            <a:r>
              <a:rPr lang="en-US" sz="1100" dirty="0" err="1" smtClean="0"/>
              <a:t>Sviluppo</a:t>
            </a:r>
            <a:r>
              <a:rPr lang="en-US" sz="1100" dirty="0" smtClean="0"/>
              <a:t> AMPLIFIER per SIPM</a:t>
            </a:r>
          </a:p>
          <a:p>
            <a:r>
              <a:rPr lang="en-US" sz="1100" dirty="0" err="1" smtClean="0"/>
              <a:t>Sviluppo</a:t>
            </a:r>
            <a:r>
              <a:rPr lang="en-US" sz="1100" dirty="0" smtClean="0"/>
              <a:t> ”2X3” package</a:t>
            </a:r>
          </a:p>
          <a:p>
            <a:r>
              <a:rPr lang="en-US" sz="1100" dirty="0" err="1" smtClean="0"/>
              <a:t>Meccanica</a:t>
            </a:r>
            <a:r>
              <a:rPr lang="en-US" sz="1100" dirty="0" smtClean="0"/>
              <a:t> per Mockup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" y="842129"/>
            <a:ext cx="3067050" cy="195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03.bmp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201" y="703536"/>
            <a:ext cx="2137683" cy="2273463"/>
          </a:xfrm>
          <a:prstGeom prst="rect">
            <a:avLst/>
          </a:prstGeom>
        </p:spPr>
      </p:pic>
      <p:pic>
        <p:nvPicPr>
          <p:cNvPr id="20" name="Picture 19" descr="05.bmp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4386" y="280967"/>
            <a:ext cx="2052414" cy="26960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97" y="2976999"/>
            <a:ext cx="2563786" cy="1613754"/>
          </a:xfrm>
          <a:prstGeom prst="rect">
            <a:avLst/>
          </a:prstGeom>
        </p:spPr>
      </p:pic>
      <p:pic>
        <p:nvPicPr>
          <p:cNvPr id="22" name="Picture 21" descr="onda_500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934" y="2848485"/>
            <a:ext cx="2594351" cy="1765903"/>
          </a:xfrm>
          <a:prstGeom prst="rect">
            <a:avLst/>
          </a:prstGeom>
        </p:spPr>
      </p:pic>
      <p:pic>
        <p:nvPicPr>
          <p:cNvPr id="23" name="Picture 22" descr="sipm6_pos2_basso.eps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80" y="4753590"/>
            <a:ext cx="2400300" cy="1619040"/>
          </a:xfrm>
          <a:prstGeom prst="rect">
            <a:avLst/>
          </a:prstGeom>
        </p:spPr>
      </p:pic>
      <p:pic>
        <p:nvPicPr>
          <p:cNvPr id="24" name="Picture 23" descr="tres_6hama.eps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17" r="8216"/>
          <a:stretch/>
        </p:blipFill>
        <p:spPr>
          <a:xfrm>
            <a:off x="3048183" y="4753590"/>
            <a:ext cx="2519381" cy="1701800"/>
          </a:xfrm>
          <a:prstGeom prst="rect">
            <a:avLst/>
          </a:prstGeom>
        </p:spPr>
      </p:pic>
      <p:pic>
        <p:nvPicPr>
          <p:cNvPr id="25" name="Content Placeholder 7"/>
          <p:cNvPicPr>
            <a:picLocks noGrp="1" noChangeAspect="1"/>
          </p:cNvPicPr>
          <p:nvPr>
            <p:ph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12" y="3101951"/>
            <a:ext cx="2858594" cy="1512437"/>
          </a:xfrm>
        </p:spPr>
      </p:pic>
      <p:pic>
        <p:nvPicPr>
          <p:cNvPr id="26" name="Content Placeholder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454" y="4753590"/>
            <a:ext cx="2849352" cy="1602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2783" y="1092200"/>
            <a:ext cx="71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MTTF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025" y="703536"/>
            <a:ext cx="1371260" cy="584776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Custom 2x3 </a:t>
            </a:r>
          </a:p>
          <a:p>
            <a:r>
              <a:rPr lang="en-US" sz="1600" dirty="0" smtClean="0"/>
              <a:t>SIPM</a:t>
            </a:r>
            <a:r>
              <a:rPr lang="en-US" sz="1600" dirty="0"/>
              <a:t> </a:t>
            </a:r>
            <a:r>
              <a:rPr lang="en-US" sz="1600" dirty="0" smtClean="0"/>
              <a:t>Array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505546" y="2384559"/>
            <a:ext cx="1371260" cy="584776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 smtClean="0"/>
              <a:t> and FEE</a:t>
            </a:r>
          </a:p>
          <a:p>
            <a:r>
              <a:rPr lang="en-US" sz="1600" dirty="0" smtClean="0"/>
              <a:t>holders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1269846" y="2858144"/>
            <a:ext cx="1371260" cy="338554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 smtClean="0"/>
              <a:t> MTTF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1180946" y="4754234"/>
            <a:ext cx="1371260" cy="338554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/>
              <a:t> </a:t>
            </a:r>
            <a:r>
              <a:rPr lang="en-US" sz="1600" dirty="0" smtClean="0"/>
              <a:t>Gain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4196304" y="3131785"/>
            <a:ext cx="1371260" cy="338554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/>
              <a:t> </a:t>
            </a:r>
            <a:r>
              <a:rPr lang="en-US" sz="1600" dirty="0" smtClean="0"/>
              <a:t>Signal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2825044" y="4638463"/>
            <a:ext cx="1371260" cy="584776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SiPM</a:t>
            </a:r>
            <a:r>
              <a:rPr lang="en-US" sz="1600" dirty="0"/>
              <a:t> </a:t>
            </a:r>
            <a:r>
              <a:rPr lang="en-US" sz="1600" dirty="0" smtClean="0"/>
              <a:t>+</a:t>
            </a:r>
            <a:r>
              <a:rPr lang="en-US" sz="1600" dirty="0" err="1" smtClean="0"/>
              <a:t>CsI</a:t>
            </a:r>
            <a:endParaRPr lang="en-US" sz="1600" dirty="0" smtClean="0"/>
          </a:p>
          <a:p>
            <a:r>
              <a:rPr lang="en-US" sz="1600" dirty="0" err="1" smtClean="0"/>
              <a:t>Tres</a:t>
            </a:r>
            <a:r>
              <a:rPr lang="en-US" sz="1600" dirty="0" smtClean="0"/>
              <a:t> for MIP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7505546" y="3101951"/>
            <a:ext cx="1371260" cy="523220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SiPM</a:t>
            </a:r>
            <a:r>
              <a:rPr lang="en-US" sz="1400" dirty="0" smtClean="0"/>
              <a:t> Cooling</a:t>
            </a:r>
          </a:p>
          <a:p>
            <a:pPr algn="ctr"/>
            <a:r>
              <a:rPr lang="en-US" sz="1400" dirty="0" smtClean="0"/>
              <a:t>System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7315540" y="4731341"/>
            <a:ext cx="1371260" cy="307777"/>
          </a:xfrm>
          <a:prstGeom prst="rect">
            <a:avLst/>
          </a:prstGeom>
          <a:solidFill>
            <a:srgbClr val="FFDAA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Disk Mockup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5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pMu2e, II sem.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graphicFrame>
        <p:nvGraphicFramePr>
          <p:cNvPr id="12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756605"/>
              </p:ext>
            </p:extLst>
          </p:nvPr>
        </p:nvGraphicFramePr>
        <p:xfrm>
          <a:off x="152402" y="1431279"/>
          <a:ext cx="8851899" cy="2926694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39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Consulenza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pre-amps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mu</a:t>
                      </a:r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64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supporti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mockup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5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Lavorazione per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Mockup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 modulo  0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80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Metrologia: dimensione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smtClean="0"/>
              <a:t>pMu2e, 2017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1524000" cy="365760"/>
          </a:xfrm>
        </p:spPr>
        <p:txBody>
          <a:bodyPr/>
          <a:lstStyle/>
          <a:p>
            <a:pPr algn="r"/>
            <a:r>
              <a:rPr lang="en-US" dirty="0" smtClean="0"/>
              <a:t>4/7/2016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434417" y="6488668"/>
            <a:ext cx="620683" cy="369332"/>
            <a:chOff x="8379506" y="5919374"/>
            <a:chExt cx="620683" cy="369332"/>
          </a:xfrm>
        </p:grpSpPr>
        <p:sp>
          <p:nvSpPr>
            <p:cNvPr id="15" name="Action Button: Custom 1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7000" y="1132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Preventivi</a:t>
            </a:r>
            <a:r>
              <a:rPr lang="en-US" sz="2000" dirty="0" smtClean="0"/>
              <a:t> di </a:t>
            </a:r>
            <a:r>
              <a:rPr lang="en-US" sz="2000" dirty="0" err="1" smtClean="0"/>
              <a:t>spesa</a:t>
            </a:r>
            <a:r>
              <a:rPr lang="en-US" sz="2000" dirty="0" smtClean="0"/>
              <a:t> </a:t>
            </a:r>
            <a:r>
              <a:rPr lang="en-US" sz="2000" dirty="0" err="1" smtClean="0"/>
              <a:t>preliminari</a:t>
            </a:r>
            <a:r>
              <a:rPr lang="en-US" sz="2000" dirty="0" smtClean="0"/>
              <a:t> (</a:t>
            </a:r>
            <a:r>
              <a:rPr lang="en-US" sz="2000" dirty="0" err="1" smtClean="0"/>
              <a:t>Keuro</a:t>
            </a:r>
            <a:r>
              <a:rPr lang="en-US" sz="2000" dirty="0" smtClean="0"/>
              <a:t>) </a:t>
            </a:r>
            <a:r>
              <a:rPr lang="en-US" dirty="0" smtClean="0"/>
              <a:t>(</a:t>
            </a:r>
            <a:r>
              <a:rPr lang="en-US" dirty="0" err="1" smtClean="0"/>
              <a:t>possibili</a:t>
            </a:r>
            <a:r>
              <a:rPr lang="en-US" dirty="0" smtClean="0"/>
              <a:t> </a:t>
            </a:r>
            <a:r>
              <a:rPr lang="en-US" dirty="0" err="1" smtClean="0"/>
              <a:t>aggiustamenti</a:t>
            </a:r>
            <a:r>
              <a:rPr lang="en-US" dirty="0" smtClean="0"/>
              <a:t> al ~10%):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Missioni</a:t>
            </a:r>
            <a:r>
              <a:rPr lang="en-US" sz="2000" dirty="0" smtClean="0"/>
              <a:t>      </a:t>
            </a:r>
            <a:r>
              <a:rPr lang="en-US" sz="2000" dirty="0" err="1">
                <a:solidFill>
                  <a:srgbClr val="0000FF"/>
                </a:solidFill>
              </a:rPr>
              <a:t>C</a:t>
            </a:r>
            <a:r>
              <a:rPr lang="en-US" sz="2000" dirty="0" err="1" smtClean="0">
                <a:solidFill>
                  <a:srgbClr val="0000FF"/>
                </a:solidFill>
              </a:rPr>
              <a:t>onsumo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   </a:t>
            </a:r>
            <a:r>
              <a:rPr lang="en-US" sz="2000" dirty="0" err="1" smtClean="0"/>
              <a:t>Inv</a:t>
            </a:r>
            <a:r>
              <a:rPr lang="en-US" sz="2000" dirty="0" smtClean="0"/>
              <a:t>      </a:t>
            </a:r>
            <a:r>
              <a:rPr lang="en-US" sz="2000" dirty="0" err="1" smtClean="0">
                <a:solidFill>
                  <a:srgbClr val="008000"/>
                </a:solidFill>
              </a:rPr>
              <a:t>C.Apparati</a:t>
            </a:r>
            <a:r>
              <a:rPr lang="en-US" sz="2000" dirty="0" smtClean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Inventario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108</a:t>
            </a:r>
            <a:r>
              <a:rPr lang="en-US" sz="2000" dirty="0" smtClean="0"/>
              <a:t>            </a:t>
            </a:r>
            <a:r>
              <a:rPr lang="en-US" sz="2000" dirty="0" smtClean="0">
                <a:solidFill>
                  <a:srgbClr val="0000FF"/>
                </a:solidFill>
              </a:rPr>
              <a:t>18,5             </a:t>
            </a:r>
            <a:r>
              <a:rPr lang="en-US" sz="2000" dirty="0" smtClean="0"/>
              <a:t>1,5 </a:t>
            </a:r>
            <a:r>
              <a:rPr lang="en-US" sz="2000" dirty="0" smtClean="0">
                <a:solidFill>
                  <a:srgbClr val="0000FF"/>
                </a:solidFill>
              </a:rPr>
              <a:t>         </a:t>
            </a:r>
            <a:r>
              <a:rPr lang="en-US" sz="2000" dirty="0" smtClean="0">
                <a:solidFill>
                  <a:srgbClr val="008000"/>
                </a:solidFill>
              </a:rPr>
              <a:t>1570*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graphicFrame>
        <p:nvGraphicFramePr>
          <p:cNvPr id="13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857981"/>
              </p:ext>
            </p:extLst>
          </p:nvPr>
        </p:nvGraphicFramePr>
        <p:xfrm>
          <a:off x="146050" y="3317542"/>
          <a:ext cx="8851899" cy="292617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9627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Pre-produzione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preamp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Pre-produzione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Mezzanine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2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Pre-produzione versione finale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Power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Supply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Completamento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Mockup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test sotto vuoto Module0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27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Metrologia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46050" y="2286000"/>
            <a:ext cx="796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*</a:t>
            </a:r>
            <a:r>
              <a:rPr lang="en-US" dirty="0" err="1" smtClean="0">
                <a:solidFill>
                  <a:srgbClr val="008000"/>
                </a:solidFill>
              </a:rPr>
              <a:t>Tra</a:t>
            </a:r>
            <a:r>
              <a:rPr lang="en-US" dirty="0" smtClean="0">
                <a:solidFill>
                  <a:srgbClr val="008000"/>
                </a:solidFill>
              </a:rPr>
              <a:t> cui: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950 </a:t>
            </a:r>
            <a:r>
              <a:rPr lang="en-US" dirty="0" err="1" smtClean="0"/>
              <a:t>kEuro</a:t>
            </a:r>
            <a:r>
              <a:rPr lang="en-US" dirty="0" smtClean="0"/>
              <a:t> , </a:t>
            </a:r>
            <a:r>
              <a:rPr lang="en-US" dirty="0" err="1" smtClean="0"/>
              <a:t>gara</a:t>
            </a:r>
            <a:r>
              <a:rPr lang="en-US" dirty="0" smtClean="0"/>
              <a:t> EU per 3300 </a:t>
            </a:r>
            <a:r>
              <a:rPr lang="en-US" dirty="0" err="1" smtClean="0"/>
              <a:t>fotosensori</a:t>
            </a:r>
            <a:r>
              <a:rPr lang="en-US" dirty="0" smtClean="0"/>
              <a:t> “Custom 2x3 6x6 mm2 UV </a:t>
            </a:r>
            <a:r>
              <a:rPr lang="en-US" dirty="0" err="1" smtClean="0"/>
              <a:t>SiPMs</a:t>
            </a:r>
            <a:r>
              <a:rPr lang="en-US" dirty="0" smtClean="0"/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500 </a:t>
            </a:r>
            <a:r>
              <a:rPr lang="en-US" dirty="0" err="1" smtClean="0"/>
              <a:t>kEuro</a:t>
            </a:r>
            <a:r>
              <a:rPr lang="en-US" dirty="0" smtClean="0"/>
              <a:t>, </a:t>
            </a:r>
            <a:r>
              <a:rPr lang="en-US" dirty="0" err="1" smtClean="0"/>
              <a:t>contributo</a:t>
            </a:r>
            <a:r>
              <a:rPr lang="en-US" dirty="0" smtClean="0"/>
              <a:t> </a:t>
            </a:r>
            <a:r>
              <a:rPr lang="en-US" dirty="0" err="1" smtClean="0"/>
              <a:t>acquisto</a:t>
            </a:r>
            <a:r>
              <a:rPr lang="en-US" dirty="0" smtClean="0"/>
              <a:t> </a:t>
            </a:r>
            <a:r>
              <a:rPr lang="en-US" dirty="0" err="1" smtClean="0"/>
              <a:t>cristalli</a:t>
            </a:r>
            <a:r>
              <a:rPr lang="en-US" dirty="0" smtClean="0"/>
              <a:t> con </a:t>
            </a:r>
            <a:r>
              <a:rPr lang="en-US" dirty="0" err="1" smtClean="0"/>
              <a:t>gara</a:t>
            </a:r>
            <a:r>
              <a:rPr lang="en-US" dirty="0" smtClean="0"/>
              <a:t> from FNAL (SJ </a:t>
            </a:r>
            <a:r>
              <a:rPr lang="en-US" dirty="0" smtClean="0"/>
              <a:t>– </a:t>
            </a:r>
            <a:r>
              <a:rPr lang="en-US" dirty="0" smtClean="0"/>
              <a:t>SOW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2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0668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600" dirty="0" smtClean="0"/>
              <a:t>Muon (g-2) to </a:t>
            </a:r>
            <a:r>
              <a:rPr lang="en-US" altLang="en-US" sz="3200" b="0" dirty="0" smtClean="0">
                <a:ea typeface="Arial Unicode MS" pitchFamily="34" charset="-128"/>
                <a:cs typeface="Arial Unicode MS" pitchFamily="34" charset="-128"/>
              </a:rPr>
              <a:t>≤</a:t>
            </a:r>
            <a:r>
              <a:rPr lang="en-US" altLang="en-US" sz="3600" dirty="0" smtClean="0"/>
              <a:t>  140 </a:t>
            </a:r>
            <a:r>
              <a:rPr lang="en-US" altLang="en-US" sz="3600" dirty="0" smtClean="0"/>
              <a:t>pp</a:t>
            </a:r>
            <a:r>
              <a:rPr lang="en-US" altLang="en-US" sz="3600" dirty="0" smtClean="0">
                <a:solidFill>
                  <a:srgbClr val="FF0000"/>
                </a:solidFill>
              </a:rPr>
              <a:t>b</a:t>
            </a:r>
            <a:endParaRPr lang="en-US" altLang="en-US" sz="3600" i="1" dirty="0" smtClean="0"/>
          </a:p>
        </p:txBody>
      </p:sp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" y="0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8585" y="5133201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Nov 2014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523809" y="5337191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~700 pages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7848" y="1794639"/>
            <a:ext cx="3311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4"/>
          <a:srcRect t="10797" b="5276"/>
          <a:stretch/>
        </p:blipFill>
        <p:spPr bwMode="auto">
          <a:xfrm>
            <a:off x="640105" y="1354098"/>
            <a:ext cx="7861300" cy="442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11600" y="104929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65700" y="991632"/>
            <a:ext cx="2506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1 Year (first </a:t>
            </a:r>
            <a:r>
              <a:rPr lang="en-US" dirty="0" err="1" smtClean="0">
                <a:solidFill>
                  <a:srgbClr val="000000"/>
                </a:solidFill>
              </a:rPr>
              <a:t>muons</a:t>
            </a:r>
            <a:r>
              <a:rPr lang="en-US" dirty="0" smtClean="0">
                <a:solidFill>
                  <a:srgbClr val="000000"/>
                </a:solidFill>
              </a:rPr>
              <a:t>!)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748" y="5932972"/>
            <a:ext cx="8836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x-none" dirty="0">
                <a:solidFill>
                  <a:prstClr val="black"/>
                </a:solidFill>
                <a:latin typeface="Gill Sans MT"/>
              </a:rPr>
              <a:t>Timeschedule senza ritardi: assemblaggio, installazione e commissionig 2016;  inizio run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Bookman Old Style"/>
                <a:cs typeface="Bookman Old Style"/>
              </a:rPr>
              <a:t>LNF activity: laser </a:t>
            </a:r>
            <a:r>
              <a:rPr lang="en-US" b="0" dirty="0" smtClean="0">
                <a:latin typeface="Bookman Old Style"/>
                <a:cs typeface="Bookman Old Style"/>
              </a:rPr>
              <a:t>calibration system: monitoring the gain fluctuations at O(10</a:t>
            </a:r>
            <a:r>
              <a:rPr lang="en-US" b="0" baseline="30000" dirty="0" smtClean="0">
                <a:latin typeface="Bookman Old Style"/>
                <a:cs typeface="Bookman Old Style"/>
              </a:rPr>
              <a:t>-4</a:t>
            </a:r>
            <a:r>
              <a:rPr lang="en-US" b="0" dirty="0" smtClean="0">
                <a:latin typeface="Bookman Old Style"/>
                <a:cs typeface="Bookman Old Style"/>
              </a:rPr>
              <a:t>)</a:t>
            </a:r>
            <a:endParaRPr lang="en-US" sz="1600" b="0" dirty="0">
              <a:latin typeface="Bookman Old Style"/>
              <a:cs typeface="Bookman Old Style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1"/>
          <a:stretch/>
        </p:blipFill>
        <p:spPr bwMode="auto">
          <a:xfrm>
            <a:off x="1266390" y="1603576"/>
            <a:ext cx="6902250" cy="434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5562600" y="1293497"/>
            <a:ext cx="1143000" cy="107208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5715000" y="2374632"/>
            <a:ext cx="1013988" cy="40397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Slide Number Placeholder 5"/>
          <p:cNvSpPr txBox="1">
            <a:spLocks/>
          </p:cNvSpPr>
          <p:nvPr/>
        </p:nvSpPr>
        <p:spPr bwMode="auto">
          <a:xfrm>
            <a:off x="8077200" y="6937576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76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8817" y="5948475"/>
            <a:ext cx="412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A. </a:t>
            </a:r>
            <a:r>
              <a:rPr lang="en-US" dirty="0" err="1" smtClean="0">
                <a:solidFill>
                  <a:srgbClr val="000000"/>
                </a:solidFill>
              </a:rPr>
              <a:t>Anastasi</a:t>
            </a:r>
            <a:r>
              <a:rPr lang="en-US" dirty="0" smtClean="0">
                <a:solidFill>
                  <a:srgbClr val="000000"/>
                </a:solidFill>
              </a:rPr>
              <a:t> et al. NIMA, 788 (2015) 43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gm2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</a:t>
            </a:r>
            <a:r>
              <a:rPr lang="en-US" sz="1100" dirty="0" smtClean="0">
                <a:solidFill>
                  <a:srgbClr val="0000FF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4000" y="1016000"/>
            <a:ext cx="8752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>
                <a:solidFill>
                  <a:srgbClr val="000000"/>
                </a:solidFill>
              </a:rPr>
              <a:t>Sistema di Calibrazione a 10</a:t>
            </a:r>
            <a:r>
              <a:rPr lang="x-none" baseline="30000" dirty="0">
                <a:solidFill>
                  <a:srgbClr val="000000"/>
                </a:solidFill>
              </a:rPr>
              <a:t>-4</a:t>
            </a:r>
            <a:r>
              <a:rPr lang="x-none" dirty="0">
                <a:solidFill>
                  <a:srgbClr val="000000"/>
                </a:solidFill>
              </a:rPr>
              <a:t>: miglioramento di un ordine di grandezza rispetto agli esperimenti passati (ATLAS, CMS, etc..)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76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08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990600"/>
          </a:xfrm>
        </p:spPr>
        <p:txBody>
          <a:bodyPr>
            <a:normAutofit/>
          </a:bodyPr>
          <a:lstStyle/>
          <a:p>
            <a:r>
              <a:rPr lang="en-US" b="0" dirty="0" err="1" smtClean="0">
                <a:latin typeface="Bookman Old Style"/>
                <a:cs typeface="Bookman Old Style"/>
              </a:rPr>
              <a:t>Cosa</a:t>
            </a:r>
            <a:r>
              <a:rPr lang="en-US" b="0" dirty="0" smtClean="0">
                <a:latin typeface="Bookman Old Style"/>
                <a:cs typeface="Bookman Old Style"/>
              </a:rPr>
              <a:t> </a:t>
            </a:r>
            <a:r>
              <a:rPr lang="en-US" b="0" dirty="0" err="1" smtClean="0">
                <a:latin typeface="Bookman Old Style"/>
                <a:cs typeface="Bookman Old Style"/>
              </a:rPr>
              <a:t>abbiamo</a:t>
            </a:r>
            <a:r>
              <a:rPr lang="en-US" b="0" dirty="0" smtClean="0">
                <a:latin typeface="Bookman Old Style"/>
                <a:cs typeface="Bookman Old Style"/>
              </a:rPr>
              <a:t> </a:t>
            </a:r>
            <a:r>
              <a:rPr lang="en-US" b="0" dirty="0" err="1" smtClean="0">
                <a:latin typeface="Bookman Old Style"/>
                <a:cs typeface="Bookman Old Style"/>
              </a:rPr>
              <a:t>fatto</a:t>
            </a:r>
            <a:r>
              <a:rPr lang="en-US" b="0" dirty="0" smtClean="0">
                <a:latin typeface="Bookman Old Style"/>
                <a:cs typeface="Bookman Old Style"/>
              </a:rPr>
              <a:t> a LNF </a:t>
            </a:r>
            <a:r>
              <a:rPr lang="en-US" b="0" dirty="0" err="1" smtClean="0">
                <a:latin typeface="Bookman Old Style"/>
                <a:cs typeface="Bookman Old Style"/>
              </a:rPr>
              <a:t>nel</a:t>
            </a:r>
            <a:r>
              <a:rPr lang="en-US" b="0" dirty="0" smtClean="0">
                <a:latin typeface="Bookman Old Style"/>
                <a:cs typeface="Bookman Old Style"/>
              </a:rPr>
              <a:t> 2016</a:t>
            </a:r>
            <a:endParaRPr lang="en-US" b="0" dirty="0">
              <a:latin typeface="Bookman Old Style"/>
              <a:cs typeface="Bookman Old Styl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1" y="13208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Organizzazione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TB@BTF (very successful)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Costruzione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25 </a:t>
            </a:r>
            <a:r>
              <a:rPr lang="en-US" dirty="0" err="1" smtClean="0">
                <a:solidFill>
                  <a:srgbClr val="000000"/>
                </a:solidFill>
              </a:rPr>
              <a:t>pannelli</a:t>
            </a:r>
            <a:r>
              <a:rPr lang="en-US" dirty="0" smtClean="0">
                <a:solidFill>
                  <a:srgbClr val="000000"/>
                </a:solidFill>
              </a:rPr>
              <a:t> (ongoing)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Scheda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Local Monitor per TB @SLAC (</a:t>
            </a:r>
            <a:r>
              <a:rPr lang="en-US" dirty="0" err="1" smtClean="0">
                <a:solidFill>
                  <a:srgbClr val="000000"/>
                </a:solidFill>
              </a:rPr>
              <a:t>Servizio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Elettronica</a:t>
            </a:r>
            <a:r>
              <a:rPr lang="en-US" dirty="0" smtClean="0">
                <a:solidFill>
                  <a:srgbClr val="000000"/>
                </a:solidFill>
              </a:rPr>
              <a:t>, G. </a:t>
            </a:r>
            <a:r>
              <a:rPr lang="en-US" dirty="0" err="1" smtClean="0">
                <a:solidFill>
                  <a:srgbClr val="000000"/>
                </a:solidFill>
              </a:rPr>
              <a:t>Corradi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it-IT" dirty="0">
              <a:solidFill>
                <a:srgbClr val="000000"/>
              </a:solidFill>
              <a:sym typeface="Wingdings"/>
            </a:endParaRPr>
          </a:p>
          <a:p>
            <a:r>
              <a:rPr lang="it-IT" dirty="0" smtClean="0">
                <a:solidFill>
                  <a:srgbClr val="000000"/>
                </a:solidFill>
                <a:sym typeface="Wingdings"/>
              </a:rPr>
              <a:t>- Pannello </a:t>
            </a:r>
            <a:r>
              <a:rPr lang="it-IT" dirty="0" smtClean="0">
                <a:solidFill>
                  <a:srgbClr val="000000"/>
                </a:solidFill>
                <a:sym typeface="Wingdings"/>
              </a:rPr>
              <a:t>assemblato, integrato  e spedito a SLAC (in </a:t>
            </a:r>
            <a:r>
              <a:rPr lang="it-IT" dirty="0" err="1" smtClean="0">
                <a:solidFill>
                  <a:srgbClr val="000000"/>
                </a:solidFill>
                <a:sym typeface="Wingdings"/>
              </a:rPr>
              <a:t>coll</a:t>
            </a:r>
            <a:r>
              <a:rPr lang="it-IT" dirty="0" smtClean="0">
                <a:solidFill>
                  <a:srgbClr val="000000"/>
                </a:solidFill>
                <a:sym typeface="Wingdings"/>
              </a:rPr>
              <a:t> con l’INFN PI &amp; INO</a:t>
            </a:r>
            <a:r>
              <a:rPr lang="it-IT" dirty="0" smtClean="0">
                <a:solidFill>
                  <a:srgbClr val="000000"/>
                </a:solidFill>
                <a:sym typeface="Wingdings"/>
              </a:rPr>
              <a:t>)</a:t>
            </a:r>
            <a:endParaRPr lang="it-IT" dirty="0" smtClean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3213100"/>
            <a:ext cx="8229600" cy="49856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Cosa</a:t>
            </a:r>
            <a:r>
              <a:rPr lang="en-US" sz="24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vorremo</a:t>
            </a:r>
            <a:r>
              <a:rPr lang="en-US" sz="24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fare </a:t>
            </a:r>
            <a:r>
              <a:rPr lang="en-US" sz="24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nel</a:t>
            </a:r>
            <a:r>
              <a:rPr lang="en-US" sz="24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secondo </a:t>
            </a:r>
            <a:r>
              <a:rPr lang="en-US" sz="2400" dirty="0" err="1" smtClean="0">
                <a:solidFill>
                  <a:srgbClr val="000000"/>
                </a:solidFill>
                <a:latin typeface="Bookman Old Style"/>
                <a:cs typeface="Bookman Old Style"/>
              </a:rPr>
              <a:t>semestre</a:t>
            </a:r>
            <a:r>
              <a:rPr lang="en-US" sz="2400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 2016/2017: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1" y="3769498"/>
            <a:ext cx="5881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finire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la </a:t>
            </a:r>
            <a:r>
              <a:rPr lang="en-US" dirty="0" err="1" smtClean="0">
                <a:solidFill>
                  <a:srgbClr val="000000"/>
                </a:solidFill>
              </a:rPr>
              <a:t>costruzione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dei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pannelli</a:t>
            </a:r>
            <a:r>
              <a:rPr lang="en-US" dirty="0" smtClean="0">
                <a:solidFill>
                  <a:srgbClr val="000000"/>
                </a:solidFill>
              </a:rPr>
              <a:t> (se </a:t>
            </a:r>
            <a:r>
              <a:rPr lang="en-US" dirty="0" err="1" smtClean="0">
                <a:solidFill>
                  <a:srgbClr val="000000"/>
                </a:solidFill>
              </a:rPr>
              <a:t>necessario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rifinire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la </a:t>
            </a:r>
            <a:r>
              <a:rPr lang="en-US" dirty="0" err="1" smtClean="0">
                <a:solidFill>
                  <a:srgbClr val="000000"/>
                </a:solidFill>
              </a:rPr>
              <a:t>scheda</a:t>
            </a:r>
            <a:r>
              <a:rPr lang="en-US" dirty="0" smtClean="0">
                <a:solidFill>
                  <a:srgbClr val="000000"/>
                </a:solidFill>
              </a:rPr>
              <a:t> Local Monitor per </a:t>
            </a:r>
            <a:r>
              <a:rPr lang="en-US" dirty="0" err="1" smtClean="0">
                <a:solidFill>
                  <a:srgbClr val="000000"/>
                </a:solidFill>
              </a:rPr>
              <a:t>installazione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fase</a:t>
            </a:r>
            <a:r>
              <a:rPr lang="en-US" dirty="0" smtClean="0">
                <a:solidFill>
                  <a:srgbClr val="000000"/>
                </a:solidFill>
              </a:rPr>
              <a:t> 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- </a:t>
            </a:r>
            <a:r>
              <a:rPr lang="en-US" dirty="0" err="1" smtClean="0">
                <a:solidFill>
                  <a:srgbClr val="000000"/>
                </a:solidFill>
              </a:rPr>
              <a:t>assemblaggio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installazione</a:t>
            </a:r>
            <a:r>
              <a:rPr lang="en-US" dirty="0" smtClean="0">
                <a:solidFill>
                  <a:srgbClr val="000000"/>
                </a:solidFill>
              </a:rPr>
              <a:t> e commissioning a FNAL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 descr="gm2logo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</a:t>
            </a:r>
            <a:r>
              <a:rPr lang="en-US" sz="1100" dirty="0" smtClean="0">
                <a:solidFill>
                  <a:srgbClr val="0000FF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77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92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911"/>
            <a:ext cx="8229600" cy="673101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0" dirty="0" err="1" smtClean="0">
                <a:latin typeface="Bookman Old Style"/>
                <a:cs typeface="Bookman Old Style"/>
              </a:rPr>
              <a:t>Risultati</a:t>
            </a:r>
            <a:r>
              <a:rPr lang="en-US" sz="3200" b="0" dirty="0" smtClean="0">
                <a:latin typeface="Bookman Old Style"/>
                <a:cs typeface="Bookman Old Style"/>
              </a:rPr>
              <a:t> Test Beam a LNF (29/2-&gt;6/3)</a:t>
            </a:r>
            <a:endParaRPr lang="en-US" sz="3200" b="0" dirty="0">
              <a:latin typeface="Bookman Old Style"/>
              <a:cs typeface="Bookman Old Style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425727"/>
            <a:ext cx="8229600" cy="11430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3600" dirty="0" smtClean="0"/>
          </a:p>
          <a:p>
            <a:pPr>
              <a:defRPr/>
            </a:pPr>
            <a:endParaRPr lang="en-US" sz="3600" dirty="0"/>
          </a:p>
        </p:txBody>
      </p:sp>
      <p:pic>
        <p:nvPicPr>
          <p:cNvPr id="9" name="Picture 8" descr="20160301_1951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7"/>
          <a:stretch/>
        </p:blipFill>
        <p:spPr>
          <a:xfrm>
            <a:off x="5702300" y="1863956"/>
            <a:ext cx="3296449" cy="3589783"/>
          </a:xfrm>
          <a:prstGeom prst="rect">
            <a:avLst/>
          </a:prstGeom>
        </p:spPr>
      </p:pic>
      <p:pic>
        <p:nvPicPr>
          <p:cNvPr id="10" name="Picture 9" descr="20160301_1655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90" y="5540042"/>
            <a:ext cx="1665582" cy="1248310"/>
          </a:xfrm>
          <a:prstGeom prst="rect">
            <a:avLst/>
          </a:prstGeom>
        </p:spPr>
      </p:pic>
      <p:pic>
        <p:nvPicPr>
          <p:cNvPr id="11" name="Picture 10" descr="20160301_17503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1" r="42421"/>
          <a:stretch/>
        </p:blipFill>
        <p:spPr>
          <a:xfrm>
            <a:off x="7333156" y="5609690"/>
            <a:ext cx="1665593" cy="1248310"/>
          </a:xfrm>
          <a:prstGeom prst="rect">
            <a:avLst/>
          </a:prstGeom>
        </p:spPr>
      </p:pic>
      <p:pic>
        <p:nvPicPr>
          <p:cNvPr id="4" name="Picture 3" descr="20160229_1642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" y="2908300"/>
            <a:ext cx="2128755" cy="1597129"/>
          </a:xfrm>
          <a:prstGeom prst="rect">
            <a:avLst/>
          </a:prstGeom>
        </p:spPr>
      </p:pic>
      <p:pic>
        <p:nvPicPr>
          <p:cNvPr id="14" name="Picture 13" descr="20160308_13315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0"/>
          <a:stretch/>
        </p:blipFill>
        <p:spPr>
          <a:xfrm>
            <a:off x="2678679" y="2921001"/>
            <a:ext cx="2894405" cy="1581352"/>
          </a:xfrm>
          <a:prstGeom prst="rect">
            <a:avLst/>
          </a:prstGeom>
        </p:spPr>
      </p:pic>
      <p:pic>
        <p:nvPicPr>
          <p:cNvPr id="15" name="Picture 3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2" t="32539" r="17283" b="7016"/>
          <a:stretch/>
        </p:blipFill>
        <p:spPr bwMode="auto">
          <a:xfrm>
            <a:off x="571294" y="4767957"/>
            <a:ext cx="1613106" cy="154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44859"/>
            <a:ext cx="5571490" cy="11223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87700" y="2136029"/>
            <a:ext cx="2404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</a:rPr>
              <a:t>To be submitted </a:t>
            </a:r>
            <a:r>
              <a:rPr lang="en-US" sz="1600" i="1" dirty="0" smtClean="0">
                <a:solidFill>
                  <a:srgbClr val="000000"/>
                </a:solidFill>
              </a:rPr>
              <a:t>to </a:t>
            </a:r>
            <a:r>
              <a:rPr lang="en-US" sz="1600" i="1" dirty="0" smtClean="0">
                <a:solidFill>
                  <a:srgbClr val="000000"/>
                </a:solidFill>
              </a:rPr>
              <a:t>NIM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55690" y="5614324"/>
            <a:ext cx="11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sipmLeftDoublePulseFit5730DeltaT6ns.pd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/>
          <a:stretch/>
        </p:blipFill>
        <p:spPr>
          <a:xfrm rot="5400000">
            <a:off x="3179826" y="4096329"/>
            <a:ext cx="1825422" cy="29579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15179" y="6343564"/>
            <a:ext cx="3251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Distinguished 2 pulses within 4 ns. Laser signal as template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1" y="6249769"/>
            <a:ext cx="210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Prototipo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pannello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prodotto</a:t>
            </a:r>
            <a:r>
              <a:rPr lang="en-US" dirty="0" smtClean="0">
                <a:solidFill>
                  <a:srgbClr val="000000"/>
                </a:solidFill>
              </a:rPr>
              <a:t> a LNF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8156" y="1281668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Setup at BTF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150" y="2328017"/>
            <a:ext cx="568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(thanks to BTF stuff, particularly Di. </a:t>
            </a:r>
            <a:r>
              <a:rPr lang="en-US" dirty="0" err="1" smtClean="0">
                <a:solidFill>
                  <a:srgbClr val="000000"/>
                </a:solidFill>
              </a:rPr>
              <a:t>Giulio</a:t>
            </a:r>
            <a:r>
              <a:rPr lang="en-US" dirty="0" smtClean="0">
                <a:solidFill>
                  <a:srgbClr val="000000"/>
                </a:solidFill>
              </a:rPr>
              <a:t> e </a:t>
            </a:r>
            <a:r>
              <a:rPr lang="en-US" dirty="0" err="1" smtClean="0">
                <a:solidFill>
                  <a:srgbClr val="000000"/>
                </a:solidFill>
              </a:rPr>
              <a:t>Foggetta</a:t>
            </a:r>
            <a:r>
              <a:rPr lang="en-US" dirty="0" smtClean="0">
                <a:solidFill>
                  <a:srgbClr val="000000"/>
                </a:solidFill>
              </a:rPr>
              <a:t>)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7100" y="571500"/>
            <a:ext cx="2121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Very successful!!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0" name="Picture 29" descr="gm2logo2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              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78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71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114" y="127000"/>
            <a:ext cx="8229600" cy="990600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Bookman Old Style"/>
                <a:cs typeface="Bookman Old Style"/>
              </a:rPr>
              <a:t>Test beam at SLAC on June 2016 for a fully equipped module of the calorimeter</a:t>
            </a:r>
            <a:endParaRPr lang="en-US" b="0" dirty="0">
              <a:latin typeface="Bookman Old Style"/>
              <a:cs typeface="Bookman Old Style"/>
            </a:endParaRPr>
          </a:p>
        </p:txBody>
      </p:sp>
      <p:pic>
        <p:nvPicPr>
          <p:cNvPr id="3" name="Picture 2" descr="20160527_1517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"/>
          <a:stretch/>
        </p:blipFill>
        <p:spPr>
          <a:xfrm>
            <a:off x="5499100" y="1371600"/>
            <a:ext cx="3492500" cy="2064544"/>
          </a:xfrm>
          <a:prstGeom prst="rect">
            <a:avLst/>
          </a:prstGeom>
        </p:spPr>
      </p:pic>
      <p:pic>
        <p:nvPicPr>
          <p:cNvPr id="7" name="Picture 6" descr="20160531_2326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4396581"/>
            <a:ext cx="3721100" cy="2093119"/>
          </a:xfrm>
          <a:prstGeom prst="rect">
            <a:avLst/>
          </a:prstGeom>
        </p:spPr>
      </p:pic>
      <p:pic>
        <p:nvPicPr>
          <p:cNvPr id="13" name="Picture 12" descr="20160531_23253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r="30278" b="34118"/>
          <a:stretch/>
        </p:blipFill>
        <p:spPr>
          <a:xfrm>
            <a:off x="240114" y="4704582"/>
            <a:ext cx="4223935" cy="16981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64200" y="3463686"/>
            <a:ext cx="30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Assemblaggio</a:t>
            </a:r>
            <a:r>
              <a:rPr lang="en-US" dirty="0" smtClean="0">
                <a:solidFill>
                  <a:srgbClr val="000000"/>
                </a:solidFill>
              </a:rPr>
              <a:t> e </a:t>
            </a:r>
            <a:r>
              <a:rPr lang="en-US" dirty="0" err="1" smtClean="0">
                <a:solidFill>
                  <a:srgbClr val="000000"/>
                </a:solidFill>
              </a:rPr>
              <a:t>integrazionedel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calorimetro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" y="6463268"/>
            <a:ext cx="4636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Sistema</a:t>
            </a:r>
            <a:r>
              <a:rPr lang="en-US" dirty="0" smtClean="0">
                <a:solidFill>
                  <a:srgbClr val="000000"/>
                </a:solidFill>
              </a:rPr>
              <a:t> di </a:t>
            </a:r>
            <a:r>
              <a:rPr lang="en-US" dirty="0" err="1" smtClean="0">
                <a:solidFill>
                  <a:srgbClr val="000000"/>
                </a:solidFill>
              </a:rPr>
              <a:t>distribuzione</a:t>
            </a:r>
            <a:r>
              <a:rPr lang="en-US" dirty="0" smtClean="0">
                <a:solidFill>
                  <a:srgbClr val="000000"/>
                </a:solidFill>
              </a:rPr>
              <a:t> laser al </a:t>
            </a:r>
            <a:r>
              <a:rPr lang="en-US" dirty="0" err="1" smtClean="0">
                <a:solidFill>
                  <a:srgbClr val="000000"/>
                </a:solidFill>
              </a:rPr>
              <a:t>calorimetro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8200" y="6451600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Stazione</a:t>
            </a:r>
            <a:r>
              <a:rPr lang="en-US" dirty="0" smtClean="0">
                <a:solidFill>
                  <a:srgbClr val="000000"/>
                </a:solidFill>
              </a:rPr>
              <a:t> Laser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404144"/>
            <a:ext cx="4195140" cy="2553563"/>
          </a:xfrm>
          <a:prstGeom prst="rect">
            <a:avLst/>
          </a:prstGeom>
        </p:spPr>
      </p:pic>
      <p:pic>
        <p:nvPicPr>
          <p:cNvPr id="16" name="Picture 15" descr="gm2logo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</a:t>
            </a:r>
            <a:r>
              <a:rPr lang="en-US" sz="1100" dirty="0" smtClean="0">
                <a:solidFill>
                  <a:srgbClr val="0000FF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Report </a:t>
            </a:r>
            <a:r>
              <a:rPr lang="en-US" altLang="en-US" dirty="0" err="1" smtClean="0"/>
              <a:t>Coordinatore</a:t>
            </a:r>
            <a:r>
              <a:rPr lang="en-US" altLang="en-US" dirty="0" smtClean="0"/>
              <a:t> I - LNF</a:t>
            </a:r>
            <a:endParaRPr lang="en-US" alt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79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10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23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Produzione</a:t>
            </a:r>
            <a:r>
              <a:rPr lang="en-US" dirty="0" smtClean="0"/>
              <a:t> </a:t>
            </a:r>
            <a:r>
              <a:rPr lang="en-US" dirty="0" err="1" smtClean="0"/>
              <a:t>pannelli</a:t>
            </a:r>
            <a:r>
              <a:rPr lang="en-US" dirty="0" smtClean="0"/>
              <a:t> @ LNF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1" y="12319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25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pannelli</a:t>
            </a:r>
            <a:r>
              <a:rPr lang="en-US" dirty="0" smtClean="0">
                <a:solidFill>
                  <a:srgbClr val="000000"/>
                </a:solidFill>
              </a:rPr>
              <a:t> (24+1 spares) in </a:t>
            </a:r>
            <a:r>
              <a:rPr lang="en-US" dirty="0" err="1" smtClean="0">
                <a:solidFill>
                  <a:srgbClr val="000000"/>
                </a:solidFill>
              </a:rPr>
              <a:t>produzione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all’officina</a:t>
            </a:r>
            <a:r>
              <a:rPr lang="en-US" dirty="0" smtClean="0">
                <a:solidFill>
                  <a:srgbClr val="000000"/>
                </a:solidFill>
              </a:rPr>
              <a:t> di </a:t>
            </a:r>
            <a:r>
              <a:rPr lang="en-US" dirty="0" err="1" smtClean="0">
                <a:solidFill>
                  <a:srgbClr val="000000"/>
                </a:solidFill>
              </a:rPr>
              <a:t>Frascati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verranno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integrati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dirty="0" err="1" smtClean="0">
                <a:solidFill>
                  <a:srgbClr val="000000"/>
                </a:solidFill>
              </a:rPr>
              <a:t>el</a:t>
            </a:r>
            <a:r>
              <a:rPr lang="en-US" dirty="0" smtClean="0">
                <a:solidFill>
                  <a:srgbClr val="000000"/>
                </a:solidFill>
              </a:rPr>
              <a:t> box del </a:t>
            </a:r>
            <a:r>
              <a:rPr lang="en-US" dirty="0" err="1" smtClean="0">
                <a:solidFill>
                  <a:srgbClr val="000000"/>
                </a:solidFill>
              </a:rPr>
              <a:t>calorimetro</a:t>
            </a:r>
            <a:r>
              <a:rPr lang="en-US" dirty="0" smtClean="0">
                <a:solidFill>
                  <a:srgbClr val="000000"/>
                </a:solidFill>
              </a:rPr>
              <a:t> con </a:t>
            </a:r>
            <a:r>
              <a:rPr lang="en-US" dirty="0" err="1" smtClean="0">
                <a:solidFill>
                  <a:srgbClr val="000000"/>
                </a:solidFill>
              </a:rPr>
              <a:t>fibre</a:t>
            </a:r>
            <a:r>
              <a:rPr lang="en-US" dirty="0" smtClean="0">
                <a:solidFill>
                  <a:srgbClr val="000000"/>
                </a:solidFill>
              </a:rPr>
              <a:t> e </a:t>
            </a:r>
            <a:r>
              <a:rPr lang="en-US" dirty="0" err="1" smtClean="0">
                <a:solidFill>
                  <a:srgbClr val="000000"/>
                </a:solidFill>
              </a:rPr>
              <a:t>diffusore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3" y="1442729"/>
            <a:ext cx="3348936" cy="244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3" y="1442729"/>
            <a:ext cx="3197707" cy="25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3" y="1474232"/>
            <a:ext cx="3299232" cy="276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160628_0942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321848"/>
            <a:ext cx="3860800" cy="2895600"/>
          </a:xfrm>
          <a:prstGeom prst="rect">
            <a:avLst/>
          </a:prstGeom>
        </p:spPr>
      </p:pic>
      <p:pic>
        <p:nvPicPr>
          <p:cNvPr id="8" name="Picture 7" descr="20160531_09262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16790" r="14583" b="38697"/>
          <a:stretch/>
        </p:blipFill>
        <p:spPr>
          <a:xfrm>
            <a:off x="5081714" y="4882382"/>
            <a:ext cx="4062286" cy="15782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13" y="5536168"/>
            <a:ext cx="487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Prodotti</a:t>
            </a:r>
            <a:r>
              <a:rPr lang="en-US" dirty="0">
                <a:solidFill>
                  <a:srgbClr val="000000"/>
                </a:solidFill>
              </a:rPr>
              <a:t> circa ~20; </a:t>
            </a:r>
            <a:r>
              <a:rPr lang="en-US" dirty="0" err="1">
                <a:solidFill>
                  <a:srgbClr val="000000"/>
                </a:solidFill>
              </a:rPr>
              <a:t>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stima</a:t>
            </a:r>
            <a:r>
              <a:rPr lang="en-US" dirty="0">
                <a:solidFill>
                  <a:srgbClr val="000000"/>
                </a:solidFill>
              </a:rPr>
              <a:t> di </a:t>
            </a:r>
            <a:r>
              <a:rPr lang="en-US" dirty="0" err="1">
                <a:solidFill>
                  <a:srgbClr val="000000"/>
                </a:solidFill>
              </a:rPr>
              <a:t>finirli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entro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luglio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gm2logo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</a:t>
            </a:r>
            <a:r>
              <a:rPr lang="en-US" sz="1100" dirty="0" smtClean="0">
                <a:solidFill>
                  <a:srgbClr val="0000FF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80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2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Analisi</a:t>
            </a:r>
            <a:r>
              <a:rPr lang="en-US" dirty="0" smtClean="0"/>
              <a:t>, Higgs</a:t>
            </a:r>
            <a:r>
              <a:rPr lang="en-US" dirty="0"/>
              <a:t>: </a:t>
            </a:r>
            <a:r>
              <a:rPr lang="en-US" dirty="0" smtClean="0"/>
              <a:t>H-</a:t>
            </a:r>
            <a:r>
              <a:rPr lang="en-US" dirty="0"/>
              <a:t>&gt;ZZ-&gt;4l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27000" y="1219200"/>
            <a:ext cx="4610100" cy="51371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Direct involvement in the H-&gt;ZZ-&gt;4l group (</a:t>
            </a:r>
            <a:r>
              <a:rPr lang="en-US" sz="2000" dirty="0" smtClean="0">
                <a:solidFill>
                  <a:srgbClr val="FF0000"/>
                </a:solidFill>
              </a:rPr>
              <a:t>group </a:t>
            </a:r>
            <a:r>
              <a:rPr lang="en-US" sz="2000" dirty="0" err="1" smtClean="0">
                <a:solidFill>
                  <a:srgbClr val="FF0000"/>
                </a:solidFill>
              </a:rPr>
              <a:t>convenership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Major contribution in 2015 paper on the the off-shell h(125) production constraint (run1)</a:t>
            </a:r>
          </a:p>
          <a:p>
            <a:pPr lvl="1"/>
            <a:r>
              <a:rPr lang="en-US" sz="1800" dirty="0" smtClean="0"/>
              <a:t>Including prospects for HL-LHC</a:t>
            </a:r>
          </a:p>
          <a:p>
            <a:r>
              <a:rPr lang="en-US" sz="2100" dirty="0" smtClean="0"/>
              <a:t>Sensitivity studies to BSM physics in H-&gt;ZZ-&gt;4l using pseudo-observables</a:t>
            </a:r>
          </a:p>
          <a:p>
            <a:r>
              <a:rPr lang="en-US" sz="2100" dirty="0" smtClean="0"/>
              <a:t>Analysis of first data at 13 </a:t>
            </a:r>
            <a:r>
              <a:rPr lang="en-US" sz="2100" dirty="0" err="1" smtClean="0"/>
              <a:t>TeV</a:t>
            </a:r>
            <a:endParaRPr lang="en-US" sz="2100" dirty="0" smtClean="0"/>
          </a:p>
          <a:p>
            <a:pPr lvl="1"/>
            <a:r>
              <a:rPr lang="en-US" sz="1800" dirty="0" smtClean="0"/>
              <a:t>H(125) inclusive x-sec , preparation for the coupling analysis and search for additional heavy scalar </a:t>
            </a:r>
          </a:p>
          <a:p>
            <a:pPr lvl="1"/>
            <a:r>
              <a:rPr lang="en-US" sz="1800" dirty="0" smtClean="0"/>
              <a:t>Coordination of the heavy resonances search in the ZZ -&gt; </a:t>
            </a:r>
            <a:r>
              <a:rPr lang="en-US" sz="1800" dirty="0" err="1" smtClean="0"/>
              <a:t>llqq</a:t>
            </a:r>
            <a:r>
              <a:rPr lang="en-US" sz="1800" dirty="0" smtClean="0"/>
              <a:t>, </a:t>
            </a:r>
            <a:r>
              <a:rPr lang="en-US" sz="1800" dirty="0" err="1" smtClean="0"/>
              <a:t>vvqq</a:t>
            </a:r>
            <a:r>
              <a:rPr lang="en-US" sz="1800" dirty="0" smtClean="0"/>
              <a:t> (including boosted topologies) and  </a:t>
            </a:r>
            <a:r>
              <a:rPr lang="en-US" sz="1800" dirty="0" err="1" smtClean="0"/>
              <a:t>llvv</a:t>
            </a:r>
            <a:r>
              <a:rPr lang="en-US" sz="1800" dirty="0"/>
              <a:t> </a:t>
            </a:r>
            <a:r>
              <a:rPr lang="en-US" sz="1800" dirty="0" smtClean="0"/>
              <a:t>final states </a:t>
            </a:r>
          </a:p>
          <a:p>
            <a:endParaRPr lang="en-US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036" y="1219200"/>
            <a:ext cx="2075331" cy="20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285" y="2132616"/>
            <a:ext cx="2537384" cy="1860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257" y="3426906"/>
            <a:ext cx="2133743" cy="20470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57" y="4164616"/>
            <a:ext cx="2178655" cy="214722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7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Costruzione</a:t>
            </a:r>
            <a:r>
              <a:rPr lang="en-US" dirty="0" smtClean="0"/>
              <a:t> Laser Hut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8500" y="6696164"/>
            <a:ext cx="25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301234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 laser hut e’ </a:t>
            </a:r>
            <a:r>
              <a:rPr lang="en-US" dirty="0" err="1" smtClean="0">
                <a:solidFill>
                  <a:srgbClr val="000000"/>
                </a:solidFill>
              </a:rPr>
              <a:t>sostanzialmente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costruita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Ospitera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err="1" smtClean="0">
                <a:solidFill>
                  <a:srgbClr val="000000"/>
                </a:solidFill>
              </a:rPr>
              <a:t>il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sistema</a:t>
            </a:r>
            <a:r>
              <a:rPr lang="en-US" dirty="0" smtClean="0">
                <a:solidFill>
                  <a:srgbClr val="000000"/>
                </a:solidFill>
              </a:rPr>
              <a:t> di </a:t>
            </a:r>
            <a:r>
              <a:rPr lang="en-US" dirty="0" err="1" smtClean="0">
                <a:solidFill>
                  <a:srgbClr val="000000"/>
                </a:solidFill>
              </a:rPr>
              <a:t>calibrazione</a:t>
            </a:r>
            <a:r>
              <a:rPr lang="en-US" dirty="0" smtClean="0">
                <a:solidFill>
                  <a:srgbClr val="000000"/>
                </a:solidFill>
              </a:rPr>
              <a:t> laser di g-2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4965" y="5710021"/>
            <a:ext cx="3411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Controllo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temperatura</a:t>
            </a:r>
            <a:r>
              <a:rPr lang="en-US" dirty="0" smtClean="0">
                <a:solidFill>
                  <a:srgbClr val="000000"/>
                </a:solidFill>
              </a:rPr>
              <a:t> +1-grado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(24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-25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" name="Picture 37" descr="20160620_1605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508250"/>
            <a:ext cx="3987800" cy="29908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16078" r="11400"/>
          <a:stretch/>
        </p:blipFill>
        <p:spPr>
          <a:xfrm>
            <a:off x="5131584" y="2093742"/>
            <a:ext cx="3555216" cy="374957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568165" y="3476847"/>
            <a:ext cx="1868362" cy="1743968"/>
            <a:chOff x="1921769" y="2417525"/>
            <a:chExt cx="4215985" cy="3938825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018" y="5733556"/>
              <a:ext cx="1427608" cy="62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874" y="5487120"/>
              <a:ext cx="831852" cy="492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958536" y="5473610"/>
              <a:ext cx="966826" cy="834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x6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Curved Connector 43"/>
            <p:cNvCxnSpPr/>
            <p:nvPr/>
          </p:nvCxnSpPr>
          <p:spPr>
            <a:xfrm flipV="1">
              <a:off x="2958537" y="3858016"/>
              <a:ext cx="1989248" cy="175504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/>
            <p:nvPr/>
          </p:nvCxnSpPr>
          <p:spPr>
            <a:xfrm flipV="1">
              <a:off x="2800170" y="3757808"/>
              <a:ext cx="2147615" cy="1729312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/>
            <p:nvPr/>
          </p:nvCxnSpPr>
          <p:spPr>
            <a:xfrm flipV="1">
              <a:off x="2632671" y="3557392"/>
              <a:ext cx="2315114" cy="2208064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 flipV="1">
              <a:off x="2452381" y="3645074"/>
              <a:ext cx="2370140" cy="1848684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flipV="1">
              <a:off x="2800168" y="3645074"/>
              <a:ext cx="2147616" cy="1967982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921769" y="3971933"/>
              <a:ext cx="3543995" cy="834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24 long fibers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Figura a mano libera 19"/>
            <p:cNvSpPr/>
            <p:nvPr/>
          </p:nvSpPr>
          <p:spPr>
            <a:xfrm>
              <a:off x="4947782" y="3732956"/>
              <a:ext cx="1189972" cy="538421"/>
            </a:xfrm>
            <a:custGeom>
              <a:avLst/>
              <a:gdLst>
                <a:gd name="connsiteX0" fmla="*/ 0 w 1189972"/>
                <a:gd name="connsiteY0" fmla="*/ 12328 h 538421"/>
                <a:gd name="connsiteX1" fmla="*/ 538619 w 1189972"/>
                <a:gd name="connsiteY1" fmla="*/ 37380 h 538421"/>
                <a:gd name="connsiteX2" fmla="*/ 901874 w 1189972"/>
                <a:gd name="connsiteY2" fmla="*/ 325479 h 538421"/>
                <a:gd name="connsiteX3" fmla="*/ 1127342 w 1189972"/>
                <a:gd name="connsiteY3" fmla="*/ 475791 h 538421"/>
                <a:gd name="connsiteX4" fmla="*/ 1189972 w 1189972"/>
                <a:gd name="connsiteY4" fmla="*/ 538421 h 53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72" h="538421">
                  <a:moveTo>
                    <a:pt x="0" y="12328"/>
                  </a:moveTo>
                  <a:cubicBezTo>
                    <a:pt x="194153" y="-1242"/>
                    <a:pt x="388307" y="-14812"/>
                    <a:pt x="538619" y="37380"/>
                  </a:cubicBezTo>
                  <a:cubicBezTo>
                    <a:pt x="688931" y="89572"/>
                    <a:pt x="803754" y="252411"/>
                    <a:pt x="901874" y="325479"/>
                  </a:cubicBezTo>
                  <a:cubicBezTo>
                    <a:pt x="999995" y="398548"/>
                    <a:pt x="1079326" y="440301"/>
                    <a:pt x="1127342" y="475791"/>
                  </a:cubicBezTo>
                  <a:cubicBezTo>
                    <a:pt x="1175358" y="511281"/>
                    <a:pt x="1182665" y="524851"/>
                    <a:pt x="1189972" y="538421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2" name="Figura a mano libera 21"/>
            <p:cNvSpPr/>
            <p:nvPr/>
          </p:nvSpPr>
          <p:spPr>
            <a:xfrm>
              <a:off x="4634630" y="2417525"/>
              <a:ext cx="418617" cy="1152395"/>
            </a:xfrm>
            <a:custGeom>
              <a:avLst/>
              <a:gdLst>
                <a:gd name="connsiteX0" fmla="*/ 300625 w 418617"/>
                <a:gd name="connsiteY0" fmla="*/ 1152395 h 1152395"/>
                <a:gd name="connsiteX1" fmla="*/ 413359 w 418617"/>
                <a:gd name="connsiteY1" fmla="*/ 1039661 h 1152395"/>
                <a:gd name="connsiteX2" fmla="*/ 150312 w 418617"/>
                <a:gd name="connsiteY2" fmla="*/ 538619 h 1152395"/>
                <a:gd name="connsiteX3" fmla="*/ 0 w 418617"/>
                <a:gd name="connsiteY3" fmla="*/ 0 h 115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617" h="1152395">
                  <a:moveTo>
                    <a:pt x="300625" y="1152395"/>
                  </a:moveTo>
                  <a:cubicBezTo>
                    <a:pt x="369518" y="1147176"/>
                    <a:pt x="438411" y="1141957"/>
                    <a:pt x="413359" y="1039661"/>
                  </a:cubicBezTo>
                  <a:cubicBezTo>
                    <a:pt x="388307" y="937365"/>
                    <a:pt x="219205" y="711896"/>
                    <a:pt x="150312" y="538619"/>
                  </a:cubicBezTo>
                  <a:cubicBezTo>
                    <a:pt x="81419" y="365342"/>
                    <a:pt x="40709" y="182671"/>
                    <a:pt x="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3" name="Figura a mano libera 24"/>
            <p:cNvSpPr/>
            <p:nvPr/>
          </p:nvSpPr>
          <p:spPr>
            <a:xfrm>
              <a:off x="4659682" y="3788887"/>
              <a:ext cx="414068" cy="1071212"/>
            </a:xfrm>
            <a:custGeom>
              <a:avLst/>
              <a:gdLst>
                <a:gd name="connsiteX0" fmla="*/ 288099 w 414068"/>
                <a:gd name="connsiteY0" fmla="*/ 69129 h 1071212"/>
                <a:gd name="connsiteX1" fmla="*/ 413359 w 414068"/>
                <a:gd name="connsiteY1" fmla="*/ 31551 h 1071212"/>
                <a:gd name="connsiteX2" fmla="*/ 237995 w 414068"/>
                <a:gd name="connsiteY2" fmla="*/ 469962 h 1071212"/>
                <a:gd name="connsiteX3" fmla="*/ 0 w 414068"/>
                <a:gd name="connsiteY3" fmla="*/ 1071212 h 107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068" h="1071212">
                  <a:moveTo>
                    <a:pt x="288099" y="69129"/>
                  </a:moveTo>
                  <a:cubicBezTo>
                    <a:pt x="354904" y="16937"/>
                    <a:pt x="421710" y="-35254"/>
                    <a:pt x="413359" y="31551"/>
                  </a:cubicBezTo>
                  <a:cubicBezTo>
                    <a:pt x="405008" y="98356"/>
                    <a:pt x="306888" y="296685"/>
                    <a:pt x="237995" y="469962"/>
                  </a:cubicBezTo>
                  <a:cubicBezTo>
                    <a:pt x="169102" y="643239"/>
                    <a:pt x="84551" y="857225"/>
                    <a:pt x="0" y="1071212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4" name="Figura a mano libera 25"/>
            <p:cNvSpPr/>
            <p:nvPr/>
          </p:nvSpPr>
          <p:spPr>
            <a:xfrm>
              <a:off x="5047989" y="2768252"/>
              <a:ext cx="851770" cy="864296"/>
            </a:xfrm>
            <a:custGeom>
              <a:avLst/>
              <a:gdLst>
                <a:gd name="connsiteX0" fmla="*/ 0 w 851770"/>
                <a:gd name="connsiteY0" fmla="*/ 864296 h 864296"/>
                <a:gd name="connsiteX1" fmla="*/ 137786 w 851770"/>
                <a:gd name="connsiteY1" fmla="*/ 726510 h 864296"/>
                <a:gd name="connsiteX2" fmla="*/ 613775 w 851770"/>
                <a:gd name="connsiteY2" fmla="*/ 237995 h 864296"/>
                <a:gd name="connsiteX3" fmla="*/ 851770 w 851770"/>
                <a:gd name="connsiteY3" fmla="*/ 0 h 86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1770" h="864296">
                  <a:moveTo>
                    <a:pt x="0" y="864296"/>
                  </a:moveTo>
                  <a:cubicBezTo>
                    <a:pt x="17745" y="847595"/>
                    <a:pt x="137786" y="726510"/>
                    <a:pt x="137786" y="726510"/>
                  </a:cubicBezTo>
                  <a:lnTo>
                    <a:pt x="613775" y="237995"/>
                  </a:lnTo>
                  <a:cubicBezTo>
                    <a:pt x="732772" y="116910"/>
                    <a:pt x="792271" y="58455"/>
                    <a:pt x="85177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5" name="Figura a mano libera 26"/>
            <p:cNvSpPr/>
            <p:nvPr/>
          </p:nvSpPr>
          <p:spPr>
            <a:xfrm>
              <a:off x="3858017" y="3043827"/>
              <a:ext cx="1131447" cy="613775"/>
            </a:xfrm>
            <a:custGeom>
              <a:avLst/>
              <a:gdLst>
                <a:gd name="connsiteX0" fmla="*/ 1102291 w 1131447"/>
                <a:gd name="connsiteY0" fmla="*/ 613775 h 613775"/>
                <a:gd name="connsiteX1" fmla="*/ 1027135 w 1131447"/>
                <a:gd name="connsiteY1" fmla="*/ 475989 h 613775"/>
                <a:gd name="connsiteX2" fmla="*/ 250521 w 1131447"/>
                <a:gd name="connsiteY2" fmla="*/ 125260 h 613775"/>
                <a:gd name="connsiteX3" fmla="*/ 0 w 1131447"/>
                <a:gd name="connsiteY3" fmla="*/ 0 h 613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1447" h="613775">
                  <a:moveTo>
                    <a:pt x="1102291" y="613775"/>
                  </a:moveTo>
                  <a:cubicBezTo>
                    <a:pt x="1135694" y="585591"/>
                    <a:pt x="1169097" y="557408"/>
                    <a:pt x="1027135" y="475989"/>
                  </a:cubicBezTo>
                  <a:cubicBezTo>
                    <a:pt x="885173" y="394570"/>
                    <a:pt x="421710" y="204592"/>
                    <a:pt x="250521" y="125260"/>
                  </a:cubicBezTo>
                  <a:cubicBezTo>
                    <a:pt x="79332" y="45928"/>
                    <a:pt x="39666" y="22964"/>
                    <a:pt x="0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</p:grpSp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48" y="3672210"/>
            <a:ext cx="831852" cy="49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18" y="4189512"/>
            <a:ext cx="790682" cy="34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Curved Connector 57"/>
          <p:cNvCxnSpPr/>
          <p:nvPr/>
        </p:nvCxnSpPr>
        <p:spPr>
          <a:xfrm>
            <a:off x="2430698" y="37958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>
            <a:off x="2379898" y="38847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>
            <a:off x="2341798" y="38466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>
            <a:off x="2354498" y="38720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/>
          <p:nvPr/>
        </p:nvCxnSpPr>
        <p:spPr>
          <a:xfrm>
            <a:off x="2392598" y="37831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>
            <a:off x="2481498" y="3846627"/>
            <a:ext cx="2497686" cy="393685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44649" y="4522380"/>
            <a:ext cx="94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Optical  table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364965" y="519411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Laser Hut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1473200" y="1625600"/>
            <a:ext cx="1320800" cy="2046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gm2logo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816864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</a:t>
            </a:r>
            <a:r>
              <a:rPr lang="en-US" sz="1100" dirty="0" smtClean="0">
                <a:solidFill>
                  <a:srgbClr val="0000FF"/>
                </a:solidFill>
                <a:latin typeface="Arial"/>
                <a:cs typeface="Arial"/>
              </a:rPr>
              <a:t>Muon g-2</a:t>
            </a:r>
            <a:endParaRPr lang="en-US" sz="1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81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19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Gruppo</a:t>
            </a:r>
            <a:r>
              <a:rPr lang="en-US" dirty="0" smtClean="0"/>
              <a:t> LNF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1"/>
            <a:ext cx="8229600" cy="232409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 smtClean="0"/>
              <a:t>Anagrafica</a:t>
            </a:r>
            <a:r>
              <a:rPr lang="en-US" sz="1800" dirty="0" smtClean="0"/>
              <a:t> 2017</a:t>
            </a:r>
            <a:endParaRPr lang="en-US" sz="1800" dirty="0" smtClean="0"/>
          </a:p>
          <a:p>
            <a:r>
              <a:rPr lang="en-US" sz="1600" b="1" dirty="0" smtClean="0"/>
              <a:t>G. </a:t>
            </a:r>
            <a:r>
              <a:rPr lang="en-US" sz="1600" b="1" dirty="0" err="1" smtClean="0"/>
              <a:t>Venanzoni</a:t>
            </a:r>
            <a:r>
              <a:rPr lang="en-US" sz="1600" b="1" dirty="0" smtClean="0"/>
              <a:t> </a:t>
            </a:r>
            <a:r>
              <a:rPr lang="en-US" sz="1600" b="1" dirty="0" smtClean="0"/>
              <a:t>0.9 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Resp</a:t>
            </a:r>
            <a:r>
              <a:rPr lang="en-US" sz="1600" b="1" dirty="0" smtClean="0"/>
              <a:t> Locale/</a:t>
            </a:r>
            <a:r>
              <a:rPr lang="en-US" sz="1600" b="1" dirty="0" err="1" smtClean="0"/>
              <a:t>Naz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A. </a:t>
            </a:r>
            <a:r>
              <a:rPr lang="en-US" sz="1600" b="1" dirty="0" err="1" smtClean="0"/>
              <a:t>Anastasi</a:t>
            </a:r>
            <a:r>
              <a:rPr lang="en-US" sz="1600" b="1" dirty="0" smtClean="0"/>
              <a:t> 1.0 (PhD)</a:t>
            </a:r>
          </a:p>
          <a:p>
            <a:r>
              <a:rPr lang="en-US" sz="1600" b="1" dirty="0" smtClean="0"/>
              <a:t>S. </a:t>
            </a:r>
            <a:r>
              <a:rPr lang="en-US" sz="1600" b="1" dirty="0" err="1" smtClean="0"/>
              <a:t>Dabagov</a:t>
            </a:r>
            <a:r>
              <a:rPr lang="en-US" sz="1600" b="1" dirty="0" smtClean="0"/>
              <a:t> </a:t>
            </a:r>
            <a:r>
              <a:rPr lang="en-US" sz="1600" b="1" dirty="0" smtClean="0"/>
              <a:t>0.5</a:t>
            </a:r>
            <a:endParaRPr lang="en-US" sz="1600" b="1" dirty="0" smtClean="0"/>
          </a:p>
          <a:p>
            <a:r>
              <a:rPr lang="en-US" sz="1600" b="1" dirty="0" smtClean="0"/>
              <a:t>C. Ferrari 0.8 (</a:t>
            </a:r>
            <a:r>
              <a:rPr lang="en-US" sz="1600" b="1" dirty="0" err="1" smtClean="0"/>
              <a:t>associato</a:t>
            </a:r>
            <a:r>
              <a:rPr lang="en-US" sz="1600" b="1" dirty="0" smtClean="0"/>
              <a:t>)</a:t>
            </a:r>
          </a:p>
          <a:p>
            <a:r>
              <a:rPr lang="en-US" sz="1600" b="1" dirty="0" smtClean="0"/>
              <a:t>D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Hampai</a:t>
            </a:r>
            <a:r>
              <a:rPr lang="en-US" sz="1600" b="1" dirty="0" smtClean="0"/>
              <a:t>  </a:t>
            </a:r>
            <a:r>
              <a:rPr lang="en-US" sz="1600" b="1" dirty="0" smtClean="0"/>
              <a:t>0.8</a:t>
            </a:r>
            <a:endParaRPr lang="en-US" sz="1600" b="1" dirty="0" smtClean="0"/>
          </a:p>
          <a:p>
            <a:pPr marL="0" indent="0">
              <a:buNone/>
            </a:pPr>
            <a:r>
              <a:rPr lang="en-US" sz="1800" dirty="0" smtClean="0"/>
              <a:t>TOT</a:t>
            </a:r>
            <a:r>
              <a:rPr lang="en-US" sz="1800" dirty="0" smtClean="0"/>
              <a:t>: </a:t>
            </a:r>
            <a:r>
              <a:rPr lang="en-US" sz="1800" dirty="0" smtClean="0"/>
              <a:t>4.0 </a:t>
            </a:r>
            <a:r>
              <a:rPr lang="en-US" sz="1800" dirty="0" smtClean="0"/>
              <a:t>FTE </a:t>
            </a:r>
            <a:r>
              <a:rPr lang="en-US" sz="1800" dirty="0" smtClean="0"/>
              <a:t>(era 4.6 </a:t>
            </a:r>
            <a:r>
              <a:rPr lang="en-US" sz="1800" dirty="0" err="1" smtClean="0"/>
              <a:t>nel</a:t>
            </a:r>
            <a:r>
              <a:rPr lang="en-US" sz="1800" dirty="0" smtClean="0"/>
              <a:t> 2016, </a:t>
            </a:r>
            <a:r>
              <a:rPr lang="en-US" sz="1800" dirty="0" err="1" smtClean="0"/>
              <a:t>Fioretti</a:t>
            </a:r>
            <a:r>
              <a:rPr lang="en-US" sz="1800" dirty="0" smtClean="0"/>
              <a:t> e </a:t>
            </a:r>
            <a:r>
              <a:rPr lang="en-US" sz="1800" dirty="0" err="1" smtClean="0"/>
              <a:t>Gabbanini</a:t>
            </a:r>
            <a:r>
              <a:rPr lang="en-US" sz="1800" dirty="0" smtClean="0"/>
              <a:t> </a:t>
            </a:r>
            <a:r>
              <a:rPr lang="en-US" sz="1800" dirty="0" err="1" smtClean="0"/>
              <a:t>associati</a:t>
            </a:r>
            <a:r>
              <a:rPr lang="en-US" sz="1800" dirty="0" smtClean="0"/>
              <a:t> a PI))</a:t>
            </a:r>
            <a:endParaRPr lang="en-US" sz="1800" dirty="0" smtClean="0"/>
          </a:p>
        </p:txBody>
      </p:sp>
      <p:pic>
        <p:nvPicPr>
          <p:cNvPr id="16" name="Picture 15" descr="gm2logo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"/>
            <a:ext cx="1097280" cy="673100"/>
          </a:xfrm>
          <a:prstGeom prst="rect">
            <a:avLst/>
          </a:prstGeom>
        </p:spPr>
      </p:pic>
      <p:graphicFrame>
        <p:nvGraphicFramePr>
          <p:cNvPr id="1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46490"/>
              </p:ext>
            </p:extLst>
          </p:nvPr>
        </p:nvGraphicFramePr>
        <p:xfrm>
          <a:off x="203201" y="4896823"/>
          <a:ext cx="8851899" cy="1463088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198493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2016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694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Finalizzazione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algn="ctr"/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6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Collaudo e produzione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4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meccanica: completamento pannelli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6700" y="3048000"/>
            <a:ext cx="87503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x-none" dirty="0">
                <a:solidFill>
                  <a:prstClr val="black"/>
                </a:solidFill>
                <a:latin typeface="Gill Sans MT"/>
              </a:rPr>
              <a:t>Contributo </a:t>
            </a:r>
            <a:r>
              <a:rPr lang="en-US" dirty="0" err="1" smtClean="0">
                <a:solidFill>
                  <a:prstClr val="black"/>
                </a:solidFill>
                <a:latin typeface="Gill Sans MT"/>
              </a:rPr>
              <a:t>i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taliano </a:t>
            </a:r>
            <a:r>
              <a:rPr lang="x-none" dirty="0">
                <a:solidFill>
                  <a:prstClr val="black"/>
                </a:solidFill>
                <a:latin typeface="Gill Sans MT"/>
              </a:rPr>
              <a:t>fondamentale all’esperimento: partecipazione ai TB, alla costruzione e alle fasi decisionali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dell’esperimento</a:t>
            </a:r>
            <a:endParaRPr lang="en-US" dirty="0" smtClean="0">
              <a:solidFill>
                <a:prstClr val="black"/>
              </a:solidFill>
              <a:latin typeface="Gill Sans MT"/>
            </a:endParaRPr>
          </a:p>
          <a:p>
            <a:pPr marL="285750" lvl="0" indent="-285750">
              <a:buFont typeface="Arial"/>
              <a:buChar char="•"/>
            </a:pPr>
            <a:r>
              <a:rPr lang="x-none" dirty="0" smtClean="0">
                <a:solidFill>
                  <a:prstClr val="black"/>
                </a:solidFill>
                <a:latin typeface="Gill Sans MT"/>
              </a:rPr>
              <a:t>Contributo </a:t>
            </a:r>
            <a:r>
              <a:rPr lang="x-none" dirty="0">
                <a:solidFill>
                  <a:prstClr val="black"/>
                </a:solidFill>
                <a:latin typeface="Gill Sans MT"/>
              </a:rPr>
              <a:t>LNF ben visibile (G. Venanzoni Chair of the Publ comm.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)</a:t>
            </a:r>
            <a:endParaRPr lang="en-US" dirty="0" smtClean="0">
              <a:solidFill>
                <a:prstClr val="black"/>
              </a:solidFill>
              <a:latin typeface="Gill Sans MT"/>
            </a:endParaRPr>
          </a:p>
          <a:p>
            <a:pPr marL="285750" lvl="0" indent="-285750">
              <a:buFont typeface="Arial"/>
              <a:buChar char="•"/>
            </a:pPr>
            <a:r>
              <a:rPr lang="x-none" dirty="0">
                <a:solidFill>
                  <a:prstClr val="black"/>
                </a:solidFill>
                <a:latin typeface="Gill Sans MT"/>
              </a:rPr>
              <a:t>Anagrafica LNF stabile (4 FTE per il 2017, &lt;FTE&gt;~0.8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)</a:t>
            </a:r>
            <a:endParaRPr lang="en-US" dirty="0" smtClean="0">
              <a:solidFill>
                <a:prstClr val="black"/>
              </a:solidFill>
              <a:latin typeface="Gill Sans MT"/>
            </a:endParaRPr>
          </a:p>
          <a:p>
            <a:pPr marL="742950" lvl="1" indent="-285750">
              <a:buFont typeface="Arial"/>
              <a:buChar char="•"/>
            </a:pPr>
            <a:r>
              <a:rPr lang="x-none" dirty="0">
                <a:solidFill>
                  <a:prstClr val="black"/>
                </a:solidFill>
                <a:latin typeface="Gill Sans MT"/>
              </a:rPr>
              <a:t>1 Dottorando (A. Anastasi, Me) e 1 Tesi di Laurea (E. Rossi Roma 3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)</a:t>
            </a:r>
            <a:endParaRPr lang="en-US" dirty="0" smtClean="0">
              <a:solidFill>
                <a:prstClr val="black"/>
              </a:solidFill>
              <a:latin typeface="Gill Sans MT"/>
            </a:endParaRPr>
          </a:p>
          <a:p>
            <a:pPr marL="285750" lvl="0" indent="-285750">
              <a:buFont typeface="Arial"/>
              <a:buChar char="•"/>
            </a:pPr>
            <a:r>
              <a:rPr lang="x-none" dirty="0">
                <a:solidFill>
                  <a:prstClr val="black"/>
                </a:solidFill>
                <a:latin typeface="Gill Sans MT"/>
              </a:rPr>
              <a:t>Gia’ diverse pubblicazioni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(</a:t>
            </a:r>
            <a:r>
              <a:rPr lang="en-US" dirty="0" smtClean="0">
                <a:solidFill>
                  <a:prstClr val="black"/>
                </a:solidFill>
                <a:latin typeface="Gill Sans MT"/>
              </a:rPr>
              <a:t>4 </a:t>
            </a:r>
            <a:r>
              <a:rPr lang="en-US" dirty="0" err="1" smtClean="0">
                <a:solidFill>
                  <a:prstClr val="black"/>
                </a:solidFill>
                <a:latin typeface="Gill Sans MT"/>
              </a:rPr>
              <a:t>su</a:t>
            </a:r>
            <a:r>
              <a:rPr lang="en-US" dirty="0" smtClean="0">
                <a:solidFill>
                  <a:prstClr val="black"/>
                </a:solidFill>
                <a:latin typeface="Gill Sans MT"/>
              </a:rPr>
              <a:t>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NIM</a:t>
            </a:r>
            <a:r>
              <a:rPr lang="x-none" dirty="0">
                <a:solidFill>
                  <a:prstClr val="black"/>
                </a:solidFill>
                <a:latin typeface="Gill Sans MT"/>
              </a:rPr>
              <a:t>) e talk a </a:t>
            </a:r>
            <a:r>
              <a:rPr lang="x-none" dirty="0" smtClean="0">
                <a:solidFill>
                  <a:prstClr val="black"/>
                </a:solidFill>
                <a:latin typeface="Gill Sans MT"/>
              </a:rPr>
              <a:t>conferenze</a:t>
            </a:r>
            <a:endParaRPr lang="x-none" dirty="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Report Coordinatore I - LNF</a:t>
            </a:r>
            <a:endParaRPr lang="en-US" altLang="en-US"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393A1141-82E9-4DF7-A609-9FDD1C82B118}" type="slidenum">
              <a:rPr lang="en-US" altLang="en-US" smtClean="0"/>
              <a:pPr/>
              <a:t>82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95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206245"/>
              </p:ext>
            </p:extLst>
          </p:nvPr>
        </p:nvGraphicFramePr>
        <p:xfrm>
          <a:off x="163637" y="2300121"/>
          <a:ext cx="8851899" cy="1097316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258233">
                <a:tc gridSpan="4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 e II semestre 2017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meccanica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Installazione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23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gruppo esperti di elettronica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ill Sans MT"/>
                        </a:defRPr>
                      </a:lvl9pPr>
                    </a:lstStyle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7772400" cy="698500"/>
          </a:xfrm>
        </p:spPr>
        <p:txBody>
          <a:bodyPr/>
          <a:lstStyle/>
          <a:p>
            <a:pPr algn="ctr"/>
            <a:r>
              <a:rPr lang="en-US" dirty="0" err="1" smtClean="0"/>
              <a:t>Richieste</a:t>
            </a:r>
            <a:r>
              <a:rPr lang="en-US" dirty="0" smtClean="0"/>
              <a:t> per CSN1 2016 (LNF)</a:t>
            </a:r>
            <a:endParaRPr lang="en-US" dirty="0"/>
          </a:p>
        </p:txBody>
      </p:sp>
      <p:pic>
        <p:nvPicPr>
          <p:cNvPr id="11" name="Picture 10" descr="gm2logo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79506" y="63257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7000" y="1132058"/>
            <a:ext cx="883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Preventivi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di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spesa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preliminari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Keuro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possibili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aggiustamenti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al ~10%):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Missioni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onsumo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C.Apparati/Inventario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defTabSz="914400"/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60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              10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               30: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testa</a:t>
            </a:r>
            <a:r>
              <a:rPr lang="en-US" sz="2000" dirty="0" smtClean="0">
                <a:solidFill>
                  <a:srgbClr val="008000"/>
                </a:solidFill>
              </a:rPr>
              <a:t> laser + driver </a:t>
            </a:r>
            <a:r>
              <a:rPr lang="en-US" sz="2000" dirty="0">
                <a:solidFill>
                  <a:srgbClr val="008000"/>
                </a:solidFill>
              </a:rPr>
              <a:t>(15 </a:t>
            </a:r>
            <a:r>
              <a:rPr lang="en-US" sz="2000" dirty="0" err="1">
                <a:solidFill>
                  <a:srgbClr val="008000"/>
                </a:solidFill>
              </a:rPr>
              <a:t>kE</a:t>
            </a:r>
            <a:r>
              <a:rPr lang="en-US" sz="2000" dirty="0" smtClean="0">
                <a:solidFill>
                  <a:srgbClr val="008000"/>
                </a:solidFill>
              </a:rPr>
              <a:t>) + 6 </a:t>
            </a:r>
            <a:r>
              <a:rPr lang="en-US" sz="2000" dirty="0">
                <a:solidFill>
                  <a:srgbClr val="008000"/>
                </a:solidFill>
              </a:rPr>
              <a:t>WFD (15 </a:t>
            </a:r>
            <a:r>
              <a:rPr lang="en-US" sz="2000" dirty="0" err="1">
                <a:solidFill>
                  <a:srgbClr val="008000"/>
                </a:solidFill>
              </a:rPr>
              <a:t>kE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113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Bookman Old Style"/>
                <a:cs typeface="Bookman Old Style"/>
              </a:rPr>
              <a:t>P-</a:t>
            </a:r>
            <a:r>
              <a:rPr lang="en-US" sz="4000" dirty="0" err="1" smtClean="0">
                <a:latin typeface="Bookman Old Style"/>
                <a:cs typeface="Bookman Old Style"/>
              </a:rPr>
              <a:t>SHiP</a:t>
            </a:r>
            <a:r>
              <a:rPr lang="en-US" sz="4000" dirty="0" smtClean="0">
                <a:latin typeface="Bookman Old Style"/>
                <a:cs typeface="Bookman Old Style"/>
              </a:rPr>
              <a:t>: </a:t>
            </a:r>
            <a:r>
              <a:rPr lang="en-US" sz="4000" dirty="0" err="1" smtClean="0">
                <a:latin typeface="Bookman Old Style"/>
                <a:cs typeface="Bookman Old Style"/>
              </a:rPr>
              <a:t>stato</a:t>
            </a:r>
            <a:r>
              <a:rPr lang="en-US" sz="4000" dirty="0" smtClean="0">
                <a:latin typeface="Bookman Old Style"/>
                <a:cs typeface="Bookman Old Style"/>
              </a:rPr>
              <a:t> del </a:t>
            </a:r>
            <a:r>
              <a:rPr lang="en-US" sz="4000" dirty="0" err="1" smtClean="0">
                <a:latin typeface="Bookman Old Style"/>
                <a:cs typeface="Bookman Old Style"/>
              </a:rPr>
              <a:t>progetto</a:t>
            </a:r>
            <a:endParaRPr lang="en-US" sz="4000" dirty="0">
              <a:latin typeface="Bookman Old Style"/>
              <a:cs typeface="Bookman Old Styl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66" y="2612478"/>
            <a:ext cx="8154940" cy="4245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63" y="48987"/>
            <a:ext cx="842074" cy="1009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146515"/>
            <a:ext cx="8084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G.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Bencivenni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M.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Bertani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Calcaterra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P.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Ciambrone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D. Domenici,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G.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Felici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 G. Lanfranchi, A.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Paoloni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 (6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ricercatori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, 2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tecnologi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Bookman Old Style"/>
                <a:cs typeface="Bookman Old Style"/>
              </a:rPr>
              <a:t>)</a:t>
            </a:r>
          </a:p>
          <a:p>
            <a:r>
              <a:rPr lang="en-US" dirty="0" smtClean="0">
                <a:latin typeface="Bookman Old Style"/>
                <a:cs typeface="Bookman Old Style"/>
              </a:rPr>
              <a:t>E </a:t>
            </a:r>
            <a:r>
              <a:rPr lang="en-US" dirty="0" err="1" smtClean="0">
                <a:latin typeface="Bookman Old Style"/>
                <a:cs typeface="Bookman Old Style"/>
              </a:rPr>
              <a:t>il</a:t>
            </a:r>
            <a:r>
              <a:rPr lang="en-US" dirty="0" smtClean="0">
                <a:latin typeface="Bookman Old Style"/>
                <a:cs typeface="Bookman Old Style"/>
              </a:rPr>
              <a:t> (</a:t>
            </a:r>
            <a:r>
              <a:rPr lang="en-US" dirty="0" err="1" smtClean="0">
                <a:latin typeface="Bookman Old Style"/>
                <a:cs typeface="Bookman Old Style"/>
              </a:rPr>
              <a:t>preziosissimo</a:t>
            </a:r>
            <a:r>
              <a:rPr lang="en-US" dirty="0" smtClean="0">
                <a:latin typeface="Bookman Old Style"/>
                <a:cs typeface="Bookman Old Style"/>
              </a:rPr>
              <a:t>) </a:t>
            </a:r>
            <a:r>
              <a:rPr lang="en-US" dirty="0" err="1" smtClean="0">
                <a:latin typeface="Bookman Old Style"/>
                <a:cs typeface="Bookman Old Style"/>
              </a:rPr>
              <a:t>contributo</a:t>
            </a:r>
            <a:r>
              <a:rPr lang="en-US" dirty="0" smtClean="0">
                <a:latin typeface="Bookman Old Style"/>
                <a:cs typeface="Bookman Old Style"/>
              </a:rPr>
              <a:t> </a:t>
            </a:r>
            <a:r>
              <a:rPr lang="en-US" dirty="0" err="1" smtClean="0">
                <a:latin typeface="Bookman Old Style"/>
                <a:cs typeface="Bookman Old Style"/>
              </a:rPr>
              <a:t>di</a:t>
            </a:r>
            <a:r>
              <a:rPr lang="en-US" dirty="0" smtClean="0">
                <a:latin typeface="Bookman Old Style"/>
                <a:cs typeface="Bookman Old Style"/>
              </a:rPr>
              <a:t>: </a:t>
            </a:r>
          </a:p>
          <a:p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M.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Anelli</a:t>
            </a:r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, C.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Capoccia</a:t>
            </a:r>
            <a:r>
              <a:rPr lang="en-US" dirty="0" smtClean="0">
                <a:solidFill>
                  <a:srgbClr val="7F7F7F"/>
                </a:solidFill>
                <a:latin typeface="Bookman Old Style"/>
                <a:cs typeface="Bookman Old Style"/>
              </a:rPr>
              <a:t>, T. Napolitano, A. </a:t>
            </a:r>
            <a:r>
              <a:rPr lang="en-US" dirty="0" err="1" smtClean="0">
                <a:solidFill>
                  <a:srgbClr val="7F7F7F"/>
                </a:solidFill>
                <a:latin typeface="Bookman Old Style"/>
                <a:cs typeface="Bookman Old Style"/>
              </a:rPr>
              <a:t>Saputi</a:t>
            </a:r>
            <a:endParaRPr lang="en-US" dirty="0">
              <a:solidFill>
                <a:srgbClr val="7F7F7F"/>
              </a:solidFill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5547" y="425557"/>
            <a:ext cx="8229600" cy="484094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latin typeface="Bookman Old Style"/>
                <a:cs typeface="Bookman Old Style"/>
              </a:rPr>
              <a:t>SHiP</a:t>
            </a:r>
            <a:r>
              <a:rPr lang="en-US" sz="2400" dirty="0" smtClean="0">
                <a:latin typeface="Bookman Old Style"/>
                <a:cs typeface="Bookman Old Style"/>
              </a:rPr>
              <a:t>: status of the </a:t>
            </a:r>
            <a:r>
              <a:rPr lang="en-US" sz="2400" dirty="0" smtClean="0">
                <a:latin typeface="Bookman Old Style"/>
                <a:cs typeface="Bookman Old Style"/>
              </a:rPr>
              <a:t>project</a:t>
            </a:r>
            <a:endParaRPr lang="en-US" sz="2400" dirty="0">
              <a:latin typeface="Bookman Old Style"/>
              <a:cs typeface="Bookman Old Sty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461" y="1196140"/>
            <a:ext cx="8510501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SPSC has reviewed in 2015 the </a:t>
            </a:r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SHiP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Technical Proposal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(SPSC-P-350) and </a:t>
            </a: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SHiP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Physics Proposal  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(SPSC-P-350-ADD-1). Questions and answers raised 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during the  review have been documented (SPSC-P-350-ADD-2). 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Recommendations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from the  SPSC: [CERN-SPSC-2016-011]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The SPSC supports the motivation</a:t>
            </a:r>
            <a:r>
              <a:rPr lang="en-US" sz="1600" dirty="0" smtClean="0">
                <a:latin typeface="Times New Roman"/>
                <a:cs typeface="Times New Roman"/>
              </a:rPr>
              <a:t> for the search for hidden particles, which will explore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 domain of interest  for many open questions in particle physics and cosmology.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The SPSC supports the updated </a:t>
            </a:r>
            <a:r>
              <a:rPr lang="en-US" sz="1600" b="1" dirty="0" err="1" smtClean="0">
                <a:latin typeface="Times New Roman"/>
                <a:cs typeface="Times New Roman"/>
              </a:rPr>
              <a:t>SHiP</a:t>
            </a:r>
            <a:r>
              <a:rPr lang="en-US" sz="1600" b="1" dirty="0" smtClean="0">
                <a:latin typeface="Times New Roman"/>
                <a:cs typeface="Times New Roman"/>
              </a:rPr>
              <a:t> schedule</a:t>
            </a:r>
            <a:r>
              <a:rPr lang="en-US" sz="1600" dirty="0" smtClean="0">
                <a:latin typeface="Times New Roman"/>
                <a:cs typeface="Times New Roman"/>
              </a:rPr>
              <a:t> (as in SPSC-P350-ADD-1) which takes into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account the HL-LHC preparation constraints during LS2. 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The SPSC recommends</a:t>
            </a:r>
            <a:r>
              <a:rPr lang="en-US" sz="1600" dirty="0" smtClean="0">
                <a:latin typeface="Times New Roman"/>
                <a:cs typeface="Times New Roman"/>
              </a:rPr>
              <a:t> that the </a:t>
            </a:r>
            <a:r>
              <a:rPr lang="en-US" sz="1600" dirty="0" err="1" smtClean="0">
                <a:latin typeface="Times New Roman"/>
                <a:cs typeface="Times New Roman"/>
              </a:rPr>
              <a:t>SHiP</a:t>
            </a:r>
            <a:r>
              <a:rPr lang="en-US" sz="1600" dirty="0" smtClean="0">
                <a:latin typeface="Times New Roman"/>
                <a:cs typeface="Times New Roman"/>
              </a:rPr>
              <a:t> proponents proceed with the preparation of a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Comprehensive Design Study (CDS), and that this preparation be made in close  contact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with the planned Physics Beyond Collider (PBC) working group.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Outcome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of the Research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Board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[https://cds.cern.ch/record/2138832/files/M-215.pdf]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The Research Boards endorsed the recommendations from the SPSC</a:t>
            </a:r>
            <a:r>
              <a:rPr lang="en-US" sz="1600" dirty="0" smtClean="0">
                <a:latin typeface="Times New Roman"/>
                <a:cs typeface="Times New Roman"/>
              </a:rPr>
              <a:t> to proceed towards a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Comprehensive Design Study in collaboration with the PBC working group, to be used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as input of the next European Strategy in 2019.</a:t>
            </a:r>
          </a:p>
          <a:p>
            <a:pPr>
              <a:spcBef>
                <a:spcPts val="12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CERN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Medium Term Plan (2017-2022)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approved </a:t>
            </a:r>
            <a:r>
              <a:rPr lang="en-US" sz="1600" dirty="0" smtClean="0">
                <a:latin typeface="Times New Roman"/>
                <a:cs typeface="Times New Roman"/>
              </a:rPr>
              <a:t>by Council in June </a:t>
            </a:r>
            <a:r>
              <a:rPr lang="en-US" sz="1600" dirty="0" smtClean="0">
                <a:latin typeface="Times New Roman"/>
                <a:cs typeface="Times New Roman"/>
              </a:rPr>
              <a:t>2016</a:t>
            </a:r>
            <a:r>
              <a:rPr lang="en-US" sz="1600" dirty="0" smtClean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4 </a:t>
            </a:r>
            <a:r>
              <a:rPr lang="en-US" sz="1600" dirty="0" smtClean="0">
                <a:latin typeface="Times New Roman"/>
                <a:cs typeface="Times New Roman"/>
              </a:rPr>
              <a:t>MCHF and 10 FTE allocated for </a:t>
            </a:r>
            <a:r>
              <a:rPr lang="en-US" sz="1600" dirty="0" smtClean="0">
                <a:latin typeface="Times New Roman"/>
                <a:cs typeface="Times New Roman"/>
              </a:rPr>
              <a:t>beam line R</a:t>
            </a:r>
            <a:r>
              <a:rPr lang="en-US" sz="1600" dirty="0" smtClean="0">
                <a:latin typeface="Times New Roman"/>
                <a:cs typeface="Times New Roman"/>
              </a:rPr>
              <a:t>&amp;</a:t>
            </a:r>
            <a:r>
              <a:rPr lang="en-US" sz="1600" dirty="0" smtClean="0">
                <a:latin typeface="Times New Roman"/>
                <a:cs typeface="Times New Roman"/>
              </a:rPr>
              <a:t>D.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		</a:t>
            </a:r>
            <a:r>
              <a:rPr lang="en-US" sz="2000" b="1" dirty="0" err="1" smtClean="0">
                <a:latin typeface="Times New Roman"/>
                <a:cs typeface="Times New Roman"/>
              </a:rPr>
              <a:t>SHiP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is now an official CERN Project on the CERN </a:t>
            </a:r>
            <a:r>
              <a:rPr lang="en-US" sz="2000" b="1" dirty="0" err="1" smtClean="0">
                <a:latin typeface="Times New Roman"/>
                <a:cs typeface="Times New Roman"/>
              </a:rPr>
              <a:t>GreyBook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791" y="519830"/>
            <a:ext cx="8581897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  </a:t>
            </a:r>
            <a:r>
              <a:rPr lang="en-US" sz="2400" u="sng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SHiP</a:t>
            </a:r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: LNF activities  </a:t>
            </a:r>
            <a:endParaRPr lang="en-US" sz="2000" u="sng" dirty="0" smtClean="0"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1) Hidden sector detector: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         </a:t>
            </a:r>
            <a:r>
              <a:rPr lang="en-US" sz="2000" b="1" dirty="0" err="1" smtClean="0">
                <a:latin typeface="Times New Roman"/>
                <a:cs typeface="Times New Roman"/>
              </a:rPr>
              <a:t>Muon</a:t>
            </a:r>
            <a:r>
              <a:rPr lang="en-US" sz="2000" b="1" dirty="0" smtClean="0">
                <a:latin typeface="Times New Roman"/>
                <a:cs typeface="Times New Roman"/>
              </a:rPr>
              <a:t> system: </a:t>
            </a:r>
            <a:r>
              <a:rPr lang="en-US" sz="2000" dirty="0" smtClean="0">
                <a:latin typeface="Times New Roman"/>
                <a:cs typeface="Times New Roman"/>
              </a:rPr>
              <a:t>( LNF, Bologna, Ferrara, INR): G. Lanfranchi project leader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2) Neutrino tau detector: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b="1" dirty="0" smtClean="0">
                <a:latin typeface="Times New Roman"/>
                <a:cs typeface="Times New Roman"/>
              </a:rPr>
              <a:t>        a) target tracker with emulsions with electronic tracker: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- emulsions: 5 Japanese groups, INFN-Napoli, INFN Bari;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- electronic tracker: three options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  1) Fiber Tracker (</a:t>
            </a:r>
            <a:r>
              <a:rPr lang="en-US" sz="2000" dirty="0" err="1" smtClean="0">
                <a:latin typeface="Times New Roman"/>
                <a:cs typeface="Times New Roman"/>
              </a:rPr>
              <a:t>Kurchatov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  2) </a:t>
            </a:r>
            <a:r>
              <a:rPr lang="en-US" sz="2000" dirty="0" err="1" smtClean="0">
                <a:latin typeface="Times New Roman"/>
                <a:cs typeface="Times New Roman"/>
              </a:rPr>
              <a:t>Micromegas</a:t>
            </a:r>
            <a:r>
              <a:rPr lang="en-US" sz="2000" dirty="0" smtClean="0">
                <a:latin typeface="Times New Roman"/>
                <a:cs typeface="Times New Roman"/>
              </a:rPr>
              <a:t>  (</a:t>
            </a:r>
            <a:r>
              <a:rPr lang="en-US" sz="2000" dirty="0" err="1" smtClean="0">
                <a:latin typeface="Times New Roman"/>
                <a:cs typeface="Times New Roman"/>
              </a:rPr>
              <a:t>Orsay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  3) GEM/</a:t>
            </a:r>
            <a:r>
              <a:rPr lang="en-US" sz="2000" dirty="0" smtClean="0">
                <a:latin typeface="Times New Roman"/>
                <a:ea typeface="Lucida Grande"/>
                <a:cs typeface="Times New Roman"/>
              </a:rPr>
              <a:t>μ</a:t>
            </a:r>
            <a:r>
              <a:rPr lang="en-US" sz="2000" dirty="0" smtClean="0">
                <a:latin typeface="Times New Roman"/>
                <a:cs typeface="Times New Roman"/>
              </a:rPr>
              <a:t>-RWELLS  (LNF, G. </a:t>
            </a:r>
            <a:r>
              <a:rPr lang="en-US" sz="2000" dirty="0" err="1" smtClean="0">
                <a:latin typeface="Times New Roman"/>
                <a:cs typeface="Times New Roman"/>
              </a:rPr>
              <a:t>Bencivenni</a:t>
            </a:r>
            <a:r>
              <a:rPr lang="en-US" sz="2000" dirty="0" smtClean="0">
                <a:latin typeface="Times New Roman"/>
                <a:cs typeface="Times New Roman"/>
              </a:rPr>
              <a:t> project leader):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         - in synergy with CMS-phase2 and BES-III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</a:t>
            </a:r>
            <a:r>
              <a:rPr lang="en-US" sz="2000" b="1" dirty="0" smtClean="0">
                <a:latin typeface="Times New Roman"/>
                <a:cs typeface="Times New Roman"/>
              </a:rPr>
              <a:t>  </a:t>
            </a:r>
            <a:r>
              <a:rPr lang="en-US" sz="2000" b="1" dirty="0" err="1" smtClean="0">
                <a:latin typeface="Times New Roman"/>
                <a:cs typeface="Times New Roman"/>
              </a:rPr>
              <a:t>b</a:t>
            </a:r>
            <a:r>
              <a:rPr lang="en-US" sz="2000" b="1" dirty="0" smtClean="0">
                <a:latin typeface="Times New Roman"/>
                <a:cs typeface="Times New Roman"/>
              </a:rPr>
              <a:t>) </a:t>
            </a:r>
            <a:r>
              <a:rPr lang="en-US" sz="2000" b="1" dirty="0" err="1" smtClean="0">
                <a:latin typeface="Times New Roman"/>
                <a:cs typeface="Times New Roman"/>
              </a:rPr>
              <a:t>RPCs</a:t>
            </a:r>
            <a:r>
              <a:rPr lang="en-US" sz="2000" b="1" dirty="0" smtClean="0">
                <a:latin typeface="Times New Roman"/>
                <a:cs typeface="Times New Roman"/>
              </a:rPr>
              <a:t> for the </a:t>
            </a:r>
            <a:r>
              <a:rPr lang="en-US" sz="2000" b="1" dirty="0" err="1" smtClean="0">
                <a:latin typeface="Times New Roman"/>
                <a:cs typeface="Times New Roman"/>
              </a:rPr>
              <a:t>muon</a:t>
            </a:r>
            <a:r>
              <a:rPr lang="en-US" sz="2000" b="1" dirty="0" smtClean="0">
                <a:latin typeface="Times New Roman"/>
                <a:cs typeface="Times New Roman"/>
              </a:rPr>
              <a:t> system of the </a:t>
            </a:r>
            <a:r>
              <a:rPr lang="en-US" sz="2000" b="1" dirty="0" err="1" smtClean="0">
                <a:latin typeface="Times New Roman"/>
                <a:cs typeface="Times New Roman"/>
              </a:rPr>
              <a:t>nu(tau</a:t>
            </a:r>
            <a:r>
              <a:rPr lang="en-US" sz="2000" b="1" dirty="0" smtClean="0">
                <a:latin typeface="Times New Roman"/>
                <a:cs typeface="Times New Roman"/>
              </a:rPr>
              <a:t>) detector </a:t>
            </a:r>
            <a:r>
              <a:rPr lang="en-US" sz="2000" dirty="0" smtClean="0">
                <a:latin typeface="Times New Roman"/>
                <a:cs typeface="Times New Roman"/>
              </a:rPr>
              <a:t>(LNF, Bari, Napoli)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-LNF involved in tests of the OPERA </a:t>
            </a:r>
            <a:r>
              <a:rPr lang="en-US" sz="2000" dirty="0" err="1" smtClean="0">
                <a:latin typeface="Times New Roman"/>
                <a:cs typeface="Times New Roman"/>
              </a:rPr>
              <a:t>RPCs</a:t>
            </a:r>
            <a:r>
              <a:rPr lang="en-US" sz="2000" dirty="0" smtClean="0">
                <a:latin typeface="Times New Roman"/>
                <a:cs typeface="Times New Roman"/>
              </a:rPr>
              <a:t> for possible reuse.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          (This activity will end in 2016).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64416" y="268069"/>
            <a:ext cx="9808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/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1) </a:t>
            </a:r>
            <a:r>
              <a:rPr lang="en-US" sz="2400" u="sng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Muon</a:t>
            </a:r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system (</a:t>
            </a:r>
            <a:r>
              <a:rPr lang="en-US" sz="21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LNF, Bologna, Ferrara, INR</a:t>
            </a:r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)</a:t>
            </a:r>
            <a:endParaRPr lang="en-US" sz="2000" u="sng" dirty="0" smtClean="0">
              <a:solidFill>
                <a:srgbClr val="0000FF"/>
              </a:solidFill>
              <a:latin typeface="Bookman Old Style"/>
              <a:cs typeface="Bookman Old Style"/>
            </a:endParaRPr>
          </a:p>
          <a:p>
            <a:pPr marL="1257300" lvl="2" indent="-342900"/>
            <a:endParaRPr lang="en-US" sz="2000" dirty="0" smtClean="0">
              <a:latin typeface="Bookman Old Style"/>
              <a:cs typeface="Bookman Old Styl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pic>
        <p:nvPicPr>
          <p:cNvPr id="11" name="Picture 10" descr="muon_layour_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01" y="1949983"/>
            <a:ext cx="3974169" cy="2808350"/>
          </a:xfrm>
          <a:prstGeom prst="rect">
            <a:avLst/>
          </a:prstGeom>
        </p:spPr>
      </p:pic>
      <p:pic>
        <p:nvPicPr>
          <p:cNvPr id="6" name="Picture 5" descr="muon_system_0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765" y="3943045"/>
            <a:ext cx="4301070" cy="2222774"/>
          </a:xfrm>
          <a:prstGeom prst="rect">
            <a:avLst/>
          </a:prstGeom>
        </p:spPr>
      </p:pic>
      <p:pic>
        <p:nvPicPr>
          <p:cNvPr id="7" name="Picture 6" descr="strips_horizonta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400" y="2444077"/>
            <a:ext cx="2900503" cy="1498968"/>
          </a:xfrm>
          <a:prstGeom prst="rect">
            <a:avLst/>
          </a:prstGeom>
        </p:spPr>
      </p:pic>
      <p:pic>
        <p:nvPicPr>
          <p:cNvPr id="12" name="Picture 11" descr="strips_vertical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835" y="3950394"/>
            <a:ext cx="2949100" cy="15240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6048" y="852844"/>
            <a:ext cx="85734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Based on scintillating bars with WLS fibers and </a:t>
            </a:r>
            <a:r>
              <a:rPr lang="en-US" sz="2000" dirty="0" err="1" smtClean="0">
                <a:latin typeface="Times New Roman"/>
                <a:cs typeface="Times New Roman"/>
              </a:rPr>
              <a:t>SiPM</a:t>
            </a:r>
            <a:r>
              <a:rPr lang="en-US" sz="2000" dirty="0" smtClean="0">
                <a:latin typeface="Times New Roman"/>
                <a:cs typeface="Times New Roman"/>
              </a:rPr>
              <a:t> readout.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Four active stations, 1200x600 cm</a:t>
            </a:r>
            <a:r>
              <a:rPr lang="en-US" sz="2000" baseline="30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transverse dimensions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x,y</a:t>
            </a:r>
            <a:r>
              <a:rPr lang="en-US" sz="2000" dirty="0" smtClean="0">
                <a:latin typeface="Times New Roman"/>
                <a:cs typeface="Times New Roman"/>
              </a:rPr>
              <a:t>) view, 3380 bars (5x300x2) cm</a:t>
            </a:r>
            <a:r>
              <a:rPr lang="en-US" sz="2000" baseline="30000" dirty="0" smtClean="0">
                <a:latin typeface="Times New Roman"/>
                <a:cs typeface="Times New Roman"/>
              </a:rPr>
              <a:t>3</a:t>
            </a:r>
            <a:r>
              <a:rPr lang="en-US" sz="2000" dirty="0" smtClean="0">
                <a:latin typeface="Times New Roman"/>
                <a:cs typeface="Times New Roman"/>
              </a:rPr>
              <a:t>, 7760 FEE channels, 1000 tons of iron filter.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 descr="muon_layout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5179" y="1814453"/>
            <a:ext cx="3421351" cy="484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SCN11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04" y="2446332"/>
            <a:ext cx="2629098" cy="1971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64416" y="268069"/>
            <a:ext cx="9808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/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1) </a:t>
            </a:r>
            <a:r>
              <a:rPr lang="en-US" sz="2400" u="sng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Muon</a:t>
            </a:r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 system: test beam in October 2015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385" y="4419400"/>
            <a:ext cx="899477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 Tested scintillating bars from different companies (NICADD@ FNAL and </a:t>
            </a:r>
            <a:r>
              <a:rPr lang="en-US" dirty="0" err="1" smtClean="0">
                <a:latin typeface="Times New Roman"/>
                <a:cs typeface="Times New Roman"/>
              </a:rPr>
              <a:t>Uniplast</a:t>
            </a:r>
            <a:r>
              <a:rPr lang="en-US" dirty="0" smtClean="0">
                <a:latin typeface="Times New Roman"/>
                <a:cs typeface="Times New Roman"/>
              </a:rPr>
              <a:t>, Russia)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instrumented with different types of fibers (Kuraray Y-11 and </a:t>
            </a:r>
            <a:r>
              <a:rPr lang="en-US" dirty="0" err="1" smtClean="0">
                <a:latin typeface="Times New Roman"/>
                <a:cs typeface="Times New Roman"/>
              </a:rPr>
              <a:t>Bicron</a:t>
            </a:r>
            <a:r>
              <a:rPr lang="en-US" dirty="0" smtClean="0">
                <a:latin typeface="Times New Roman"/>
                <a:cs typeface="Times New Roman"/>
              </a:rPr>
              <a:t> BCF-92) of different size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(1, 1.2, 2 mm)  and readout by different </a:t>
            </a:r>
            <a:r>
              <a:rPr lang="en-US" dirty="0" err="1" smtClean="0">
                <a:latin typeface="Times New Roman"/>
                <a:cs typeface="Times New Roman"/>
              </a:rPr>
              <a:t>SiPMs</a:t>
            </a:r>
            <a:r>
              <a:rPr lang="en-US" dirty="0" smtClean="0">
                <a:latin typeface="Times New Roman"/>
                <a:cs typeface="Times New Roman"/>
              </a:rPr>
              <a:t>  (Hamamatsu and </a:t>
            </a:r>
            <a:r>
              <a:rPr lang="en-US" dirty="0" err="1" smtClean="0">
                <a:latin typeface="Times New Roman"/>
                <a:cs typeface="Times New Roman"/>
              </a:rPr>
              <a:t>Advansid</a:t>
            </a:r>
            <a:r>
              <a:rPr lang="en-US" dirty="0" smtClean="0">
                <a:latin typeface="Times New Roman"/>
                <a:cs typeface="Times New Roman"/>
              </a:rPr>
              <a:t>).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Bars were instrumented in Bologna and in Moscow.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Results: </a:t>
            </a:r>
            <a:endParaRPr lang="en-US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  measured light yields up to 150 photo-electrons and  time resolution of 800 </a:t>
            </a:r>
            <a:r>
              <a:rPr lang="en-US" sz="2000" dirty="0" err="1" smtClean="0">
                <a:latin typeface="Times New Roman"/>
                <a:cs typeface="Times New Roman"/>
              </a:rPr>
              <a:t>ps</a:t>
            </a:r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  constant along the 3m-long bar.  A JINST paper is in preparation.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221" y="760022"/>
            <a:ext cx="796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14-28 October, T9 area at CERN-PS, funded via AIDA-2020 EU </a:t>
            </a:r>
            <a:r>
              <a:rPr lang="en-US" sz="1600" b="1" dirty="0" err="1" smtClean="0">
                <a:solidFill>
                  <a:srgbClr val="0000FF"/>
                </a:solidFill>
                <a:latin typeface="Arial"/>
                <a:cs typeface="Arial"/>
              </a:rPr>
              <a:t>programme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9662" y="1162352"/>
            <a:ext cx="4547099" cy="32718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20" descr="DSCN117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20" y="1132285"/>
            <a:ext cx="2731050" cy="2048287"/>
          </a:xfrm>
          <a:prstGeom prst="rect">
            <a:avLst/>
          </a:prstGeom>
        </p:spPr>
      </p:pic>
      <p:pic>
        <p:nvPicPr>
          <p:cNvPr id="23" name="Picture 22" descr="DSCN11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000" y="1199066"/>
            <a:ext cx="2267886" cy="1700914"/>
          </a:xfrm>
          <a:prstGeom prst="rect">
            <a:avLst/>
          </a:prstGeom>
        </p:spPr>
      </p:pic>
      <p:pic>
        <p:nvPicPr>
          <p:cNvPr id="24" name="Picture 23" descr="DSCN118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86" y="2929516"/>
            <a:ext cx="1996173" cy="1497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352" y="1225769"/>
            <a:ext cx="2057113" cy="538499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421" y="-213978"/>
            <a:ext cx="3695254" cy="2661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134" y="401936"/>
            <a:ext cx="8161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2) TARGET TRACKER: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High-precision tracker  (~ 100 </a:t>
            </a:r>
            <a:r>
              <a:rPr lang="en-US" dirty="0" err="1" smtClean="0">
                <a:latin typeface="Times New Roman"/>
                <a:ea typeface="Lucida Grande"/>
                <a:cs typeface="Times New Roman"/>
              </a:rPr>
              <a:t>μ</a:t>
            </a:r>
            <a:r>
              <a:rPr lang="en-US" dirty="0" err="1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) in magnetic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field (1-1.5 T) coupled  with emulsion films.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12 tracker stations of transverse dimensions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100x200 cm</a:t>
            </a:r>
            <a:r>
              <a:rPr lang="en-US" baseline="30000" dirty="0" smtClean="0">
                <a:latin typeface="Times New Roman"/>
                <a:cs typeface="Times New Roman"/>
              </a:rPr>
              <a:t>2 .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7" y="2842965"/>
            <a:ext cx="3944028" cy="2218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850" y="2096323"/>
            <a:ext cx="874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Book Antiqua"/>
                <a:cs typeface="Book Antiqua"/>
              </a:rPr>
              <a:t>Test beam at H4 at CERN in October 2015 funded via AIDA-2020 EU </a:t>
            </a:r>
            <a:r>
              <a:rPr lang="en-US" b="1" dirty="0" err="1" smtClean="0">
                <a:solidFill>
                  <a:srgbClr val="0000FF"/>
                </a:solidFill>
                <a:latin typeface="Book Antiqua"/>
                <a:cs typeface="Book Antiqua"/>
              </a:rPr>
              <a:t>programme</a:t>
            </a:r>
            <a:r>
              <a:rPr lang="en-US" b="1" dirty="0" smtClean="0">
                <a:solidFill>
                  <a:srgbClr val="0000FF"/>
                </a:solidFill>
                <a:latin typeface="Book Antiqua"/>
                <a:cs typeface="Book Antiqua"/>
              </a:rPr>
              <a:t>: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Book Antiqua"/>
                <a:cs typeface="Book Antiqua"/>
              </a:rPr>
              <a:t>measured combined performance GEM-emulsions</a:t>
            </a:r>
            <a:r>
              <a:rPr lang="en-US" dirty="0" smtClean="0">
                <a:latin typeface="Book Antiqua"/>
                <a:cs typeface="Book Antiqua"/>
              </a:rPr>
              <a:t>. 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134" y="5050744"/>
            <a:ext cx="82003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results: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900" dirty="0" smtClean="0">
                <a:latin typeface="Times New Roman"/>
                <a:cs typeface="Times New Roman"/>
              </a:rPr>
              <a:t>Analysis performed for runs at angle: 0°, 7.5° and 15° for exposures both with and without magnetic field and resolution on GEM position has been evaluated in all the different conditions</a:t>
            </a:r>
            <a:r>
              <a:rPr lang="en-US" sz="1900" b="1" dirty="0" smtClean="0">
                <a:latin typeface="Times New Roman"/>
                <a:cs typeface="Times New Roman"/>
              </a:rPr>
              <a:t>. Spatial resolution of combined system  in most cases well below 100 </a:t>
            </a:r>
            <a:r>
              <a:rPr lang="en-US" sz="1900" b="1" dirty="0" err="1" smtClean="0">
                <a:latin typeface="Times New Roman"/>
                <a:cs typeface="Times New Roman"/>
              </a:rPr>
              <a:t>μm</a:t>
            </a:r>
            <a:r>
              <a:rPr lang="en-US" sz="1900" b="1" dirty="0" smtClean="0">
                <a:latin typeface="Times New Roman"/>
                <a:cs typeface="Times New Roman"/>
              </a:rPr>
              <a:t> design goal</a:t>
            </a:r>
            <a:r>
              <a:rPr lang="en-US" sz="1900" dirty="0" smtClean="0">
                <a:latin typeface="Times New Roman"/>
                <a:cs typeface="Times New Roman"/>
              </a:rPr>
              <a:t>, further improvements expected when reconstructing GEM hits in micro-TPC mode. Paper is in preparation.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05" y="2842965"/>
            <a:ext cx="3944029" cy="2218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381" y="4514662"/>
            <a:ext cx="1975124" cy="5170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2751809" y="2842965"/>
            <a:ext cx="30572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bg1"/>
                </a:solidFill>
                <a:latin typeface="Book Antiqua"/>
                <a:cs typeface="Book Antiqua"/>
              </a:rPr>
              <a:t>GEM prototype built at LNF and </a:t>
            </a:r>
          </a:p>
          <a:p>
            <a:r>
              <a:rPr lang="en-US" sz="1500" b="1" dirty="0" smtClean="0">
                <a:solidFill>
                  <a:schemeClr val="bg1"/>
                </a:solidFill>
                <a:latin typeface="Book Antiqua"/>
                <a:cs typeface="Book Antiqua"/>
              </a:rPr>
              <a:t>coupled with emulsion films</a:t>
            </a:r>
            <a:r>
              <a:rPr lang="en-US" sz="1500" b="1" dirty="0" smtClean="0"/>
              <a:t>.</a:t>
            </a:r>
            <a:endParaRPr lang="en-US" sz="15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153421" y="3396963"/>
            <a:ext cx="974573" cy="309868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pc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09" y="2501235"/>
            <a:ext cx="2941514" cy="416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4134" y="401936"/>
            <a:ext cx="8161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3) Test of OPERA </a:t>
            </a:r>
            <a:r>
              <a:rPr lang="en-US" sz="2400" u="sng" dirty="0" err="1" smtClean="0">
                <a:solidFill>
                  <a:srgbClr val="0000FF"/>
                </a:solidFill>
                <a:latin typeface="Bookman Old Style"/>
                <a:cs typeface="Bookman Old Style"/>
              </a:rPr>
              <a:t>RPCs</a:t>
            </a:r>
            <a:r>
              <a:rPr lang="en-US" sz="2400" dirty="0" smtClean="0">
                <a:latin typeface="Bookman Old Style"/>
                <a:cs typeface="Bookman Old Style"/>
              </a:rPr>
              <a:t>: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05" y="48987"/>
            <a:ext cx="718031" cy="8606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4134" y="2392453"/>
            <a:ext cx="8481293" cy="4478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LNF group in 2015 has built new small RPC chambers, (10x10) cm</a:t>
            </a:r>
            <a:r>
              <a:rPr lang="en-US" sz="19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wide: 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  - two OPERA- like chambers (electrodes 2 mm thick of resistivity &gt;  5  10</a:t>
            </a:r>
            <a:r>
              <a:rPr lang="en-US" sz="1900" baseline="30000" dirty="0" smtClean="0">
                <a:latin typeface="Times New Roman"/>
                <a:cs typeface="Times New Roman"/>
              </a:rPr>
              <a:t>11</a:t>
            </a:r>
            <a:r>
              <a:rPr lang="en-US" sz="1900" dirty="0" smtClean="0">
                <a:latin typeface="Times New Roman"/>
                <a:cs typeface="Times New Roman"/>
              </a:rPr>
              <a:t>  </a:t>
            </a:r>
            <a:r>
              <a:rPr lang="en-US" sz="1900" dirty="0" err="1" smtClean="0">
                <a:latin typeface="Times New Roman"/>
                <a:cs typeface="Times New Roman"/>
              </a:rPr>
              <a:t>Ω</a:t>
            </a:r>
            <a:r>
              <a:rPr lang="en-US" sz="1900" dirty="0" smtClean="0">
                <a:latin typeface="Times New Roman"/>
                <a:cs typeface="Times New Roman"/>
              </a:rPr>
              <a:t> cm) 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 -  four chambers with electrodes 1 mm thick and low resistivity (5   10</a:t>
            </a:r>
            <a:r>
              <a:rPr lang="en-US" sz="1900" baseline="30000" dirty="0" smtClean="0">
                <a:latin typeface="Times New Roman"/>
                <a:cs typeface="Times New Roman"/>
              </a:rPr>
              <a:t>10</a:t>
            </a:r>
            <a:r>
              <a:rPr lang="en-US" sz="1900" dirty="0" smtClean="0">
                <a:latin typeface="Times New Roman"/>
                <a:cs typeface="Times New Roman"/>
              </a:rPr>
              <a:t> </a:t>
            </a:r>
            <a:r>
              <a:rPr lang="en-US" sz="1900" dirty="0" err="1" smtClean="0">
                <a:latin typeface="Times New Roman"/>
                <a:cs typeface="Times New Roman"/>
              </a:rPr>
              <a:t>Ω</a:t>
            </a:r>
            <a:r>
              <a:rPr lang="en-US" sz="1900" dirty="0" smtClean="0">
                <a:latin typeface="Times New Roman"/>
                <a:cs typeface="Times New Roman"/>
              </a:rPr>
              <a:t> cm) , 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 developed for high rate applications.</a:t>
            </a:r>
          </a:p>
          <a:p>
            <a:endParaRPr lang="en-US" sz="1900" dirty="0" smtClean="0">
              <a:latin typeface="Times New Roman"/>
              <a:cs typeface="Times New Roman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Plan to test them at the GIF++ facility @ CERN </a:t>
            </a:r>
          </a:p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at the LNF irradiation facility in the fall.</a:t>
            </a:r>
          </a:p>
          <a:p>
            <a:endParaRPr lang="en-US" sz="1900" dirty="0" smtClean="0">
              <a:latin typeface="Times New Roman"/>
              <a:cs typeface="Times New Roman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few (12) OPERA </a:t>
            </a:r>
            <a:r>
              <a:rPr lang="en-US" sz="19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RPCs</a:t>
            </a:r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are expected to be tested 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at  LNF in 2016 after being dismounted. If not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adequate for the </a:t>
            </a:r>
            <a:r>
              <a:rPr lang="en-US" sz="1900" dirty="0" err="1" smtClean="0">
                <a:latin typeface="Times New Roman"/>
                <a:cs typeface="Times New Roman"/>
              </a:rPr>
              <a:t>SHiP</a:t>
            </a:r>
            <a:r>
              <a:rPr lang="en-US" sz="1900" dirty="0" smtClean="0">
                <a:latin typeface="Times New Roman"/>
                <a:cs typeface="Times New Roman"/>
              </a:rPr>
              <a:t> </a:t>
            </a:r>
            <a:r>
              <a:rPr lang="en-US" sz="1900" dirty="0" smtClean="0">
                <a:latin typeface="Times New Roman"/>
                <a:cs typeface="Times New Roman"/>
              </a:rPr>
              <a:t>due to the </a:t>
            </a:r>
            <a:r>
              <a:rPr lang="en-US" sz="1900" dirty="0" smtClean="0">
                <a:latin typeface="Symbol" charset="2"/>
                <a:cs typeface="Symbol" charset="2"/>
              </a:rPr>
              <a:t>m</a:t>
            </a:r>
            <a:r>
              <a:rPr lang="en-US" sz="1900" dirty="0" smtClean="0">
                <a:latin typeface="Times New Roman"/>
                <a:cs typeface="Times New Roman"/>
              </a:rPr>
              <a:t> </a:t>
            </a:r>
            <a:r>
              <a:rPr lang="en-US" sz="1900" dirty="0" smtClean="0">
                <a:latin typeface="Times New Roman"/>
                <a:cs typeface="Times New Roman"/>
              </a:rPr>
              <a:t>rates, new chambers </a:t>
            </a:r>
          </a:p>
          <a:p>
            <a:r>
              <a:rPr lang="en-US" sz="1900" dirty="0" smtClean="0">
                <a:latin typeface="Times New Roman"/>
                <a:cs typeface="Times New Roman"/>
              </a:rPr>
              <a:t>with lower resistivity will be possibly developed in Naples/Bari.</a:t>
            </a:r>
          </a:p>
          <a:p>
            <a:endParaRPr lang="en-US" sz="1900" dirty="0" smtClean="0">
              <a:latin typeface="Times New Roman"/>
              <a:cs typeface="Times New Roman"/>
            </a:endParaRPr>
          </a:p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Studies of  gas mixtures for RPC operated in streamer have been also performed and</a:t>
            </a:r>
          </a:p>
          <a:p>
            <a:r>
              <a:rPr lang="en-US" sz="1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documented in the talk  at the RPC Workshop</a:t>
            </a:r>
            <a:r>
              <a:rPr lang="en-US" sz="1900" dirty="0" smtClean="0">
                <a:latin typeface="Times New Roman"/>
                <a:cs typeface="Times New Roman"/>
              </a:rPr>
              <a:t> (Ghent, Belgium), February 2016.</a:t>
            </a:r>
            <a:endParaRPr lang="en-US" sz="1900" dirty="0">
              <a:latin typeface="Times New Roman"/>
              <a:cs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269" y="-10084"/>
            <a:ext cx="3185409" cy="23212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3875" y="1215380"/>
            <a:ext cx="4380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For a possible re-use in the </a:t>
            </a:r>
            <a:r>
              <a:rPr lang="en-US" sz="2000" dirty="0" err="1" smtClean="0">
                <a:latin typeface="Times New Roman"/>
                <a:cs typeface="Times New Roman"/>
              </a:rPr>
              <a:t>muon</a:t>
            </a:r>
            <a:r>
              <a:rPr lang="en-US" sz="2000" dirty="0" smtClean="0">
                <a:latin typeface="Times New Roman"/>
                <a:cs typeface="Times New Roman"/>
              </a:rPr>
              <a:t> system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of the </a:t>
            </a:r>
            <a:r>
              <a:rPr lang="en-US" sz="2000" dirty="0" err="1" smtClean="0">
                <a:latin typeface="Times New Roman"/>
                <a:cs typeface="Times New Roman"/>
              </a:rPr>
              <a:t>SHiP</a:t>
            </a:r>
            <a:r>
              <a:rPr lang="en-US" sz="2000" dirty="0" smtClean="0">
                <a:latin typeface="Times New Roman"/>
                <a:cs typeface="Times New Roman"/>
              </a:rPr>
              <a:t> neutrino (tau) detector.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slide_p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1157"/>
            <a:ext cx="8232648" cy="5615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</a:t>
            </a:r>
            <a:r>
              <a:rPr lang="en-US" dirty="0" err="1" smtClean="0"/>
              <a:t>Analisi</a:t>
            </a:r>
            <a:r>
              <a:rPr lang="en-US" dirty="0" smtClean="0"/>
              <a:t>: event reconstruction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4/7/2016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0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9730" y="1502901"/>
            <a:ext cx="79933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Utilizzo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servizi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II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semestre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2016:   </a:t>
            </a:r>
            <a:r>
              <a:rPr lang="en-US" sz="2000" dirty="0" err="1" smtClean="0">
                <a:latin typeface="Times New Roman"/>
                <a:cs typeface="Times New Roman"/>
              </a:rPr>
              <a:t>nessuno</a:t>
            </a:r>
            <a:r>
              <a:rPr lang="en-US" sz="2000" dirty="0" smtClean="0">
                <a:latin typeface="Book Antiqua"/>
                <a:cs typeface="Book Antiqua"/>
              </a:rPr>
              <a:t>.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it-IT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 Richieste </a:t>
            </a:r>
            <a:r>
              <a:rPr lang="it-IT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p-SHiP</a:t>
            </a:r>
            <a:r>
              <a:rPr lang="it-IT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per il 2017 : </a:t>
            </a:r>
          </a:p>
          <a:p>
            <a:r>
              <a:rPr lang="it-IT" b="1" dirty="0" smtClean="0">
                <a:latin typeface="Times New Roman"/>
                <a:cs typeface="Times New Roman"/>
              </a:rPr>
              <a:t>  </a:t>
            </a:r>
            <a:r>
              <a:rPr lang="it-IT" b="1" dirty="0" err="1" smtClean="0">
                <a:latin typeface="Times New Roman"/>
                <a:cs typeface="Times New Roman"/>
              </a:rPr>
              <a:t>1</a:t>
            </a:r>
            <a:r>
              <a:rPr lang="it-IT" b="1" dirty="0" smtClean="0">
                <a:latin typeface="Times New Roman"/>
                <a:cs typeface="Times New Roman"/>
              </a:rPr>
              <a:t>) </a:t>
            </a:r>
            <a:r>
              <a:rPr lang="it-IT" sz="2000" b="1" dirty="0" smtClean="0">
                <a:latin typeface="Times New Roman"/>
                <a:cs typeface="Times New Roman"/>
              </a:rPr>
              <a:t>preventivi di spesa preliminari:   </a:t>
            </a:r>
            <a:r>
              <a:rPr lang="it-IT" sz="2000" dirty="0" smtClean="0">
                <a:latin typeface="Times New Roman"/>
                <a:cs typeface="Times New Roman"/>
              </a:rPr>
              <a:t>10 </a:t>
            </a:r>
            <a:r>
              <a:rPr lang="it-IT" sz="2000" dirty="0" err="1" smtClean="0">
                <a:latin typeface="Times New Roman"/>
                <a:cs typeface="Times New Roman"/>
              </a:rPr>
              <a:t>kEuro</a:t>
            </a:r>
            <a:r>
              <a:rPr lang="it-IT" sz="2000" dirty="0" smtClean="0">
                <a:latin typeface="Times New Roman"/>
                <a:cs typeface="Times New Roman"/>
              </a:rPr>
              <a:t> missioni, </a:t>
            </a:r>
            <a:r>
              <a:rPr lang="it-IT" sz="2000" dirty="0" err="1" smtClean="0">
                <a:latin typeface="Times New Roman"/>
                <a:cs typeface="Times New Roman"/>
              </a:rPr>
              <a:t>2</a:t>
            </a:r>
            <a:r>
              <a:rPr lang="it-IT" sz="2000" dirty="0" smtClean="0">
                <a:latin typeface="Times New Roman"/>
                <a:cs typeface="Times New Roman"/>
              </a:rPr>
              <a:t> </a:t>
            </a:r>
            <a:r>
              <a:rPr lang="it-IT" sz="2000" dirty="0" err="1" smtClean="0">
                <a:latin typeface="Times New Roman"/>
                <a:cs typeface="Times New Roman"/>
              </a:rPr>
              <a:t>kEuro</a:t>
            </a:r>
            <a:r>
              <a:rPr lang="it-IT" sz="2000" dirty="0" smtClean="0">
                <a:latin typeface="Times New Roman"/>
                <a:cs typeface="Times New Roman"/>
              </a:rPr>
              <a:t> consumi</a:t>
            </a:r>
            <a:r>
              <a:rPr lang="it-IT" dirty="0" smtClean="0">
                <a:latin typeface="Times New Roman"/>
                <a:cs typeface="Times New Roman"/>
              </a:rPr>
              <a:t>.</a:t>
            </a:r>
          </a:p>
          <a:p>
            <a:r>
              <a:rPr lang="it-IT" sz="2000" b="1" dirty="0" smtClean="0">
                <a:latin typeface="Times New Roman"/>
                <a:cs typeface="Times New Roman"/>
              </a:rPr>
              <a:t>  </a:t>
            </a:r>
            <a:r>
              <a:rPr lang="it-IT" b="1" dirty="0" err="1" smtClean="0">
                <a:latin typeface="Times New Roman"/>
                <a:cs typeface="Times New Roman"/>
              </a:rPr>
              <a:t>2</a:t>
            </a:r>
            <a:r>
              <a:rPr lang="it-IT" b="1" dirty="0" smtClean="0">
                <a:latin typeface="Times New Roman"/>
                <a:cs typeface="Times New Roman"/>
              </a:rPr>
              <a:t>) richiesta ai servizi per il 2017: </a:t>
            </a:r>
          </a:p>
          <a:p>
            <a:r>
              <a:rPr lang="it-IT" sz="2000" dirty="0" smtClean="0">
                <a:latin typeface="Times New Roman"/>
                <a:cs typeface="Times New Roman"/>
              </a:rPr>
              <a:t>    - nessuna richiesta specifica per </a:t>
            </a:r>
            <a:r>
              <a:rPr lang="it-IT" sz="2000" dirty="0" err="1" smtClean="0">
                <a:latin typeface="Times New Roman"/>
                <a:cs typeface="Times New Roman"/>
              </a:rPr>
              <a:t>p-SHiP</a:t>
            </a:r>
            <a:r>
              <a:rPr lang="it-IT" sz="2000" dirty="0" smtClean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84835" y="214076"/>
            <a:ext cx="231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Book Antiqua"/>
                <a:cs typeface="Book Antiqua"/>
              </a:rPr>
              <a:t>Gruppo</a:t>
            </a:r>
            <a:r>
              <a:rPr lang="en-US" sz="2400" dirty="0" smtClean="0">
                <a:latin typeface="Book Antiqua"/>
                <a:cs typeface="Book Antiqua"/>
              </a:rPr>
              <a:t> </a:t>
            </a:r>
            <a:r>
              <a:rPr lang="en-US" sz="2400" dirty="0" err="1" smtClean="0">
                <a:latin typeface="Book Antiqua"/>
                <a:cs typeface="Book Antiqua"/>
              </a:rPr>
              <a:t>p-SHiP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713" y="3702513"/>
            <a:ext cx="7884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ook Antiqua"/>
                <a:cs typeface="Book Antiqua"/>
              </a:rPr>
              <a:t>- Il </a:t>
            </a:r>
            <a:r>
              <a:rPr lang="en-US" sz="1600" dirty="0" err="1" smtClean="0">
                <a:latin typeface="Book Antiqua"/>
                <a:cs typeface="Book Antiqua"/>
              </a:rPr>
              <a:t>gruppo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dirty="0" err="1" smtClean="0">
                <a:latin typeface="Book Antiqua"/>
                <a:cs typeface="Book Antiqua"/>
              </a:rPr>
              <a:t>muoni</a:t>
            </a:r>
            <a:r>
              <a:rPr lang="en-US" sz="1600" dirty="0" smtClean="0">
                <a:latin typeface="Book Antiqua"/>
                <a:cs typeface="Book Antiqua"/>
              </a:rPr>
              <a:t>  </a:t>
            </a:r>
            <a:r>
              <a:rPr lang="en-US" sz="1600" dirty="0" err="1" smtClean="0">
                <a:latin typeface="Book Antiqua"/>
                <a:cs typeface="Book Antiqua"/>
              </a:rPr>
              <a:t>di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dirty="0" err="1" smtClean="0">
                <a:latin typeface="Book Antiqua"/>
                <a:cs typeface="Book Antiqua"/>
              </a:rPr>
              <a:t>SHiP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dirty="0" err="1" smtClean="0">
                <a:latin typeface="Book Antiqua"/>
                <a:cs typeface="Book Antiqua"/>
              </a:rPr>
              <a:t>nel</a:t>
            </a:r>
            <a:r>
              <a:rPr lang="en-US" sz="1600" dirty="0" smtClean="0">
                <a:latin typeface="Book Antiqua"/>
                <a:cs typeface="Book Antiqua"/>
              </a:rPr>
              <a:t> 2017 </a:t>
            </a:r>
            <a:r>
              <a:rPr lang="en-US" sz="1600" dirty="0" err="1" smtClean="0">
                <a:latin typeface="Book Antiqua"/>
                <a:cs typeface="Book Antiqua"/>
              </a:rPr>
              <a:t>lavorera</a:t>
            </a:r>
            <a:r>
              <a:rPr lang="en-US" sz="1600" dirty="0" smtClean="0">
                <a:latin typeface="Book Antiqua"/>
                <a:cs typeface="Book Antiqua"/>
              </a:rPr>
              <a:t>’ in </a:t>
            </a:r>
            <a:r>
              <a:rPr lang="en-US" sz="1600" dirty="0" err="1" smtClean="0">
                <a:latin typeface="Book Antiqua"/>
                <a:cs typeface="Book Antiqua"/>
              </a:rPr>
              <a:t>sinergia</a:t>
            </a:r>
            <a:r>
              <a:rPr lang="en-US" sz="1600" dirty="0" smtClean="0">
                <a:latin typeface="Book Antiqua"/>
                <a:cs typeface="Book Antiqua"/>
              </a:rPr>
              <a:t> con NA62 per la </a:t>
            </a:r>
            <a:r>
              <a:rPr lang="en-US" sz="1600" dirty="0" err="1" smtClean="0">
                <a:latin typeface="Book Antiqua"/>
                <a:cs typeface="Book Antiqua"/>
              </a:rPr>
              <a:t>costruzione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  </a:t>
            </a:r>
            <a:r>
              <a:rPr lang="en-US" sz="1600" dirty="0" err="1" smtClean="0">
                <a:latin typeface="Book Antiqua"/>
                <a:cs typeface="Book Antiqua"/>
              </a:rPr>
              <a:t>dell’upstream</a:t>
            </a:r>
            <a:r>
              <a:rPr lang="en-US" sz="1600" dirty="0" smtClean="0">
                <a:latin typeface="Book Antiqua"/>
                <a:cs typeface="Book Antiqua"/>
              </a:rPr>
              <a:t> veto (planning </a:t>
            </a:r>
            <a:r>
              <a:rPr lang="en-US" sz="1600" dirty="0" err="1" smtClean="0">
                <a:latin typeface="Book Antiqua"/>
                <a:cs typeface="Book Antiqua"/>
              </a:rPr>
              <a:t>e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dirty="0" err="1" smtClean="0">
                <a:latin typeface="Book Antiqua"/>
                <a:cs typeface="Book Antiqua"/>
              </a:rPr>
              <a:t>richieste</a:t>
            </a:r>
            <a:r>
              <a:rPr lang="en-US" sz="1600" dirty="0" smtClean="0">
                <a:latin typeface="Book Antiqua"/>
                <a:cs typeface="Book Antiqua"/>
              </a:rPr>
              <a:t> </a:t>
            </a:r>
            <a:r>
              <a:rPr lang="en-US" sz="1600" dirty="0" err="1" smtClean="0">
                <a:latin typeface="Book Antiqua"/>
                <a:cs typeface="Book Antiqua"/>
              </a:rPr>
              <a:t>nel</a:t>
            </a:r>
            <a:r>
              <a:rPr lang="en-US" sz="1600" dirty="0" smtClean="0">
                <a:latin typeface="Book Antiqua"/>
                <a:cs typeface="Book Antiqua"/>
              </a:rPr>
              <a:t> talk </a:t>
            </a:r>
            <a:r>
              <a:rPr lang="en-US" sz="1600" dirty="0" err="1" smtClean="0">
                <a:latin typeface="Book Antiqua"/>
                <a:cs typeface="Book Antiqua"/>
              </a:rPr>
              <a:t>dedicato</a:t>
            </a:r>
            <a:r>
              <a:rPr lang="en-US" sz="1600" dirty="0" smtClean="0">
                <a:latin typeface="Book Antiqua"/>
                <a:cs typeface="Book Antiqua"/>
              </a:rPr>
              <a:t>).</a:t>
            </a:r>
          </a:p>
          <a:p>
            <a:r>
              <a:rPr lang="en-US" sz="1600" dirty="0" smtClean="0">
                <a:latin typeface="Book Antiqua"/>
                <a:cs typeface="Book Antiqua"/>
              </a:rPr>
              <a:t>- Il </a:t>
            </a:r>
            <a:r>
              <a:rPr lang="en-US" sz="1600" dirty="0" err="1" smtClean="0">
                <a:latin typeface="Book Antiqua"/>
                <a:cs typeface="Book Antiqua"/>
              </a:rPr>
              <a:t>gruppo</a:t>
            </a:r>
            <a:r>
              <a:rPr lang="en-US" sz="1600" dirty="0" smtClean="0">
                <a:latin typeface="Book Antiqua"/>
                <a:cs typeface="Book Antiqua"/>
              </a:rPr>
              <a:t>  GEM/RWELLS </a:t>
            </a:r>
            <a:r>
              <a:rPr lang="en-US" sz="1600" dirty="0" err="1" smtClean="0">
                <a:latin typeface="Book Antiqua"/>
                <a:cs typeface="Book Antiqua"/>
              </a:rPr>
              <a:t>lavorera</a:t>
            </a:r>
            <a:r>
              <a:rPr lang="en-US" sz="1600" dirty="0" smtClean="0">
                <a:latin typeface="Book Antiqua"/>
                <a:cs typeface="Book Antiqua"/>
              </a:rPr>
              <a:t>’ in </a:t>
            </a:r>
            <a:r>
              <a:rPr lang="en-US" sz="1600" dirty="0" err="1" smtClean="0">
                <a:latin typeface="Book Antiqua"/>
                <a:cs typeface="Book Antiqua"/>
              </a:rPr>
              <a:t>sinergia</a:t>
            </a:r>
            <a:r>
              <a:rPr lang="en-US" sz="1600" dirty="0" smtClean="0">
                <a:latin typeface="Book Antiqua"/>
                <a:cs typeface="Book Antiqua"/>
              </a:rPr>
              <a:t> con CMS-phase II</a:t>
            </a:r>
            <a:endParaRPr lang="en-US" sz="1600" dirty="0">
              <a:latin typeface="Book Antiqua"/>
              <a:cs typeface="Book Antiqu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410953" y="5918342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6137" y="-12903"/>
            <a:ext cx="8229600" cy="848182"/>
          </a:xfrm>
        </p:spPr>
        <p:txBody>
          <a:bodyPr/>
          <a:lstStyle/>
          <a:p>
            <a:pPr algn="l">
              <a:defRPr/>
            </a:pPr>
            <a:r>
              <a:rPr lang="en-US" sz="3200" dirty="0" err="1" smtClean="0">
                <a:latin typeface="Bookman Old Style"/>
                <a:ea typeface="ＭＳ Ｐゴシック" charset="0"/>
                <a:cs typeface="Bookman Old Style"/>
              </a:rPr>
              <a:t>Esperiment</a:t>
            </a:r>
            <a:r>
              <a:rPr lang="en-US" sz="3200" dirty="0" err="1" smtClean="0">
                <a:latin typeface="Bookman Old Style"/>
                <a:ea typeface="ＭＳ Ｐゴシック" charset="0"/>
                <a:cs typeface="Bookman Old Style"/>
              </a:rPr>
              <a:t>o</a:t>
            </a:r>
            <a:r>
              <a:rPr lang="en-US" sz="3200" dirty="0" smtClean="0">
                <a:latin typeface="Bookman Old Style"/>
                <a:ea typeface="ＭＳ Ｐゴシック" charset="0"/>
                <a:cs typeface="Bookman Old Style"/>
              </a:rPr>
              <a:t> </a:t>
            </a:r>
            <a:r>
              <a:rPr lang="en-US" sz="3200" dirty="0" smtClean="0">
                <a:latin typeface="Bookman Old Style"/>
                <a:ea typeface="ＭＳ Ｐゴシック" charset="0"/>
                <a:cs typeface="Bookman Old Style"/>
              </a:rPr>
              <a:t>PADME e la </a:t>
            </a:r>
            <a:r>
              <a:rPr lang="en-US" sz="3200" dirty="0" err="1" smtClean="0">
                <a:latin typeface="Bookman Old Style"/>
                <a:ea typeface="ＭＳ Ｐゴシック" charset="0"/>
                <a:cs typeface="Bookman Old Style"/>
              </a:rPr>
              <a:t>ricerca</a:t>
            </a:r>
            <a:r>
              <a:rPr lang="en-US" sz="3200" dirty="0" smtClean="0">
                <a:latin typeface="Bookman Old Style"/>
                <a:ea typeface="ＭＳ Ｐゴシック" charset="0"/>
                <a:cs typeface="Bookman Old Style"/>
              </a:rPr>
              <a:t> di A’ </a:t>
            </a:r>
            <a:endParaRPr lang="en-US" sz="3200" dirty="0">
              <a:latin typeface="Bookman Old Style"/>
              <a:ea typeface="ＭＳ Ｐゴシック" charset="0"/>
              <a:cs typeface="Bookman Old Style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20" y="944280"/>
            <a:ext cx="8312728" cy="338161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5151286" y="2391477"/>
            <a:ext cx="3006842" cy="1172400"/>
          </a:xfrm>
          <a:prstGeom prst="straightConnector1">
            <a:avLst/>
          </a:prstGeom>
          <a:ln w="28575" cmpd="sng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3170" y="3477031"/>
            <a:ext cx="53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A’</a:t>
            </a:r>
            <a:endParaRPr lang="en-US" sz="1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3183" y="4579361"/>
            <a:ext cx="8876105" cy="18580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/>
              <a:t>Search for the process: </a:t>
            </a:r>
            <a:r>
              <a:rPr lang="en-US" sz="1800" dirty="0" err="1" smtClean="0"/>
              <a:t>e+e</a:t>
            </a:r>
            <a:r>
              <a:rPr lang="en-US" sz="1800" dirty="0" smtClean="0"/>
              <a:t>- →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err="1" smtClean="0"/>
              <a:t>A</a:t>
            </a:r>
            <a:r>
              <a:rPr lang="en-US" sz="1800" dirty="0" smtClean="0"/>
              <a:t>’ on a target of electrons </a:t>
            </a:r>
            <a:r>
              <a:rPr lang="en-US" sz="1800" dirty="0"/>
              <a:t>at rest</a:t>
            </a:r>
            <a:endParaRPr lang="en-US" sz="1800" dirty="0" smtClean="0"/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/>
              <a:t>(10</a:t>
            </a:r>
            <a:r>
              <a:rPr lang="en-US" sz="1800" baseline="30000" dirty="0" smtClean="0"/>
              <a:t>4</a:t>
            </a:r>
            <a:r>
              <a:rPr lang="en-US" sz="1800" dirty="0" smtClean="0"/>
              <a:t> 550 MeV e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)/bunch on a 50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 diamond target with 50 bunch/s</a:t>
            </a:r>
          </a:p>
          <a:p>
            <a:pPr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b="1" dirty="0" smtClean="0"/>
              <a:t>Collect 1x10</a:t>
            </a:r>
            <a:r>
              <a:rPr lang="en-US" sz="1800" b="1" baseline="30000" dirty="0" smtClean="0"/>
              <a:t>13</a:t>
            </a:r>
            <a:r>
              <a:rPr lang="en-US" sz="1800" b="1" dirty="0" smtClean="0"/>
              <a:t> e</a:t>
            </a:r>
            <a:r>
              <a:rPr lang="en-US" sz="1800" b="1" baseline="30000" dirty="0" smtClean="0"/>
              <a:t>+</a:t>
            </a:r>
            <a:r>
              <a:rPr lang="en-US" sz="1800" b="1" dirty="0" smtClean="0"/>
              <a:t> on target in one-two years of data taking at the BTF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/>
              <a:t>Measure with the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Cal</a:t>
            </a:r>
            <a:r>
              <a:rPr lang="en-US" sz="1800" dirty="0" smtClean="0"/>
              <a:t> the </a:t>
            </a:r>
            <a:r>
              <a:rPr lang="en-US" sz="1800" dirty="0" err="1" smtClean="0"/>
              <a:t>E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 energy and </a:t>
            </a:r>
            <a:r>
              <a:rPr lang="en-US" sz="1800" dirty="0" err="1" smtClean="0">
                <a:latin typeface="Symbol" charset="2"/>
                <a:cs typeface="Symbol" charset="2"/>
              </a:rPr>
              <a:t>qg</a:t>
            </a:r>
            <a:r>
              <a:rPr lang="en-US" sz="1800" dirty="0" smtClean="0"/>
              <a:t> angle </a:t>
            </a:r>
            <a:r>
              <a:rPr lang="en-US" sz="1800" dirty="0" err="1" smtClean="0"/>
              <a:t>wrt</a:t>
            </a:r>
            <a:r>
              <a:rPr lang="en-US" sz="1800" dirty="0" smtClean="0"/>
              <a:t> to beam direction</a:t>
            </a:r>
          </a:p>
          <a:p>
            <a:pPr indent="-285750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 smtClean="0"/>
              <a:t>Search for peaks in the missing mass M</a:t>
            </a:r>
            <a:r>
              <a:rPr lang="en-US" sz="1800" baseline="-25000" dirty="0" smtClean="0"/>
              <a:t>miss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= (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e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 +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beam</a:t>
            </a:r>
            <a:r>
              <a:rPr lang="en-US" sz="1800" dirty="0" smtClean="0"/>
              <a:t> - </a:t>
            </a:r>
            <a:r>
              <a:rPr lang="en-US" sz="1800" dirty="0" err="1" smtClean="0"/>
              <a:t>P</a:t>
            </a:r>
            <a:r>
              <a:rPr lang="en-US" sz="18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1800" dirty="0" smtClean="0"/>
              <a:t>)</a:t>
            </a:r>
            <a:r>
              <a:rPr lang="en-US" sz="1800" baseline="30000" dirty="0" smtClean="0"/>
              <a:t>2</a:t>
            </a:r>
          </a:p>
          <a:p>
            <a:pPr marL="342900" lvl="1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</a:rPr>
              <a:t>Veto additional charged particles and </a:t>
            </a:r>
            <a:r>
              <a:rPr lang="en-US" sz="1800" dirty="0" smtClean="0">
                <a:solidFill>
                  <a:srgbClr val="000000"/>
                </a:solidFill>
              </a:rPr>
              <a:t>photons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9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56137" y="-12903"/>
            <a:ext cx="8229600" cy="848182"/>
          </a:xfrm>
        </p:spPr>
        <p:txBody>
          <a:bodyPr/>
          <a:lstStyle/>
          <a:p>
            <a:pPr algn="l">
              <a:defRPr/>
            </a:pPr>
            <a:r>
              <a:rPr lang="en-US" sz="3200" dirty="0" smtClean="0">
                <a:latin typeface="Bookman Old Style"/>
                <a:ea typeface="ＭＳ Ｐゴシック" charset="0"/>
                <a:cs typeface="Bookman Old Style"/>
              </a:rPr>
              <a:t>Il </a:t>
            </a:r>
            <a:r>
              <a:rPr lang="en-US" sz="3200" dirty="0" err="1" smtClean="0">
                <a:latin typeface="Bookman Old Style"/>
                <a:ea typeface="ＭＳ Ｐゴシック" charset="0"/>
                <a:cs typeface="Bookman Old Style"/>
              </a:rPr>
              <a:t>rivelatore</a:t>
            </a:r>
            <a:r>
              <a:rPr lang="en-US" sz="3200" dirty="0" smtClean="0">
                <a:latin typeface="Bookman Old Style"/>
                <a:ea typeface="ＭＳ Ｐゴシック" charset="0"/>
                <a:cs typeface="Bookman Old Style"/>
              </a:rPr>
              <a:t> PADME: design</a:t>
            </a:r>
            <a:endParaRPr lang="en-US" sz="3200" dirty="0">
              <a:latin typeface="Bookman Old Style"/>
              <a:ea typeface="ＭＳ Ｐゴシック" charset="0"/>
              <a:cs typeface="Bookman Old Style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pic>
        <p:nvPicPr>
          <p:cNvPr id="16" name="Picture 15" descr="Screenshot 2016-05-11 16.56.3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71"/>
          <a:stretch/>
        </p:blipFill>
        <p:spPr>
          <a:xfrm>
            <a:off x="-11340" y="889020"/>
            <a:ext cx="9144000" cy="52006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45632" y="2114004"/>
            <a:ext cx="1848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82006"/>
                </a:solidFill>
              </a:rPr>
              <a:t>Dipole MBP-S </a:t>
            </a:r>
            <a:br>
              <a:rPr lang="en-US" dirty="0" smtClean="0">
                <a:solidFill>
                  <a:srgbClr val="082006"/>
                </a:solidFill>
              </a:rPr>
            </a:br>
            <a:r>
              <a:rPr lang="en-US" dirty="0" smtClean="0">
                <a:solidFill>
                  <a:srgbClr val="082006"/>
                </a:solidFill>
              </a:rPr>
              <a:t>(transfer line SPS)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7380" y="3104242"/>
            <a:ext cx="125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Diamond target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50-100 </a:t>
            </a:r>
            <a:r>
              <a:rPr lang="en-US" sz="12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</a:rPr>
              <a:t>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7570" y="3983186"/>
            <a:ext cx="2630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veto</a:t>
            </a:r>
          </a:p>
          <a:p>
            <a:r>
              <a:rPr lang="en-US" sz="1200" dirty="0" smtClean="0"/>
              <a:t>1 cm</a:t>
            </a:r>
            <a:r>
              <a:rPr lang="en-US" sz="1200" dirty="0"/>
              <a:t> </a:t>
            </a:r>
            <a:r>
              <a:rPr lang="en-US" sz="1200" dirty="0" smtClean="0"/>
              <a:t>scintillators with </a:t>
            </a:r>
            <a:r>
              <a:rPr lang="en-US" sz="1200" dirty="0" err="1" smtClean="0"/>
              <a:t>SiPM</a:t>
            </a:r>
            <a:r>
              <a:rPr lang="en-US" sz="1200" dirty="0" smtClean="0"/>
              <a:t> readout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704980" y="4135764"/>
            <a:ext cx="990881" cy="1294462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43754" y="2711572"/>
            <a:ext cx="2132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Calorimeter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BGO crystals 20×20x220mm</a:t>
            </a:r>
            <a:r>
              <a:rPr lang="en-US" sz="1200" baseline="30000" dirty="0" smtClean="0">
                <a:solidFill>
                  <a:srgbClr val="3366FF"/>
                </a:solidFill>
              </a:rPr>
              <a:t>3</a:t>
            </a:r>
            <a:endParaRPr lang="en-US" sz="1200" baseline="30000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0343" y="3044569"/>
            <a:ext cx="2730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Positron veto</a:t>
            </a:r>
          </a:p>
          <a:p>
            <a:r>
              <a:rPr lang="en-US" sz="1200" dirty="0"/>
              <a:t>1 cm scintillators with </a:t>
            </a:r>
            <a:r>
              <a:rPr lang="en-US" sz="1200" dirty="0" err="1"/>
              <a:t>SiPM</a:t>
            </a:r>
            <a:r>
              <a:rPr lang="en-US" sz="1200" dirty="0"/>
              <a:t> readout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84135" y="3932987"/>
            <a:ext cx="1248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1256F"/>
                </a:solidFill>
              </a:rPr>
              <a:t>Small Angle Calorimeter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1546" y="3078336"/>
            <a:ext cx="202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64245"/>
                </a:solidFill>
              </a:rPr>
              <a:t>Positron beam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90514" y="1799742"/>
            <a:ext cx="2730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High Energy Positron veto</a:t>
            </a:r>
          </a:p>
          <a:p>
            <a:r>
              <a:rPr lang="en-US" sz="1200" dirty="0">
                <a:solidFill>
                  <a:srgbClr val="0000FF"/>
                </a:solidFill>
              </a:rPr>
              <a:t>1 cm scintillators with </a:t>
            </a:r>
            <a:r>
              <a:rPr lang="en-US" sz="1200" dirty="0" err="1">
                <a:solidFill>
                  <a:srgbClr val="0000FF"/>
                </a:solidFill>
              </a:rPr>
              <a:t>SiPM</a:t>
            </a:r>
            <a:r>
              <a:rPr lang="en-US" sz="1200" dirty="0">
                <a:solidFill>
                  <a:srgbClr val="0000FF"/>
                </a:solidFill>
              </a:rPr>
              <a:t> readout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>
                <a:latin typeface="Bookman Old Style"/>
                <a:cs typeface="Bookman Old Style"/>
              </a:rPr>
              <a:t>L’active</a:t>
            </a:r>
            <a:r>
              <a:rPr lang="it-IT" dirty="0" smtClean="0">
                <a:latin typeface="Bookman Old Style"/>
                <a:cs typeface="Bookman Old Style"/>
              </a:rPr>
              <a:t> “full carbon” target</a:t>
            </a:r>
            <a:endParaRPr lang="it-IT" dirty="0">
              <a:latin typeface="Bookman Old Style"/>
              <a:cs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08" y="1660547"/>
            <a:ext cx="4115734" cy="238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19687" y="1906259"/>
            <a:ext cx="1466973" cy="1230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2138" y="3247112"/>
            <a:ext cx="359462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Sensor 20×20×0.050 mm</a:t>
            </a:r>
            <a:r>
              <a:rPr lang="en-GB" baseline="30000" dirty="0" smtClean="0">
                <a:solidFill>
                  <a:srgbClr val="000000"/>
                </a:solidFill>
              </a:rPr>
              <a:t>3</a:t>
            </a:r>
            <a:endParaRPr lang="en-GB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1 mm pitch x-y graphite strips produced with UV laser (INFN LE)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Fragile to handle</a:t>
            </a:r>
          </a:p>
          <a:p>
            <a:pPr marL="285750" indent="-285750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Movement and support under development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648" y="4797152"/>
            <a:ext cx="2913560" cy="2057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" y="1171794"/>
            <a:ext cx="423118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GB" dirty="0" smtClean="0">
                <a:solidFill>
                  <a:srgbClr val="000000"/>
                </a:solidFill>
              </a:rPr>
              <a:t>Prototype 20x20mm</a:t>
            </a:r>
            <a:r>
              <a:rPr lang="en-GB" baseline="30000" dirty="0" smtClean="0">
                <a:solidFill>
                  <a:srgbClr val="000000"/>
                </a:solidFill>
              </a:rPr>
              <a:t>2</a:t>
            </a:r>
            <a:r>
              <a:rPr lang="en-GB" dirty="0" smtClean="0">
                <a:solidFill>
                  <a:srgbClr val="000000"/>
                </a:solidFill>
              </a:rPr>
              <a:t>x50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dirty="0" smtClean="0">
                <a:solidFill>
                  <a:srgbClr val="000000"/>
                </a:solidFill>
              </a:rPr>
              <a:t>m polycrystalline </a:t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diamond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during November test beam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7875" y="1432997"/>
            <a:ext cx="30893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US" dirty="0" smtClean="0">
                <a:solidFill>
                  <a:srgbClr val="000000"/>
                </a:solidFill>
              </a:rPr>
              <a:t>18X +18Y graphite strips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shot 2016-05-05 16.17.1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129" y="1772512"/>
            <a:ext cx="1637037" cy="1482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14"/>
          <a:stretch/>
        </p:blipFill>
        <p:spPr>
          <a:xfrm>
            <a:off x="2844865" y="4235594"/>
            <a:ext cx="2803636" cy="1777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" y="4094700"/>
            <a:ext cx="2867527" cy="1919585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8427" y="6014285"/>
            <a:ext cx="4820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  <a:buClr>
                <a:schemeClr val="accent5"/>
              </a:buClr>
            </a:pPr>
            <a:r>
              <a:rPr lang="en-GB" dirty="0" smtClean="0">
                <a:solidFill>
                  <a:srgbClr val="000000"/>
                </a:solidFill>
              </a:rPr>
              <a:t>Position and # of positron measurement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4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0"/>
            <a:ext cx="7302500" cy="1143000"/>
          </a:xfrm>
        </p:spPr>
        <p:txBody>
          <a:bodyPr/>
          <a:lstStyle/>
          <a:p>
            <a:r>
              <a:rPr lang="en-US" dirty="0" smtClean="0"/>
              <a:t>The PADME magnet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5400" y="899891"/>
            <a:ext cx="84032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Bending spare from CERN SPS transport line: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Arrived at </a:t>
            </a:r>
            <a:r>
              <a:rPr lang="en-GB" sz="1600" dirty="0" err="1" smtClean="0">
                <a:solidFill>
                  <a:srgbClr val="000000"/>
                </a:solidFill>
              </a:rPr>
              <a:t>Frascati</a:t>
            </a:r>
            <a:r>
              <a:rPr lang="en-GB" sz="1600" dirty="0" smtClean="0">
                <a:solidFill>
                  <a:srgbClr val="000000"/>
                </a:solidFill>
              </a:rPr>
              <a:t> on 16/12/2015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Vertical  gap dimension enhanced to 230mm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≈95 KW at maximum current of 675 A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Already performed steps 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Mechanical survey (OK)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Magnetic filed mapping at 400A 230mm gap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Significant field in the coil region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Moved the target 20 cm upstream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Next </a:t>
            </a:r>
            <a:r>
              <a:rPr lang="en-GB" dirty="0">
                <a:solidFill>
                  <a:srgbClr val="000000"/>
                </a:solidFill>
              </a:rPr>
              <a:t>steps </a:t>
            </a:r>
            <a:r>
              <a:rPr lang="en-GB" dirty="0" smtClean="0">
                <a:solidFill>
                  <a:srgbClr val="000000"/>
                </a:solidFill>
              </a:rPr>
              <a:t>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Mechanical support and BTF integration</a:t>
            </a:r>
            <a:endParaRPr lang="en-GB" sz="1600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768" y="3783238"/>
            <a:ext cx="3990960" cy="25708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74" y="3795151"/>
            <a:ext cx="3877949" cy="26655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96247" y="1056788"/>
            <a:ext cx="3956831" cy="2674433"/>
            <a:chOff x="5352726" y="1031308"/>
            <a:chExt cx="3620972" cy="24474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2726" y="1031308"/>
              <a:ext cx="3620972" cy="2447425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7050041" y="2894592"/>
              <a:ext cx="0" cy="358775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208666" y="2894592"/>
              <a:ext cx="0" cy="358775"/>
            </a:xfrm>
            <a:prstGeom prst="straightConnector1">
              <a:avLst/>
            </a:prstGeom>
            <a:ln w="127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594970" y="2841712"/>
            <a:ext cx="62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End of coils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0994" y="2869722"/>
            <a:ext cx="62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End of poles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9846" y="3143712"/>
            <a:ext cx="0" cy="323478"/>
          </a:xfrm>
          <a:prstGeom prst="line">
            <a:avLst/>
          </a:prstGeom>
          <a:ln>
            <a:solidFill>
              <a:schemeClr val="bg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89104" y="3029580"/>
            <a:ext cx="621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/>
                </a:solidFill>
              </a:rPr>
              <a:t>Target</a:t>
            </a:r>
            <a:endParaRPr lang="en-US" sz="1200" b="1" dirty="0">
              <a:solidFill>
                <a:schemeClr val="bg2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7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Bookman Old Style"/>
                <a:cs typeface="Bookman Old Style"/>
              </a:rPr>
              <a:t>PADME charged particle veto</a:t>
            </a:r>
            <a:endParaRPr lang="en-GB" dirty="0">
              <a:latin typeface="Bookman Old Style"/>
              <a:cs typeface="Bookman Old Styl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3551" y="1143000"/>
            <a:ext cx="5188701" cy="270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Extruded plastic scintillator bars 10x10x160 mm</a:t>
            </a:r>
            <a:r>
              <a:rPr lang="en-US" baseline="30000" dirty="0" smtClean="0">
                <a:solidFill>
                  <a:srgbClr val="000000"/>
                </a:solidFill>
              </a:rPr>
              <a:t>3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 3 sections for a total of 250 channels: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Electrons (96), positrons (96), and high energy positrons (50)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Inside vacuum and magnetic field region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Main requirement: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Time resolution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≃ </a:t>
            </a:r>
            <a:r>
              <a:rPr lang="en-US" dirty="0" smtClean="0">
                <a:solidFill>
                  <a:srgbClr val="000000"/>
                </a:solidFill>
              </a:rPr>
              <a:t>300 </a:t>
            </a:r>
            <a:r>
              <a:rPr lang="en-US" dirty="0" err="1" smtClean="0">
                <a:solidFill>
                  <a:srgbClr val="000000"/>
                </a:solidFill>
              </a:rPr>
              <a:t>ps</a:t>
            </a:r>
            <a:endParaRPr lang="en-US" dirty="0" smtClean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Momentum resolution of few % based on Z impact position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Efficiency better than 99.9% for MIPs</a:t>
            </a:r>
          </a:p>
        </p:txBody>
      </p:sp>
      <p:pic>
        <p:nvPicPr>
          <p:cNvPr id="14" name="Picture 13" descr="Veto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6" t="4545" r="2620" b="4350"/>
          <a:stretch/>
        </p:blipFill>
        <p:spPr>
          <a:xfrm>
            <a:off x="4911189" y="1166823"/>
            <a:ext cx="4283331" cy="30222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P_20160122_14014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1" y="4056211"/>
            <a:ext cx="4608423" cy="2801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6"/>
          <a:stretch/>
        </p:blipFill>
        <p:spPr>
          <a:xfrm>
            <a:off x="4465051" y="4046425"/>
            <a:ext cx="4729750" cy="2811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2051" y="6488668"/>
            <a:ext cx="320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Scintillator bars </a:t>
            </a:r>
            <a:r>
              <a:rPr lang="en-GB" dirty="0" err="1" smtClean="0">
                <a:solidFill>
                  <a:schemeClr val="bg1"/>
                </a:solidFill>
              </a:rPr>
              <a:t>ora</a:t>
            </a:r>
            <a:r>
              <a:rPr lang="en-GB" dirty="0" smtClean="0">
                <a:solidFill>
                  <a:schemeClr val="bg1"/>
                </a:solidFill>
              </a:rPr>
              <a:t> a</a:t>
            </a:r>
            <a:r>
              <a:rPr lang="en-GB" dirty="0" smtClean="0">
                <a:solidFill>
                  <a:schemeClr val="bg1"/>
                </a:solidFill>
              </a:rPr>
              <a:t> LNF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1779" y="6488668"/>
            <a:ext cx="38351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</a:pPr>
            <a:r>
              <a:rPr lang="en-GB" dirty="0"/>
              <a:t>Readout technology choice by summer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8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Bookman Old Style"/>
                <a:cs typeface="Bookman Old Style"/>
              </a:rPr>
              <a:t>PADME vacuum vessel</a:t>
            </a:r>
            <a:endParaRPr lang="en-GB" dirty="0">
              <a:latin typeface="Bookman Old Style"/>
              <a:cs typeface="Bookman Old Styl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69962" y="1206017"/>
            <a:ext cx="397403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Complex shape to follow the beam </a:t>
            </a:r>
            <a:r>
              <a:rPr lang="en-US" dirty="0" smtClean="0">
                <a:solidFill>
                  <a:schemeClr val="accent5"/>
                </a:solidFill>
              </a:rPr>
              <a:t>bending inside the magnet </a:t>
            </a:r>
            <a:endParaRPr lang="en-U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Vacuum requirement fixed to </a:t>
            </a:r>
            <a:r>
              <a:rPr lang="en-US" dirty="0" smtClean="0">
                <a:solidFill>
                  <a:schemeClr val="accent5"/>
                </a:solidFill>
              </a:rPr>
              <a:t>10</a:t>
            </a:r>
            <a:r>
              <a:rPr lang="en-US" baseline="30000" dirty="0" smtClean="0">
                <a:solidFill>
                  <a:schemeClr val="accent5"/>
                </a:solidFill>
              </a:rPr>
              <a:t>-5</a:t>
            </a:r>
            <a:r>
              <a:rPr lang="en-US" dirty="0" smtClean="0">
                <a:solidFill>
                  <a:schemeClr val="accent5"/>
                </a:solidFill>
              </a:rPr>
              <a:t>-10</a:t>
            </a:r>
            <a:r>
              <a:rPr lang="en-US" baseline="30000" dirty="0">
                <a:solidFill>
                  <a:schemeClr val="accent5"/>
                </a:solidFill>
              </a:rPr>
              <a:t>-6</a:t>
            </a:r>
            <a:r>
              <a:rPr lang="en-US" dirty="0">
                <a:solidFill>
                  <a:schemeClr val="accent5"/>
                </a:solidFill>
              </a:rPr>
              <a:t> mbar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>
                <a:solidFill>
                  <a:schemeClr val="accent5"/>
                </a:solidFill>
              </a:rPr>
              <a:t>Preliminary studies indicates that </a:t>
            </a:r>
            <a:r>
              <a:rPr lang="en-US" dirty="0" smtClean="0">
                <a:solidFill>
                  <a:schemeClr val="accent5"/>
                </a:solidFill>
              </a:rPr>
              <a:t>1-1.5mm stainless steel vessel </a:t>
            </a:r>
            <a:r>
              <a:rPr lang="en-US" dirty="0">
                <a:solidFill>
                  <a:schemeClr val="accent5"/>
                </a:solidFill>
              </a:rPr>
              <a:t>might be able to sustain the </a:t>
            </a:r>
            <a:r>
              <a:rPr lang="en-US" dirty="0" smtClean="0">
                <a:solidFill>
                  <a:schemeClr val="accent5"/>
                </a:solidFill>
              </a:rPr>
              <a:t>pressure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dirty="0" smtClean="0">
                <a:solidFill>
                  <a:schemeClr val="accent5"/>
                </a:solidFill>
              </a:rPr>
              <a:t>Study of the target region not yet finished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</a:pPr>
            <a:r>
              <a:rPr lang="en-US" smtClean="0">
                <a:solidFill>
                  <a:schemeClr val="accent5"/>
                </a:solidFill>
              </a:rPr>
              <a:t>Will incorporate all </a:t>
            </a:r>
            <a:r>
              <a:rPr lang="en-US" dirty="0" smtClean="0">
                <a:solidFill>
                  <a:schemeClr val="accent5"/>
                </a:solidFill>
              </a:rPr>
              <a:t>the charged veto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180302"/>
            <a:ext cx="5161550" cy="32245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8144" y="4088007"/>
            <a:ext cx="1429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C. Capoccia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7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331"/>
            <a:ext cx="3746500" cy="1143000"/>
          </a:xfrm>
        </p:spPr>
        <p:txBody>
          <a:bodyPr/>
          <a:lstStyle/>
          <a:p>
            <a:r>
              <a:rPr lang="en-GB" dirty="0" err="1" smtClean="0">
                <a:latin typeface="Bookman Old Style"/>
                <a:cs typeface="Bookman Old Style"/>
              </a:rPr>
              <a:t>Calorimetri</a:t>
            </a:r>
            <a:endParaRPr lang="en-GB" dirty="0">
              <a:latin typeface="Bookman Old Style"/>
              <a:cs typeface="Bookman Old Style"/>
            </a:endParaRPr>
          </a:p>
        </p:txBody>
      </p:sp>
      <p:pic>
        <p:nvPicPr>
          <p:cNvPr id="8" name="Picture 7" descr="Screenshot 2016-05-05 18.25.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975" y="3989579"/>
            <a:ext cx="3336225" cy="2477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12838"/>
            <a:ext cx="5443994" cy="3092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</a:pPr>
            <a:r>
              <a:rPr lang="en-GB" sz="2000" b="1" dirty="0" smtClean="0">
                <a:solidFill>
                  <a:srgbClr val="000000"/>
                </a:solidFill>
              </a:rPr>
              <a:t>Forward calorimeter </a:t>
            </a:r>
            <a:r>
              <a:rPr lang="en-GB" sz="2000" dirty="0" smtClean="0">
                <a:solidFill>
                  <a:srgbClr val="000000"/>
                </a:solidFill>
              </a:rPr>
              <a:t>using BGO crystals from the L3 end-caps:</a:t>
            </a:r>
            <a:endParaRPr lang="en-GB" sz="200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</a:rPr>
              <a:t>Authorization </a:t>
            </a:r>
            <a:r>
              <a:rPr lang="en-GB" sz="2000" dirty="0" smtClean="0">
                <a:solidFill>
                  <a:srgbClr val="000000"/>
                </a:solidFill>
              </a:rPr>
              <a:t>obtained </a:t>
            </a:r>
            <a:r>
              <a:rPr lang="en-GB" sz="2000" dirty="0">
                <a:solidFill>
                  <a:srgbClr val="000000"/>
                </a:solidFill>
              </a:rPr>
              <a:t>by S. </a:t>
            </a:r>
            <a:r>
              <a:rPr lang="en-GB" sz="2000" dirty="0" smtClean="0">
                <a:solidFill>
                  <a:srgbClr val="000000"/>
                </a:solidFill>
              </a:rPr>
              <a:t>Ting to get</a:t>
            </a:r>
            <a:r>
              <a:rPr lang="en-GB" dirty="0" smtClean="0">
                <a:solidFill>
                  <a:srgbClr val="000000"/>
                </a:solidFill>
              </a:rPr>
              <a:t> 600 crystals from the end-caps of L3</a:t>
            </a: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</a:rPr>
              <a:t>Types of crystal suitable for the PADME </a:t>
            </a:r>
            <a:r>
              <a:rPr lang="en-GB" sz="2000" dirty="0" err="1" smtClean="0">
                <a:solidFill>
                  <a:srgbClr val="000000"/>
                </a:solidFill>
              </a:rPr>
              <a:t>ecal</a:t>
            </a: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identified: </a:t>
            </a:r>
            <a:r>
              <a:rPr lang="en-GB" dirty="0" smtClean="0">
                <a:solidFill>
                  <a:srgbClr val="000000"/>
                </a:solidFill>
              </a:rPr>
              <a:t>Minimum </a:t>
            </a:r>
            <a:r>
              <a:rPr lang="en-GB" dirty="0" smtClean="0">
                <a:solidFill>
                  <a:srgbClr val="000000"/>
                </a:solidFill>
              </a:rPr>
              <a:t>front face size 22-23 mm size required</a:t>
            </a: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GB" sz="2000" dirty="0" smtClean="0">
                <a:solidFill>
                  <a:srgbClr val="000000"/>
                </a:solidFill>
              </a:rPr>
              <a:t>Recovery procedure established with Lab27 at </a:t>
            </a:r>
            <a:r>
              <a:rPr lang="en-GB" sz="2000" dirty="0" smtClean="0">
                <a:solidFill>
                  <a:srgbClr val="000000"/>
                </a:solidFill>
              </a:rPr>
              <a:t>CERN</a:t>
            </a:r>
          </a:p>
          <a:p>
            <a:pPr marL="285750" indent="-285750"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  <a:buFont typeface="Wingdings" charset="2"/>
              <a:buChar char="§"/>
            </a:pPr>
            <a:r>
              <a:rPr lang="en-US" sz="2000" b="1" dirty="0">
                <a:solidFill>
                  <a:srgbClr val="000000"/>
                </a:solidFill>
              </a:rPr>
              <a:t>Crystal recovery </a:t>
            </a:r>
            <a:r>
              <a:rPr lang="en-US" sz="2000" b="1" dirty="0" smtClean="0">
                <a:solidFill>
                  <a:srgbClr val="000000"/>
                </a:solidFill>
              </a:rPr>
              <a:t>complete by </a:t>
            </a:r>
            <a:r>
              <a:rPr lang="en-US" sz="2000" b="1" dirty="0">
                <a:solidFill>
                  <a:srgbClr val="000000"/>
                </a:solidFill>
              </a:rPr>
              <a:t>the end of July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855" y="545831"/>
            <a:ext cx="3369345" cy="32546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00" y="4213417"/>
            <a:ext cx="5443994" cy="179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</a:pPr>
            <a:r>
              <a:rPr lang="en-GB" sz="2000" b="1" dirty="0" smtClean="0">
                <a:solidFill>
                  <a:srgbClr val="000000"/>
                </a:solidFill>
              </a:rPr>
              <a:t>Small-angle calorimeter </a:t>
            </a:r>
            <a:r>
              <a:rPr lang="en-GB" sz="2000" dirty="0" smtClean="0">
                <a:solidFill>
                  <a:srgbClr val="000000"/>
                </a:solidFill>
              </a:rPr>
              <a:t>using SF57 (lead-glass) blocks from OPAL (</a:t>
            </a:r>
            <a:r>
              <a:rPr lang="en-GB" sz="2000" dirty="0" err="1" smtClean="0">
                <a:solidFill>
                  <a:srgbClr val="000000"/>
                </a:solidFill>
              </a:rPr>
              <a:t>à</a:t>
            </a:r>
            <a:r>
              <a:rPr lang="en-GB" sz="2000" dirty="0" smtClean="0">
                <a:solidFill>
                  <a:srgbClr val="000000"/>
                </a:solidFill>
              </a:rPr>
              <a:t> la</a:t>
            </a:r>
            <a:r>
              <a:rPr lang="en-GB" sz="2000" dirty="0" smtClean="0">
                <a:solidFill>
                  <a:srgbClr val="000000"/>
                </a:solidFill>
              </a:rPr>
              <a:t> NA62):</a:t>
            </a:r>
            <a:endParaRPr lang="en-GB" sz="2000" dirty="0" smtClean="0">
              <a:solidFill>
                <a:srgbClr val="000000"/>
              </a:solidFill>
            </a:endParaRP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Need very fast signal several </a:t>
            </a:r>
            <a:r>
              <a:rPr lang="en-GB" dirty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GB" dirty="0">
                <a:solidFill>
                  <a:srgbClr val="000000"/>
                </a:solidFill>
              </a:rPr>
              <a:t> in 40 ns 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Minimum energy </a:t>
            </a:r>
            <a:r>
              <a:rPr lang="en-GB" dirty="0" err="1">
                <a:solidFill>
                  <a:srgbClr val="000000"/>
                </a:solidFill>
              </a:rPr>
              <a:t>E</a:t>
            </a:r>
            <a:r>
              <a:rPr lang="en-GB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GB" dirty="0">
                <a:solidFill>
                  <a:srgbClr val="000000"/>
                </a:solidFill>
              </a:rPr>
              <a:t> &gt; 50 MeV</a:t>
            </a:r>
          </a:p>
          <a:p>
            <a:pPr marL="665163" lvl="2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sz="1400" dirty="0">
                <a:solidFill>
                  <a:srgbClr val="000000"/>
                </a:solidFill>
              </a:rPr>
              <a:t>No need for a high LY material</a:t>
            </a:r>
          </a:p>
          <a:p>
            <a:pPr marL="265113" lvl="1" indent="-179388">
              <a:lnSpc>
                <a:spcPct val="80000"/>
              </a:lnSpc>
              <a:buClr>
                <a:schemeClr val="accent5"/>
              </a:buClr>
              <a:buFont typeface="Wingdings" charset="2"/>
              <a:buChar char="§"/>
            </a:pPr>
            <a:r>
              <a:rPr lang="en-GB" dirty="0">
                <a:solidFill>
                  <a:srgbClr val="000000"/>
                </a:solidFill>
              </a:rPr>
              <a:t>Need very good time resolution (&lt;300ps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Aft>
                <a:spcPts val="900"/>
              </a:spcAft>
              <a:buClr>
                <a:schemeClr val="accent5"/>
              </a:buClr>
            </a:pPr>
            <a:r>
              <a:rPr lang="en-US" sz="2000" b="1" dirty="0">
                <a:solidFill>
                  <a:srgbClr val="000000"/>
                </a:solidFill>
              </a:rPr>
              <a:t>Crystal recovery </a:t>
            </a:r>
            <a:r>
              <a:rPr lang="en-US" sz="2000" b="1" dirty="0" smtClean="0">
                <a:solidFill>
                  <a:srgbClr val="000000"/>
                </a:solidFill>
              </a:rPr>
              <a:t>complete by </a:t>
            </a:r>
            <a:r>
              <a:rPr lang="en-US" sz="2000" b="1" dirty="0">
                <a:solidFill>
                  <a:srgbClr val="000000"/>
                </a:solidFill>
              </a:rPr>
              <a:t>the end of July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shot 2016-05-23 10.50.4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0"/>
          <a:stretch/>
        </p:blipFill>
        <p:spPr>
          <a:xfrm>
            <a:off x="525671" y="867451"/>
            <a:ext cx="8132343" cy="5226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738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ookman Old Style"/>
                <a:cs typeface="Bookman Old Style"/>
              </a:rPr>
              <a:t>PADME schedule</a:t>
            </a:r>
            <a:endParaRPr lang="en-US" dirty="0">
              <a:latin typeface="Bookman Old Style"/>
              <a:cs typeface="Bookman Old Styl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1273" y="5992950"/>
            <a:ext cx="8312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640F10"/>
                </a:solidFill>
                <a:latin typeface="Calibri"/>
                <a:cs typeface="Calibri"/>
              </a:rPr>
              <a:t>Technical run in late 2017 </a:t>
            </a:r>
            <a:r>
              <a:rPr lang="en-US" sz="2200" dirty="0" smtClean="0">
                <a:solidFill>
                  <a:srgbClr val="640F10"/>
                </a:solidFill>
                <a:latin typeface="Calibri"/>
                <a:cs typeface="Calibri"/>
              </a:rPr>
              <a:t>and first </a:t>
            </a:r>
            <a:r>
              <a:rPr lang="en-US" sz="2200" dirty="0">
                <a:solidFill>
                  <a:srgbClr val="640F10"/>
                </a:solidFill>
                <a:latin typeface="Calibri"/>
                <a:cs typeface="Calibri"/>
              </a:rPr>
              <a:t>physics run in 2018 are foreseen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83488" y="1592262"/>
            <a:ext cx="1614710" cy="461788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90189" y="1013400"/>
            <a:ext cx="0" cy="5005768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23185" y="987182"/>
            <a:ext cx="0" cy="5005768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6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43" y="0"/>
            <a:ext cx="7754557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Approved financial plan 2016-2018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4/7/2016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Report Coordinatore I - LNF</a:t>
            </a:r>
            <a:endParaRPr lang="en-US"/>
          </a:p>
        </p:txBody>
      </p:sp>
      <p:pic>
        <p:nvPicPr>
          <p:cNvPr id="8" name="Picture 7" descr="Screenshot 2016-01-15 15.51.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689" y="1190069"/>
            <a:ext cx="6870023" cy="4377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289" y="5591770"/>
            <a:ext cx="7479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40F10"/>
                </a:solidFill>
                <a:latin typeface="Calibri"/>
                <a:cs typeface="Calibri"/>
              </a:rPr>
              <a:t>PADME has </a:t>
            </a:r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been financed inside the INFN “What Next” program</a:t>
            </a:r>
          </a:p>
          <a:p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Budget for </a:t>
            </a:r>
            <a:r>
              <a:rPr lang="en-US" sz="2000" dirty="0" smtClean="0">
                <a:solidFill>
                  <a:srgbClr val="640F10"/>
                </a:solidFill>
                <a:latin typeface="Calibri"/>
                <a:cs typeface="Calibri"/>
              </a:rPr>
              <a:t>2016 already secured </a:t>
            </a:r>
            <a:r>
              <a:rPr lang="en-US" sz="2000" dirty="0">
                <a:solidFill>
                  <a:srgbClr val="640F10"/>
                </a:solidFill>
                <a:latin typeface="Calibri"/>
                <a:cs typeface="Calibri"/>
              </a:rPr>
              <a:t>by 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658-4F3D-0043-BE77-369457DA1D8C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9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666666"/>
      </a:lt2>
      <a:accent1>
        <a:srgbClr val="999999"/>
      </a:accent1>
      <a:accent2>
        <a:srgbClr val="FF0000"/>
      </a:accent2>
      <a:accent3>
        <a:srgbClr val="FFFFFF"/>
      </a:accent3>
      <a:accent4>
        <a:srgbClr val="000000"/>
      </a:accent4>
      <a:accent5>
        <a:srgbClr val="CACACA"/>
      </a:accent5>
      <a:accent6>
        <a:srgbClr val="E70000"/>
      </a:accent6>
      <a:hlink>
        <a:srgbClr val="00B400"/>
      </a:hlink>
      <a:folHlink>
        <a:srgbClr val="FFE6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mytemplate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xpo">
    <a:dk1>
      <a:sysClr val="windowText" lastClr="000000"/>
    </a:dk1>
    <a:lt1>
      <a:sysClr val="window" lastClr="FFFFFF"/>
    </a:lt1>
    <a:dk2>
      <a:srgbClr val="263B86"/>
    </a:dk2>
    <a:lt2>
      <a:srgbClr val="76B6F2"/>
    </a:lt2>
    <a:accent1>
      <a:srgbClr val="FBC01E"/>
    </a:accent1>
    <a:accent2>
      <a:srgbClr val="EFE1A2"/>
    </a:accent2>
    <a:accent3>
      <a:srgbClr val="FA8716"/>
    </a:accent3>
    <a:accent4>
      <a:srgbClr val="BE0204"/>
    </a:accent4>
    <a:accent5>
      <a:srgbClr val="640F10"/>
    </a:accent5>
    <a:accent6>
      <a:srgbClr val="7E13E3"/>
    </a:accent6>
    <a:hlink>
      <a:srgbClr val="D2D200"/>
    </a:hlink>
    <a:folHlink>
      <a:srgbClr val="D0B9F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71360</TotalTime>
  <Words>12111</Words>
  <Application>Microsoft Macintosh PowerPoint</Application>
  <PresentationFormat>On-screen Show (4:3)</PresentationFormat>
  <Paragraphs>2460</Paragraphs>
  <Slides>116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116</vt:i4>
      </vt:variant>
    </vt:vector>
  </HeadingPairs>
  <TitlesOfParts>
    <vt:vector size="123" baseType="lpstr">
      <vt:lpstr>Origin</vt:lpstr>
      <vt:lpstr>Blank Presentation</vt:lpstr>
      <vt:lpstr>Office Theme</vt:lpstr>
      <vt:lpstr>Default Design</vt:lpstr>
      <vt:lpstr>1_Origin</vt:lpstr>
      <vt:lpstr>4_mytemplate</vt:lpstr>
      <vt:lpstr>1_Office Theme</vt:lpstr>
      <vt:lpstr>Relazione coordinatore gruppo I al CL aperto del 4/7/2016</vt:lpstr>
      <vt:lpstr>CSN1 LNF*: Richieste 2015, assegnato e SJ ’16</vt:lpstr>
      <vt:lpstr>Attività 2016, ATLAS @ LNF: FTK IM</vt:lpstr>
      <vt:lpstr>PowerPoint Presentation</vt:lpstr>
      <vt:lpstr>nSW Upgrade</vt:lpstr>
      <vt:lpstr>nSW Upgrade</vt:lpstr>
      <vt:lpstr>Calcolo Scientifico: Tier-2 di ATLAS</vt:lpstr>
      <vt:lpstr>ATLAS Analisi, Higgs: H-&gt;ZZ-&gt;4l  </vt:lpstr>
      <vt:lpstr>ATLAS Analisi: event reconstruction</vt:lpstr>
      <vt:lpstr>Utilizzo servizi II sem. 2016 gruppo ATLAS</vt:lpstr>
      <vt:lpstr>Richieste ATLAS per il 2016 e 2017</vt:lpstr>
      <vt:lpstr>KLOE-2 Achievements 2016 (I)</vt:lpstr>
      <vt:lpstr>KLOE-2 Achievements 2016 (II)</vt:lpstr>
      <vt:lpstr>KLOE-2 Achievements 2016 (III)</vt:lpstr>
      <vt:lpstr>Anagrafica e richieste II sem. 2016 KLOE-2</vt:lpstr>
      <vt:lpstr>Richieste 2016 KLOE-2 – 2 semestri</vt:lpstr>
      <vt:lpstr>NA62 stato e prospettive</vt:lpstr>
      <vt:lpstr>LAV “Post-card”</vt:lpstr>
      <vt:lpstr>Responsabilita’ NA62/LNF</vt:lpstr>
      <vt:lpstr>Run 2015 highlights</vt:lpstr>
      <vt:lpstr>PowerPoint Presentation</vt:lpstr>
      <vt:lpstr>PHOTON VETO PERFORMANCES: LAV’S</vt:lpstr>
      <vt:lpstr>New feedthroughs: completion of tests</vt:lpstr>
      <vt:lpstr>HV leakage tests vs. humidity</vt:lpstr>
      <vt:lpstr>LED driver satus</vt:lpstr>
      <vt:lpstr>Composizione gruppo 2017</vt:lpstr>
      <vt:lpstr>Richieste servizi 2016</vt:lpstr>
      <vt:lpstr>Attività 2017 e proiezione richieste</vt:lpstr>
      <vt:lpstr>Attività LHCb/LNF</vt:lpstr>
      <vt:lpstr>Anagrafica LHCb/LNF, 2017</vt:lpstr>
      <vt:lpstr>Attività 2016 LHCb: produzione MWPC spare</vt:lpstr>
      <vt:lpstr>Attività 2016 LHCb: altre attività HW</vt:lpstr>
      <vt:lpstr>Attività 2016 LHCb: analisi / software</vt:lpstr>
      <vt:lpstr>Richieste 2o sem. 2016 LHCb</vt:lpstr>
      <vt:lpstr>Richieste 2017 LHCb: proiezione</vt:lpstr>
      <vt:lpstr>PowerPoint Presentation</vt:lpstr>
      <vt:lpstr>CMS LNF: Attivita’ 2015-2016</vt:lpstr>
      <vt:lpstr>CMS LNF: Attività prevista 2016-2017</vt:lpstr>
      <vt:lpstr>PowerPoint Presentation</vt:lpstr>
      <vt:lpstr>Sito di produzione GE1/1</vt:lpstr>
      <vt:lpstr>PowerPoint Presentation</vt:lpstr>
      <vt:lpstr>  </vt:lpstr>
      <vt:lpstr>PowerPoint Presentation</vt:lpstr>
      <vt:lpstr>PowerPoint Presentation</vt:lpstr>
      <vt:lpstr>Richieste CMS a CSN1 per 2017</vt:lpstr>
      <vt:lpstr>                      </vt:lpstr>
      <vt:lpstr>BESIII Activity from mid 2015-2016 at LNF</vt:lpstr>
      <vt:lpstr> The 5 cylinders for CGEM Layer 2</vt:lpstr>
      <vt:lpstr>Layer 2 assembly @ LNF</vt:lpstr>
      <vt:lpstr>Layer 2 assembly @ LNF</vt:lpstr>
      <vt:lpstr>Final equipment and first HV test</vt:lpstr>
      <vt:lpstr>Test beam activity</vt:lpstr>
      <vt:lpstr>Project Schedule</vt:lpstr>
      <vt:lpstr>Anagrafica BES-III e richieste CSN1</vt:lpstr>
      <vt:lpstr>Richieste II semestre 2016 ai servizi LNF </vt:lpstr>
      <vt:lpstr>Richieste 2017 BES-III ai servizi LNF </vt:lpstr>
      <vt:lpstr>Belle II</vt:lpstr>
      <vt:lpstr>Attività 2016</vt:lpstr>
      <vt:lpstr>BEAST – Fase 1</vt:lpstr>
      <vt:lpstr>Elettronica RPC KLM</vt:lpstr>
      <vt:lpstr>Elettronica RPC KLM</vt:lpstr>
      <vt:lpstr>Software di Ricostruzione</vt:lpstr>
      <vt:lpstr>R&amp;D – Studio di filtri UV e WLS</vt:lpstr>
      <vt:lpstr>Attività 2017</vt:lpstr>
      <vt:lpstr>Utilizzo servizi II sem. 2016 gruppo Belle II</vt:lpstr>
      <vt:lpstr>Richieste Belle-II per il 2016 e 2017</vt:lpstr>
      <vt:lpstr>PowerPoint Presentation</vt:lpstr>
      <vt:lpstr>MU2E status</vt:lpstr>
      <vt:lpstr>Calorimetro: Descrizione, attivita’  2016 + piani 2017 </vt:lpstr>
      <vt:lpstr>PMU2E: Richieste 2017</vt:lpstr>
      <vt:lpstr>Attivita’  2016</vt:lpstr>
      <vt:lpstr>Richieste servizi pMu2e, II sem. 2016</vt:lpstr>
      <vt:lpstr>Richieste servizi pMu2e, 2017</vt:lpstr>
      <vt:lpstr>Muon (g-2) to ≤  140 ppb</vt:lpstr>
      <vt:lpstr>LNF activity: laser calibration system: monitoring the gain fluctuations at O(10-4)</vt:lpstr>
      <vt:lpstr>Cosa abbiamo fatto a LNF nel 2016</vt:lpstr>
      <vt:lpstr>Risultati Test Beam a LNF (29/2-&gt;6/3)</vt:lpstr>
      <vt:lpstr>Test beam at SLAC on June 2016 for a fully equipped module of the calorimeter</vt:lpstr>
      <vt:lpstr>Produzione pannelli @ LNF </vt:lpstr>
      <vt:lpstr>Costruzione Laser Hut</vt:lpstr>
      <vt:lpstr>Gruppo LNF nel 2017</vt:lpstr>
      <vt:lpstr>Richieste per CSN1 2016 (LNF)</vt:lpstr>
      <vt:lpstr>P-SHiP: stato del progetto</vt:lpstr>
      <vt:lpstr>SHiP: status of the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Esperimento PADME e la ricerca di A’ </vt:lpstr>
      <vt:lpstr>Il rivelatore PADME: design</vt:lpstr>
      <vt:lpstr>L’active “full carbon” target</vt:lpstr>
      <vt:lpstr>The PADME magnet</vt:lpstr>
      <vt:lpstr>PADME charged particle veto</vt:lpstr>
      <vt:lpstr>PADME vacuum vessel</vt:lpstr>
      <vt:lpstr>Calorimetri</vt:lpstr>
      <vt:lpstr>PADME schedule</vt:lpstr>
      <vt:lpstr>Approved financial plan 2016-2018</vt:lpstr>
      <vt:lpstr>Conference talks 2016</vt:lpstr>
      <vt:lpstr>PADME: servizi II sem. 2016</vt:lpstr>
      <vt:lpstr>Anagrafica PADME 2017</vt:lpstr>
      <vt:lpstr>Bilancio CSN1 – lo storico</vt:lpstr>
      <vt:lpstr>Richieste/approvato Dotazioni LNF 2010</vt:lpstr>
      <vt:lpstr>Richieste/approvato Dotazioni LNF 2011</vt:lpstr>
      <vt:lpstr>Richieste/approvato Dotazioni LNF 2012</vt:lpstr>
      <vt:lpstr>Richieste/approvato Dotazioni LNF 2013</vt:lpstr>
      <vt:lpstr>Richieste/approvato Dotazioni LNF 2014</vt:lpstr>
      <vt:lpstr>Richieste/approvato Dotazioni LNF 2015</vt:lpstr>
      <vt:lpstr>Richieste/approvato Dotazioni LNF 2016</vt:lpstr>
      <vt:lpstr>Approccio alla spesa</vt:lpstr>
      <vt:lpstr>Profilo di spesa: stima al 1 luglio</vt:lpstr>
      <vt:lpstr>Prospettive per secondo semestre</vt:lpstr>
      <vt:lpstr>Gruppo 1 LNF, richieste (rich sj) nel 2016</vt:lpstr>
      <vt:lpstr>Richieste sui servizi da attività CSN1</vt:lpstr>
      <vt:lpstr>Conclusioni</vt:lpstr>
    </vt:vector>
  </TitlesOfParts>
  <Company>LNF 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Referee COMPASS</dc:title>
  <dc:creator>Tommaso Spadaro</dc:creator>
  <cp:lastModifiedBy>Microsoft Office User</cp:lastModifiedBy>
  <cp:revision>526</cp:revision>
  <cp:lastPrinted>2015-06-30T15:26:49Z</cp:lastPrinted>
  <dcterms:created xsi:type="dcterms:W3CDTF">2015-07-01T06:52:53Z</dcterms:created>
  <dcterms:modified xsi:type="dcterms:W3CDTF">2016-07-08T08:39:00Z</dcterms:modified>
</cp:coreProperties>
</file>